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4">
  <p:sldMasterIdLst>
    <p:sldMasterId id="2147483648" r:id="rId1"/>
  </p:sldMasterIdLst>
  <p:notesMasterIdLst>
    <p:notesMasterId r:id="rId4"/>
  </p:notesMasterIdLst>
  <p:handoutMasterIdLst>
    <p:handoutMasterId r:id="rId74"/>
  </p:handoutMasterIdLst>
  <p:sldIdLst>
    <p:sldId id="293" r:id="rId3"/>
    <p:sldId id="258" r:id="rId5"/>
    <p:sldId id="259" r:id="rId6"/>
    <p:sldId id="329" r:id="rId7"/>
    <p:sldId id="260" r:id="rId8"/>
    <p:sldId id="330" r:id="rId9"/>
    <p:sldId id="331" r:id="rId10"/>
    <p:sldId id="332" r:id="rId11"/>
    <p:sldId id="337" r:id="rId12"/>
    <p:sldId id="297" r:id="rId13"/>
    <p:sldId id="333" r:id="rId14"/>
    <p:sldId id="334" r:id="rId15"/>
    <p:sldId id="343" r:id="rId16"/>
    <p:sldId id="340" r:id="rId17"/>
    <p:sldId id="341" r:id="rId18"/>
    <p:sldId id="342" r:id="rId19"/>
    <p:sldId id="392" r:id="rId20"/>
    <p:sldId id="344" r:id="rId21"/>
    <p:sldId id="305" r:id="rId22"/>
    <p:sldId id="335" r:id="rId23"/>
    <p:sldId id="383" r:id="rId24"/>
    <p:sldId id="384" r:id="rId25"/>
    <p:sldId id="338" r:id="rId26"/>
    <p:sldId id="339" r:id="rId27"/>
    <p:sldId id="391" r:id="rId28"/>
    <p:sldId id="318" r:id="rId29"/>
    <p:sldId id="385" r:id="rId30"/>
    <p:sldId id="345" r:id="rId31"/>
    <p:sldId id="346" r:id="rId32"/>
    <p:sldId id="347" r:id="rId33"/>
    <p:sldId id="386" r:id="rId34"/>
    <p:sldId id="349" r:id="rId35"/>
    <p:sldId id="350" r:id="rId36"/>
    <p:sldId id="351" r:id="rId37"/>
    <p:sldId id="387" r:id="rId38"/>
    <p:sldId id="388" r:id="rId39"/>
    <p:sldId id="364" r:id="rId40"/>
    <p:sldId id="363" r:id="rId41"/>
    <p:sldId id="352" r:id="rId42"/>
    <p:sldId id="356" r:id="rId43"/>
    <p:sldId id="361" r:id="rId44"/>
    <p:sldId id="353" r:id="rId45"/>
    <p:sldId id="393" r:id="rId46"/>
    <p:sldId id="357" r:id="rId47"/>
    <p:sldId id="355" r:id="rId48"/>
    <p:sldId id="358" r:id="rId49"/>
    <p:sldId id="359" r:id="rId50"/>
    <p:sldId id="394" r:id="rId51"/>
    <p:sldId id="360" r:id="rId52"/>
    <p:sldId id="362" r:id="rId53"/>
    <p:sldId id="365" r:id="rId54"/>
    <p:sldId id="367" r:id="rId55"/>
    <p:sldId id="368" r:id="rId56"/>
    <p:sldId id="369" r:id="rId57"/>
    <p:sldId id="370" r:id="rId58"/>
    <p:sldId id="371" r:id="rId59"/>
    <p:sldId id="373" r:id="rId60"/>
    <p:sldId id="374" r:id="rId61"/>
    <p:sldId id="375" r:id="rId62"/>
    <p:sldId id="372" r:id="rId63"/>
    <p:sldId id="377" r:id="rId64"/>
    <p:sldId id="378" r:id="rId65"/>
    <p:sldId id="379" r:id="rId66"/>
    <p:sldId id="336" r:id="rId67"/>
    <p:sldId id="380" r:id="rId68"/>
    <p:sldId id="381" r:id="rId69"/>
    <p:sldId id="396" r:id="rId70"/>
    <p:sldId id="395" r:id="rId71"/>
    <p:sldId id="445" r:id="rId72"/>
    <p:sldId id="294" r:id="rId73"/>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14455"/>
    <a:srgbClr val="0E90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56" autoAdjust="0"/>
    <p:restoredTop sz="94660"/>
  </p:normalViewPr>
  <p:slideViewPr>
    <p:cSldViewPr>
      <p:cViewPr varScale="1">
        <p:scale>
          <a:sx n="100" d="100"/>
          <a:sy n="100" d="100"/>
        </p:scale>
        <p:origin x="58" y="149"/>
      </p:cViewPr>
      <p:guideLst>
        <p:guide orient="horz" pos="1620"/>
        <p:guide pos="2880"/>
      </p:guideLst>
    </p:cSldViewPr>
  </p:slideViewPr>
  <p:notesTextViewPr>
    <p:cViewPr>
      <p:scale>
        <a:sx n="1" d="1"/>
        <a:sy n="1" d="1"/>
      </p:scale>
      <p:origin x="0" y="0"/>
    </p:cViewPr>
  </p:notesTextViewPr>
  <p:sorterViewPr>
    <p:cViewPr>
      <p:scale>
        <a:sx n="132" d="100"/>
        <a:sy n="132"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7" Type="http://schemas.openxmlformats.org/officeDocument/2006/relationships/tableStyles" Target="tableStyles.xml"/><Relationship Id="rId76" Type="http://schemas.openxmlformats.org/officeDocument/2006/relationships/viewProps" Target="viewProps.xml"/><Relationship Id="rId75" Type="http://schemas.openxmlformats.org/officeDocument/2006/relationships/presProps" Target="presProps.xml"/><Relationship Id="rId74" Type="http://schemas.openxmlformats.org/officeDocument/2006/relationships/handoutMaster" Target="handoutMasters/handoutMaster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F4A947-B69F-46AB-892A-142D315848C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F64BE4-6ABB-4DFC-88F2-21DB0926AD8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E0E0E2-7263-44C4-AAA9-733DBA7BD205}"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95D0C05-D1F4-4D23-BDF0-C1C9ABA03E33}"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0F64BE4-6ABB-4DFC-88F2-21DB0926AD8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0F64BE4-6ABB-4DFC-88F2-21DB0926AD8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0F64BE4-6ABB-4DFC-88F2-21DB0926AD8D}"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0F64BE4-6ABB-4DFC-88F2-21DB0926AD8D}"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0F64BE4-6ABB-4DFC-88F2-21DB0926AD8D}"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0F64BE4-6ABB-4DFC-88F2-21DB0926AD8D}"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0F64BE4-6ABB-4DFC-88F2-21DB0926AD8D}"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0F64BE4-6ABB-4DFC-88F2-21DB0926AD8D}"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95D0C05-D1F4-4D23-BDF0-C1C9ABA03E3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0F64BE4-6ABB-4DFC-88F2-21DB0926AD8D}"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0F64BE4-6ABB-4DFC-88F2-21DB0926AD8D}"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0F64BE4-6ABB-4DFC-88F2-21DB0926AD8D}"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0F64BE4-6ABB-4DFC-88F2-21DB0926AD8D}"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0F64BE4-6ABB-4DFC-88F2-21DB0926AD8D}"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0F64BE4-6ABB-4DFC-88F2-21DB0926AD8D}"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0F64BE4-6ABB-4DFC-88F2-21DB0926AD8D}"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95D0C05-D1F4-4D23-BDF0-C1C9ABA03E33}"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0F64BE4-6ABB-4DFC-88F2-21DB0926AD8D}"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0F64BE4-6ABB-4DFC-88F2-21DB0926AD8D}"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0F64BE4-6ABB-4DFC-88F2-21DB0926AD8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95D0C05-D1F4-4D23-BDF0-C1C9ABA03E33}"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0F64BE4-6ABB-4DFC-88F2-21DB0926AD8D}"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0F64BE4-6ABB-4DFC-88F2-21DB0926AD8D}"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F64BE4-6ABB-4DFC-88F2-21DB0926AD8D}"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0F64BE4-6ABB-4DFC-88F2-21DB0926AD8D}"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0F64BE4-6ABB-4DFC-88F2-21DB0926AD8D}"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0F64BE4-6ABB-4DFC-88F2-21DB0926AD8D}"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F64BE4-6ABB-4DFC-88F2-21DB0926AD8D}"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0F64BE4-6ABB-4DFC-88F2-21DB0926AD8D}"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0F64BE4-6ABB-4DFC-88F2-21DB0926AD8D}"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0F64BE4-6ABB-4DFC-88F2-21DB0926AD8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0F64BE4-6ABB-4DFC-88F2-21DB0926AD8D}"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0F64BE4-6ABB-4DFC-88F2-21DB0926AD8D}"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0F64BE4-6ABB-4DFC-88F2-21DB0926AD8D}"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0F64BE4-6ABB-4DFC-88F2-21DB0926AD8D}"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0F64BE4-6ABB-4DFC-88F2-21DB0926AD8D}"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0F64BE4-6ABB-4DFC-88F2-21DB0926AD8D}"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0F64BE4-6ABB-4DFC-88F2-21DB0926AD8D}"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0F64BE4-6ABB-4DFC-88F2-21DB0926AD8D}" type="slidenum">
              <a:rPr lang="zh-CN" altLang="en-US"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0F64BE4-6ABB-4DFC-88F2-21DB0926AD8D}" type="slidenum">
              <a:rPr lang="zh-CN" altLang="en-US" smtClean="0"/>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0F64BE4-6ABB-4DFC-88F2-21DB0926AD8D}" type="slidenum">
              <a:rPr lang="zh-CN" altLang="en-US" smtClean="0"/>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0F64BE4-6ABB-4DFC-88F2-21DB0926AD8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0F64BE4-6ABB-4DFC-88F2-21DB0926AD8D}"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0F64BE4-6ABB-4DFC-88F2-21DB0926AD8D}" type="slidenum">
              <a:rPr lang="zh-CN" altLang="en-US" smtClean="0"/>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0F64BE4-6ABB-4DFC-88F2-21DB0926AD8D}" type="slidenum">
              <a:rPr lang="zh-CN" altLang="en-US" smtClean="0"/>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0F64BE4-6ABB-4DFC-88F2-21DB0926AD8D}" type="slidenum">
              <a:rPr lang="zh-CN" altLang="en-US" smtClean="0"/>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0F64BE4-6ABB-4DFC-88F2-21DB0926AD8D}" type="slidenum">
              <a:rPr lang="zh-CN" altLang="en-US" smtClean="0"/>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0F64BE4-6ABB-4DFC-88F2-21DB0926AD8D}" type="slidenum">
              <a:rPr lang="zh-CN" altLang="en-US" smtClean="0"/>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0F64BE4-6ABB-4DFC-88F2-21DB0926AD8D}" type="slidenum">
              <a:rPr lang="zh-CN" altLang="en-US" smtClean="0"/>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0F64BE4-6ABB-4DFC-88F2-21DB0926AD8D}" type="slidenum">
              <a:rPr lang="zh-CN" altLang="en-US" smtClean="0"/>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0F64BE4-6ABB-4DFC-88F2-21DB0926AD8D}" type="slidenum">
              <a:rPr lang="zh-CN" altLang="en-US" smtClean="0"/>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0F64BE4-6ABB-4DFC-88F2-21DB0926AD8D}" type="slidenum">
              <a:rPr lang="zh-CN" altLang="en-US" smtClean="0"/>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0F64BE4-6ABB-4DFC-88F2-21DB0926AD8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0F64BE4-6ABB-4DFC-88F2-21DB0926AD8D}" type="slidenum">
              <a:rPr lang="zh-CN" altLang="en-US" smtClean="0"/>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0F64BE4-6ABB-4DFC-88F2-21DB0926AD8D}" type="slidenum">
              <a:rPr lang="zh-CN" altLang="en-US" smtClean="0"/>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0F64BE4-6ABB-4DFC-88F2-21DB0926AD8D}" type="slidenum">
              <a:rPr lang="zh-CN" altLang="en-US" smtClean="0"/>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0F64BE4-6ABB-4DFC-88F2-21DB0926AD8D}" type="slidenum">
              <a:rPr lang="zh-CN" altLang="en-US" smtClean="0"/>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0F64BE4-6ABB-4DFC-88F2-21DB0926AD8D}" type="slidenum">
              <a:rPr lang="zh-CN" altLang="en-US" smtClean="0"/>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95D0C05-D1F4-4D23-BDF0-C1C9ABA03E33}" type="slidenum">
              <a:rPr lang="zh-CN" altLang="en-US" smtClean="0"/>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0F64BE4-6ABB-4DFC-88F2-21DB0926AD8D}" type="slidenum">
              <a:rPr lang="zh-CN" altLang="en-US" smtClean="0"/>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0F64BE4-6ABB-4DFC-88F2-21DB0926AD8D}" type="slidenum">
              <a:rPr lang="zh-CN" altLang="en-US" smtClean="0"/>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0F64BE4-6ABB-4DFC-88F2-21DB0926AD8D}" type="slidenum">
              <a:rPr lang="zh-CN" altLang="en-US" smtClean="0"/>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PC</a:t>
            </a:r>
            <a:r>
              <a:rPr lang="zh-CN" altLang="en-US" dirty="0"/>
              <a:t>端</a:t>
            </a:r>
            <a:r>
              <a:rPr lang="en-US" altLang="zh-CN" dirty="0"/>
              <a:t>---&gt;</a:t>
            </a:r>
            <a:r>
              <a:rPr lang="zh-CN" altLang="en-US" dirty="0"/>
              <a:t>移动端</a:t>
            </a:r>
            <a:endParaRPr lang="zh-CN" altLang="en-US" dirty="0"/>
          </a:p>
          <a:p>
            <a:r>
              <a:rPr lang="zh-CN" altLang="en-US" dirty="0"/>
              <a:t>移动端产品线扩展（</a:t>
            </a:r>
            <a:r>
              <a:rPr lang="en-US" altLang="zh-CN" dirty="0"/>
              <a:t>Line extension strategy</a:t>
            </a:r>
            <a:r>
              <a:rPr lang="zh-CN" altLang="en-US" dirty="0"/>
              <a:t>）</a:t>
            </a:r>
            <a:endParaRPr lang="zh-CN" altLang="en-US" dirty="0"/>
          </a:p>
          <a:p>
            <a:r>
              <a:rPr lang="zh-CN" altLang="en-US" dirty="0"/>
              <a:t>一、首先看</a:t>
            </a:r>
            <a:r>
              <a:rPr lang="en-US" altLang="zh-CN" dirty="0"/>
              <a:t>PC</a:t>
            </a:r>
            <a:r>
              <a:rPr lang="zh-CN" altLang="en-US" dirty="0"/>
              <a:t>端提供的产品和服务是否适合移植到移动端。</a:t>
            </a:r>
            <a:endParaRPr lang="zh-CN" altLang="en-US" dirty="0"/>
          </a:p>
          <a:p>
            <a:r>
              <a:rPr lang="en-US" altLang="zh-CN" dirty="0"/>
              <a:t>1.</a:t>
            </a:r>
            <a:r>
              <a:rPr lang="zh-CN" altLang="en-US" dirty="0"/>
              <a:t>产品属性</a:t>
            </a:r>
            <a:endParaRPr lang="zh-CN" altLang="en-US" dirty="0"/>
          </a:p>
          <a:p>
            <a:r>
              <a:rPr lang="zh-CN" altLang="en-US" dirty="0"/>
              <a:t>（有些产品或服务只适合在</a:t>
            </a:r>
            <a:r>
              <a:rPr lang="en-US" altLang="zh-CN" dirty="0"/>
              <a:t>PC</a:t>
            </a:r>
            <a:r>
              <a:rPr lang="zh-CN" altLang="en-US" dirty="0"/>
              <a:t>端，比如那些复杂、需要大运算的操作系统等。</a:t>
            </a:r>
            <a:endParaRPr lang="zh-CN" altLang="en-US" dirty="0"/>
          </a:p>
          <a:p>
            <a:r>
              <a:rPr lang="zh-CN" altLang="en-US" dirty="0"/>
              <a:t>有些内容天生就是为移动而生，比如微信类</a:t>
            </a:r>
            <a:r>
              <a:rPr lang="en-US" altLang="zh-CN" dirty="0"/>
              <a:t>IM</a:t>
            </a:r>
            <a:r>
              <a:rPr lang="zh-CN" altLang="en-US" dirty="0"/>
              <a:t>通讯软件。）</a:t>
            </a:r>
            <a:endParaRPr lang="zh-CN" altLang="en-US" dirty="0"/>
          </a:p>
          <a:p>
            <a:r>
              <a:rPr lang="en-US" altLang="zh-CN" dirty="0"/>
              <a:t>2.</a:t>
            </a:r>
            <a:r>
              <a:rPr lang="zh-CN" altLang="en-US" dirty="0"/>
              <a:t>使用场景</a:t>
            </a:r>
            <a:endParaRPr lang="zh-CN" altLang="en-US" dirty="0"/>
          </a:p>
          <a:p>
            <a:r>
              <a:rPr lang="zh-CN" altLang="en-US" dirty="0"/>
              <a:t>（</a:t>
            </a:r>
            <a:r>
              <a:rPr lang="en-US" altLang="zh-CN" dirty="0"/>
              <a:t>PC</a:t>
            </a:r>
            <a:r>
              <a:rPr lang="zh-CN" altLang="en-US" dirty="0"/>
              <a:t>端产品使用场景在室内，时间长，使用起来更加正式。比如是视频剪辑类软件比较适合在</a:t>
            </a:r>
            <a:r>
              <a:rPr lang="en-US" altLang="zh-CN" dirty="0"/>
              <a:t>PC</a:t>
            </a:r>
            <a:r>
              <a:rPr lang="zh-CN" altLang="en-US" dirty="0"/>
              <a:t>端使用。</a:t>
            </a:r>
            <a:endParaRPr lang="zh-CN" altLang="en-US" dirty="0"/>
          </a:p>
          <a:p>
            <a:r>
              <a:rPr lang="zh-CN" altLang="en-US" dirty="0"/>
              <a:t>移动端产品使用场景不受限定，比较灵活方便，更碎片化、娱乐化。比如微信、淘宝之类。）</a:t>
            </a:r>
            <a:endParaRPr lang="zh-CN" altLang="en-US" dirty="0"/>
          </a:p>
          <a:p>
            <a:r>
              <a:rPr lang="en-US" altLang="zh-CN" dirty="0"/>
              <a:t>(</a:t>
            </a:r>
            <a:r>
              <a:rPr lang="zh-CN" altLang="en-US" dirty="0"/>
              <a:t>基于案例的教学系统是一个非常庞大的系统，且是使用时间长，也非常正式）</a:t>
            </a:r>
            <a:endParaRPr lang="zh-CN" altLang="en-US" dirty="0"/>
          </a:p>
          <a:p>
            <a:r>
              <a:rPr lang="en-US" altLang="zh-CN" dirty="0"/>
              <a:t>3.  </a:t>
            </a:r>
            <a:r>
              <a:rPr lang="zh-CN" altLang="en-US" dirty="0"/>
              <a:t>产品的设计逻辑。</a:t>
            </a:r>
            <a:endParaRPr lang="zh-CN" altLang="en-US" dirty="0"/>
          </a:p>
          <a:p>
            <a:r>
              <a:rPr lang="zh-CN" altLang="en-US" dirty="0"/>
              <a:t>（</a:t>
            </a:r>
            <a:r>
              <a:rPr lang="en-US" altLang="zh-CN" dirty="0"/>
              <a:t>PC</a:t>
            </a:r>
            <a:r>
              <a:rPr lang="zh-CN" altLang="en-US" dirty="0"/>
              <a:t>端设计流程复杂，对交互的要求更高，适合规模大的任务。比如做图软件，如需要精细化修图类的</a:t>
            </a:r>
            <a:r>
              <a:rPr lang="en-US" altLang="zh-CN" dirty="0"/>
              <a:t>PS</a:t>
            </a:r>
            <a:r>
              <a:rPr lang="zh-CN" altLang="en-US" dirty="0"/>
              <a:t>。</a:t>
            </a:r>
            <a:endParaRPr lang="zh-CN" altLang="en-US" dirty="0"/>
          </a:p>
          <a:p>
            <a:r>
              <a:rPr lang="zh-CN" altLang="en-US" dirty="0"/>
              <a:t>移动端要求方便、简单，适合不复杂的任务，比如是美图秀秀。）</a:t>
            </a:r>
            <a:endParaRPr lang="zh-CN" altLang="en-US" dirty="0"/>
          </a:p>
          <a:p>
            <a:r>
              <a:rPr lang="zh-CN" altLang="en-US" dirty="0"/>
              <a:t>（对于基于案例的教学系统规模大，队交互的要求高）</a:t>
            </a:r>
            <a:endParaRPr lang="zh-CN" altLang="en-US" dirty="0"/>
          </a:p>
          <a:p>
            <a:endParaRPr lang="zh-CN" altLang="en-US" dirty="0"/>
          </a:p>
          <a:p>
            <a:r>
              <a:rPr lang="zh-CN" altLang="en-US" dirty="0"/>
              <a:t>二、明确</a:t>
            </a:r>
            <a:r>
              <a:rPr lang="en-US" altLang="zh-CN" dirty="0"/>
              <a:t>PC</a:t>
            </a:r>
            <a:r>
              <a:rPr lang="zh-CN" altLang="en-US" dirty="0"/>
              <a:t>端扩展到移动</a:t>
            </a:r>
            <a:r>
              <a:rPr lang="en-US" altLang="zh-CN" dirty="0"/>
              <a:t>app</a:t>
            </a:r>
            <a:r>
              <a:rPr lang="zh-CN" altLang="en-US" dirty="0"/>
              <a:t>端的使命和需求</a:t>
            </a:r>
            <a:endParaRPr lang="zh-CN" altLang="en-US" dirty="0"/>
          </a:p>
          <a:p>
            <a:r>
              <a:rPr lang="zh-CN" altLang="en-US" dirty="0"/>
              <a:t>（分析移动端有哪些需求点。移动端不等于原封不动的把</a:t>
            </a:r>
            <a:r>
              <a:rPr lang="en-US" altLang="zh-CN" dirty="0"/>
              <a:t>PC</a:t>
            </a:r>
            <a:r>
              <a:rPr lang="zh-CN" altLang="en-US" dirty="0"/>
              <a:t>端的需求移植过来，需要重新基于移动端的特点来分析和思考产品的使命和目的，再基于产品的使命来分析完成这个使命需要有哪些需求点。</a:t>
            </a:r>
            <a:endParaRPr lang="zh-CN" altLang="en-US" dirty="0"/>
          </a:p>
          <a:p>
            <a:r>
              <a:rPr lang="zh-CN" altLang="en-US" dirty="0"/>
              <a:t>不在移动端添加复杂功能。很多时候移动端并不能独立承担起产品的使命，需要和</a:t>
            </a:r>
            <a:r>
              <a:rPr lang="en-US" altLang="zh-CN" dirty="0"/>
              <a:t>PC</a:t>
            </a:r>
            <a:r>
              <a:rPr lang="zh-CN" altLang="en-US" dirty="0"/>
              <a:t>端一起协同工作，此时不应该再把移动端承受不了的功能硬放进来，从而画蛇添足、使产品复杂难用。</a:t>
            </a:r>
            <a:endParaRPr lang="zh-CN" altLang="en-US" dirty="0"/>
          </a:p>
          <a:p>
            <a:r>
              <a:rPr lang="zh-CN" altLang="en-US" dirty="0"/>
              <a:t>添加新的需求点。也有些时候，因移动端优势，有更好的方法来实现某个需求目的，这时候可以引进新的需求点。</a:t>
            </a:r>
            <a:endParaRPr lang="zh-CN" altLang="en-US" dirty="0"/>
          </a:p>
          <a:p>
            <a:r>
              <a:rPr lang="zh-CN" altLang="en-US" dirty="0"/>
              <a:t>总之，需要从移动端使命出发，去分析和思考需求的合理性。）</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F0F64BE4-6ABB-4DFC-88F2-21DB0926AD8D}" type="slidenum">
              <a:rPr lang="zh-CN" altLang="en-US" smtClean="0"/>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F64BE4-6ABB-4DFC-88F2-21DB0926AD8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0F64BE4-6ABB-4DFC-88F2-21DB0926AD8D}" type="slidenum">
              <a:rPr lang="zh-CN" altLang="en-US" smtClean="0"/>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0F64BE4-6ABB-4DFC-88F2-21DB0926AD8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0F64BE4-6ABB-4DFC-88F2-21DB0926AD8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0F64BE4-6ABB-4DFC-88F2-21DB0926AD8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a:prstGeom prst="rect">
            <a:avLst/>
          </a:prstGeo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6A9BE82D-BE47-49DE-8AA6-951A8F6B4152}" type="datetimeFigureOut">
              <a:rPr lang="zh-CN" altLang="en-US" smtClean="0"/>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B1022D3A-80DD-4654-A118-ED731BEB6F13}"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200151"/>
            <a:ext cx="8229600" cy="3394472"/>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6A9BE82D-BE47-49DE-8AA6-951A8F6B4152}" type="datetimeFigureOut">
              <a:rPr lang="zh-CN" altLang="en-US" smtClean="0"/>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B1022D3A-80DD-4654-A118-ED731BEB6F13}"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54781"/>
            <a:ext cx="6019800" cy="3290888"/>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6A9BE82D-BE47-49DE-8AA6-951A8F6B4152}" type="datetimeFigureOut">
              <a:rPr lang="zh-CN" altLang="en-US" smtClean="0"/>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B1022D3A-80DD-4654-A118-ED731BEB6F13}"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5_标题和内容">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3_标题和内容">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457200" y="1200151"/>
            <a:ext cx="8229600" cy="3394472"/>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6A9BE82D-BE47-49DE-8AA6-951A8F6B4152}" type="datetimeFigureOut">
              <a:rPr lang="zh-CN" altLang="en-US" smtClean="0"/>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B1022D3A-80DD-4654-A118-ED731BEB6F13}"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6A9BE82D-BE47-49DE-8AA6-951A8F6B4152}" type="datetimeFigureOut">
              <a:rPr lang="zh-CN" altLang="en-US" smtClean="0"/>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B1022D3A-80DD-4654-A118-ED731BEB6F13}"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6A9BE82D-BE47-49DE-8AA6-951A8F6B4152}" type="datetimeFigureOut">
              <a:rPr lang="zh-CN" altLang="en-US" smtClean="0"/>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B1022D3A-80DD-4654-A118-ED731BEB6F13}"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a:prstGeom prst="rect">
            <a:avLst/>
          </a:prstGeo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a:xfrm>
            <a:off x="457200" y="4767263"/>
            <a:ext cx="2133600" cy="273844"/>
          </a:xfrm>
          <a:prstGeom prst="rect">
            <a:avLst/>
          </a:prstGeom>
        </p:spPr>
        <p:txBody>
          <a:bodyPr/>
          <a:lstStyle/>
          <a:p>
            <a:fld id="{6A9BE82D-BE47-49DE-8AA6-951A8F6B4152}" type="datetimeFigureOut">
              <a:rPr lang="zh-CN" altLang="en-US" smtClean="0"/>
            </a:fld>
            <a:endParaRPr lang="zh-CN" altLang="en-US"/>
          </a:p>
        </p:txBody>
      </p:sp>
      <p:sp>
        <p:nvSpPr>
          <p:cNvPr id="8" name="页脚占位符 7"/>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4767263"/>
            <a:ext cx="2133600" cy="273844"/>
          </a:xfrm>
          <a:prstGeom prst="rect">
            <a:avLst/>
          </a:prstGeom>
        </p:spPr>
        <p:txBody>
          <a:bodyPr/>
          <a:lstStyle/>
          <a:p>
            <a:fld id="{B1022D3A-80DD-4654-A118-ED731BEB6F13}"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a:prstGeom prst="rect">
            <a:avLst/>
          </a:prstGeom>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457200" y="4767263"/>
            <a:ext cx="2133600" cy="273844"/>
          </a:xfrm>
          <a:prstGeom prst="rect">
            <a:avLst/>
          </a:prstGeom>
        </p:spPr>
        <p:txBody>
          <a:bodyPr/>
          <a:lstStyle/>
          <a:p>
            <a:fld id="{6A9BE82D-BE47-49DE-8AA6-951A8F6B4152}" type="datetimeFigureOut">
              <a:rPr lang="zh-CN" altLang="en-US" smtClean="0"/>
            </a:fld>
            <a:endParaRPr lang="zh-CN" altLang="en-US"/>
          </a:p>
        </p:txBody>
      </p:sp>
      <p:sp>
        <p:nvSpPr>
          <p:cNvPr id="4" name="页脚占位符 3"/>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4767263"/>
            <a:ext cx="2133600" cy="273844"/>
          </a:xfrm>
          <a:prstGeom prst="rect">
            <a:avLst/>
          </a:prstGeom>
        </p:spPr>
        <p:txBody>
          <a:bodyPr/>
          <a:lstStyle/>
          <a:p>
            <a:fld id="{B1022D3A-80DD-4654-A118-ED731BEB6F13}"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3"/>
            <a:ext cx="2133600" cy="273844"/>
          </a:xfrm>
          <a:prstGeom prst="rect">
            <a:avLst/>
          </a:prstGeom>
        </p:spPr>
        <p:txBody>
          <a:bodyPr/>
          <a:lstStyle/>
          <a:p>
            <a:fld id="{6A9BE82D-BE47-49DE-8AA6-951A8F6B4152}" type="datetimeFigureOut">
              <a:rPr lang="zh-CN" altLang="en-US" smtClean="0"/>
            </a:fld>
            <a:endParaRPr lang="zh-CN" altLang="en-US"/>
          </a:p>
        </p:txBody>
      </p:sp>
      <p:sp>
        <p:nvSpPr>
          <p:cNvPr id="3" name="页脚占位符 2"/>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4767263"/>
            <a:ext cx="2133600" cy="273844"/>
          </a:xfrm>
          <a:prstGeom prst="rect">
            <a:avLst/>
          </a:prstGeom>
        </p:spPr>
        <p:txBody>
          <a:bodyPr/>
          <a:lstStyle/>
          <a:p>
            <a:fld id="{B1022D3A-80DD-4654-A118-ED731BEB6F13}"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6A9BE82D-BE47-49DE-8AA6-951A8F6B4152}" type="datetimeFigureOut">
              <a:rPr lang="zh-CN" altLang="en-US" smtClean="0"/>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B1022D3A-80DD-4654-A118-ED731BEB6F13}"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6A9BE82D-BE47-49DE-8AA6-951A8F6B4152}" type="datetimeFigureOut">
              <a:rPr lang="zh-CN" altLang="en-US" smtClean="0"/>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B1022D3A-80DD-4654-A118-ED731BEB6F13}"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4.xml"/><Relationship Id="rId2" Type="http://schemas.openxmlformats.org/officeDocument/2006/relationships/image" Target="../media/image27.png"/><Relationship Id="rId1" Type="http://schemas.openxmlformats.org/officeDocument/2006/relationships/image" Target="../media/image26.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4.xml"/><Relationship Id="rId2" Type="http://schemas.openxmlformats.org/officeDocument/2006/relationships/image" Target="../media/image29.png"/><Relationship Id="rId1" Type="http://schemas.openxmlformats.org/officeDocument/2006/relationships/image" Target="../media/image28.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4.xml"/><Relationship Id="rId2" Type="http://schemas.openxmlformats.org/officeDocument/2006/relationships/image" Target="../media/image31.png"/><Relationship Id="rId1" Type="http://schemas.openxmlformats.org/officeDocument/2006/relationships/image" Target="../media/image30.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4.xml"/><Relationship Id="rId1" Type="http://schemas.openxmlformats.org/officeDocument/2006/relationships/image" Target="../media/image32.emf"/></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4.xml"/><Relationship Id="rId1" Type="http://schemas.openxmlformats.org/officeDocument/2006/relationships/image" Target="../media/image3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4.xml"/><Relationship Id="rId1" Type="http://schemas.openxmlformats.org/officeDocument/2006/relationships/image" Target="../media/image34.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14.xml"/><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image" Target="../media/image35.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4.xml"/><Relationship Id="rId1" Type="http://schemas.openxmlformats.org/officeDocument/2006/relationships/image" Target="../media/image3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4.xml"/><Relationship Id="rId1" Type="http://schemas.openxmlformats.org/officeDocument/2006/relationships/image" Target="../media/image39.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4.xml"/><Relationship Id="rId1" Type="http://schemas.openxmlformats.org/officeDocument/2006/relationships/image" Target="../media/image40.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4.xml"/><Relationship Id="rId1" Type="http://schemas.openxmlformats.org/officeDocument/2006/relationships/image" Target="../media/image41.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14.xml"/><Relationship Id="rId2" Type="http://schemas.openxmlformats.org/officeDocument/2006/relationships/image" Target="../media/image43.png"/><Relationship Id="rId1" Type="http://schemas.openxmlformats.org/officeDocument/2006/relationships/image" Target="../media/image42.png"/></Relationships>
</file>

<file path=ppt/slides/_rels/slide24.xml.rels><?xml version="1.0" encoding="UTF-8" standalone="yes"?>
<Relationships xmlns="http://schemas.openxmlformats.org/package/2006/relationships"><Relationship Id="rId9" Type="http://schemas.openxmlformats.org/officeDocument/2006/relationships/notesSlide" Target="../notesSlides/notesSlide24.xml"/><Relationship Id="rId8" Type="http://schemas.openxmlformats.org/officeDocument/2006/relationships/slideLayout" Target="../slideLayouts/slideLayout14.xml"/><Relationship Id="rId7" Type="http://schemas.openxmlformats.org/officeDocument/2006/relationships/image" Target="../media/image50.png"/><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image" Target="../media/image44.pn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14.xml"/><Relationship Id="rId2" Type="http://schemas.openxmlformats.org/officeDocument/2006/relationships/image" Target="../media/image52.png"/><Relationship Id="rId1" Type="http://schemas.openxmlformats.org/officeDocument/2006/relationships/image" Target="../media/image51.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27.xml"/><Relationship Id="rId4" Type="http://schemas.openxmlformats.org/officeDocument/2006/relationships/slideLayout" Target="../slideLayouts/slideLayout14.xml"/><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image" Target="../media/image53.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4.xml"/><Relationship Id="rId1" Type="http://schemas.openxmlformats.org/officeDocument/2006/relationships/image" Target="../media/image56.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4.xml"/><Relationship Id="rId1" Type="http://schemas.openxmlformats.org/officeDocument/2006/relationships/image" Target="../media/image57.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4.xml"/><Relationship Id="rId1" Type="http://schemas.openxmlformats.org/officeDocument/2006/relationships/image" Target="../media/image58.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4.xml"/><Relationship Id="rId1" Type="http://schemas.openxmlformats.org/officeDocument/2006/relationships/image" Target="../media/image59.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4.xml"/><Relationship Id="rId1" Type="http://schemas.openxmlformats.org/officeDocument/2006/relationships/image" Target="../media/image60.png"/></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35.xml"/><Relationship Id="rId3" Type="http://schemas.openxmlformats.org/officeDocument/2006/relationships/slideLayout" Target="../slideLayouts/slideLayout14.xml"/><Relationship Id="rId2" Type="http://schemas.openxmlformats.org/officeDocument/2006/relationships/hyperlink" Target="#T_&#25214;&#22238;&#23494;&#30721;&#30028;&#38754;" TargetMode="External"/><Relationship Id="rId1" Type="http://schemas.openxmlformats.org/officeDocument/2006/relationships/hyperlink" Target="#T_&#30331;&#24405;&#30028;&#38754;1" TargetMode="External"/></Relationships>
</file>

<file path=ppt/slides/_rels/slide36.xml.rels><?xml version="1.0" encoding="UTF-8" standalone="yes"?>
<Relationships xmlns="http://schemas.openxmlformats.org/package/2006/relationships"><Relationship Id="rId8" Type="http://schemas.openxmlformats.org/officeDocument/2006/relationships/notesSlide" Target="../notesSlides/notesSlide36.xml"/><Relationship Id="rId7" Type="http://schemas.openxmlformats.org/officeDocument/2006/relationships/slideLayout" Target="../slideLayouts/slideLayout14.xml"/><Relationship Id="rId6" Type="http://schemas.openxmlformats.org/officeDocument/2006/relationships/slide" Target="slide36.xml"/><Relationship Id="rId5" Type="http://schemas.openxmlformats.org/officeDocument/2006/relationships/hyperlink" Target="#T_&#24322;&#24120;&#30028;&#38754;_5" TargetMode="External"/><Relationship Id="rId4" Type="http://schemas.openxmlformats.org/officeDocument/2006/relationships/hyperlink" Target="#T_&#24322;&#24120;&#30028;&#38754;_4" TargetMode="External"/><Relationship Id="rId3" Type="http://schemas.openxmlformats.org/officeDocument/2006/relationships/hyperlink" Target="#T_&#24322;&#24120;&#30028;&#38754;_3" TargetMode="External"/><Relationship Id="rId2" Type="http://schemas.openxmlformats.org/officeDocument/2006/relationships/hyperlink" Target="#T_&#24322;&#24120;&#30028;&#38754;_2" TargetMode="External"/><Relationship Id="rId1" Type="http://schemas.openxmlformats.org/officeDocument/2006/relationships/hyperlink" Target="#T_&#24322;&#24120;&#30028;&#38754;_1" TargetMode="Externa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4.xml"/><Relationship Id="rId1" Type="http://schemas.openxmlformats.org/officeDocument/2006/relationships/image" Target="../media/image61.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4.xml"/><Relationship Id="rId1" Type="http://schemas.openxmlformats.org/officeDocument/2006/relationships/image" Target="../media/image62.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4" Type="http://schemas.openxmlformats.org/officeDocument/2006/relationships/notesSlide" Target="../notesSlides/notesSlide40.xml"/><Relationship Id="rId3" Type="http://schemas.openxmlformats.org/officeDocument/2006/relationships/slideLayout" Target="../slideLayouts/slideLayout14.xml"/><Relationship Id="rId2" Type="http://schemas.openxmlformats.org/officeDocument/2006/relationships/image" Target="../media/image64.png"/><Relationship Id="rId1" Type="http://schemas.openxmlformats.org/officeDocument/2006/relationships/image" Target="../media/image63.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4.xml"/><Relationship Id="rId1" Type="http://schemas.openxmlformats.org/officeDocument/2006/relationships/image" Target="../media/image65.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4.xml"/><Relationship Id="rId1" Type="http://schemas.openxmlformats.org/officeDocument/2006/relationships/image" Target="../media/image66.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4.xml"/><Relationship Id="rId1" Type="http://schemas.openxmlformats.org/officeDocument/2006/relationships/image" Target="../media/image67.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vmlDrawing" Target="../drawings/vmlDrawing1.vml"/><Relationship Id="rId3" Type="http://schemas.openxmlformats.org/officeDocument/2006/relationships/slideLayout" Target="../slideLayouts/slideLayout14.xml"/><Relationship Id="rId2" Type="http://schemas.openxmlformats.org/officeDocument/2006/relationships/image" Target="../media/image2.emf"/><Relationship Id="rId1" Type="http://schemas.openxmlformats.org/officeDocument/2006/relationships/oleObject" Target="../embeddings/oleObject1.bin"/></Relationships>
</file>

<file path=ppt/slides/_rels/slide50.xml.rels><?xml version="1.0" encoding="UTF-8" standalone="yes"?>
<Relationships xmlns="http://schemas.openxmlformats.org/package/2006/relationships"><Relationship Id="rId6" Type="http://schemas.openxmlformats.org/officeDocument/2006/relationships/notesSlide" Target="../notesSlides/notesSlide50.xml"/><Relationship Id="rId5" Type="http://schemas.openxmlformats.org/officeDocument/2006/relationships/slideLayout" Target="../slideLayouts/slideLayout14.xml"/><Relationship Id="rId4" Type="http://schemas.openxmlformats.org/officeDocument/2006/relationships/hyperlink" Target="#A_1_10E2" TargetMode="External"/><Relationship Id="rId3" Type="http://schemas.openxmlformats.org/officeDocument/2006/relationships/hyperlink" Target="#A_1_10E1" TargetMode="External"/><Relationship Id="rId2" Type="http://schemas.openxmlformats.org/officeDocument/2006/relationships/hyperlink" Target="#A_&#32593;&#39029;&#31649;&#29702;&#39318;&#39029;" TargetMode="External"/><Relationship Id="rId1" Type="http://schemas.openxmlformats.org/officeDocument/2006/relationships/hyperlink" Target="#A_&#30331;&#38470;&#39029;&#38754;" TargetMode="Externa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4" Type="http://schemas.openxmlformats.org/officeDocument/2006/relationships/notesSlide" Target="../notesSlides/notesSlide52.xml"/><Relationship Id="rId3" Type="http://schemas.openxmlformats.org/officeDocument/2006/relationships/slideLayout" Target="../slideLayouts/slideLayout14.xml"/><Relationship Id="rId2" Type="http://schemas.openxmlformats.org/officeDocument/2006/relationships/image" Target="../media/image69.png"/><Relationship Id="rId1" Type="http://schemas.openxmlformats.org/officeDocument/2006/relationships/image" Target="../media/image68.png"/></Relationships>
</file>

<file path=ppt/slides/_rels/slide53.xml.rels><?xml version="1.0" encoding="UTF-8" standalone="yes"?>
<Relationships xmlns="http://schemas.openxmlformats.org/package/2006/relationships"><Relationship Id="rId5" Type="http://schemas.openxmlformats.org/officeDocument/2006/relationships/notesSlide" Target="../notesSlides/notesSlide53.xml"/><Relationship Id="rId4" Type="http://schemas.openxmlformats.org/officeDocument/2006/relationships/slideLayout" Target="../slideLayouts/slideLayout14.xml"/><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image" Target="../media/image70.png"/></Relationships>
</file>

<file path=ppt/slides/_rels/slide54.xml.rels><?xml version="1.0" encoding="UTF-8" standalone="yes"?>
<Relationships xmlns="http://schemas.openxmlformats.org/package/2006/relationships"><Relationship Id="rId4" Type="http://schemas.openxmlformats.org/officeDocument/2006/relationships/notesSlide" Target="../notesSlides/notesSlide54.xml"/><Relationship Id="rId3" Type="http://schemas.openxmlformats.org/officeDocument/2006/relationships/slideLayout" Target="../slideLayouts/slideLayout14.xml"/><Relationship Id="rId2" Type="http://schemas.openxmlformats.org/officeDocument/2006/relationships/image" Target="../media/image74.png"/><Relationship Id="rId1" Type="http://schemas.openxmlformats.org/officeDocument/2006/relationships/image" Target="../media/image73.pn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14.xml"/><Relationship Id="rId1" Type="http://schemas.openxmlformats.org/officeDocument/2006/relationships/image" Target="../media/image75.png"/></Relationships>
</file>

<file path=ppt/slides/_rels/slide56.xml.rels><?xml version="1.0" encoding="UTF-8" standalone="yes"?>
<Relationships xmlns="http://schemas.openxmlformats.org/package/2006/relationships"><Relationship Id="rId7" Type="http://schemas.openxmlformats.org/officeDocument/2006/relationships/notesSlide" Target="../notesSlides/notesSlide56.xml"/><Relationship Id="rId6" Type="http://schemas.openxmlformats.org/officeDocument/2006/relationships/slideLayout" Target="../slideLayouts/slideLayout14.xml"/><Relationship Id="rId5" Type="http://schemas.openxmlformats.org/officeDocument/2006/relationships/image" Target="../media/image80.png"/><Relationship Id="rId4" Type="http://schemas.openxmlformats.org/officeDocument/2006/relationships/image" Target="../media/image79.png"/><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image" Target="../media/image76.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14.xml"/><Relationship Id="rId1" Type="http://schemas.openxmlformats.org/officeDocument/2006/relationships/image" Target="../media/image81.png"/></Relationships>
</file>

<file path=ppt/slides/_rels/slide59.xml.rels><?xml version="1.0" encoding="UTF-8" standalone="yes"?>
<Relationships xmlns="http://schemas.openxmlformats.org/package/2006/relationships"><Relationship Id="rId6" Type="http://schemas.openxmlformats.org/officeDocument/2006/relationships/notesSlide" Target="../notesSlides/notesSlide59.xml"/><Relationship Id="rId5" Type="http://schemas.openxmlformats.org/officeDocument/2006/relationships/slideLayout" Target="../slideLayouts/slideLayout14.xml"/><Relationship Id="rId4" Type="http://schemas.openxmlformats.org/officeDocument/2006/relationships/image" Target="../media/image85.png"/><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image" Target="../media/image82.png"/></Relationships>
</file>

<file path=ppt/slides/_rels/slide6.xml.rels><?xml version="1.0" encoding="UTF-8" standalone="yes"?>
<Relationships xmlns="http://schemas.openxmlformats.org/package/2006/relationships"><Relationship Id="rId9" Type="http://schemas.openxmlformats.org/officeDocument/2006/relationships/image" Target="../media/image11.png"/><Relationship Id="rId8" Type="http://schemas.openxmlformats.org/officeDocument/2006/relationships/image" Target="../media/image10.png"/><Relationship Id="rId7" Type="http://schemas.openxmlformats.org/officeDocument/2006/relationships/image" Target="../media/image9.png"/><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4" Type="http://schemas.openxmlformats.org/officeDocument/2006/relationships/notesSlide" Target="../notesSlides/notesSlide6.xml"/><Relationship Id="rId13" Type="http://schemas.openxmlformats.org/officeDocument/2006/relationships/slideLayout" Target="../slideLayouts/slideLayout14.xml"/><Relationship Id="rId12" Type="http://schemas.openxmlformats.org/officeDocument/2006/relationships/image" Target="../media/image14.png"/><Relationship Id="rId11" Type="http://schemas.openxmlformats.org/officeDocument/2006/relationships/image" Target="../media/image13.png"/><Relationship Id="rId10" Type="http://schemas.openxmlformats.org/officeDocument/2006/relationships/image" Target="../media/image12.png"/><Relationship Id="rId1" Type="http://schemas.openxmlformats.org/officeDocument/2006/relationships/image" Target="../media/image3.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4" Type="http://schemas.openxmlformats.org/officeDocument/2006/relationships/notesSlide" Target="../notesSlides/notesSlide61.xml"/><Relationship Id="rId3" Type="http://schemas.openxmlformats.org/officeDocument/2006/relationships/slideLayout" Target="../slideLayouts/slideLayout14.xml"/><Relationship Id="rId2" Type="http://schemas.openxmlformats.org/officeDocument/2006/relationships/image" Target="../media/image87.png"/><Relationship Id="rId1" Type="http://schemas.openxmlformats.org/officeDocument/2006/relationships/image" Target="../media/image86.png"/></Relationships>
</file>

<file path=ppt/slides/_rels/slide62.xml.rels><?xml version="1.0" encoding="UTF-8" standalone="yes"?>
<Relationships xmlns="http://schemas.openxmlformats.org/package/2006/relationships"><Relationship Id="rId4" Type="http://schemas.openxmlformats.org/officeDocument/2006/relationships/notesSlide" Target="../notesSlides/notesSlide62.xml"/><Relationship Id="rId3" Type="http://schemas.openxmlformats.org/officeDocument/2006/relationships/slideLayout" Target="../slideLayouts/slideLayout14.xml"/><Relationship Id="rId2" Type="http://schemas.openxmlformats.org/officeDocument/2006/relationships/image" Target="../media/image87.png"/><Relationship Id="rId1" Type="http://schemas.openxmlformats.org/officeDocument/2006/relationships/image" Target="../media/image88.png"/></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14.xml"/><Relationship Id="rId1" Type="http://schemas.openxmlformats.org/officeDocument/2006/relationships/image" Target="../media/image89.pn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16.xml"/><Relationship Id="rId1" Type="http://schemas.openxmlformats.org/officeDocument/2006/relationships/image" Target="../media/image90.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4.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15.xml"/><Relationship Id="rId1" Type="http://schemas.openxmlformats.org/officeDocument/2006/relationships/image" Target="../media/image91.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14.xml"/><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14.xml"/><Relationship Id="rId5" Type="http://schemas.openxmlformats.org/officeDocument/2006/relationships/image" Target="../media/image25.png"/><Relationship Id="rId4" Type="http://schemas.openxmlformats.org/officeDocument/2006/relationships/image" Target="../media/image24.png"/><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14455"/>
        </a:solidFill>
        <a:effectLst/>
      </p:bgPr>
    </p:bg>
    <p:spTree>
      <p:nvGrpSpPr>
        <p:cNvPr id="1" name=""/>
        <p:cNvGrpSpPr/>
        <p:nvPr/>
      </p:nvGrpSpPr>
      <p:grpSpPr>
        <a:xfrm>
          <a:off x="0" y="0"/>
          <a:ext cx="0" cy="0"/>
          <a:chOff x="0" y="0"/>
          <a:chExt cx="0" cy="0"/>
        </a:xfrm>
      </p:grpSpPr>
      <p:sp>
        <p:nvSpPr>
          <p:cNvPr id="4" name="等腰三角形 3"/>
          <p:cNvSpPr/>
          <p:nvPr/>
        </p:nvSpPr>
        <p:spPr>
          <a:xfrm flipV="1">
            <a:off x="706285" y="-6407"/>
            <a:ext cx="4536504" cy="3919364"/>
          </a:xfrm>
          <a:prstGeom prst="triangl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a:off x="2341668" y="3907971"/>
            <a:ext cx="1265739" cy="1245401"/>
          </a:xfrm>
          <a:prstGeom prst="triangl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extBox 19"/>
          <p:cNvSpPr txBox="1"/>
          <p:nvPr/>
        </p:nvSpPr>
        <p:spPr>
          <a:xfrm>
            <a:off x="3491064" y="3809704"/>
            <a:ext cx="5545024" cy="720967"/>
          </a:xfrm>
          <a:prstGeom prst="rect">
            <a:avLst/>
          </a:prstGeom>
        </p:spPr>
        <p:txBody>
          <a:bodyPr wrap="square" lIns="68580" tIns="34290" rIns="68580" bIns="34290" anchor="ctr">
            <a:spAutoFit/>
          </a:bodyPr>
          <a:lstStyle>
            <a:defPPr>
              <a:defRPr lang="zh-CN"/>
            </a:defPPr>
            <a:lvl1pPr>
              <a:lnSpc>
                <a:spcPct val="150000"/>
              </a:lnSpc>
              <a:defRPr sz="4000" b="0">
                <a:solidFill>
                  <a:schemeClr val="bg1">
                    <a:lumMod val="50000"/>
                  </a:schemeClr>
                </a:solidFill>
                <a:latin typeface="微软雅黑" panose="020B0503020204020204" pitchFamily="34" charset="-122"/>
                <a:ea typeface="微软雅黑" panose="020B0503020204020204" pitchFamily="34" charset="-122"/>
              </a:defRPr>
            </a:lvl1pPr>
          </a:lstStyle>
          <a:p>
            <a:r>
              <a:rPr lang="zh-CN" altLang="en-US" sz="1500" dirty="0">
                <a:solidFill>
                  <a:schemeClr val="bg1"/>
                </a:solidFill>
              </a:rPr>
              <a:t>指导教师：杨枨</a:t>
            </a:r>
            <a:r>
              <a:rPr lang="en-US" altLang="zh-CN" sz="1500" dirty="0">
                <a:solidFill>
                  <a:schemeClr val="bg1"/>
                </a:solidFill>
              </a:rPr>
              <a:t>    	</a:t>
            </a:r>
            <a:endParaRPr lang="en-US" altLang="zh-CN" sz="1500" dirty="0">
              <a:solidFill>
                <a:schemeClr val="bg1"/>
              </a:solidFill>
            </a:endParaRPr>
          </a:p>
          <a:p>
            <a:pPr algn="r"/>
            <a:r>
              <a:rPr lang="zh-CN" altLang="en-US" sz="1500" dirty="0">
                <a:solidFill>
                  <a:schemeClr val="bg1"/>
                </a:solidFill>
              </a:rPr>
              <a:t>小组成员：郦哲聪、刘乐威、王飞钢、周德阳、冯一鸣</a:t>
            </a:r>
            <a:endParaRPr lang="zh-CN" altLang="en-US" sz="1500" dirty="0">
              <a:solidFill>
                <a:schemeClr val="bg1"/>
              </a:solidFill>
            </a:endParaRPr>
          </a:p>
        </p:txBody>
      </p:sp>
      <p:sp>
        <p:nvSpPr>
          <p:cNvPr id="22" name="TextBox 21"/>
          <p:cNvSpPr txBox="1"/>
          <p:nvPr/>
        </p:nvSpPr>
        <p:spPr>
          <a:xfrm>
            <a:off x="3707904" y="2571750"/>
            <a:ext cx="5328184" cy="639470"/>
          </a:xfrm>
          <a:prstGeom prst="rect">
            <a:avLst/>
          </a:prstGeom>
        </p:spPr>
        <p:txBody>
          <a:bodyPr wrap="square" lIns="68580" tIns="34290" rIns="68580" bIns="34290" anchor="ctr">
            <a:spAutoFit/>
          </a:bodyPr>
          <a:lstStyle>
            <a:defPPr>
              <a:defRPr lang="zh-CN"/>
            </a:defPPr>
            <a:lvl1pPr>
              <a:lnSpc>
                <a:spcPct val="150000"/>
              </a:lnSpc>
              <a:defRPr sz="4000" b="0">
                <a:solidFill>
                  <a:schemeClr val="bg1">
                    <a:lumMod val="50000"/>
                  </a:schemeClr>
                </a:solidFill>
                <a:latin typeface="微软雅黑" panose="020B0503020204020204" pitchFamily="34" charset="-122"/>
                <a:ea typeface="微软雅黑" panose="020B0503020204020204" pitchFamily="34" charset="-122"/>
              </a:defRPr>
            </a:lvl1pPr>
          </a:lstStyle>
          <a:p>
            <a:r>
              <a:rPr lang="zh-CN" altLang="en-US" sz="2800" b="1" dirty="0">
                <a:solidFill>
                  <a:schemeClr val="bg1"/>
                </a:solidFill>
              </a:rPr>
              <a:t>需求工程项目收尾报告</a:t>
            </a:r>
            <a:endParaRPr lang="zh-CN" altLang="en-US" sz="2800" b="1" dirty="0">
              <a:solidFill>
                <a:schemeClr val="bg1"/>
              </a:solidFill>
            </a:endParaRPr>
          </a:p>
        </p:txBody>
      </p:sp>
      <p:sp>
        <p:nvSpPr>
          <p:cNvPr id="5" name="TextBox 4"/>
          <p:cNvSpPr txBox="1"/>
          <p:nvPr/>
        </p:nvSpPr>
        <p:spPr>
          <a:xfrm>
            <a:off x="1872009" y="853610"/>
            <a:ext cx="2232248" cy="1323439"/>
          </a:xfrm>
          <a:prstGeom prst="rect">
            <a:avLst/>
          </a:prstGeom>
          <a:noFill/>
        </p:spPr>
        <p:txBody>
          <a:bodyPr wrap="square" rtlCol="0">
            <a:spAutoFit/>
          </a:bodyPr>
          <a:lstStyle/>
          <a:p>
            <a:r>
              <a:rPr lang="en-US" altLang="zh-CN" sz="8000" b="1" dirty="0">
                <a:solidFill>
                  <a:schemeClr val="bg1"/>
                </a:solidFill>
                <a:latin typeface="Arial" panose="020B0604020202020204" pitchFamily="34" charset="0"/>
                <a:cs typeface="Arial" panose="020B0604020202020204" pitchFamily="34" charset="0"/>
              </a:rPr>
              <a:t>G04</a:t>
            </a:r>
            <a:endParaRPr lang="zh-CN" altLang="en-US" sz="8000" b="1" dirty="0">
              <a:solidFill>
                <a:schemeClr val="bg1"/>
              </a:solidFill>
              <a:latin typeface="Arial" panose="020B0604020202020204" pitchFamily="34" charset="0"/>
              <a:cs typeface="Arial" panose="020B0604020202020204" pitchFamily="34" charset="0"/>
            </a:endParaRPr>
          </a:p>
        </p:txBody>
      </p:sp>
      <p:sp>
        <p:nvSpPr>
          <p:cNvPr id="8" name="TextBox 21"/>
          <p:cNvSpPr txBox="1"/>
          <p:nvPr/>
        </p:nvSpPr>
        <p:spPr>
          <a:xfrm>
            <a:off x="6342083" y="3187003"/>
            <a:ext cx="5328184" cy="395108"/>
          </a:xfrm>
          <a:prstGeom prst="rect">
            <a:avLst/>
          </a:prstGeom>
        </p:spPr>
        <p:txBody>
          <a:bodyPr wrap="square" lIns="68580" tIns="34290" rIns="68580" bIns="34290" anchor="ctr">
            <a:spAutoFit/>
          </a:bodyPr>
          <a:lstStyle>
            <a:defPPr>
              <a:defRPr lang="zh-CN"/>
            </a:defPPr>
            <a:lvl1pPr>
              <a:lnSpc>
                <a:spcPct val="150000"/>
              </a:lnSpc>
              <a:defRPr sz="4000" b="0">
                <a:solidFill>
                  <a:schemeClr val="bg1">
                    <a:lumMod val="50000"/>
                  </a:schemeClr>
                </a:solidFill>
                <a:latin typeface="微软雅黑" panose="020B0503020204020204" pitchFamily="34" charset="-122"/>
                <a:ea typeface="微软雅黑" panose="020B0503020204020204" pitchFamily="34" charset="-122"/>
              </a:defRPr>
            </a:lvl1pPr>
          </a:lstStyle>
          <a:p>
            <a:r>
              <a:rPr lang="zh-CN" altLang="en-US" sz="1600" b="1" dirty="0">
                <a:solidFill>
                  <a:schemeClr val="bg1"/>
                </a:solidFill>
              </a:rPr>
              <a:t>基于项目的案例教学系统</a:t>
            </a:r>
            <a:endParaRPr lang="zh-CN" altLang="en-US" sz="1600" b="1" dirty="0">
              <a:solidFill>
                <a:schemeClr val="bg1"/>
              </a:solidFill>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250" fill="hold"/>
                                        <p:tgtEl>
                                          <p:spTgt spid="19"/>
                                        </p:tgtEl>
                                        <p:attrNameLst>
                                          <p:attrName>ppt_x</p:attrName>
                                        </p:attrNameLst>
                                      </p:cBhvr>
                                      <p:tavLst>
                                        <p:tav tm="0">
                                          <p:val>
                                            <p:strVal val="#ppt_x"/>
                                          </p:val>
                                        </p:tav>
                                        <p:tav tm="100000">
                                          <p:val>
                                            <p:strVal val="#ppt_x"/>
                                          </p:val>
                                        </p:tav>
                                      </p:tavLst>
                                    </p:anim>
                                    <p:anim calcmode="lin" valueType="num">
                                      <p:cBhvr additive="base">
                                        <p:cTn id="12" dur="250" fill="hold"/>
                                        <p:tgtEl>
                                          <p:spTgt spid="19"/>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6" presetClass="emph" presetSubtype="0" fill="hold" grpId="1" nodeType="afterEffect">
                                  <p:stCondLst>
                                    <p:cond delay="0"/>
                                  </p:stCondLst>
                                  <p:childTnLst>
                                    <p:animEffect transition="out" filter="fade">
                                      <p:cBhvr>
                                        <p:cTn id="15" dur="500" tmFilter="0, 0; .2, .5; .8, .5; 1, 0"/>
                                        <p:tgtEl>
                                          <p:spTgt spid="19"/>
                                        </p:tgtEl>
                                      </p:cBhvr>
                                    </p:animEffect>
                                    <p:animScale>
                                      <p:cBhvr>
                                        <p:cTn id="16" dur="250" autoRev="1" fill="hold"/>
                                        <p:tgtEl>
                                          <p:spTgt spid="19"/>
                                        </p:tgtEl>
                                      </p:cBhvr>
                                      <p:by x="105000" y="105000"/>
                                    </p:animScale>
                                  </p:childTnLst>
                                </p:cTn>
                              </p:par>
                            </p:childTnLst>
                          </p:cTn>
                        </p:par>
                        <p:par>
                          <p:cTn id="17" fill="hold">
                            <p:stCondLst>
                              <p:cond delay="1500"/>
                            </p:stCondLst>
                            <p:childTnLst>
                              <p:par>
                                <p:cTn id="18" presetID="26" presetClass="emph" presetSubtype="0" fill="hold" grpId="2" nodeType="afterEffect">
                                  <p:stCondLst>
                                    <p:cond delay="0"/>
                                  </p:stCondLst>
                                  <p:childTnLst>
                                    <p:animEffect transition="out" filter="fade">
                                      <p:cBhvr>
                                        <p:cTn id="19" dur="500" tmFilter="0, 0; .2, .5; .8, .5; 1, 0"/>
                                        <p:tgtEl>
                                          <p:spTgt spid="19"/>
                                        </p:tgtEl>
                                      </p:cBhvr>
                                    </p:animEffect>
                                    <p:animScale>
                                      <p:cBhvr>
                                        <p:cTn id="20" dur="250" autoRev="1" fill="hold"/>
                                        <p:tgtEl>
                                          <p:spTgt spid="19"/>
                                        </p:tgtEl>
                                      </p:cBhvr>
                                      <p:by x="105000" y="105000"/>
                                    </p:animScale>
                                  </p:childTnLst>
                                </p:cTn>
                              </p:par>
                            </p:childTnLst>
                          </p:cTn>
                        </p:par>
                        <p:par>
                          <p:cTn id="21" fill="hold">
                            <p:stCondLst>
                              <p:cond delay="2000"/>
                            </p:stCondLst>
                            <p:childTnLst>
                              <p:par>
                                <p:cTn id="22" presetID="23" presetClass="entr" presetSubtype="36" fill="hold" grpId="0" nodeType="afterEffect">
                                  <p:stCondLst>
                                    <p:cond delay="0"/>
                                  </p:stCondLst>
                                  <p:iterate type="lt">
                                    <p:tmPct val="13000"/>
                                  </p:iterate>
                                  <p:childTnLst>
                                    <p:set>
                                      <p:cBhvr>
                                        <p:cTn id="23" dur="1" fill="hold">
                                          <p:stCondLst>
                                            <p:cond delay="0"/>
                                          </p:stCondLst>
                                        </p:cTn>
                                        <p:tgtEl>
                                          <p:spTgt spid="5"/>
                                        </p:tgtEl>
                                        <p:attrNameLst>
                                          <p:attrName>style.visibility</p:attrName>
                                        </p:attrNameLst>
                                      </p:cBhvr>
                                      <p:to>
                                        <p:strVal val="visible"/>
                                      </p:to>
                                    </p:set>
                                    <p:anim calcmode="lin" valueType="num">
                                      <p:cBhvr>
                                        <p:cTn id="24" dur="500" fill="hold"/>
                                        <p:tgtEl>
                                          <p:spTgt spid="5"/>
                                        </p:tgtEl>
                                        <p:attrNameLst>
                                          <p:attrName>ppt_w</p:attrName>
                                        </p:attrNameLst>
                                      </p:cBhvr>
                                      <p:tavLst>
                                        <p:tav tm="0">
                                          <p:val>
                                            <p:strVal val="(6*min(max(#ppt_w*#ppt_h,.3),1)-7.4)/-.7*#ppt_w"/>
                                          </p:val>
                                        </p:tav>
                                        <p:tav tm="100000">
                                          <p:val>
                                            <p:strVal val="#ppt_w"/>
                                          </p:val>
                                        </p:tav>
                                      </p:tavLst>
                                    </p:anim>
                                    <p:anim calcmode="lin" valueType="num">
                                      <p:cBhvr>
                                        <p:cTn id="25" dur="500" fill="hold"/>
                                        <p:tgtEl>
                                          <p:spTgt spid="5"/>
                                        </p:tgtEl>
                                        <p:attrNameLst>
                                          <p:attrName>ppt_h</p:attrName>
                                        </p:attrNameLst>
                                      </p:cBhvr>
                                      <p:tavLst>
                                        <p:tav tm="0">
                                          <p:val>
                                            <p:strVal val="(6*min(max(#ppt_w*#ppt_h,.3),1)-7.4)/-.7*#ppt_h"/>
                                          </p:val>
                                        </p:tav>
                                        <p:tav tm="100000">
                                          <p:val>
                                            <p:strVal val="#ppt_h"/>
                                          </p:val>
                                        </p:tav>
                                      </p:tavLst>
                                    </p:anim>
                                    <p:anim calcmode="lin" valueType="num">
                                      <p:cBhvr>
                                        <p:cTn id="26" dur="500" fill="hold"/>
                                        <p:tgtEl>
                                          <p:spTgt spid="5"/>
                                        </p:tgtEl>
                                        <p:attrNameLst>
                                          <p:attrName>ppt_x</p:attrName>
                                        </p:attrNameLst>
                                      </p:cBhvr>
                                      <p:tavLst>
                                        <p:tav tm="0">
                                          <p:val>
                                            <p:fltVal val="0.5"/>
                                          </p:val>
                                        </p:tav>
                                        <p:tav tm="100000">
                                          <p:val>
                                            <p:strVal val="#ppt_x"/>
                                          </p:val>
                                        </p:tav>
                                      </p:tavLst>
                                    </p:anim>
                                    <p:anim calcmode="lin" valueType="num">
                                      <p:cBhvr>
                                        <p:cTn id="27" dur="500" fill="hold"/>
                                        <p:tgtEl>
                                          <p:spTgt spid="5"/>
                                        </p:tgtEl>
                                        <p:attrNameLst>
                                          <p:attrName>ppt_y</p:attrName>
                                        </p:attrNameLst>
                                      </p:cBhvr>
                                      <p:tavLst>
                                        <p:tav tm="0">
                                          <p:val>
                                            <p:strVal val="1+(6*min(max(#ppt_w*#ppt_h,.3),1)-7.4)/-.7*#ppt_h/2"/>
                                          </p:val>
                                        </p:tav>
                                        <p:tav tm="100000">
                                          <p:val>
                                            <p:strVal val="#ppt_y"/>
                                          </p:val>
                                        </p:tav>
                                      </p:tavLst>
                                    </p:anim>
                                  </p:childTnLst>
                                </p:cTn>
                              </p:par>
                            </p:childTnLst>
                          </p:cTn>
                        </p:par>
                        <p:par>
                          <p:cTn id="28" fill="hold">
                            <p:stCondLst>
                              <p:cond delay="2380"/>
                            </p:stCondLst>
                            <p:childTnLst>
                              <p:par>
                                <p:cTn id="29" presetID="17" presetClass="entr" presetSubtype="1" fill="hold" grpId="0" nodeType="afterEffect">
                                  <p:stCondLst>
                                    <p:cond delay="0"/>
                                  </p:stCondLst>
                                  <p:iterate type="lt">
                                    <p:tmPct val="40000"/>
                                  </p:iterate>
                                  <p:childTnLst>
                                    <p:set>
                                      <p:cBhvr>
                                        <p:cTn id="30" dur="1" fill="hold">
                                          <p:stCondLst>
                                            <p:cond delay="0"/>
                                          </p:stCondLst>
                                        </p:cTn>
                                        <p:tgtEl>
                                          <p:spTgt spid="22"/>
                                        </p:tgtEl>
                                        <p:attrNameLst>
                                          <p:attrName>style.visibility</p:attrName>
                                        </p:attrNameLst>
                                      </p:cBhvr>
                                      <p:to>
                                        <p:strVal val="visible"/>
                                      </p:to>
                                    </p:set>
                                    <p:anim calcmode="lin" valueType="num">
                                      <p:cBhvr>
                                        <p:cTn id="31" dur="250" fill="hold"/>
                                        <p:tgtEl>
                                          <p:spTgt spid="22"/>
                                        </p:tgtEl>
                                        <p:attrNameLst>
                                          <p:attrName>ppt_x</p:attrName>
                                        </p:attrNameLst>
                                      </p:cBhvr>
                                      <p:tavLst>
                                        <p:tav tm="0">
                                          <p:val>
                                            <p:strVal val="#ppt_x"/>
                                          </p:val>
                                        </p:tav>
                                        <p:tav tm="100000">
                                          <p:val>
                                            <p:strVal val="#ppt_x"/>
                                          </p:val>
                                        </p:tav>
                                      </p:tavLst>
                                    </p:anim>
                                    <p:anim calcmode="lin" valueType="num">
                                      <p:cBhvr>
                                        <p:cTn id="32" dur="250" fill="hold"/>
                                        <p:tgtEl>
                                          <p:spTgt spid="22"/>
                                        </p:tgtEl>
                                        <p:attrNameLst>
                                          <p:attrName>ppt_y</p:attrName>
                                        </p:attrNameLst>
                                      </p:cBhvr>
                                      <p:tavLst>
                                        <p:tav tm="0">
                                          <p:val>
                                            <p:strVal val="#ppt_y-#ppt_h/2"/>
                                          </p:val>
                                        </p:tav>
                                        <p:tav tm="100000">
                                          <p:val>
                                            <p:strVal val="#ppt_y"/>
                                          </p:val>
                                        </p:tav>
                                      </p:tavLst>
                                    </p:anim>
                                    <p:anim calcmode="lin" valueType="num">
                                      <p:cBhvr>
                                        <p:cTn id="33" dur="250" fill="hold"/>
                                        <p:tgtEl>
                                          <p:spTgt spid="22"/>
                                        </p:tgtEl>
                                        <p:attrNameLst>
                                          <p:attrName>ppt_w</p:attrName>
                                        </p:attrNameLst>
                                      </p:cBhvr>
                                      <p:tavLst>
                                        <p:tav tm="0">
                                          <p:val>
                                            <p:strVal val="#ppt_w"/>
                                          </p:val>
                                        </p:tav>
                                        <p:tav tm="100000">
                                          <p:val>
                                            <p:strVal val="#ppt_w"/>
                                          </p:val>
                                        </p:tav>
                                      </p:tavLst>
                                    </p:anim>
                                    <p:anim calcmode="lin" valueType="num">
                                      <p:cBhvr>
                                        <p:cTn id="34" dur="250" fill="hold"/>
                                        <p:tgtEl>
                                          <p:spTgt spid="22"/>
                                        </p:tgtEl>
                                        <p:attrNameLst>
                                          <p:attrName>ppt_h</p:attrName>
                                        </p:attrNameLst>
                                      </p:cBhvr>
                                      <p:tavLst>
                                        <p:tav tm="0">
                                          <p:val>
                                            <p:fltVal val="0"/>
                                          </p:val>
                                        </p:tav>
                                        <p:tav tm="100000">
                                          <p:val>
                                            <p:strVal val="#ppt_h"/>
                                          </p:val>
                                        </p:tav>
                                      </p:tavLst>
                                    </p:anim>
                                  </p:childTnLst>
                                </p:cTn>
                              </p:par>
                              <p:par>
                                <p:cTn id="35" presetID="17" presetClass="entr" presetSubtype="1" fill="hold" grpId="0" nodeType="withEffect">
                                  <p:stCondLst>
                                    <p:cond delay="0"/>
                                  </p:stCondLst>
                                  <p:iterate type="lt">
                                    <p:tmPct val="40000"/>
                                  </p:iterate>
                                  <p:childTnLst>
                                    <p:set>
                                      <p:cBhvr>
                                        <p:cTn id="36" dur="1" fill="hold">
                                          <p:stCondLst>
                                            <p:cond delay="0"/>
                                          </p:stCondLst>
                                        </p:cTn>
                                        <p:tgtEl>
                                          <p:spTgt spid="8"/>
                                        </p:tgtEl>
                                        <p:attrNameLst>
                                          <p:attrName>style.visibility</p:attrName>
                                        </p:attrNameLst>
                                      </p:cBhvr>
                                      <p:to>
                                        <p:strVal val="visible"/>
                                      </p:to>
                                    </p:set>
                                    <p:anim calcmode="lin" valueType="num">
                                      <p:cBhvr>
                                        <p:cTn id="37" dur="250" fill="hold"/>
                                        <p:tgtEl>
                                          <p:spTgt spid="8"/>
                                        </p:tgtEl>
                                        <p:attrNameLst>
                                          <p:attrName>ppt_x</p:attrName>
                                        </p:attrNameLst>
                                      </p:cBhvr>
                                      <p:tavLst>
                                        <p:tav tm="0">
                                          <p:val>
                                            <p:strVal val="#ppt_x"/>
                                          </p:val>
                                        </p:tav>
                                        <p:tav tm="100000">
                                          <p:val>
                                            <p:strVal val="#ppt_x"/>
                                          </p:val>
                                        </p:tav>
                                      </p:tavLst>
                                    </p:anim>
                                    <p:anim calcmode="lin" valueType="num">
                                      <p:cBhvr>
                                        <p:cTn id="38" dur="250" fill="hold"/>
                                        <p:tgtEl>
                                          <p:spTgt spid="8"/>
                                        </p:tgtEl>
                                        <p:attrNameLst>
                                          <p:attrName>ppt_y</p:attrName>
                                        </p:attrNameLst>
                                      </p:cBhvr>
                                      <p:tavLst>
                                        <p:tav tm="0">
                                          <p:val>
                                            <p:strVal val="#ppt_y-#ppt_h/2"/>
                                          </p:val>
                                        </p:tav>
                                        <p:tav tm="100000">
                                          <p:val>
                                            <p:strVal val="#ppt_y"/>
                                          </p:val>
                                        </p:tav>
                                      </p:tavLst>
                                    </p:anim>
                                    <p:anim calcmode="lin" valueType="num">
                                      <p:cBhvr>
                                        <p:cTn id="39" dur="250" fill="hold"/>
                                        <p:tgtEl>
                                          <p:spTgt spid="8"/>
                                        </p:tgtEl>
                                        <p:attrNameLst>
                                          <p:attrName>ppt_w</p:attrName>
                                        </p:attrNameLst>
                                      </p:cBhvr>
                                      <p:tavLst>
                                        <p:tav tm="0">
                                          <p:val>
                                            <p:strVal val="#ppt_w"/>
                                          </p:val>
                                        </p:tav>
                                        <p:tav tm="100000">
                                          <p:val>
                                            <p:strVal val="#ppt_w"/>
                                          </p:val>
                                        </p:tav>
                                      </p:tavLst>
                                    </p:anim>
                                    <p:anim calcmode="lin" valueType="num">
                                      <p:cBhvr>
                                        <p:cTn id="40" dur="250" fill="hold"/>
                                        <p:tgtEl>
                                          <p:spTgt spid="8"/>
                                        </p:tgtEl>
                                        <p:attrNameLst>
                                          <p:attrName>ppt_h</p:attrName>
                                        </p:attrNameLst>
                                      </p:cBhvr>
                                      <p:tavLst>
                                        <p:tav tm="0">
                                          <p:val>
                                            <p:fltVal val="0"/>
                                          </p:val>
                                        </p:tav>
                                        <p:tav tm="100000">
                                          <p:val>
                                            <p:strVal val="#ppt_h"/>
                                          </p:val>
                                        </p:tav>
                                      </p:tavLst>
                                    </p:anim>
                                  </p:childTnLst>
                                </p:cTn>
                              </p:par>
                            </p:childTnLst>
                          </p:cTn>
                        </p:par>
                        <p:par>
                          <p:cTn id="41" fill="hold">
                            <p:stCondLst>
                              <p:cond delay="3630"/>
                            </p:stCondLst>
                            <p:childTnLst>
                              <p:par>
                                <p:cTn id="42" presetID="22" presetClass="entr" presetSubtype="8" fill="hold" grpId="0" nodeType="after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wipe(left)">
                                      <p:cBhvr>
                                        <p:cTn id="4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9" grpId="0" animBg="1"/>
      <p:bldP spid="19" grpId="1" animBg="1"/>
      <p:bldP spid="19" grpId="2" animBg="1"/>
      <p:bldP spid="20" grpId="0"/>
      <p:bldP spid="22" grpId="0"/>
      <p:bldP spid="5"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350498"/>
            <a:ext cx="3228536" cy="1188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3" name="文本框 2"/>
          <p:cNvSpPr txBox="1"/>
          <p:nvPr/>
        </p:nvSpPr>
        <p:spPr>
          <a:xfrm>
            <a:off x="1352697" y="1663625"/>
            <a:ext cx="1677382" cy="530915"/>
          </a:xfrm>
          <a:prstGeom prst="rect">
            <a:avLst/>
          </a:prstGeom>
          <a:noFill/>
        </p:spPr>
        <p:txBody>
          <a:bodyPr wrap="none" lIns="68580" tIns="34290" rIns="68580" bIns="34290" rtlCol="0">
            <a:spAutoFit/>
          </a:bodyPr>
          <a:lstStyle/>
          <a:p>
            <a:r>
              <a:rPr lang="zh-CN" altLang="en-US" sz="3000" b="1" dirty="0">
                <a:solidFill>
                  <a:schemeClr val="bg1"/>
                </a:solidFill>
                <a:latin typeface="微软雅黑" panose="020B0503020204020204" pitchFamily="34" charset="-122"/>
                <a:ea typeface="微软雅黑" panose="020B0503020204020204" pitchFamily="34" charset="-122"/>
              </a:rPr>
              <a:t>第二部分</a:t>
            </a:r>
            <a:endParaRPr lang="zh-CN" altLang="en-US" sz="3000" b="1" dirty="0">
              <a:solidFill>
                <a:schemeClr val="bg1"/>
              </a:solidFill>
              <a:latin typeface="微软雅黑" panose="020B0503020204020204" pitchFamily="34" charset="-122"/>
              <a:ea typeface="微软雅黑" panose="020B0503020204020204" pitchFamily="34" charset="-122"/>
            </a:endParaRPr>
          </a:p>
        </p:txBody>
      </p:sp>
      <p:sp>
        <p:nvSpPr>
          <p:cNvPr id="4" name="TextBox 4"/>
          <p:cNvSpPr txBox="1"/>
          <p:nvPr/>
        </p:nvSpPr>
        <p:spPr>
          <a:xfrm>
            <a:off x="4139952" y="1504217"/>
            <a:ext cx="4447371" cy="880562"/>
          </a:xfrm>
          <a:prstGeom prst="rect">
            <a:avLst/>
          </a:prstGeom>
          <a:noFill/>
        </p:spPr>
        <p:txBody>
          <a:bodyPr wrap="none" lIns="68580" tIns="34290" rIns="68580" bIns="34290" rtlCol="0">
            <a:spAutoFit/>
          </a:bodyPr>
          <a:lstStyle/>
          <a:p>
            <a:pPr fontAlgn="base">
              <a:lnSpc>
                <a:spcPct val="120000"/>
              </a:lnSpc>
            </a:pPr>
            <a:r>
              <a:rPr lang="zh-CN" altLang="en-US" sz="4800" b="1" dirty="0">
                <a:solidFill>
                  <a:schemeClr val="tx1">
                    <a:lumMod val="75000"/>
                    <a:lumOff val="25000"/>
                  </a:schemeClr>
                </a:solidFill>
                <a:latin typeface="微软雅黑" panose="020B0503020204020204" pitchFamily="34" charset="-122"/>
                <a:ea typeface="微软雅黑" panose="020B0503020204020204" pitchFamily="34" charset="-122"/>
              </a:rPr>
              <a:t>启动和计划阶段</a:t>
            </a:r>
            <a:endParaRPr lang="zh-CN" altLang="en-US" sz="4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矩形 9"/>
          <p:cNvSpPr/>
          <p:nvPr/>
        </p:nvSpPr>
        <p:spPr>
          <a:xfrm>
            <a:off x="3825914" y="3281290"/>
            <a:ext cx="5319000" cy="20046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1" name="矩形 10"/>
          <p:cNvSpPr/>
          <p:nvPr/>
        </p:nvSpPr>
        <p:spPr>
          <a:xfrm>
            <a:off x="3302392" y="1350498"/>
            <a:ext cx="305972" cy="1188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dirty="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 presetClass="entr" presetSubtype="1" fill="hold" grpId="0" nodeType="withEffect">
                                  <p:stCondLst>
                                    <p:cond delay="300"/>
                                  </p:stCondLst>
                                  <p:childTnLst>
                                    <p:set>
                                      <p:cBhvr>
                                        <p:cTn id="9" dur="1" fill="hold">
                                          <p:stCondLst>
                                            <p:cond delay="0"/>
                                          </p:stCondLst>
                                        </p:cTn>
                                        <p:tgtEl>
                                          <p:spTgt spid="11"/>
                                        </p:tgtEl>
                                        <p:attrNameLst>
                                          <p:attrName>style.visibility</p:attrName>
                                        </p:attrNameLst>
                                      </p:cBhvr>
                                      <p:to>
                                        <p:strVal val="visible"/>
                                      </p:to>
                                    </p:set>
                                    <p:anim calcmode="lin" valueType="num">
                                      <p:cBhvr additive="base">
                                        <p:cTn id="10" dur="400" fill="hold"/>
                                        <p:tgtEl>
                                          <p:spTgt spid="11"/>
                                        </p:tgtEl>
                                        <p:attrNameLst>
                                          <p:attrName>ppt_x</p:attrName>
                                        </p:attrNameLst>
                                      </p:cBhvr>
                                      <p:tavLst>
                                        <p:tav tm="0">
                                          <p:val>
                                            <p:strVal val="#ppt_x"/>
                                          </p:val>
                                        </p:tav>
                                        <p:tav tm="100000">
                                          <p:val>
                                            <p:strVal val="#ppt_x"/>
                                          </p:val>
                                        </p:tav>
                                      </p:tavLst>
                                    </p:anim>
                                    <p:anim calcmode="lin" valueType="num">
                                      <p:cBhvr additive="base">
                                        <p:cTn id="11" dur="400" fill="hold"/>
                                        <p:tgtEl>
                                          <p:spTgt spid="11"/>
                                        </p:tgtEl>
                                        <p:attrNameLst>
                                          <p:attrName>ppt_y</p:attrName>
                                        </p:attrNameLst>
                                      </p:cBhvr>
                                      <p:tavLst>
                                        <p:tav tm="0">
                                          <p:val>
                                            <p:strVal val="0-#ppt_h/2"/>
                                          </p:val>
                                        </p:tav>
                                        <p:tav tm="100000">
                                          <p:val>
                                            <p:strVal val="#ppt_y"/>
                                          </p:val>
                                        </p:tav>
                                      </p:tavLst>
                                    </p:anim>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animBg="1"/>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108"/>
          <p:cNvSpPr txBox="1">
            <a:spLocks noChangeArrowheads="1"/>
          </p:cNvSpPr>
          <p:nvPr/>
        </p:nvSpPr>
        <p:spPr bwMode="auto">
          <a:xfrm>
            <a:off x="539552" y="267494"/>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dirty="0">
                <a:solidFill>
                  <a:prstClr val="black"/>
                </a:solidFill>
                <a:latin typeface="微软雅黑" panose="020B0503020204020204" pitchFamily="34" charset="-122"/>
                <a:ea typeface="微软雅黑" panose="020B0503020204020204" pitchFamily="34" charset="-122"/>
              </a:rPr>
              <a:t>项目章程</a:t>
            </a:r>
            <a:endParaRPr lang="en-US" altLang="zh-CN" dirty="0">
              <a:solidFill>
                <a:prstClr val="black"/>
              </a:solidFill>
              <a:latin typeface="微软雅黑" panose="020B0503020204020204" pitchFamily="34" charset="-122"/>
              <a:ea typeface="微软雅黑" panose="020B0503020204020204" pitchFamily="34" charset="-122"/>
            </a:endParaRPr>
          </a:p>
        </p:txBody>
      </p:sp>
      <p:grpSp>
        <p:nvGrpSpPr>
          <p:cNvPr id="30" name="组合 29"/>
          <p:cNvGrpSpPr/>
          <p:nvPr/>
        </p:nvGrpSpPr>
        <p:grpSpPr>
          <a:xfrm>
            <a:off x="107544" y="245001"/>
            <a:ext cx="360000" cy="360000"/>
            <a:chOff x="1965186" y="1419622"/>
            <a:chExt cx="302558" cy="314067"/>
          </a:xfrm>
        </p:grpSpPr>
        <p:sp>
          <p:nvSpPr>
            <p:cNvPr id="31" name="矩形 30"/>
            <p:cNvSpPr/>
            <p:nvPr userDrawn="1"/>
          </p:nvSpPr>
          <p:spPr>
            <a:xfrm>
              <a:off x="1965186" y="1419622"/>
              <a:ext cx="252000" cy="252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userDrawn="1"/>
          </p:nvSpPr>
          <p:spPr>
            <a:xfrm>
              <a:off x="2087744" y="1553689"/>
              <a:ext cx="180000" cy="180000"/>
            </a:xfrm>
            <a:prstGeom prst="rect">
              <a:avLst/>
            </a:prstGeom>
            <a:solidFill>
              <a:srgbClr val="0E90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a:off x="2051720" y="280830"/>
            <a:ext cx="6336704" cy="338554"/>
          </a:xfrm>
          <a:prstGeom prst="rect">
            <a:avLst/>
          </a:prstGeom>
          <a:noFill/>
        </p:spPr>
        <p:txBody>
          <a:bodyPr wrap="square" rtlCol="0">
            <a:spAutoFit/>
          </a:bodyPr>
          <a:lstStyle/>
          <a:p>
            <a:r>
              <a:rPr lang="en-US" altLang="zh-CN" sz="1600" b="1" dirty="0"/>
              <a:t>3.</a:t>
            </a:r>
            <a:r>
              <a:rPr lang="zh-CN" altLang="zh-CN" sz="1600" b="1" dirty="0"/>
              <a:t>是否提交了项目章程？内容是否完整？</a:t>
            </a:r>
            <a:endParaRPr lang="zh-CN" altLang="en-US" sz="1200" dirty="0"/>
          </a:p>
        </p:txBody>
      </p:sp>
      <p:pic>
        <p:nvPicPr>
          <p:cNvPr id="5" name="图片 4"/>
          <p:cNvPicPr>
            <a:picLocks noChangeAspect="1"/>
          </p:cNvPicPr>
          <p:nvPr/>
        </p:nvPicPr>
        <p:blipFill>
          <a:blip r:embed="rId1"/>
          <a:stretch>
            <a:fillRect/>
          </a:stretch>
        </p:blipFill>
        <p:spPr>
          <a:xfrm>
            <a:off x="3203848" y="2181237"/>
            <a:ext cx="9144000" cy="781025"/>
          </a:xfrm>
          <a:prstGeom prst="rect">
            <a:avLst/>
          </a:prstGeom>
        </p:spPr>
      </p:pic>
      <p:pic>
        <p:nvPicPr>
          <p:cNvPr id="6" name="图片 5"/>
          <p:cNvPicPr>
            <a:picLocks noChangeAspect="1"/>
          </p:cNvPicPr>
          <p:nvPr/>
        </p:nvPicPr>
        <p:blipFill>
          <a:blip r:embed="rId2"/>
          <a:stretch>
            <a:fillRect/>
          </a:stretch>
        </p:blipFill>
        <p:spPr>
          <a:xfrm>
            <a:off x="179512" y="670758"/>
            <a:ext cx="2834886" cy="4419983"/>
          </a:xfrm>
          <a:prstGeom prst="rect">
            <a:avLst/>
          </a:prstGeom>
        </p:spPr>
      </p:pic>
      <p:sp>
        <p:nvSpPr>
          <p:cNvPr id="8" name="文本框 7"/>
          <p:cNvSpPr txBox="1"/>
          <p:nvPr/>
        </p:nvSpPr>
        <p:spPr>
          <a:xfrm>
            <a:off x="3347864" y="1347614"/>
            <a:ext cx="3384376" cy="369332"/>
          </a:xfrm>
          <a:prstGeom prst="rect">
            <a:avLst/>
          </a:prstGeom>
          <a:noFill/>
        </p:spPr>
        <p:txBody>
          <a:bodyPr wrap="square" rtlCol="0">
            <a:spAutoFit/>
          </a:bodyPr>
          <a:lstStyle/>
          <a:p>
            <a:r>
              <a:rPr lang="zh-CN" altLang="en-US" dirty="0"/>
              <a:t>项目章程目录及上交记录</a:t>
            </a:r>
            <a:endParaRPr lang="zh-CN" altLang="en-US" dirty="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350" fill="hold"/>
                                        <p:tgtEl>
                                          <p:spTgt spid="30"/>
                                        </p:tgtEl>
                                        <p:attrNameLst>
                                          <p:attrName>ppt_w</p:attrName>
                                        </p:attrNameLst>
                                      </p:cBhvr>
                                      <p:tavLst>
                                        <p:tav tm="0">
                                          <p:val>
                                            <p:fltVal val="0"/>
                                          </p:val>
                                        </p:tav>
                                        <p:tav tm="100000">
                                          <p:val>
                                            <p:strVal val="#ppt_w"/>
                                          </p:val>
                                        </p:tav>
                                      </p:tavLst>
                                    </p:anim>
                                    <p:anim calcmode="lin" valueType="num">
                                      <p:cBhvr>
                                        <p:cTn id="8" dur="350" fill="hold"/>
                                        <p:tgtEl>
                                          <p:spTgt spid="30"/>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29"/>
                                        </p:tgtEl>
                                        <p:attrNameLst>
                                          <p:attrName>style.visibility</p:attrName>
                                        </p:attrNameLst>
                                      </p:cBhvr>
                                      <p:to>
                                        <p:strVal val="visible"/>
                                      </p:to>
                                    </p:set>
                                    <p:anim calcmode="lin" valueType="num">
                                      <p:cBhvr>
                                        <p:cTn id="12" dur="400" fill="hold"/>
                                        <p:tgtEl>
                                          <p:spTgt spid="29"/>
                                        </p:tgtEl>
                                        <p:attrNameLst>
                                          <p:attrName>ppt_x</p:attrName>
                                        </p:attrNameLst>
                                      </p:cBhvr>
                                      <p:tavLst>
                                        <p:tav tm="0">
                                          <p:val>
                                            <p:strVal val="#ppt_x"/>
                                          </p:val>
                                        </p:tav>
                                        <p:tav tm="50000">
                                          <p:val>
                                            <p:strVal val="#ppt_x+.1"/>
                                          </p:val>
                                        </p:tav>
                                        <p:tav tm="100000">
                                          <p:val>
                                            <p:strVal val="#ppt_x"/>
                                          </p:val>
                                        </p:tav>
                                      </p:tavLst>
                                    </p:anim>
                                    <p:anim calcmode="lin" valueType="num">
                                      <p:cBhvr>
                                        <p:cTn id="13" dur="400" fill="hold"/>
                                        <p:tgtEl>
                                          <p:spTgt spid="29"/>
                                        </p:tgtEl>
                                        <p:attrNameLst>
                                          <p:attrName>ppt_y</p:attrName>
                                        </p:attrNameLst>
                                      </p:cBhvr>
                                      <p:tavLst>
                                        <p:tav tm="0">
                                          <p:val>
                                            <p:strVal val="#ppt_y"/>
                                          </p:val>
                                        </p:tav>
                                        <p:tav tm="100000">
                                          <p:val>
                                            <p:strVal val="#ppt_y"/>
                                          </p:val>
                                        </p:tav>
                                      </p:tavLst>
                                    </p:anim>
                                    <p:anim calcmode="lin" valueType="num">
                                      <p:cBhvr>
                                        <p:cTn id="14" dur="400" fill="hold"/>
                                        <p:tgtEl>
                                          <p:spTgt spid="29"/>
                                        </p:tgtEl>
                                        <p:attrNameLst>
                                          <p:attrName>ppt_h</p:attrName>
                                        </p:attrNameLst>
                                      </p:cBhvr>
                                      <p:tavLst>
                                        <p:tav tm="0">
                                          <p:val>
                                            <p:strVal val="#ppt_h/10"/>
                                          </p:val>
                                        </p:tav>
                                        <p:tav tm="50000">
                                          <p:val>
                                            <p:strVal val="#ppt_h+.01"/>
                                          </p:val>
                                        </p:tav>
                                        <p:tav tm="100000">
                                          <p:val>
                                            <p:strVal val="#ppt_h"/>
                                          </p:val>
                                        </p:tav>
                                      </p:tavLst>
                                    </p:anim>
                                    <p:anim calcmode="lin" valueType="num">
                                      <p:cBhvr>
                                        <p:cTn id="15" dur="400" fill="hold"/>
                                        <p:tgtEl>
                                          <p:spTgt spid="29"/>
                                        </p:tgtEl>
                                        <p:attrNameLst>
                                          <p:attrName>ppt_w</p:attrName>
                                        </p:attrNameLst>
                                      </p:cBhvr>
                                      <p:tavLst>
                                        <p:tav tm="0">
                                          <p:val>
                                            <p:strVal val="#ppt_w/10"/>
                                          </p:val>
                                        </p:tav>
                                        <p:tav tm="50000">
                                          <p:val>
                                            <p:strVal val="#ppt_w+.01"/>
                                          </p:val>
                                        </p:tav>
                                        <p:tav tm="100000">
                                          <p:val>
                                            <p:strVal val="#ppt_w"/>
                                          </p:val>
                                        </p:tav>
                                      </p:tavLst>
                                    </p:anim>
                                    <p:animEffect transition="in" filter="fade">
                                      <p:cBhvr>
                                        <p:cTn id="16" dur="400" tmFilter="0,0; .5, 1; 1, 1"/>
                                        <p:tgtEl>
                                          <p:spTgt spid="29"/>
                                        </p:tgtEl>
                                      </p:cBhvr>
                                    </p:animEffect>
                                  </p:childTnLst>
                                </p:cTn>
                              </p:par>
                            </p:childTnLst>
                          </p:cTn>
                        </p:par>
                        <p:par>
                          <p:cTn id="17" fill="hold">
                            <p:stCondLst>
                              <p:cond delay="519"/>
                            </p:stCondLst>
                            <p:childTnLst>
                              <p:par>
                                <p:cTn id="18" presetID="22" presetClass="entr" presetSubtype="8"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left)">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childTnLst>
                          </p:cTn>
                        </p:par>
                        <p:par>
                          <p:cTn id="31" fill="hold">
                            <p:stCondLst>
                              <p:cond delay="500"/>
                            </p:stCondLst>
                            <p:childTnLst>
                              <p:par>
                                <p:cTn id="32" presetID="10" presetClass="entr" presetSubtype="0" fill="hold" nodeType="after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2"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108"/>
          <p:cNvSpPr txBox="1">
            <a:spLocks noChangeArrowheads="1"/>
          </p:cNvSpPr>
          <p:nvPr/>
        </p:nvSpPr>
        <p:spPr bwMode="auto">
          <a:xfrm>
            <a:off x="539552" y="267494"/>
            <a:ext cx="15696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dirty="0">
                <a:solidFill>
                  <a:prstClr val="black"/>
                </a:solidFill>
                <a:latin typeface="微软雅黑" panose="020B0503020204020204" pitchFamily="34" charset="-122"/>
                <a:ea typeface="微软雅黑" panose="020B0503020204020204" pitchFamily="34" charset="-122"/>
              </a:rPr>
              <a:t>需求项目计划</a:t>
            </a:r>
            <a:endParaRPr lang="en-US" altLang="zh-CN" dirty="0">
              <a:solidFill>
                <a:prstClr val="black"/>
              </a:solidFill>
              <a:latin typeface="微软雅黑" panose="020B0503020204020204" pitchFamily="34" charset="-122"/>
              <a:ea typeface="微软雅黑" panose="020B0503020204020204" pitchFamily="34" charset="-122"/>
            </a:endParaRPr>
          </a:p>
        </p:txBody>
      </p:sp>
      <p:grpSp>
        <p:nvGrpSpPr>
          <p:cNvPr id="30" name="组合 29"/>
          <p:cNvGrpSpPr/>
          <p:nvPr/>
        </p:nvGrpSpPr>
        <p:grpSpPr>
          <a:xfrm>
            <a:off x="107544" y="245001"/>
            <a:ext cx="360000" cy="360000"/>
            <a:chOff x="1965186" y="1419622"/>
            <a:chExt cx="302558" cy="314067"/>
          </a:xfrm>
        </p:grpSpPr>
        <p:sp>
          <p:nvSpPr>
            <p:cNvPr id="31" name="矩形 30"/>
            <p:cNvSpPr/>
            <p:nvPr userDrawn="1"/>
          </p:nvSpPr>
          <p:spPr>
            <a:xfrm>
              <a:off x="1965186" y="1419622"/>
              <a:ext cx="252000" cy="252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userDrawn="1"/>
          </p:nvSpPr>
          <p:spPr>
            <a:xfrm>
              <a:off x="2087744" y="1553689"/>
              <a:ext cx="180000" cy="180000"/>
            </a:xfrm>
            <a:prstGeom prst="rect">
              <a:avLst/>
            </a:prstGeom>
            <a:solidFill>
              <a:srgbClr val="0E90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a:off x="1979712" y="282883"/>
            <a:ext cx="6336704" cy="338554"/>
          </a:xfrm>
          <a:prstGeom prst="rect">
            <a:avLst/>
          </a:prstGeom>
          <a:noFill/>
        </p:spPr>
        <p:txBody>
          <a:bodyPr wrap="square" rtlCol="0">
            <a:spAutoFit/>
          </a:bodyPr>
          <a:lstStyle/>
          <a:p>
            <a:r>
              <a:rPr lang="en-US" altLang="zh-CN" sz="1600" b="1" dirty="0"/>
              <a:t>4.</a:t>
            </a:r>
            <a:r>
              <a:rPr lang="zh-CN" altLang="zh-CN" sz="1600" b="1" dirty="0"/>
              <a:t>是否提交了需求项目计划？是否采用了模版？是否合适？</a:t>
            </a:r>
            <a:endParaRPr lang="zh-CN" altLang="en-US" sz="1600" dirty="0"/>
          </a:p>
        </p:txBody>
      </p:sp>
      <p:pic>
        <p:nvPicPr>
          <p:cNvPr id="3" name="图片 2"/>
          <p:cNvPicPr>
            <a:picLocks noChangeAspect="1"/>
          </p:cNvPicPr>
          <p:nvPr/>
        </p:nvPicPr>
        <p:blipFill>
          <a:blip r:embed="rId1"/>
          <a:stretch>
            <a:fillRect/>
          </a:stretch>
        </p:blipFill>
        <p:spPr>
          <a:xfrm>
            <a:off x="539552" y="1131590"/>
            <a:ext cx="2507197" cy="3459780"/>
          </a:xfrm>
          <a:prstGeom prst="rect">
            <a:avLst/>
          </a:prstGeom>
        </p:spPr>
      </p:pic>
      <p:sp>
        <p:nvSpPr>
          <p:cNvPr id="7" name="文本框 6"/>
          <p:cNvSpPr txBox="1"/>
          <p:nvPr/>
        </p:nvSpPr>
        <p:spPr>
          <a:xfrm>
            <a:off x="3820975" y="1131590"/>
            <a:ext cx="3600400" cy="923330"/>
          </a:xfrm>
          <a:prstGeom prst="rect">
            <a:avLst/>
          </a:prstGeom>
          <a:noFill/>
        </p:spPr>
        <p:txBody>
          <a:bodyPr wrap="square" rtlCol="0">
            <a:spAutoFit/>
          </a:bodyPr>
          <a:lstStyle/>
          <a:p>
            <a:r>
              <a:rPr lang="zh-CN" altLang="en-US" dirty="0"/>
              <a:t>本项目文档主要采用课本上提供的</a:t>
            </a:r>
            <a:r>
              <a:rPr lang="en-US" altLang="zh-CN" dirty="0"/>
              <a:t>IEEE 830</a:t>
            </a:r>
            <a:r>
              <a:rPr lang="zh-CN" altLang="en-US" dirty="0"/>
              <a:t>的模板，部分参考</a:t>
            </a:r>
            <a:r>
              <a:rPr lang="en-US" altLang="zh-CN" dirty="0"/>
              <a:t>ISO9000</a:t>
            </a:r>
            <a:r>
              <a:rPr lang="zh-CN" altLang="en-US" dirty="0"/>
              <a:t>的模板</a:t>
            </a:r>
            <a:endParaRPr lang="zh-CN" altLang="en-US" dirty="0"/>
          </a:p>
        </p:txBody>
      </p:sp>
      <p:pic>
        <p:nvPicPr>
          <p:cNvPr id="9" name="图片 8"/>
          <p:cNvPicPr>
            <a:picLocks noChangeAspect="1"/>
          </p:cNvPicPr>
          <p:nvPr/>
        </p:nvPicPr>
        <p:blipFill>
          <a:blip r:embed="rId2"/>
          <a:stretch>
            <a:fillRect/>
          </a:stretch>
        </p:blipFill>
        <p:spPr>
          <a:xfrm>
            <a:off x="3820975" y="2054920"/>
            <a:ext cx="2743438" cy="2621507"/>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350" fill="hold"/>
                                        <p:tgtEl>
                                          <p:spTgt spid="30"/>
                                        </p:tgtEl>
                                        <p:attrNameLst>
                                          <p:attrName>ppt_w</p:attrName>
                                        </p:attrNameLst>
                                      </p:cBhvr>
                                      <p:tavLst>
                                        <p:tav tm="0">
                                          <p:val>
                                            <p:fltVal val="0"/>
                                          </p:val>
                                        </p:tav>
                                        <p:tav tm="100000">
                                          <p:val>
                                            <p:strVal val="#ppt_w"/>
                                          </p:val>
                                        </p:tav>
                                      </p:tavLst>
                                    </p:anim>
                                    <p:anim calcmode="lin" valueType="num">
                                      <p:cBhvr>
                                        <p:cTn id="8" dur="350" fill="hold"/>
                                        <p:tgtEl>
                                          <p:spTgt spid="30"/>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29"/>
                                        </p:tgtEl>
                                        <p:attrNameLst>
                                          <p:attrName>style.visibility</p:attrName>
                                        </p:attrNameLst>
                                      </p:cBhvr>
                                      <p:to>
                                        <p:strVal val="visible"/>
                                      </p:to>
                                    </p:set>
                                    <p:anim calcmode="lin" valueType="num">
                                      <p:cBhvr>
                                        <p:cTn id="12" dur="400" fill="hold"/>
                                        <p:tgtEl>
                                          <p:spTgt spid="29"/>
                                        </p:tgtEl>
                                        <p:attrNameLst>
                                          <p:attrName>ppt_x</p:attrName>
                                        </p:attrNameLst>
                                      </p:cBhvr>
                                      <p:tavLst>
                                        <p:tav tm="0">
                                          <p:val>
                                            <p:strVal val="#ppt_x"/>
                                          </p:val>
                                        </p:tav>
                                        <p:tav tm="50000">
                                          <p:val>
                                            <p:strVal val="#ppt_x+.1"/>
                                          </p:val>
                                        </p:tav>
                                        <p:tav tm="100000">
                                          <p:val>
                                            <p:strVal val="#ppt_x"/>
                                          </p:val>
                                        </p:tav>
                                      </p:tavLst>
                                    </p:anim>
                                    <p:anim calcmode="lin" valueType="num">
                                      <p:cBhvr>
                                        <p:cTn id="13" dur="400" fill="hold"/>
                                        <p:tgtEl>
                                          <p:spTgt spid="29"/>
                                        </p:tgtEl>
                                        <p:attrNameLst>
                                          <p:attrName>ppt_y</p:attrName>
                                        </p:attrNameLst>
                                      </p:cBhvr>
                                      <p:tavLst>
                                        <p:tav tm="0">
                                          <p:val>
                                            <p:strVal val="#ppt_y"/>
                                          </p:val>
                                        </p:tav>
                                        <p:tav tm="100000">
                                          <p:val>
                                            <p:strVal val="#ppt_y"/>
                                          </p:val>
                                        </p:tav>
                                      </p:tavLst>
                                    </p:anim>
                                    <p:anim calcmode="lin" valueType="num">
                                      <p:cBhvr>
                                        <p:cTn id="14" dur="400" fill="hold"/>
                                        <p:tgtEl>
                                          <p:spTgt spid="29"/>
                                        </p:tgtEl>
                                        <p:attrNameLst>
                                          <p:attrName>ppt_h</p:attrName>
                                        </p:attrNameLst>
                                      </p:cBhvr>
                                      <p:tavLst>
                                        <p:tav tm="0">
                                          <p:val>
                                            <p:strVal val="#ppt_h/10"/>
                                          </p:val>
                                        </p:tav>
                                        <p:tav tm="50000">
                                          <p:val>
                                            <p:strVal val="#ppt_h+.01"/>
                                          </p:val>
                                        </p:tav>
                                        <p:tav tm="100000">
                                          <p:val>
                                            <p:strVal val="#ppt_h"/>
                                          </p:val>
                                        </p:tav>
                                      </p:tavLst>
                                    </p:anim>
                                    <p:anim calcmode="lin" valueType="num">
                                      <p:cBhvr>
                                        <p:cTn id="15" dur="400" fill="hold"/>
                                        <p:tgtEl>
                                          <p:spTgt spid="29"/>
                                        </p:tgtEl>
                                        <p:attrNameLst>
                                          <p:attrName>ppt_w</p:attrName>
                                        </p:attrNameLst>
                                      </p:cBhvr>
                                      <p:tavLst>
                                        <p:tav tm="0">
                                          <p:val>
                                            <p:strVal val="#ppt_w/10"/>
                                          </p:val>
                                        </p:tav>
                                        <p:tav tm="50000">
                                          <p:val>
                                            <p:strVal val="#ppt_w+.01"/>
                                          </p:val>
                                        </p:tav>
                                        <p:tav tm="100000">
                                          <p:val>
                                            <p:strVal val="#ppt_w"/>
                                          </p:val>
                                        </p:tav>
                                      </p:tavLst>
                                    </p:anim>
                                    <p:animEffect transition="in" filter="fade">
                                      <p:cBhvr>
                                        <p:cTn id="16" dur="400" tmFilter="0,0; .5, 1; 1, 1"/>
                                        <p:tgtEl>
                                          <p:spTgt spid="29"/>
                                        </p:tgtEl>
                                      </p:cBhvr>
                                    </p:animEffect>
                                  </p:childTnLst>
                                </p:cTn>
                              </p:par>
                            </p:childTnLst>
                          </p:cTn>
                        </p:par>
                        <p:par>
                          <p:cTn id="17" fill="hold">
                            <p:stCondLst>
                              <p:cond delay="600"/>
                            </p:stCondLst>
                            <p:childTnLst>
                              <p:par>
                                <p:cTn id="18" presetID="22" presetClass="entr" presetSubtype="8"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left)">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par>
                          <p:cTn id="31" fill="hold">
                            <p:stCondLst>
                              <p:cond delay="500"/>
                            </p:stCondLst>
                            <p:childTnLst>
                              <p:par>
                                <p:cTn id="32" presetID="10" presetClass="entr" presetSubtype="0" fill="hold" nodeType="after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grpId="1" nodeType="clickEffect">
                                  <p:stCondLst>
                                    <p:cond delay="0"/>
                                  </p:stCondLst>
                                  <p:childTnLst>
                                    <p:animEffect transition="out" filter="fade">
                                      <p:cBhvr>
                                        <p:cTn id="38" dur="500"/>
                                        <p:tgtEl>
                                          <p:spTgt spid="2"/>
                                        </p:tgtEl>
                                      </p:cBhvr>
                                    </p:animEffect>
                                    <p:set>
                                      <p:cBhvr>
                                        <p:cTn id="39" dur="1" fill="hold">
                                          <p:stCondLst>
                                            <p:cond delay="499"/>
                                          </p:stCondLst>
                                        </p:cTn>
                                        <p:tgtEl>
                                          <p:spTgt spid="2"/>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500"/>
                                        <p:tgtEl>
                                          <p:spTgt spid="3"/>
                                        </p:tgtEl>
                                      </p:cBhvr>
                                    </p:animEffect>
                                    <p:set>
                                      <p:cBhvr>
                                        <p:cTn id="42" dur="1" fill="hold">
                                          <p:stCondLst>
                                            <p:cond delay="499"/>
                                          </p:stCondLst>
                                        </p:cTn>
                                        <p:tgtEl>
                                          <p:spTgt spid="3"/>
                                        </p:tgtEl>
                                        <p:attrNameLst>
                                          <p:attrName>style.visibility</p:attrName>
                                        </p:attrNameLst>
                                      </p:cBhvr>
                                      <p:to>
                                        <p:strVal val="hidden"/>
                                      </p:to>
                                    </p:set>
                                  </p:childTnLst>
                                </p:cTn>
                              </p:par>
                              <p:par>
                                <p:cTn id="43" presetID="10" presetClass="exit" presetSubtype="0" fill="hold" grpId="1" nodeType="withEffect">
                                  <p:stCondLst>
                                    <p:cond delay="0"/>
                                  </p:stCondLst>
                                  <p:childTnLst>
                                    <p:animEffect transition="out" filter="fade">
                                      <p:cBhvr>
                                        <p:cTn id="44" dur="500"/>
                                        <p:tgtEl>
                                          <p:spTgt spid="7"/>
                                        </p:tgtEl>
                                      </p:cBhvr>
                                    </p:animEffect>
                                    <p:set>
                                      <p:cBhvr>
                                        <p:cTn id="45" dur="1" fill="hold">
                                          <p:stCondLst>
                                            <p:cond delay="499"/>
                                          </p:stCondLst>
                                        </p:cTn>
                                        <p:tgtEl>
                                          <p:spTgt spid="7"/>
                                        </p:tgtEl>
                                        <p:attrNameLst>
                                          <p:attrName>style.visibility</p:attrName>
                                        </p:attrNameLst>
                                      </p:cBhvr>
                                      <p:to>
                                        <p:strVal val="hidden"/>
                                      </p:to>
                                    </p:set>
                                  </p:childTnLst>
                                </p:cTn>
                              </p:par>
                              <p:par>
                                <p:cTn id="46" presetID="10" presetClass="exit" presetSubtype="0" fill="hold" nodeType="withEffect">
                                  <p:stCondLst>
                                    <p:cond delay="0"/>
                                  </p:stCondLst>
                                  <p:childTnLst>
                                    <p:animEffect transition="out" filter="fade">
                                      <p:cBhvr>
                                        <p:cTn id="47" dur="500"/>
                                        <p:tgtEl>
                                          <p:spTgt spid="9"/>
                                        </p:tgtEl>
                                      </p:cBhvr>
                                    </p:animEffect>
                                    <p:set>
                                      <p:cBhvr>
                                        <p:cTn id="48"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2" grpId="0"/>
      <p:bldP spid="2" grpId="1"/>
      <p:bldP spid="7" grpId="0"/>
      <p:bldP spid="7"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108"/>
          <p:cNvSpPr txBox="1">
            <a:spLocks noChangeArrowheads="1"/>
          </p:cNvSpPr>
          <p:nvPr/>
        </p:nvSpPr>
        <p:spPr bwMode="auto">
          <a:xfrm>
            <a:off x="539552" y="267494"/>
            <a:ext cx="15696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dirty="0">
                <a:solidFill>
                  <a:prstClr val="black"/>
                </a:solidFill>
                <a:latin typeface="微软雅黑" panose="020B0503020204020204" pitchFamily="34" charset="-122"/>
                <a:ea typeface="微软雅黑" panose="020B0503020204020204" pitchFamily="34" charset="-122"/>
              </a:rPr>
              <a:t>需求项目计划</a:t>
            </a:r>
            <a:endParaRPr lang="en-US" altLang="zh-CN" dirty="0">
              <a:solidFill>
                <a:prstClr val="black"/>
              </a:solidFill>
              <a:latin typeface="微软雅黑" panose="020B0503020204020204" pitchFamily="34" charset="-122"/>
              <a:ea typeface="微软雅黑" panose="020B0503020204020204" pitchFamily="34" charset="-122"/>
            </a:endParaRPr>
          </a:p>
        </p:txBody>
      </p:sp>
      <p:grpSp>
        <p:nvGrpSpPr>
          <p:cNvPr id="30" name="组合 29"/>
          <p:cNvGrpSpPr/>
          <p:nvPr/>
        </p:nvGrpSpPr>
        <p:grpSpPr>
          <a:xfrm>
            <a:off x="107544" y="245001"/>
            <a:ext cx="360000" cy="360000"/>
            <a:chOff x="1965186" y="1419622"/>
            <a:chExt cx="302558" cy="314067"/>
          </a:xfrm>
        </p:grpSpPr>
        <p:sp>
          <p:nvSpPr>
            <p:cNvPr id="31" name="矩形 30"/>
            <p:cNvSpPr/>
            <p:nvPr userDrawn="1"/>
          </p:nvSpPr>
          <p:spPr>
            <a:xfrm>
              <a:off x="1965186" y="1419622"/>
              <a:ext cx="252000" cy="252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userDrawn="1"/>
          </p:nvSpPr>
          <p:spPr>
            <a:xfrm>
              <a:off x="2087744" y="1553689"/>
              <a:ext cx="180000" cy="180000"/>
            </a:xfrm>
            <a:prstGeom prst="rect">
              <a:avLst/>
            </a:prstGeom>
            <a:solidFill>
              <a:srgbClr val="0E90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a:off x="1979712" y="282883"/>
            <a:ext cx="6336704" cy="584775"/>
          </a:xfrm>
          <a:prstGeom prst="rect">
            <a:avLst/>
          </a:prstGeom>
          <a:noFill/>
        </p:spPr>
        <p:txBody>
          <a:bodyPr wrap="square" rtlCol="0">
            <a:spAutoFit/>
          </a:bodyPr>
          <a:lstStyle/>
          <a:p>
            <a:r>
              <a:rPr lang="en-US" altLang="zh-CN" sz="1600" b="1" dirty="0"/>
              <a:t>12.</a:t>
            </a:r>
            <a:r>
              <a:rPr lang="zh-CN" altLang="en-US" sz="1600" b="1" dirty="0"/>
              <a:t>需求计划中是否包含了项目计划的必要子计划？比如：风险、人力资源、预算等等</a:t>
            </a:r>
            <a:endParaRPr lang="zh-CN" altLang="en-US" sz="1600" dirty="0"/>
          </a:p>
        </p:txBody>
      </p:sp>
      <p:pic>
        <p:nvPicPr>
          <p:cNvPr id="3" name="图片 2"/>
          <p:cNvPicPr>
            <a:picLocks noChangeAspect="1"/>
          </p:cNvPicPr>
          <p:nvPr/>
        </p:nvPicPr>
        <p:blipFill>
          <a:blip r:embed="rId1"/>
          <a:stretch>
            <a:fillRect/>
          </a:stretch>
        </p:blipFill>
        <p:spPr>
          <a:xfrm>
            <a:off x="468476" y="883047"/>
            <a:ext cx="3101609" cy="3894157"/>
          </a:xfrm>
          <a:prstGeom prst="rect">
            <a:avLst/>
          </a:prstGeom>
        </p:spPr>
      </p:pic>
      <p:pic>
        <p:nvPicPr>
          <p:cNvPr id="4" name="图片 3"/>
          <p:cNvPicPr>
            <a:picLocks noChangeAspect="1"/>
          </p:cNvPicPr>
          <p:nvPr/>
        </p:nvPicPr>
        <p:blipFill>
          <a:blip r:embed="rId2"/>
          <a:stretch>
            <a:fillRect/>
          </a:stretch>
        </p:blipFill>
        <p:spPr>
          <a:xfrm>
            <a:off x="3707904" y="929692"/>
            <a:ext cx="5285471" cy="384751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108"/>
          <p:cNvSpPr txBox="1">
            <a:spLocks noChangeArrowheads="1"/>
          </p:cNvSpPr>
          <p:nvPr/>
        </p:nvSpPr>
        <p:spPr bwMode="auto">
          <a:xfrm>
            <a:off x="539552" y="267494"/>
            <a:ext cx="69762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dirty="0">
                <a:solidFill>
                  <a:prstClr val="black"/>
                </a:solidFill>
                <a:latin typeface="微软雅黑" panose="020B0503020204020204" pitchFamily="34" charset="-122"/>
                <a:ea typeface="微软雅黑" panose="020B0503020204020204" pitchFamily="34" charset="-122"/>
              </a:rPr>
              <a:t>WBS</a:t>
            </a:r>
            <a:endParaRPr lang="en-US" altLang="zh-CN" dirty="0">
              <a:solidFill>
                <a:prstClr val="black"/>
              </a:solidFill>
              <a:latin typeface="微软雅黑" panose="020B0503020204020204" pitchFamily="34" charset="-122"/>
              <a:ea typeface="微软雅黑" panose="020B0503020204020204" pitchFamily="34" charset="-122"/>
            </a:endParaRPr>
          </a:p>
        </p:txBody>
      </p:sp>
      <p:grpSp>
        <p:nvGrpSpPr>
          <p:cNvPr id="30" name="组合 29"/>
          <p:cNvGrpSpPr/>
          <p:nvPr/>
        </p:nvGrpSpPr>
        <p:grpSpPr>
          <a:xfrm>
            <a:off x="107544" y="245001"/>
            <a:ext cx="360000" cy="360000"/>
            <a:chOff x="1965186" y="1419622"/>
            <a:chExt cx="302558" cy="314067"/>
          </a:xfrm>
        </p:grpSpPr>
        <p:sp>
          <p:nvSpPr>
            <p:cNvPr id="31" name="矩形 30"/>
            <p:cNvSpPr/>
            <p:nvPr userDrawn="1"/>
          </p:nvSpPr>
          <p:spPr>
            <a:xfrm>
              <a:off x="1965186" y="1419622"/>
              <a:ext cx="252000" cy="252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userDrawn="1"/>
          </p:nvSpPr>
          <p:spPr>
            <a:xfrm>
              <a:off x="2087744" y="1553689"/>
              <a:ext cx="180000" cy="180000"/>
            </a:xfrm>
            <a:prstGeom prst="rect">
              <a:avLst/>
            </a:prstGeom>
            <a:solidFill>
              <a:srgbClr val="0E90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a:off x="1979712" y="282883"/>
            <a:ext cx="6336704" cy="584775"/>
          </a:xfrm>
          <a:prstGeom prst="rect">
            <a:avLst/>
          </a:prstGeom>
          <a:noFill/>
        </p:spPr>
        <p:txBody>
          <a:bodyPr wrap="square" rtlCol="0">
            <a:spAutoFit/>
          </a:bodyPr>
          <a:lstStyle/>
          <a:p>
            <a:r>
              <a:rPr lang="en-US" altLang="zh-CN" sz="1600" b="1" dirty="0"/>
              <a:t>9.</a:t>
            </a:r>
            <a:r>
              <a:rPr lang="zh-CN" altLang="en-US" sz="1600" b="1" dirty="0"/>
              <a:t>需求项目计划的</a:t>
            </a:r>
            <a:r>
              <a:rPr lang="en-US" altLang="zh-CN" sz="1600" b="1" dirty="0"/>
              <a:t>WBS</a:t>
            </a:r>
            <a:r>
              <a:rPr lang="zh-CN" altLang="en-US" sz="1600" b="1" dirty="0"/>
              <a:t>结构是否合理？是否涵盖项目的</a:t>
            </a:r>
            <a:r>
              <a:rPr lang="en-US" altLang="zh-CN" sz="1600" b="1" dirty="0"/>
              <a:t>5</a:t>
            </a:r>
            <a:r>
              <a:rPr lang="zh-CN" altLang="en-US" sz="1600" b="1" dirty="0"/>
              <a:t>个阶段、需求工程的</a:t>
            </a:r>
            <a:r>
              <a:rPr lang="en-US" altLang="zh-CN" sz="1600" b="1" dirty="0"/>
              <a:t>2</a:t>
            </a:r>
            <a:r>
              <a:rPr lang="zh-CN" altLang="en-US" sz="1600" b="1" dirty="0"/>
              <a:t>个阶段？</a:t>
            </a:r>
            <a:endParaRPr lang="zh-CN" altLang="en-US" sz="1600" dirty="0"/>
          </a:p>
        </p:txBody>
      </p:sp>
      <p:pic>
        <p:nvPicPr>
          <p:cNvPr id="5" name="图片 4"/>
          <p:cNvPicPr>
            <a:picLocks noChangeAspect="1"/>
          </p:cNvPicPr>
          <p:nvPr/>
        </p:nvPicPr>
        <p:blipFill>
          <a:blip r:embed="rId1"/>
          <a:stretch>
            <a:fillRect/>
          </a:stretch>
        </p:blipFill>
        <p:spPr>
          <a:xfrm>
            <a:off x="107543" y="867658"/>
            <a:ext cx="8981471" cy="3877166"/>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350" fill="hold"/>
                                        <p:tgtEl>
                                          <p:spTgt spid="30"/>
                                        </p:tgtEl>
                                        <p:attrNameLst>
                                          <p:attrName>ppt_w</p:attrName>
                                        </p:attrNameLst>
                                      </p:cBhvr>
                                      <p:tavLst>
                                        <p:tav tm="0">
                                          <p:val>
                                            <p:fltVal val="0"/>
                                          </p:val>
                                        </p:tav>
                                        <p:tav tm="100000">
                                          <p:val>
                                            <p:strVal val="#ppt_w"/>
                                          </p:val>
                                        </p:tav>
                                      </p:tavLst>
                                    </p:anim>
                                    <p:anim calcmode="lin" valueType="num">
                                      <p:cBhvr>
                                        <p:cTn id="8" dur="350" fill="hold"/>
                                        <p:tgtEl>
                                          <p:spTgt spid="30"/>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29"/>
                                        </p:tgtEl>
                                        <p:attrNameLst>
                                          <p:attrName>style.visibility</p:attrName>
                                        </p:attrNameLst>
                                      </p:cBhvr>
                                      <p:to>
                                        <p:strVal val="visible"/>
                                      </p:to>
                                    </p:set>
                                    <p:anim calcmode="lin" valueType="num">
                                      <p:cBhvr>
                                        <p:cTn id="12" dur="400" fill="hold"/>
                                        <p:tgtEl>
                                          <p:spTgt spid="29"/>
                                        </p:tgtEl>
                                        <p:attrNameLst>
                                          <p:attrName>ppt_x</p:attrName>
                                        </p:attrNameLst>
                                      </p:cBhvr>
                                      <p:tavLst>
                                        <p:tav tm="0">
                                          <p:val>
                                            <p:strVal val="#ppt_x"/>
                                          </p:val>
                                        </p:tav>
                                        <p:tav tm="50000">
                                          <p:val>
                                            <p:strVal val="#ppt_x+.1"/>
                                          </p:val>
                                        </p:tav>
                                        <p:tav tm="100000">
                                          <p:val>
                                            <p:strVal val="#ppt_x"/>
                                          </p:val>
                                        </p:tav>
                                      </p:tavLst>
                                    </p:anim>
                                    <p:anim calcmode="lin" valueType="num">
                                      <p:cBhvr>
                                        <p:cTn id="13" dur="400" fill="hold"/>
                                        <p:tgtEl>
                                          <p:spTgt spid="29"/>
                                        </p:tgtEl>
                                        <p:attrNameLst>
                                          <p:attrName>ppt_y</p:attrName>
                                        </p:attrNameLst>
                                      </p:cBhvr>
                                      <p:tavLst>
                                        <p:tav tm="0">
                                          <p:val>
                                            <p:strVal val="#ppt_y"/>
                                          </p:val>
                                        </p:tav>
                                        <p:tav tm="100000">
                                          <p:val>
                                            <p:strVal val="#ppt_y"/>
                                          </p:val>
                                        </p:tav>
                                      </p:tavLst>
                                    </p:anim>
                                    <p:anim calcmode="lin" valueType="num">
                                      <p:cBhvr>
                                        <p:cTn id="14" dur="400" fill="hold"/>
                                        <p:tgtEl>
                                          <p:spTgt spid="29"/>
                                        </p:tgtEl>
                                        <p:attrNameLst>
                                          <p:attrName>ppt_h</p:attrName>
                                        </p:attrNameLst>
                                      </p:cBhvr>
                                      <p:tavLst>
                                        <p:tav tm="0">
                                          <p:val>
                                            <p:strVal val="#ppt_h/10"/>
                                          </p:val>
                                        </p:tav>
                                        <p:tav tm="50000">
                                          <p:val>
                                            <p:strVal val="#ppt_h+.01"/>
                                          </p:val>
                                        </p:tav>
                                        <p:tav tm="100000">
                                          <p:val>
                                            <p:strVal val="#ppt_h"/>
                                          </p:val>
                                        </p:tav>
                                      </p:tavLst>
                                    </p:anim>
                                    <p:anim calcmode="lin" valueType="num">
                                      <p:cBhvr>
                                        <p:cTn id="15" dur="400" fill="hold"/>
                                        <p:tgtEl>
                                          <p:spTgt spid="29"/>
                                        </p:tgtEl>
                                        <p:attrNameLst>
                                          <p:attrName>ppt_w</p:attrName>
                                        </p:attrNameLst>
                                      </p:cBhvr>
                                      <p:tavLst>
                                        <p:tav tm="0">
                                          <p:val>
                                            <p:strVal val="#ppt_w/10"/>
                                          </p:val>
                                        </p:tav>
                                        <p:tav tm="50000">
                                          <p:val>
                                            <p:strVal val="#ppt_w+.01"/>
                                          </p:val>
                                        </p:tav>
                                        <p:tav tm="100000">
                                          <p:val>
                                            <p:strVal val="#ppt_w"/>
                                          </p:val>
                                        </p:tav>
                                      </p:tavLst>
                                    </p:anim>
                                    <p:animEffect transition="in" filter="fade">
                                      <p:cBhvr>
                                        <p:cTn id="16" dur="400" tmFilter="0,0; .5, 1; 1, 1"/>
                                        <p:tgtEl>
                                          <p:spTgt spid="29"/>
                                        </p:tgtEl>
                                      </p:cBhvr>
                                    </p:animEffect>
                                  </p:childTnLst>
                                </p:cTn>
                              </p:par>
                            </p:childTnLst>
                          </p:cTn>
                        </p:par>
                        <p:par>
                          <p:cTn id="17" fill="hold">
                            <p:stCondLst>
                              <p:cond delay="480"/>
                            </p:stCondLst>
                            <p:childTnLst>
                              <p:par>
                                <p:cTn id="18" presetID="22" presetClass="entr" presetSubtype="8"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left)">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108"/>
          <p:cNvSpPr txBox="1">
            <a:spLocks noChangeArrowheads="1"/>
          </p:cNvSpPr>
          <p:nvPr/>
        </p:nvSpPr>
        <p:spPr bwMode="auto">
          <a:xfrm>
            <a:off x="539552" y="267494"/>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dirty="0">
                <a:solidFill>
                  <a:prstClr val="black"/>
                </a:solidFill>
                <a:latin typeface="微软雅黑" panose="020B0503020204020204" pitchFamily="34" charset="-122"/>
                <a:ea typeface="微软雅黑" panose="020B0503020204020204" pitchFamily="34" charset="-122"/>
              </a:rPr>
              <a:t>组员分配</a:t>
            </a:r>
            <a:endParaRPr lang="en-US" altLang="zh-CN" dirty="0">
              <a:solidFill>
                <a:prstClr val="black"/>
              </a:solidFill>
              <a:latin typeface="微软雅黑" panose="020B0503020204020204" pitchFamily="34" charset="-122"/>
              <a:ea typeface="微软雅黑" panose="020B0503020204020204" pitchFamily="34" charset="-122"/>
            </a:endParaRPr>
          </a:p>
        </p:txBody>
      </p:sp>
      <p:grpSp>
        <p:nvGrpSpPr>
          <p:cNvPr id="30" name="组合 29"/>
          <p:cNvGrpSpPr/>
          <p:nvPr/>
        </p:nvGrpSpPr>
        <p:grpSpPr>
          <a:xfrm>
            <a:off x="107544" y="245001"/>
            <a:ext cx="360000" cy="360000"/>
            <a:chOff x="1965186" y="1419622"/>
            <a:chExt cx="302558" cy="314067"/>
          </a:xfrm>
        </p:grpSpPr>
        <p:sp>
          <p:nvSpPr>
            <p:cNvPr id="31" name="矩形 30"/>
            <p:cNvSpPr/>
            <p:nvPr userDrawn="1"/>
          </p:nvSpPr>
          <p:spPr>
            <a:xfrm>
              <a:off x="1965186" y="1419622"/>
              <a:ext cx="252000" cy="252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userDrawn="1"/>
          </p:nvSpPr>
          <p:spPr>
            <a:xfrm>
              <a:off x="2087744" y="1553689"/>
              <a:ext cx="180000" cy="180000"/>
            </a:xfrm>
            <a:prstGeom prst="rect">
              <a:avLst/>
            </a:prstGeom>
            <a:solidFill>
              <a:srgbClr val="0E90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a:off x="1979712" y="282883"/>
            <a:ext cx="6336704" cy="338554"/>
          </a:xfrm>
          <a:prstGeom prst="rect">
            <a:avLst/>
          </a:prstGeom>
          <a:noFill/>
        </p:spPr>
        <p:txBody>
          <a:bodyPr wrap="square" rtlCol="0">
            <a:spAutoFit/>
          </a:bodyPr>
          <a:lstStyle/>
          <a:p>
            <a:r>
              <a:rPr lang="en-US" altLang="zh-CN" sz="1600" b="1" dirty="0"/>
              <a:t>10.</a:t>
            </a:r>
            <a:r>
              <a:rPr lang="zh-CN" altLang="zh-CN" sz="1600" b="1" dirty="0"/>
              <a:t>需求计划中是否明确的给每个组员分配了任务？分配是否合理？</a:t>
            </a:r>
            <a:endParaRPr lang="zh-CN" altLang="en-US" sz="1600" dirty="0"/>
          </a:p>
        </p:txBody>
      </p:sp>
      <p:pic>
        <p:nvPicPr>
          <p:cNvPr id="4" name="图片 3"/>
          <p:cNvPicPr>
            <a:picLocks noChangeAspect="1"/>
          </p:cNvPicPr>
          <p:nvPr/>
        </p:nvPicPr>
        <p:blipFill>
          <a:blip r:embed="rId1"/>
          <a:stretch>
            <a:fillRect/>
          </a:stretch>
        </p:blipFill>
        <p:spPr>
          <a:xfrm>
            <a:off x="376689" y="649714"/>
            <a:ext cx="8604448" cy="4095110"/>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350" fill="hold"/>
                                        <p:tgtEl>
                                          <p:spTgt spid="30"/>
                                        </p:tgtEl>
                                        <p:attrNameLst>
                                          <p:attrName>ppt_w</p:attrName>
                                        </p:attrNameLst>
                                      </p:cBhvr>
                                      <p:tavLst>
                                        <p:tav tm="0">
                                          <p:val>
                                            <p:fltVal val="0"/>
                                          </p:val>
                                        </p:tav>
                                        <p:tav tm="100000">
                                          <p:val>
                                            <p:strVal val="#ppt_w"/>
                                          </p:val>
                                        </p:tav>
                                      </p:tavLst>
                                    </p:anim>
                                    <p:anim calcmode="lin" valueType="num">
                                      <p:cBhvr>
                                        <p:cTn id="8" dur="350" fill="hold"/>
                                        <p:tgtEl>
                                          <p:spTgt spid="30"/>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29"/>
                                        </p:tgtEl>
                                        <p:attrNameLst>
                                          <p:attrName>style.visibility</p:attrName>
                                        </p:attrNameLst>
                                      </p:cBhvr>
                                      <p:to>
                                        <p:strVal val="visible"/>
                                      </p:to>
                                    </p:set>
                                    <p:anim calcmode="lin" valueType="num">
                                      <p:cBhvr>
                                        <p:cTn id="12" dur="400" fill="hold"/>
                                        <p:tgtEl>
                                          <p:spTgt spid="29"/>
                                        </p:tgtEl>
                                        <p:attrNameLst>
                                          <p:attrName>ppt_x</p:attrName>
                                        </p:attrNameLst>
                                      </p:cBhvr>
                                      <p:tavLst>
                                        <p:tav tm="0">
                                          <p:val>
                                            <p:strVal val="#ppt_x"/>
                                          </p:val>
                                        </p:tav>
                                        <p:tav tm="50000">
                                          <p:val>
                                            <p:strVal val="#ppt_x+.1"/>
                                          </p:val>
                                        </p:tav>
                                        <p:tav tm="100000">
                                          <p:val>
                                            <p:strVal val="#ppt_x"/>
                                          </p:val>
                                        </p:tav>
                                      </p:tavLst>
                                    </p:anim>
                                    <p:anim calcmode="lin" valueType="num">
                                      <p:cBhvr>
                                        <p:cTn id="13" dur="400" fill="hold"/>
                                        <p:tgtEl>
                                          <p:spTgt spid="29"/>
                                        </p:tgtEl>
                                        <p:attrNameLst>
                                          <p:attrName>ppt_y</p:attrName>
                                        </p:attrNameLst>
                                      </p:cBhvr>
                                      <p:tavLst>
                                        <p:tav tm="0">
                                          <p:val>
                                            <p:strVal val="#ppt_y"/>
                                          </p:val>
                                        </p:tav>
                                        <p:tav tm="100000">
                                          <p:val>
                                            <p:strVal val="#ppt_y"/>
                                          </p:val>
                                        </p:tav>
                                      </p:tavLst>
                                    </p:anim>
                                    <p:anim calcmode="lin" valueType="num">
                                      <p:cBhvr>
                                        <p:cTn id="14" dur="400" fill="hold"/>
                                        <p:tgtEl>
                                          <p:spTgt spid="29"/>
                                        </p:tgtEl>
                                        <p:attrNameLst>
                                          <p:attrName>ppt_h</p:attrName>
                                        </p:attrNameLst>
                                      </p:cBhvr>
                                      <p:tavLst>
                                        <p:tav tm="0">
                                          <p:val>
                                            <p:strVal val="#ppt_h/10"/>
                                          </p:val>
                                        </p:tav>
                                        <p:tav tm="50000">
                                          <p:val>
                                            <p:strVal val="#ppt_h+.01"/>
                                          </p:val>
                                        </p:tav>
                                        <p:tav tm="100000">
                                          <p:val>
                                            <p:strVal val="#ppt_h"/>
                                          </p:val>
                                        </p:tav>
                                      </p:tavLst>
                                    </p:anim>
                                    <p:anim calcmode="lin" valueType="num">
                                      <p:cBhvr>
                                        <p:cTn id="15" dur="400" fill="hold"/>
                                        <p:tgtEl>
                                          <p:spTgt spid="29"/>
                                        </p:tgtEl>
                                        <p:attrNameLst>
                                          <p:attrName>ppt_w</p:attrName>
                                        </p:attrNameLst>
                                      </p:cBhvr>
                                      <p:tavLst>
                                        <p:tav tm="0">
                                          <p:val>
                                            <p:strVal val="#ppt_w/10"/>
                                          </p:val>
                                        </p:tav>
                                        <p:tav tm="50000">
                                          <p:val>
                                            <p:strVal val="#ppt_w+.01"/>
                                          </p:val>
                                        </p:tav>
                                        <p:tav tm="100000">
                                          <p:val>
                                            <p:strVal val="#ppt_w"/>
                                          </p:val>
                                        </p:tav>
                                      </p:tavLst>
                                    </p:anim>
                                    <p:animEffect transition="in" filter="fade">
                                      <p:cBhvr>
                                        <p:cTn id="16" dur="400" tmFilter="0,0; .5, 1; 1, 1"/>
                                        <p:tgtEl>
                                          <p:spTgt spid="29"/>
                                        </p:tgtEl>
                                      </p:cBhvr>
                                    </p:animEffect>
                                  </p:childTnLst>
                                </p:cTn>
                              </p:par>
                            </p:childTnLst>
                          </p:cTn>
                        </p:par>
                        <p:par>
                          <p:cTn id="17" fill="hold">
                            <p:stCondLst>
                              <p:cond delay="519"/>
                            </p:stCondLst>
                            <p:childTnLst>
                              <p:par>
                                <p:cTn id="18" presetID="22" presetClass="entr" presetSubtype="8"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left)">
                                      <p:cBhvr>
                                        <p:cTn id="20" dur="500"/>
                                        <p:tgtEl>
                                          <p:spTgt spid="2"/>
                                        </p:tgtEl>
                                      </p:cBhvr>
                                    </p:animEffect>
                                  </p:childTnLst>
                                </p:cTn>
                              </p:par>
                            </p:childTnLst>
                          </p:cTn>
                        </p:par>
                        <p:par>
                          <p:cTn id="21" fill="hold">
                            <p:stCondLst>
                              <p:cond delay="1019"/>
                            </p:stCondLst>
                            <p:childTnLst>
                              <p:par>
                                <p:cTn id="22" presetID="10" presetClass="entr" presetSubtype="0" fill="hold" nodeType="after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108"/>
          <p:cNvSpPr txBox="1">
            <a:spLocks noChangeArrowheads="1"/>
          </p:cNvSpPr>
          <p:nvPr/>
        </p:nvSpPr>
        <p:spPr bwMode="auto">
          <a:xfrm>
            <a:off x="539552" y="267494"/>
            <a:ext cx="120571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dirty="0">
                <a:solidFill>
                  <a:prstClr val="black"/>
                </a:solidFill>
                <a:latin typeface="微软雅黑" panose="020B0503020204020204" pitchFamily="34" charset="-122"/>
                <a:ea typeface="微软雅黑" panose="020B0503020204020204" pitchFamily="34" charset="-122"/>
              </a:rPr>
              <a:t>GANTT</a:t>
            </a:r>
            <a:r>
              <a:rPr lang="zh-CN" altLang="en-US" dirty="0">
                <a:solidFill>
                  <a:prstClr val="black"/>
                </a:solidFill>
                <a:latin typeface="微软雅黑" panose="020B0503020204020204" pitchFamily="34" charset="-122"/>
                <a:ea typeface="微软雅黑" panose="020B0503020204020204" pitchFamily="34" charset="-122"/>
              </a:rPr>
              <a:t>图</a:t>
            </a:r>
            <a:endParaRPr lang="en-US" altLang="zh-CN" dirty="0">
              <a:solidFill>
                <a:prstClr val="black"/>
              </a:solidFill>
              <a:latin typeface="微软雅黑" panose="020B0503020204020204" pitchFamily="34" charset="-122"/>
              <a:ea typeface="微软雅黑" panose="020B0503020204020204" pitchFamily="34" charset="-122"/>
            </a:endParaRPr>
          </a:p>
        </p:txBody>
      </p:sp>
      <p:grpSp>
        <p:nvGrpSpPr>
          <p:cNvPr id="30" name="组合 29"/>
          <p:cNvGrpSpPr/>
          <p:nvPr/>
        </p:nvGrpSpPr>
        <p:grpSpPr>
          <a:xfrm>
            <a:off x="107544" y="245001"/>
            <a:ext cx="360000" cy="360000"/>
            <a:chOff x="1965186" y="1419622"/>
            <a:chExt cx="302558" cy="314067"/>
          </a:xfrm>
        </p:grpSpPr>
        <p:sp>
          <p:nvSpPr>
            <p:cNvPr id="31" name="矩形 30"/>
            <p:cNvSpPr/>
            <p:nvPr userDrawn="1"/>
          </p:nvSpPr>
          <p:spPr>
            <a:xfrm>
              <a:off x="1965186" y="1419622"/>
              <a:ext cx="252000" cy="252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userDrawn="1"/>
          </p:nvSpPr>
          <p:spPr>
            <a:xfrm>
              <a:off x="2087744" y="1553689"/>
              <a:ext cx="180000" cy="180000"/>
            </a:xfrm>
            <a:prstGeom prst="rect">
              <a:avLst/>
            </a:prstGeom>
            <a:solidFill>
              <a:srgbClr val="0E90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a:off x="1979712" y="282883"/>
            <a:ext cx="6336704" cy="584775"/>
          </a:xfrm>
          <a:prstGeom prst="rect">
            <a:avLst/>
          </a:prstGeom>
          <a:noFill/>
        </p:spPr>
        <p:txBody>
          <a:bodyPr wrap="square" rtlCol="0">
            <a:spAutoFit/>
          </a:bodyPr>
          <a:lstStyle/>
          <a:p>
            <a:r>
              <a:rPr lang="en-US" altLang="zh-CN" sz="1600" b="1" dirty="0"/>
              <a:t>11.</a:t>
            </a:r>
            <a:r>
              <a:rPr lang="zh-CN" altLang="en-US" sz="1600" b="1" dirty="0"/>
              <a:t>是否采用了</a:t>
            </a:r>
            <a:r>
              <a:rPr lang="en-US" altLang="zh-CN" sz="1600" b="1" dirty="0"/>
              <a:t>Project</a:t>
            </a:r>
            <a:r>
              <a:rPr lang="zh-CN" altLang="en-US" sz="1600" b="1" dirty="0"/>
              <a:t>工具绘制了</a:t>
            </a:r>
            <a:r>
              <a:rPr lang="en-US" altLang="zh-CN" sz="1600" b="1" dirty="0"/>
              <a:t>GANTT</a:t>
            </a:r>
            <a:r>
              <a:rPr lang="zh-CN" altLang="en-US" sz="1600" b="1" dirty="0"/>
              <a:t>图？是否准确？在相应的网络图中，是否明确了里程碑？</a:t>
            </a:r>
            <a:endParaRPr lang="zh-CN" altLang="en-US" sz="1600"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53371" y="830242"/>
            <a:ext cx="8085826" cy="4313258"/>
          </a:xfrm>
          <a:prstGeom prst="rect">
            <a:avLst/>
          </a:prstGeom>
        </p:spPr>
      </p:pic>
      <p:sp>
        <p:nvSpPr>
          <p:cNvPr id="5" name="椭圆 4"/>
          <p:cNvSpPr/>
          <p:nvPr/>
        </p:nvSpPr>
        <p:spPr>
          <a:xfrm>
            <a:off x="971600" y="987574"/>
            <a:ext cx="936104" cy="14401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944178" y="1112177"/>
            <a:ext cx="936104" cy="14401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999761" y="2067694"/>
            <a:ext cx="936104" cy="14401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931865" y="3153741"/>
            <a:ext cx="936104" cy="14401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928504" y="3605597"/>
            <a:ext cx="936104" cy="14401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350" fill="hold"/>
                                        <p:tgtEl>
                                          <p:spTgt spid="30"/>
                                        </p:tgtEl>
                                        <p:attrNameLst>
                                          <p:attrName>ppt_w</p:attrName>
                                        </p:attrNameLst>
                                      </p:cBhvr>
                                      <p:tavLst>
                                        <p:tav tm="0">
                                          <p:val>
                                            <p:fltVal val="0"/>
                                          </p:val>
                                        </p:tav>
                                        <p:tav tm="100000">
                                          <p:val>
                                            <p:strVal val="#ppt_w"/>
                                          </p:val>
                                        </p:tav>
                                      </p:tavLst>
                                    </p:anim>
                                    <p:anim calcmode="lin" valueType="num">
                                      <p:cBhvr>
                                        <p:cTn id="8" dur="350" fill="hold"/>
                                        <p:tgtEl>
                                          <p:spTgt spid="30"/>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29"/>
                                        </p:tgtEl>
                                        <p:attrNameLst>
                                          <p:attrName>style.visibility</p:attrName>
                                        </p:attrNameLst>
                                      </p:cBhvr>
                                      <p:to>
                                        <p:strVal val="visible"/>
                                      </p:to>
                                    </p:set>
                                    <p:anim calcmode="lin" valueType="num">
                                      <p:cBhvr>
                                        <p:cTn id="12" dur="400" fill="hold"/>
                                        <p:tgtEl>
                                          <p:spTgt spid="29"/>
                                        </p:tgtEl>
                                        <p:attrNameLst>
                                          <p:attrName>ppt_x</p:attrName>
                                        </p:attrNameLst>
                                      </p:cBhvr>
                                      <p:tavLst>
                                        <p:tav tm="0">
                                          <p:val>
                                            <p:strVal val="#ppt_x"/>
                                          </p:val>
                                        </p:tav>
                                        <p:tav tm="50000">
                                          <p:val>
                                            <p:strVal val="#ppt_x+.1"/>
                                          </p:val>
                                        </p:tav>
                                        <p:tav tm="100000">
                                          <p:val>
                                            <p:strVal val="#ppt_x"/>
                                          </p:val>
                                        </p:tav>
                                      </p:tavLst>
                                    </p:anim>
                                    <p:anim calcmode="lin" valueType="num">
                                      <p:cBhvr>
                                        <p:cTn id="13" dur="400" fill="hold"/>
                                        <p:tgtEl>
                                          <p:spTgt spid="29"/>
                                        </p:tgtEl>
                                        <p:attrNameLst>
                                          <p:attrName>ppt_y</p:attrName>
                                        </p:attrNameLst>
                                      </p:cBhvr>
                                      <p:tavLst>
                                        <p:tav tm="0">
                                          <p:val>
                                            <p:strVal val="#ppt_y"/>
                                          </p:val>
                                        </p:tav>
                                        <p:tav tm="100000">
                                          <p:val>
                                            <p:strVal val="#ppt_y"/>
                                          </p:val>
                                        </p:tav>
                                      </p:tavLst>
                                    </p:anim>
                                    <p:anim calcmode="lin" valueType="num">
                                      <p:cBhvr>
                                        <p:cTn id="14" dur="400" fill="hold"/>
                                        <p:tgtEl>
                                          <p:spTgt spid="29"/>
                                        </p:tgtEl>
                                        <p:attrNameLst>
                                          <p:attrName>ppt_h</p:attrName>
                                        </p:attrNameLst>
                                      </p:cBhvr>
                                      <p:tavLst>
                                        <p:tav tm="0">
                                          <p:val>
                                            <p:strVal val="#ppt_h/10"/>
                                          </p:val>
                                        </p:tav>
                                        <p:tav tm="50000">
                                          <p:val>
                                            <p:strVal val="#ppt_h+.01"/>
                                          </p:val>
                                        </p:tav>
                                        <p:tav tm="100000">
                                          <p:val>
                                            <p:strVal val="#ppt_h"/>
                                          </p:val>
                                        </p:tav>
                                      </p:tavLst>
                                    </p:anim>
                                    <p:anim calcmode="lin" valueType="num">
                                      <p:cBhvr>
                                        <p:cTn id="15" dur="400" fill="hold"/>
                                        <p:tgtEl>
                                          <p:spTgt spid="29"/>
                                        </p:tgtEl>
                                        <p:attrNameLst>
                                          <p:attrName>ppt_w</p:attrName>
                                        </p:attrNameLst>
                                      </p:cBhvr>
                                      <p:tavLst>
                                        <p:tav tm="0">
                                          <p:val>
                                            <p:strVal val="#ppt_w/10"/>
                                          </p:val>
                                        </p:tav>
                                        <p:tav tm="50000">
                                          <p:val>
                                            <p:strVal val="#ppt_w+.01"/>
                                          </p:val>
                                        </p:tav>
                                        <p:tav tm="100000">
                                          <p:val>
                                            <p:strVal val="#ppt_w"/>
                                          </p:val>
                                        </p:tav>
                                      </p:tavLst>
                                    </p:anim>
                                    <p:animEffect transition="in" filter="fade">
                                      <p:cBhvr>
                                        <p:cTn id="16" dur="400" tmFilter="0,0; .5, 1; 1, 1"/>
                                        <p:tgtEl>
                                          <p:spTgt spid="29"/>
                                        </p:tgtEl>
                                      </p:cBhvr>
                                    </p:animEffect>
                                  </p:childTnLst>
                                </p:cTn>
                              </p:par>
                            </p:childTnLst>
                          </p:cTn>
                        </p:par>
                        <p:par>
                          <p:cTn id="17" fill="hold">
                            <p:stCondLst>
                              <p:cond delay="600"/>
                            </p:stCondLst>
                            <p:childTnLst>
                              <p:par>
                                <p:cTn id="18" presetID="22" presetClass="entr" presetSubtype="8"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left)">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childTnLst>
                                </p:cTn>
                              </p:par>
                            </p:childTnLst>
                          </p:cTn>
                        </p:par>
                        <p:par>
                          <p:cTn id="30" fill="hold">
                            <p:stCondLst>
                              <p:cond delay="1000"/>
                            </p:stCondLst>
                            <p:childTnLst>
                              <p:par>
                                <p:cTn id="31" presetID="10" presetClass="entr" presetSubtype="0" fill="hold" grpId="0" nodeType="after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childTnLst>
                          </p:cTn>
                        </p:par>
                        <p:par>
                          <p:cTn id="34" fill="hold">
                            <p:stCondLst>
                              <p:cond delay="1500"/>
                            </p:stCondLst>
                            <p:childTnLst>
                              <p:par>
                                <p:cTn id="35" presetID="10" presetClass="entr" presetSubtype="0" fill="hold" grpId="0" nodeType="after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childTnLst>
                          </p:cTn>
                        </p:par>
                        <p:par>
                          <p:cTn id="38" fill="hold">
                            <p:stCondLst>
                              <p:cond delay="2000"/>
                            </p:stCondLst>
                            <p:childTnLst>
                              <p:par>
                                <p:cTn id="39" presetID="10" presetClass="entr" presetSubtype="0" fill="hold" grpId="0" nodeType="after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500"/>
                                        <p:tgtEl>
                                          <p:spTgt spid="13"/>
                                        </p:tgtEl>
                                      </p:cBhvr>
                                    </p:animEffect>
                                  </p:childTnLst>
                                </p:cTn>
                              </p:par>
                            </p:childTnLst>
                          </p:cTn>
                        </p:par>
                        <p:par>
                          <p:cTn id="42" fill="hold">
                            <p:stCondLst>
                              <p:cond delay="2500"/>
                            </p:stCondLst>
                            <p:childTnLst>
                              <p:par>
                                <p:cTn id="43" presetID="10" presetClass="entr" presetSubtype="0" fill="hold" grpId="0" nodeType="after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fade">
                                      <p:cBhvr>
                                        <p:cTn id="45" dur="500"/>
                                        <p:tgtEl>
                                          <p:spTgt spid="14"/>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xit" presetSubtype="0" fill="hold" grpId="1" nodeType="clickEffect">
                                  <p:stCondLst>
                                    <p:cond delay="0"/>
                                  </p:stCondLst>
                                  <p:childTnLst>
                                    <p:animEffect transition="out" filter="fade">
                                      <p:cBhvr>
                                        <p:cTn id="49" dur="500"/>
                                        <p:tgtEl>
                                          <p:spTgt spid="2"/>
                                        </p:tgtEl>
                                      </p:cBhvr>
                                    </p:animEffect>
                                    <p:set>
                                      <p:cBhvr>
                                        <p:cTn id="50" dur="1" fill="hold">
                                          <p:stCondLst>
                                            <p:cond delay="499"/>
                                          </p:stCondLst>
                                        </p:cTn>
                                        <p:tgtEl>
                                          <p:spTgt spid="2"/>
                                        </p:tgtEl>
                                        <p:attrNameLst>
                                          <p:attrName>style.visibility</p:attrName>
                                        </p:attrNameLst>
                                      </p:cBhvr>
                                      <p:to>
                                        <p:strVal val="hidden"/>
                                      </p:to>
                                    </p:set>
                                  </p:childTnLst>
                                </p:cTn>
                              </p:par>
                              <p:par>
                                <p:cTn id="51" presetID="10" presetClass="exit" presetSubtype="0" fill="hold" nodeType="withEffect">
                                  <p:stCondLst>
                                    <p:cond delay="0"/>
                                  </p:stCondLst>
                                  <p:childTnLst>
                                    <p:animEffect transition="out" filter="fade">
                                      <p:cBhvr>
                                        <p:cTn id="52" dur="500"/>
                                        <p:tgtEl>
                                          <p:spTgt spid="4"/>
                                        </p:tgtEl>
                                      </p:cBhvr>
                                    </p:animEffect>
                                    <p:set>
                                      <p:cBhvr>
                                        <p:cTn id="53" dur="1" fill="hold">
                                          <p:stCondLst>
                                            <p:cond delay="499"/>
                                          </p:stCondLst>
                                        </p:cTn>
                                        <p:tgtEl>
                                          <p:spTgt spid="4"/>
                                        </p:tgtEl>
                                        <p:attrNameLst>
                                          <p:attrName>style.visibility</p:attrName>
                                        </p:attrNameLst>
                                      </p:cBhvr>
                                      <p:to>
                                        <p:strVal val="hidden"/>
                                      </p:to>
                                    </p:set>
                                  </p:childTnLst>
                                </p:cTn>
                              </p:par>
                              <p:par>
                                <p:cTn id="54" presetID="10" presetClass="exit" presetSubtype="0" fill="hold" grpId="1" nodeType="withEffect">
                                  <p:stCondLst>
                                    <p:cond delay="0"/>
                                  </p:stCondLst>
                                  <p:childTnLst>
                                    <p:animEffect transition="out" filter="fade">
                                      <p:cBhvr>
                                        <p:cTn id="55" dur="500"/>
                                        <p:tgtEl>
                                          <p:spTgt spid="5"/>
                                        </p:tgtEl>
                                      </p:cBhvr>
                                    </p:animEffect>
                                    <p:set>
                                      <p:cBhvr>
                                        <p:cTn id="56" dur="1" fill="hold">
                                          <p:stCondLst>
                                            <p:cond delay="499"/>
                                          </p:stCondLst>
                                        </p:cTn>
                                        <p:tgtEl>
                                          <p:spTgt spid="5"/>
                                        </p:tgtEl>
                                        <p:attrNameLst>
                                          <p:attrName>style.visibility</p:attrName>
                                        </p:attrNameLst>
                                      </p:cBhvr>
                                      <p:to>
                                        <p:strVal val="hidden"/>
                                      </p:to>
                                    </p:set>
                                  </p:childTnLst>
                                </p:cTn>
                              </p:par>
                              <p:par>
                                <p:cTn id="57" presetID="10" presetClass="exit" presetSubtype="0" fill="hold" grpId="1" nodeType="withEffect">
                                  <p:stCondLst>
                                    <p:cond delay="0"/>
                                  </p:stCondLst>
                                  <p:childTnLst>
                                    <p:animEffect transition="out" filter="fade">
                                      <p:cBhvr>
                                        <p:cTn id="58" dur="500"/>
                                        <p:tgtEl>
                                          <p:spTgt spid="11"/>
                                        </p:tgtEl>
                                      </p:cBhvr>
                                    </p:animEffect>
                                    <p:set>
                                      <p:cBhvr>
                                        <p:cTn id="59" dur="1" fill="hold">
                                          <p:stCondLst>
                                            <p:cond delay="499"/>
                                          </p:stCondLst>
                                        </p:cTn>
                                        <p:tgtEl>
                                          <p:spTgt spid="11"/>
                                        </p:tgtEl>
                                        <p:attrNameLst>
                                          <p:attrName>style.visibility</p:attrName>
                                        </p:attrNameLst>
                                      </p:cBhvr>
                                      <p:to>
                                        <p:strVal val="hidden"/>
                                      </p:to>
                                    </p:set>
                                  </p:childTnLst>
                                </p:cTn>
                              </p:par>
                              <p:par>
                                <p:cTn id="60" presetID="10" presetClass="exit" presetSubtype="0" fill="hold" grpId="1" nodeType="withEffect">
                                  <p:stCondLst>
                                    <p:cond delay="0"/>
                                  </p:stCondLst>
                                  <p:childTnLst>
                                    <p:animEffect transition="out" filter="fade">
                                      <p:cBhvr>
                                        <p:cTn id="61" dur="500"/>
                                        <p:tgtEl>
                                          <p:spTgt spid="12"/>
                                        </p:tgtEl>
                                      </p:cBhvr>
                                    </p:animEffect>
                                    <p:set>
                                      <p:cBhvr>
                                        <p:cTn id="62" dur="1" fill="hold">
                                          <p:stCondLst>
                                            <p:cond delay="499"/>
                                          </p:stCondLst>
                                        </p:cTn>
                                        <p:tgtEl>
                                          <p:spTgt spid="12"/>
                                        </p:tgtEl>
                                        <p:attrNameLst>
                                          <p:attrName>style.visibility</p:attrName>
                                        </p:attrNameLst>
                                      </p:cBhvr>
                                      <p:to>
                                        <p:strVal val="hidden"/>
                                      </p:to>
                                    </p:set>
                                  </p:childTnLst>
                                </p:cTn>
                              </p:par>
                              <p:par>
                                <p:cTn id="63" presetID="10" presetClass="exit" presetSubtype="0" fill="hold" grpId="1" nodeType="withEffect">
                                  <p:stCondLst>
                                    <p:cond delay="0"/>
                                  </p:stCondLst>
                                  <p:childTnLst>
                                    <p:animEffect transition="out" filter="fade">
                                      <p:cBhvr>
                                        <p:cTn id="64" dur="500"/>
                                        <p:tgtEl>
                                          <p:spTgt spid="13"/>
                                        </p:tgtEl>
                                      </p:cBhvr>
                                    </p:animEffect>
                                    <p:set>
                                      <p:cBhvr>
                                        <p:cTn id="65" dur="1" fill="hold">
                                          <p:stCondLst>
                                            <p:cond delay="499"/>
                                          </p:stCondLst>
                                        </p:cTn>
                                        <p:tgtEl>
                                          <p:spTgt spid="13"/>
                                        </p:tgtEl>
                                        <p:attrNameLst>
                                          <p:attrName>style.visibility</p:attrName>
                                        </p:attrNameLst>
                                      </p:cBhvr>
                                      <p:to>
                                        <p:strVal val="hidden"/>
                                      </p:to>
                                    </p:set>
                                  </p:childTnLst>
                                </p:cTn>
                              </p:par>
                              <p:par>
                                <p:cTn id="66" presetID="10" presetClass="exit" presetSubtype="0" fill="hold" grpId="1" nodeType="withEffect">
                                  <p:stCondLst>
                                    <p:cond delay="0"/>
                                  </p:stCondLst>
                                  <p:childTnLst>
                                    <p:animEffect transition="out" filter="fade">
                                      <p:cBhvr>
                                        <p:cTn id="67" dur="500"/>
                                        <p:tgtEl>
                                          <p:spTgt spid="14"/>
                                        </p:tgtEl>
                                      </p:cBhvr>
                                    </p:animEffect>
                                    <p:set>
                                      <p:cBhvr>
                                        <p:cTn id="68"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2" grpId="0"/>
      <p:bldP spid="2" grpId="1"/>
      <p:bldP spid="5" grpId="0" animBg="1"/>
      <p:bldP spid="5" grpId="1" animBg="1"/>
      <p:bldP spid="11" grpId="0" animBg="1"/>
      <p:bldP spid="11" grpId="1" animBg="1"/>
      <p:bldP spid="12" grpId="0" animBg="1"/>
      <p:bldP spid="12" grpId="1" animBg="1"/>
      <p:bldP spid="13" grpId="0" animBg="1"/>
      <p:bldP spid="13" grpId="1" animBg="1"/>
      <p:bldP spid="14" grpId="0" animBg="1"/>
      <p:bldP spid="14"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108"/>
          <p:cNvSpPr txBox="1">
            <a:spLocks noChangeArrowheads="1"/>
          </p:cNvSpPr>
          <p:nvPr/>
        </p:nvSpPr>
        <p:spPr bwMode="auto">
          <a:xfrm>
            <a:off x="539552" y="267494"/>
            <a:ext cx="120571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dirty="0">
                <a:solidFill>
                  <a:prstClr val="black"/>
                </a:solidFill>
                <a:latin typeface="微软雅黑" panose="020B0503020204020204" pitchFamily="34" charset="-122"/>
                <a:ea typeface="微软雅黑" panose="020B0503020204020204" pitchFamily="34" charset="-122"/>
              </a:rPr>
              <a:t>GANTT</a:t>
            </a:r>
            <a:r>
              <a:rPr lang="zh-CN" altLang="en-US" dirty="0">
                <a:solidFill>
                  <a:prstClr val="black"/>
                </a:solidFill>
                <a:latin typeface="微软雅黑" panose="020B0503020204020204" pitchFamily="34" charset="-122"/>
                <a:ea typeface="微软雅黑" panose="020B0503020204020204" pitchFamily="34" charset="-122"/>
              </a:rPr>
              <a:t>图</a:t>
            </a:r>
            <a:endParaRPr lang="en-US" altLang="zh-CN" dirty="0">
              <a:solidFill>
                <a:prstClr val="black"/>
              </a:solidFill>
              <a:latin typeface="微软雅黑" panose="020B0503020204020204" pitchFamily="34" charset="-122"/>
              <a:ea typeface="微软雅黑" panose="020B0503020204020204" pitchFamily="34" charset="-122"/>
            </a:endParaRPr>
          </a:p>
        </p:txBody>
      </p:sp>
      <p:grpSp>
        <p:nvGrpSpPr>
          <p:cNvPr id="30" name="组合 29"/>
          <p:cNvGrpSpPr/>
          <p:nvPr/>
        </p:nvGrpSpPr>
        <p:grpSpPr>
          <a:xfrm>
            <a:off x="107544" y="245001"/>
            <a:ext cx="360000" cy="360000"/>
            <a:chOff x="1965186" y="1419622"/>
            <a:chExt cx="302558" cy="314067"/>
          </a:xfrm>
        </p:grpSpPr>
        <p:sp>
          <p:nvSpPr>
            <p:cNvPr id="31" name="矩形 30"/>
            <p:cNvSpPr/>
            <p:nvPr userDrawn="1"/>
          </p:nvSpPr>
          <p:spPr>
            <a:xfrm>
              <a:off x="1965186" y="1419622"/>
              <a:ext cx="252000" cy="252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userDrawn="1"/>
          </p:nvSpPr>
          <p:spPr>
            <a:xfrm>
              <a:off x="2087744" y="1553689"/>
              <a:ext cx="180000" cy="180000"/>
            </a:xfrm>
            <a:prstGeom prst="rect">
              <a:avLst/>
            </a:prstGeom>
            <a:solidFill>
              <a:srgbClr val="0E90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a:off x="1979712" y="282883"/>
            <a:ext cx="6336704" cy="584775"/>
          </a:xfrm>
          <a:prstGeom prst="rect">
            <a:avLst/>
          </a:prstGeom>
          <a:noFill/>
        </p:spPr>
        <p:txBody>
          <a:bodyPr wrap="square" rtlCol="0">
            <a:spAutoFit/>
          </a:bodyPr>
          <a:lstStyle/>
          <a:p>
            <a:r>
              <a:rPr lang="en-US" altLang="zh-CN" sz="1600" b="1" dirty="0"/>
              <a:t>11.</a:t>
            </a:r>
            <a:r>
              <a:rPr lang="zh-CN" altLang="en-US" sz="1600" b="1" dirty="0"/>
              <a:t>是否采用了</a:t>
            </a:r>
            <a:r>
              <a:rPr lang="en-US" altLang="zh-CN" sz="1600" b="1" dirty="0"/>
              <a:t>Project</a:t>
            </a:r>
            <a:r>
              <a:rPr lang="zh-CN" altLang="en-US" sz="1600" b="1" dirty="0"/>
              <a:t>工具绘制了</a:t>
            </a:r>
            <a:r>
              <a:rPr lang="en-US" altLang="zh-CN" sz="1600" b="1" dirty="0"/>
              <a:t>GANTT</a:t>
            </a:r>
            <a:r>
              <a:rPr lang="zh-CN" altLang="en-US" sz="1600" b="1" dirty="0"/>
              <a:t>图？是否准确？在相应的网络图中，是否明确了里程碑？</a:t>
            </a:r>
            <a:endParaRPr lang="zh-CN" altLang="en-US" sz="1600" dirty="0"/>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867658"/>
            <a:ext cx="8676456" cy="4079093"/>
          </a:xfrm>
          <a:prstGeom prst="rect">
            <a:avLst/>
          </a:prstGeom>
        </p:spPr>
      </p:pic>
      <p:pic>
        <p:nvPicPr>
          <p:cNvPr id="9" name="图片 8"/>
          <p:cNvPicPr>
            <a:picLocks noChangeAspect="1"/>
          </p:cNvPicPr>
          <p:nvPr/>
        </p:nvPicPr>
        <p:blipFill>
          <a:blip r:embed="rId2"/>
          <a:stretch>
            <a:fillRect/>
          </a:stretch>
        </p:blipFill>
        <p:spPr>
          <a:xfrm>
            <a:off x="0" y="898855"/>
            <a:ext cx="1853787" cy="474326"/>
          </a:xfrm>
          <a:prstGeom prst="rect">
            <a:avLst/>
          </a:prstGeom>
        </p:spPr>
      </p:pic>
      <p:pic>
        <p:nvPicPr>
          <p:cNvPr id="15" name="图片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6256" y="4274856"/>
            <a:ext cx="2160240" cy="63226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10" presetClass="entr" presetSubtype="0" fill="hold"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1" nodeType="clickEffect">
                                  <p:stCondLst>
                                    <p:cond delay="0"/>
                                  </p:stCondLst>
                                  <p:childTnLst>
                                    <p:animEffect transition="out" filter="fade">
                                      <p:cBhvr>
                                        <p:cTn id="24" dur="500"/>
                                        <p:tgtEl>
                                          <p:spTgt spid="2"/>
                                        </p:tgtEl>
                                      </p:cBhvr>
                                    </p:animEffect>
                                    <p:set>
                                      <p:cBhvr>
                                        <p:cTn id="25" dur="1" fill="hold">
                                          <p:stCondLst>
                                            <p:cond delay="499"/>
                                          </p:stCondLst>
                                        </p:cTn>
                                        <p:tgtEl>
                                          <p:spTgt spid="2"/>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6"/>
                                        </p:tgtEl>
                                      </p:cBhvr>
                                    </p:animEffect>
                                    <p:set>
                                      <p:cBhvr>
                                        <p:cTn id="28" dur="1" fill="hold">
                                          <p:stCondLst>
                                            <p:cond delay="499"/>
                                          </p:stCondLst>
                                        </p:cTn>
                                        <p:tgtEl>
                                          <p:spTgt spid="6"/>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9"/>
                                        </p:tgtEl>
                                      </p:cBhvr>
                                    </p:animEffect>
                                    <p:set>
                                      <p:cBhvr>
                                        <p:cTn id="31" dur="1" fill="hold">
                                          <p:stCondLst>
                                            <p:cond delay="499"/>
                                          </p:stCondLst>
                                        </p:cTn>
                                        <p:tgtEl>
                                          <p:spTgt spid="9"/>
                                        </p:tgtEl>
                                        <p:attrNameLst>
                                          <p:attrName>style.visibility</p:attrName>
                                        </p:attrNameLst>
                                      </p:cBhvr>
                                      <p:to>
                                        <p:strVal val="hidden"/>
                                      </p:to>
                                    </p:set>
                                  </p:childTnLst>
                                </p:cTn>
                              </p:par>
                              <p:par>
                                <p:cTn id="32" presetID="10" presetClass="exit" presetSubtype="0" fill="hold" nodeType="withEffect">
                                  <p:stCondLst>
                                    <p:cond delay="0"/>
                                  </p:stCondLst>
                                  <p:childTnLst>
                                    <p:animEffect transition="out" filter="fade">
                                      <p:cBhvr>
                                        <p:cTn id="33" dur="500"/>
                                        <p:tgtEl>
                                          <p:spTgt spid="15"/>
                                        </p:tgtEl>
                                      </p:cBhvr>
                                    </p:animEffect>
                                    <p:set>
                                      <p:cBhvr>
                                        <p:cTn id="34" dur="1" fill="hold">
                                          <p:stCondLst>
                                            <p:cond delay="4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108"/>
          <p:cNvSpPr txBox="1">
            <a:spLocks noChangeArrowheads="1"/>
          </p:cNvSpPr>
          <p:nvPr/>
        </p:nvSpPr>
        <p:spPr bwMode="auto">
          <a:xfrm>
            <a:off x="539552" y="267494"/>
            <a:ext cx="12073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dirty="0">
                <a:solidFill>
                  <a:prstClr val="black"/>
                </a:solidFill>
                <a:latin typeface="微软雅黑" panose="020B0503020204020204" pitchFamily="34" charset="-122"/>
                <a:ea typeface="微软雅黑" panose="020B0503020204020204" pitchFamily="34" charset="-122"/>
              </a:rPr>
              <a:t>GANTT</a:t>
            </a:r>
            <a:r>
              <a:rPr lang="zh-CN" altLang="en-US" dirty="0">
                <a:solidFill>
                  <a:prstClr val="black"/>
                </a:solidFill>
                <a:latin typeface="微软雅黑" panose="020B0503020204020204" pitchFamily="34" charset="-122"/>
                <a:ea typeface="微软雅黑" panose="020B0503020204020204" pitchFamily="34" charset="-122"/>
              </a:rPr>
              <a:t>图</a:t>
            </a:r>
            <a:endParaRPr lang="en-US" altLang="zh-CN" dirty="0">
              <a:solidFill>
                <a:prstClr val="black"/>
              </a:solidFill>
              <a:latin typeface="微软雅黑" panose="020B0503020204020204" pitchFamily="34" charset="-122"/>
              <a:ea typeface="微软雅黑" panose="020B0503020204020204" pitchFamily="34" charset="-122"/>
            </a:endParaRPr>
          </a:p>
        </p:txBody>
      </p:sp>
      <p:grpSp>
        <p:nvGrpSpPr>
          <p:cNvPr id="30" name="组合 29"/>
          <p:cNvGrpSpPr/>
          <p:nvPr/>
        </p:nvGrpSpPr>
        <p:grpSpPr>
          <a:xfrm>
            <a:off x="107544" y="245001"/>
            <a:ext cx="360000" cy="360000"/>
            <a:chOff x="1965186" y="1419622"/>
            <a:chExt cx="302558" cy="314067"/>
          </a:xfrm>
        </p:grpSpPr>
        <p:sp>
          <p:nvSpPr>
            <p:cNvPr id="31" name="矩形 30"/>
            <p:cNvSpPr/>
            <p:nvPr userDrawn="1"/>
          </p:nvSpPr>
          <p:spPr>
            <a:xfrm>
              <a:off x="1965186" y="1419622"/>
              <a:ext cx="252000" cy="252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userDrawn="1"/>
          </p:nvSpPr>
          <p:spPr>
            <a:xfrm>
              <a:off x="2087744" y="1553689"/>
              <a:ext cx="180000" cy="180000"/>
            </a:xfrm>
            <a:prstGeom prst="rect">
              <a:avLst/>
            </a:prstGeom>
            <a:solidFill>
              <a:srgbClr val="0E90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a:off x="1979712" y="282883"/>
            <a:ext cx="6336704" cy="584775"/>
          </a:xfrm>
          <a:prstGeom prst="rect">
            <a:avLst/>
          </a:prstGeom>
          <a:noFill/>
        </p:spPr>
        <p:txBody>
          <a:bodyPr wrap="square" rtlCol="0">
            <a:spAutoFit/>
          </a:bodyPr>
          <a:lstStyle/>
          <a:p>
            <a:r>
              <a:rPr lang="en-US" altLang="zh-CN" sz="1600" b="1" dirty="0"/>
              <a:t>13.</a:t>
            </a:r>
            <a:r>
              <a:rPr lang="zh-CN" altLang="en-US" sz="1600" b="1" dirty="0"/>
              <a:t>最终的计划中是否存在与实际情况的偏差？是否有资源分配不平均或人员过载的情况？为什么？</a:t>
            </a:r>
            <a:endParaRPr lang="zh-CN" altLang="en-US" sz="1600"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339752" y="1419622"/>
            <a:ext cx="4133850" cy="1504950"/>
          </a:xfrm>
          <a:prstGeom prst="rect">
            <a:avLst/>
          </a:prstGeom>
        </p:spPr>
      </p:pic>
      <p:sp>
        <p:nvSpPr>
          <p:cNvPr id="5" name="文本框 4"/>
          <p:cNvSpPr txBox="1"/>
          <p:nvPr/>
        </p:nvSpPr>
        <p:spPr>
          <a:xfrm>
            <a:off x="2195736" y="3219822"/>
            <a:ext cx="5184576" cy="1477328"/>
          </a:xfrm>
          <a:prstGeom prst="rect">
            <a:avLst/>
          </a:prstGeom>
          <a:noFill/>
        </p:spPr>
        <p:txBody>
          <a:bodyPr wrap="square" rtlCol="0">
            <a:spAutoFit/>
          </a:bodyPr>
          <a:lstStyle/>
          <a:p>
            <a:r>
              <a:rPr lang="zh-CN" altLang="en-US" dirty="0"/>
              <a:t>我们小组存在人员过载的情况，因为项目计划的时间拖得比较久，虽然小组有努力往后赶，但是因为这学期的方向主要要靠自己摸索，走了一些弯路，导致后期都需要赶工完成一些任务。并且</a:t>
            </a:r>
            <a:r>
              <a:rPr lang="en-US" altLang="zh-CN" dirty="0"/>
              <a:t>SRS</a:t>
            </a:r>
            <a:r>
              <a:rPr lang="zh-CN" altLang="en-US" dirty="0"/>
              <a:t>也不得不延后交付。</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350498"/>
            <a:ext cx="3228536" cy="1188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3" name="文本框 2"/>
          <p:cNvSpPr txBox="1"/>
          <p:nvPr/>
        </p:nvSpPr>
        <p:spPr>
          <a:xfrm>
            <a:off x="1352697" y="1663625"/>
            <a:ext cx="1677382" cy="530915"/>
          </a:xfrm>
          <a:prstGeom prst="rect">
            <a:avLst/>
          </a:prstGeom>
          <a:noFill/>
        </p:spPr>
        <p:txBody>
          <a:bodyPr wrap="none" lIns="68580" tIns="34290" rIns="68580" bIns="34290" rtlCol="0">
            <a:spAutoFit/>
          </a:bodyPr>
          <a:lstStyle/>
          <a:p>
            <a:r>
              <a:rPr lang="zh-CN" altLang="en-US" sz="3000" b="1" dirty="0">
                <a:solidFill>
                  <a:schemeClr val="bg1"/>
                </a:solidFill>
                <a:latin typeface="微软雅黑" panose="020B0503020204020204" pitchFamily="34" charset="-122"/>
                <a:ea typeface="微软雅黑" panose="020B0503020204020204" pitchFamily="34" charset="-122"/>
              </a:rPr>
              <a:t>第三部分</a:t>
            </a:r>
            <a:endParaRPr lang="zh-CN" altLang="en-US" sz="3000" b="1" dirty="0">
              <a:solidFill>
                <a:schemeClr val="bg1"/>
              </a:solidFill>
              <a:latin typeface="微软雅黑" panose="020B0503020204020204" pitchFamily="34" charset="-122"/>
              <a:ea typeface="微软雅黑" panose="020B0503020204020204" pitchFamily="34" charset="-122"/>
            </a:endParaRPr>
          </a:p>
        </p:txBody>
      </p:sp>
      <p:sp>
        <p:nvSpPr>
          <p:cNvPr id="4" name="TextBox 4"/>
          <p:cNvSpPr txBox="1"/>
          <p:nvPr/>
        </p:nvSpPr>
        <p:spPr>
          <a:xfrm>
            <a:off x="4932040" y="1504217"/>
            <a:ext cx="2600712" cy="880562"/>
          </a:xfrm>
          <a:prstGeom prst="rect">
            <a:avLst/>
          </a:prstGeom>
          <a:noFill/>
        </p:spPr>
        <p:txBody>
          <a:bodyPr wrap="none" lIns="68580" tIns="34290" rIns="68580" bIns="34290" rtlCol="0">
            <a:spAutoFit/>
          </a:bodyPr>
          <a:lstStyle/>
          <a:p>
            <a:pPr fontAlgn="base">
              <a:lnSpc>
                <a:spcPct val="120000"/>
              </a:lnSpc>
            </a:pPr>
            <a:r>
              <a:rPr lang="zh-CN" altLang="en-US" sz="4800" b="1" dirty="0">
                <a:solidFill>
                  <a:schemeClr val="tx1">
                    <a:lumMod val="75000"/>
                    <a:lumOff val="25000"/>
                  </a:schemeClr>
                </a:solidFill>
                <a:latin typeface="微软雅黑" panose="020B0503020204020204" pitchFamily="34" charset="-122"/>
                <a:ea typeface="微软雅黑" panose="020B0503020204020204" pitchFamily="34" charset="-122"/>
              </a:rPr>
              <a:t>控制阶段</a:t>
            </a:r>
            <a:endParaRPr lang="zh-CN" altLang="en-US" sz="4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矩形 9"/>
          <p:cNvSpPr/>
          <p:nvPr/>
        </p:nvSpPr>
        <p:spPr>
          <a:xfrm>
            <a:off x="3825914" y="3281290"/>
            <a:ext cx="5319000" cy="20046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1" name="矩形 10"/>
          <p:cNvSpPr/>
          <p:nvPr/>
        </p:nvSpPr>
        <p:spPr>
          <a:xfrm>
            <a:off x="3302392" y="1350498"/>
            <a:ext cx="305972" cy="1188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dirty="0"/>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 presetClass="entr" presetSubtype="1" fill="hold" grpId="0" nodeType="withEffect">
                                  <p:stCondLst>
                                    <p:cond delay="300"/>
                                  </p:stCondLst>
                                  <p:childTnLst>
                                    <p:set>
                                      <p:cBhvr>
                                        <p:cTn id="9" dur="1" fill="hold">
                                          <p:stCondLst>
                                            <p:cond delay="0"/>
                                          </p:stCondLst>
                                        </p:cTn>
                                        <p:tgtEl>
                                          <p:spTgt spid="11"/>
                                        </p:tgtEl>
                                        <p:attrNameLst>
                                          <p:attrName>style.visibility</p:attrName>
                                        </p:attrNameLst>
                                      </p:cBhvr>
                                      <p:to>
                                        <p:strVal val="visible"/>
                                      </p:to>
                                    </p:set>
                                    <p:anim calcmode="lin" valueType="num">
                                      <p:cBhvr additive="base">
                                        <p:cTn id="10" dur="400" fill="hold"/>
                                        <p:tgtEl>
                                          <p:spTgt spid="11"/>
                                        </p:tgtEl>
                                        <p:attrNameLst>
                                          <p:attrName>ppt_x</p:attrName>
                                        </p:attrNameLst>
                                      </p:cBhvr>
                                      <p:tavLst>
                                        <p:tav tm="0">
                                          <p:val>
                                            <p:strVal val="#ppt_x"/>
                                          </p:val>
                                        </p:tav>
                                        <p:tav tm="100000">
                                          <p:val>
                                            <p:strVal val="#ppt_x"/>
                                          </p:val>
                                        </p:tav>
                                      </p:tavLst>
                                    </p:anim>
                                    <p:anim calcmode="lin" valueType="num">
                                      <p:cBhvr additive="base">
                                        <p:cTn id="11" dur="400" fill="hold"/>
                                        <p:tgtEl>
                                          <p:spTgt spid="11"/>
                                        </p:tgtEl>
                                        <p:attrNameLst>
                                          <p:attrName>ppt_y</p:attrName>
                                        </p:attrNameLst>
                                      </p:cBhvr>
                                      <p:tavLst>
                                        <p:tav tm="0">
                                          <p:val>
                                            <p:strVal val="0-#ppt_h/2"/>
                                          </p:val>
                                        </p:tav>
                                        <p:tav tm="100000">
                                          <p:val>
                                            <p:strVal val="#ppt_y"/>
                                          </p:val>
                                        </p:tav>
                                      </p:tavLst>
                                    </p:anim>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animBg="1"/>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AutoShape 291"/>
          <p:cNvSpPr>
            <a:spLocks noChangeArrowheads="1"/>
          </p:cNvSpPr>
          <p:nvPr/>
        </p:nvSpPr>
        <p:spPr bwMode="auto">
          <a:xfrm flipV="1">
            <a:off x="7391400" y="1886956"/>
            <a:ext cx="5181600" cy="1295000"/>
          </a:xfrm>
          <a:prstGeom prst="parallelogram">
            <a:avLst>
              <a:gd name="adj" fmla="val 55130"/>
            </a:avLst>
          </a:prstGeom>
          <a:solidFill>
            <a:srgbClr val="414455"/>
          </a:solidFill>
          <a:ln>
            <a:noFill/>
          </a:ln>
          <a:effec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42" name="AutoShape 292"/>
          <p:cNvSpPr>
            <a:spLocks noChangeArrowheads="1"/>
          </p:cNvSpPr>
          <p:nvPr/>
        </p:nvSpPr>
        <p:spPr bwMode="auto">
          <a:xfrm flipV="1">
            <a:off x="-990600" y="1886956"/>
            <a:ext cx="5181600" cy="1295000"/>
          </a:xfrm>
          <a:prstGeom prst="parallelogram">
            <a:avLst>
              <a:gd name="adj" fmla="val 55130"/>
            </a:avLst>
          </a:prstGeom>
          <a:solidFill>
            <a:srgbClr val="414455"/>
          </a:solidFill>
          <a:ln>
            <a:noFill/>
          </a:ln>
          <a:effec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43" name="WordArt 293"/>
          <p:cNvSpPr>
            <a:spLocks noChangeArrowheads="1" noChangeShapeType="1" noTextEdit="1"/>
          </p:cNvSpPr>
          <p:nvPr/>
        </p:nvSpPr>
        <p:spPr bwMode="auto">
          <a:xfrm>
            <a:off x="1752600" y="2110724"/>
            <a:ext cx="1143000" cy="533235"/>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p>
            <a:r>
              <a:rPr lang="zh-CN" altLang="en-US" sz="3600" kern="10">
                <a:blipFill dpi="0" rotWithShape="1">
                  <a:blip r:embed="rId1"/>
                  <a:srcRect/>
                  <a:tile tx="0" ty="0" sx="100000" sy="100000" flip="none" algn="tl"/>
                </a:blipFill>
                <a:effectLst>
                  <a:outerShdw dist="35921" dir="2700000" algn="ctr" rotWithShape="0">
                    <a:srgbClr val="000000">
                      <a:alpha val="80000"/>
                    </a:srgbClr>
                  </a:outerShdw>
                </a:effectLst>
                <a:latin typeface="微软雅黑" panose="020B0503020204020204" pitchFamily="34" charset="-122"/>
                <a:ea typeface="微软雅黑" panose="020B0503020204020204" pitchFamily="34" charset="-122"/>
              </a:rPr>
              <a:t>目录</a:t>
            </a:r>
            <a:endParaRPr lang="zh-CN" altLang="en-US" sz="3600" kern="10">
              <a:blipFill dpi="0" rotWithShape="1">
                <a:blip r:embed="rId1"/>
                <a:srcRect/>
                <a:tile tx="0" ty="0" sx="100000" sy="100000" flip="none" algn="tl"/>
              </a:blipFill>
              <a:effectLst>
                <a:outerShdw dist="35921" dir="2700000" algn="ctr" rotWithShape="0">
                  <a:srgbClr val="000000">
                    <a:alpha val="80000"/>
                  </a:srgbClr>
                </a:outerShdw>
              </a:effectLst>
              <a:latin typeface="微软雅黑" panose="020B0503020204020204" pitchFamily="34" charset="-122"/>
              <a:ea typeface="微软雅黑" panose="020B0503020204020204" pitchFamily="34" charset="-122"/>
            </a:endParaRPr>
          </a:p>
        </p:txBody>
      </p:sp>
      <p:sp>
        <p:nvSpPr>
          <p:cNvPr id="44" name="WordArt 294"/>
          <p:cNvSpPr>
            <a:spLocks noChangeArrowheads="1" noChangeShapeType="1" noTextEdit="1"/>
          </p:cNvSpPr>
          <p:nvPr/>
        </p:nvSpPr>
        <p:spPr bwMode="auto">
          <a:xfrm>
            <a:off x="1763688" y="2779437"/>
            <a:ext cx="1143000" cy="152353"/>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p>
            <a:r>
              <a:rPr lang="en-US" altLang="zh-CN" sz="3600" dirty="0">
                <a:solidFill>
                  <a:schemeClr val="bg1"/>
                </a:solidFill>
                <a:latin typeface="微软雅黑" panose="020B0503020204020204" pitchFamily="34" charset="-122"/>
                <a:ea typeface="微软雅黑" panose="020B0503020204020204" pitchFamily="34" charset="-122"/>
              </a:rPr>
              <a:t>CONTENTS</a:t>
            </a:r>
            <a:endParaRPr lang="zh-CN" altLang="en-US" sz="3600" dirty="0">
              <a:solidFill>
                <a:schemeClr val="bg1"/>
              </a:solidFill>
              <a:latin typeface="微软雅黑" panose="020B0503020204020204" pitchFamily="34" charset="-122"/>
              <a:ea typeface="微软雅黑" panose="020B0503020204020204" pitchFamily="34" charset="-122"/>
            </a:endParaRPr>
          </a:p>
        </p:txBody>
      </p:sp>
      <p:sp>
        <p:nvSpPr>
          <p:cNvPr id="45" name="WordArt 20"/>
          <p:cNvSpPr>
            <a:spLocks noChangeArrowheads="1" noChangeShapeType="1" noTextEdit="1"/>
          </p:cNvSpPr>
          <p:nvPr/>
        </p:nvSpPr>
        <p:spPr bwMode="auto">
          <a:xfrm>
            <a:off x="3347864" y="770956"/>
            <a:ext cx="228600" cy="457059"/>
          </a:xfrm>
          <a:prstGeom prst="rect">
            <a:avLst/>
          </a:prstGeom>
          <a:extLst>
            <a:ext uri="{91240B29-F687-4F45-9708-019B960494DF}">
              <a14:hiddenLine xmlns:a14="http://schemas.microsoft.com/office/drawing/2010/main" w="3175">
                <a:solidFill>
                  <a:srgbClr val="0875F8"/>
                </a:solidFill>
                <a:round/>
              </a14:hiddenLine>
            </a:ext>
          </a:extLst>
        </p:spPr>
        <p:txBody>
          <a:bodyPr wrap="none" fromWordArt="1">
            <a:prstTxWarp prst="textPlain">
              <a:avLst>
                <a:gd name="adj" fmla="val 50000"/>
              </a:avLst>
            </a:prstTxWarp>
          </a:bodyPr>
          <a:lstStyle/>
          <a:p>
            <a:r>
              <a:rPr lang="en-US" altLang="zh-CN" sz="3600" b="1" kern="10" dirty="0">
                <a:solidFill>
                  <a:srgbClr val="414455"/>
                </a:solidFill>
                <a:latin typeface="微软雅黑" panose="020B0503020204020204" pitchFamily="34" charset="-122"/>
                <a:ea typeface="微软雅黑" panose="020B0503020204020204" pitchFamily="34" charset="-122"/>
                <a:cs typeface="Arial" panose="020B0604020202020204"/>
              </a:rPr>
              <a:t>1</a:t>
            </a:r>
            <a:endParaRPr lang="zh-CN" altLang="en-US" sz="3600" b="1" kern="10" dirty="0">
              <a:solidFill>
                <a:srgbClr val="414455"/>
              </a:solidFill>
              <a:latin typeface="微软雅黑" panose="020B0503020204020204" pitchFamily="34" charset="-122"/>
              <a:ea typeface="微软雅黑" panose="020B0503020204020204" pitchFamily="34" charset="-122"/>
              <a:cs typeface="Arial" panose="020B0604020202020204"/>
            </a:endParaRPr>
          </a:p>
        </p:txBody>
      </p:sp>
      <p:sp>
        <p:nvSpPr>
          <p:cNvPr id="46" name="Rectangle 22"/>
          <p:cNvSpPr>
            <a:spLocks noChangeArrowheads="1"/>
          </p:cNvSpPr>
          <p:nvPr/>
        </p:nvSpPr>
        <p:spPr bwMode="auto">
          <a:xfrm>
            <a:off x="3805064" y="822857"/>
            <a:ext cx="2971800" cy="362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fontAlgn="base" hangingPunct="1">
              <a:lnSpc>
                <a:spcPct val="120000"/>
              </a:lnSpc>
              <a:buClrTx/>
              <a:buSzTx/>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项目概要说明</a:t>
            </a:r>
            <a:endPar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7" name="WordArt 20"/>
          <p:cNvSpPr>
            <a:spLocks noChangeArrowheads="1" noChangeShapeType="1" noTextEdit="1"/>
          </p:cNvSpPr>
          <p:nvPr/>
        </p:nvSpPr>
        <p:spPr bwMode="auto">
          <a:xfrm>
            <a:off x="3652664" y="1456545"/>
            <a:ext cx="304800" cy="457059"/>
          </a:xfrm>
          <a:prstGeom prst="rect">
            <a:avLst/>
          </a:prstGeom>
          <a:extLst>
            <a:ext uri="{91240B29-F687-4F45-9708-019B960494DF}">
              <a14:hiddenLine xmlns:a14="http://schemas.microsoft.com/office/drawing/2010/main" w="3175">
                <a:solidFill>
                  <a:srgbClr val="0875F8"/>
                </a:solidFill>
                <a:round/>
              </a14:hiddenLine>
            </a:ext>
          </a:extLst>
        </p:spPr>
        <p:txBody>
          <a:bodyPr wrap="none" fromWordArt="1">
            <a:prstTxWarp prst="textPlain">
              <a:avLst>
                <a:gd name="adj" fmla="val 50000"/>
              </a:avLst>
            </a:prstTxWarp>
          </a:bodyPr>
          <a:lstStyle/>
          <a:p>
            <a:r>
              <a:rPr lang="en-US" altLang="zh-CN" sz="3600" b="1" kern="10">
                <a:solidFill>
                  <a:srgbClr val="414455"/>
                </a:solidFill>
                <a:latin typeface="微软雅黑" panose="020B0503020204020204" pitchFamily="34" charset="-122"/>
                <a:ea typeface="微软雅黑" panose="020B0503020204020204" pitchFamily="34" charset="-122"/>
                <a:cs typeface="Arial" panose="020B0604020202020204"/>
              </a:rPr>
              <a:t>2</a:t>
            </a:r>
            <a:endParaRPr lang="zh-CN" altLang="en-US" sz="3600" b="1" kern="10">
              <a:solidFill>
                <a:srgbClr val="414455"/>
              </a:solidFill>
              <a:latin typeface="微软雅黑" panose="020B0503020204020204" pitchFamily="34" charset="-122"/>
              <a:ea typeface="微软雅黑" panose="020B0503020204020204" pitchFamily="34" charset="-122"/>
              <a:cs typeface="Arial" panose="020B0604020202020204"/>
            </a:endParaRPr>
          </a:p>
        </p:txBody>
      </p:sp>
      <p:sp>
        <p:nvSpPr>
          <p:cNvPr id="48" name="Rectangle 22"/>
          <p:cNvSpPr>
            <a:spLocks noChangeArrowheads="1"/>
          </p:cNvSpPr>
          <p:nvPr/>
        </p:nvSpPr>
        <p:spPr bwMode="auto">
          <a:xfrm>
            <a:off x="4186064" y="1478913"/>
            <a:ext cx="2971800" cy="362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fontAlgn="base" hangingPunct="1">
              <a:lnSpc>
                <a:spcPct val="120000"/>
              </a:lnSpc>
              <a:buClrTx/>
              <a:buSzTx/>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启动和计划阶段</a:t>
            </a:r>
            <a:endPar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9" name="WordArt 20"/>
          <p:cNvSpPr>
            <a:spLocks noChangeArrowheads="1" noChangeShapeType="1" noTextEdit="1"/>
          </p:cNvSpPr>
          <p:nvPr/>
        </p:nvSpPr>
        <p:spPr bwMode="auto">
          <a:xfrm>
            <a:off x="4033664" y="2137373"/>
            <a:ext cx="304800" cy="457059"/>
          </a:xfrm>
          <a:prstGeom prst="rect">
            <a:avLst/>
          </a:prstGeom>
          <a:extLst>
            <a:ext uri="{91240B29-F687-4F45-9708-019B960494DF}">
              <a14:hiddenLine xmlns:a14="http://schemas.microsoft.com/office/drawing/2010/main" w="3175">
                <a:solidFill>
                  <a:srgbClr val="0875F8"/>
                </a:solidFill>
                <a:round/>
              </a14:hiddenLine>
            </a:ext>
          </a:extLst>
        </p:spPr>
        <p:txBody>
          <a:bodyPr wrap="none" fromWordArt="1">
            <a:prstTxWarp prst="textPlain">
              <a:avLst>
                <a:gd name="adj" fmla="val 50000"/>
              </a:avLst>
            </a:prstTxWarp>
          </a:bodyPr>
          <a:lstStyle/>
          <a:p>
            <a:r>
              <a:rPr lang="en-US" altLang="zh-CN" sz="3600" b="1" kern="10">
                <a:solidFill>
                  <a:srgbClr val="414455"/>
                </a:solidFill>
                <a:latin typeface="微软雅黑" panose="020B0503020204020204" pitchFamily="34" charset="-122"/>
                <a:ea typeface="微软雅黑" panose="020B0503020204020204" pitchFamily="34" charset="-122"/>
                <a:cs typeface="Arial" panose="020B0604020202020204"/>
              </a:rPr>
              <a:t>3</a:t>
            </a:r>
            <a:endParaRPr lang="zh-CN" altLang="en-US" sz="3600" b="1" kern="10">
              <a:solidFill>
                <a:srgbClr val="414455"/>
              </a:solidFill>
              <a:latin typeface="微软雅黑" panose="020B0503020204020204" pitchFamily="34" charset="-122"/>
              <a:ea typeface="微软雅黑" panose="020B0503020204020204" pitchFamily="34" charset="-122"/>
              <a:cs typeface="Arial" panose="020B0604020202020204"/>
            </a:endParaRPr>
          </a:p>
        </p:txBody>
      </p:sp>
      <p:sp>
        <p:nvSpPr>
          <p:cNvPr id="50" name="Rectangle 22"/>
          <p:cNvSpPr>
            <a:spLocks noChangeArrowheads="1"/>
          </p:cNvSpPr>
          <p:nvPr/>
        </p:nvSpPr>
        <p:spPr bwMode="auto">
          <a:xfrm>
            <a:off x="4556685" y="2176427"/>
            <a:ext cx="2971800" cy="362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fontAlgn="base" hangingPunct="1">
              <a:lnSpc>
                <a:spcPct val="120000"/>
              </a:lnSpc>
              <a:buClrTx/>
              <a:buSzTx/>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控制阶段</a:t>
            </a:r>
            <a:endPar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1" name="WordArt 20"/>
          <p:cNvSpPr>
            <a:spLocks noChangeArrowheads="1" noChangeShapeType="1" noTextEdit="1"/>
          </p:cNvSpPr>
          <p:nvPr/>
        </p:nvSpPr>
        <p:spPr bwMode="auto">
          <a:xfrm>
            <a:off x="4414664" y="2832483"/>
            <a:ext cx="304800" cy="457059"/>
          </a:xfrm>
          <a:prstGeom prst="rect">
            <a:avLst/>
          </a:prstGeom>
          <a:extLst>
            <a:ext uri="{91240B29-F687-4F45-9708-019B960494DF}">
              <a14:hiddenLine xmlns:a14="http://schemas.microsoft.com/office/drawing/2010/main" w="3175">
                <a:solidFill>
                  <a:srgbClr val="0875F8"/>
                </a:solidFill>
                <a:round/>
              </a14:hiddenLine>
            </a:ext>
          </a:extLst>
        </p:spPr>
        <p:txBody>
          <a:bodyPr wrap="none" fromWordArt="1">
            <a:prstTxWarp prst="textPlain">
              <a:avLst>
                <a:gd name="adj" fmla="val 50000"/>
              </a:avLst>
            </a:prstTxWarp>
          </a:bodyPr>
          <a:lstStyle/>
          <a:p>
            <a:r>
              <a:rPr lang="en-US" altLang="zh-CN" sz="3600" b="1" kern="10">
                <a:solidFill>
                  <a:srgbClr val="414455"/>
                </a:solidFill>
                <a:latin typeface="微软雅黑" panose="020B0503020204020204" pitchFamily="34" charset="-122"/>
                <a:ea typeface="微软雅黑" panose="020B0503020204020204" pitchFamily="34" charset="-122"/>
                <a:cs typeface="Arial" panose="020B0604020202020204"/>
              </a:rPr>
              <a:t>4</a:t>
            </a:r>
            <a:endParaRPr lang="zh-CN" altLang="en-US" sz="3600" b="1" kern="10">
              <a:solidFill>
                <a:srgbClr val="414455"/>
              </a:solidFill>
              <a:latin typeface="微软雅黑" panose="020B0503020204020204" pitchFamily="34" charset="-122"/>
              <a:ea typeface="微软雅黑" panose="020B0503020204020204" pitchFamily="34" charset="-122"/>
              <a:cs typeface="Arial" panose="020B0604020202020204"/>
            </a:endParaRPr>
          </a:p>
        </p:txBody>
      </p:sp>
      <p:sp>
        <p:nvSpPr>
          <p:cNvPr id="52" name="Rectangle 22"/>
          <p:cNvSpPr>
            <a:spLocks noChangeArrowheads="1"/>
          </p:cNvSpPr>
          <p:nvPr/>
        </p:nvSpPr>
        <p:spPr bwMode="auto">
          <a:xfrm>
            <a:off x="4948064" y="2885354"/>
            <a:ext cx="2971800" cy="362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fontAlgn="base" hangingPunct="1">
              <a:lnSpc>
                <a:spcPct val="120000"/>
              </a:lnSpc>
              <a:buClrTx/>
              <a:buSzTx/>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执行阶段</a:t>
            </a:r>
            <a:endPar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3" name="WordArt 20"/>
          <p:cNvSpPr>
            <a:spLocks noChangeArrowheads="1" noChangeShapeType="1" noTextEdit="1"/>
          </p:cNvSpPr>
          <p:nvPr/>
        </p:nvSpPr>
        <p:spPr bwMode="auto">
          <a:xfrm>
            <a:off x="4757564" y="3594281"/>
            <a:ext cx="304800" cy="457059"/>
          </a:xfrm>
          <a:prstGeom prst="rect">
            <a:avLst/>
          </a:prstGeom>
          <a:extLst>
            <a:ext uri="{91240B29-F687-4F45-9708-019B960494DF}">
              <a14:hiddenLine xmlns:a14="http://schemas.microsoft.com/office/drawing/2010/main" w="3175">
                <a:solidFill>
                  <a:srgbClr val="0875F8"/>
                </a:solidFill>
                <a:round/>
              </a14:hiddenLine>
            </a:ext>
          </a:extLst>
        </p:spPr>
        <p:txBody>
          <a:bodyPr wrap="none" fromWordArt="1">
            <a:prstTxWarp prst="textPlain">
              <a:avLst>
                <a:gd name="adj" fmla="val 50000"/>
              </a:avLst>
            </a:prstTxWarp>
          </a:bodyPr>
          <a:lstStyle/>
          <a:p>
            <a:r>
              <a:rPr lang="en-US" altLang="zh-CN" sz="3600" b="1" kern="10" dirty="0">
                <a:solidFill>
                  <a:srgbClr val="414455"/>
                </a:solidFill>
                <a:latin typeface="微软雅黑" panose="020B0503020204020204" pitchFamily="34" charset="-122"/>
                <a:ea typeface="微软雅黑" panose="020B0503020204020204" pitchFamily="34" charset="-122"/>
                <a:cs typeface="Arial" panose="020B0604020202020204"/>
              </a:rPr>
              <a:t>5</a:t>
            </a:r>
            <a:endParaRPr lang="zh-CN" altLang="en-US" sz="3600" b="1" kern="10" dirty="0">
              <a:solidFill>
                <a:srgbClr val="414455"/>
              </a:solidFill>
              <a:latin typeface="微软雅黑" panose="020B0503020204020204" pitchFamily="34" charset="-122"/>
              <a:ea typeface="微软雅黑" panose="020B0503020204020204" pitchFamily="34" charset="-122"/>
              <a:cs typeface="Arial" panose="020B0604020202020204"/>
            </a:endParaRPr>
          </a:p>
        </p:txBody>
      </p:sp>
      <p:sp>
        <p:nvSpPr>
          <p:cNvPr id="54" name="Rectangle 22"/>
          <p:cNvSpPr>
            <a:spLocks noChangeArrowheads="1"/>
          </p:cNvSpPr>
          <p:nvPr/>
        </p:nvSpPr>
        <p:spPr bwMode="auto">
          <a:xfrm>
            <a:off x="5323238" y="3641414"/>
            <a:ext cx="2971800" cy="362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fontAlgn="base" hangingPunct="1">
              <a:lnSpc>
                <a:spcPct val="120000"/>
              </a:lnSpc>
              <a:buClrTx/>
              <a:buSzTx/>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收尾阶段</a:t>
            </a:r>
            <a:endPar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500" fill="hold"/>
                                        <p:tgtEl>
                                          <p:spTgt spid="42"/>
                                        </p:tgtEl>
                                        <p:attrNameLst>
                                          <p:attrName>ppt_x</p:attrName>
                                        </p:attrNameLst>
                                      </p:cBhvr>
                                      <p:tavLst>
                                        <p:tav tm="0">
                                          <p:val>
                                            <p:strVal val="0-#ppt_w/2"/>
                                          </p:val>
                                        </p:tav>
                                        <p:tav tm="100000">
                                          <p:val>
                                            <p:strVal val="#ppt_x"/>
                                          </p:val>
                                        </p:tav>
                                      </p:tavLst>
                                    </p:anim>
                                    <p:anim calcmode="lin" valueType="num">
                                      <p:cBhvr additive="base">
                                        <p:cTn id="8" dur="500" fill="hold"/>
                                        <p:tgtEl>
                                          <p:spTgt spid="4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41"/>
                                        </p:tgtEl>
                                        <p:attrNameLst>
                                          <p:attrName>style.visibility</p:attrName>
                                        </p:attrNameLst>
                                      </p:cBhvr>
                                      <p:to>
                                        <p:strVal val="visible"/>
                                      </p:to>
                                    </p:set>
                                    <p:anim calcmode="lin" valueType="num">
                                      <p:cBhvr additive="base">
                                        <p:cTn id="11" dur="500" fill="hold"/>
                                        <p:tgtEl>
                                          <p:spTgt spid="41"/>
                                        </p:tgtEl>
                                        <p:attrNameLst>
                                          <p:attrName>ppt_x</p:attrName>
                                        </p:attrNameLst>
                                      </p:cBhvr>
                                      <p:tavLst>
                                        <p:tav tm="0">
                                          <p:val>
                                            <p:strVal val="1+#ppt_w/2"/>
                                          </p:val>
                                        </p:tav>
                                        <p:tav tm="100000">
                                          <p:val>
                                            <p:strVal val="#ppt_x"/>
                                          </p:val>
                                        </p:tav>
                                      </p:tavLst>
                                    </p:anim>
                                    <p:anim calcmode="lin" valueType="num">
                                      <p:cBhvr additive="base">
                                        <p:cTn id="12" dur="500" fill="hold"/>
                                        <p:tgtEl>
                                          <p:spTgt spid="41"/>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34" presetClass="entr" presetSubtype="0" fill="hold" grpId="0" nodeType="afterEffect">
                                  <p:stCondLst>
                                    <p:cond delay="0"/>
                                  </p:stCondLst>
                                  <p:childTnLst>
                                    <p:set>
                                      <p:cBhvr>
                                        <p:cTn id="15" dur="1" fill="hold">
                                          <p:stCondLst>
                                            <p:cond delay="0"/>
                                          </p:stCondLst>
                                        </p:cTn>
                                        <p:tgtEl>
                                          <p:spTgt spid="43"/>
                                        </p:tgtEl>
                                        <p:attrNameLst>
                                          <p:attrName>style.visibility</p:attrName>
                                        </p:attrNameLst>
                                      </p:cBhvr>
                                      <p:to>
                                        <p:strVal val="visible"/>
                                      </p:to>
                                    </p:set>
                                    <p:anim from="(-#ppt_w/2)" to="(#ppt_x)" calcmode="lin" valueType="num">
                                      <p:cBhvr>
                                        <p:cTn id="16" dur="600" fill="hold">
                                          <p:stCondLst>
                                            <p:cond delay="0"/>
                                          </p:stCondLst>
                                        </p:cTn>
                                        <p:tgtEl>
                                          <p:spTgt spid="43"/>
                                        </p:tgtEl>
                                        <p:attrNameLst>
                                          <p:attrName>ppt_x</p:attrName>
                                        </p:attrNameLst>
                                      </p:cBhvr>
                                    </p:anim>
                                    <p:anim from="0" to="-1.0" calcmode="lin" valueType="num">
                                      <p:cBhvr>
                                        <p:cTn id="17" dur="200" decel="50000" autoRev="1" fill="hold">
                                          <p:stCondLst>
                                            <p:cond delay="600"/>
                                          </p:stCondLst>
                                        </p:cTn>
                                        <p:tgtEl>
                                          <p:spTgt spid="43"/>
                                        </p:tgtEl>
                                        <p:attrNameLst>
                                          <p:attrName>xshear</p:attrName>
                                        </p:attrNameLst>
                                      </p:cBhvr>
                                    </p:anim>
                                    <p:animScale>
                                      <p:cBhvr>
                                        <p:cTn id="18" dur="200" decel="100000" autoRev="1" fill="hold">
                                          <p:stCondLst>
                                            <p:cond delay="600"/>
                                          </p:stCondLst>
                                        </p:cTn>
                                        <p:tgtEl>
                                          <p:spTgt spid="43"/>
                                        </p:tgtEl>
                                      </p:cBhvr>
                                      <p:from x="100000" y="100000"/>
                                      <p:to x="80000" y="100000"/>
                                    </p:animScale>
                                    <p:anim by="(#ppt_h/3+#ppt_w*0.1)" calcmode="lin" valueType="num">
                                      <p:cBhvr additive="sum">
                                        <p:cTn id="19" dur="200" decel="100000" autoRev="1" fill="hold">
                                          <p:stCondLst>
                                            <p:cond delay="600"/>
                                          </p:stCondLst>
                                        </p:cTn>
                                        <p:tgtEl>
                                          <p:spTgt spid="43"/>
                                        </p:tgtEl>
                                        <p:attrNameLst>
                                          <p:attrName>ppt_x</p:attrName>
                                        </p:attrNameLst>
                                      </p:cBhvr>
                                    </p:anim>
                                  </p:childTnLst>
                                </p:cTn>
                              </p:par>
                              <p:par>
                                <p:cTn id="20" presetID="34" presetClass="entr" presetSubtype="0" fill="hold" grpId="0" nodeType="withEffect">
                                  <p:stCondLst>
                                    <p:cond delay="0"/>
                                  </p:stCondLst>
                                  <p:childTnLst>
                                    <p:set>
                                      <p:cBhvr>
                                        <p:cTn id="21" dur="1" fill="hold">
                                          <p:stCondLst>
                                            <p:cond delay="0"/>
                                          </p:stCondLst>
                                        </p:cTn>
                                        <p:tgtEl>
                                          <p:spTgt spid="44"/>
                                        </p:tgtEl>
                                        <p:attrNameLst>
                                          <p:attrName>style.visibility</p:attrName>
                                        </p:attrNameLst>
                                      </p:cBhvr>
                                      <p:to>
                                        <p:strVal val="visible"/>
                                      </p:to>
                                    </p:set>
                                    <p:anim from="(-#ppt_w/2)" to="(#ppt_x)" calcmode="lin" valueType="num">
                                      <p:cBhvr>
                                        <p:cTn id="22" dur="600" fill="hold">
                                          <p:stCondLst>
                                            <p:cond delay="0"/>
                                          </p:stCondLst>
                                        </p:cTn>
                                        <p:tgtEl>
                                          <p:spTgt spid="44"/>
                                        </p:tgtEl>
                                        <p:attrNameLst>
                                          <p:attrName>ppt_x</p:attrName>
                                        </p:attrNameLst>
                                      </p:cBhvr>
                                    </p:anim>
                                    <p:anim from="0" to="-1.0" calcmode="lin" valueType="num">
                                      <p:cBhvr>
                                        <p:cTn id="23" dur="200" decel="50000" autoRev="1" fill="hold">
                                          <p:stCondLst>
                                            <p:cond delay="600"/>
                                          </p:stCondLst>
                                        </p:cTn>
                                        <p:tgtEl>
                                          <p:spTgt spid="44"/>
                                        </p:tgtEl>
                                        <p:attrNameLst>
                                          <p:attrName>xshear</p:attrName>
                                        </p:attrNameLst>
                                      </p:cBhvr>
                                    </p:anim>
                                    <p:animScale>
                                      <p:cBhvr>
                                        <p:cTn id="24" dur="200" decel="100000" autoRev="1" fill="hold">
                                          <p:stCondLst>
                                            <p:cond delay="600"/>
                                          </p:stCondLst>
                                        </p:cTn>
                                        <p:tgtEl>
                                          <p:spTgt spid="44"/>
                                        </p:tgtEl>
                                      </p:cBhvr>
                                      <p:from x="100000" y="100000"/>
                                      <p:to x="80000" y="100000"/>
                                    </p:animScale>
                                    <p:anim by="(#ppt_h/3+#ppt_w*0.1)" calcmode="lin" valueType="num">
                                      <p:cBhvr additive="sum">
                                        <p:cTn id="25" dur="200" decel="100000" autoRev="1" fill="hold">
                                          <p:stCondLst>
                                            <p:cond delay="600"/>
                                          </p:stCondLst>
                                        </p:cTn>
                                        <p:tgtEl>
                                          <p:spTgt spid="44"/>
                                        </p:tgtEl>
                                        <p:attrNameLst>
                                          <p:attrName>ppt_x</p:attrName>
                                        </p:attrNameLst>
                                      </p:cBhvr>
                                    </p:anim>
                                  </p:childTnLst>
                                </p:cTn>
                              </p:par>
                            </p:childTnLst>
                          </p:cTn>
                        </p:par>
                        <p:par>
                          <p:cTn id="26" fill="hold">
                            <p:stCondLst>
                              <p:cond delay="1500"/>
                            </p:stCondLst>
                            <p:childTnLst>
                              <p:par>
                                <p:cTn id="27" presetID="49" presetClass="entr" presetSubtype="0" decel="100000" fill="hold" grpId="0" nodeType="afterEffect">
                                  <p:stCondLst>
                                    <p:cond delay="0"/>
                                  </p:stCondLst>
                                  <p:childTnLst>
                                    <p:set>
                                      <p:cBhvr>
                                        <p:cTn id="28" dur="1" fill="hold">
                                          <p:stCondLst>
                                            <p:cond delay="0"/>
                                          </p:stCondLst>
                                        </p:cTn>
                                        <p:tgtEl>
                                          <p:spTgt spid="45"/>
                                        </p:tgtEl>
                                        <p:attrNameLst>
                                          <p:attrName>style.visibility</p:attrName>
                                        </p:attrNameLst>
                                      </p:cBhvr>
                                      <p:to>
                                        <p:strVal val="visible"/>
                                      </p:to>
                                    </p:set>
                                    <p:anim calcmode="lin" valueType="num">
                                      <p:cBhvr>
                                        <p:cTn id="29" dur="500" fill="hold"/>
                                        <p:tgtEl>
                                          <p:spTgt spid="45"/>
                                        </p:tgtEl>
                                        <p:attrNameLst>
                                          <p:attrName>ppt_w</p:attrName>
                                        </p:attrNameLst>
                                      </p:cBhvr>
                                      <p:tavLst>
                                        <p:tav tm="0">
                                          <p:val>
                                            <p:fltVal val="0"/>
                                          </p:val>
                                        </p:tav>
                                        <p:tav tm="100000">
                                          <p:val>
                                            <p:strVal val="#ppt_w"/>
                                          </p:val>
                                        </p:tav>
                                      </p:tavLst>
                                    </p:anim>
                                    <p:anim calcmode="lin" valueType="num">
                                      <p:cBhvr>
                                        <p:cTn id="30" dur="500" fill="hold"/>
                                        <p:tgtEl>
                                          <p:spTgt spid="45"/>
                                        </p:tgtEl>
                                        <p:attrNameLst>
                                          <p:attrName>ppt_h</p:attrName>
                                        </p:attrNameLst>
                                      </p:cBhvr>
                                      <p:tavLst>
                                        <p:tav tm="0">
                                          <p:val>
                                            <p:fltVal val="0"/>
                                          </p:val>
                                        </p:tav>
                                        <p:tav tm="100000">
                                          <p:val>
                                            <p:strVal val="#ppt_h"/>
                                          </p:val>
                                        </p:tav>
                                      </p:tavLst>
                                    </p:anim>
                                    <p:anim calcmode="lin" valueType="num">
                                      <p:cBhvr>
                                        <p:cTn id="31" dur="500" fill="hold"/>
                                        <p:tgtEl>
                                          <p:spTgt spid="45"/>
                                        </p:tgtEl>
                                        <p:attrNameLst>
                                          <p:attrName>style.rotation</p:attrName>
                                        </p:attrNameLst>
                                      </p:cBhvr>
                                      <p:tavLst>
                                        <p:tav tm="0">
                                          <p:val>
                                            <p:fltVal val="360"/>
                                          </p:val>
                                        </p:tav>
                                        <p:tav tm="100000">
                                          <p:val>
                                            <p:fltVal val="0"/>
                                          </p:val>
                                        </p:tav>
                                      </p:tavLst>
                                    </p:anim>
                                    <p:animEffect transition="in" filter="fade">
                                      <p:cBhvr>
                                        <p:cTn id="32" dur="500"/>
                                        <p:tgtEl>
                                          <p:spTgt spid="45"/>
                                        </p:tgtEl>
                                      </p:cBhvr>
                                    </p:animEffect>
                                  </p:childTnLst>
                                </p:cTn>
                              </p:par>
                              <p:par>
                                <p:cTn id="33" presetID="42" presetClass="entr" presetSubtype="0" fill="hold" grpId="0" nodeType="withEffect">
                                  <p:stCondLst>
                                    <p:cond delay="0"/>
                                  </p:stCondLst>
                                  <p:childTnLst>
                                    <p:set>
                                      <p:cBhvr>
                                        <p:cTn id="34" dur="1" fill="hold">
                                          <p:stCondLst>
                                            <p:cond delay="0"/>
                                          </p:stCondLst>
                                        </p:cTn>
                                        <p:tgtEl>
                                          <p:spTgt spid="46"/>
                                        </p:tgtEl>
                                        <p:attrNameLst>
                                          <p:attrName>style.visibility</p:attrName>
                                        </p:attrNameLst>
                                      </p:cBhvr>
                                      <p:to>
                                        <p:strVal val="visible"/>
                                      </p:to>
                                    </p:set>
                                    <p:animEffect transition="in" filter="fade">
                                      <p:cBhvr>
                                        <p:cTn id="35" dur="1000"/>
                                        <p:tgtEl>
                                          <p:spTgt spid="46"/>
                                        </p:tgtEl>
                                      </p:cBhvr>
                                    </p:animEffect>
                                    <p:anim calcmode="lin" valueType="num">
                                      <p:cBhvr>
                                        <p:cTn id="36" dur="1000" fill="hold"/>
                                        <p:tgtEl>
                                          <p:spTgt spid="46"/>
                                        </p:tgtEl>
                                        <p:attrNameLst>
                                          <p:attrName>ppt_x</p:attrName>
                                        </p:attrNameLst>
                                      </p:cBhvr>
                                      <p:tavLst>
                                        <p:tav tm="0">
                                          <p:val>
                                            <p:strVal val="#ppt_x"/>
                                          </p:val>
                                        </p:tav>
                                        <p:tav tm="100000">
                                          <p:val>
                                            <p:strVal val="#ppt_x"/>
                                          </p:val>
                                        </p:tav>
                                      </p:tavLst>
                                    </p:anim>
                                    <p:anim calcmode="lin" valueType="num">
                                      <p:cBhvr>
                                        <p:cTn id="37" dur="1000" fill="hold"/>
                                        <p:tgtEl>
                                          <p:spTgt spid="46"/>
                                        </p:tgtEl>
                                        <p:attrNameLst>
                                          <p:attrName>ppt_y</p:attrName>
                                        </p:attrNameLst>
                                      </p:cBhvr>
                                      <p:tavLst>
                                        <p:tav tm="0">
                                          <p:val>
                                            <p:strVal val="#ppt_y+.1"/>
                                          </p:val>
                                        </p:tav>
                                        <p:tav tm="100000">
                                          <p:val>
                                            <p:strVal val="#ppt_y"/>
                                          </p:val>
                                        </p:tav>
                                      </p:tavLst>
                                    </p:anim>
                                  </p:childTnLst>
                                </p:cTn>
                              </p:par>
                            </p:childTnLst>
                          </p:cTn>
                        </p:par>
                        <p:par>
                          <p:cTn id="38" fill="hold">
                            <p:stCondLst>
                              <p:cond delay="2000"/>
                            </p:stCondLst>
                            <p:childTnLst>
                              <p:par>
                                <p:cTn id="39" presetID="49" presetClass="entr" presetSubtype="0" decel="100000" fill="hold" grpId="0" nodeType="afterEffect">
                                  <p:stCondLst>
                                    <p:cond delay="0"/>
                                  </p:stCondLst>
                                  <p:childTnLst>
                                    <p:set>
                                      <p:cBhvr>
                                        <p:cTn id="40" dur="1" fill="hold">
                                          <p:stCondLst>
                                            <p:cond delay="0"/>
                                          </p:stCondLst>
                                        </p:cTn>
                                        <p:tgtEl>
                                          <p:spTgt spid="47"/>
                                        </p:tgtEl>
                                        <p:attrNameLst>
                                          <p:attrName>style.visibility</p:attrName>
                                        </p:attrNameLst>
                                      </p:cBhvr>
                                      <p:to>
                                        <p:strVal val="visible"/>
                                      </p:to>
                                    </p:set>
                                    <p:anim calcmode="lin" valueType="num">
                                      <p:cBhvr>
                                        <p:cTn id="41" dur="500" fill="hold"/>
                                        <p:tgtEl>
                                          <p:spTgt spid="47"/>
                                        </p:tgtEl>
                                        <p:attrNameLst>
                                          <p:attrName>ppt_w</p:attrName>
                                        </p:attrNameLst>
                                      </p:cBhvr>
                                      <p:tavLst>
                                        <p:tav tm="0">
                                          <p:val>
                                            <p:fltVal val="0"/>
                                          </p:val>
                                        </p:tav>
                                        <p:tav tm="100000">
                                          <p:val>
                                            <p:strVal val="#ppt_w"/>
                                          </p:val>
                                        </p:tav>
                                      </p:tavLst>
                                    </p:anim>
                                    <p:anim calcmode="lin" valueType="num">
                                      <p:cBhvr>
                                        <p:cTn id="42" dur="500" fill="hold"/>
                                        <p:tgtEl>
                                          <p:spTgt spid="47"/>
                                        </p:tgtEl>
                                        <p:attrNameLst>
                                          <p:attrName>ppt_h</p:attrName>
                                        </p:attrNameLst>
                                      </p:cBhvr>
                                      <p:tavLst>
                                        <p:tav tm="0">
                                          <p:val>
                                            <p:fltVal val="0"/>
                                          </p:val>
                                        </p:tav>
                                        <p:tav tm="100000">
                                          <p:val>
                                            <p:strVal val="#ppt_h"/>
                                          </p:val>
                                        </p:tav>
                                      </p:tavLst>
                                    </p:anim>
                                    <p:anim calcmode="lin" valueType="num">
                                      <p:cBhvr>
                                        <p:cTn id="43" dur="500" fill="hold"/>
                                        <p:tgtEl>
                                          <p:spTgt spid="47"/>
                                        </p:tgtEl>
                                        <p:attrNameLst>
                                          <p:attrName>style.rotation</p:attrName>
                                        </p:attrNameLst>
                                      </p:cBhvr>
                                      <p:tavLst>
                                        <p:tav tm="0">
                                          <p:val>
                                            <p:fltVal val="360"/>
                                          </p:val>
                                        </p:tav>
                                        <p:tav tm="100000">
                                          <p:val>
                                            <p:fltVal val="0"/>
                                          </p:val>
                                        </p:tav>
                                      </p:tavLst>
                                    </p:anim>
                                    <p:animEffect transition="in" filter="fade">
                                      <p:cBhvr>
                                        <p:cTn id="44" dur="500"/>
                                        <p:tgtEl>
                                          <p:spTgt spid="47"/>
                                        </p:tgtEl>
                                      </p:cBhvr>
                                    </p:animEffect>
                                  </p:childTnLst>
                                </p:cTn>
                              </p:par>
                              <p:par>
                                <p:cTn id="45" presetID="42" presetClass="entr" presetSubtype="0" fill="hold" grpId="0" nodeType="withEffect">
                                  <p:stCondLst>
                                    <p:cond delay="0"/>
                                  </p:stCondLst>
                                  <p:childTnLst>
                                    <p:set>
                                      <p:cBhvr>
                                        <p:cTn id="46" dur="1" fill="hold">
                                          <p:stCondLst>
                                            <p:cond delay="0"/>
                                          </p:stCondLst>
                                        </p:cTn>
                                        <p:tgtEl>
                                          <p:spTgt spid="48"/>
                                        </p:tgtEl>
                                        <p:attrNameLst>
                                          <p:attrName>style.visibility</p:attrName>
                                        </p:attrNameLst>
                                      </p:cBhvr>
                                      <p:to>
                                        <p:strVal val="visible"/>
                                      </p:to>
                                    </p:set>
                                    <p:animEffect transition="in" filter="fade">
                                      <p:cBhvr>
                                        <p:cTn id="47" dur="1000"/>
                                        <p:tgtEl>
                                          <p:spTgt spid="48"/>
                                        </p:tgtEl>
                                      </p:cBhvr>
                                    </p:animEffect>
                                    <p:anim calcmode="lin" valueType="num">
                                      <p:cBhvr>
                                        <p:cTn id="48" dur="1000" fill="hold"/>
                                        <p:tgtEl>
                                          <p:spTgt spid="48"/>
                                        </p:tgtEl>
                                        <p:attrNameLst>
                                          <p:attrName>ppt_x</p:attrName>
                                        </p:attrNameLst>
                                      </p:cBhvr>
                                      <p:tavLst>
                                        <p:tav tm="0">
                                          <p:val>
                                            <p:strVal val="#ppt_x"/>
                                          </p:val>
                                        </p:tav>
                                        <p:tav tm="100000">
                                          <p:val>
                                            <p:strVal val="#ppt_x"/>
                                          </p:val>
                                        </p:tav>
                                      </p:tavLst>
                                    </p:anim>
                                    <p:anim calcmode="lin" valueType="num">
                                      <p:cBhvr>
                                        <p:cTn id="49" dur="1000" fill="hold"/>
                                        <p:tgtEl>
                                          <p:spTgt spid="48"/>
                                        </p:tgtEl>
                                        <p:attrNameLst>
                                          <p:attrName>ppt_y</p:attrName>
                                        </p:attrNameLst>
                                      </p:cBhvr>
                                      <p:tavLst>
                                        <p:tav tm="0">
                                          <p:val>
                                            <p:strVal val="#ppt_y+.1"/>
                                          </p:val>
                                        </p:tav>
                                        <p:tav tm="100000">
                                          <p:val>
                                            <p:strVal val="#ppt_y"/>
                                          </p:val>
                                        </p:tav>
                                      </p:tavLst>
                                    </p:anim>
                                  </p:childTnLst>
                                </p:cTn>
                              </p:par>
                            </p:childTnLst>
                          </p:cTn>
                        </p:par>
                        <p:par>
                          <p:cTn id="50" fill="hold">
                            <p:stCondLst>
                              <p:cond delay="2500"/>
                            </p:stCondLst>
                            <p:childTnLst>
                              <p:par>
                                <p:cTn id="51" presetID="49" presetClass="entr" presetSubtype="0" decel="100000" fill="hold" grpId="0" nodeType="afterEffect">
                                  <p:stCondLst>
                                    <p:cond delay="0"/>
                                  </p:stCondLst>
                                  <p:childTnLst>
                                    <p:set>
                                      <p:cBhvr>
                                        <p:cTn id="52" dur="1" fill="hold">
                                          <p:stCondLst>
                                            <p:cond delay="0"/>
                                          </p:stCondLst>
                                        </p:cTn>
                                        <p:tgtEl>
                                          <p:spTgt spid="49"/>
                                        </p:tgtEl>
                                        <p:attrNameLst>
                                          <p:attrName>style.visibility</p:attrName>
                                        </p:attrNameLst>
                                      </p:cBhvr>
                                      <p:to>
                                        <p:strVal val="visible"/>
                                      </p:to>
                                    </p:set>
                                    <p:anim calcmode="lin" valueType="num">
                                      <p:cBhvr>
                                        <p:cTn id="53" dur="500" fill="hold"/>
                                        <p:tgtEl>
                                          <p:spTgt spid="49"/>
                                        </p:tgtEl>
                                        <p:attrNameLst>
                                          <p:attrName>ppt_w</p:attrName>
                                        </p:attrNameLst>
                                      </p:cBhvr>
                                      <p:tavLst>
                                        <p:tav tm="0">
                                          <p:val>
                                            <p:fltVal val="0"/>
                                          </p:val>
                                        </p:tav>
                                        <p:tav tm="100000">
                                          <p:val>
                                            <p:strVal val="#ppt_w"/>
                                          </p:val>
                                        </p:tav>
                                      </p:tavLst>
                                    </p:anim>
                                    <p:anim calcmode="lin" valueType="num">
                                      <p:cBhvr>
                                        <p:cTn id="54" dur="500" fill="hold"/>
                                        <p:tgtEl>
                                          <p:spTgt spid="49"/>
                                        </p:tgtEl>
                                        <p:attrNameLst>
                                          <p:attrName>ppt_h</p:attrName>
                                        </p:attrNameLst>
                                      </p:cBhvr>
                                      <p:tavLst>
                                        <p:tav tm="0">
                                          <p:val>
                                            <p:fltVal val="0"/>
                                          </p:val>
                                        </p:tav>
                                        <p:tav tm="100000">
                                          <p:val>
                                            <p:strVal val="#ppt_h"/>
                                          </p:val>
                                        </p:tav>
                                      </p:tavLst>
                                    </p:anim>
                                    <p:anim calcmode="lin" valueType="num">
                                      <p:cBhvr>
                                        <p:cTn id="55" dur="500" fill="hold"/>
                                        <p:tgtEl>
                                          <p:spTgt spid="49"/>
                                        </p:tgtEl>
                                        <p:attrNameLst>
                                          <p:attrName>style.rotation</p:attrName>
                                        </p:attrNameLst>
                                      </p:cBhvr>
                                      <p:tavLst>
                                        <p:tav tm="0">
                                          <p:val>
                                            <p:fltVal val="360"/>
                                          </p:val>
                                        </p:tav>
                                        <p:tav tm="100000">
                                          <p:val>
                                            <p:fltVal val="0"/>
                                          </p:val>
                                        </p:tav>
                                      </p:tavLst>
                                    </p:anim>
                                    <p:animEffect transition="in" filter="fade">
                                      <p:cBhvr>
                                        <p:cTn id="56" dur="500"/>
                                        <p:tgtEl>
                                          <p:spTgt spid="49"/>
                                        </p:tgtEl>
                                      </p:cBhvr>
                                    </p:animEffect>
                                  </p:childTnLst>
                                </p:cTn>
                              </p:par>
                              <p:par>
                                <p:cTn id="57" presetID="42" presetClass="entr" presetSubtype="0" fill="hold" grpId="0" nodeType="withEffect">
                                  <p:stCondLst>
                                    <p:cond delay="0"/>
                                  </p:stCondLst>
                                  <p:childTnLst>
                                    <p:set>
                                      <p:cBhvr>
                                        <p:cTn id="58" dur="1" fill="hold">
                                          <p:stCondLst>
                                            <p:cond delay="0"/>
                                          </p:stCondLst>
                                        </p:cTn>
                                        <p:tgtEl>
                                          <p:spTgt spid="50"/>
                                        </p:tgtEl>
                                        <p:attrNameLst>
                                          <p:attrName>style.visibility</p:attrName>
                                        </p:attrNameLst>
                                      </p:cBhvr>
                                      <p:to>
                                        <p:strVal val="visible"/>
                                      </p:to>
                                    </p:set>
                                    <p:animEffect transition="in" filter="fade">
                                      <p:cBhvr>
                                        <p:cTn id="59" dur="1000"/>
                                        <p:tgtEl>
                                          <p:spTgt spid="50"/>
                                        </p:tgtEl>
                                      </p:cBhvr>
                                    </p:animEffect>
                                    <p:anim calcmode="lin" valueType="num">
                                      <p:cBhvr>
                                        <p:cTn id="60" dur="1000" fill="hold"/>
                                        <p:tgtEl>
                                          <p:spTgt spid="50"/>
                                        </p:tgtEl>
                                        <p:attrNameLst>
                                          <p:attrName>ppt_x</p:attrName>
                                        </p:attrNameLst>
                                      </p:cBhvr>
                                      <p:tavLst>
                                        <p:tav tm="0">
                                          <p:val>
                                            <p:strVal val="#ppt_x"/>
                                          </p:val>
                                        </p:tav>
                                        <p:tav tm="100000">
                                          <p:val>
                                            <p:strVal val="#ppt_x"/>
                                          </p:val>
                                        </p:tav>
                                      </p:tavLst>
                                    </p:anim>
                                    <p:anim calcmode="lin" valueType="num">
                                      <p:cBhvr>
                                        <p:cTn id="61" dur="1000" fill="hold"/>
                                        <p:tgtEl>
                                          <p:spTgt spid="50"/>
                                        </p:tgtEl>
                                        <p:attrNameLst>
                                          <p:attrName>ppt_y</p:attrName>
                                        </p:attrNameLst>
                                      </p:cBhvr>
                                      <p:tavLst>
                                        <p:tav tm="0">
                                          <p:val>
                                            <p:strVal val="#ppt_y+.1"/>
                                          </p:val>
                                        </p:tav>
                                        <p:tav tm="100000">
                                          <p:val>
                                            <p:strVal val="#ppt_y"/>
                                          </p:val>
                                        </p:tav>
                                      </p:tavLst>
                                    </p:anim>
                                  </p:childTnLst>
                                </p:cTn>
                              </p:par>
                            </p:childTnLst>
                          </p:cTn>
                        </p:par>
                        <p:par>
                          <p:cTn id="62" fill="hold">
                            <p:stCondLst>
                              <p:cond delay="3000"/>
                            </p:stCondLst>
                            <p:childTnLst>
                              <p:par>
                                <p:cTn id="63" presetID="49" presetClass="entr" presetSubtype="0" decel="100000" fill="hold" grpId="0" nodeType="afterEffect">
                                  <p:stCondLst>
                                    <p:cond delay="0"/>
                                  </p:stCondLst>
                                  <p:childTnLst>
                                    <p:set>
                                      <p:cBhvr>
                                        <p:cTn id="64" dur="1" fill="hold">
                                          <p:stCondLst>
                                            <p:cond delay="0"/>
                                          </p:stCondLst>
                                        </p:cTn>
                                        <p:tgtEl>
                                          <p:spTgt spid="51"/>
                                        </p:tgtEl>
                                        <p:attrNameLst>
                                          <p:attrName>style.visibility</p:attrName>
                                        </p:attrNameLst>
                                      </p:cBhvr>
                                      <p:to>
                                        <p:strVal val="visible"/>
                                      </p:to>
                                    </p:set>
                                    <p:anim calcmode="lin" valueType="num">
                                      <p:cBhvr>
                                        <p:cTn id="65" dur="500" fill="hold"/>
                                        <p:tgtEl>
                                          <p:spTgt spid="51"/>
                                        </p:tgtEl>
                                        <p:attrNameLst>
                                          <p:attrName>ppt_w</p:attrName>
                                        </p:attrNameLst>
                                      </p:cBhvr>
                                      <p:tavLst>
                                        <p:tav tm="0">
                                          <p:val>
                                            <p:fltVal val="0"/>
                                          </p:val>
                                        </p:tav>
                                        <p:tav tm="100000">
                                          <p:val>
                                            <p:strVal val="#ppt_w"/>
                                          </p:val>
                                        </p:tav>
                                      </p:tavLst>
                                    </p:anim>
                                    <p:anim calcmode="lin" valueType="num">
                                      <p:cBhvr>
                                        <p:cTn id="66" dur="500" fill="hold"/>
                                        <p:tgtEl>
                                          <p:spTgt spid="51"/>
                                        </p:tgtEl>
                                        <p:attrNameLst>
                                          <p:attrName>ppt_h</p:attrName>
                                        </p:attrNameLst>
                                      </p:cBhvr>
                                      <p:tavLst>
                                        <p:tav tm="0">
                                          <p:val>
                                            <p:fltVal val="0"/>
                                          </p:val>
                                        </p:tav>
                                        <p:tav tm="100000">
                                          <p:val>
                                            <p:strVal val="#ppt_h"/>
                                          </p:val>
                                        </p:tav>
                                      </p:tavLst>
                                    </p:anim>
                                    <p:anim calcmode="lin" valueType="num">
                                      <p:cBhvr>
                                        <p:cTn id="67" dur="500" fill="hold"/>
                                        <p:tgtEl>
                                          <p:spTgt spid="51"/>
                                        </p:tgtEl>
                                        <p:attrNameLst>
                                          <p:attrName>style.rotation</p:attrName>
                                        </p:attrNameLst>
                                      </p:cBhvr>
                                      <p:tavLst>
                                        <p:tav tm="0">
                                          <p:val>
                                            <p:fltVal val="360"/>
                                          </p:val>
                                        </p:tav>
                                        <p:tav tm="100000">
                                          <p:val>
                                            <p:fltVal val="0"/>
                                          </p:val>
                                        </p:tav>
                                      </p:tavLst>
                                    </p:anim>
                                    <p:animEffect transition="in" filter="fade">
                                      <p:cBhvr>
                                        <p:cTn id="68" dur="500"/>
                                        <p:tgtEl>
                                          <p:spTgt spid="51"/>
                                        </p:tgtEl>
                                      </p:cBhvr>
                                    </p:animEffect>
                                  </p:childTnLst>
                                </p:cTn>
                              </p:par>
                              <p:par>
                                <p:cTn id="69" presetID="42" presetClass="entr" presetSubtype="0" fill="hold" grpId="0" nodeType="withEffect">
                                  <p:stCondLst>
                                    <p:cond delay="0"/>
                                  </p:stCondLst>
                                  <p:childTnLst>
                                    <p:set>
                                      <p:cBhvr>
                                        <p:cTn id="70" dur="1" fill="hold">
                                          <p:stCondLst>
                                            <p:cond delay="0"/>
                                          </p:stCondLst>
                                        </p:cTn>
                                        <p:tgtEl>
                                          <p:spTgt spid="52"/>
                                        </p:tgtEl>
                                        <p:attrNameLst>
                                          <p:attrName>style.visibility</p:attrName>
                                        </p:attrNameLst>
                                      </p:cBhvr>
                                      <p:to>
                                        <p:strVal val="visible"/>
                                      </p:to>
                                    </p:set>
                                    <p:animEffect transition="in" filter="fade">
                                      <p:cBhvr>
                                        <p:cTn id="71" dur="1000"/>
                                        <p:tgtEl>
                                          <p:spTgt spid="52"/>
                                        </p:tgtEl>
                                      </p:cBhvr>
                                    </p:animEffect>
                                    <p:anim calcmode="lin" valueType="num">
                                      <p:cBhvr>
                                        <p:cTn id="72" dur="1000" fill="hold"/>
                                        <p:tgtEl>
                                          <p:spTgt spid="52"/>
                                        </p:tgtEl>
                                        <p:attrNameLst>
                                          <p:attrName>ppt_x</p:attrName>
                                        </p:attrNameLst>
                                      </p:cBhvr>
                                      <p:tavLst>
                                        <p:tav tm="0">
                                          <p:val>
                                            <p:strVal val="#ppt_x"/>
                                          </p:val>
                                        </p:tav>
                                        <p:tav tm="100000">
                                          <p:val>
                                            <p:strVal val="#ppt_x"/>
                                          </p:val>
                                        </p:tav>
                                      </p:tavLst>
                                    </p:anim>
                                    <p:anim calcmode="lin" valueType="num">
                                      <p:cBhvr>
                                        <p:cTn id="73" dur="1000" fill="hold"/>
                                        <p:tgtEl>
                                          <p:spTgt spid="52"/>
                                        </p:tgtEl>
                                        <p:attrNameLst>
                                          <p:attrName>ppt_y</p:attrName>
                                        </p:attrNameLst>
                                      </p:cBhvr>
                                      <p:tavLst>
                                        <p:tav tm="0">
                                          <p:val>
                                            <p:strVal val="#ppt_y+.1"/>
                                          </p:val>
                                        </p:tav>
                                        <p:tav tm="100000">
                                          <p:val>
                                            <p:strVal val="#ppt_y"/>
                                          </p:val>
                                        </p:tav>
                                      </p:tavLst>
                                    </p:anim>
                                  </p:childTnLst>
                                </p:cTn>
                              </p:par>
                            </p:childTnLst>
                          </p:cTn>
                        </p:par>
                        <p:par>
                          <p:cTn id="74" fill="hold">
                            <p:stCondLst>
                              <p:cond delay="3500"/>
                            </p:stCondLst>
                            <p:childTnLst>
                              <p:par>
                                <p:cTn id="75" presetID="49" presetClass="entr" presetSubtype="0" decel="100000" fill="hold" grpId="0" nodeType="afterEffect">
                                  <p:stCondLst>
                                    <p:cond delay="0"/>
                                  </p:stCondLst>
                                  <p:childTnLst>
                                    <p:set>
                                      <p:cBhvr>
                                        <p:cTn id="76" dur="1" fill="hold">
                                          <p:stCondLst>
                                            <p:cond delay="0"/>
                                          </p:stCondLst>
                                        </p:cTn>
                                        <p:tgtEl>
                                          <p:spTgt spid="53"/>
                                        </p:tgtEl>
                                        <p:attrNameLst>
                                          <p:attrName>style.visibility</p:attrName>
                                        </p:attrNameLst>
                                      </p:cBhvr>
                                      <p:to>
                                        <p:strVal val="visible"/>
                                      </p:to>
                                    </p:set>
                                    <p:anim calcmode="lin" valueType="num">
                                      <p:cBhvr>
                                        <p:cTn id="77" dur="500" fill="hold"/>
                                        <p:tgtEl>
                                          <p:spTgt spid="53"/>
                                        </p:tgtEl>
                                        <p:attrNameLst>
                                          <p:attrName>ppt_w</p:attrName>
                                        </p:attrNameLst>
                                      </p:cBhvr>
                                      <p:tavLst>
                                        <p:tav tm="0">
                                          <p:val>
                                            <p:fltVal val="0"/>
                                          </p:val>
                                        </p:tav>
                                        <p:tav tm="100000">
                                          <p:val>
                                            <p:strVal val="#ppt_w"/>
                                          </p:val>
                                        </p:tav>
                                      </p:tavLst>
                                    </p:anim>
                                    <p:anim calcmode="lin" valueType="num">
                                      <p:cBhvr>
                                        <p:cTn id="78" dur="500" fill="hold"/>
                                        <p:tgtEl>
                                          <p:spTgt spid="53"/>
                                        </p:tgtEl>
                                        <p:attrNameLst>
                                          <p:attrName>ppt_h</p:attrName>
                                        </p:attrNameLst>
                                      </p:cBhvr>
                                      <p:tavLst>
                                        <p:tav tm="0">
                                          <p:val>
                                            <p:fltVal val="0"/>
                                          </p:val>
                                        </p:tav>
                                        <p:tav tm="100000">
                                          <p:val>
                                            <p:strVal val="#ppt_h"/>
                                          </p:val>
                                        </p:tav>
                                      </p:tavLst>
                                    </p:anim>
                                    <p:anim calcmode="lin" valueType="num">
                                      <p:cBhvr>
                                        <p:cTn id="79" dur="500" fill="hold"/>
                                        <p:tgtEl>
                                          <p:spTgt spid="53"/>
                                        </p:tgtEl>
                                        <p:attrNameLst>
                                          <p:attrName>style.rotation</p:attrName>
                                        </p:attrNameLst>
                                      </p:cBhvr>
                                      <p:tavLst>
                                        <p:tav tm="0">
                                          <p:val>
                                            <p:fltVal val="360"/>
                                          </p:val>
                                        </p:tav>
                                        <p:tav tm="100000">
                                          <p:val>
                                            <p:fltVal val="0"/>
                                          </p:val>
                                        </p:tav>
                                      </p:tavLst>
                                    </p:anim>
                                    <p:animEffect transition="in" filter="fade">
                                      <p:cBhvr>
                                        <p:cTn id="80" dur="500"/>
                                        <p:tgtEl>
                                          <p:spTgt spid="53"/>
                                        </p:tgtEl>
                                      </p:cBhvr>
                                    </p:animEffect>
                                  </p:childTnLst>
                                </p:cTn>
                              </p:par>
                              <p:par>
                                <p:cTn id="81" presetID="42" presetClass="entr" presetSubtype="0" fill="hold" grpId="0" nodeType="withEffect">
                                  <p:stCondLst>
                                    <p:cond delay="0"/>
                                  </p:stCondLst>
                                  <p:childTnLst>
                                    <p:set>
                                      <p:cBhvr>
                                        <p:cTn id="82" dur="1" fill="hold">
                                          <p:stCondLst>
                                            <p:cond delay="0"/>
                                          </p:stCondLst>
                                        </p:cTn>
                                        <p:tgtEl>
                                          <p:spTgt spid="54"/>
                                        </p:tgtEl>
                                        <p:attrNameLst>
                                          <p:attrName>style.visibility</p:attrName>
                                        </p:attrNameLst>
                                      </p:cBhvr>
                                      <p:to>
                                        <p:strVal val="visible"/>
                                      </p:to>
                                    </p:set>
                                    <p:animEffect transition="in" filter="fade">
                                      <p:cBhvr>
                                        <p:cTn id="83" dur="1000"/>
                                        <p:tgtEl>
                                          <p:spTgt spid="54"/>
                                        </p:tgtEl>
                                      </p:cBhvr>
                                    </p:animEffect>
                                    <p:anim calcmode="lin" valueType="num">
                                      <p:cBhvr>
                                        <p:cTn id="84" dur="1000" fill="hold"/>
                                        <p:tgtEl>
                                          <p:spTgt spid="54"/>
                                        </p:tgtEl>
                                        <p:attrNameLst>
                                          <p:attrName>ppt_x</p:attrName>
                                        </p:attrNameLst>
                                      </p:cBhvr>
                                      <p:tavLst>
                                        <p:tav tm="0">
                                          <p:val>
                                            <p:strVal val="#ppt_x"/>
                                          </p:val>
                                        </p:tav>
                                        <p:tav tm="100000">
                                          <p:val>
                                            <p:strVal val="#ppt_x"/>
                                          </p:val>
                                        </p:tav>
                                      </p:tavLst>
                                    </p:anim>
                                    <p:anim calcmode="lin" valueType="num">
                                      <p:cBhvr>
                                        <p:cTn id="85"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animBg="1"/>
      <p:bldP spid="43" grpId="0" animBg="1"/>
      <p:bldP spid="44" grpId="0"/>
      <p:bldP spid="45" grpId="0"/>
      <p:bldP spid="46" grpId="0"/>
      <p:bldP spid="47" grpId="0"/>
      <p:bldP spid="48" grpId="0"/>
      <p:bldP spid="49" grpId="0"/>
      <p:bldP spid="50" grpId="0"/>
      <p:bldP spid="51" grpId="0"/>
      <p:bldP spid="52" grpId="0"/>
      <p:bldP spid="53" grpId="0"/>
      <p:bldP spid="5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108"/>
          <p:cNvSpPr txBox="1">
            <a:spLocks noChangeArrowheads="1"/>
          </p:cNvSpPr>
          <p:nvPr/>
        </p:nvSpPr>
        <p:spPr bwMode="auto">
          <a:xfrm>
            <a:off x="539552" y="267494"/>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dirty="0">
                <a:solidFill>
                  <a:prstClr val="black"/>
                </a:solidFill>
                <a:latin typeface="微软雅黑" panose="020B0503020204020204" pitchFamily="34" charset="-122"/>
                <a:ea typeface="微软雅黑" panose="020B0503020204020204" pitchFamily="34" charset="-122"/>
              </a:rPr>
              <a:t>小组例会</a:t>
            </a:r>
            <a:endParaRPr lang="en-US" altLang="zh-CN" dirty="0">
              <a:solidFill>
                <a:prstClr val="black"/>
              </a:solidFill>
              <a:latin typeface="微软雅黑" panose="020B0503020204020204" pitchFamily="34" charset="-122"/>
              <a:ea typeface="微软雅黑" panose="020B0503020204020204" pitchFamily="34" charset="-122"/>
            </a:endParaRPr>
          </a:p>
        </p:txBody>
      </p:sp>
      <p:grpSp>
        <p:nvGrpSpPr>
          <p:cNvPr id="30" name="组合 29"/>
          <p:cNvGrpSpPr/>
          <p:nvPr/>
        </p:nvGrpSpPr>
        <p:grpSpPr>
          <a:xfrm>
            <a:off x="107544" y="245001"/>
            <a:ext cx="360000" cy="360000"/>
            <a:chOff x="1965186" y="1419622"/>
            <a:chExt cx="302558" cy="314067"/>
          </a:xfrm>
        </p:grpSpPr>
        <p:sp>
          <p:nvSpPr>
            <p:cNvPr id="31" name="矩形 30"/>
            <p:cNvSpPr/>
            <p:nvPr userDrawn="1"/>
          </p:nvSpPr>
          <p:spPr>
            <a:xfrm>
              <a:off x="1965186" y="1419622"/>
              <a:ext cx="252000" cy="252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userDrawn="1"/>
          </p:nvSpPr>
          <p:spPr>
            <a:xfrm>
              <a:off x="2087744" y="1553689"/>
              <a:ext cx="180000" cy="180000"/>
            </a:xfrm>
            <a:prstGeom prst="rect">
              <a:avLst/>
            </a:prstGeom>
            <a:solidFill>
              <a:srgbClr val="0E90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a:off x="1979712" y="282883"/>
            <a:ext cx="6336704" cy="584775"/>
          </a:xfrm>
          <a:prstGeom prst="rect">
            <a:avLst/>
          </a:prstGeom>
          <a:noFill/>
        </p:spPr>
        <p:txBody>
          <a:bodyPr wrap="square" rtlCol="0">
            <a:spAutoFit/>
          </a:bodyPr>
          <a:lstStyle/>
          <a:p>
            <a:r>
              <a:rPr lang="en-US" altLang="zh-CN" sz="1600" b="1" dirty="0"/>
              <a:t>5.</a:t>
            </a:r>
            <a:r>
              <a:rPr lang="zh-CN" altLang="zh-CN" sz="1600" b="1" dirty="0"/>
              <a:t>是否经常召开项目会议，并有会议记录？ 记录内容是否合理、有效、及时？</a:t>
            </a:r>
            <a:endParaRPr lang="zh-CN" altLang="en-US" sz="1600" dirty="0"/>
          </a:p>
        </p:txBody>
      </p:sp>
      <p:pic>
        <p:nvPicPr>
          <p:cNvPr id="4" name="图片 3"/>
          <p:cNvPicPr>
            <a:picLocks noChangeAspect="1"/>
          </p:cNvPicPr>
          <p:nvPr/>
        </p:nvPicPr>
        <p:blipFill>
          <a:blip r:embed="rId1"/>
          <a:stretch>
            <a:fillRect/>
          </a:stretch>
        </p:blipFill>
        <p:spPr>
          <a:xfrm>
            <a:off x="372385" y="867658"/>
            <a:ext cx="2704715" cy="4152364"/>
          </a:xfrm>
          <a:prstGeom prst="rect">
            <a:avLst/>
          </a:prstGeom>
        </p:spPr>
      </p:pic>
      <p:sp>
        <p:nvSpPr>
          <p:cNvPr id="5" name="文本框 4"/>
          <p:cNvSpPr txBox="1"/>
          <p:nvPr/>
        </p:nvSpPr>
        <p:spPr>
          <a:xfrm>
            <a:off x="3995936" y="2191532"/>
            <a:ext cx="3240360" cy="646331"/>
          </a:xfrm>
          <a:prstGeom prst="rect">
            <a:avLst/>
          </a:prstGeom>
          <a:noFill/>
        </p:spPr>
        <p:txBody>
          <a:bodyPr wrap="square" rtlCol="0">
            <a:spAutoFit/>
          </a:bodyPr>
          <a:lstStyle/>
          <a:p>
            <a:r>
              <a:rPr lang="zh-CN" altLang="en-US" dirty="0"/>
              <a:t>共</a:t>
            </a:r>
            <a:r>
              <a:rPr lang="en-US" altLang="zh-CN" dirty="0"/>
              <a:t>24</a:t>
            </a:r>
            <a:r>
              <a:rPr lang="zh-CN" altLang="en-US" dirty="0"/>
              <a:t>次会议。每周一次例会。部分额外会议。</a:t>
            </a:r>
            <a:endParaRPr lang="zh-CN" altLang="en-US" dirty="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350" fill="hold"/>
                                        <p:tgtEl>
                                          <p:spTgt spid="30"/>
                                        </p:tgtEl>
                                        <p:attrNameLst>
                                          <p:attrName>ppt_w</p:attrName>
                                        </p:attrNameLst>
                                      </p:cBhvr>
                                      <p:tavLst>
                                        <p:tav tm="0">
                                          <p:val>
                                            <p:fltVal val="0"/>
                                          </p:val>
                                        </p:tav>
                                        <p:tav tm="100000">
                                          <p:val>
                                            <p:strVal val="#ppt_w"/>
                                          </p:val>
                                        </p:tav>
                                      </p:tavLst>
                                    </p:anim>
                                    <p:anim calcmode="lin" valueType="num">
                                      <p:cBhvr>
                                        <p:cTn id="8" dur="350" fill="hold"/>
                                        <p:tgtEl>
                                          <p:spTgt spid="30"/>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29"/>
                                        </p:tgtEl>
                                        <p:attrNameLst>
                                          <p:attrName>style.visibility</p:attrName>
                                        </p:attrNameLst>
                                      </p:cBhvr>
                                      <p:to>
                                        <p:strVal val="visible"/>
                                      </p:to>
                                    </p:set>
                                    <p:anim calcmode="lin" valueType="num">
                                      <p:cBhvr>
                                        <p:cTn id="12" dur="400" fill="hold"/>
                                        <p:tgtEl>
                                          <p:spTgt spid="29"/>
                                        </p:tgtEl>
                                        <p:attrNameLst>
                                          <p:attrName>ppt_x</p:attrName>
                                        </p:attrNameLst>
                                      </p:cBhvr>
                                      <p:tavLst>
                                        <p:tav tm="0">
                                          <p:val>
                                            <p:strVal val="#ppt_x"/>
                                          </p:val>
                                        </p:tav>
                                        <p:tav tm="50000">
                                          <p:val>
                                            <p:strVal val="#ppt_x+.1"/>
                                          </p:val>
                                        </p:tav>
                                        <p:tav tm="100000">
                                          <p:val>
                                            <p:strVal val="#ppt_x"/>
                                          </p:val>
                                        </p:tav>
                                      </p:tavLst>
                                    </p:anim>
                                    <p:anim calcmode="lin" valueType="num">
                                      <p:cBhvr>
                                        <p:cTn id="13" dur="400" fill="hold"/>
                                        <p:tgtEl>
                                          <p:spTgt spid="29"/>
                                        </p:tgtEl>
                                        <p:attrNameLst>
                                          <p:attrName>ppt_y</p:attrName>
                                        </p:attrNameLst>
                                      </p:cBhvr>
                                      <p:tavLst>
                                        <p:tav tm="0">
                                          <p:val>
                                            <p:strVal val="#ppt_y"/>
                                          </p:val>
                                        </p:tav>
                                        <p:tav tm="100000">
                                          <p:val>
                                            <p:strVal val="#ppt_y"/>
                                          </p:val>
                                        </p:tav>
                                      </p:tavLst>
                                    </p:anim>
                                    <p:anim calcmode="lin" valueType="num">
                                      <p:cBhvr>
                                        <p:cTn id="14" dur="400" fill="hold"/>
                                        <p:tgtEl>
                                          <p:spTgt spid="29"/>
                                        </p:tgtEl>
                                        <p:attrNameLst>
                                          <p:attrName>ppt_h</p:attrName>
                                        </p:attrNameLst>
                                      </p:cBhvr>
                                      <p:tavLst>
                                        <p:tav tm="0">
                                          <p:val>
                                            <p:strVal val="#ppt_h/10"/>
                                          </p:val>
                                        </p:tav>
                                        <p:tav tm="50000">
                                          <p:val>
                                            <p:strVal val="#ppt_h+.01"/>
                                          </p:val>
                                        </p:tav>
                                        <p:tav tm="100000">
                                          <p:val>
                                            <p:strVal val="#ppt_h"/>
                                          </p:val>
                                        </p:tav>
                                      </p:tavLst>
                                    </p:anim>
                                    <p:anim calcmode="lin" valueType="num">
                                      <p:cBhvr>
                                        <p:cTn id="15" dur="400" fill="hold"/>
                                        <p:tgtEl>
                                          <p:spTgt spid="29"/>
                                        </p:tgtEl>
                                        <p:attrNameLst>
                                          <p:attrName>ppt_w</p:attrName>
                                        </p:attrNameLst>
                                      </p:cBhvr>
                                      <p:tavLst>
                                        <p:tav tm="0">
                                          <p:val>
                                            <p:strVal val="#ppt_w/10"/>
                                          </p:val>
                                        </p:tav>
                                        <p:tav tm="50000">
                                          <p:val>
                                            <p:strVal val="#ppt_w+.01"/>
                                          </p:val>
                                        </p:tav>
                                        <p:tav tm="100000">
                                          <p:val>
                                            <p:strVal val="#ppt_w"/>
                                          </p:val>
                                        </p:tav>
                                      </p:tavLst>
                                    </p:anim>
                                    <p:animEffect transition="in" filter="fade">
                                      <p:cBhvr>
                                        <p:cTn id="16" dur="400" tmFilter="0,0; .5, 1; 1, 1"/>
                                        <p:tgtEl>
                                          <p:spTgt spid="29"/>
                                        </p:tgtEl>
                                      </p:cBhvr>
                                    </p:animEffect>
                                  </p:childTnLst>
                                </p:cTn>
                              </p:par>
                            </p:childTnLst>
                          </p:cTn>
                        </p:par>
                        <p:par>
                          <p:cTn id="17" fill="hold">
                            <p:stCondLst>
                              <p:cond delay="519"/>
                            </p:stCondLst>
                            <p:childTnLst>
                              <p:par>
                                <p:cTn id="18" presetID="22" presetClass="entr" presetSubtype="8"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left)">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nodeType="clickEffect">
                                  <p:stCondLst>
                                    <p:cond delay="0"/>
                                  </p:stCondLst>
                                  <p:childTnLst>
                                    <p:animEffect transition="out" filter="fade">
                                      <p:cBhvr>
                                        <p:cTn id="32" dur="500"/>
                                        <p:tgtEl>
                                          <p:spTgt spid="4"/>
                                        </p:tgtEl>
                                      </p:cBhvr>
                                    </p:animEffect>
                                    <p:set>
                                      <p:cBhvr>
                                        <p:cTn id="33" dur="1" fill="hold">
                                          <p:stCondLst>
                                            <p:cond delay="499"/>
                                          </p:stCondLst>
                                        </p:cTn>
                                        <p:tgtEl>
                                          <p:spTgt spid="4"/>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5"/>
                                        </p:tgtEl>
                                      </p:cBhvr>
                                    </p:animEffect>
                                    <p:set>
                                      <p:cBhvr>
                                        <p:cTn id="36"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2" grpId="0"/>
      <p:bldP spid="5" grpId="0"/>
      <p:bldP spid="5"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108"/>
          <p:cNvSpPr txBox="1">
            <a:spLocks noChangeArrowheads="1"/>
          </p:cNvSpPr>
          <p:nvPr/>
        </p:nvSpPr>
        <p:spPr bwMode="auto">
          <a:xfrm>
            <a:off x="539552" y="267494"/>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dirty="0">
                <a:solidFill>
                  <a:prstClr val="black"/>
                </a:solidFill>
                <a:latin typeface="微软雅黑" panose="020B0503020204020204" pitchFamily="34" charset="-122"/>
                <a:ea typeface="微软雅黑" panose="020B0503020204020204" pitchFamily="34" charset="-122"/>
              </a:rPr>
              <a:t>小组例会</a:t>
            </a:r>
            <a:endParaRPr lang="en-US" altLang="zh-CN" dirty="0">
              <a:solidFill>
                <a:prstClr val="black"/>
              </a:solidFill>
              <a:latin typeface="微软雅黑" panose="020B0503020204020204" pitchFamily="34" charset="-122"/>
              <a:ea typeface="微软雅黑" panose="020B0503020204020204" pitchFamily="34" charset="-122"/>
            </a:endParaRPr>
          </a:p>
        </p:txBody>
      </p:sp>
      <p:grpSp>
        <p:nvGrpSpPr>
          <p:cNvPr id="30" name="组合 29"/>
          <p:cNvGrpSpPr/>
          <p:nvPr/>
        </p:nvGrpSpPr>
        <p:grpSpPr>
          <a:xfrm>
            <a:off x="107544" y="245001"/>
            <a:ext cx="360000" cy="360000"/>
            <a:chOff x="1965186" y="1419622"/>
            <a:chExt cx="302558" cy="314067"/>
          </a:xfrm>
        </p:grpSpPr>
        <p:sp>
          <p:nvSpPr>
            <p:cNvPr id="31" name="矩形 30"/>
            <p:cNvSpPr/>
            <p:nvPr userDrawn="1"/>
          </p:nvSpPr>
          <p:spPr>
            <a:xfrm>
              <a:off x="1965186" y="1419622"/>
              <a:ext cx="252000" cy="252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userDrawn="1"/>
          </p:nvSpPr>
          <p:spPr>
            <a:xfrm>
              <a:off x="2087744" y="1553689"/>
              <a:ext cx="180000" cy="180000"/>
            </a:xfrm>
            <a:prstGeom prst="rect">
              <a:avLst/>
            </a:prstGeom>
            <a:solidFill>
              <a:srgbClr val="0E90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a:off x="1979712" y="282883"/>
            <a:ext cx="6336704" cy="584775"/>
          </a:xfrm>
          <a:prstGeom prst="rect">
            <a:avLst/>
          </a:prstGeom>
          <a:noFill/>
        </p:spPr>
        <p:txBody>
          <a:bodyPr wrap="square" rtlCol="0">
            <a:spAutoFit/>
          </a:bodyPr>
          <a:lstStyle/>
          <a:p>
            <a:r>
              <a:rPr lang="en-US" altLang="zh-CN" sz="1600" b="1" dirty="0"/>
              <a:t>5.</a:t>
            </a:r>
            <a:r>
              <a:rPr lang="zh-CN" altLang="zh-CN" sz="1600" b="1" dirty="0"/>
              <a:t>是否经常召开项目会议，并有会议记录？ 记录内容是否合理、有效、及时？</a:t>
            </a:r>
            <a:endParaRPr lang="zh-CN" altLang="en-US" sz="1600" dirty="0"/>
          </a:p>
        </p:txBody>
      </p:sp>
      <p:pic>
        <p:nvPicPr>
          <p:cNvPr id="7" name="图片 6"/>
          <p:cNvPicPr>
            <a:picLocks noChangeAspect="1"/>
          </p:cNvPicPr>
          <p:nvPr/>
        </p:nvPicPr>
        <p:blipFill>
          <a:blip r:embed="rId1"/>
          <a:stretch>
            <a:fillRect/>
          </a:stretch>
        </p:blipFill>
        <p:spPr>
          <a:xfrm>
            <a:off x="0" y="944843"/>
            <a:ext cx="9144000" cy="3253813"/>
          </a:xfrm>
          <a:prstGeom prst="rect">
            <a:avLst/>
          </a:prstGeom>
        </p:spPr>
      </p:pic>
      <p:sp>
        <p:nvSpPr>
          <p:cNvPr id="8" name="文本框 7"/>
          <p:cNvSpPr txBox="1"/>
          <p:nvPr/>
        </p:nvSpPr>
        <p:spPr>
          <a:xfrm>
            <a:off x="1331640" y="4515966"/>
            <a:ext cx="5904656" cy="369332"/>
          </a:xfrm>
          <a:prstGeom prst="rect">
            <a:avLst/>
          </a:prstGeom>
          <a:noFill/>
        </p:spPr>
        <p:txBody>
          <a:bodyPr wrap="square" rtlCol="0">
            <a:spAutoFit/>
          </a:bodyPr>
          <a:lstStyle/>
          <a:p>
            <a:r>
              <a:rPr lang="zh-CN" altLang="en-US" dirty="0"/>
              <a:t>所有会议录音保存在百度云盘，</a:t>
            </a:r>
            <a:r>
              <a:rPr lang="en-US" altLang="zh-CN" dirty="0" err="1"/>
              <a:t>github</a:t>
            </a:r>
            <a:r>
              <a:rPr lang="zh-CN" altLang="en-US" dirty="0"/>
              <a:t>保存了连接的表格</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7"/>
                                        </p:tgtEl>
                                      </p:cBhvr>
                                    </p:animEffect>
                                    <p:set>
                                      <p:cBhvr>
                                        <p:cTn id="15" dur="1" fill="hold">
                                          <p:stCondLst>
                                            <p:cond delay="499"/>
                                          </p:stCondLst>
                                        </p:cTn>
                                        <p:tgtEl>
                                          <p:spTgt spid="7"/>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8"/>
                                        </p:tgtEl>
                                      </p:cBhvr>
                                    </p:animEffect>
                                    <p:set>
                                      <p:cBhvr>
                                        <p:cTn id="18"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108"/>
          <p:cNvSpPr txBox="1">
            <a:spLocks noChangeArrowheads="1"/>
          </p:cNvSpPr>
          <p:nvPr/>
        </p:nvSpPr>
        <p:spPr bwMode="auto">
          <a:xfrm>
            <a:off x="539552" y="267494"/>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dirty="0">
                <a:solidFill>
                  <a:prstClr val="black"/>
                </a:solidFill>
                <a:latin typeface="微软雅黑" panose="020B0503020204020204" pitchFamily="34" charset="-122"/>
                <a:ea typeface="微软雅黑" panose="020B0503020204020204" pitchFamily="34" charset="-122"/>
              </a:rPr>
              <a:t>小组例会</a:t>
            </a:r>
            <a:endParaRPr lang="en-US" altLang="zh-CN" dirty="0">
              <a:solidFill>
                <a:prstClr val="black"/>
              </a:solidFill>
              <a:latin typeface="微软雅黑" panose="020B0503020204020204" pitchFamily="34" charset="-122"/>
              <a:ea typeface="微软雅黑" panose="020B0503020204020204" pitchFamily="34" charset="-122"/>
            </a:endParaRPr>
          </a:p>
        </p:txBody>
      </p:sp>
      <p:grpSp>
        <p:nvGrpSpPr>
          <p:cNvPr id="30" name="组合 29"/>
          <p:cNvGrpSpPr/>
          <p:nvPr/>
        </p:nvGrpSpPr>
        <p:grpSpPr>
          <a:xfrm>
            <a:off x="107544" y="245001"/>
            <a:ext cx="360000" cy="360000"/>
            <a:chOff x="1965186" y="1419622"/>
            <a:chExt cx="302558" cy="314067"/>
          </a:xfrm>
        </p:grpSpPr>
        <p:sp>
          <p:nvSpPr>
            <p:cNvPr id="31" name="矩形 30"/>
            <p:cNvSpPr/>
            <p:nvPr userDrawn="1"/>
          </p:nvSpPr>
          <p:spPr>
            <a:xfrm>
              <a:off x="1965186" y="1419622"/>
              <a:ext cx="252000" cy="252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userDrawn="1"/>
          </p:nvSpPr>
          <p:spPr>
            <a:xfrm>
              <a:off x="2087744" y="1553689"/>
              <a:ext cx="180000" cy="180000"/>
            </a:xfrm>
            <a:prstGeom prst="rect">
              <a:avLst/>
            </a:prstGeom>
            <a:solidFill>
              <a:srgbClr val="0E90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a:off x="1979712" y="282883"/>
            <a:ext cx="6336704" cy="584775"/>
          </a:xfrm>
          <a:prstGeom prst="rect">
            <a:avLst/>
          </a:prstGeom>
          <a:noFill/>
        </p:spPr>
        <p:txBody>
          <a:bodyPr wrap="square" rtlCol="0">
            <a:spAutoFit/>
          </a:bodyPr>
          <a:lstStyle/>
          <a:p>
            <a:r>
              <a:rPr lang="en-US" altLang="zh-CN" sz="1600" b="1" dirty="0"/>
              <a:t>5.</a:t>
            </a:r>
            <a:r>
              <a:rPr lang="zh-CN" altLang="zh-CN" sz="1600" b="1" dirty="0"/>
              <a:t>是否经常召开项目会议，并有会议记录？ 记录内容是否合理、有效、及时？</a:t>
            </a:r>
            <a:endParaRPr lang="zh-CN" altLang="en-US" sz="1600" dirty="0"/>
          </a:p>
        </p:txBody>
      </p:sp>
      <p:pic>
        <p:nvPicPr>
          <p:cNvPr id="4" name="图片 3"/>
          <p:cNvPicPr>
            <a:picLocks noChangeAspect="1"/>
          </p:cNvPicPr>
          <p:nvPr/>
        </p:nvPicPr>
        <p:blipFill>
          <a:blip r:embed="rId1"/>
          <a:stretch>
            <a:fillRect/>
          </a:stretch>
        </p:blipFill>
        <p:spPr>
          <a:xfrm>
            <a:off x="1093550" y="851713"/>
            <a:ext cx="7266864" cy="426042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108"/>
          <p:cNvSpPr txBox="1">
            <a:spLocks noChangeArrowheads="1"/>
          </p:cNvSpPr>
          <p:nvPr/>
        </p:nvSpPr>
        <p:spPr bwMode="auto">
          <a:xfrm>
            <a:off x="539552" y="267494"/>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dirty="0">
                <a:solidFill>
                  <a:prstClr val="black"/>
                </a:solidFill>
                <a:latin typeface="微软雅黑" panose="020B0503020204020204" pitchFamily="34" charset="-122"/>
                <a:ea typeface="微软雅黑" panose="020B0503020204020204" pitchFamily="34" charset="-122"/>
              </a:rPr>
              <a:t>配置管理</a:t>
            </a:r>
            <a:endParaRPr lang="en-US" altLang="zh-CN" dirty="0">
              <a:solidFill>
                <a:prstClr val="black"/>
              </a:solidFill>
              <a:latin typeface="微软雅黑" panose="020B0503020204020204" pitchFamily="34" charset="-122"/>
              <a:ea typeface="微软雅黑" panose="020B0503020204020204" pitchFamily="34" charset="-122"/>
            </a:endParaRPr>
          </a:p>
        </p:txBody>
      </p:sp>
      <p:grpSp>
        <p:nvGrpSpPr>
          <p:cNvPr id="30" name="组合 29"/>
          <p:cNvGrpSpPr/>
          <p:nvPr/>
        </p:nvGrpSpPr>
        <p:grpSpPr>
          <a:xfrm>
            <a:off x="107544" y="245001"/>
            <a:ext cx="360000" cy="360000"/>
            <a:chOff x="1965186" y="1419622"/>
            <a:chExt cx="302558" cy="314067"/>
          </a:xfrm>
        </p:grpSpPr>
        <p:sp>
          <p:nvSpPr>
            <p:cNvPr id="31" name="矩形 30"/>
            <p:cNvSpPr/>
            <p:nvPr userDrawn="1"/>
          </p:nvSpPr>
          <p:spPr>
            <a:xfrm>
              <a:off x="1965186" y="1419622"/>
              <a:ext cx="252000" cy="252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userDrawn="1"/>
          </p:nvSpPr>
          <p:spPr>
            <a:xfrm>
              <a:off x="2087744" y="1553689"/>
              <a:ext cx="180000" cy="180000"/>
            </a:xfrm>
            <a:prstGeom prst="rect">
              <a:avLst/>
            </a:prstGeom>
            <a:solidFill>
              <a:srgbClr val="0E90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a:off x="1979712" y="268707"/>
            <a:ext cx="6336704" cy="338554"/>
          </a:xfrm>
          <a:prstGeom prst="rect">
            <a:avLst/>
          </a:prstGeom>
          <a:noFill/>
        </p:spPr>
        <p:txBody>
          <a:bodyPr wrap="square" rtlCol="0">
            <a:spAutoFit/>
          </a:bodyPr>
          <a:lstStyle/>
          <a:p>
            <a:r>
              <a:rPr lang="en-US" altLang="zh-CN" sz="1600" b="1" dirty="0"/>
              <a:t>7.</a:t>
            </a:r>
            <a:r>
              <a:rPr lang="zh-CN" altLang="zh-CN" sz="1600" b="1" dirty="0"/>
              <a:t>是否采用了配置管理工具进行文档的版本管理？效果如何？</a:t>
            </a:r>
            <a:endParaRPr lang="zh-CN" altLang="en-US" sz="1400" dirty="0"/>
          </a:p>
        </p:txBody>
      </p:sp>
      <p:pic>
        <p:nvPicPr>
          <p:cNvPr id="5" name="图片 4"/>
          <p:cNvPicPr>
            <a:picLocks noChangeAspect="1"/>
          </p:cNvPicPr>
          <p:nvPr/>
        </p:nvPicPr>
        <p:blipFill>
          <a:blip r:embed="rId1"/>
          <a:stretch>
            <a:fillRect/>
          </a:stretch>
        </p:blipFill>
        <p:spPr>
          <a:xfrm>
            <a:off x="125436" y="670843"/>
            <a:ext cx="3833248" cy="4349179"/>
          </a:xfrm>
          <a:prstGeom prst="rect">
            <a:avLst/>
          </a:prstGeom>
        </p:spPr>
      </p:pic>
      <p:pic>
        <p:nvPicPr>
          <p:cNvPr id="6" name="图片 5"/>
          <p:cNvPicPr>
            <a:picLocks noChangeAspect="1"/>
          </p:cNvPicPr>
          <p:nvPr/>
        </p:nvPicPr>
        <p:blipFill>
          <a:blip r:embed="rId2"/>
          <a:stretch>
            <a:fillRect/>
          </a:stretch>
        </p:blipFill>
        <p:spPr>
          <a:xfrm>
            <a:off x="4355976" y="1491630"/>
            <a:ext cx="3307367" cy="2591025"/>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350" fill="hold"/>
                                        <p:tgtEl>
                                          <p:spTgt spid="30"/>
                                        </p:tgtEl>
                                        <p:attrNameLst>
                                          <p:attrName>ppt_w</p:attrName>
                                        </p:attrNameLst>
                                      </p:cBhvr>
                                      <p:tavLst>
                                        <p:tav tm="0">
                                          <p:val>
                                            <p:fltVal val="0"/>
                                          </p:val>
                                        </p:tav>
                                        <p:tav tm="100000">
                                          <p:val>
                                            <p:strVal val="#ppt_w"/>
                                          </p:val>
                                        </p:tav>
                                      </p:tavLst>
                                    </p:anim>
                                    <p:anim calcmode="lin" valueType="num">
                                      <p:cBhvr>
                                        <p:cTn id="8" dur="350" fill="hold"/>
                                        <p:tgtEl>
                                          <p:spTgt spid="30"/>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29"/>
                                        </p:tgtEl>
                                        <p:attrNameLst>
                                          <p:attrName>style.visibility</p:attrName>
                                        </p:attrNameLst>
                                      </p:cBhvr>
                                      <p:to>
                                        <p:strVal val="visible"/>
                                      </p:to>
                                    </p:set>
                                    <p:anim calcmode="lin" valueType="num">
                                      <p:cBhvr>
                                        <p:cTn id="12" dur="400" fill="hold"/>
                                        <p:tgtEl>
                                          <p:spTgt spid="29"/>
                                        </p:tgtEl>
                                        <p:attrNameLst>
                                          <p:attrName>ppt_x</p:attrName>
                                        </p:attrNameLst>
                                      </p:cBhvr>
                                      <p:tavLst>
                                        <p:tav tm="0">
                                          <p:val>
                                            <p:strVal val="#ppt_x"/>
                                          </p:val>
                                        </p:tav>
                                        <p:tav tm="50000">
                                          <p:val>
                                            <p:strVal val="#ppt_x+.1"/>
                                          </p:val>
                                        </p:tav>
                                        <p:tav tm="100000">
                                          <p:val>
                                            <p:strVal val="#ppt_x"/>
                                          </p:val>
                                        </p:tav>
                                      </p:tavLst>
                                    </p:anim>
                                    <p:anim calcmode="lin" valueType="num">
                                      <p:cBhvr>
                                        <p:cTn id="13" dur="400" fill="hold"/>
                                        <p:tgtEl>
                                          <p:spTgt spid="29"/>
                                        </p:tgtEl>
                                        <p:attrNameLst>
                                          <p:attrName>ppt_y</p:attrName>
                                        </p:attrNameLst>
                                      </p:cBhvr>
                                      <p:tavLst>
                                        <p:tav tm="0">
                                          <p:val>
                                            <p:strVal val="#ppt_y"/>
                                          </p:val>
                                        </p:tav>
                                        <p:tav tm="100000">
                                          <p:val>
                                            <p:strVal val="#ppt_y"/>
                                          </p:val>
                                        </p:tav>
                                      </p:tavLst>
                                    </p:anim>
                                    <p:anim calcmode="lin" valueType="num">
                                      <p:cBhvr>
                                        <p:cTn id="14" dur="400" fill="hold"/>
                                        <p:tgtEl>
                                          <p:spTgt spid="29"/>
                                        </p:tgtEl>
                                        <p:attrNameLst>
                                          <p:attrName>ppt_h</p:attrName>
                                        </p:attrNameLst>
                                      </p:cBhvr>
                                      <p:tavLst>
                                        <p:tav tm="0">
                                          <p:val>
                                            <p:strVal val="#ppt_h/10"/>
                                          </p:val>
                                        </p:tav>
                                        <p:tav tm="50000">
                                          <p:val>
                                            <p:strVal val="#ppt_h+.01"/>
                                          </p:val>
                                        </p:tav>
                                        <p:tav tm="100000">
                                          <p:val>
                                            <p:strVal val="#ppt_h"/>
                                          </p:val>
                                        </p:tav>
                                      </p:tavLst>
                                    </p:anim>
                                    <p:anim calcmode="lin" valueType="num">
                                      <p:cBhvr>
                                        <p:cTn id="15" dur="400" fill="hold"/>
                                        <p:tgtEl>
                                          <p:spTgt spid="29"/>
                                        </p:tgtEl>
                                        <p:attrNameLst>
                                          <p:attrName>ppt_w</p:attrName>
                                        </p:attrNameLst>
                                      </p:cBhvr>
                                      <p:tavLst>
                                        <p:tav tm="0">
                                          <p:val>
                                            <p:strVal val="#ppt_w/10"/>
                                          </p:val>
                                        </p:tav>
                                        <p:tav tm="50000">
                                          <p:val>
                                            <p:strVal val="#ppt_w+.01"/>
                                          </p:val>
                                        </p:tav>
                                        <p:tav tm="100000">
                                          <p:val>
                                            <p:strVal val="#ppt_w"/>
                                          </p:val>
                                        </p:tav>
                                      </p:tavLst>
                                    </p:anim>
                                    <p:animEffect transition="in" filter="fade">
                                      <p:cBhvr>
                                        <p:cTn id="16" dur="400" tmFilter="0,0; .5, 1; 1, 1"/>
                                        <p:tgtEl>
                                          <p:spTgt spid="29"/>
                                        </p:tgtEl>
                                      </p:cBhvr>
                                    </p:animEffect>
                                  </p:childTnLst>
                                </p:cTn>
                              </p:par>
                            </p:childTnLst>
                          </p:cTn>
                        </p:par>
                        <p:par>
                          <p:cTn id="17" fill="hold">
                            <p:stCondLst>
                              <p:cond delay="519"/>
                            </p:stCondLst>
                            <p:childTnLst>
                              <p:par>
                                <p:cTn id="18" presetID="22" presetClass="entr" presetSubtype="8"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left)">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par>
                                <p:cTn id="26" presetID="10" presetClass="entr" presetSubtype="0" fill="hold"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grpId="1" nodeType="clickEffect">
                                  <p:stCondLst>
                                    <p:cond delay="0"/>
                                  </p:stCondLst>
                                  <p:childTnLst>
                                    <p:animEffect transition="out" filter="fade">
                                      <p:cBhvr>
                                        <p:cTn id="32" dur="500"/>
                                        <p:tgtEl>
                                          <p:spTgt spid="2"/>
                                        </p:tgtEl>
                                      </p:cBhvr>
                                    </p:animEffect>
                                    <p:set>
                                      <p:cBhvr>
                                        <p:cTn id="33" dur="1" fill="hold">
                                          <p:stCondLst>
                                            <p:cond delay="499"/>
                                          </p:stCondLst>
                                        </p:cTn>
                                        <p:tgtEl>
                                          <p:spTgt spid="2"/>
                                        </p:tgtEl>
                                        <p:attrNameLst>
                                          <p:attrName>style.visibility</p:attrName>
                                        </p:attrNameLst>
                                      </p:cBhvr>
                                      <p:to>
                                        <p:strVal val="hidden"/>
                                      </p:to>
                                    </p:set>
                                  </p:childTnLst>
                                </p:cTn>
                              </p:par>
                              <p:par>
                                <p:cTn id="34" presetID="10" presetClass="exit" presetSubtype="0" fill="hold" nodeType="withEffect">
                                  <p:stCondLst>
                                    <p:cond delay="0"/>
                                  </p:stCondLst>
                                  <p:childTnLst>
                                    <p:animEffect transition="out" filter="fade">
                                      <p:cBhvr>
                                        <p:cTn id="35" dur="500"/>
                                        <p:tgtEl>
                                          <p:spTgt spid="5"/>
                                        </p:tgtEl>
                                      </p:cBhvr>
                                    </p:animEffect>
                                    <p:set>
                                      <p:cBhvr>
                                        <p:cTn id="36" dur="1" fill="hold">
                                          <p:stCondLst>
                                            <p:cond delay="499"/>
                                          </p:stCondLst>
                                        </p:cTn>
                                        <p:tgtEl>
                                          <p:spTgt spid="5"/>
                                        </p:tgtEl>
                                        <p:attrNameLst>
                                          <p:attrName>style.visibility</p:attrName>
                                        </p:attrNameLst>
                                      </p:cBhvr>
                                      <p:to>
                                        <p:strVal val="hidden"/>
                                      </p:to>
                                    </p:set>
                                  </p:childTnLst>
                                </p:cTn>
                              </p:par>
                              <p:par>
                                <p:cTn id="37" presetID="10" presetClass="exit" presetSubtype="0" fill="hold" nodeType="withEffect">
                                  <p:stCondLst>
                                    <p:cond delay="0"/>
                                  </p:stCondLst>
                                  <p:childTnLst>
                                    <p:animEffect transition="out" filter="fade">
                                      <p:cBhvr>
                                        <p:cTn id="38" dur="500"/>
                                        <p:tgtEl>
                                          <p:spTgt spid="6"/>
                                        </p:tgtEl>
                                      </p:cBhvr>
                                    </p:animEffect>
                                    <p:set>
                                      <p:cBhvr>
                                        <p:cTn id="39"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2" grpId="0"/>
      <p:bldP spid="2"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108"/>
          <p:cNvSpPr txBox="1">
            <a:spLocks noChangeArrowheads="1"/>
          </p:cNvSpPr>
          <p:nvPr/>
        </p:nvSpPr>
        <p:spPr bwMode="auto">
          <a:xfrm>
            <a:off x="539552" y="267494"/>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dirty="0">
                <a:solidFill>
                  <a:prstClr val="black"/>
                </a:solidFill>
                <a:latin typeface="微软雅黑" panose="020B0503020204020204" pitchFamily="34" charset="-122"/>
                <a:ea typeface="微软雅黑" panose="020B0503020204020204" pitchFamily="34" charset="-122"/>
              </a:rPr>
              <a:t>配置管理</a:t>
            </a:r>
            <a:endParaRPr lang="en-US" altLang="zh-CN" dirty="0">
              <a:solidFill>
                <a:prstClr val="black"/>
              </a:solidFill>
              <a:latin typeface="微软雅黑" panose="020B0503020204020204" pitchFamily="34" charset="-122"/>
              <a:ea typeface="微软雅黑" panose="020B0503020204020204" pitchFamily="34" charset="-122"/>
            </a:endParaRPr>
          </a:p>
        </p:txBody>
      </p:sp>
      <p:grpSp>
        <p:nvGrpSpPr>
          <p:cNvPr id="30" name="组合 29"/>
          <p:cNvGrpSpPr/>
          <p:nvPr/>
        </p:nvGrpSpPr>
        <p:grpSpPr>
          <a:xfrm>
            <a:off x="107544" y="245001"/>
            <a:ext cx="360000" cy="360000"/>
            <a:chOff x="1965186" y="1419622"/>
            <a:chExt cx="302558" cy="314067"/>
          </a:xfrm>
        </p:grpSpPr>
        <p:sp>
          <p:nvSpPr>
            <p:cNvPr id="31" name="矩形 30"/>
            <p:cNvSpPr/>
            <p:nvPr userDrawn="1"/>
          </p:nvSpPr>
          <p:spPr>
            <a:xfrm>
              <a:off x="1965186" y="1419622"/>
              <a:ext cx="252000" cy="252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userDrawn="1"/>
          </p:nvSpPr>
          <p:spPr>
            <a:xfrm>
              <a:off x="2087744" y="1553689"/>
              <a:ext cx="180000" cy="180000"/>
            </a:xfrm>
            <a:prstGeom prst="rect">
              <a:avLst/>
            </a:prstGeom>
            <a:solidFill>
              <a:srgbClr val="0E90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a:off x="1979712" y="268707"/>
            <a:ext cx="6336704" cy="584775"/>
          </a:xfrm>
          <a:prstGeom prst="rect">
            <a:avLst/>
          </a:prstGeom>
          <a:noFill/>
        </p:spPr>
        <p:txBody>
          <a:bodyPr wrap="square" rtlCol="0">
            <a:spAutoFit/>
          </a:bodyPr>
          <a:lstStyle/>
          <a:p>
            <a:r>
              <a:rPr lang="en-US" altLang="zh-CN" sz="1600" b="1" dirty="0"/>
              <a:t>8.</a:t>
            </a:r>
            <a:r>
              <a:rPr lang="zh-CN" altLang="zh-CN" sz="1600" b="1" dirty="0"/>
              <a:t>是否及时根据项目的进展情况，进行相关文档的更新？并能追溯相关历史信息？</a:t>
            </a:r>
            <a:endParaRPr lang="zh-CN" altLang="en-US" sz="1600" dirty="0"/>
          </a:p>
        </p:txBody>
      </p:sp>
      <p:pic>
        <p:nvPicPr>
          <p:cNvPr id="3" name="图片 2"/>
          <p:cNvPicPr>
            <a:picLocks noChangeAspect="1"/>
          </p:cNvPicPr>
          <p:nvPr/>
        </p:nvPicPr>
        <p:blipFill>
          <a:blip r:embed="rId1"/>
          <a:stretch>
            <a:fillRect/>
          </a:stretch>
        </p:blipFill>
        <p:spPr>
          <a:xfrm>
            <a:off x="104801" y="1176500"/>
            <a:ext cx="5220152" cy="3779848"/>
          </a:xfrm>
          <a:prstGeom prst="rect">
            <a:avLst/>
          </a:prstGeom>
        </p:spPr>
      </p:pic>
      <p:pic>
        <p:nvPicPr>
          <p:cNvPr id="10" name="图片 9"/>
          <p:cNvPicPr>
            <a:picLocks noChangeAspect="1"/>
          </p:cNvPicPr>
          <p:nvPr/>
        </p:nvPicPr>
        <p:blipFill>
          <a:blip r:embed="rId2"/>
          <a:stretch>
            <a:fillRect/>
          </a:stretch>
        </p:blipFill>
        <p:spPr>
          <a:xfrm>
            <a:off x="5520703" y="1125473"/>
            <a:ext cx="2979678" cy="670618"/>
          </a:xfrm>
          <a:prstGeom prst="rect">
            <a:avLst/>
          </a:prstGeom>
        </p:spPr>
      </p:pic>
      <p:pic>
        <p:nvPicPr>
          <p:cNvPr id="11" name="图片 10"/>
          <p:cNvPicPr>
            <a:picLocks noChangeAspect="1"/>
          </p:cNvPicPr>
          <p:nvPr/>
        </p:nvPicPr>
        <p:blipFill>
          <a:blip r:embed="rId3"/>
          <a:stretch>
            <a:fillRect/>
          </a:stretch>
        </p:blipFill>
        <p:spPr>
          <a:xfrm>
            <a:off x="5520703" y="1796091"/>
            <a:ext cx="2850127" cy="746825"/>
          </a:xfrm>
          <a:prstGeom prst="rect">
            <a:avLst/>
          </a:prstGeom>
        </p:spPr>
      </p:pic>
      <p:pic>
        <p:nvPicPr>
          <p:cNvPr id="12" name="图片 11"/>
          <p:cNvPicPr>
            <a:picLocks noChangeAspect="1"/>
          </p:cNvPicPr>
          <p:nvPr/>
        </p:nvPicPr>
        <p:blipFill>
          <a:blip r:embed="rId4"/>
          <a:stretch>
            <a:fillRect/>
          </a:stretch>
        </p:blipFill>
        <p:spPr>
          <a:xfrm>
            <a:off x="5451048" y="2559103"/>
            <a:ext cx="2865368" cy="662997"/>
          </a:xfrm>
          <a:prstGeom prst="rect">
            <a:avLst/>
          </a:prstGeom>
        </p:spPr>
      </p:pic>
      <p:pic>
        <p:nvPicPr>
          <p:cNvPr id="16" name="图片 15"/>
          <p:cNvPicPr>
            <a:picLocks noChangeAspect="1"/>
          </p:cNvPicPr>
          <p:nvPr/>
        </p:nvPicPr>
        <p:blipFill>
          <a:blip r:embed="rId5"/>
          <a:stretch>
            <a:fillRect/>
          </a:stretch>
        </p:blipFill>
        <p:spPr>
          <a:xfrm>
            <a:off x="5460003" y="3203596"/>
            <a:ext cx="2613887" cy="830652"/>
          </a:xfrm>
          <a:prstGeom prst="rect">
            <a:avLst/>
          </a:prstGeom>
        </p:spPr>
      </p:pic>
      <p:pic>
        <p:nvPicPr>
          <p:cNvPr id="17" name="图片 16"/>
          <p:cNvPicPr>
            <a:picLocks noChangeAspect="1"/>
          </p:cNvPicPr>
          <p:nvPr/>
        </p:nvPicPr>
        <p:blipFill>
          <a:blip r:embed="rId6"/>
          <a:stretch>
            <a:fillRect/>
          </a:stretch>
        </p:blipFill>
        <p:spPr>
          <a:xfrm>
            <a:off x="5520703" y="4034248"/>
            <a:ext cx="2735817" cy="922100"/>
          </a:xfrm>
          <a:prstGeom prst="rect">
            <a:avLst/>
          </a:prstGeom>
        </p:spPr>
      </p:pic>
      <p:pic>
        <p:nvPicPr>
          <p:cNvPr id="19" name="图片 18"/>
          <p:cNvPicPr>
            <a:picLocks noChangeAspect="1"/>
          </p:cNvPicPr>
          <p:nvPr/>
        </p:nvPicPr>
        <p:blipFill>
          <a:blip r:embed="rId7"/>
          <a:stretch>
            <a:fillRect/>
          </a:stretch>
        </p:blipFill>
        <p:spPr>
          <a:xfrm>
            <a:off x="104801" y="829810"/>
            <a:ext cx="5524979" cy="29720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par>
                                <p:cTn id="13" presetID="10"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par>
                                <p:cTn id="19" presetID="10"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10" presetClass="entr" presetSubtype="0" fill="hold"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par>
                                <p:cTn id="25" presetID="10"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par>
                                <p:cTn id="28" presetID="10" presetClass="entr" presetSubtype="0" fill="hold"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grpId="1" nodeType="clickEffect">
                                  <p:stCondLst>
                                    <p:cond delay="0"/>
                                  </p:stCondLst>
                                  <p:childTnLst>
                                    <p:animEffect transition="out" filter="fade">
                                      <p:cBhvr>
                                        <p:cTn id="34" dur="500"/>
                                        <p:tgtEl>
                                          <p:spTgt spid="2"/>
                                        </p:tgtEl>
                                      </p:cBhvr>
                                    </p:animEffect>
                                    <p:set>
                                      <p:cBhvr>
                                        <p:cTn id="35" dur="1" fill="hold">
                                          <p:stCondLst>
                                            <p:cond delay="499"/>
                                          </p:stCondLst>
                                        </p:cTn>
                                        <p:tgtEl>
                                          <p:spTgt spid="2"/>
                                        </p:tgtEl>
                                        <p:attrNameLst>
                                          <p:attrName>style.visibility</p:attrName>
                                        </p:attrNameLst>
                                      </p:cBhvr>
                                      <p:to>
                                        <p:strVal val="hidden"/>
                                      </p:to>
                                    </p:set>
                                  </p:childTnLst>
                                </p:cTn>
                              </p:par>
                              <p:par>
                                <p:cTn id="36" presetID="10" presetClass="exit" presetSubtype="0" fill="hold" nodeType="withEffect">
                                  <p:stCondLst>
                                    <p:cond delay="0"/>
                                  </p:stCondLst>
                                  <p:childTnLst>
                                    <p:animEffect transition="out" filter="fade">
                                      <p:cBhvr>
                                        <p:cTn id="37" dur="500"/>
                                        <p:tgtEl>
                                          <p:spTgt spid="19"/>
                                        </p:tgtEl>
                                      </p:cBhvr>
                                    </p:animEffect>
                                    <p:set>
                                      <p:cBhvr>
                                        <p:cTn id="38" dur="1" fill="hold">
                                          <p:stCondLst>
                                            <p:cond delay="499"/>
                                          </p:stCondLst>
                                        </p:cTn>
                                        <p:tgtEl>
                                          <p:spTgt spid="19"/>
                                        </p:tgtEl>
                                        <p:attrNameLst>
                                          <p:attrName>style.visibility</p:attrName>
                                        </p:attrNameLst>
                                      </p:cBhvr>
                                      <p:to>
                                        <p:strVal val="hidden"/>
                                      </p:to>
                                    </p:set>
                                  </p:childTnLst>
                                </p:cTn>
                              </p:par>
                              <p:par>
                                <p:cTn id="39" presetID="10" presetClass="exit" presetSubtype="0" fill="hold" nodeType="withEffect">
                                  <p:stCondLst>
                                    <p:cond delay="0"/>
                                  </p:stCondLst>
                                  <p:childTnLst>
                                    <p:animEffect transition="out" filter="fade">
                                      <p:cBhvr>
                                        <p:cTn id="40" dur="500"/>
                                        <p:tgtEl>
                                          <p:spTgt spid="3"/>
                                        </p:tgtEl>
                                      </p:cBhvr>
                                    </p:animEffect>
                                    <p:set>
                                      <p:cBhvr>
                                        <p:cTn id="41" dur="1" fill="hold">
                                          <p:stCondLst>
                                            <p:cond delay="499"/>
                                          </p:stCondLst>
                                        </p:cTn>
                                        <p:tgtEl>
                                          <p:spTgt spid="3"/>
                                        </p:tgtEl>
                                        <p:attrNameLst>
                                          <p:attrName>style.visibility</p:attrName>
                                        </p:attrNameLst>
                                      </p:cBhvr>
                                      <p:to>
                                        <p:strVal val="hidden"/>
                                      </p:to>
                                    </p:set>
                                  </p:childTnLst>
                                </p:cTn>
                              </p:par>
                              <p:par>
                                <p:cTn id="42" presetID="10" presetClass="exit" presetSubtype="0" fill="hold" nodeType="withEffect">
                                  <p:stCondLst>
                                    <p:cond delay="0"/>
                                  </p:stCondLst>
                                  <p:childTnLst>
                                    <p:animEffect transition="out" filter="fade">
                                      <p:cBhvr>
                                        <p:cTn id="43" dur="500"/>
                                        <p:tgtEl>
                                          <p:spTgt spid="10"/>
                                        </p:tgtEl>
                                      </p:cBhvr>
                                    </p:animEffect>
                                    <p:set>
                                      <p:cBhvr>
                                        <p:cTn id="44" dur="1" fill="hold">
                                          <p:stCondLst>
                                            <p:cond delay="499"/>
                                          </p:stCondLst>
                                        </p:cTn>
                                        <p:tgtEl>
                                          <p:spTgt spid="10"/>
                                        </p:tgtEl>
                                        <p:attrNameLst>
                                          <p:attrName>style.visibility</p:attrName>
                                        </p:attrNameLst>
                                      </p:cBhvr>
                                      <p:to>
                                        <p:strVal val="hidden"/>
                                      </p:to>
                                    </p:set>
                                  </p:childTnLst>
                                </p:cTn>
                              </p:par>
                              <p:par>
                                <p:cTn id="45" presetID="10" presetClass="exit" presetSubtype="0" fill="hold" nodeType="withEffect">
                                  <p:stCondLst>
                                    <p:cond delay="0"/>
                                  </p:stCondLst>
                                  <p:childTnLst>
                                    <p:animEffect transition="out" filter="fade">
                                      <p:cBhvr>
                                        <p:cTn id="46" dur="500"/>
                                        <p:tgtEl>
                                          <p:spTgt spid="11"/>
                                        </p:tgtEl>
                                      </p:cBhvr>
                                    </p:animEffect>
                                    <p:set>
                                      <p:cBhvr>
                                        <p:cTn id="47" dur="1" fill="hold">
                                          <p:stCondLst>
                                            <p:cond delay="499"/>
                                          </p:stCondLst>
                                        </p:cTn>
                                        <p:tgtEl>
                                          <p:spTgt spid="11"/>
                                        </p:tgtEl>
                                        <p:attrNameLst>
                                          <p:attrName>style.visibility</p:attrName>
                                        </p:attrNameLst>
                                      </p:cBhvr>
                                      <p:to>
                                        <p:strVal val="hidden"/>
                                      </p:to>
                                    </p:set>
                                  </p:childTnLst>
                                </p:cTn>
                              </p:par>
                              <p:par>
                                <p:cTn id="48" presetID="10" presetClass="exit" presetSubtype="0" fill="hold" nodeType="withEffect">
                                  <p:stCondLst>
                                    <p:cond delay="0"/>
                                  </p:stCondLst>
                                  <p:childTnLst>
                                    <p:animEffect transition="out" filter="fade">
                                      <p:cBhvr>
                                        <p:cTn id="49" dur="500"/>
                                        <p:tgtEl>
                                          <p:spTgt spid="12"/>
                                        </p:tgtEl>
                                      </p:cBhvr>
                                    </p:animEffect>
                                    <p:set>
                                      <p:cBhvr>
                                        <p:cTn id="50" dur="1" fill="hold">
                                          <p:stCondLst>
                                            <p:cond delay="499"/>
                                          </p:stCondLst>
                                        </p:cTn>
                                        <p:tgtEl>
                                          <p:spTgt spid="12"/>
                                        </p:tgtEl>
                                        <p:attrNameLst>
                                          <p:attrName>style.visibility</p:attrName>
                                        </p:attrNameLst>
                                      </p:cBhvr>
                                      <p:to>
                                        <p:strVal val="hidden"/>
                                      </p:to>
                                    </p:set>
                                  </p:childTnLst>
                                </p:cTn>
                              </p:par>
                              <p:par>
                                <p:cTn id="51" presetID="10" presetClass="exit" presetSubtype="0" fill="hold" nodeType="withEffect">
                                  <p:stCondLst>
                                    <p:cond delay="0"/>
                                  </p:stCondLst>
                                  <p:childTnLst>
                                    <p:animEffect transition="out" filter="fade">
                                      <p:cBhvr>
                                        <p:cTn id="52" dur="500"/>
                                        <p:tgtEl>
                                          <p:spTgt spid="16"/>
                                        </p:tgtEl>
                                      </p:cBhvr>
                                    </p:animEffect>
                                    <p:set>
                                      <p:cBhvr>
                                        <p:cTn id="53" dur="1" fill="hold">
                                          <p:stCondLst>
                                            <p:cond delay="499"/>
                                          </p:stCondLst>
                                        </p:cTn>
                                        <p:tgtEl>
                                          <p:spTgt spid="16"/>
                                        </p:tgtEl>
                                        <p:attrNameLst>
                                          <p:attrName>style.visibility</p:attrName>
                                        </p:attrNameLst>
                                      </p:cBhvr>
                                      <p:to>
                                        <p:strVal val="hidden"/>
                                      </p:to>
                                    </p:set>
                                  </p:childTnLst>
                                </p:cTn>
                              </p:par>
                              <p:par>
                                <p:cTn id="54" presetID="10" presetClass="exit" presetSubtype="0" fill="hold" nodeType="withEffect">
                                  <p:stCondLst>
                                    <p:cond delay="0"/>
                                  </p:stCondLst>
                                  <p:childTnLst>
                                    <p:animEffect transition="out" filter="fade">
                                      <p:cBhvr>
                                        <p:cTn id="55" dur="500"/>
                                        <p:tgtEl>
                                          <p:spTgt spid="17"/>
                                        </p:tgtEl>
                                      </p:cBhvr>
                                    </p:animEffect>
                                    <p:set>
                                      <p:cBhvr>
                                        <p:cTn id="56"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108"/>
          <p:cNvSpPr txBox="1">
            <a:spLocks noChangeArrowheads="1"/>
          </p:cNvSpPr>
          <p:nvPr/>
        </p:nvSpPr>
        <p:spPr bwMode="auto">
          <a:xfrm>
            <a:off x="539552" y="267494"/>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dirty="0">
                <a:solidFill>
                  <a:prstClr val="black"/>
                </a:solidFill>
                <a:latin typeface="微软雅黑" panose="020B0503020204020204" pitchFamily="34" charset="-122"/>
                <a:ea typeface="微软雅黑" panose="020B0503020204020204" pitchFamily="34" charset="-122"/>
              </a:rPr>
              <a:t>配置管理</a:t>
            </a:r>
            <a:endParaRPr lang="en-US" altLang="zh-CN" dirty="0">
              <a:solidFill>
                <a:prstClr val="black"/>
              </a:solidFill>
              <a:latin typeface="微软雅黑" panose="020B0503020204020204" pitchFamily="34" charset="-122"/>
              <a:ea typeface="微软雅黑" panose="020B0503020204020204" pitchFamily="34" charset="-122"/>
            </a:endParaRPr>
          </a:p>
        </p:txBody>
      </p:sp>
      <p:grpSp>
        <p:nvGrpSpPr>
          <p:cNvPr id="30" name="组合 29"/>
          <p:cNvGrpSpPr/>
          <p:nvPr/>
        </p:nvGrpSpPr>
        <p:grpSpPr>
          <a:xfrm>
            <a:off x="107544" y="245001"/>
            <a:ext cx="360000" cy="360000"/>
            <a:chOff x="1965186" y="1419622"/>
            <a:chExt cx="302558" cy="314067"/>
          </a:xfrm>
        </p:grpSpPr>
        <p:sp>
          <p:nvSpPr>
            <p:cNvPr id="31" name="矩形 30"/>
            <p:cNvSpPr/>
            <p:nvPr userDrawn="1"/>
          </p:nvSpPr>
          <p:spPr>
            <a:xfrm>
              <a:off x="1965186" y="1419622"/>
              <a:ext cx="252000" cy="252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userDrawn="1"/>
          </p:nvSpPr>
          <p:spPr>
            <a:xfrm>
              <a:off x="2087744" y="1553689"/>
              <a:ext cx="180000" cy="180000"/>
            </a:xfrm>
            <a:prstGeom prst="rect">
              <a:avLst/>
            </a:prstGeom>
            <a:solidFill>
              <a:srgbClr val="0E90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a:off x="1979712" y="268707"/>
            <a:ext cx="6336704" cy="584775"/>
          </a:xfrm>
          <a:prstGeom prst="rect">
            <a:avLst/>
          </a:prstGeom>
          <a:noFill/>
        </p:spPr>
        <p:txBody>
          <a:bodyPr wrap="square" rtlCol="0">
            <a:spAutoFit/>
          </a:bodyPr>
          <a:lstStyle/>
          <a:p>
            <a:r>
              <a:rPr lang="en-US" altLang="zh-CN" sz="1600" b="1" dirty="0"/>
              <a:t>8.</a:t>
            </a:r>
            <a:r>
              <a:rPr lang="zh-CN" altLang="zh-CN" sz="1600" b="1" dirty="0"/>
              <a:t>是否及时根据项目的进展情况，进行相关文档的更新？并能追溯相关历史信息？</a:t>
            </a:r>
            <a:endParaRPr lang="zh-CN" altLang="en-US" sz="1600" dirty="0"/>
          </a:p>
        </p:txBody>
      </p:sp>
      <p:pic>
        <p:nvPicPr>
          <p:cNvPr id="15" name="图片 14"/>
          <p:cNvPicPr>
            <a:picLocks noChangeAspect="1"/>
          </p:cNvPicPr>
          <p:nvPr/>
        </p:nvPicPr>
        <p:blipFill>
          <a:blip r:embed="rId1"/>
          <a:stretch>
            <a:fillRect/>
          </a:stretch>
        </p:blipFill>
        <p:spPr>
          <a:xfrm>
            <a:off x="1714301" y="894436"/>
            <a:ext cx="6026051" cy="4011795"/>
          </a:xfrm>
          <a:prstGeom prst="rect">
            <a:avLst/>
          </a:prstGeom>
        </p:spPr>
      </p:pic>
      <p:pic>
        <p:nvPicPr>
          <p:cNvPr id="14" name="图片 13"/>
          <p:cNvPicPr>
            <a:picLocks noChangeAspect="1"/>
          </p:cNvPicPr>
          <p:nvPr/>
        </p:nvPicPr>
        <p:blipFill>
          <a:blip r:embed="rId2"/>
          <a:stretch>
            <a:fillRect/>
          </a:stretch>
        </p:blipFill>
        <p:spPr>
          <a:xfrm>
            <a:off x="1949263" y="1419622"/>
            <a:ext cx="5697810" cy="277393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ox(in)">
                                      <p:cBhvr>
                                        <p:cTn id="17"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350498"/>
            <a:ext cx="3228536" cy="1188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3" name="文本框 2"/>
          <p:cNvSpPr txBox="1"/>
          <p:nvPr/>
        </p:nvSpPr>
        <p:spPr>
          <a:xfrm>
            <a:off x="1352697" y="1663625"/>
            <a:ext cx="1677382" cy="530915"/>
          </a:xfrm>
          <a:prstGeom prst="rect">
            <a:avLst/>
          </a:prstGeom>
          <a:noFill/>
        </p:spPr>
        <p:txBody>
          <a:bodyPr wrap="none" lIns="68580" tIns="34290" rIns="68580" bIns="34290" rtlCol="0">
            <a:spAutoFit/>
          </a:bodyPr>
          <a:lstStyle/>
          <a:p>
            <a:r>
              <a:rPr lang="zh-CN" altLang="en-US" sz="3000" b="1" dirty="0">
                <a:solidFill>
                  <a:schemeClr val="bg1"/>
                </a:solidFill>
                <a:latin typeface="微软雅黑" panose="020B0503020204020204" pitchFamily="34" charset="-122"/>
                <a:ea typeface="微软雅黑" panose="020B0503020204020204" pitchFamily="34" charset="-122"/>
              </a:rPr>
              <a:t>第四部分</a:t>
            </a:r>
            <a:endParaRPr lang="zh-CN" altLang="en-US" sz="3000" b="1" dirty="0">
              <a:solidFill>
                <a:schemeClr val="bg1"/>
              </a:solidFill>
              <a:latin typeface="微软雅黑" panose="020B0503020204020204" pitchFamily="34" charset="-122"/>
              <a:ea typeface="微软雅黑" panose="020B0503020204020204" pitchFamily="34" charset="-122"/>
            </a:endParaRPr>
          </a:p>
        </p:txBody>
      </p:sp>
      <p:sp>
        <p:nvSpPr>
          <p:cNvPr id="4" name="TextBox 4"/>
          <p:cNvSpPr txBox="1"/>
          <p:nvPr/>
        </p:nvSpPr>
        <p:spPr>
          <a:xfrm>
            <a:off x="4932040" y="1504217"/>
            <a:ext cx="2600712" cy="880562"/>
          </a:xfrm>
          <a:prstGeom prst="rect">
            <a:avLst/>
          </a:prstGeom>
          <a:noFill/>
        </p:spPr>
        <p:txBody>
          <a:bodyPr wrap="none" lIns="68580" tIns="34290" rIns="68580" bIns="34290" rtlCol="0">
            <a:spAutoFit/>
          </a:bodyPr>
          <a:lstStyle/>
          <a:p>
            <a:pPr fontAlgn="base">
              <a:lnSpc>
                <a:spcPct val="120000"/>
              </a:lnSpc>
            </a:pPr>
            <a:r>
              <a:rPr lang="zh-CN" altLang="en-US" sz="4800" b="1" dirty="0">
                <a:solidFill>
                  <a:schemeClr val="tx1">
                    <a:lumMod val="75000"/>
                    <a:lumOff val="25000"/>
                  </a:schemeClr>
                </a:solidFill>
                <a:latin typeface="微软雅黑" panose="020B0503020204020204" pitchFamily="34" charset="-122"/>
                <a:ea typeface="微软雅黑" panose="020B0503020204020204" pitchFamily="34" charset="-122"/>
              </a:rPr>
              <a:t>执行阶段</a:t>
            </a:r>
            <a:endParaRPr lang="zh-CN" altLang="en-US" sz="4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矩形 9"/>
          <p:cNvSpPr/>
          <p:nvPr/>
        </p:nvSpPr>
        <p:spPr>
          <a:xfrm>
            <a:off x="3825914" y="3281290"/>
            <a:ext cx="5319000" cy="20046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1" name="矩形 10"/>
          <p:cNvSpPr/>
          <p:nvPr/>
        </p:nvSpPr>
        <p:spPr>
          <a:xfrm>
            <a:off x="3302392" y="1350498"/>
            <a:ext cx="305972" cy="1188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dirty="0"/>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 presetClass="entr" presetSubtype="1" fill="hold" grpId="0" nodeType="withEffect">
                                  <p:stCondLst>
                                    <p:cond delay="300"/>
                                  </p:stCondLst>
                                  <p:childTnLst>
                                    <p:set>
                                      <p:cBhvr>
                                        <p:cTn id="9" dur="1" fill="hold">
                                          <p:stCondLst>
                                            <p:cond delay="0"/>
                                          </p:stCondLst>
                                        </p:cTn>
                                        <p:tgtEl>
                                          <p:spTgt spid="11"/>
                                        </p:tgtEl>
                                        <p:attrNameLst>
                                          <p:attrName>style.visibility</p:attrName>
                                        </p:attrNameLst>
                                      </p:cBhvr>
                                      <p:to>
                                        <p:strVal val="visible"/>
                                      </p:to>
                                    </p:set>
                                    <p:anim calcmode="lin" valueType="num">
                                      <p:cBhvr additive="base">
                                        <p:cTn id="10" dur="400" fill="hold"/>
                                        <p:tgtEl>
                                          <p:spTgt spid="11"/>
                                        </p:tgtEl>
                                        <p:attrNameLst>
                                          <p:attrName>ppt_x</p:attrName>
                                        </p:attrNameLst>
                                      </p:cBhvr>
                                      <p:tavLst>
                                        <p:tav tm="0">
                                          <p:val>
                                            <p:strVal val="#ppt_x"/>
                                          </p:val>
                                        </p:tav>
                                        <p:tav tm="100000">
                                          <p:val>
                                            <p:strVal val="#ppt_x"/>
                                          </p:val>
                                        </p:tav>
                                      </p:tavLst>
                                    </p:anim>
                                    <p:anim calcmode="lin" valueType="num">
                                      <p:cBhvr additive="base">
                                        <p:cTn id="11" dur="400" fill="hold"/>
                                        <p:tgtEl>
                                          <p:spTgt spid="11"/>
                                        </p:tgtEl>
                                        <p:attrNameLst>
                                          <p:attrName>ppt_y</p:attrName>
                                        </p:attrNameLst>
                                      </p:cBhvr>
                                      <p:tavLst>
                                        <p:tav tm="0">
                                          <p:val>
                                            <p:strVal val="0-#ppt_h/2"/>
                                          </p:val>
                                        </p:tav>
                                        <p:tav tm="100000">
                                          <p:val>
                                            <p:strVal val="#ppt_y"/>
                                          </p:val>
                                        </p:tav>
                                      </p:tavLst>
                                    </p:anim>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animBg="1"/>
      <p:bldP spid="1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108"/>
          <p:cNvSpPr txBox="1">
            <a:spLocks noChangeArrowheads="1"/>
          </p:cNvSpPr>
          <p:nvPr/>
        </p:nvSpPr>
        <p:spPr bwMode="auto">
          <a:xfrm>
            <a:off x="539552" y="267494"/>
            <a:ext cx="18004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dirty="0">
                <a:solidFill>
                  <a:prstClr val="black"/>
                </a:solidFill>
                <a:latin typeface="微软雅黑" panose="020B0503020204020204" pitchFamily="34" charset="-122"/>
                <a:ea typeface="微软雅黑" panose="020B0503020204020204" pitchFamily="34" charset="-122"/>
              </a:rPr>
              <a:t>范围与原件文档</a:t>
            </a:r>
            <a:endParaRPr lang="en-US" altLang="zh-CN" dirty="0">
              <a:solidFill>
                <a:prstClr val="black"/>
              </a:solidFill>
              <a:latin typeface="微软雅黑" panose="020B0503020204020204" pitchFamily="34" charset="-122"/>
              <a:ea typeface="微软雅黑" panose="020B0503020204020204" pitchFamily="34" charset="-122"/>
            </a:endParaRPr>
          </a:p>
        </p:txBody>
      </p:sp>
      <p:grpSp>
        <p:nvGrpSpPr>
          <p:cNvPr id="30" name="组合 29"/>
          <p:cNvGrpSpPr/>
          <p:nvPr/>
        </p:nvGrpSpPr>
        <p:grpSpPr>
          <a:xfrm>
            <a:off x="107544" y="245001"/>
            <a:ext cx="360000" cy="360000"/>
            <a:chOff x="1965186" y="1419622"/>
            <a:chExt cx="302558" cy="314067"/>
          </a:xfrm>
        </p:grpSpPr>
        <p:sp>
          <p:nvSpPr>
            <p:cNvPr id="31" name="矩形 30"/>
            <p:cNvSpPr/>
            <p:nvPr userDrawn="1"/>
          </p:nvSpPr>
          <p:spPr>
            <a:xfrm>
              <a:off x="1965186" y="1419622"/>
              <a:ext cx="252000" cy="252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userDrawn="1"/>
          </p:nvSpPr>
          <p:spPr>
            <a:xfrm>
              <a:off x="2087744" y="1553689"/>
              <a:ext cx="180000" cy="180000"/>
            </a:xfrm>
            <a:prstGeom prst="rect">
              <a:avLst/>
            </a:prstGeom>
            <a:solidFill>
              <a:srgbClr val="0E90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a:off x="2195736" y="267494"/>
            <a:ext cx="6336704" cy="584775"/>
          </a:xfrm>
          <a:prstGeom prst="rect">
            <a:avLst/>
          </a:prstGeom>
          <a:noFill/>
        </p:spPr>
        <p:txBody>
          <a:bodyPr wrap="square" rtlCol="0">
            <a:spAutoFit/>
          </a:bodyPr>
          <a:lstStyle/>
          <a:p>
            <a:r>
              <a:rPr lang="en-US" altLang="zh-CN" sz="1600" b="1" dirty="0"/>
              <a:t>14.</a:t>
            </a:r>
            <a:r>
              <a:rPr lang="zh-CN" altLang="zh-CN" sz="1600" b="1" dirty="0"/>
              <a:t>是否提交了</a:t>
            </a:r>
            <a:r>
              <a:rPr lang="en-US" altLang="zh-CN" sz="1600" b="1" dirty="0"/>
              <a:t>Vision &amp; Scope</a:t>
            </a:r>
            <a:r>
              <a:rPr lang="zh-CN" altLang="zh-CN" sz="1600" b="1" dirty="0"/>
              <a:t>文档？是否采用了</a:t>
            </a:r>
            <a:r>
              <a:rPr lang="en-US" altLang="zh-CN" sz="1600" b="1" dirty="0"/>
              <a:t>Context Diagram</a:t>
            </a:r>
            <a:r>
              <a:rPr lang="zh-CN" altLang="zh-CN" sz="1600" b="1" dirty="0"/>
              <a:t>？内容是否完整？ </a:t>
            </a:r>
            <a:endParaRPr lang="zh-CN" altLang="en-US" sz="1400" dirty="0"/>
          </a:p>
        </p:txBody>
      </p:sp>
      <p:pic>
        <p:nvPicPr>
          <p:cNvPr id="3" name="图片 2"/>
          <p:cNvPicPr>
            <a:picLocks noChangeAspect="1"/>
          </p:cNvPicPr>
          <p:nvPr/>
        </p:nvPicPr>
        <p:blipFill>
          <a:blip r:embed="rId1"/>
          <a:stretch>
            <a:fillRect/>
          </a:stretch>
        </p:blipFill>
        <p:spPr>
          <a:xfrm>
            <a:off x="107544" y="932490"/>
            <a:ext cx="3635055" cy="281964"/>
          </a:xfrm>
          <a:prstGeom prst="rect">
            <a:avLst/>
          </a:prstGeom>
        </p:spPr>
      </p:pic>
      <p:pic>
        <p:nvPicPr>
          <p:cNvPr id="4" name="图片 3"/>
          <p:cNvPicPr>
            <a:picLocks noChangeAspect="1"/>
          </p:cNvPicPr>
          <p:nvPr/>
        </p:nvPicPr>
        <p:blipFill>
          <a:blip r:embed="rId2"/>
          <a:stretch>
            <a:fillRect/>
          </a:stretch>
        </p:blipFill>
        <p:spPr>
          <a:xfrm>
            <a:off x="300110" y="1214454"/>
            <a:ext cx="2194750" cy="3718882"/>
          </a:xfrm>
          <a:prstGeom prst="rect">
            <a:avLst/>
          </a:prstGeom>
        </p:spPr>
      </p:pic>
      <p:pic>
        <p:nvPicPr>
          <p:cNvPr id="5" name="图片 4"/>
          <p:cNvPicPr>
            <a:picLocks noChangeAspect="1"/>
          </p:cNvPicPr>
          <p:nvPr/>
        </p:nvPicPr>
        <p:blipFill>
          <a:blip r:embed="rId3"/>
          <a:stretch>
            <a:fillRect/>
          </a:stretch>
        </p:blipFill>
        <p:spPr>
          <a:xfrm>
            <a:off x="2681640" y="1516990"/>
            <a:ext cx="6462360" cy="3067860"/>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350" fill="hold"/>
                                        <p:tgtEl>
                                          <p:spTgt spid="30"/>
                                        </p:tgtEl>
                                        <p:attrNameLst>
                                          <p:attrName>ppt_w</p:attrName>
                                        </p:attrNameLst>
                                      </p:cBhvr>
                                      <p:tavLst>
                                        <p:tav tm="0">
                                          <p:val>
                                            <p:fltVal val="0"/>
                                          </p:val>
                                        </p:tav>
                                        <p:tav tm="100000">
                                          <p:val>
                                            <p:strVal val="#ppt_w"/>
                                          </p:val>
                                        </p:tav>
                                      </p:tavLst>
                                    </p:anim>
                                    <p:anim calcmode="lin" valueType="num">
                                      <p:cBhvr>
                                        <p:cTn id="8" dur="350" fill="hold"/>
                                        <p:tgtEl>
                                          <p:spTgt spid="30"/>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29"/>
                                        </p:tgtEl>
                                        <p:attrNameLst>
                                          <p:attrName>style.visibility</p:attrName>
                                        </p:attrNameLst>
                                      </p:cBhvr>
                                      <p:to>
                                        <p:strVal val="visible"/>
                                      </p:to>
                                    </p:set>
                                    <p:anim calcmode="lin" valueType="num">
                                      <p:cBhvr>
                                        <p:cTn id="12" dur="400" fill="hold"/>
                                        <p:tgtEl>
                                          <p:spTgt spid="29"/>
                                        </p:tgtEl>
                                        <p:attrNameLst>
                                          <p:attrName>ppt_x</p:attrName>
                                        </p:attrNameLst>
                                      </p:cBhvr>
                                      <p:tavLst>
                                        <p:tav tm="0">
                                          <p:val>
                                            <p:strVal val="#ppt_x"/>
                                          </p:val>
                                        </p:tav>
                                        <p:tav tm="50000">
                                          <p:val>
                                            <p:strVal val="#ppt_x+.1"/>
                                          </p:val>
                                        </p:tav>
                                        <p:tav tm="100000">
                                          <p:val>
                                            <p:strVal val="#ppt_x"/>
                                          </p:val>
                                        </p:tav>
                                      </p:tavLst>
                                    </p:anim>
                                    <p:anim calcmode="lin" valueType="num">
                                      <p:cBhvr>
                                        <p:cTn id="13" dur="400" fill="hold"/>
                                        <p:tgtEl>
                                          <p:spTgt spid="29"/>
                                        </p:tgtEl>
                                        <p:attrNameLst>
                                          <p:attrName>ppt_y</p:attrName>
                                        </p:attrNameLst>
                                      </p:cBhvr>
                                      <p:tavLst>
                                        <p:tav tm="0">
                                          <p:val>
                                            <p:strVal val="#ppt_y"/>
                                          </p:val>
                                        </p:tav>
                                        <p:tav tm="100000">
                                          <p:val>
                                            <p:strVal val="#ppt_y"/>
                                          </p:val>
                                        </p:tav>
                                      </p:tavLst>
                                    </p:anim>
                                    <p:anim calcmode="lin" valueType="num">
                                      <p:cBhvr>
                                        <p:cTn id="14" dur="400" fill="hold"/>
                                        <p:tgtEl>
                                          <p:spTgt spid="29"/>
                                        </p:tgtEl>
                                        <p:attrNameLst>
                                          <p:attrName>ppt_h</p:attrName>
                                        </p:attrNameLst>
                                      </p:cBhvr>
                                      <p:tavLst>
                                        <p:tav tm="0">
                                          <p:val>
                                            <p:strVal val="#ppt_h/10"/>
                                          </p:val>
                                        </p:tav>
                                        <p:tav tm="50000">
                                          <p:val>
                                            <p:strVal val="#ppt_h+.01"/>
                                          </p:val>
                                        </p:tav>
                                        <p:tav tm="100000">
                                          <p:val>
                                            <p:strVal val="#ppt_h"/>
                                          </p:val>
                                        </p:tav>
                                      </p:tavLst>
                                    </p:anim>
                                    <p:anim calcmode="lin" valueType="num">
                                      <p:cBhvr>
                                        <p:cTn id="15" dur="400" fill="hold"/>
                                        <p:tgtEl>
                                          <p:spTgt spid="29"/>
                                        </p:tgtEl>
                                        <p:attrNameLst>
                                          <p:attrName>ppt_w</p:attrName>
                                        </p:attrNameLst>
                                      </p:cBhvr>
                                      <p:tavLst>
                                        <p:tav tm="0">
                                          <p:val>
                                            <p:strVal val="#ppt_w/10"/>
                                          </p:val>
                                        </p:tav>
                                        <p:tav tm="50000">
                                          <p:val>
                                            <p:strVal val="#ppt_w+.01"/>
                                          </p:val>
                                        </p:tav>
                                        <p:tav tm="100000">
                                          <p:val>
                                            <p:strVal val="#ppt_w"/>
                                          </p:val>
                                        </p:tav>
                                      </p:tavLst>
                                    </p:anim>
                                    <p:animEffect transition="in" filter="fade">
                                      <p:cBhvr>
                                        <p:cTn id="16" dur="400" tmFilter="0,0; .5, 1; 1, 1"/>
                                        <p:tgtEl>
                                          <p:spTgt spid="2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left)">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par>
                                <p:cTn id="27" presetID="10" presetClass="entr" presetSubtype="0" fill="hold" nodeType="with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500"/>
                                        <p:tgtEl>
                                          <p:spTgt spid="4"/>
                                        </p:tgtEl>
                                      </p:cBhvr>
                                    </p:animEffect>
                                  </p:childTnLst>
                                </p:cTn>
                              </p:par>
                              <p:par>
                                <p:cTn id="30" presetID="10" presetClass="entr" presetSubtype="0" fill="hold" nodeType="with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nodeType="clickEffect">
                                  <p:stCondLst>
                                    <p:cond delay="0"/>
                                  </p:stCondLst>
                                  <p:childTnLst>
                                    <p:animEffect transition="out" filter="fade">
                                      <p:cBhvr>
                                        <p:cTn id="36" dur="500"/>
                                        <p:tgtEl>
                                          <p:spTgt spid="5"/>
                                        </p:tgtEl>
                                      </p:cBhvr>
                                    </p:animEffect>
                                    <p:set>
                                      <p:cBhvr>
                                        <p:cTn id="37" dur="1" fill="hold">
                                          <p:stCondLst>
                                            <p:cond delay="499"/>
                                          </p:stCondLst>
                                        </p:cTn>
                                        <p:tgtEl>
                                          <p:spTgt spid="5"/>
                                        </p:tgtEl>
                                        <p:attrNameLst>
                                          <p:attrName>style.visibility</p:attrName>
                                        </p:attrNameLst>
                                      </p:cBhvr>
                                      <p:to>
                                        <p:strVal val="hidden"/>
                                      </p:to>
                                    </p:set>
                                  </p:childTnLst>
                                </p:cTn>
                              </p:par>
                              <p:par>
                                <p:cTn id="38" presetID="10" presetClass="exit" presetSubtype="0" fill="hold" nodeType="withEffect">
                                  <p:stCondLst>
                                    <p:cond delay="0"/>
                                  </p:stCondLst>
                                  <p:childTnLst>
                                    <p:animEffect transition="out" filter="fade">
                                      <p:cBhvr>
                                        <p:cTn id="39" dur="500"/>
                                        <p:tgtEl>
                                          <p:spTgt spid="4"/>
                                        </p:tgtEl>
                                      </p:cBhvr>
                                    </p:animEffect>
                                    <p:set>
                                      <p:cBhvr>
                                        <p:cTn id="40" dur="1" fill="hold">
                                          <p:stCondLst>
                                            <p:cond delay="499"/>
                                          </p:stCondLst>
                                        </p:cTn>
                                        <p:tgtEl>
                                          <p:spTgt spid="4"/>
                                        </p:tgtEl>
                                        <p:attrNameLst>
                                          <p:attrName>style.visibility</p:attrName>
                                        </p:attrNameLst>
                                      </p:cBhvr>
                                      <p:to>
                                        <p:strVal val="hidden"/>
                                      </p:to>
                                    </p:set>
                                  </p:childTnLst>
                                </p:cTn>
                              </p:par>
                              <p:par>
                                <p:cTn id="41" presetID="10" presetClass="exit" presetSubtype="0" fill="hold" nodeType="withEffect">
                                  <p:stCondLst>
                                    <p:cond delay="0"/>
                                  </p:stCondLst>
                                  <p:childTnLst>
                                    <p:animEffect transition="out" filter="fade">
                                      <p:cBhvr>
                                        <p:cTn id="42" dur="500"/>
                                        <p:tgtEl>
                                          <p:spTgt spid="3"/>
                                        </p:tgtEl>
                                      </p:cBhvr>
                                    </p:animEffect>
                                    <p:set>
                                      <p:cBhvr>
                                        <p:cTn id="43"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108"/>
          <p:cNvSpPr txBox="1">
            <a:spLocks noChangeArrowheads="1"/>
          </p:cNvSpPr>
          <p:nvPr/>
        </p:nvSpPr>
        <p:spPr bwMode="auto">
          <a:xfrm>
            <a:off x="539552" y="267494"/>
            <a:ext cx="18004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dirty="0">
                <a:solidFill>
                  <a:prstClr val="black"/>
                </a:solidFill>
                <a:latin typeface="微软雅黑" panose="020B0503020204020204" pitchFamily="34" charset="-122"/>
                <a:ea typeface="微软雅黑" panose="020B0503020204020204" pitchFamily="34" charset="-122"/>
              </a:rPr>
              <a:t>范围与原件文档</a:t>
            </a:r>
            <a:endParaRPr lang="en-US" altLang="zh-CN" dirty="0">
              <a:solidFill>
                <a:prstClr val="black"/>
              </a:solidFill>
              <a:latin typeface="微软雅黑" panose="020B0503020204020204" pitchFamily="34" charset="-122"/>
              <a:ea typeface="微软雅黑" panose="020B0503020204020204" pitchFamily="34" charset="-122"/>
            </a:endParaRPr>
          </a:p>
        </p:txBody>
      </p:sp>
      <p:grpSp>
        <p:nvGrpSpPr>
          <p:cNvPr id="30" name="组合 29"/>
          <p:cNvGrpSpPr/>
          <p:nvPr/>
        </p:nvGrpSpPr>
        <p:grpSpPr>
          <a:xfrm>
            <a:off x="107544" y="245001"/>
            <a:ext cx="360000" cy="360000"/>
            <a:chOff x="1965186" y="1419622"/>
            <a:chExt cx="302558" cy="314067"/>
          </a:xfrm>
        </p:grpSpPr>
        <p:sp>
          <p:nvSpPr>
            <p:cNvPr id="31" name="矩形 30"/>
            <p:cNvSpPr/>
            <p:nvPr userDrawn="1"/>
          </p:nvSpPr>
          <p:spPr>
            <a:xfrm>
              <a:off x="1965186" y="1419622"/>
              <a:ext cx="252000" cy="252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userDrawn="1"/>
          </p:nvSpPr>
          <p:spPr>
            <a:xfrm>
              <a:off x="2087744" y="1553689"/>
              <a:ext cx="180000" cy="180000"/>
            </a:xfrm>
            <a:prstGeom prst="rect">
              <a:avLst/>
            </a:prstGeom>
            <a:solidFill>
              <a:srgbClr val="0E90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a:off x="2195736" y="267494"/>
            <a:ext cx="6336704" cy="584775"/>
          </a:xfrm>
          <a:prstGeom prst="rect">
            <a:avLst/>
          </a:prstGeom>
          <a:noFill/>
        </p:spPr>
        <p:txBody>
          <a:bodyPr wrap="square" rtlCol="0">
            <a:spAutoFit/>
          </a:bodyPr>
          <a:lstStyle/>
          <a:p>
            <a:r>
              <a:rPr lang="en-US" altLang="zh-CN" sz="1600" b="1" dirty="0"/>
              <a:t>14.</a:t>
            </a:r>
            <a:r>
              <a:rPr lang="zh-CN" altLang="zh-CN" sz="1600" b="1" dirty="0"/>
              <a:t>是否提交了</a:t>
            </a:r>
            <a:r>
              <a:rPr lang="en-US" altLang="zh-CN" sz="1600" b="1" dirty="0"/>
              <a:t>Vision &amp; Scope</a:t>
            </a:r>
            <a:r>
              <a:rPr lang="zh-CN" altLang="zh-CN" sz="1600" b="1" dirty="0"/>
              <a:t>文档？是否采用了</a:t>
            </a:r>
            <a:r>
              <a:rPr lang="en-US" altLang="zh-CN" sz="1600" b="1" dirty="0"/>
              <a:t>Context Diagram</a:t>
            </a:r>
            <a:r>
              <a:rPr lang="zh-CN" altLang="zh-CN" sz="1600" b="1" dirty="0"/>
              <a:t>？内容是否完整？ </a:t>
            </a:r>
            <a:endParaRPr lang="zh-CN" altLang="en-US" sz="1400" dirty="0"/>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11374" y="812334"/>
            <a:ext cx="7321252" cy="43071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108"/>
          <p:cNvSpPr txBox="1">
            <a:spLocks noChangeArrowheads="1"/>
          </p:cNvSpPr>
          <p:nvPr/>
        </p:nvSpPr>
        <p:spPr bwMode="auto">
          <a:xfrm>
            <a:off x="539552" y="267494"/>
            <a:ext cx="13388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dirty="0">
                <a:solidFill>
                  <a:prstClr val="black"/>
                </a:solidFill>
                <a:latin typeface="微软雅黑" panose="020B0503020204020204" pitchFamily="34" charset="-122"/>
                <a:ea typeface="微软雅黑" panose="020B0503020204020204" pitchFamily="34" charset="-122"/>
              </a:rPr>
              <a:t>用户群分类</a:t>
            </a:r>
            <a:endParaRPr lang="en-US" altLang="zh-CN" dirty="0">
              <a:solidFill>
                <a:prstClr val="black"/>
              </a:solidFill>
              <a:latin typeface="微软雅黑" panose="020B0503020204020204" pitchFamily="34" charset="-122"/>
              <a:ea typeface="微软雅黑" panose="020B0503020204020204" pitchFamily="34" charset="-122"/>
            </a:endParaRPr>
          </a:p>
        </p:txBody>
      </p:sp>
      <p:grpSp>
        <p:nvGrpSpPr>
          <p:cNvPr id="30" name="组合 29"/>
          <p:cNvGrpSpPr/>
          <p:nvPr/>
        </p:nvGrpSpPr>
        <p:grpSpPr>
          <a:xfrm>
            <a:off x="107544" y="245001"/>
            <a:ext cx="360000" cy="360000"/>
            <a:chOff x="1965186" y="1419622"/>
            <a:chExt cx="302558" cy="314067"/>
          </a:xfrm>
        </p:grpSpPr>
        <p:sp>
          <p:nvSpPr>
            <p:cNvPr id="31" name="矩形 30"/>
            <p:cNvSpPr/>
            <p:nvPr userDrawn="1"/>
          </p:nvSpPr>
          <p:spPr>
            <a:xfrm>
              <a:off x="1965186" y="1419622"/>
              <a:ext cx="252000" cy="252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userDrawn="1"/>
          </p:nvSpPr>
          <p:spPr>
            <a:xfrm>
              <a:off x="2087744" y="1553689"/>
              <a:ext cx="180000" cy="180000"/>
            </a:xfrm>
            <a:prstGeom prst="rect">
              <a:avLst/>
            </a:prstGeom>
            <a:solidFill>
              <a:srgbClr val="0E90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a:off x="2195736" y="267494"/>
            <a:ext cx="6336704" cy="338554"/>
          </a:xfrm>
          <a:prstGeom prst="rect">
            <a:avLst/>
          </a:prstGeom>
          <a:noFill/>
        </p:spPr>
        <p:txBody>
          <a:bodyPr wrap="square" rtlCol="0">
            <a:spAutoFit/>
          </a:bodyPr>
          <a:lstStyle/>
          <a:p>
            <a:r>
              <a:rPr lang="en-US" altLang="zh-CN" sz="1600" b="1" dirty="0"/>
              <a:t>15.</a:t>
            </a:r>
            <a:r>
              <a:rPr lang="zh-CN" altLang="en-US" sz="1600" b="1" dirty="0"/>
              <a:t>是否识别了用户群？找到了相关的用户代表？明确了相关职责？</a:t>
            </a:r>
            <a:endParaRPr lang="zh-CN" altLang="en-US" sz="1400" dirty="0"/>
          </a:p>
        </p:txBody>
      </p:sp>
      <p:graphicFrame>
        <p:nvGraphicFramePr>
          <p:cNvPr id="3" name="表格 2"/>
          <p:cNvGraphicFramePr>
            <a:graphicFrameLocks noGrp="1"/>
          </p:cNvGraphicFramePr>
          <p:nvPr/>
        </p:nvGraphicFramePr>
        <p:xfrm>
          <a:off x="611560" y="771550"/>
          <a:ext cx="7776864" cy="4213225"/>
        </p:xfrm>
        <a:graphic>
          <a:graphicData uri="http://schemas.openxmlformats.org/drawingml/2006/table">
            <a:tbl>
              <a:tblPr firstRow="1" firstCol="1" bandRow="1">
                <a:tableStyleId>{5C22544A-7EE6-4342-B048-85BDC9FD1C3A}</a:tableStyleId>
              </a:tblPr>
              <a:tblGrid>
                <a:gridCol w="733949"/>
                <a:gridCol w="588474"/>
                <a:gridCol w="491802"/>
                <a:gridCol w="1683768"/>
                <a:gridCol w="1445375"/>
                <a:gridCol w="1444436"/>
                <a:gridCol w="1389060"/>
              </a:tblGrid>
              <a:tr h="372745">
                <a:tc>
                  <a:txBody>
                    <a:bodyPr/>
                    <a:lstStyle/>
                    <a:p>
                      <a:pPr algn="just">
                        <a:spcAft>
                          <a:spcPts val="0"/>
                        </a:spcAft>
                      </a:pPr>
                      <a:r>
                        <a:rPr lang="zh-CN" sz="1200" kern="100">
                          <a:effectLst/>
                        </a:rPr>
                        <a:t>姓名</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49827" marR="49827" marT="6920" marB="0"/>
                </a:tc>
                <a:tc>
                  <a:txBody>
                    <a:bodyPr/>
                    <a:lstStyle/>
                    <a:p>
                      <a:pPr algn="just">
                        <a:spcAft>
                          <a:spcPts val="0"/>
                        </a:spcAft>
                      </a:pPr>
                      <a:r>
                        <a:rPr lang="zh-CN" sz="1200" kern="100">
                          <a:effectLst/>
                        </a:rPr>
                        <a:t>职位</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49827" marR="49827" marT="6920" marB="0"/>
                </a:tc>
                <a:tc>
                  <a:txBody>
                    <a:bodyPr/>
                    <a:lstStyle/>
                    <a:p>
                      <a:pPr algn="just">
                        <a:spcAft>
                          <a:spcPts val="0"/>
                        </a:spcAft>
                      </a:pPr>
                      <a:r>
                        <a:rPr lang="zh-CN" sz="1200" kern="100">
                          <a:effectLst/>
                        </a:rPr>
                        <a:t>内</a:t>
                      </a:r>
                      <a:r>
                        <a:rPr lang="en-US" sz="1200" kern="100">
                          <a:effectLst/>
                        </a:rPr>
                        <a:t>/</a:t>
                      </a:r>
                      <a:r>
                        <a:rPr lang="zh-CN" sz="1200" kern="100">
                          <a:effectLst/>
                        </a:rPr>
                        <a:t>外部</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49827" marR="49827" marT="6920" marB="0"/>
                </a:tc>
                <a:tc>
                  <a:txBody>
                    <a:bodyPr/>
                    <a:lstStyle/>
                    <a:p>
                      <a:pPr algn="just">
                        <a:spcAft>
                          <a:spcPts val="0"/>
                        </a:spcAft>
                      </a:pPr>
                      <a:r>
                        <a:rPr lang="zh-CN" sz="1200" kern="100">
                          <a:effectLst/>
                        </a:rPr>
                        <a:t>项目角色</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49827" marR="49827" marT="6920" marB="0"/>
                </a:tc>
                <a:tc>
                  <a:txBody>
                    <a:bodyPr/>
                    <a:lstStyle/>
                    <a:p>
                      <a:pPr algn="just">
                        <a:spcAft>
                          <a:spcPts val="0"/>
                        </a:spcAft>
                      </a:pPr>
                      <a:r>
                        <a:rPr lang="zh-CN" sz="1200" kern="100" dirty="0">
                          <a:effectLst/>
                        </a:rPr>
                        <a:t>选择原因</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920" marR="6920" marT="6920" marB="0"/>
                </a:tc>
                <a:tc>
                  <a:txBody>
                    <a:bodyPr/>
                    <a:lstStyle/>
                    <a:p>
                      <a:pPr algn="just">
                        <a:spcAft>
                          <a:spcPts val="0"/>
                        </a:spcAft>
                      </a:pPr>
                      <a:r>
                        <a:rPr lang="zh-CN" sz="1200" kern="100">
                          <a:effectLst/>
                        </a:rPr>
                        <a:t>角色职责</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algn="just">
                        <a:spcAft>
                          <a:spcPts val="0"/>
                        </a:spcAft>
                      </a:pPr>
                      <a:r>
                        <a:rPr lang="zh-CN" sz="1200" kern="100">
                          <a:effectLst/>
                        </a:rPr>
                        <a:t>代表职责</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r>
              <a:tr h="697584">
                <a:tc>
                  <a:txBody>
                    <a:bodyPr/>
                    <a:lstStyle/>
                    <a:p>
                      <a:pPr algn="just">
                        <a:spcAft>
                          <a:spcPts val="0"/>
                        </a:spcAft>
                      </a:pPr>
                      <a:r>
                        <a:rPr lang="zh-CN" sz="1200" kern="100">
                          <a:effectLst/>
                        </a:rPr>
                        <a:t>杨枨</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49827" marR="49827" marT="6920" marB="0"/>
                </a:tc>
                <a:tc>
                  <a:txBody>
                    <a:bodyPr/>
                    <a:lstStyle/>
                    <a:p>
                      <a:pPr algn="just">
                        <a:spcAft>
                          <a:spcPts val="0"/>
                        </a:spcAft>
                      </a:pPr>
                      <a:r>
                        <a:rPr lang="zh-CN" sz="1200" kern="100" dirty="0">
                          <a:effectLst/>
                        </a:rPr>
                        <a:t>教师</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9827" marR="49827" marT="6920" marB="0"/>
                </a:tc>
                <a:tc>
                  <a:txBody>
                    <a:bodyPr/>
                    <a:lstStyle/>
                    <a:p>
                      <a:pPr algn="just">
                        <a:spcAft>
                          <a:spcPts val="0"/>
                        </a:spcAft>
                      </a:pPr>
                      <a:r>
                        <a:rPr lang="zh-CN" sz="1200" kern="100">
                          <a:effectLst/>
                        </a:rPr>
                        <a:t>外</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49827" marR="49827" marT="6920" marB="0"/>
                </a:tc>
                <a:tc>
                  <a:txBody>
                    <a:bodyPr/>
                    <a:lstStyle/>
                    <a:p>
                      <a:pPr algn="just">
                        <a:spcAft>
                          <a:spcPts val="0"/>
                        </a:spcAft>
                      </a:pPr>
                      <a:r>
                        <a:rPr lang="zh-CN" sz="1200" kern="100">
                          <a:effectLst/>
                        </a:rPr>
                        <a:t>教师用户代表</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49827" marR="49827" marT="6920" marB="0"/>
                </a:tc>
                <a:tc>
                  <a:txBody>
                    <a:bodyPr/>
                    <a:lstStyle/>
                    <a:p>
                      <a:pPr algn="just">
                        <a:spcAft>
                          <a:spcPts val="0"/>
                        </a:spcAft>
                      </a:pPr>
                      <a:r>
                        <a:rPr lang="zh-CN" sz="1200" kern="100">
                          <a:effectLst/>
                        </a:rPr>
                        <a:t>项目提出者，丰富的教师经验，课程多以案例教学方式开展。</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920" marR="6920" marT="6920" marB="0"/>
                </a:tc>
                <a:tc>
                  <a:txBody>
                    <a:bodyPr/>
                    <a:lstStyle/>
                    <a:p>
                      <a:pPr algn="just">
                        <a:spcAft>
                          <a:spcPts val="0"/>
                        </a:spcAft>
                      </a:pPr>
                      <a:r>
                        <a:rPr lang="zh-CN" sz="1200" kern="100" dirty="0">
                          <a:effectLst/>
                        </a:rPr>
                        <a:t>在系统中扮演可以指导者身份，在项目中给学生用户提供建议，并对项目进度进行管理控制。</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algn="just">
                        <a:spcAft>
                          <a:spcPts val="0"/>
                        </a:spcAft>
                      </a:pPr>
                      <a:r>
                        <a:rPr lang="zh-CN" sz="1200" kern="100">
                          <a:effectLst/>
                        </a:rPr>
                        <a:t>提供教师用户需求，确认教师界面原型帮助项目小组对教师用户需求优先级进行打分。</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r>
              <a:tr h="813848">
                <a:tc>
                  <a:txBody>
                    <a:bodyPr/>
                    <a:lstStyle/>
                    <a:p>
                      <a:pPr algn="just">
                        <a:spcAft>
                          <a:spcPts val="0"/>
                        </a:spcAft>
                      </a:pPr>
                      <a:r>
                        <a:rPr lang="zh-CN" sz="1200" kern="100">
                          <a:effectLst/>
                        </a:rPr>
                        <a:t>杨枨</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49827" marR="49827" marT="6920" marB="0"/>
                </a:tc>
                <a:tc>
                  <a:txBody>
                    <a:bodyPr/>
                    <a:lstStyle/>
                    <a:p>
                      <a:pPr algn="just">
                        <a:spcAft>
                          <a:spcPts val="0"/>
                        </a:spcAft>
                      </a:pPr>
                      <a:r>
                        <a:rPr lang="zh-CN" sz="1200" kern="100">
                          <a:effectLst/>
                        </a:rPr>
                        <a:t>教师</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49827" marR="49827" marT="6920" marB="0"/>
                </a:tc>
                <a:tc>
                  <a:txBody>
                    <a:bodyPr/>
                    <a:lstStyle/>
                    <a:p>
                      <a:pPr algn="just">
                        <a:spcAft>
                          <a:spcPts val="0"/>
                        </a:spcAft>
                      </a:pPr>
                      <a:r>
                        <a:rPr lang="zh-CN" sz="1200" kern="100">
                          <a:effectLst/>
                        </a:rPr>
                        <a:t>外</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49827" marR="49827" marT="6920" marB="0"/>
                </a:tc>
                <a:tc>
                  <a:txBody>
                    <a:bodyPr/>
                    <a:lstStyle/>
                    <a:p>
                      <a:pPr algn="just">
                        <a:spcAft>
                          <a:spcPts val="0"/>
                        </a:spcAft>
                      </a:pPr>
                      <a:r>
                        <a:rPr lang="zh-CN" sz="1200" kern="100">
                          <a:effectLst/>
                        </a:rPr>
                        <a:t>案例拥有者用户代表</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49827" marR="49827" marT="6920" marB="0"/>
                </a:tc>
                <a:tc>
                  <a:txBody>
                    <a:bodyPr/>
                    <a:lstStyle/>
                    <a:p>
                      <a:pPr algn="just">
                        <a:spcAft>
                          <a:spcPts val="0"/>
                        </a:spcAft>
                      </a:pPr>
                      <a:r>
                        <a:rPr lang="zh-CN" sz="1200" kern="100" dirty="0">
                          <a:effectLst/>
                        </a:rPr>
                        <a:t>有丰富发项目经验，对此项目兴趣较大，熟悉案例教学的方法。</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920" marR="6920" marT="6920" marB="0"/>
                </a:tc>
                <a:tc>
                  <a:txBody>
                    <a:bodyPr/>
                    <a:lstStyle/>
                    <a:p>
                      <a:pPr algn="just">
                        <a:spcAft>
                          <a:spcPts val="0"/>
                        </a:spcAft>
                      </a:pPr>
                      <a:r>
                        <a:rPr lang="zh-CN" sz="1200" kern="100" dirty="0">
                          <a:effectLst/>
                        </a:rPr>
                        <a:t>在系统中做为案例的提供者，有编辑和上传案例的权力。</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algn="just">
                        <a:spcAft>
                          <a:spcPts val="0"/>
                        </a:spcAft>
                      </a:pPr>
                      <a:r>
                        <a:rPr lang="zh-CN" sz="1200" kern="100">
                          <a:effectLst/>
                        </a:rPr>
                        <a:t>提供案例拥有者用户需求，确认案例拥有者界面原型帮助项目小组对案例拥有者用户需求优先级进行打分。</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r>
              <a:tr h="697584">
                <a:tc>
                  <a:txBody>
                    <a:bodyPr/>
                    <a:lstStyle/>
                    <a:p>
                      <a:pPr algn="just">
                        <a:spcAft>
                          <a:spcPts val="0"/>
                        </a:spcAft>
                      </a:pPr>
                      <a:r>
                        <a:rPr lang="zh-CN" sz="1200" kern="100">
                          <a:effectLst/>
                        </a:rPr>
                        <a:t>陈尚辉</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49827" marR="49827" marT="6920" marB="0"/>
                </a:tc>
                <a:tc>
                  <a:txBody>
                    <a:bodyPr/>
                    <a:lstStyle/>
                    <a:p>
                      <a:pPr algn="just">
                        <a:spcAft>
                          <a:spcPts val="0"/>
                        </a:spcAft>
                      </a:pPr>
                      <a:r>
                        <a:rPr lang="zh-CN" sz="1200" kern="100">
                          <a:effectLst/>
                        </a:rPr>
                        <a:t>学生</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49827" marR="49827" marT="6920" marB="0"/>
                </a:tc>
                <a:tc>
                  <a:txBody>
                    <a:bodyPr/>
                    <a:lstStyle/>
                    <a:p>
                      <a:pPr algn="just">
                        <a:spcAft>
                          <a:spcPts val="0"/>
                        </a:spcAft>
                      </a:pPr>
                      <a:r>
                        <a:rPr lang="zh-CN" sz="1200" kern="100">
                          <a:effectLst/>
                        </a:rPr>
                        <a:t>外</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49827" marR="49827" marT="6920" marB="0"/>
                </a:tc>
                <a:tc>
                  <a:txBody>
                    <a:bodyPr/>
                    <a:lstStyle/>
                    <a:p>
                      <a:pPr algn="just">
                        <a:spcAft>
                          <a:spcPts val="0"/>
                        </a:spcAft>
                      </a:pPr>
                      <a:r>
                        <a:rPr lang="zh-CN" sz="1200" kern="100">
                          <a:effectLst/>
                        </a:rPr>
                        <a:t>管理员用户代表</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49827" marR="49827" marT="6920" marB="0"/>
                </a:tc>
                <a:tc>
                  <a:txBody>
                    <a:bodyPr/>
                    <a:lstStyle/>
                    <a:p>
                      <a:pPr algn="just">
                        <a:spcAft>
                          <a:spcPts val="0"/>
                        </a:spcAft>
                      </a:pPr>
                      <a:r>
                        <a:rPr lang="zh-CN" sz="1200" kern="100">
                          <a:effectLst/>
                        </a:rPr>
                        <a:t>杨老师指定用户代表。</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920" marR="6920" marT="6920" marB="0"/>
                </a:tc>
                <a:tc>
                  <a:txBody>
                    <a:bodyPr/>
                    <a:lstStyle/>
                    <a:p>
                      <a:pPr algn="just">
                        <a:spcAft>
                          <a:spcPts val="0"/>
                        </a:spcAft>
                      </a:pPr>
                      <a:r>
                        <a:rPr lang="zh-CN" sz="1200" kern="100">
                          <a:effectLst/>
                        </a:rPr>
                        <a:t>在系统中管理所有的案例，项目，用户等的数据库数据。</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algn="just">
                        <a:spcAft>
                          <a:spcPts val="0"/>
                        </a:spcAft>
                      </a:pPr>
                      <a:r>
                        <a:rPr lang="zh-CN" sz="1200" kern="100">
                          <a:effectLst/>
                        </a:rPr>
                        <a:t>提供管理员用户需求，确认管理员界面原型，帮助项目小组对管理员户需求优先级进行打分。</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r>
              <a:tr h="697584">
                <a:tc>
                  <a:txBody>
                    <a:bodyPr/>
                    <a:lstStyle/>
                    <a:p>
                      <a:pPr algn="just">
                        <a:spcAft>
                          <a:spcPts val="0"/>
                        </a:spcAft>
                      </a:pPr>
                      <a:r>
                        <a:rPr lang="zh-CN" sz="1200" kern="100">
                          <a:effectLst/>
                        </a:rPr>
                        <a:t>陈铉文</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49827" marR="49827" marT="6920" marB="0"/>
                </a:tc>
                <a:tc>
                  <a:txBody>
                    <a:bodyPr/>
                    <a:lstStyle/>
                    <a:p>
                      <a:pPr algn="just">
                        <a:spcAft>
                          <a:spcPts val="0"/>
                        </a:spcAft>
                      </a:pPr>
                      <a:r>
                        <a:rPr lang="zh-CN" sz="1200" kern="100">
                          <a:effectLst/>
                        </a:rPr>
                        <a:t>学生</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49827" marR="49827" marT="6920" marB="0"/>
                </a:tc>
                <a:tc>
                  <a:txBody>
                    <a:bodyPr/>
                    <a:lstStyle/>
                    <a:p>
                      <a:pPr algn="just">
                        <a:spcAft>
                          <a:spcPts val="0"/>
                        </a:spcAft>
                      </a:pPr>
                      <a:r>
                        <a:rPr lang="zh-CN" sz="1200" kern="100">
                          <a:effectLst/>
                        </a:rPr>
                        <a:t>外</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49827" marR="49827" marT="6920" marB="0"/>
                </a:tc>
                <a:tc>
                  <a:txBody>
                    <a:bodyPr/>
                    <a:lstStyle/>
                    <a:p>
                      <a:pPr algn="just">
                        <a:spcAft>
                          <a:spcPts val="0"/>
                        </a:spcAft>
                      </a:pPr>
                      <a:r>
                        <a:rPr lang="zh-CN" sz="1200" kern="100">
                          <a:effectLst/>
                        </a:rPr>
                        <a:t>学生用户代表</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49827" marR="49827" marT="6920" marB="0"/>
                </a:tc>
                <a:tc>
                  <a:txBody>
                    <a:bodyPr/>
                    <a:lstStyle/>
                    <a:p>
                      <a:pPr algn="just">
                        <a:spcAft>
                          <a:spcPts val="0"/>
                        </a:spcAft>
                      </a:pPr>
                      <a:r>
                        <a:rPr lang="zh-CN" sz="1200" kern="100" dirty="0">
                          <a:effectLst/>
                        </a:rPr>
                        <a:t>同选题小组组长，对系统较为了解</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920" marR="6920" marT="6920" marB="0"/>
                </a:tc>
                <a:tc>
                  <a:txBody>
                    <a:bodyPr/>
                    <a:lstStyle/>
                    <a:p>
                      <a:pPr algn="just">
                        <a:spcAft>
                          <a:spcPts val="0"/>
                        </a:spcAft>
                      </a:pPr>
                      <a:r>
                        <a:rPr lang="zh-CN" sz="1200" kern="100">
                          <a:effectLst/>
                        </a:rPr>
                        <a:t>在系统中主要参与项目的角色扮演，在做项目的过程中进行学习。</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algn="just">
                        <a:spcAft>
                          <a:spcPts val="0"/>
                        </a:spcAft>
                      </a:pPr>
                      <a:r>
                        <a:rPr lang="zh-CN" sz="1200" kern="100" dirty="0">
                          <a:effectLst/>
                        </a:rPr>
                        <a:t>提供学生用户需求，确认学生界面原型，帮助项目小组对学生用户需求优先级进行打分。</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r>
            </a:tbl>
          </a:graphicData>
        </a:graphic>
      </p:graphicFrame>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350" fill="hold"/>
                                        <p:tgtEl>
                                          <p:spTgt spid="30"/>
                                        </p:tgtEl>
                                        <p:attrNameLst>
                                          <p:attrName>ppt_w</p:attrName>
                                        </p:attrNameLst>
                                      </p:cBhvr>
                                      <p:tavLst>
                                        <p:tav tm="0">
                                          <p:val>
                                            <p:fltVal val="0"/>
                                          </p:val>
                                        </p:tav>
                                        <p:tav tm="100000">
                                          <p:val>
                                            <p:strVal val="#ppt_w"/>
                                          </p:val>
                                        </p:tav>
                                      </p:tavLst>
                                    </p:anim>
                                    <p:anim calcmode="lin" valueType="num">
                                      <p:cBhvr>
                                        <p:cTn id="8" dur="350" fill="hold"/>
                                        <p:tgtEl>
                                          <p:spTgt spid="30"/>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29"/>
                                        </p:tgtEl>
                                        <p:attrNameLst>
                                          <p:attrName>style.visibility</p:attrName>
                                        </p:attrNameLst>
                                      </p:cBhvr>
                                      <p:to>
                                        <p:strVal val="visible"/>
                                      </p:to>
                                    </p:set>
                                    <p:anim calcmode="lin" valueType="num">
                                      <p:cBhvr>
                                        <p:cTn id="12" dur="400" fill="hold"/>
                                        <p:tgtEl>
                                          <p:spTgt spid="29"/>
                                        </p:tgtEl>
                                        <p:attrNameLst>
                                          <p:attrName>ppt_x</p:attrName>
                                        </p:attrNameLst>
                                      </p:cBhvr>
                                      <p:tavLst>
                                        <p:tav tm="0">
                                          <p:val>
                                            <p:strVal val="#ppt_x"/>
                                          </p:val>
                                        </p:tav>
                                        <p:tav tm="50000">
                                          <p:val>
                                            <p:strVal val="#ppt_x+.1"/>
                                          </p:val>
                                        </p:tav>
                                        <p:tav tm="100000">
                                          <p:val>
                                            <p:strVal val="#ppt_x"/>
                                          </p:val>
                                        </p:tav>
                                      </p:tavLst>
                                    </p:anim>
                                    <p:anim calcmode="lin" valueType="num">
                                      <p:cBhvr>
                                        <p:cTn id="13" dur="400" fill="hold"/>
                                        <p:tgtEl>
                                          <p:spTgt spid="29"/>
                                        </p:tgtEl>
                                        <p:attrNameLst>
                                          <p:attrName>ppt_y</p:attrName>
                                        </p:attrNameLst>
                                      </p:cBhvr>
                                      <p:tavLst>
                                        <p:tav tm="0">
                                          <p:val>
                                            <p:strVal val="#ppt_y"/>
                                          </p:val>
                                        </p:tav>
                                        <p:tav tm="100000">
                                          <p:val>
                                            <p:strVal val="#ppt_y"/>
                                          </p:val>
                                        </p:tav>
                                      </p:tavLst>
                                    </p:anim>
                                    <p:anim calcmode="lin" valueType="num">
                                      <p:cBhvr>
                                        <p:cTn id="14" dur="400" fill="hold"/>
                                        <p:tgtEl>
                                          <p:spTgt spid="29"/>
                                        </p:tgtEl>
                                        <p:attrNameLst>
                                          <p:attrName>ppt_h</p:attrName>
                                        </p:attrNameLst>
                                      </p:cBhvr>
                                      <p:tavLst>
                                        <p:tav tm="0">
                                          <p:val>
                                            <p:strVal val="#ppt_h/10"/>
                                          </p:val>
                                        </p:tav>
                                        <p:tav tm="50000">
                                          <p:val>
                                            <p:strVal val="#ppt_h+.01"/>
                                          </p:val>
                                        </p:tav>
                                        <p:tav tm="100000">
                                          <p:val>
                                            <p:strVal val="#ppt_h"/>
                                          </p:val>
                                        </p:tav>
                                      </p:tavLst>
                                    </p:anim>
                                    <p:anim calcmode="lin" valueType="num">
                                      <p:cBhvr>
                                        <p:cTn id="15" dur="400" fill="hold"/>
                                        <p:tgtEl>
                                          <p:spTgt spid="29"/>
                                        </p:tgtEl>
                                        <p:attrNameLst>
                                          <p:attrName>ppt_w</p:attrName>
                                        </p:attrNameLst>
                                      </p:cBhvr>
                                      <p:tavLst>
                                        <p:tav tm="0">
                                          <p:val>
                                            <p:strVal val="#ppt_w/10"/>
                                          </p:val>
                                        </p:tav>
                                        <p:tav tm="50000">
                                          <p:val>
                                            <p:strVal val="#ppt_w+.01"/>
                                          </p:val>
                                        </p:tav>
                                        <p:tav tm="100000">
                                          <p:val>
                                            <p:strVal val="#ppt_w"/>
                                          </p:val>
                                        </p:tav>
                                      </p:tavLst>
                                    </p:anim>
                                    <p:animEffect transition="in" filter="fade">
                                      <p:cBhvr>
                                        <p:cTn id="16" dur="400" tmFilter="0,0; .5, 1; 1, 1"/>
                                        <p:tgtEl>
                                          <p:spTgt spid="29"/>
                                        </p:tgtEl>
                                      </p:cBhvr>
                                    </p:animEffect>
                                  </p:childTnLst>
                                </p:cTn>
                              </p:par>
                            </p:childTnLst>
                          </p:cTn>
                        </p:par>
                        <p:par>
                          <p:cTn id="17" fill="hold">
                            <p:stCondLst>
                              <p:cond delay="560"/>
                            </p:stCondLst>
                            <p:childTnLst>
                              <p:par>
                                <p:cTn id="18" presetID="22" presetClass="entr" presetSubtype="8"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left)">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grpId="1" nodeType="clickEffect">
                                  <p:stCondLst>
                                    <p:cond delay="0"/>
                                  </p:stCondLst>
                                  <p:childTnLst>
                                    <p:animEffect transition="out" filter="fade">
                                      <p:cBhvr>
                                        <p:cTn id="29" dur="500"/>
                                        <p:tgtEl>
                                          <p:spTgt spid="2"/>
                                        </p:tgtEl>
                                      </p:cBhvr>
                                    </p:animEffect>
                                    <p:set>
                                      <p:cBhvr>
                                        <p:cTn id="30" dur="1" fill="hold">
                                          <p:stCondLst>
                                            <p:cond delay="499"/>
                                          </p:stCondLst>
                                        </p:cTn>
                                        <p:tgtEl>
                                          <p:spTgt spid="2"/>
                                        </p:tgtEl>
                                        <p:attrNameLst>
                                          <p:attrName>style.visibility</p:attrName>
                                        </p:attrNameLst>
                                      </p:cBhvr>
                                      <p:to>
                                        <p:strVal val="hidden"/>
                                      </p:to>
                                    </p:set>
                                  </p:childTnLst>
                                </p:cTn>
                              </p:par>
                              <p:par>
                                <p:cTn id="31" presetID="10" presetClass="exit" presetSubtype="0" fill="hold" nodeType="withEffect">
                                  <p:stCondLst>
                                    <p:cond delay="0"/>
                                  </p:stCondLst>
                                  <p:childTnLst>
                                    <p:animEffect transition="out" filter="fade">
                                      <p:cBhvr>
                                        <p:cTn id="32" dur="500"/>
                                        <p:tgtEl>
                                          <p:spTgt spid="3"/>
                                        </p:tgtEl>
                                      </p:cBhvr>
                                    </p:animEffect>
                                    <p:set>
                                      <p:cBhvr>
                                        <p:cTn id="33"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2" grpId="0"/>
      <p:bldP spid="2"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350498"/>
            <a:ext cx="3228536" cy="1188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3" name="文本框 2"/>
          <p:cNvSpPr txBox="1"/>
          <p:nvPr/>
        </p:nvSpPr>
        <p:spPr>
          <a:xfrm>
            <a:off x="1352697" y="1663625"/>
            <a:ext cx="1677383" cy="530915"/>
          </a:xfrm>
          <a:prstGeom prst="rect">
            <a:avLst/>
          </a:prstGeom>
          <a:noFill/>
        </p:spPr>
        <p:txBody>
          <a:bodyPr wrap="none" lIns="68580" tIns="34290" rIns="68580" bIns="34290" rtlCol="0">
            <a:spAutoFit/>
          </a:bodyPr>
          <a:lstStyle/>
          <a:p>
            <a:r>
              <a:rPr lang="zh-CN" altLang="en-US" sz="3000" b="1" dirty="0">
                <a:solidFill>
                  <a:schemeClr val="bg1"/>
                </a:solidFill>
                <a:latin typeface="微软雅黑" panose="020B0503020204020204" pitchFamily="34" charset="-122"/>
                <a:ea typeface="微软雅黑" panose="020B0503020204020204" pitchFamily="34" charset="-122"/>
              </a:rPr>
              <a:t>第一部分</a:t>
            </a:r>
            <a:endParaRPr lang="zh-CN" altLang="en-US" sz="3000" b="1" dirty="0">
              <a:solidFill>
                <a:schemeClr val="bg1"/>
              </a:solidFill>
              <a:latin typeface="微软雅黑" panose="020B0503020204020204" pitchFamily="34" charset="-122"/>
              <a:ea typeface="微软雅黑" panose="020B0503020204020204" pitchFamily="34" charset="-122"/>
            </a:endParaRPr>
          </a:p>
        </p:txBody>
      </p:sp>
      <p:sp>
        <p:nvSpPr>
          <p:cNvPr id="4" name="TextBox 4"/>
          <p:cNvSpPr txBox="1"/>
          <p:nvPr/>
        </p:nvSpPr>
        <p:spPr>
          <a:xfrm>
            <a:off x="3923928" y="1504217"/>
            <a:ext cx="3831818" cy="880562"/>
          </a:xfrm>
          <a:prstGeom prst="rect">
            <a:avLst/>
          </a:prstGeom>
          <a:noFill/>
        </p:spPr>
        <p:txBody>
          <a:bodyPr wrap="none" lIns="68580" tIns="34290" rIns="68580" bIns="34290" rtlCol="0">
            <a:spAutoFit/>
          </a:bodyPr>
          <a:lstStyle/>
          <a:p>
            <a:pPr fontAlgn="base">
              <a:lnSpc>
                <a:spcPct val="120000"/>
              </a:lnSpc>
            </a:pPr>
            <a:r>
              <a:rPr lang="zh-CN" altLang="en-US" sz="4800" b="1" dirty="0">
                <a:solidFill>
                  <a:schemeClr val="tx1">
                    <a:lumMod val="75000"/>
                    <a:lumOff val="25000"/>
                  </a:schemeClr>
                </a:solidFill>
                <a:latin typeface="微软雅黑" panose="020B0503020204020204" pitchFamily="34" charset="-122"/>
                <a:ea typeface="微软雅黑" panose="020B0503020204020204" pitchFamily="34" charset="-122"/>
              </a:rPr>
              <a:t>项目概要说明</a:t>
            </a:r>
            <a:endParaRPr lang="zh-CN" altLang="en-US" sz="4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矩形 9"/>
          <p:cNvSpPr/>
          <p:nvPr/>
        </p:nvSpPr>
        <p:spPr>
          <a:xfrm>
            <a:off x="3825914" y="3281290"/>
            <a:ext cx="5319000" cy="20046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1" name="矩形 10"/>
          <p:cNvSpPr/>
          <p:nvPr/>
        </p:nvSpPr>
        <p:spPr>
          <a:xfrm>
            <a:off x="3302392" y="1350498"/>
            <a:ext cx="305972" cy="1188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dirty="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 presetClass="entr" presetSubtype="1" fill="hold" grpId="0" nodeType="withEffect">
                                  <p:stCondLst>
                                    <p:cond delay="300"/>
                                  </p:stCondLst>
                                  <p:childTnLst>
                                    <p:set>
                                      <p:cBhvr>
                                        <p:cTn id="9" dur="1" fill="hold">
                                          <p:stCondLst>
                                            <p:cond delay="0"/>
                                          </p:stCondLst>
                                        </p:cTn>
                                        <p:tgtEl>
                                          <p:spTgt spid="11"/>
                                        </p:tgtEl>
                                        <p:attrNameLst>
                                          <p:attrName>style.visibility</p:attrName>
                                        </p:attrNameLst>
                                      </p:cBhvr>
                                      <p:to>
                                        <p:strVal val="visible"/>
                                      </p:to>
                                    </p:set>
                                    <p:anim calcmode="lin" valueType="num">
                                      <p:cBhvr additive="base">
                                        <p:cTn id="10" dur="400" fill="hold"/>
                                        <p:tgtEl>
                                          <p:spTgt spid="11"/>
                                        </p:tgtEl>
                                        <p:attrNameLst>
                                          <p:attrName>ppt_x</p:attrName>
                                        </p:attrNameLst>
                                      </p:cBhvr>
                                      <p:tavLst>
                                        <p:tav tm="0">
                                          <p:val>
                                            <p:strVal val="#ppt_x"/>
                                          </p:val>
                                        </p:tav>
                                        <p:tav tm="100000">
                                          <p:val>
                                            <p:strVal val="#ppt_x"/>
                                          </p:val>
                                        </p:tav>
                                      </p:tavLst>
                                    </p:anim>
                                    <p:anim calcmode="lin" valueType="num">
                                      <p:cBhvr additive="base">
                                        <p:cTn id="11" dur="400" fill="hold"/>
                                        <p:tgtEl>
                                          <p:spTgt spid="11"/>
                                        </p:tgtEl>
                                        <p:attrNameLst>
                                          <p:attrName>ppt_y</p:attrName>
                                        </p:attrNameLst>
                                      </p:cBhvr>
                                      <p:tavLst>
                                        <p:tav tm="0">
                                          <p:val>
                                            <p:strVal val="0-#ppt_h/2"/>
                                          </p:val>
                                        </p:tav>
                                        <p:tav tm="100000">
                                          <p:val>
                                            <p:strVal val="#ppt_y"/>
                                          </p:val>
                                        </p:tav>
                                      </p:tavLst>
                                    </p:anim>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animBg="1"/>
      <p:bldP spid="11"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108"/>
          <p:cNvSpPr txBox="1">
            <a:spLocks noChangeArrowheads="1"/>
          </p:cNvSpPr>
          <p:nvPr/>
        </p:nvSpPr>
        <p:spPr bwMode="auto">
          <a:xfrm>
            <a:off x="539552" y="267494"/>
            <a:ext cx="13388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dirty="0">
                <a:solidFill>
                  <a:prstClr val="black"/>
                </a:solidFill>
                <a:latin typeface="微软雅黑" panose="020B0503020204020204" pitchFamily="34" charset="-122"/>
                <a:ea typeface="微软雅黑" panose="020B0503020204020204" pitchFamily="34" charset="-122"/>
              </a:rPr>
              <a:t>用户群分类</a:t>
            </a:r>
            <a:endParaRPr lang="en-US" altLang="zh-CN" dirty="0">
              <a:solidFill>
                <a:prstClr val="black"/>
              </a:solidFill>
              <a:latin typeface="微软雅黑" panose="020B0503020204020204" pitchFamily="34" charset="-122"/>
              <a:ea typeface="微软雅黑" panose="020B0503020204020204" pitchFamily="34" charset="-122"/>
            </a:endParaRPr>
          </a:p>
        </p:txBody>
      </p:sp>
      <p:grpSp>
        <p:nvGrpSpPr>
          <p:cNvPr id="30" name="组合 29"/>
          <p:cNvGrpSpPr/>
          <p:nvPr/>
        </p:nvGrpSpPr>
        <p:grpSpPr>
          <a:xfrm>
            <a:off x="107544" y="245001"/>
            <a:ext cx="360000" cy="360000"/>
            <a:chOff x="1965186" y="1419622"/>
            <a:chExt cx="302558" cy="314067"/>
          </a:xfrm>
        </p:grpSpPr>
        <p:sp>
          <p:nvSpPr>
            <p:cNvPr id="31" name="矩形 30"/>
            <p:cNvSpPr/>
            <p:nvPr userDrawn="1"/>
          </p:nvSpPr>
          <p:spPr>
            <a:xfrm>
              <a:off x="1965186" y="1419622"/>
              <a:ext cx="252000" cy="252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userDrawn="1"/>
          </p:nvSpPr>
          <p:spPr>
            <a:xfrm>
              <a:off x="2087744" y="1553689"/>
              <a:ext cx="180000" cy="180000"/>
            </a:xfrm>
            <a:prstGeom prst="rect">
              <a:avLst/>
            </a:prstGeom>
            <a:solidFill>
              <a:srgbClr val="0E90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a:off x="2195736" y="267494"/>
            <a:ext cx="6336704" cy="338554"/>
          </a:xfrm>
          <a:prstGeom prst="rect">
            <a:avLst/>
          </a:prstGeom>
          <a:noFill/>
        </p:spPr>
        <p:txBody>
          <a:bodyPr wrap="square" rtlCol="0">
            <a:spAutoFit/>
          </a:bodyPr>
          <a:lstStyle/>
          <a:p>
            <a:r>
              <a:rPr lang="en-US" altLang="zh-CN" sz="1600" b="1" dirty="0"/>
              <a:t>16.</a:t>
            </a:r>
            <a:r>
              <a:rPr lang="zh-CN" altLang="zh-CN" sz="1600" b="1" dirty="0"/>
              <a:t>是否对用户群和用户代表进行了分类？</a:t>
            </a:r>
            <a:endParaRPr lang="zh-CN" altLang="en-US" sz="1200" dirty="0"/>
          </a:p>
        </p:txBody>
      </p:sp>
      <p:graphicFrame>
        <p:nvGraphicFramePr>
          <p:cNvPr id="3" name="表格 2"/>
          <p:cNvGraphicFramePr>
            <a:graphicFrameLocks noGrp="1"/>
          </p:cNvGraphicFramePr>
          <p:nvPr/>
        </p:nvGraphicFramePr>
        <p:xfrm>
          <a:off x="827584" y="1275606"/>
          <a:ext cx="7200798" cy="2377440"/>
        </p:xfrm>
        <a:graphic>
          <a:graphicData uri="http://schemas.openxmlformats.org/drawingml/2006/table">
            <a:tbl>
              <a:tblPr firstRow="1" firstCol="1" bandRow="1">
                <a:tableStyleId>{5C22544A-7EE6-4342-B048-85BDC9FD1C3A}</a:tableStyleId>
              </a:tblPr>
              <a:tblGrid>
                <a:gridCol w="984282"/>
                <a:gridCol w="1414828"/>
                <a:gridCol w="1200422"/>
                <a:gridCol w="1200422"/>
                <a:gridCol w="1200422"/>
                <a:gridCol w="1200422"/>
              </a:tblGrid>
              <a:tr h="0">
                <a:tc>
                  <a:txBody>
                    <a:bodyPr/>
                    <a:lstStyle/>
                    <a:p>
                      <a:pPr indent="266700" algn="ctr">
                        <a:spcAft>
                          <a:spcPts val="0"/>
                        </a:spcAft>
                      </a:pPr>
                      <a:r>
                        <a:rPr lang="zh-CN" sz="1200" kern="100" dirty="0">
                          <a:effectLst/>
                        </a:rPr>
                        <a:t>用户类别</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marL="228600" indent="266700" algn="ctr">
                        <a:spcAft>
                          <a:spcPts val="0"/>
                        </a:spcAft>
                      </a:pPr>
                      <a:r>
                        <a:rPr lang="zh-CN" sz="1200" kern="100" dirty="0">
                          <a:effectLst/>
                        </a:rPr>
                        <a:t>访问权限或安全级别</a:t>
                      </a:r>
                      <a:endParaRPr lang="zh-CN" sz="1200" kern="100" dirty="0">
                        <a:effectLst/>
                      </a:endParaRPr>
                    </a:p>
                    <a:p>
                      <a:pPr indent="266700" algn="ctr">
                        <a:spcAft>
                          <a:spcPts val="0"/>
                        </a:spcAft>
                      </a:pPr>
                      <a:r>
                        <a:rPr lang="en-US" sz="1200" kern="100" dirty="0">
                          <a:effectLst/>
                        </a:rPr>
                        <a:t> </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marL="228600" indent="266700" algn="ctr">
                        <a:spcAft>
                          <a:spcPts val="0"/>
                        </a:spcAft>
                      </a:pPr>
                      <a:r>
                        <a:rPr lang="zh-CN" sz="1200" kern="100" dirty="0">
                          <a:effectLst/>
                        </a:rPr>
                        <a:t>业务操作中执行的任务</a:t>
                      </a:r>
                      <a:endParaRPr lang="zh-CN" sz="1200" kern="100" dirty="0">
                        <a:effectLst/>
                      </a:endParaRPr>
                    </a:p>
                    <a:p>
                      <a:pPr indent="266700" algn="ctr">
                        <a:spcAft>
                          <a:spcPts val="0"/>
                        </a:spcAft>
                      </a:pPr>
                      <a:r>
                        <a:rPr lang="en-US" sz="1200" kern="100" dirty="0">
                          <a:effectLst/>
                        </a:rPr>
                        <a:t> </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marL="228600" indent="266700" algn="ctr">
                        <a:spcAft>
                          <a:spcPts val="0"/>
                        </a:spcAft>
                      </a:pPr>
                      <a:r>
                        <a:rPr lang="zh-CN" sz="1200" kern="100" dirty="0">
                          <a:effectLst/>
                        </a:rPr>
                        <a:t>使用产品的频率</a:t>
                      </a:r>
                      <a:endParaRPr lang="zh-CN" sz="1200" kern="100" dirty="0">
                        <a:effectLst/>
                      </a:endParaRPr>
                    </a:p>
                    <a:p>
                      <a:pPr indent="266700" algn="ctr">
                        <a:spcAft>
                          <a:spcPts val="0"/>
                        </a:spcAft>
                      </a:pPr>
                      <a:r>
                        <a:rPr lang="en-US" sz="1200" kern="100" dirty="0">
                          <a:effectLst/>
                        </a:rPr>
                        <a:t> </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ctr">
                        <a:spcAft>
                          <a:spcPts val="0"/>
                        </a:spcAft>
                      </a:pPr>
                      <a:r>
                        <a:rPr lang="zh-CN" sz="1200" kern="100">
                          <a:effectLst/>
                        </a:rPr>
                        <a:t>应用领域专业技能经验</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ctr">
                        <a:spcAft>
                          <a:spcPts val="0"/>
                        </a:spcAft>
                      </a:pPr>
                      <a:r>
                        <a:rPr lang="zh-CN" sz="1200" kern="100">
                          <a:effectLst/>
                        </a:rPr>
                        <a:t>计算机专业技能经验</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0">
                <a:tc>
                  <a:txBody>
                    <a:bodyPr/>
                    <a:lstStyle/>
                    <a:p>
                      <a:pPr indent="266700" algn="ctr">
                        <a:spcAft>
                          <a:spcPts val="0"/>
                        </a:spcAft>
                      </a:pPr>
                      <a:r>
                        <a:rPr lang="zh-CN" sz="1200" kern="100" dirty="0">
                          <a:effectLst/>
                        </a:rPr>
                        <a:t>学生</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marL="228600" indent="266700" algn="ctr">
                        <a:spcAft>
                          <a:spcPts val="0"/>
                        </a:spcAft>
                      </a:pPr>
                      <a:r>
                        <a:rPr lang="zh-CN" sz="1200" kern="100" dirty="0">
                          <a:effectLst/>
                        </a:rPr>
                        <a:t>普通用户</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marL="228600" indent="266700" algn="ctr">
                        <a:spcAft>
                          <a:spcPts val="0"/>
                        </a:spcAft>
                      </a:pPr>
                      <a:r>
                        <a:rPr lang="zh-CN" sz="1200" kern="100">
                          <a:effectLst/>
                        </a:rPr>
                        <a:t>案例模拟（学习）</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marL="228600" indent="266700" algn="ctr">
                        <a:spcAft>
                          <a:spcPts val="0"/>
                        </a:spcAft>
                      </a:pPr>
                      <a:r>
                        <a:rPr lang="zh-CN" sz="1200" kern="100">
                          <a:effectLst/>
                        </a:rPr>
                        <a:t>长期使用（很高）</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ctr">
                        <a:spcAft>
                          <a:spcPts val="0"/>
                        </a:spcAft>
                      </a:pPr>
                      <a:r>
                        <a:rPr lang="zh-CN" sz="1200" kern="100">
                          <a:effectLst/>
                        </a:rPr>
                        <a:t>初学者</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ctr">
                        <a:spcAft>
                          <a:spcPts val="0"/>
                        </a:spcAft>
                      </a:pPr>
                      <a:r>
                        <a:rPr lang="zh-CN" sz="1200" kern="100">
                          <a:effectLst/>
                        </a:rPr>
                        <a:t>初学者</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0">
                <a:tc>
                  <a:txBody>
                    <a:bodyPr/>
                    <a:lstStyle/>
                    <a:p>
                      <a:pPr indent="266700" algn="ctr">
                        <a:spcAft>
                          <a:spcPts val="0"/>
                        </a:spcAft>
                      </a:pPr>
                      <a:r>
                        <a:rPr lang="zh-CN" sz="1200" kern="100">
                          <a:effectLst/>
                        </a:rPr>
                        <a:t>教师</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marL="228600" indent="266700" algn="ctr">
                        <a:spcAft>
                          <a:spcPts val="0"/>
                        </a:spcAft>
                      </a:pPr>
                      <a:r>
                        <a:rPr lang="zh-CN" sz="1200" kern="100" dirty="0">
                          <a:effectLst/>
                        </a:rPr>
                        <a:t>普通用户</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marL="228600" indent="266700" algn="ctr">
                        <a:spcAft>
                          <a:spcPts val="0"/>
                        </a:spcAft>
                      </a:pPr>
                      <a:r>
                        <a:rPr lang="zh-CN" sz="1200" kern="100" dirty="0">
                          <a:effectLst/>
                        </a:rPr>
                        <a:t>指导案例模拟</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marL="228600" indent="266700" algn="ctr">
                        <a:spcAft>
                          <a:spcPts val="0"/>
                        </a:spcAft>
                      </a:pPr>
                      <a:r>
                        <a:rPr lang="zh-CN" sz="1200" kern="100">
                          <a:effectLst/>
                        </a:rPr>
                        <a:t>定期使用（一般）</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ctr">
                        <a:spcAft>
                          <a:spcPts val="0"/>
                        </a:spcAft>
                      </a:pPr>
                      <a:r>
                        <a:rPr lang="zh-CN" sz="1200" kern="100">
                          <a:effectLst/>
                        </a:rPr>
                        <a:t>有一定经验</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ctr">
                        <a:spcAft>
                          <a:spcPts val="0"/>
                        </a:spcAft>
                      </a:pPr>
                      <a:r>
                        <a:rPr lang="zh-CN" sz="1200" kern="100" dirty="0">
                          <a:effectLst/>
                        </a:rPr>
                        <a:t>不确定</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0">
                <a:tc>
                  <a:txBody>
                    <a:bodyPr/>
                    <a:lstStyle/>
                    <a:p>
                      <a:pPr indent="266700" algn="ctr">
                        <a:spcAft>
                          <a:spcPts val="0"/>
                        </a:spcAft>
                      </a:pPr>
                      <a:r>
                        <a:rPr lang="zh-CN" sz="1200" kern="100">
                          <a:effectLst/>
                        </a:rPr>
                        <a:t>管理员</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marL="228600" indent="266700" algn="ctr">
                        <a:spcAft>
                          <a:spcPts val="0"/>
                        </a:spcAft>
                      </a:pPr>
                      <a:r>
                        <a:rPr lang="zh-CN" sz="1200" kern="100">
                          <a:effectLst/>
                        </a:rPr>
                        <a:t>管理员</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marL="228600" indent="266700" algn="ctr">
                        <a:spcAft>
                          <a:spcPts val="0"/>
                        </a:spcAft>
                      </a:pPr>
                      <a:r>
                        <a:rPr lang="zh-CN" sz="1200" kern="100">
                          <a:effectLst/>
                        </a:rPr>
                        <a:t>用户管理，案例管理</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marL="228600" indent="266700" algn="ctr">
                        <a:spcAft>
                          <a:spcPts val="0"/>
                        </a:spcAft>
                      </a:pPr>
                      <a:r>
                        <a:rPr lang="zh-CN" sz="1200" kern="100">
                          <a:effectLst/>
                        </a:rPr>
                        <a:t>长期使用（很高）</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ctr">
                        <a:spcAft>
                          <a:spcPts val="0"/>
                        </a:spcAft>
                      </a:pPr>
                      <a:r>
                        <a:rPr lang="zh-CN" sz="1200" kern="100">
                          <a:effectLst/>
                        </a:rPr>
                        <a:t>有一定经验</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ctr">
                        <a:spcAft>
                          <a:spcPts val="0"/>
                        </a:spcAft>
                      </a:pPr>
                      <a:r>
                        <a:rPr lang="zh-CN" sz="1200" kern="100">
                          <a:effectLst/>
                        </a:rPr>
                        <a:t>有一定经验</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0">
                <a:tc>
                  <a:txBody>
                    <a:bodyPr/>
                    <a:lstStyle/>
                    <a:p>
                      <a:pPr indent="266700" algn="ctr">
                        <a:spcAft>
                          <a:spcPts val="0"/>
                        </a:spcAft>
                      </a:pPr>
                      <a:r>
                        <a:rPr lang="zh-CN" sz="1200" kern="100">
                          <a:effectLst/>
                        </a:rPr>
                        <a:t>案例拥有者</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marL="228600" indent="266700" algn="ctr">
                        <a:spcAft>
                          <a:spcPts val="0"/>
                        </a:spcAft>
                      </a:pPr>
                      <a:r>
                        <a:rPr lang="zh-CN" sz="1200" kern="100">
                          <a:effectLst/>
                        </a:rPr>
                        <a:t>普通用户</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marL="228600" indent="266700" algn="ctr">
                        <a:spcAft>
                          <a:spcPts val="0"/>
                        </a:spcAft>
                      </a:pPr>
                      <a:r>
                        <a:rPr lang="zh-CN" sz="1200" kern="100">
                          <a:effectLst/>
                        </a:rPr>
                        <a:t>发布案例</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marL="228600" indent="266700" algn="ctr">
                        <a:spcAft>
                          <a:spcPts val="0"/>
                        </a:spcAft>
                      </a:pPr>
                      <a:r>
                        <a:rPr lang="zh-CN" sz="1200" kern="100">
                          <a:effectLst/>
                        </a:rPr>
                        <a:t>偶尔使用（低）</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ctr">
                        <a:spcAft>
                          <a:spcPts val="0"/>
                        </a:spcAft>
                      </a:pPr>
                      <a:r>
                        <a:rPr lang="zh-CN" sz="1200" kern="100">
                          <a:effectLst/>
                        </a:rPr>
                        <a:t>有丰富经验</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ctr">
                        <a:spcAft>
                          <a:spcPts val="0"/>
                        </a:spcAft>
                      </a:pPr>
                      <a:r>
                        <a:rPr lang="zh-CN" sz="1200" kern="100" dirty="0">
                          <a:effectLst/>
                        </a:rPr>
                        <a:t>不确定</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grpId="1" nodeType="clickEffect">
                                  <p:stCondLst>
                                    <p:cond delay="0"/>
                                  </p:stCondLst>
                                  <p:childTnLst>
                                    <p:animEffect transition="out" filter="fade">
                                      <p:cBhvr>
                                        <p:cTn id="15" dur="500"/>
                                        <p:tgtEl>
                                          <p:spTgt spid="2"/>
                                        </p:tgtEl>
                                      </p:cBhvr>
                                    </p:animEffect>
                                    <p:set>
                                      <p:cBhvr>
                                        <p:cTn id="16" dur="1" fill="hold">
                                          <p:stCondLst>
                                            <p:cond delay="499"/>
                                          </p:stCondLst>
                                        </p:cTn>
                                        <p:tgtEl>
                                          <p:spTgt spid="2"/>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3"/>
                                        </p:tgtEl>
                                      </p:cBhvr>
                                    </p:animEffect>
                                    <p:set>
                                      <p:cBhvr>
                                        <p:cTn id="19"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108"/>
          <p:cNvSpPr txBox="1">
            <a:spLocks noChangeArrowheads="1"/>
          </p:cNvSpPr>
          <p:nvPr/>
        </p:nvSpPr>
        <p:spPr bwMode="auto">
          <a:xfrm>
            <a:off x="539552" y="267494"/>
            <a:ext cx="13388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dirty="0">
                <a:solidFill>
                  <a:prstClr val="black"/>
                </a:solidFill>
                <a:latin typeface="微软雅黑" panose="020B0503020204020204" pitchFamily="34" charset="-122"/>
                <a:ea typeface="微软雅黑" panose="020B0503020204020204" pitchFamily="34" charset="-122"/>
              </a:rPr>
              <a:t>用户群分类</a:t>
            </a:r>
            <a:endParaRPr lang="en-US" altLang="zh-CN" dirty="0">
              <a:solidFill>
                <a:prstClr val="black"/>
              </a:solidFill>
              <a:latin typeface="微软雅黑" panose="020B0503020204020204" pitchFamily="34" charset="-122"/>
              <a:ea typeface="微软雅黑" panose="020B0503020204020204" pitchFamily="34" charset="-122"/>
            </a:endParaRPr>
          </a:p>
        </p:txBody>
      </p:sp>
      <p:grpSp>
        <p:nvGrpSpPr>
          <p:cNvPr id="30" name="组合 29"/>
          <p:cNvGrpSpPr/>
          <p:nvPr/>
        </p:nvGrpSpPr>
        <p:grpSpPr>
          <a:xfrm>
            <a:off x="107544" y="245001"/>
            <a:ext cx="360000" cy="360000"/>
            <a:chOff x="1965186" y="1419622"/>
            <a:chExt cx="302558" cy="314067"/>
          </a:xfrm>
        </p:grpSpPr>
        <p:sp>
          <p:nvSpPr>
            <p:cNvPr id="31" name="矩形 30"/>
            <p:cNvSpPr/>
            <p:nvPr userDrawn="1"/>
          </p:nvSpPr>
          <p:spPr>
            <a:xfrm>
              <a:off x="1965186" y="1419622"/>
              <a:ext cx="252000" cy="252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userDrawn="1"/>
          </p:nvSpPr>
          <p:spPr>
            <a:xfrm>
              <a:off x="2087744" y="1553689"/>
              <a:ext cx="180000" cy="180000"/>
            </a:xfrm>
            <a:prstGeom prst="rect">
              <a:avLst/>
            </a:prstGeom>
            <a:solidFill>
              <a:srgbClr val="0E90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a:off x="2195736" y="267494"/>
            <a:ext cx="6336704" cy="369332"/>
          </a:xfrm>
          <a:prstGeom prst="rect">
            <a:avLst/>
          </a:prstGeom>
          <a:noFill/>
        </p:spPr>
        <p:txBody>
          <a:bodyPr wrap="square" rtlCol="0">
            <a:spAutoFit/>
          </a:bodyPr>
          <a:lstStyle/>
          <a:p>
            <a:r>
              <a:rPr lang="en-US" altLang="zh-CN" b="1" dirty="0"/>
              <a:t>17.</a:t>
            </a:r>
            <a:r>
              <a:rPr lang="zh-CN" altLang="zh-CN" b="1" dirty="0"/>
              <a:t>是否对每个用户代表都进行了需求获取和确认？ </a:t>
            </a:r>
            <a:endParaRPr lang="zh-CN" altLang="en-US" sz="1200" dirty="0"/>
          </a:p>
        </p:txBody>
      </p:sp>
      <p:pic>
        <p:nvPicPr>
          <p:cNvPr id="7" name="图片 6"/>
          <p:cNvPicPr>
            <a:picLocks noChangeAspect="1"/>
          </p:cNvPicPr>
          <p:nvPr/>
        </p:nvPicPr>
        <p:blipFill>
          <a:blip r:embed="rId1"/>
          <a:stretch>
            <a:fillRect/>
          </a:stretch>
        </p:blipFill>
        <p:spPr>
          <a:xfrm>
            <a:off x="1115616" y="625721"/>
            <a:ext cx="7184390" cy="42862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108"/>
          <p:cNvSpPr txBox="1">
            <a:spLocks noChangeArrowheads="1"/>
          </p:cNvSpPr>
          <p:nvPr/>
        </p:nvSpPr>
        <p:spPr bwMode="auto">
          <a:xfrm>
            <a:off x="539552" y="267494"/>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dirty="0">
                <a:solidFill>
                  <a:prstClr val="black"/>
                </a:solidFill>
                <a:latin typeface="微软雅黑" panose="020B0503020204020204" pitchFamily="34" charset="-122"/>
                <a:ea typeface="微软雅黑" panose="020B0503020204020204" pitchFamily="34" charset="-122"/>
              </a:rPr>
              <a:t>界面原型</a:t>
            </a:r>
            <a:endParaRPr lang="en-US" altLang="zh-CN" dirty="0">
              <a:solidFill>
                <a:prstClr val="black"/>
              </a:solidFill>
              <a:latin typeface="微软雅黑" panose="020B0503020204020204" pitchFamily="34" charset="-122"/>
              <a:ea typeface="微软雅黑" panose="020B0503020204020204" pitchFamily="34" charset="-122"/>
            </a:endParaRPr>
          </a:p>
        </p:txBody>
      </p:sp>
      <p:grpSp>
        <p:nvGrpSpPr>
          <p:cNvPr id="30" name="组合 29"/>
          <p:cNvGrpSpPr/>
          <p:nvPr/>
        </p:nvGrpSpPr>
        <p:grpSpPr>
          <a:xfrm>
            <a:off x="107544" y="245001"/>
            <a:ext cx="360000" cy="360000"/>
            <a:chOff x="1965186" y="1419622"/>
            <a:chExt cx="302558" cy="314067"/>
          </a:xfrm>
        </p:grpSpPr>
        <p:sp>
          <p:nvSpPr>
            <p:cNvPr id="31" name="矩形 30"/>
            <p:cNvSpPr/>
            <p:nvPr userDrawn="1"/>
          </p:nvSpPr>
          <p:spPr>
            <a:xfrm>
              <a:off x="1965186" y="1419622"/>
              <a:ext cx="252000" cy="252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userDrawn="1"/>
          </p:nvSpPr>
          <p:spPr>
            <a:xfrm>
              <a:off x="2087744" y="1553689"/>
              <a:ext cx="180000" cy="180000"/>
            </a:xfrm>
            <a:prstGeom prst="rect">
              <a:avLst/>
            </a:prstGeom>
            <a:solidFill>
              <a:srgbClr val="0E90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a:off x="2195736" y="267494"/>
            <a:ext cx="6336704" cy="584775"/>
          </a:xfrm>
          <a:prstGeom prst="rect">
            <a:avLst/>
          </a:prstGeom>
          <a:noFill/>
        </p:spPr>
        <p:txBody>
          <a:bodyPr wrap="square" rtlCol="0">
            <a:spAutoFit/>
          </a:bodyPr>
          <a:lstStyle/>
          <a:p>
            <a:r>
              <a:rPr lang="en-US" altLang="zh-CN" sz="1600" b="1" dirty="0"/>
              <a:t>18.</a:t>
            </a:r>
            <a:r>
              <a:rPr lang="zh-CN" altLang="en-US" sz="1600" b="1" dirty="0"/>
              <a:t>是否制定了相关原型来辅助获取过程？原型制作是否采用了工具？效果如何？</a:t>
            </a:r>
            <a:endParaRPr lang="zh-CN" altLang="en-US" sz="1100" dirty="0"/>
          </a:p>
        </p:txBody>
      </p:sp>
      <p:pic>
        <p:nvPicPr>
          <p:cNvPr id="7" name="图片 6"/>
          <p:cNvPicPr>
            <a:picLocks noChangeAspect="1"/>
          </p:cNvPicPr>
          <p:nvPr/>
        </p:nvPicPr>
        <p:blipFill>
          <a:blip r:embed="rId1"/>
          <a:stretch>
            <a:fillRect/>
          </a:stretch>
        </p:blipFill>
        <p:spPr>
          <a:xfrm>
            <a:off x="611560" y="915566"/>
            <a:ext cx="7665022" cy="3732033"/>
          </a:xfrm>
          <a:prstGeom prst="rect">
            <a:avLst/>
          </a:prstGeom>
        </p:spPr>
      </p:pic>
      <p:sp>
        <p:nvSpPr>
          <p:cNvPr id="8" name="TextBox 105"/>
          <p:cNvSpPr txBox="1"/>
          <p:nvPr/>
        </p:nvSpPr>
        <p:spPr>
          <a:xfrm>
            <a:off x="1763688" y="4710896"/>
            <a:ext cx="4804619" cy="284693"/>
          </a:xfrm>
          <a:prstGeom prst="rect">
            <a:avLst/>
          </a:prstGeom>
          <a:noFill/>
        </p:spPr>
        <p:txBody>
          <a:bodyPr wrap="square" lIns="68580" tIns="34290" rIns="68580" bIns="34290" rtlCol="0">
            <a:spAutoFit/>
          </a:bodyPr>
          <a:lstStyle/>
          <a:p>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界面原型采用</a:t>
            </a: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Axure RP 8</a:t>
            </a: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制作，界面原型是我们小组的瓶颈</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350" fill="hold"/>
                                        <p:tgtEl>
                                          <p:spTgt spid="30"/>
                                        </p:tgtEl>
                                        <p:attrNameLst>
                                          <p:attrName>ppt_w</p:attrName>
                                        </p:attrNameLst>
                                      </p:cBhvr>
                                      <p:tavLst>
                                        <p:tav tm="0">
                                          <p:val>
                                            <p:fltVal val="0"/>
                                          </p:val>
                                        </p:tav>
                                        <p:tav tm="100000">
                                          <p:val>
                                            <p:strVal val="#ppt_w"/>
                                          </p:val>
                                        </p:tav>
                                      </p:tavLst>
                                    </p:anim>
                                    <p:anim calcmode="lin" valueType="num">
                                      <p:cBhvr>
                                        <p:cTn id="8" dur="350" fill="hold"/>
                                        <p:tgtEl>
                                          <p:spTgt spid="30"/>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29"/>
                                        </p:tgtEl>
                                        <p:attrNameLst>
                                          <p:attrName>style.visibility</p:attrName>
                                        </p:attrNameLst>
                                      </p:cBhvr>
                                      <p:to>
                                        <p:strVal val="visible"/>
                                      </p:to>
                                    </p:set>
                                    <p:anim calcmode="lin" valueType="num">
                                      <p:cBhvr>
                                        <p:cTn id="12" dur="400" fill="hold"/>
                                        <p:tgtEl>
                                          <p:spTgt spid="29"/>
                                        </p:tgtEl>
                                        <p:attrNameLst>
                                          <p:attrName>ppt_x</p:attrName>
                                        </p:attrNameLst>
                                      </p:cBhvr>
                                      <p:tavLst>
                                        <p:tav tm="0">
                                          <p:val>
                                            <p:strVal val="#ppt_x"/>
                                          </p:val>
                                        </p:tav>
                                        <p:tav tm="50000">
                                          <p:val>
                                            <p:strVal val="#ppt_x+.1"/>
                                          </p:val>
                                        </p:tav>
                                        <p:tav tm="100000">
                                          <p:val>
                                            <p:strVal val="#ppt_x"/>
                                          </p:val>
                                        </p:tav>
                                      </p:tavLst>
                                    </p:anim>
                                    <p:anim calcmode="lin" valueType="num">
                                      <p:cBhvr>
                                        <p:cTn id="13" dur="400" fill="hold"/>
                                        <p:tgtEl>
                                          <p:spTgt spid="29"/>
                                        </p:tgtEl>
                                        <p:attrNameLst>
                                          <p:attrName>ppt_y</p:attrName>
                                        </p:attrNameLst>
                                      </p:cBhvr>
                                      <p:tavLst>
                                        <p:tav tm="0">
                                          <p:val>
                                            <p:strVal val="#ppt_y"/>
                                          </p:val>
                                        </p:tav>
                                        <p:tav tm="100000">
                                          <p:val>
                                            <p:strVal val="#ppt_y"/>
                                          </p:val>
                                        </p:tav>
                                      </p:tavLst>
                                    </p:anim>
                                    <p:anim calcmode="lin" valueType="num">
                                      <p:cBhvr>
                                        <p:cTn id="14" dur="400" fill="hold"/>
                                        <p:tgtEl>
                                          <p:spTgt spid="29"/>
                                        </p:tgtEl>
                                        <p:attrNameLst>
                                          <p:attrName>ppt_h</p:attrName>
                                        </p:attrNameLst>
                                      </p:cBhvr>
                                      <p:tavLst>
                                        <p:tav tm="0">
                                          <p:val>
                                            <p:strVal val="#ppt_h/10"/>
                                          </p:val>
                                        </p:tav>
                                        <p:tav tm="50000">
                                          <p:val>
                                            <p:strVal val="#ppt_h+.01"/>
                                          </p:val>
                                        </p:tav>
                                        <p:tav tm="100000">
                                          <p:val>
                                            <p:strVal val="#ppt_h"/>
                                          </p:val>
                                        </p:tav>
                                      </p:tavLst>
                                    </p:anim>
                                    <p:anim calcmode="lin" valueType="num">
                                      <p:cBhvr>
                                        <p:cTn id="15" dur="400" fill="hold"/>
                                        <p:tgtEl>
                                          <p:spTgt spid="29"/>
                                        </p:tgtEl>
                                        <p:attrNameLst>
                                          <p:attrName>ppt_w</p:attrName>
                                        </p:attrNameLst>
                                      </p:cBhvr>
                                      <p:tavLst>
                                        <p:tav tm="0">
                                          <p:val>
                                            <p:strVal val="#ppt_w/10"/>
                                          </p:val>
                                        </p:tav>
                                        <p:tav tm="50000">
                                          <p:val>
                                            <p:strVal val="#ppt_w+.01"/>
                                          </p:val>
                                        </p:tav>
                                        <p:tav tm="100000">
                                          <p:val>
                                            <p:strVal val="#ppt_w"/>
                                          </p:val>
                                        </p:tav>
                                      </p:tavLst>
                                    </p:anim>
                                    <p:animEffect transition="in" filter="fade">
                                      <p:cBhvr>
                                        <p:cTn id="16" dur="400" tmFilter="0,0; .5, 1; 1, 1"/>
                                        <p:tgtEl>
                                          <p:spTgt spid="29"/>
                                        </p:tgtEl>
                                      </p:cBhvr>
                                    </p:animEffect>
                                  </p:childTnLst>
                                </p:cTn>
                              </p:par>
                            </p:childTnLst>
                          </p:cTn>
                        </p:par>
                        <p:par>
                          <p:cTn id="17" fill="hold">
                            <p:stCondLst>
                              <p:cond delay="519"/>
                            </p:stCondLst>
                            <p:childTnLst>
                              <p:par>
                                <p:cTn id="18" presetID="22" presetClass="entr" presetSubtype="8"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left)">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1000"/>
                                        <p:tgtEl>
                                          <p:spTgt spid="7"/>
                                        </p:tgtEl>
                                      </p:cBhvr>
                                    </p:animEffect>
                                    <p:anim calcmode="lin" valueType="num">
                                      <p:cBhvr>
                                        <p:cTn id="26" dur="1000" fill="hold"/>
                                        <p:tgtEl>
                                          <p:spTgt spid="7"/>
                                        </p:tgtEl>
                                        <p:attrNameLst>
                                          <p:attrName>ppt_x</p:attrName>
                                        </p:attrNameLst>
                                      </p:cBhvr>
                                      <p:tavLst>
                                        <p:tav tm="0">
                                          <p:val>
                                            <p:strVal val="#ppt_x"/>
                                          </p:val>
                                        </p:tav>
                                        <p:tav tm="100000">
                                          <p:val>
                                            <p:strVal val="#ppt_x"/>
                                          </p:val>
                                        </p:tav>
                                      </p:tavLst>
                                    </p:anim>
                                    <p:anim calcmode="lin" valueType="num">
                                      <p:cBhvr>
                                        <p:cTn id="27" dur="1000" fill="hold"/>
                                        <p:tgtEl>
                                          <p:spTgt spid="7"/>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1000"/>
                                        <p:tgtEl>
                                          <p:spTgt spid="8"/>
                                        </p:tgtEl>
                                      </p:cBhvr>
                                    </p:animEffect>
                                    <p:anim calcmode="lin" valueType="num">
                                      <p:cBhvr>
                                        <p:cTn id="31" dur="1000" fill="hold"/>
                                        <p:tgtEl>
                                          <p:spTgt spid="8"/>
                                        </p:tgtEl>
                                        <p:attrNameLst>
                                          <p:attrName>ppt_x</p:attrName>
                                        </p:attrNameLst>
                                      </p:cBhvr>
                                      <p:tavLst>
                                        <p:tav tm="0">
                                          <p:val>
                                            <p:strVal val="#ppt_x"/>
                                          </p:val>
                                        </p:tav>
                                        <p:tav tm="100000">
                                          <p:val>
                                            <p:strVal val="#ppt_x"/>
                                          </p:val>
                                        </p:tav>
                                      </p:tavLst>
                                    </p:anim>
                                    <p:anim calcmode="lin" valueType="num">
                                      <p:cBhvr>
                                        <p:cTn id="3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2" grpId="0"/>
      <p:bldP spid="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108"/>
          <p:cNvSpPr txBox="1">
            <a:spLocks noChangeArrowheads="1"/>
          </p:cNvSpPr>
          <p:nvPr/>
        </p:nvSpPr>
        <p:spPr bwMode="auto">
          <a:xfrm>
            <a:off x="539552" y="267494"/>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dirty="0">
                <a:solidFill>
                  <a:prstClr val="black"/>
                </a:solidFill>
                <a:latin typeface="微软雅黑" panose="020B0503020204020204" pitchFamily="34" charset="-122"/>
                <a:ea typeface="微软雅黑" panose="020B0503020204020204" pitchFamily="34" charset="-122"/>
              </a:rPr>
              <a:t>用例文档</a:t>
            </a:r>
            <a:endParaRPr lang="en-US" altLang="zh-CN" dirty="0">
              <a:solidFill>
                <a:prstClr val="black"/>
              </a:solidFill>
              <a:latin typeface="微软雅黑" panose="020B0503020204020204" pitchFamily="34" charset="-122"/>
              <a:ea typeface="微软雅黑" panose="020B0503020204020204" pitchFamily="34" charset="-122"/>
            </a:endParaRPr>
          </a:p>
        </p:txBody>
      </p:sp>
      <p:grpSp>
        <p:nvGrpSpPr>
          <p:cNvPr id="30" name="组合 29"/>
          <p:cNvGrpSpPr/>
          <p:nvPr/>
        </p:nvGrpSpPr>
        <p:grpSpPr>
          <a:xfrm>
            <a:off x="107544" y="245001"/>
            <a:ext cx="360000" cy="360000"/>
            <a:chOff x="1965186" y="1419622"/>
            <a:chExt cx="302558" cy="314067"/>
          </a:xfrm>
        </p:grpSpPr>
        <p:sp>
          <p:nvSpPr>
            <p:cNvPr id="31" name="矩形 30"/>
            <p:cNvSpPr/>
            <p:nvPr userDrawn="1"/>
          </p:nvSpPr>
          <p:spPr>
            <a:xfrm>
              <a:off x="1965186" y="1419622"/>
              <a:ext cx="252000" cy="252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userDrawn="1"/>
          </p:nvSpPr>
          <p:spPr>
            <a:xfrm>
              <a:off x="2087744" y="1553689"/>
              <a:ext cx="180000" cy="180000"/>
            </a:xfrm>
            <a:prstGeom prst="rect">
              <a:avLst/>
            </a:prstGeom>
            <a:solidFill>
              <a:srgbClr val="0E90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a:off x="2195736" y="267494"/>
            <a:ext cx="6336704" cy="584775"/>
          </a:xfrm>
          <a:prstGeom prst="rect">
            <a:avLst/>
          </a:prstGeom>
          <a:noFill/>
        </p:spPr>
        <p:txBody>
          <a:bodyPr wrap="square" rtlCol="0">
            <a:spAutoFit/>
          </a:bodyPr>
          <a:lstStyle/>
          <a:p>
            <a:r>
              <a:rPr lang="en-US" altLang="zh-CN" sz="1600" b="1" dirty="0"/>
              <a:t>19.</a:t>
            </a:r>
            <a:r>
              <a:rPr lang="zh-CN" altLang="en-US" sz="1600" b="1" dirty="0"/>
              <a:t>是否将每个用户的需求描述为用例文档？是否采用模版？模版是否合适？</a:t>
            </a:r>
            <a:endParaRPr lang="zh-CN" altLang="en-US" sz="1100" dirty="0"/>
          </a:p>
        </p:txBody>
      </p:sp>
      <p:sp>
        <p:nvSpPr>
          <p:cNvPr id="10" name="TextBox 105"/>
          <p:cNvSpPr txBox="1"/>
          <p:nvPr/>
        </p:nvSpPr>
        <p:spPr>
          <a:xfrm>
            <a:off x="5076056" y="1760465"/>
            <a:ext cx="2664296" cy="1442318"/>
          </a:xfrm>
          <a:prstGeom prst="rect">
            <a:avLst/>
          </a:prstGeom>
          <a:noFill/>
        </p:spPr>
        <p:txBody>
          <a:bodyPr wrap="square" lIns="68580" tIns="34290" rIns="68580" bIns="34290" rtlCol="0">
            <a:spAutoFit/>
          </a:bodyPr>
          <a:lstStyle/>
          <a:p>
            <a:pPr>
              <a:lnSpc>
                <a:spcPct val="130000"/>
              </a:lnSpc>
            </a:pP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rPr>
              <a:t>用例分为按照四个用户群分类，</a:t>
            </a:r>
            <a:endParaRPr lang="en-US" altLang="zh-CN" sz="1400" dirty="0">
              <a:solidFill>
                <a:schemeClr val="tx1">
                  <a:lumMod val="95000"/>
                  <a:lumOff val="5000"/>
                </a:schemeClr>
              </a:solidFill>
              <a:latin typeface="微软雅黑" panose="020B0503020204020204" pitchFamily="34" charset="-122"/>
              <a:ea typeface="微软雅黑" panose="020B0503020204020204" pitchFamily="34" charset="-122"/>
            </a:endParaRPr>
          </a:p>
          <a:p>
            <a:pPr>
              <a:lnSpc>
                <a:spcPct val="130000"/>
              </a:lnSpc>
            </a:pP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rPr>
              <a:t>每一个用户群都有一张顶层用例图和对应的一些功能模块的用例图。也与用例场景对应，用例场景又对应</a:t>
            </a:r>
            <a:r>
              <a:rPr lang="en-US" altLang="zh-CN" sz="1400" dirty="0">
                <a:solidFill>
                  <a:schemeClr val="tx1">
                    <a:lumMod val="95000"/>
                    <a:lumOff val="5000"/>
                  </a:schemeClr>
                </a:solidFill>
                <a:latin typeface="微软雅黑" panose="020B0503020204020204" pitchFamily="34" charset="-122"/>
                <a:ea typeface="微软雅黑" panose="020B0503020204020204" pitchFamily="34" charset="-122"/>
              </a:rPr>
              <a:t>UML</a:t>
            </a: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rPr>
              <a:t>图和界面原型</a:t>
            </a:r>
            <a:endPar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1" name="TextBox 105"/>
          <p:cNvSpPr txBox="1"/>
          <p:nvPr/>
        </p:nvSpPr>
        <p:spPr>
          <a:xfrm>
            <a:off x="5072779" y="3291830"/>
            <a:ext cx="2664296" cy="322011"/>
          </a:xfrm>
          <a:prstGeom prst="rect">
            <a:avLst/>
          </a:prstGeom>
          <a:noFill/>
        </p:spPr>
        <p:txBody>
          <a:bodyPr wrap="square" lIns="68580" tIns="34290" rIns="68580" bIns="34290" rtlCol="0">
            <a:spAutoFit/>
          </a:bodyPr>
          <a:lstStyle/>
          <a:p>
            <a:pPr>
              <a:lnSpc>
                <a:spcPct val="130000"/>
              </a:lnSpc>
            </a:pP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rPr>
              <a:t>共</a:t>
            </a:r>
            <a:r>
              <a:rPr lang="en-US" altLang="zh-CN" sz="1400" dirty="0">
                <a:solidFill>
                  <a:schemeClr val="tx1">
                    <a:lumMod val="95000"/>
                    <a:lumOff val="5000"/>
                  </a:schemeClr>
                </a:solidFill>
                <a:latin typeface="微软雅黑" panose="020B0503020204020204" pitchFamily="34" charset="-122"/>
                <a:ea typeface="微软雅黑" panose="020B0503020204020204" pitchFamily="34" charset="-122"/>
              </a:rPr>
              <a:t>138</a:t>
            </a: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rPr>
              <a:t>个用例</a:t>
            </a:r>
            <a:endPar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stretch>
            <a:fillRect/>
          </a:stretch>
        </p:blipFill>
        <p:spPr>
          <a:xfrm>
            <a:off x="893324" y="852269"/>
            <a:ext cx="3132091" cy="4193087"/>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350" fill="hold"/>
                                        <p:tgtEl>
                                          <p:spTgt spid="30"/>
                                        </p:tgtEl>
                                        <p:attrNameLst>
                                          <p:attrName>ppt_w</p:attrName>
                                        </p:attrNameLst>
                                      </p:cBhvr>
                                      <p:tavLst>
                                        <p:tav tm="0">
                                          <p:val>
                                            <p:fltVal val="0"/>
                                          </p:val>
                                        </p:tav>
                                        <p:tav tm="100000">
                                          <p:val>
                                            <p:strVal val="#ppt_w"/>
                                          </p:val>
                                        </p:tav>
                                      </p:tavLst>
                                    </p:anim>
                                    <p:anim calcmode="lin" valueType="num">
                                      <p:cBhvr>
                                        <p:cTn id="8" dur="350" fill="hold"/>
                                        <p:tgtEl>
                                          <p:spTgt spid="30"/>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29"/>
                                        </p:tgtEl>
                                        <p:attrNameLst>
                                          <p:attrName>style.visibility</p:attrName>
                                        </p:attrNameLst>
                                      </p:cBhvr>
                                      <p:to>
                                        <p:strVal val="visible"/>
                                      </p:to>
                                    </p:set>
                                    <p:anim calcmode="lin" valueType="num">
                                      <p:cBhvr>
                                        <p:cTn id="12" dur="400" fill="hold"/>
                                        <p:tgtEl>
                                          <p:spTgt spid="29"/>
                                        </p:tgtEl>
                                        <p:attrNameLst>
                                          <p:attrName>ppt_x</p:attrName>
                                        </p:attrNameLst>
                                      </p:cBhvr>
                                      <p:tavLst>
                                        <p:tav tm="0">
                                          <p:val>
                                            <p:strVal val="#ppt_x"/>
                                          </p:val>
                                        </p:tav>
                                        <p:tav tm="50000">
                                          <p:val>
                                            <p:strVal val="#ppt_x+.1"/>
                                          </p:val>
                                        </p:tav>
                                        <p:tav tm="100000">
                                          <p:val>
                                            <p:strVal val="#ppt_x"/>
                                          </p:val>
                                        </p:tav>
                                      </p:tavLst>
                                    </p:anim>
                                    <p:anim calcmode="lin" valueType="num">
                                      <p:cBhvr>
                                        <p:cTn id="13" dur="400" fill="hold"/>
                                        <p:tgtEl>
                                          <p:spTgt spid="29"/>
                                        </p:tgtEl>
                                        <p:attrNameLst>
                                          <p:attrName>ppt_y</p:attrName>
                                        </p:attrNameLst>
                                      </p:cBhvr>
                                      <p:tavLst>
                                        <p:tav tm="0">
                                          <p:val>
                                            <p:strVal val="#ppt_y"/>
                                          </p:val>
                                        </p:tav>
                                        <p:tav tm="100000">
                                          <p:val>
                                            <p:strVal val="#ppt_y"/>
                                          </p:val>
                                        </p:tav>
                                      </p:tavLst>
                                    </p:anim>
                                    <p:anim calcmode="lin" valueType="num">
                                      <p:cBhvr>
                                        <p:cTn id="14" dur="400" fill="hold"/>
                                        <p:tgtEl>
                                          <p:spTgt spid="29"/>
                                        </p:tgtEl>
                                        <p:attrNameLst>
                                          <p:attrName>ppt_h</p:attrName>
                                        </p:attrNameLst>
                                      </p:cBhvr>
                                      <p:tavLst>
                                        <p:tav tm="0">
                                          <p:val>
                                            <p:strVal val="#ppt_h/10"/>
                                          </p:val>
                                        </p:tav>
                                        <p:tav tm="50000">
                                          <p:val>
                                            <p:strVal val="#ppt_h+.01"/>
                                          </p:val>
                                        </p:tav>
                                        <p:tav tm="100000">
                                          <p:val>
                                            <p:strVal val="#ppt_h"/>
                                          </p:val>
                                        </p:tav>
                                      </p:tavLst>
                                    </p:anim>
                                    <p:anim calcmode="lin" valueType="num">
                                      <p:cBhvr>
                                        <p:cTn id="15" dur="400" fill="hold"/>
                                        <p:tgtEl>
                                          <p:spTgt spid="29"/>
                                        </p:tgtEl>
                                        <p:attrNameLst>
                                          <p:attrName>ppt_w</p:attrName>
                                        </p:attrNameLst>
                                      </p:cBhvr>
                                      <p:tavLst>
                                        <p:tav tm="0">
                                          <p:val>
                                            <p:strVal val="#ppt_w/10"/>
                                          </p:val>
                                        </p:tav>
                                        <p:tav tm="50000">
                                          <p:val>
                                            <p:strVal val="#ppt_w+.01"/>
                                          </p:val>
                                        </p:tav>
                                        <p:tav tm="100000">
                                          <p:val>
                                            <p:strVal val="#ppt_w"/>
                                          </p:val>
                                        </p:tav>
                                      </p:tavLst>
                                    </p:anim>
                                    <p:animEffect transition="in" filter="fade">
                                      <p:cBhvr>
                                        <p:cTn id="16" dur="400" tmFilter="0,0; .5, 1; 1, 1"/>
                                        <p:tgtEl>
                                          <p:spTgt spid="29"/>
                                        </p:tgtEl>
                                      </p:cBhvr>
                                    </p:animEffect>
                                  </p:childTnLst>
                                </p:cTn>
                              </p:par>
                            </p:childTnLst>
                          </p:cTn>
                        </p:par>
                        <p:par>
                          <p:cTn id="17" fill="hold">
                            <p:stCondLst>
                              <p:cond delay="519"/>
                            </p:stCondLst>
                            <p:childTnLst>
                              <p:par>
                                <p:cTn id="18" presetID="22" presetClass="entr" presetSubtype="8"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left)">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par>
                                <p:cTn id="26" presetID="42"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1000"/>
                                        <p:tgtEl>
                                          <p:spTgt spid="10"/>
                                        </p:tgtEl>
                                      </p:cBhvr>
                                    </p:animEffect>
                                    <p:anim calcmode="lin" valueType="num">
                                      <p:cBhvr>
                                        <p:cTn id="29" dur="1000" fill="hold"/>
                                        <p:tgtEl>
                                          <p:spTgt spid="10"/>
                                        </p:tgtEl>
                                        <p:attrNameLst>
                                          <p:attrName>ppt_x</p:attrName>
                                        </p:attrNameLst>
                                      </p:cBhvr>
                                      <p:tavLst>
                                        <p:tav tm="0">
                                          <p:val>
                                            <p:strVal val="#ppt_x"/>
                                          </p:val>
                                        </p:tav>
                                        <p:tav tm="100000">
                                          <p:val>
                                            <p:strVal val="#ppt_x"/>
                                          </p:val>
                                        </p:tav>
                                      </p:tavLst>
                                    </p:anim>
                                    <p:anim calcmode="lin" valueType="num">
                                      <p:cBhvr>
                                        <p:cTn id="30" dur="1000" fill="hold"/>
                                        <p:tgtEl>
                                          <p:spTgt spid="10"/>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1000"/>
                                        <p:tgtEl>
                                          <p:spTgt spid="11"/>
                                        </p:tgtEl>
                                      </p:cBhvr>
                                    </p:animEffect>
                                    <p:anim calcmode="lin" valueType="num">
                                      <p:cBhvr>
                                        <p:cTn id="34" dur="1000" fill="hold"/>
                                        <p:tgtEl>
                                          <p:spTgt spid="11"/>
                                        </p:tgtEl>
                                        <p:attrNameLst>
                                          <p:attrName>ppt_x</p:attrName>
                                        </p:attrNameLst>
                                      </p:cBhvr>
                                      <p:tavLst>
                                        <p:tav tm="0">
                                          <p:val>
                                            <p:strVal val="#ppt_x"/>
                                          </p:val>
                                        </p:tav>
                                        <p:tav tm="100000">
                                          <p:val>
                                            <p:strVal val="#ppt_x"/>
                                          </p:val>
                                        </p:tav>
                                      </p:tavLst>
                                    </p:anim>
                                    <p:anim calcmode="lin" valueType="num">
                                      <p:cBhvr>
                                        <p:cTn id="3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0" presetClass="exit" presetSubtype="0" fill="hold" grpId="1" nodeType="clickEffect">
                                  <p:stCondLst>
                                    <p:cond delay="0"/>
                                  </p:stCondLst>
                                  <p:childTnLst>
                                    <p:animEffect transition="out" filter="fade">
                                      <p:cBhvr>
                                        <p:cTn id="39" dur="500"/>
                                        <p:tgtEl>
                                          <p:spTgt spid="2"/>
                                        </p:tgtEl>
                                      </p:cBhvr>
                                    </p:animEffect>
                                    <p:set>
                                      <p:cBhvr>
                                        <p:cTn id="40" dur="1" fill="hold">
                                          <p:stCondLst>
                                            <p:cond delay="499"/>
                                          </p:stCondLst>
                                        </p:cTn>
                                        <p:tgtEl>
                                          <p:spTgt spid="2"/>
                                        </p:tgtEl>
                                        <p:attrNameLst>
                                          <p:attrName>style.visibility</p:attrName>
                                        </p:attrNameLst>
                                      </p:cBhvr>
                                      <p:to>
                                        <p:strVal val="hidden"/>
                                      </p:to>
                                    </p:set>
                                  </p:childTnLst>
                                </p:cTn>
                              </p:par>
                              <p:par>
                                <p:cTn id="41" presetID="10" presetClass="exit" presetSubtype="0" fill="hold" nodeType="withEffect">
                                  <p:stCondLst>
                                    <p:cond delay="0"/>
                                  </p:stCondLst>
                                  <p:childTnLst>
                                    <p:animEffect transition="out" filter="fade">
                                      <p:cBhvr>
                                        <p:cTn id="42" dur="500"/>
                                        <p:tgtEl>
                                          <p:spTgt spid="5"/>
                                        </p:tgtEl>
                                      </p:cBhvr>
                                    </p:animEffect>
                                    <p:set>
                                      <p:cBhvr>
                                        <p:cTn id="43" dur="1" fill="hold">
                                          <p:stCondLst>
                                            <p:cond delay="499"/>
                                          </p:stCondLst>
                                        </p:cTn>
                                        <p:tgtEl>
                                          <p:spTgt spid="5"/>
                                        </p:tgtEl>
                                        <p:attrNameLst>
                                          <p:attrName>style.visibility</p:attrName>
                                        </p:attrNameLst>
                                      </p:cBhvr>
                                      <p:to>
                                        <p:strVal val="hidden"/>
                                      </p:to>
                                    </p:set>
                                  </p:childTnLst>
                                </p:cTn>
                              </p:par>
                              <p:par>
                                <p:cTn id="44" presetID="10" presetClass="exit" presetSubtype="0" fill="hold" grpId="1" nodeType="withEffect">
                                  <p:stCondLst>
                                    <p:cond delay="0"/>
                                  </p:stCondLst>
                                  <p:childTnLst>
                                    <p:animEffect transition="out" filter="fade">
                                      <p:cBhvr>
                                        <p:cTn id="45" dur="500"/>
                                        <p:tgtEl>
                                          <p:spTgt spid="10"/>
                                        </p:tgtEl>
                                      </p:cBhvr>
                                    </p:animEffect>
                                    <p:set>
                                      <p:cBhvr>
                                        <p:cTn id="46" dur="1" fill="hold">
                                          <p:stCondLst>
                                            <p:cond delay="499"/>
                                          </p:stCondLst>
                                        </p:cTn>
                                        <p:tgtEl>
                                          <p:spTgt spid="10"/>
                                        </p:tgtEl>
                                        <p:attrNameLst>
                                          <p:attrName>style.visibility</p:attrName>
                                        </p:attrNameLst>
                                      </p:cBhvr>
                                      <p:to>
                                        <p:strVal val="hidden"/>
                                      </p:to>
                                    </p:set>
                                  </p:childTnLst>
                                </p:cTn>
                              </p:par>
                              <p:par>
                                <p:cTn id="47" presetID="10" presetClass="exit" presetSubtype="0" fill="hold" grpId="1" nodeType="withEffect">
                                  <p:stCondLst>
                                    <p:cond delay="0"/>
                                  </p:stCondLst>
                                  <p:childTnLst>
                                    <p:animEffect transition="out" filter="fade">
                                      <p:cBhvr>
                                        <p:cTn id="48" dur="500"/>
                                        <p:tgtEl>
                                          <p:spTgt spid="11"/>
                                        </p:tgtEl>
                                      </p:cBhvr>
                                    </p:animEffect>
                                    <p:set>
                                      <p:cBhvr>
                                        <p:cTn id="49"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2" grpId="0"/>
      <p:bldP spid="2" grpId="1"/>
      <p:bldP spid="10" grpId="0"/>
      <p:bldP spid="10" grpId="1"/>
      <p:bldP spid="11" grpId="0"/>
      <p:bldP spid="11" grpId="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108"/>
          <p:cNvSpPr txBox="1">
            <a:spLocks noChangeArrowheads="1"/>
          </p:cNvSpPr>
          <p:nvPr/>
        </p:nvSpPr>
        <p:spPr bwMode="auto">
          <a:xfrm>
            <a:off x="539552" y="267494"/>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dirty="0">
                <a:solidFill>
                  <a:prstClr val="black"/>
                </a:solidFill>
                <a:latin typeface="微软雅黑" panose="020B0503020204020204" pitchFamily="34" charset="-122"/>
                <a:ea typeface="微软雅黑" panose="020B0503020204020204" pitchFamily="34" charset="-122"/>
              </a:rPr>
              <a:t>用例文档</a:t>
            </a:r>
            <a:endParaRPr lang="en-US" altLang="zh-CN" dirty="0">
              <a:solidFill>
                <a:prstClr val="black"/>
              </a:solidFill>
              <a:latin typeface="微软雅黑" panose="020B0503020204020204" pitchFamily="34" charset="-122"/>
              <a:ea typeface="微软雅黑" panose="020B0503020204020204" pitchFamily="34" charset="-122"/>
            </a:endParaRPr>
          </a:p>
        </p:txBody>
      </p:sp>
      <p:grpSp>
        <p:nvGrpSpPr>
          <p:cNvPr id="30" name="组合 29"/>
          <p:cNvGrpSpPr/>
          <p:nvPr/>
        </p:nvGrpSpPr>
        <p:grpSpPr>
          <a:xfrm>
            <a:off x="107544" y="245001"/>
            <a:ext cx="360000" cy="360000"/>
            <a:chOff x="1965186" y="1419622"/>
            <a:chExt cx="302558" cy="314067"/>
          </a:xfrm>
        </p:grpSpPr>
        <p:sp>
          <p:nvSpPr>
            <p:cNvPr id="31" name="矩形 30"/>
            <p:cNvSpPr/>
            <p:nvPr userDrawn="1"/>
          </p:nvSpPr>
          <p:spPr>
            <a:xfrm>
              <a:off x="1965186" y="1419622"/>
              <a:ext cx="252000" cy="252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userDrawn="1"/>
          </p:nvSpPr>
          <p:spPr>
            <a:xfrm>
              <a:off x="2087744" y="1553689"/>
              <a:ext cx="180000" cy="180000"/>
            </a:xfrm>
            <a:prstGeom prst="rect">
              <a:avLst/>
            </a:prstGeom>
            <a:solidFill>
              <a:srgbClr val="0E90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a:off x="2195736" y="267494"/>
            <a:ext cx="6336704" cy="584775"/>
          </a:xfrm>
          <a:prstGeom prst="rect">
            <a:avLst/>
          </a:prstGeom>
          <a:noFill/>
        </p:spPr>
        <p:txBody>
          <a:bodyPr wrap="square" rtlCol="0">
            <a:spAutoFit/>
          </a:bodyPr>
          <a:lstStyle/>
          <a:p>
            <a:r>
              <a:rPr lang="en-US" altLang="zh-CN" sz="1600" b="1" dirty="0"/>
              <a:t>20.</a:t>
            </a:r>
            <a:r>
              <a:rPr lang="zh-CN" altLang="en-US" sz="1600" b="1" dirty="0"/>
              <a:t>用例文档是否包含了用例图、用例场景说明、界面原型、</a:t>
            </a:r>
            <a:r>
              <a:rPr lang="en-US" altLang="zh-CN" sz="1600" b="1" dirty="0"/>
              <a:t>DM</a:t>
            </a:r>
            <a:r>
              <a:rPr lang="zh-CN" altLang="en-US" sz="1600" b="1" dirty="0"/>
              <a:t>？采用了那些工具？是否合适、有效？</a:t>
            </a:r>
            <a:endParaRPr lang="zh-CN" altLang="en-US" sz="1600" dirty="0"/>
          </a:p>
        </p:txBody>
      </p:sp>
      <p:pic>
        <p:nvPicPr>
          <p:cNvPr id="7" name="图片 6" descr="611305238759394475"/>
          <p:cNvPicPr/>
          <p:nvPr/>
        </p:nvPicPr>
        <p:blipFill>
          <a:blip r:embed="rId1"/>
          <a:stretch>
            <a:fillRect/>
          </a:stretch>
        </p:blipFill>
        <p:spPr>
          <a:xfrm>
            <a:off x="3563888" y="1073322"/>
            <a:ext cx="5273675" cy="2987040"/>
          </a:xfrm>
          <a:prstGeom prst="rect">
            <a:avLst/>
          </a:prstGeom>
        </p:spPr>
      </p:pic>
      <p:sp>
        <p:nvSpPr>
          <p:cNvPr id="8" name="TextBox 104"/>
          <p:cNvSpPr txBox="1"/>
          <p:nvPr/>
        </p:nvSpPr>
        <p:spPr>
          <a:xfrm>
            <a:off x="5220072" y="4443958"/>
            <a:ext cx="2917064" cy="315471"/>
          </a:xfrm>
          <a:prstGeom prst="rect">
            <a:avLst/>
          </a:prstGeom>
          <a:noFill/>
        </p:spPr>
        <p:txBody>
          <a:bodyPr wrap="square" lIns="68580" tIns="34290" rIns="68580" bIns="34290" rtlCol="0">
            <a:spAutoFit/>
          </a:bodyPr>
          <a:lstStyle/>
          <a:p>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教师用户顶层用例图</a:t>
            </a:r>
            <a:endPar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9" name="TextBox 104"/>
          <p:cNvSpPr txBox="1"/>
          <p:nvPr/>
        </p:nvSpPr>
        <p:spPr>
          <a:xfrm>
            <a:off x="539552" y="1851670"/>
            <a:ext cx="2917064" cy="315471"/>
          </a:xfrm>
          <a:prstGeom prst="rect">
            <a:avLst/>
          </a:prstGeom>
          <a:noFill/>
        </p:spPr>
        <p:txBody>
          <a:bodyPr wrap="square" lIns="68580" tIns="34290" rIns="68580" bIns="34290" rtlCol="0">
            <a:spAutoFit/>
          </a:bodyPr>
          <a:lstStyle/>
          <a:p>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用例图</a:t>
            </a:r>
            <a:endPar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0" name="TextBox 105"/>
          <p:cNvSpPr txBox="1"/>
          <p:nvPr/>
        </p:nvSpPr>
        <p:spPr>
          <a:xfrm>
            <a:off x="539552" y="2336530"/>
            <a:ext cx="2664296" cy="1162241"/>
          </a:xfrm>
          <a:prstGeom prst="rect">
            <a:avLst/>
          </a:prstGeom>
          <a:noFill/>
        </p:spPr>
        <p:txBody>
          <a:bodyPr wrap="square" lIns="68580" tIns="34290" rIns="68580" bIns="34290" rtlCol="0">
            <a:spAutoFit/>
          </a:bodyPr>
          <a:lstStyle/>
          <a:p>
            <a:pPr>
              <a:lnSpc>
                <a:spcPct val="130000"/>
              </a:lnSpc>
            </a:pP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rPr>
              <a:t>用例图分为按照四个用户群分类，</a:t>
            </a:r>
            <a:endParaRPr lang="en-US" altLang="zh-CN" sz="1400" dirty="0">
              <a:solidFill>
                <a:schemeClr val="tx1">
                  <a:lumMod val="95000"/>
                  <a:lumOff val="5000"/>
                </a:schemeClr>
              </a:solidFill>
              <a:latin typeface="微软雅黑" panose="020B0503020204020204" pitchFamily="34" charset="-122"/>
              <a:ea typeface="微软雅黑" panose="020B0503020204020204" pitchFamily="34" charset="-122"/>
            </a:endParaRPr>
          </a:p>
          <a:p>
            <a:pPr>
              <a:lnSpc>
                <a:spcPct val="130000"/>
              </a:lnSpc>
            </a:pP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rPr>
              <a:t>每一个用户群都有一张顶层用例图和对应的一些功能模块的用例图。</a:t>
            </a:r>
            <a:endPar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1" name="TextBox 105"/>
          <p:cNvSpPr txBox="1"/>
          <p:nvPr/>
        </p:nvSpPr>
        <p:spPr>
          <a:xfrm>
            <a:off x="539552" y="3498771"/>
            <a:ext cx="2664296" cy="322011"/>
          </a:xfrm>
          <a:prstGeom prst="rect">
            <a:avLst/>
          </a:prstGeom>
          <a:noFill/>
        </p:spPr>
        <p:txBody>
          <a:bodyPr wrap="square" lIns="68580" tIns="34290" rIns="68580" bIns="34290" rtlCol="0">
            <a:spAutoFit/>
          </a:bodyPr>
          <a:lstStyle/>
          <a:p>
            <a:pPr>
              <a:lnSpc>
                <a:spcPct val="130000"/>
              </a:lnSpc>
            </a:pP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rPr>
              <a:t>共</a:t>
            </a:r>
            <a:r>
              <a:rPr lang="en-US" altLang="zh-CN" sz="1400" dirty="0">
                <a:solidFill>
                  <a:schemeClr val="tx1">
                    <a:lumMod val="95000"/>
                    <a:lumOff val="5000"/>
                  </a:schemeClr>
                </a:solidFill>
                <a:latin typeface="微软雅黑" panose="020B0503020204020204" pitchFamily="34" charset="-122"/>
                <a:ea typeface="微软雅黑" panose="020B0503020204020204" pitchFamily="34" charset="-122"/>
              </a:rPr>
              <a:t>138</a:t>
            </a: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rPr>
              <a:t>个用例</a:t>
            </a:r>
            <a:endPar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nodeType="clickEffect">
                                  <p:stCondLst>
                                    <p:cond delay="0"/>
                                  </p:stCondLst>
                                  <p:childTnLst>
                                    <p:animEffect transition="out" filter="fade">
                                      <p:cBhvr>
                                        <p:cTn id="28" dur="500"/>
                                        <p:tgtEl>
                                          <p:spTgt spid="7"/>
                                        </p:tgtEl>
                                      </p:cBhvr>
                                    </p:animEffect>
                                    <p:set>
                                      <p:cBhvr>
                                        <p:cTn id="29" dur="1" fill="hold">
                                          <p:stCondLst>
                                            <p:cond delay="499"/>
                                          </p:stCondLst>
                                        </p:cTn>
                                        <p:tgtEl>
                                          <p:spTgt spid="7"/>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8"/>
                                        </p:tgtEl>
                                      </p:cBhvr>
                                    </p:animEffect>
                                    <p:set>
                                      <p:cBhvr>
                                        <p:cTn id="32" dur="1" fill="hold">
                                          <p:stCondLst>
                                            <p:cond delay="499"/>
                                          </p:stCondLst>
                                        </p:cTn>
                                        <p:tgtEl>
                                          <p:spTgt spid="8"/>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500"/>
                                        <p:tgtEl>
                                          <p:spTgt spid="9"/>
                                        </p:tgtEl>
                                      </p:cBhvr>
                                    </p:animEffect>
                                    <p:set>
                                      <p:cBhvr>
                                        <p:cTn id="35" dur="1" fill="hold">
                                          <p:stCondLst>
                                            <p:cond delay="499"/>
                                          </p:stCondLst>
                                        </p:cTn>
                                        <p:tgtEl>
                                          <p:spTgt spid="9"/>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10"/>
                                        </p:tgtEl>
                                      </p:cBhvr>
                                    </p:animEffect>
                                    <p:set>
                                      <p:cBhvr>
                                        <p:cTn id="38" dur="1" fill="hold">
                                          <p:stCondLst>
                                            <p:cond delay="499"/>
                                          </p:stCondLst>
                                        </p:cTn>
                                        <p:tgtEl>
                                          <p:spTgt spid="10"/>
                                        </p:tgtEl>
                                        <p:attrNameLst>
                                          <p:attrName>style.visibility</p:attrName>
                                        </p:attrNameLst>
                                      </p:cBhvr>
                                      <p:to>
                                        <p:strVal val="hidden"/>
                                      </p:to>
                                    </p:set>
                                  </p:childTnLst>
                                </p:cTn>
                              </p:par>
                              <p:par>
                                <p:cTn id="39" presetID="10" presetClass="exit" presetSubtype="0" fill="hold" grpId="1" nodeType="withEffect">
                                  <p:stCondLst>
                                    <p:cond delay="0"/>
                                  </p:stCondLst>
                                  <p:childTnLst>
                                    <p:animEffect transition="out" filter="fade">
                                      <p:cBhvr>
                                        <p:cTn id="40" dur="500"/>
                                        <p:tgtEl>
                                          <p:spTgt spid="11"/>
                                        </p:tgtEl>
                                      </p:cBhvr>
                                    </p:animEffect>
                                    <p:set>
                                      <p:cBhvr>
                                        <p:cTn id="41"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8" grpId="1"/>
      <p:bldP spid="9" grpId="0"/>
      <p:bldP spid="9" grpId="1"/>
      <p:bldP spid="10" grpId="0"/>
      <p:bldP spid="10" grpId="1"/>
      <p:bldP spid="11" grpId="0"/>
      <p:bldP spid="11" grpId="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108"/>
          <p:cNvSpPr txBox="1">
            <a:spLocks noChangeArrowheads="1"/>
          </p:cNvSpPr>
          <p:nvPr/>
        </p:nvSpPr>
        <p:spPr bwMode="auto">
          <a:xfrm>
            <a:off x="539552" y="267494"/>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dirty="0">
                <a:solidFill>
                  <a:prstClr val="black"/>
                </a:solidFill>
                <a:latin typeface="微软雅黑" panose="020B0503020204020204" pitchFamily="34" charset="-122"/>
                <a:ea typeface="微软雅黑" panose="020B0503020204020204" pitchFamily="34" charset="-122"/>
              </a:rPr>
              <a:t>用例文档</a:t>
            </a:r>
            <a:endParaRPr lang="en-US" altLang="zh-CN" dirty="0">
              <a:solidFill>
                <a:prstClr val="black"/>
              </a:solidFill>
              <a:latin typeface="微软雅黑" panose="020B0503020204020204" pitchFamily="34" charset="-122"/>
              <a:ea typeface="微软雅黑" panose="020B0503020204020204" pitchFamily="34" charset="-122"/>
            </a:endParaRPr>
          </a:p>
        </p:txBody>
      </p:sp>
      <p:grpSp>
        <p:nvGrpSpPr>
          <p:cNvPr id="30" name="组合 29"/>
          <p:cNvGrpSpPr/>
          <p:nvPr/>
        </p:nvGrpSpPr>
        <p:grpSpPr>
          <a:xfrm>
            <a:off x="107544" y="245001"/>
            <a:ext cx="360000" cy="360000"/>
            <a:chOff x="1965186" y="1419622"/>
            <a:chExt cx="302558" cy="314067"/>
          </a:xfrm>
        </p:grpSpPr>
        <p:sp>
          <p:nvSpPr>
            <p:cNvPr id="31" name="矩形 30"/>
            <p:cNvSpPr/>
            <p:nvPr userDrawn="1"/>
          </p:nvSpPr>
          <p:spPr>
            <a:xfrm>
              <a:off x="1965186" y="1419622"/>
              <a:ext cx="252000" cy="252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userDrawn="1"/>
          </p:nvSpPr>
          <p:spPr>
            <a:xfrm>
              <a:off x="2087744" y="1553689"/>
              <a:ext cx="180000" cy="180000"/>
            </a:xfrm>
            <a:prstGeom prst="rect">
              <a:avLst/>
            </a:prstGeom>
            <a:solidFill>
              <a:srgbClr val="0E90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a:off x="2195736" y="267494"/>
            <a:ext cx="6336704" cy="584775"/>
          </a:xfrm>
          <a:prstGeom prst="rect">
            <a:avLst/>
          </a:prstGeom>
          <a:noFill/>
        </p:spPr>
        <p:txBody>
          <a:bodyPr wrap="square" rtlCol="0">
            <a:spAutoFit/>
          </a:bodyPr>
          <a:lstStyle/>
          <a:p>
            <a:r>
              <a:rPr lang="en-US" altLang="zh-CN" sz="1600" b="1" dirty="0"/>
              <a:t>20.</a:t>
            </a:r>
            <a:r>
              <a:rPr lang="zh-CN" altLang="en-US" sz="1600" b="1" dirty="0"/>
              <a:t>用例文档是否包含了用例图、用例场景说明、界面原型、</a:t>
            </a:r>
            <a:r>
              <a:rPr lang="en-US" altLang="zh-CN" sz="1600" b="1" dirty="0"/>
              <a:t>DM</a:t>
            </a:r>
            <a:r>
              <a:rPr lang="zh-CN" altLang="en-US" sz="1600" b="1" dirty="0"/>
              <a:t>？采用了那些工具？是否合适、有效？</a:t>
            </a:r>
            <a:endParaRPr lang="zh-CN" altLang="en-US" sz="1600" dirty="0"/>
          </a:p>
        </p:txBody>
      </p:sp>
      <p:sp>
        <p:nvSpPr>
          <p:cNvPr id="12" name="TextBox 104"/>
          <p:cNvSpPr txBox="1"/>
          <p:nvPr/>
        </p:nvSpPr>
        <p:spPr>
          <a:xfrm>
            <a:off x="539552" y="1705145"/>
            <a:ext cx="2917064" cy="315471"/>
          </a:xfrm>
          <a:prstGeom prst="rect">
            <a:avLst/>
          </a:prstGeom>
          <a:noFill/>
        </p:spPr>
        <p:txBody>
          <a:bodyPr wrap="square" lIns="68580" tIns="34290" rIns="68580" bIns="34290" rtlCol="0">
            <a:spAutoFit/>
          </a:bodyPr>
          <a:lstStyle/>
          <a:p>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用例场景</a:t>
            </a:r>
            <a:endPar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3" name="TextBox 105"/>
          <p:cNvSpPr txBox="1"/>
          <p:nvPr/>
        </p:nvSpPr>
        <p:spPr>
          <a:xfrm>
            <a:off x="539552" y="2190005"/>
            <a:ext cx="2664296" cy="1442318"/>
          </a:xfrm>
          <a:prstGeom prst="rect">
            <a:avLst/>
          </a:prstGeom>
          <a:noFill/>
        </p:spPr>
        <p:txBody>
          <a:bodyPr wrap="square" lIns="68580" tIns="34290" rIns="68580" bIns="34290" rtlCol="0">
            <a:spAutoFit/>
          </a:bodyPr>
          <a:lstStyle/>
          <a:p>
            <a:pPr>
              <a:lnSpc>
                <a:spcPct val="130000"/>
              </a:lnSpc>
            </a:pP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rPr>
              <a:t>用例场景参考了书上</a:t>
            </a:r>
            <a:r>
              <a:rPr lang="en-US" altLang="zh-CN" sz="1400" dirty="0">
                <a:solidFill>
                  <a:schemeClr val="tx1">
                    <a:lumMod val="95000"/>
                    <a:lumOff val="5000"/>
                  </a:schemeClr>
                </a:solidFill>
                <a:latin typeface="微软雅黑" panose="020B0503020204020204" pitchFamily="34" charset="-122"/>
                <a:ea typeface="微软雅黑" panose="020B0503020204020204" pitchFamily="34" charset="-122"/>
              </a:rPr>
              <a:t>IEEE830</a:t>
            </a: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rPr>
              <a:t>的模板和网上</a:t>
            </a:r>
            <a:r>
              <a:rPr lang="en-US" altLang="zh-CN" sz="1400" dirty="0">
                <a:solidFill>
                  <a:schemeClr val="tx1">
                    <a:lumMod val="95000"/>
                    <a:lumOff val="5000"/>
                  </a:schemeClr>
                </a:solidFill>
                <a:latin typeface="微软雅黑" panose="020B0503020204020204" pitchFamily="34" charset="-122"/>
                <a:ea typeface="微软雅黑" panose="020B0503020204020204" pitchFamily="34" charset="-122"/>
              </a:rPr>
              <a:t>ISO9000</a:t>
            </a: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rPr>
              <a:t>的模板进行了修改。</a:t>
            </a:r>
            <a:endParaRPr lang="en-US" altLang="zh-CN" sz="1400" dirty="0">
              <a:solidFill>
                <a:schemeClr val="tx1">
                  <a:lumMod val="95000"/>
                  <a:lumOff val="5000"/>
                </a:schemeClr>
              </a:solidFill>
              <a:latin typeface="微软雅黑" panose="020B0503020204020204" pitchFamily="34" charset="-122"/>
              <a:ea typeface="微软雅黑" panose="020B0503020204020204" pitchFamily="34" charset="-122"/>
            </a:endParaRPr>
          </a:p>
          <a:p>
            <a:pPr>
              <a:lnSpc>
                <a:spcPct val="130000"/>
              </a:lnSpc>
            </a:pP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rPr>
              <a:t>流程中对应的界面原型。直接对应了文档相应的界面。</a:t>
            </a:r>
            <a:endParaRPr lang="en-US" altLang="zh-CN" sz="1400" dirty="0">
              <a:solidFill>
                <a:schemeClr val="tx1">
                  <a:lumMod val="95000"/>
                  <a:lumOff val="5000"/>
                </a:schemeClr>
              </a:solidFill>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nvGraphicFramePr>
        <p:xfrm>
          <a:off x="3456616" y="852270"/>
          <a:ext cx="5219840" cy="4150361"/>
        </p:xfrm>
        <a:graphic>
          <a:graphicData uri="http://schemas.openxmlformats.org/drawingml/2006/table">
            <a:tbl>
              <a:tblPr firstRow="1" firstCol="1" bandRow="1">
                <a:tableStyleId>{5C22544A-7EE6-4342-B048-85BDC9FD1C3A}</a:tableStyleId>
              </a:tblPr>
              <a:tblGrid>
                <a:gridCol w="2609920"/>
                <a:gridCol w="2609920"/>
              </a:tblGrid>
              <a:tr h="154093">
                <a:tc>
                  <a:txBody>
                    <a:bodyPr/>
                    <a:lstStyle/>
                    <a:p>
                      <a:pPr algn="just">
                        <a:spcAft>
                          <a:spcPts val="0"/>
                        </a:spcAft>
                      </a:pPr>
                      <a:r>
                        <a:rPr lang="en-US" sz="1100" kern="100">
                          <a:effectLst/>
                        </a:rPr>
                        <a:t>ID和名称</a:t>
                      </a:r>
                      <a:endParaRPr lang="zh-CN" sz="1100" kern="100">
                        <a:effectLst/>
                        <a:latin typeface="Times New Roman" panose="02020603050405020304" pitchFamily="18" charset="0"/>
                        <a:ea typeface="宋体" panose="02010600030101010101" pitchFamily="2" charset="-122"/>
                      </a:endParaRPr>
                    </a:p>
                  </a:txBody>
                  <a:tcPr marL="55925" marR="55925" marT="0" marB="0"/>
                </a:tc>
                <a:tc>
                  <a:txBody>
                    <a:bodyPr/>
                    <a:lstStyle/>
                    <a:p>
                      <a:pPr algn="just">
                        <a:spcAft>
                          <a:spcPts val="0"/>
                        </a:spcAft>
                      </a:pPr>
                      <a:r>
                        <a:rPr lang="en-US" sz="1100" kern="100">
                          <a:effectLst/>
                        </a:rPr>
                        <a:t>T-1-2,教师找回密码</a:t>
                      </a:r>
                      <a:endParaRPr lang="zh-CN" sz="1100" kern="100">
                        <a:effectLst/>
                        <a:latin typeface="Times New Roman" panose="02020603050405020304" pitchFamily="18" charset="0"/>
                        <a:ea typeface="宋体" panose="02010600030101010101" pitchFamily="2" charset="-122"/>
                      </a:endParaRPr>
                    </a:p>
                  </a:txBody>
                  <a:tcPr marL="55925" marR="55925" marT="0" marB="0"/>
                </a:tc>
              </a:tr>
              <a:tr h="154093">
                <a:tc>
                  <a:txBody>
                    <a:bodyPr/>
                    <a:lstStyle/>
                    <a:p>
                      <a:pPr algn="just">
                        <a:spcAft>
                          <a:spcPts val="0"/>
                        </a:spcAft>
                      </a:pPr>
                      <a:r>
                        <a:rPr lang="en-US" sz="1100" kern="100">
                          <a:effectLst/>
                        </a:rPr>
                        <a:t>创建人</a:t>
                      </a:r>
                      <a:endParaRPr lang="zh-CN" sz="1100" kern="100">
                        <a:effectLst/>
                        <a:latin typeface="Times New Roman" panose="02020603050405020304" pitchFamily="18" charset="0"/>
                        <a:ea typeface="宋体" panose="02010600030101010101" pitchFamily="2" charset="-122"/>
                      </a:endParaRPr>
                    </a:p>
                  </a:txBody>
                  <a:tcPr marL="55925" marR="55925" marT="0" marB="0"/>
                </a:tc>
                <a:tc>
                  <a:txBody>
                    <a:bodyPr/>
                    <a:lstStyle/>
                    <a:p>
                      <a:pPr algn="just">
                        <a:spcAft>
                          <a:spcPts val="0"/>
                        </a:spcAft>
                      </a:pPr>
                      <a:r>
                        <a:rPr lang="en-US" sz="1100" kern="100">
                          <a:effectLst/>
                        </a:rPr>
                        <a:t>周德阳</a:t>
                      </a:r>
                      <a:endParaRPr lang="zh-CN" sz="1100" kern="100">
                        <a:effectLst/>
                        <a:latin typeface="Times New Roman" panose="02020603050405020304" pitchFamily="18" charset="0"/>
                        <a:ea typeface="宋体" panose="02010600030101010101" pitchFamily="2" charset="-122"/>
                      </a:endParaRPr>
                    </a:p>
                  </a:txBody>
                  <a:tcPr marL="55925" marR="55925" marT="0" marB="0"/>
                </a:tc>
              </a:tr>
              <a:tr h="154093">
                <a:tc>
                  <a:txBody>
                    <a:bodyPr/>
                    <a:lstStyle/>
                    <a:p>
                      <a:pPr algn="just">
                        <a:spcAft>
                          <a:spcPts val="0"/>
                        </a:spcAft>
                      </a:pPr>
                      <a:r>
                        <a:rPr lang="en-US" sz="1100" kern="100">
                          <a:effectLst/>
                        </a:rPr>
                        <a:t>创建时间</a:t>
                      </a:r>
                      <a:endParaRPr lang="zh-CN" sz="1100" kern="100">
                        <a:effectLst/>
                        <a:latin typeface="Times New Roman" panose="02020603050405020304" pitchFamily="18" charset="0"/>
                        <a:ea typeface="宋体" panose="02010600030101010101" pitchFamily="2" charset="-122"/>
                      </a:endParaRPr>
                    </a:p>
                  </a:txBody>
                  <a:tcPr marL="55925" marR="55925" marT="0" marB="0"/>
                </a:tc>
                <a:tc>
                  <a:txBody>
                    <a:bodyPr/>
                    <a:lstStyle/>
                    <a:p>
                      <a:pPr algn="just">
                        <a:spcAft>
                          <a:spcPts val="0"/>
                        </a:spcAft>
                      </a:pPr>
                      <a:r>
                        <a:rPr lang="en-US" sz="1100" kern="100">
                          <a:effectLst/>
                        </a:rPr>
                        <a:t>2018年12月19日</a:t>
                      </a:r>
                      <a:endParaRPr lang="zh-CN" sz="1100" kern="100">
                        <a:effectLst/>
                        <a:latin typeface="Times New Roman" panose="02020603050405020304" pitchFamily="18" charset="0"/>
                        <a:ea typeface="宋体" panose="02010600030101010101" pitchFamily="2" charset="-122"/>
                      </a:endParaRPr>
                    </a:p>
                  </a:txBody>
                  <a:tcPr marL="55925" marR="55925" marT="0" marB="0"/>
                </a:tc>
              </a:tr>
              <a:tr h="154093">
                <a:tc>
                  <a:txBody>
                    <a:bodyPr/>
                    <a:lstStyle/>
                    <a:p>
                      <a:pPr algn="just">
                        <a:spcAft>
                          <a:spcPts val="0"/>
                        </a:spcAft>
                      </a:pPr>
                      <a:r>
                        <a:rPr lang="en-US" sz="1100" kern="100">
                          <a:effectLst/>
                        </a:rPr>
                        <a:t>操作者</a:t>
                      </a:r>
                      <a:endParaRPr lang="zh-CN" sz="1100" kern="100">
                        <a:effectLst/>
                        <a:latin typeface="Times New Roman" panose="02020603050405020304" pitchFamily="18" charset="0"/>
                        <a:ea typeface="宋体" panose="02010600030101010101" pitchFamily="2" charset="-122"/>
                      </a:endParaRPr>
                    </a:p>
                  </a:txBody>
                  <a:tcPr marL="55925" marR="55925" marT="0" marB="0"/>
                </a:tc>
                <a:tc>
                  <a:txBody>
                    <a:bodyPr/>
                    <a:lstStyle/>
                    <a:p>
                      <a:pPr algn="just">
                        <a:spcAft>
                          <a:spcPts val="0"/>
                        </a:spcAft>
                      </a:pPr>
                      <a:r>
                        <a:rPr lang="en-US" sz="1100" kern="100">
                          <a:effectLst/>
                        </a:rPr>
                        <a:t>教师</a:t>
                      </a:r>
                      <a:endParaRPr lang="zh-CN" sz="1100" kern="100">
                        <a:effectLst/>
                        <a:latin typeface="Times New Roman" panose="02020603050405020304" pitchFamily="18" charset="0"/>
                        <a:ea typeface="宋体" panose="02010600030101010101" pitchFamily="2" charset="-122"/>
                      </a:endParaRPr>
                    </a:p>
                  </a:txBody>
                  <a:tcPr marL="55925" marR="55925" marT="0" marB="0"/>
                </a:tc>
              </a:tr>
              <a:tr h="308187">
                <a:tc>
                  <a:txBody>
                    <a:bodyPr/>
                    <a:lstStyle/>
                    <a:p>
                      <a:pPr algn="just">
                        <a:spcAft>
                          <a:spcPts val="0"/>
                        </a:spcAft>
                      </a:pPr>
                      <a:r>
                        <a:rPr lang="en-US" sz="1100" kern="100">
                          <a:effectLst/>
                        </a:rPr>
                        <a:t>描述</a:t>
                      </a:r>
                      <a:endParaRPr lang="zh-CN" sz="1100" kern="100">
                        <a:effectLst/>
                        <a:latin typeface="Times New Roman" panose="02020603050405020304" pitchFamily="18" charset="0"/>
                        <a:ea typeface="宋体" panose="02010600030101010101" pitchFamily="2" charset="-122"/>
                      </a:endParaRPr>
                    </a:p>
                  </a:txBody>
                  <a:tcPr marL="55925" marR="55925" marT="0" marB="0"/>
                </a:tc>
                <a:tc>
                  <a:txBody>
                    <a:bodyPr/>
                    <a:lstStyle/>
                    <a:p>
                      <a:pPr algn="just">
                        <a:spcAft>
                          <a:spcPts val="0"/>
                        </a:spcAft>
                      </a:pPr>
                      <a:r>
                        <a:rPr lang="en-US" sz="1100" kern="100">
                          <a:effectLst/>
                        </a:rPr>
                        <a:t>教师登录时忘记密码，需要找回自己的密码</a:t>
                      </a:r>
                      <a:endParaRPr lang="zh-CN" sz="1100" kern="100">
                        <a:effectLst/>
                        <a:latin typeface="Times New Roman" panose="02020603050405020304" pitchFamily="18" charset="0"/>
                        <a:ea typeface="宋体" panose="02010600030101010101" pitchFamily="2" charset="-122"/>
                      </a:endParaRPr>
                    </a:p>
                  </a:txBody>
                  <a:tcPr marL="55925" marR="55925" marT="0" marB="0"/>
                </a:tc>
              </a:tr>
              <a:tr h="308187">
                <a:tc>
                  <a:txBody>
                    <a:bodyPr/>
                    <a:lstStyle/>
                    <a:p>
                      <a:pPr algn="just">
                        <a:spcAft>
                          <a:spcPts val="0"/>
                        </a:spcAft>
                      </a:pPr>
                      <a:r>
                        <a:rPr lang="en-US" sz="1100" kern="100">
                          <a:effectLst/>
                        </a:rPr>
                        <a:t>触发条件</a:t>
                      </a:r>
                      <a:endParaRPr lang="zh-CN" sz="1100" kern="100">
                        <a:effectLst/>
                        <a:latin typeface="Times New Roman" panose="02020603050405020304" pitchFamily="18" charset="0"/>
                        <a:ea typeface="宋体" panose="02010600030101010101" pitchFamily="2" charset="-122"/>
                      </a:endParaRPr>
                    </a:p>
                  </a:txBody>
                  <a:tcPr marL="55925" marR="55925" marT="0" marB="0"/>
                </a:tc>
                <a:tc>
                  <a:txBody>
                    <a:bodyPr/>
                    <a:lstStyle/>
                    <a:p>
                      <a:pPr algn="just">
                        <a:spcAft>
                          <a:spcPts val="0"/>
                        </a:spcAft>
                      </a:pPr>
                      <a:r>
                        <a:rPr lang="en-US" sz="1100" kern="100">
                          <a:effectLst/>
                        </a:rPr>
                        <a:t>教师在登录时，忘记自己的密码，希望找回自己的密码</a:t>
                      </a:r>
                      <a:endParaRPr lang="zh-CN" sz="1100" kern="100">
                        <a:effectLst/>
                        <a:latin typeface="Times New Roman" panose="02020603050405020304" pitchFamily="18" charset="0"/>
                        <a:ea typeface="宋体" panose="02010600030101010101" pitchFamily="2" charset="-122"/>
                      </a:endParaRPr>
                    </a:p>
                  </a:txBody>
                  <a:tcPr marL="55925" marR="55925" marT="0" marB="0"/>
                </a:tc>
              </a:tr>
              <a:tr h="308187">
                <a:tc>
                  <a:txBody>
                    <a:bodyPr/>
                    <a:lstStyle/>
                    <a:p>
                      <a:pPr algn="just">
                        <a:spcAft>
                          <a:spcPts val="0"/>
                        </a:spcAft>
                      </a:pPr>
                      <a:r>
                        <a:rPr lang="en-US" sz="1100" kern="100">
                          <a:effectLst/>
                        </a:rPr>
                        <a:t>前置条件</a:t>
                      </a:r>
                      <a:endParaRPr lang="zh-CN" sz="1100" kern="100">
                        <a:effectLst/>
                        <a:latin typeface="Times New Roman" panose="02020603050405020304" pitchFamily="18" charset="0"/>
                        <a:ea typeface="宋体" panose="02010600030101010101" pitchFamily="2" charset="-122"/>
                      </a:endParaRPr>
                    </a:p>
                  </a:txBody>
                  <a:tcPr marL="55925" marR="55925" marT="0" marB="0"/>
                </a:tc>
                <a:tc>
                  <a:txBody>
                    <a:bodyPr/>
                    <a:lstStyle/>
                    <a:p>
                      <a:pPr algn="just">
                        <a:spcAft>
                          <a:spcPts val="0"/>
                        </a:spcAft>
                      </a:pPr>
                      <a:r>
                        <a:rPr lang="en-US" sz="1100" kern="100">
                          <a:effectLst/>
                        </a:rPr>
                        <a:t>教师已有一个注册账号且该账号未被冻结</a:t>
                      </a:r>
                      <a:endParaRPr lang="zh-CN" sz="1100" kern="100">
                        <a:effectLst/>
                        <a:latin typeface="Times New Roman" panose="02020603050405020304" pitchFamily="18" charset="0"/>
                        <a:ea typeface="宋体" panose="02010600030101010101" pitchFamily="2" charset="-122"/>
                      </a:endParaRPr>
                    </a:p>
                  </a:txBody>
                  <a:tcPr marL="55925" marR="55925" marT="0" marB="0"/>
                </a:tc>
              </a:tr>
              <a:tr h="462281">
                <a:tc>
                  <a:txBody>
                    <a:bodyPr/>
                    <a:lstStyle/>
                    <a:p>
                      <a:pPr algn="just">
                        <a:spcAft>
                          <a:spcPts val="0"/>
                        </a:spcAft>
                      </a:pPr>
                      <a:r>
                        <a:rPr lang="en-US" sz="1100" kern="100">
                          <a:effectLst/>
                        </a:rPr>
                        <a:t>后置条件</a:t>
                      </a:r>
                      <a:endParaRPr lang="zh-CN" sz="1100" kern="100">
                        <a:effectLst/>
                        <a:latin typeface="Times New Roman" panose="02020603050405020304" pitchFamily="18" charset="0"/>
                        <a:ea typeface="宋体" panose="02010600030101010101" pitchFamily="2" charset="-122"/>
                      </a:endParaRPr>
                    </a:p>
                  </a:txBody>
                  <a:tcPr marL="55925" marR="55925" marT="0" marB="0"/>
                </a:tc>
                <a:tc>
                  <a:txBody>
                    <a:bodyPr/>
                    <a:lstStyle/>
                    <a:p>
                      <a:pPr algn="just">
                        <a:spcAft>
                          <a:spcPts val="0"/>
                        </a:spcAft>
                      </a:pPr>
                      <a:r>
                        <a:rPr lang="en-US" sz="1100" kern="100" dirty="0">
                          <a:effectLst/>
                        </a:rPr>
                        <a:t>1.教师新密码，邮箱验证码信息记录到数据库</a:t>
                      </a:r>
                      <a:endParaRPr lang="zh-CN" sz="1100" kern="100" dirty="0">
                        <a:effectLst/>
                      </a:endParaRPr>
                    </a:p>
                    <a:p>
                      <a:pPr algn="just">
                        <a:spcAft>
                          <a:spcPts val="0"/>
                        </a:spcAft>
                      </a:pPr>
                      <a:r>
                        <a:rPr lang="en-US" sz="1100" kern="100" dirty="0">
                          <a:effectLst/>
                        </a:rPr>
                        <a:t>2.显示登录界面</a:t>
                      </a:r>
                      <a:endParaRPr lang="zh-CN" sz="1100" kern="100" dirty="0">
                        <a:effectLst/>
                        <a:latin typeface="Times New Roman" panose="02020603050405020304" pitchFamily="18" charset="0"/>
                        <a:ea typeface="宋体" panose="02010600030101010101" pitchFamily="2" charset="-122"/>
                      </a:endParaRPr>
                    </a:p>
                  </a:txBody>
                  <a:tcPr marL="55925" marR="55925" marT="0" marB="0"/>
                </a:tc>
              </a:tr>
              <a:tr h="1386842">
                <a:tc>
                  <a:txBody>
                    <a:bodyPr/>
                    <a:lstStyle/>
                    <a:p>
                      <a:pPr algn="just">
                        <a:spcAft>
                          <a:spcPts val="0"/>
                        </a:spcAft>
                      </a:pPr>
                      <a:r>
                        <a:rPr lang="en-US" sz="1100" kern="100">
                          <a:effectLst/>
                        </a:rPr>
                        <a:t>正常流程</a:t>
                      </a:r>
                      <a:endParaRPr lang="zh-CN" sz="1100" kern="100">
                        <a:effectLst/>
                        <a:latin typeface="Times New Roman" panose="02020603050405020304" pitchFamily="18" charset="0"/>
                        <a:ea typeface="宋体" panose="02010600030101010101" pitchFamily="2" charset="-122"/>
                      </a:endParaRPr>
                    </a:p>
                  </a:txBody>
                  <a:tcPr marL="55925" marR="55925" marT="0" marB="0"/>
                </a:tc>
                <a:tc>
                  <a:txBody>
                    <a:bodyPr/>
                    <a:lstStyle/>
                    <a:p>
                      <a:pPr algn="just">
                        <a:spcAft>
                          <a:spcPts val="0"/>
                        </a:spcAft>
                      </a:pPr>
                      <a:r>
                        <a:rPr lang="en-US" sz="1100" b="1" kern="100" dirty="0">
                          <a:effectLst/>
                        </a:rPr>
                        <a:t>1-2.0教师找回密码</a:t>
                      </a:r>
                      <a:endParaRPr lang="zh-CN" sz="1100" b="1" kern="100" dirty="0">
                        <a:effectLst/>
                      </a:endParaRPr>
                    </a:p>
                    <a:p>
                      <a:pPr algn="just">
                        <a:spcAft>
                          <a:spcPts val="0"/>
                        </a:spcAft>
                      </a:pPr>
                      <a:r>
                        <a:rPr lang="en-US" sz="1100" kern="100" dirty="0">
                          <a:effectLst/>
                        </a:rPr>
                        <a:t>1.教师打开网站</a:t>
                      </a:r>
                      <a:r>
                        <a:rPr lang="en-US" sz="1100" u="sng" kern="100" dirty="0">
                          <a:effectLst/>
                          <a:hlinkClick r:id="rId1" action="ppaction://hlinkfile"/>
                        </a:rPr>
                        <a:t>登录页面</a:t>
                      </a:r>
                      <a:endParaRPr lang="zh-CN" sz="1100" kern="100" dirty="0">
                        <a:effectLst/>
                      </a:endParaRPr>
                    </a:p>
                    <a:p>
                      <a:pPr algn="just">
                        <a:spcAft>
                          <a:spcPts val="0"/>
                        </a:spcAft>
                      </a:pPr>
                      <a:r>
                        <a:rPr lang="en-US" sz="1100" kern="100" dirty="0">
                          <a:effectLst/>
                        </a:rPr>
                        <a:t>2.点击忘记密码</a:t>
                      </a:r>
                      <a:endParaRPr lang="zh-CN" sz="1100" kern="100" dirty="0">
                        <a:effectLst/>
                      </a:endParaRPr>
                    </a:p>
                    <a:p>
                      <a:pPr algn="just">
                        <a:spcAft>
                          <a:spcPts val="0"/>
                        </a:spcAft>
                      </a:pPr>
                      <a:r>
                        <a:rPr lang="en-US" sz="1100" kern="100" dirty="0">
                          <a:effectLst/>
                        </a:rPr>
                        <a:t>3.跳转至找回密码界面</a:t>
                      </a:r>
                      <a:endParaRPr lang="zh-CN" sz="1100" kern="100" dirty="0">
                        <a:effectLst/>
                      </a:endParaRPr>
                    </a:p>
                    <a:p>
                      <a:pPr algn="just">
                        <a:spcAft>
                          <a:spcPts val="0"/>
                        </a:spcAft>
                      </a:pPr>
                      <a:r>
                        <a:rPr lang="en-US" sz="1100" kern="100" dirty="0">
                          <a:effectLst/>
                        </a:rPr>
                        <a:t>3.</a:t>
                      </a:r>
                      <a:r>
                        <a:rPr lang="en-US" sz="1100" u="sng" kern="100" dirty="0">
                          <a:effectLst/>
                          <a:hlinkClick r:id="rId2" action="ppaction://hlinkfile"/>
                        </a:rPr>
                        <a:t>填写用户名，新密码，确认新密码，邮箱，邮箱验证码。</a:t>
                      </a:r>
                      <a:endParaRPr lang="zh-CN" sz="1100" kern="100" dirty="0">
                        <a:effectLst/>
                      </a:endParaRPr>
                    </a:p>
                    <a:p>
                      <a:pPr algn="just">
                        <a:spcAft>
                          <a:spcPts val="0"/>
                        </a:spcAft>
                      </a:pPr>
                      <a:r>
                        <a:rPr lang="en-US" sz="1100" kern="100" dirty="0">
                          <a:effectLst/>
                        </a:rPr>
                        <a:t>4.信息正确，系统修改该用户的密码并且存储到系统中</a:t>
                      </a:r>
                      <a:endParaRPr lang="zh-CN" sz="1100" kern="100" dirty="0">
                        <a:effectLst/>
                      </a:endParaRPr>
                    </a:p>
                    <a:p>
                      <a:pPr algn="just">
                        <a:spcAft>
                          <a:spcPts val="0"/>
                        </a:spcAft>
                      </a:pPr>
                      <a:r>
                        <a:rPr lang="en-US" sz="1100" kern="100" dirty="0">
                          <a:effectLst/>
                        </a:rPr>
                        <a:t>5.返回登录界面</a:t>
                      </a:r>
                      <a:endParaRPr lang="zh-CN" sz="1100" kern="100" dirty="0">
                        <a:effectLst/>
                        <a:latin typeface="Times New Roman" panose="02020603050405020304" pitchFamily="18" charset="0"/>
                        <a:ea typeface="宋体" panose="02010600030101010101" pitchFamily="2" charset="-122"/>
                      </a:endParaRPr>
                    </a:p>
                  </a:txBody>
                  <a:tcPr marL="55925" marR="55925" marT="0" marB="0"/>
                </a:tc>
              </a:tr>
              <a:tr h="462281">
                <a:tc>
                  <a:txBody>
                    <a:bodyPr/>
                    <a:lstStyle/>
                    <a:p>
                      <a:pPr algn="just">
                        <a:spcAft>
                          <a:spcPts val="0"/>
                        </a:spcAft>
                      </a:pPr>
                      <a:r>
                        <a:rPr lang="en-US" sz="1100" kern="100">
                          <a:effectLst/>
                        </a:rPr>
                        <a:t>可选流程</a:t>
                      </a:r>
                      <a:endParaRPr lang="zh-CN" sz="1100" kern="100">
                        <a:effectLst/>
                        <a:latin typeface="Times New Roman" panose="02020603050405020304" pitchFamily="18" charset="0"/>
                        <a:ea typeface="宋体" panose="02010600030101010101" pitchFamily="2" charset="-122"/>
                      </a:endParaRPr>
                    </a:p>
                  </a:txBody>
                  <a:tcPr marL="55925" marR="55925" marT="0" marB="0"/>
                </a:tc>
                <a:tc>
                  <a:txBody>
                    <a:bodyPr/>
                    <a:lstStyle/>
                    <a:p>
                      <a:pPr algn="just">
                        <a:spcAft>
                          <a:spcPts val="0"/>
                        </a:spcAft>
                      </a:pPr>
                      <a:r>
                        <a:rPr lang="en-US" sz="1100" b="1" kern="100" dirty="0">
                          <a:effectLst/>
                        </a:rPr>
                        <a:t>1-2.1教师取消修改密码</a:t>
                      </a:r>
                      <a:endParaRPr lang="zh-CN" sz="1100" b="1" kern="100" dirty="0">
                        <a:effectLst/>
                      </a:endParaRPr>
                    </a:p>
                    <a:p>
                      <a:pPr algn="just">
                        <a:spcAft>
                          <a:spcPts val="0"/>
                        </a:spcAft>
                      </a:pPr>
                      <a:r>
                        <a:rPr lang="en-US" sz="1100" kern="100" dirty="0">
                          <a:effectLst/>
                        </a:rPr>
                        <a:t>1.教师点击登录按钮，返回登录界面</a:t>
                      </a:r>
                      <a:endParaRPr lang="zh-CN" sz="1100" kern="100" dirty="0">
                        <a:effectLst/>
                        <a:latin typeface="Times New Roman" panose="02020603050405020304" pitchFamily="18" charset="0"/>
                        <a:ea typeface="宋体" panose="02010600030101010101" pitchFamily="2" charset="-122"/>
                      </a:endParaRPr>
                    </a:p>
                  </a:txBody>
                  <a:tcPr marL="55925" marR="55925" marT="0" marB="0"/>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1" nodeType="clickEffect">
                                  <p:stCondLst>
                                    <p:cond delay="0"/>
                                  </p:stCondLst>
                                  <p:childTnLst>
                                    <p:animEffect transition="out" filter="fade">
                                      <p:cBhvr>
                                        <p:cTn id="17" dur="500"/>
                                        <p:tgtEl>
                                          <p:spTgt spid="12"/>
                                        </p:tgtEl>
                                      </p:cBhvr>
                                    </p:animEffect>
                                    <p:set>
                                      <p:cBhvr>
                                        <p:cTn id="18" dur="1" fill="hold">
                                          <p:stCondLst>
                                            <p:cond delay="499"/>
                                          </p:stCondLst>
                                        </p:cTn>
                                        <p:tgtEl>
                                          <p:spTgt spid="12"/>
                                        </p:tgtEl>
                                        <p:attrNameLst>
                                          <p:attrName>style.visibility</p:attrName>
                                        </p:attrNameLst>
                                      </p:cBhvr>
                                      <p:to>
                                        <p:strVal val="hidden"/>
                                      </p:to>
                                    </p:set>
                                  </p:childTnLst>
                                </p:cTn>
                              </p:par>
                              <p:par>
                                <p:cTn id="19" presetID="10" presetClass="exit" presetSubtype="0" fill="hold" grpId="1" nodeType="withEffect">
                                  <p:stCondLst>
                                    <p:cond delay="0"/>
                                  </p:stCondLst>
                                  <p:childTnLst>
                                    <p:animEffect transition="out" filter="fade">
                                      <p:cBhvr>
                                        <p:cTn id="20" dur="500"/>
                                        <p:tgtEl>
                                          <p:spTgt spid="13"/>
                                        </p:tgtEl>
                                      </p:cBhvr>
                                    </p:animEffect>
                                    <p:set>
                                      <p:cBhvr>
                                        <p:cTn id="21" dur="1" fill="hold">
                                          <p:stCondLst>
                                            <p:cond delay="499"/>
                                          </p:stCondLst>
                                        </p:cTn>
                                        <p:tgtEl>
                                          <p:spTgt spid="13"/>
                                        </p:tgtEl>
                                        <p:attrNameLst>
                                          <p:attrName>style.visibility</p:attrName>
                                        </p:attrNameLst>
                                      </p:cBhvr>
                                      <p:to>
                                        <p:strVal val="hidden"/>
                                      </p:to>
                                    </p:set>
                                  </p:childTnLst>
                                </p:cTn>
                              </p:par>
                              <p:par>
                                <p:cTn id="22" presetID="10" presetClass="exit" presetSubtype="0" fill="hold" nodeType="withEffect">
                                  <p:stCondLst>
                                    <p:cond delay="0"/>
                                  </p:stCondLst>
                                  <p:childTnLst>
                                    <p:animEffect transition="out" filter="fade">
                                      <p:cBhvr>
                                        <p:cTn id="23" dur="500"/>
                                        <p:tgtEl>
                                          <p:spTgt spid="3"/>
                                        </p:tgtEl>
                                      </p:cBhvr>
                                    </p:animEffect>
                                    <p:set>
                                      <p:cBhvr>
                                        <p:cTn id="24"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P spid="13" grpId="0"/>
      <p:bldP spid="13" grpId="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108"/>
          <p:cNvSpPr txBox="1">
            <a:spLocks noChangeArrowheads="1"/>
          </p:cNvSpPr>
          <p:nvPr/>
        </p:nvSpPr>
        <p:spPr bwMode="auto">
          <a:xfrm>
            <a:off x="539552" y="267494"/>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dirty="0">
                <a:solidFill>
                  <a:prstClr val="black"/>
                </a:solidFill>
                <a:latin typeface="微软雅黑" panose="020B0503020204020204" pitchFamily="34" charset="-122"/>
                <a:ea typeface="微软雅黑" panose="020B0503020204020204" pitchFamily="34" charset="-122"/>
              </a:rPr>
              <a:t>用例文档</a:t>
            </a:r>
            <a:endParaRPr lang="en-US" altLang="zh-CN" dirty="0">
              <a:solidFill>
                <a:prstClr val="black"/>
              </a:solidFill>
              <a:latin typeface="微软雅黑" panose="020B0503020204020204" pitchFamily="34" charset="-122"/>
              <a:ea typeface="微软雅黑" panose="020B0503020204020204" pitchFamily="34" charset="-122"/>
            </a:endParaRPr>
          </a:p>
        </p:txBody>
      </p:sp>
      <p:grpSp>
        <p:nvGrpSpPr>
          <p:cNvPr id="30" name="组合 29"/>
          <p:cNvGrpSpPr/>
          <p:nvPr/>
        </p:nvGrpSpPr>
        <p:grpSpPr>
          <a:xfrm>
            <a:off x="107544" y="245001"/>
            <a:ext cx="360000" cy="360000"/>
            <a:chOff x="1965186" y="1419622"/>
            <a:chExt cx="302558" cy="314067"/>
          </a:xfrm>
        </p:grpSpPr>
        <p:sp>
          <p:nvSpPr>
            <p:cNvPr id="31" name="矩形 30"/>
            <p:cNvSpPr/>
            <p:nvPr userDrawn="1"/>
          </p:nvSpPr>
          <p:spPr>
            <a:xfrm>
              <a:off x="1965186" y="1419622"/>
              <a:ext cx="252000" cy="252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userDrawn="1"/>
          </p:nvSpPr>
          <p:spPr>
            <a:xfrm>
              <a:off x="2087744" y="1553689"/>
              <a:ext cx="180000" cy="180000"/>
            </a:xfrm>
            <a:prstGeom prst="rect">
              <a:avLst/>
            </a:prstGeom>
            <a:solidFill>
              <a:srgbClr val="0E90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a:off x="2195736" y="267494"/>
            <a:ext cx="6336704" cy="584775"/>
          </a:xfrm>
          <a:prstGeom prst="rect">
            <a:avLst/>
          </a:prstGeom>
          <a:noFill/>
        </p:spPr>
        <p:txBody>
          <a:bodyPr wrap="square" rtlCol="0">
            <a:spAutoFit/>
          </a:bodyPr>
          <a:lstStyle/>
          <a:p>
            <a:r>
              <a:rPr lang="en-US" altLang="zh-CN" sz="1600" b="1" dirty="0"/>
              <a:t>20.</a:t>
            </a:r>
            <a:r>
              <a:rPr lang="zh-CN" altLang="en-US" sz="1600" b="1" dirty="0"/>
              <a:t>用例文档是否包含了用例图、用例场景说明、界面原型、</a:t>
            </a:r>
            <a:r>
              <a:rPr lang="en-US" altLang="zh-CN" sz="1600" b="1" dirty="0"/>
              <a:t>DM</a:t>
            </a:r>
            <a:r>
              <a:rPr lang="zh-CN" altLang="en-US" sz="1600" b="1" dirty="0"/>
              <a:t>？采用了那些工具？是否合适、有效？</a:t>
            </a:r>
            <a:endParaRPr lang="zh-CN" altLang="en-US" sz="1600" dirty="0"/>
          </a:p>
        </p:txBody>
      </p:sp>
      <p:sp>
        <p:nvSpPr>
          <p:cNvPr id="12" name="TextBox 104"/>
          <p:cNvSpPr txBox="1"/>
          <p:nvPr/>
        </p:nvSpPr>
        <p:spPr>
          <a:xfrm>
            <a:off x="539552" y="1705145"/>
            <a:ext cx="2917064" cy="315471"/>
          </a:xfrm>
          <a:prstGeom prst="rect">
            <a:avLst/>
          </a:prstGeom>
          <a:noFill/>
        </p:spPr>
        <p:txBody>
          <a:bodyPr wrap="square" lIns="68580" tIns="34290" rIns="68580" bIns="34290" rtlCol="0">
            <a:spAutoFit/>
          </a:bodyPr>
          <a:lstStyle/>
          <a:p>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用例场景</a:t>
            </a:r>
            <a:endPar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3" name="TextBox 105"/>
          <p:cNvSpPr txBox="1"/>
          <p:nvPr/>
        </p:nvSpPr>
        <p:spPr>
          <a:xfrm>
            <a:off x="539552" y="2190005"/>
            <a:ext cx="2664296" cy="1442318"/>
          </a:xfrm>
          <a:prstGeom prst="rect">
            <a:avLst/>
          </a:prstGeom>
          <a:noFill/>
        </p:spPr>
        <p:txBody>
          <a:bodyPr wrap="square" lIns="68580" tIns="34290" rIns="68580" bIns="34290" rtlCol="0">
            <a:spAutoFit/>
          </a:bodyPr>
          <a:lstStyle/>
          <a:p>
            <a:pPr>
              <a:lnSpc>
                <a:spcPct val="130000"/>
              </a:lnSpc>
            </a:pP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rPr>
              <a:t>用例场景参考了书上</a:t>
            </a:r>
            <a:r>
              <a:rPr lang="en-US" altLang="zh-CN" sz="1400" dirty="0">
                <a:solidFill>
                  <a:schemeClr val="tx1">
                    <a:lumMod val="95000"/>
                    <a:lumOff val="5000"/>
                  </a:schemeClr>
                </a:solidFill>
                <a:latin typeface="微软雅黑" panose="020B0503020204020204" pitchFamily="34" charset="-122"/>
                <a:ea typeface="微软雅黑" panose="020B0503020204020204" pitchFamily="34" charset="-122"/>
              </a:rPr>
              <a:t>IEEE830</a:t>
            </a: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rPr>
              <a:t>的模板和网上</a:t>
            </a:r>
            <a:r>
              <a:rPr lang="en-US" altLang="zh-CN" sz="1400" dirty="0">
                <a:solidFill>
                  <a:schemeClr val="tx1">
                    <a:lumMod val="95000"/>
                    <a:lumOff val="5000"/>
                  </a:schemeClr>
                </a:solidFill>
                <a:latin typeface="微软雅黑" panose="020B0503020204020204" pitchFamily="34" charset="-122"/>
                <a:ea typeface="微软雅黑" panose="020B0503020204020204" pitchFamily="34" charset="-122"/>
              </a:rPr>
              <a:t>ISO9000</a:t>
            </a: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rPr>
              <a:t>的模板进行了修改。</a:t>
            </a:r>
            <a:endParaRPr lang="en-US" altLang="zh-CN" sz="1400" dirty="0">
              <a:solidFill>
                <a:schemeClr val="tx1">
                  <a:lumMod val="95000"/>
                  <a:lumOff val="5000"/>
                </a:schemeClr>
              </a:solidFill>
              <a:latin typeface="微软雅黑" panose="020B0503020204020204" pitchFamily="34" charset="-122"/>
              <a:ea typeface="微软雅黑" panose="020B0503020204020204" pitchFamily="34" charset="-122"/>
            </a:endParaRPr>
          </a:p>
          <a:p>
            <a:pPr>
              <a:lnSpc>
                <a:spcPct val="130000"/>
              </a:lnSpc>
            </a:pP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rPr>
              <a:t>流程中对应的界面原型。直接对应了文档相应的界面。</a:t>
            </a:r>
            <a:endParaRPr lang="en-US" altLang="zh-CN" sz="1400" dirty="0">
              <a:solidFill>
                <a:schemeClr val="tx1">
                  <a:lumMod val="95000"/>
                  <a:lumOff val="5000"/>
                </a:schemeClr>
              </a:solidFill>
              <a:latin typeface="微软雅黑" panose="020B0503020204020204" pitchFamily="34" charset="-122"/>
              <a:ea typeface="微软雅黑" panose="020B0503020204020204" pitchFamily="34" charset="-122"/>
            </a:endParaRPr>
          </a:p>
        </p:txBody>
      </p:sp>
      <p:graphicFrame>
        <p:nvGraphicFramePr>
          <p:cNvPr id="4" name="表格 3"/>
          <p:cNvGraphicFramePr>
            <a:graphicFrameLocks noGrp="1"/>
          </p:cNvGraphicFramePr>
          <p:nvPr/>
        </p:nvGraphicFramePr>
        <p:xfrm>
          <a:off x="3456616" y="873233"/>
          <a:ext cx="5219840" cy="4074781"/>
        </p:xfrm>
        <a:graphic>
          <a:graphicData uri="http://schemas.openxmlformats.org/drawingml/2006/table">
            <a:tbl>
              <a:tblPr firstRow="1" firstCol="1" bandRow="1">
                <a:tableStyleId>{5C22544A-7EE6-4342-B048-85BDC9FD1C3A}</a:tableStyleId>
              </a:tblPr>
              <a:tblGrid>
                <a:gridCol w="2609920"/>
                <a:gridCol w="2609920"/>
              </a:tblGrid>
              <a:tr h="2560756">
                <a:tc>
                  <a:txBody>
                    <a:bodyPr/>
                    <a:lstStyle/>
                    <a:p>
                      <a:pPr algn="just">
                        <a:spcAft>
                          <a:spcPts val="0"/>
                        </a:spcAft>
                      </a:pPr>
                      <a:r>
                        <a:rPr lang="en-US" sz="1100" kern="100">
                          <a:effectLst/>
                        </a:rPr>
                        <a:t>异常</a:t>
                      </a:r>
                      <a:endParaRPr lang="zh-CN" sz="1100" kern="100">
                        <a:effectLst/>
                        <a:latin typeface="Times New Roman" panose="02020603050405020304" pitchFamily="18" charset="0"/>
                        <a:ea typeface="宋体" panose="02010600030101010101" pitchFamily="2" charset="-122"/>
                      </a:endParaRPr>
                    </a:p>
                  </a:txBody>
                  <a:tcPr marL="55925" marR="55925" marT="0" marB="0"/>
                </a:tc>
                <a:tc>
                  <a:txBody>
                    <a:bodyPr/>
                    <a:lstStyle/>
                    <a:p>
                      <a:pPr algn="just">
                        <a:spcAft>
                          <a:spcPts val="0"/>
                        </a:spcAft>
                      </a:pPr>
                      <a:r>
                        <a:rPr lang="en-US" sz="1100" kern="100" dirty="0">
                          <a:effectLst/>
                        </a:rPr>
                        <a:t>1-2.0E1用户名不存在或不匹配</a:t>
                      </a:r>
                      <a:endParaRPr lang="zh-CN" sz="1100" kern="100" dirty="0">
                        <a:effectLst/>
                      </a:endParaRPr>
                    </a:p>
                    <a:p>
                      <a:pPr algn="just">
                        <a:spcAft>
                          <a:spcPts val="0"/>
                        </a:spcAft>
                      </a:pPr>
                      <a:r>
                        <a:rPr lang="en-US" sz="1100" kern="100" dirty="0">
                          <a:effectLst/>
                        </a:rPr>
                        <a:t>E1.系统提示信息：</a:t>
                      </a:r>
                      <a:r>
                        <a:rPr lang="en-US" sz="1100" u="sng" kern="100" dirty="0">
                          <a:effectLst/>
                          <a:hlinkClick r:id="rId1" action="ppaction://hlinkfile"/>
                        </a:rPr>
                        <a:t>用户名不存在或用户名不匹配</a:t>
                      </a:r>
                      <a:endParaRPr lang="zh-CN" sz="1100" kern="100" dirty="0">
                        <a:effectLst/>
                      </a:endParaRPr>
                    </a:p>
                    <a:p>
                      <a:pPr algn="just">
                        <a:spcAft>
                          <a:spcPts val="0"/>
                        </a:spcAft>
                      </a:pPr>
                      <a:r>
                        <a:rPr lang="en-US" sz="1100" kern="100" dirty="0">
                          <a:effectLst/>
                        </a:rPr>
                        <a:t>1-2.0E2新密码错误</a:t>
                      </a:r>
                      <a:endParaRPr lang="zh-CN" sz="1100" kern="100" dirty="0">
                        <a:effectLst/>
                      </a:endParaRPr>
                    </a:p>
                    <a:p>
                      <a:pPr algn="just">
                        <a:spcAft>
                          <a:spcPts val="0"/>
                        </a:spcAft>
                      </a:pPr>
                      <a:r>
                        <a:rPr lang="en-US" sz="1100" kern="100" dirty="0">
                          <a:effectLst/>
                        </a:rPr>
                        <a:t>E2.系统提示信息：</a:t>
                      </a:r>
                      <a:r>
                        <a:rPr lang="en-US" sz="1100" u="sng" kern="100" dirty="0">
                          <a:effectLst/>
                          <a:hlinkClick r:id="rId2" action="ppaction://hlinkfile"/>
                        </a:rPr>
                        <a:t>密码长度小于6位或密码长度大于20位</a:t>
                      </a:r>
                      <a:endParaRPr lang="zh-CN" sz="1100" kern="100" dirty="0">
                        <a:effectLst/>
                      </a:endParaRPr>
                    </a:p>
                    <a:p>
                      <a:pPr algn="just">
                        <a:spcAft>
                          <a:spcPts val="0"/>
                        </a:spcAft>
                      </a:pPr>
                      <a:r>
                        <a:rPr lang="en-US" sz="1100" kern="100" dirty="0">
                          <a:effectLst/>
                        </a:rPr>
                        <a:t>1-2.0E3确认新密码错误</a:t>
                      </a:r>
                      <a:endParaRPr lang="zh-CN" sz="1100" kern="100" dirty="0">
                        <a:effectLst/>
                      </a:endParaRPr>
                    </a:p>
                    <a:p>
                      <a:pPr algn="just">
                        <a:spcAft>
                          <a:spcPts val="0"/>
                        </a:spcAft>
                      </a:pPr>
                      <a:r>
                        <a:rPr lang="en-US" sz="1100" kern="100" dirty="0">
                          <a:effectLst/>
                        </a:rPr>
                        <a:t>E3.系统提示信息：</a:t>
                      </a:r>
                      <a:r>
                        <a:rPr lang="en-US" sz="1100" u="sng" kern="100" dirty="0">
                          <a:effectLst/>
                          <a:hlinkClick r:id="rId3" action="ppaction://hlinkfile"/>
                        </a:rPr>
                        <a:t>确认新密码长度小于6位或密码长度大于20位</a:t>
                      </a:r>
                      <a:endParaRPr lang="zh-CN" sz="1100" kern="100" dirty="0">
                        <a:effectLst/>
                      </a:endParaRPr>
                    </a:p>
                    <a:p>
                      <a:pPr algn="just">
                        <a:spcAft>
                          <a:spcPts val="0"/>
                        </a:spcAft>
                      </a:pPr>
                      <a:r>
                        <a:rPr lang="en-US" sz="1100" kern="100" dirty="0">
                          <a:effectLst/>
                        </a:rPr>
                        <a:t>1.2.0E4邮箱不正确</a:t>
                      </a:r>
                      <a:endParaRPr lang="zh-CN" sz="1100" kern="100" dirty="0">
                        <a:effectLst/>
                      </a:endParaRPr>
                    </a:p>
                    <a:p>
                      <a:pPr algn="just">
                        <a:spcAft>
                          <a:spcPts val="0"/>
                        </a:spcAft>
                      </a:pPr>
                      <a:r>
                        <a:rPr lang="en-US" sz="1100" kern="100" dirty="0">
                          <a:effectLst/>
                        </a:rPr>
                        <a:t>E4.系统提示信息：</a:t>
                      </a:r>
                      <a:r>
                        <a:rPr lang="en-US" sz="1100" u="sng" kern="100" dirty="0">
                          <a:effectLst/>
                          <a:hlinkClick r:id="rId4" action="ppaction://hlinkfile"/>
                        </a:rPr>
                        <a:t>邮箱格式不匹配</a:t>
                      </a:r>
                      <a:endParaRPr lang="zh-CN" sz="1100" kern="100" dirty="0">
                        <a:effectLst/>
                      </a:endParaRPr>
                    </a:p>
                    <a:p>
                      <a:pPr algn="just">
                        <a:spcAft>
                          <a:spcPts val="0"/>
                        </a:spcAft>
                      </a:pPr>
                      <a:r>
                        <a:rPr lang="en-US" sz="1100" kern="100" dirty="0">
                          <a:effectLst/>
                        </a:rPr>
                        <a:t>1-2.0E5邮箱验证码不正确</a:t>
                      </a:r>
                      <a:endParaRPr lang="zh-CN" sz="1100" kern="100" dirty="0">
                        <a:effectLst/>
                      </a:endParaRPr>
                    </a:p>
                    <a:p>
                      <a:pPr algn="just">
                        <a:spcAft>
                          <a:spcPts val="0"/>
                        </a:spcAft>
                      </a:pPr>
                      <a:r>
                        <a:rPr lang="en-US" sz="1100" kern="100" dirty="0">
                          <a:effectLst/>
                        </a:rPr>
                        <a:t>E5.系统提示信息：</a:t>
                      </a:r>
                      <a:r>
                        <a:rPr lang="en-US" sz="1100" u="sng" kern="100" dirty="0">
                          <a:effectLst/>
                          <a:hlinkClick r:id="rId5" action="ppaction://hlinkfile"/>
                        </a:rPr>
                        <a:t>邮箱验证码不正确</a:t>
                      </a:r>
                      <a:endParaRPr lang="zh-CN" sz="1100" kern="100" dirty="0">
                        <a:effectLst/>
                      </a:endParaRPr>
                    </a:p>
                    <a:p>
                      <a:pPr algn="just">
                        <a:spcAft>
                          <a:spcPts val="0"/>
                        </a:spcAft>
                      </a:pPr>
                      <a:r>
                        <a:rPr lang="en-US" sz="1100" kern="100" dirty="0">
                          <a:effectLst/>
                        </a:rPr>
                        <a:t> </a:t>
                      </a:r>
                      <a:endParaRPr lang="zh-CN" sz="1100" kern="100" dirty="0">
                        <a:effectLst/>
                        <a:latin typeface="Times New Roman" panose="02020603050405020304" pitchFamily="18" charset="0"/>
                        <a:ea typeface="宋体" panose="02010600030101010101" pitchFamily="2" charset="-122"/>
                      </a:endParaRPr>
                    </a:p>
                  </a:txBody>
                  <a:tcPr marL="55925" marR="55925" marT="0" marB="0"/>
                </a:tc>
              </a:tr>
              <a:tr h="336450">
                <a:tc>
                  <a:txBody>
                    <a:bodyPr/>
                    <a:lstStyle/>
                    <a:p>
                      <a:pPr algn="just">
                        <a:spcAft>
                          <a:spcPts val="0"/>
                        </a:spcAft>
                      </a:pPr>
                      <a:r>
                        <a:rPr lang="en-US" sz="1100" kern="100">
                          <a:effectLst/>
                        </a:rPr>
                        <a:t>输入</a:t>
                      </a:r>
                      <a:endParaRPr lang="zh-CN" sz="1100" kern="100">
                        <a:effectLst/>
                        <a:latin typeface="Times New Roman" panose="02020603050405020304" pitchFamily="18" charset="0"/>
                        <a:ea typeface="宋体" panose="02010600030101010101" pitchFamily="2" charset="-122"/>
                      </a:endParaRPr>
                    </a:p>
                  </a:txBody>
                  <a:tcPr marL="55925" marR="55925" marT="0" marB="0"/>
                </a:tc>
                <a:tc>
                  <a:txBody>
                    <a:bodyPr/>
                    <a:lstStyle/>
                    <a:p>
                      <a:pPr algn="just">
                        <a:spcAft>
                          <a:spcPts val="0"/>
                        </a:spcAft>
                      </a:pPr>
                      <a:r>
                        <a:rPr lang="en-US" sz="1100" kern="100">
                          <a:effectLst/>
                        </a:rPr>
                        <a:t>1-2.0用户名，新密码，确认新密码，邮箱，邮箱验证码</a:t>
                      </a:r>
                      <a:endParaRPr lang="zh-CN" sz="1100" kern="100">
                        <a:effectLst/>
                        <a:latin typeface="Times New Roman" panose="02020603050405020304" pitchFamily="18" charset="0"/>
                        <a:ea typeface="宋体" panose="02010600030101010101" pitchFamily="2" charset="-122"/>
                      </a:endParaRPr>
                    </a:p>
                  </a:txBody>
                  <a:tcPr marL="55925" marR="55925" marT="0" marB="0"/>
                </a:tc>
              </a:tr>
              <a:tr h="672900">
                <a:tc>
                  <a:txBody>
                    <a:bodyPr/>
                    <a:lstStyle/>
                    <a:p>
                      <a:pPr algn="just">
                        <a:spcAft>
                          <a:spcPts val="0"/>
                        </a:spcAft>
                      </a:pPr>
                      <a:r>
                        <a:rPr lang="en-US" sz="1100" kern="100">
                          <a:effectLst/>
                        </a:rPr>
                        <a:t>输出</a:t>
                      </a:r>
                      <a:endParaRPr lang="zh-CN" sz="1100" kern="100">
                        <a:effectLst/>
                        <a:latin typeface="Times New Roman" panose="02020603050405020304" pitchFamily="18" charset="0"/>
                        <a:ea typeface="宋体" panose="02010600030101010101" pitchFamily="2" charset="-122"/>
                      </a:endParaRPr>
                    </a:p>
                  </a:txBody>
                  <a:tcPr marL="55925" marR="55925" marT="0" marB="0"/>
                </a:tc>
                <a:tc>
                  <a:txBody>
                    <a:bodyPr/>
                    <a:lstStyle/>
                    <a:p>
                      <a:pPr algn="just">
                        <a:spcAft>
                          <a:spcPts val="0"/>
                        </a:spcAft>
                      </a:pPr>
                      <a:r>
                        <a:rPr lang="en-US" sz="1100" kern="100" dirty="0">
                          <a:effectLst/>
                        </a:rPr>
                        <a:t>1-2.0 </a:t>
                      </a:r>
                      <a:r>
                        <a:rPr lang="en-US" sz="1100" kern="100" dirty="0" err="1">
                          <a:effectLst/>
                        </a:rPr>
                        <a:t>错误信息</a:t>
                      </a:r>
                      <a:endParaRPr lang="zh-CN" sz="1100" kern="100" dirty="0">
                        <a:effectLst/>
                      </a:endParaRPr>
                    </a:p>
                    <a:p>
                      <a:pPr algn="just">
                        <a:spcAft>
                          <a:spcPts val="0"/>
                        </a:spcAft>
                      </a:pPr>
                      <a:r>
                        <a:rPr lang="en-US" sz="1100" kern="100" dirty="0">
                          <a:effectLst/>
                        </a:rPr>
                        <a:t>E1,E2,E3,E4,E5</a:t>
                      </a:r>
                      <a:endParaRPr lang="zh-CN" sz="1100" kern="100" dirty="0">
                        <a:effectLst/>
                      </a:endParaRPr>
                    </a:p>
                    <a:p>
                      <a:pPr algn="just">
                        <a:spcAft>
                          <a:spcPts val="0"/>
                        </a:spcAft>
                      </a:pPr>
                      <a:r>
                        <a:rPr lang="en-US" sz="1100" kern="100" dirty="0">
                          <a:effectLst/>
                        </a:rPr>
                        <a:t>1-2.1 </a:t>
                      </a:r>
                      <a:r>
                        <a:rPr lang="en-US" sz="1100" kern="100" dirty="0" err="1">
                          <a:effectLst/>
                        </a:rPr>
                        <a:t>修改密码正确</a:t>
                      </a:r>
                      <a:endParaRPr lang="zh-CN" sz="1100" kern="100" dirty="0">
                        <a:effectLst/>
                      </a:endParaRPr>
                    </a:p>
                    <a:p>
                      <a:pPr algn="just">
                        <a:spcAft>
                          <a:spcPts val="0"/>
                        </a:spcAft>
                      </a:pPr>
                      <a:r>
                        <a:rPr lang="en-US" sz="1100" kern="100" dirty="0">
                          <a:effectLst/>
                        </a:rPr>
                        <a:t>1.</a:t>
                      </a:r>
                      <a:r>
                        <a:rPr lang="en-US" sz="1100" b="1" kern="100" dirty="0">
                          <a:effectLst/>
                          <a:hlinkClick r:id="rId6" action="ppaction://hlinksldjump"/>
                        </a:rPr>
                        <a:t>登录界面</a:t>
                      </a:r>
                      <a:endParaRPr lang="zh-CN" sz="1100" b="1" kern="100" dirty="0">
                        <a:effectLst/>
                        <a:latin typeface="Times New Roman" panose="02020603050405020304" pitchFamily="18" charset="0"/>
                        <a:ea typeface="宋体" panose="02010600030101010101" pitchFamily="2" charset="-122"/>
                      </a:endParaRPr>
                    </a:p>
                  </a:txBody>
                  <a:tcPr marL="55925" marR="55925" marT="0" marB="0"/>
                </a:tc>
              </a:tr>
              <a:tr h="336450">
                <a:tc>
                  <a:txBody>
                    <a:bodyPr/>
                    <a:lstStyle/>
                    <a:p>
                      <a:pPr algn="just">
                        <a:spcAft>
                          <a:spcPts val="0"/>
                        </a:spcAft>
                      </a:pPr>
                      <a:r>
                        <a:rPr lang="en-US" sz="1100" kern="100">
                          <a:effectLst/>
                        </a:rPr>
                        <a:t>业务规则</a:t>
                      </a:r>
                      <a:endParaRPr lang="zh-CN" sz="1100" kern="100">
                        <a:effectLst/>
                        <a:latin typeface="Times New Roman" panose="02020603050405020304" pitchFamily="18" charset="0"/>
                        <a:ea typeface="宋体" panose="02010600030101010101" pitchFamily="2" charset="-122"/>
                      </a:endParaRPr>
                    </a:p>
                  </a:txBody>
                  <a:tcPr marL="55925" marR="55925" marT="0" marB="0"/>
                </a:tc>
                <a:tc>
                  <a:txBody>
                    <a:bodyPr/>
                    <a:lstStyle/>
                    <a:p>
                      <a:pPr algn="just">
                        <a:spcAft>
                          <a:spcPts val="0"/>
                        </a:spcAft>
                      </a:pPr>
                      <a:r>
                        <a:rPr lang="en-US" sz="1100" kern="100" dirty="0">
                          <a:effectLst/>
                        </a:rPr>
                        <a:t>BR-T-2 </a:t>
                      </a:r>
                      <a:r>
                        <a:rPr lang="en-US" sz="1100" kern="100" dirty="0" err="1">
                          <a:effectLst/>
                        </a:rPr>
                        <a:t>用户名，密码，邮箱，验证码符合规范且正确</a:t>
                      </a:r>
                      <a:endParaRPr lang="zh-CN" sz="1100" kern="100" dirty="0">
                        <a:effectLst/>
                        <a:latin typeface="Times New Roman" panose="02020603050405020304" pitchFamily="18" charset="0"/>
                        <a:ea typeface="宋体" panose="02010600030101010101" pitchFamily="2" charset="-122"/>
                      </a:endParaRPr>
                    </a:p>
                  </a:txBody>
                  <a:tcPr marL="55925" marR="55925" marT="0" marB="0"/>
                </a:tc>
              </a:tr>
              <a:tr h="168225">
                <a:tc>
                  <a:txBody>
                    <a:bodyPr/>
                    <a:lstStyle/>
                    <a:p>
                      <a:pPr algn="just">
                        <a:spcAft>
                          <a:spcPts val="0"/>
                        </a:spcAft>
                      </a:pPr>
                      <a:r>
                        <a:rPr lang="en-US" sz="1100" kern="100" dirty="0" err="1">
                          <a:effectLst/>
                        </a:rPr>
                        <a:t>优先级</a:t>
                      </a:r>
                      <a:endParaRPr lang="zh-CN" sz="1100" kern="100" dirty="0">
                        <a:effectLst/>
                        <a:latin typeface="Times New Roman" panose="02020603050405020304" pitchFamily="18" charset="0"/>
                        <a:ea typeface="宋体" panose="02010600030101010101" pitchFamily="2" charset="-122"/>
                      </a:endParaRPr>
                    </a:p>
                  </a:txBody>
                  <a:tcPr marL="55925" marR="55925" marT="0" marB="0"/>
                </a:tc>
                <a:tc>
                  <a:txBody>
                    <a:bodyPr/>
                    <a:lstStyle/>
                    <a:p>
                      <a:pPr algn="just">
                        <a:spcAft>
                          <a:spcPts val="0"/>
                        </a:spcAft>
                      </a:pPr>
                      <a:r>
                        <a:rPr lang="en-US" sz="1100" kern="100" dirty="0">
                          <a:effectLst/>
                        </a:rPr>
                        <a:t>0.6</a:t>
                      </a:r>
                      <a:r>
                        <a:rPr lang="en-US" altLang="zh-CN" sz="1100" kern="100" dirty="0">
                          <a:effectLst/>
                        </a:rPr>
                        <a:t>7</a:t>
                      </a:r>
                      <a:endParaRPr lang="zh-CN" sz="1100" kern="100" dirty="0">
                        <a:effectLst/>
                        <a:latin typeface="Times New Roman" panose="02020603050405020304" pitchFamily="18" charset="0"/>
                        <a:ea typeface="宋体" panose="02010600030101010101" pitchFamily="2" charset="-122"/>
                      </a:endParaRPr>
                    </a:p>
                  </a:txBody>
                  <a:tcPr marL="55925" marR="55925" marT="0" marB="0"/>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108"/>
          <p:cNvSpPr txBox="1">
            <a:spLocks noChangeArrowheads="1"/>
          </p:cNvSpPr>
          <p:nvPr/>
        </p:nvSpPr>
        <p:spPr bwMode="auto">
          <a:xfrm>
            <a:off x="539552" y="267494"/>
            <a:ext cx="106311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dirty="0">
                <a:solidFill>
                  <a:prstClr val="black"/>
                </a:solidFill>
                <a:latin typeface="微软雅黑" panose="020B0503020204020204" pitchFamily="34" charset="-122"/>
                <a:ea typeface="微软雅黑" panose="020B0503020204020204" pitchFamily="34" charset="-122"/>
              </a:rPr>
              <a:t>SRS</a:t>
            </a:r>
            <a:r>
              <a:rPr lang="zh-CN" altLang="en-US" dirty="0">
                <a:solidFill>
                  <a:prstClr val="black"/>
                </a:solidFill>
                <a:latin typeface="微软雅黑" panose="020B0503020204020204" pitchFamily="34" charset="-122"/>
                <a:ea typeface="微软雅黑" panose="020B0503020204020204" pitchFamily="34" charset="-122"/>
              </a:rPr>
              <a:t>文档</a:t>
            </a:r>
            <a:endParaRPr lang="en-US" altLang="zh-CN" dirty="0">
              <a:solidFill>
                <a:prstClr val="black"/>
              </a:solidFill>
              <a:latin typeface="微软雅黑" panose="020B0503020204020204" pitchFamily="34" charset="-122"/>
              <a:ea typeface="微软雅黑" panose="020B0503020204020204" pitchFamily="34" charset="-122"/>
            </a:endParaRPr>
          </a:p>
        </p:txBody>
      </p:sp>
      <p:grpSp>
        <p:nvGrpSpPr>
          <p:cNvPr id="30" name="组合 29"/>
          <p:cNvGrpSpPr/>
          <p:nvPr/>
        </p:nvGrpSpPr>
        <p:grpSpPr>
          <a:xfrm>
            <a:off x="107544" y="245001"/>
            <a:ext cx="360000" cy="360000"/>
            <a:chOff x="1965186" y="1419622"/>
            <a:chExt cx="302558" cy="314067"/>
          </a:xfrm>
        </p:grpSpPr>
        <p:sp>
          <p:nvSpPr>
            <p:cNvPr id="31" name="矩形 30"/>
            <p:cNvSpPr/>
            <p:nvPr userDrawn="1"/>
          </p:nvSpPr>
          <p:spPr>
            <a:xfrm>
              <a:off x="1965186" y="1419622"/>
              <a:ext cx="252000" cy="252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userDrawn="1"/>
          </p:nvSpPr>
          <p:spPr>
            <a:xfrm>
              <a:off x="2087744" y="1553689"/>
              <a:ext cx="180000" cy="180000"/>
            </a:xfrm>
            <a:prstGeom prst="rect">
              <a:avLst/>
            </a:prstGeom>
            <a:solidFill>
              <a:srgbClr val="0E90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a:off x="2195736" y="267494"/>
            <a:ext cx="6336704" cy="584775"/>
          </a:xfrm>
          <a:prstGeom prst="rect">
            <a:avLst/>
          </a:prstGeom>
          <a:noFill/>
        </p:spPr>
        <p:txBody>
          <a:bodyPr wrap="square" rtlCol="0">
            <a:spAutoFit/>
          </a:bodyPr>
          <a:lstStyle/>
          <a:p>
            <a:r>
              <a:rPr lang="en-US" altLang="zh-CN" sz="1600" b="1" dirty="0"/>
              <a:t>34.</a:t>
            </a:r>
            <a:r>
              <a:rPr lang="zh-CN" altLang="en-US" sz="1600" b="1" dirty="0"/>
              <a:t>对描述需求所使用的</a:t>
            </a:r>
            <a:r>
              <a:rPr lang="en-US" altLang="zh-CN" sz="1600" b="1" dirty="0"/>
              <a:t>UML</a:t>
            </a:r>
            <a:r>
              <a:rPr lang="zh-CN" altLang="en-US" sz="1600" b="1" dirty="0"/>
              <a:t>图例是否与需求对象合适、匹配？描述是否准确？</a:t>
            </a:r>
            <a:endParaRPr lang="zh-CN" altLang="en-US" sz="1050" dirty="0"/>
          </a:p>
        </p:txBody>
      </p:sp>
      <p:sp>
        <p:nvSpPr>
          <p:cNvPr id="7" name="TextBox 105"/>
          <p:cNvSpPr txBox="1"/>
          <p:nvPr/>
        </p:nvSpPr>
        <p:spPr>
          <a:xfrm>
            <a:off x="683568" y="2095265"/>
            <a:ext cx="1800200" cy="1146468"/>
          </a:xfrm>
          <a:prstGeom prst="rect">
            <a:avLst/>
          </a:prstGeom>
          <a:noFill/>
        </p:spPr>
        <p:txBody>
          <a:bodyPr wrap="square" lIns="68580" tIns="34290" rIns="68580" bIns="34290" rtlCol="0">
            <a:spAutoFit/>
          </a:bodyPr>
          <a:lstStyle/>
          <a:p>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对话框图使用</a:t>
            </a: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 IBM Rational Software Architect Designer</a:t>
            </a: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，直接对应</a:t>
            </a:r>
            <a:endPar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endParaRPr>
          </a:p>
          <a:p>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用例场景和界面原型</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8" name="图片 7"/>
          <p:cNvPicPr/>
          <p:nvPr/>
        </p:nvPicPr>
        <p:blipFill>
          <a:blip r:embed="rId1"/>
          <a:stretch>
            <a:fillRect/>
          </a:stretch>
        </p:blipFill>
        <p:spPr>
          <a:xfrm>
            <a:off x="3466212" y="771551"/>
            <a:ext cx="4837274" cy="4371950"/>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350" fill="hold"/>
                                        <p:tgtEl>
                                          <p:spTgt spid="30"/>
                                        </p:tgtEl>
                                        <p:attrNameLst>
                                          <p:attrName>ppt_w</p:attrName>
                                        </p:attrNameLst>
                                      </p:cBhvr>
                                      <p:tavLst>
                                        <p:tav tm="0">
                                          <p:val>
                                            <p:fltVal val="0"/>
                                          </p:val>
                                        </p:tav>
                                        <p:tav tm="100000">
                                          <p:val>
                                            <p:strVal val="#ppt_w"/>
                                          </p:val>
                                        </p:tav>
                                      </p:tavLst>
                                    </p:anim>
                                    <p:anim calcmode="lin" valueType="num">
                                      <p:cBhvr>
                                        <p:cTn id="8" dur="350" fill="hold"/>
                                        <p:tgtEl>
                                          <p:spTgt spid="30"/>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29"/>
                                        </p:tgtEl>
                                        <p:attrNameLst>
                                          <p:attrName>style.visibility</p:attrName>
                                        </p:attrNameLst>
                                      </p:cBhvr>
                                      <p:to>
                                        <p:strVal val="visible"/>
                                      </p:to>
                                    </p:set>
                                    <p:anim calcmode="lin" valueType="num">
                                      <p:cBhvr>
                                        <p:cTn id="12" dur="400" fill="hold"/>
                                        <p:tgtEl>
                                          <p:spTgt spid="29"/>
                                        </p:tgtEl>
                                        <p:attrNameLst>
                                          <p:attrName>ppt_x</p:attrName>
                                        </p:attrNameLst>
                                      </p:cBhvr>
                                      <p:tavLst>
                                        <p:tav tm="0">
                                          <p:val>
                                            <p:strVal val="#ppt_x"/>
                                          </p:val>
                                        </p:tav>
                                        <p:tav tm="50000">
                                          <p:val>
                                            <p:strVal val="#ppt_x+.1"/>
                                          </p:val>
                                        </p:tav>
                                        <p:tav tm="100000">
                                          <p:val>
                                            <p:strVal val="#ppt_x"/>
                                          </p:val>
                                        </p:tav>
                                      </p:tavLst>
                                    </p:anim>
                                    <p:anim calcmode="lin" valueType="num">
                                      <p:cBhvr>
                                        <p:cTn id="13" dur="400" fill="hold"/>
                                        <p:tgtEl>
                                          <p:spTgt spid="29"/>
                                        </p:tgtEl>
                                        <p:attrNameLst>
                                          <p:attrName>ppt_y</p:attrName>
                                        </p:attrNameLst>
                                      </p:cBhvr>
                                      <p:tavLst>
                                        <p:tav tm="0">
                                          <p:val>
                                            <p:strVal val="#ppt_y"/>
                                          </p:val>
                                        </p:tav>
                                        <p:tav tm="100000">
                                          <p:val>
                                            <p:strVal val="#ppt_y"/>
                                          </p:val>
                                        </p:tav>
                                      </p:tavLst>
                                    </p:anim>
                                    <p:anim calcmode="lin" valueType="num">
                                      <p:cBhvr>
                                        <p:cTn id="14" dur="400" fill="hold"/>
                                        <p:tgtEl>
                                          <p:spTgt spid="29"/>
                                        </p:tgtEl>
                                        <p:attrNameLst>
                                          <p:attrName>ppt_h</p:attrName>
                                        </p:attrNameLst>
                                      </p:cBhvr>
                                      <p:tavLst>
                                        <p:tav tm="0">
                                          <p:val>
                                            <p:strVal val="#ppt_h/10"/>
                                          </p:val>
                                        </p:tav>
                                        <p:tav tm="50000">
                                          <p:val>
                                            <p:strVal val="#ppt_h+.01"/>
                                          </p:val>
                                        </p:tav>
                                        <p:tav tm="100000">
                                          <p:val>
                                            <p:strVal val="#ppt_h"/>
                                          </p:val>
                                        </p:tav>
                                      </p:tavLst>
                                    </p:anim>
                                    <p:anim calcmode="lin" valueType="num">
                                      <p:cBhvr>
                                        <p:cTn id="15" dur="400" fill="hold"/>
                                        <p:tgtEl>
                                          <p:spTgt spid="29"/>
                                        </p:tgtEl>
                                        <p:attrNameLst>
                                          <p:attrName>ppt_w</p:attrName>
                                        </p:attrNameLst>
                                      </p:cBhvr>
                                      <p:tavLst>
                                        <p:tav tm="0">
                                          <p:val>
                                            <p:strVal val="#ppt_w/10"/>
                                          </p:val>
                                        </p:tav>
                                        <p:tav tm="50000">
                                          <p:val>
                                            <p:strVal val="#ppt_w+.01"/>
                                          </p:val>
                                        </p:tav>
                                        <p:tav tm="100000">
                                          <p:val>
                                            <p:strVal val="#ppt_w"/>
                                          </p:val>
                                        </p:tav>
                                      </p:tavLst>
                                    </p:anim>
                                    <p:animEffect transition="in" filter="fade">
                                      <p:cBhvr>
                                        <p:cTn id="16" dur="400" tmFilter="0,0; .5, 1; 1, 1"/>
                                        <p:tgtEl>
                                          <p:spTgt spid="29"/>
                                        </p:tgtEl>
                                      </p:cBhvr>
                                    </p:animEffect>
                                  </p:childTnLst>
                                </p:cTn>
                              </p:par>
                            </p:childTnLst>
                          </p:cTn>
                        </p:par>
                        <p:par>
                          <p:cTn id="17" fill="hold">
                            <p:stCondLst>
                              <p:cond delay="560"/>
                            </p:stCondLst>
                            <p:childTnLst>
                              <p:par>
                                <p:cTn id="18" presetID="22" presetClass="entr" presetSubtype="8"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left)">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par>
                                <p:cTn id="26" presetID="10" presetClass="entr" presetSubtype="0" fill="hold"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2" grpId="0"/>
      <p:bldP spid="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108"/>
          <p:cNvSpPr txBox="1">
            <a:spLocks noChangeArrowheads="1"/>
          </p:cNvSpPr>
          <p:nvPr/>
        </p:nvSpPr>
        <p:spPr bwMode="auto">
          <a:xfrm>
            <a:off x="539552" y="267494"/>
            <a:ext cx="106311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dirty="0">
                <a:solidFill>
                  <a:prstClr val="black"/>
                </a:solidFill>
                <a:latin typeface="微软雅黑" panose="020B0503020204020204" pitchFamily="34" charset="-122"/>
                <a:ea typeface="微软雅黑" panose="020B0503020204020204" pitchFamily="34" charset="-122"/>
              </a:rPr>
              <a:t>SRS</a:t>
            </a:r>
            <a:r>
              <a:rPr lang="zh-CN" altLang="en-US" dirty="0">
                <a:solidFill>
                  <a:prstClr val="black"/>
                </a:solidFill>
                <a:latin typeface="微软雅黑" panose="020B0503020204020204" pitchFamily="34" charset="-122"/>
                <a:ea typeface="微软雅黑" panose="020B0503020204020204" pitchFamily="34" charset="-122"/>
              </a:rPr>
              <a:t>文档</a:t>
            </a:r>
            <a:endParaRPr lang="en-US" altLang="zh-CN" dirty="0">
              <a:solidFill>
                <a:prstClr val="black"/>
              </a:solidFill>
              <a:latin typeface="微软雅黑" panose="020B0503020204020204" pitchFamily="34" charset="-122"/>
              <a:ea typeface="微软雅黑" panose="020B0503020204020204" pitchFamily="34" charset="-122"/>
            </a:endParaRPr>
          </a:p>
        </p:txBody>
      </p:sp>
      <p:grpSp>
        <p:nvGrpSpPr>
          <p:cNvPr id="30" name="组合 29"/>
          <p:cNvGrpSpPr/>
          <p:nvPr/>
        </p:nvGrpSpPr>
        <p:grpSpPr>
          <a:xfrm>
            <a:off x="107544" y="245001"/>
            <a:ext cx="360000" cy="360000"/>
            <a:chOff x="1965186" y="1419622"/>
            <a:chExt cx="302558" cy="314067"/>
          </a:xfrm>
        </p:grpSpPr>
        <p:sp>
          <p:nvSpPr>
            <p:cNvPr id="31" name="矩形 30"/>
            <p:cNvSpPr/>
            <p:nvPr userDrawn="1"/>
          </p:nvSpPr>
          <p:spPr>
            <a:xfrm>
              <a:off x="1965186" y="1419622"/>
              <a:ext cx="252000" cy="252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userDrawn="1"/>
          </p:nvSpPr>
          <p:spPr>
            <a:xfrm>
              <a:off x="2087744" y="1553689"/>
              <a:ext cx="180000" cy="180000"/>
            </a:xfrm>
            <a:prstGeom prst="rect">
              <a:avLst/>
            </a:prstGeom>
            <a:solidFill>
              <a:srgbClr val="0E90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a:off x="2195736" y="267494"/>
            <a:ext cx="6336704" cy="584775"/>
          </a:xfrm>
          <a:prstGeom prst="rect">
            <a:avLst/>
          </a:prstGeom>
          <a:noFill/>
        </p:spPr>
        <p:txBody>
          <a:bodyPr wrap="square" rtlCol="0">
            <a:spAutoFit/>
          </a:bodyPr>
          <a:lstStyle/>
          <a:p>
            <a:r>
              <a:rPr lang="en-US" altLang="zh-CN" sz="1600" b="1" dirty="0"/>
              <a:t>33.</a:t>
            </a:r>
            <a:r>
              <a:rPr lang="zh-CN" altLang="zh-CN" sz="1600" b="1" dirty="0"/>
              <a:t>针对需求的复杂关节，是否使用了</a:t>
            </a:r>
            <a:r>
              <a:rPr lang="en-US" altLang="zh-CN" sz="1600" b="1" dirty="0"/>
              <a:t>UML</a:t>
            </a:r>
            <a:r>
              <a:rPr lang="zh-CN" altLang="zh-CN" sz="1600" b="1" dirty="0"/>
              <a:t>工具进行了进一步的需求分析说明？具体是什么？</a:t>
            </a:r>
            <a:endParaRPr lang="zh-CN" altLang="en-US" sz="1050" dirty="0"/>
          </a:p>
        </p:txBody>
      </p:sp>
      <p:sp>
        <p:nvSpPr>
          <p:cNvPr id="9" name="TextBox 105"/>
          <p:cNvSpPr txBox="1"/>
          <p:nvPr/>
        </p:nvSpPr>
        <p:spPr>
          <a:xfrm>
            <a:off x="3059832" y="4733659"/>
            <a:ext cx="3960440" cy="284693"/>
          </a:xfrm>
          <a:prstGeom prst="rect">
            <a:avLst/>
          </a:prstGeom>
          <a:noFill/>
        </p:spPr>
        <p:txBody>
          <a:bodyPr wrap="square" lIns="68580" tIns="34290" rIns="68580" bIns="34290" rtlCol="0">
            <a:spAutoFit/>
          </a:bodyPr>
          <a:lstStyle/>
          <a:p>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一些复杂的过程用时序图进一步说明</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10" name="图片 9" descr="F77CDCFB32C309BA75205CAB88A75B5E"/>
          <p:cNvPicPr/>
          <p:nvPr/>
        </p:nvPicPr>
        <p:blipFill>
          <a:blip r:embed="rId1"/>
          <a:stretch>
            <a:fillRect/>
          </a:stretch>
        </p:blipFill>
        <p:spPr>
          <a:xfrm>
            <a:off x="1061232" y="847666"/>
            <a:ext cx="7021535" cy="389059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108"/>
          <p:cNvSpPr txBox="1">
            <a:spLocks noChangeArrowheads="1"/>
          </p:cNvSpPr>
          <p:nvPr/>
        </p:nvSpPr>
        <p:spPr bwMode="auto">
          <a:xfrm>
            <a:off x="539552" y="267494"/>
            <a:ext cx="106311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dirty="0">
                <a:solidFill>
                  <a:prstClr val="black"/>
                </a:solidFill>
                <a:latin typeface="微软雅黑" panose="020B0503020204020204" pitchFamily="34" charset="-122"/>
                <a:ea typeface="微软雅黑" panose="020B0503020204020204" pitchFamily="34" charset="-122"/>
              </a:rPr>
              <a:t>SRS</a:t>
            </a:r>
            <a:r>
              <a:rPr lang="zh-CN" altLang="en-US" dirty="0">
                <a:solidFill>
                  <a:prstClr val="black"/>
                </a:solidFill>
                <a:latin typeface="微软雅黑" panose="020B0503020204020204" pitchFamily="34" charset="-122"/>
                <a:ea typeface="微软雅黑" panose="020B0503020204020204" pitchFamily="34" charset="-122"/>
              </a:rPr>
              <a:t>文档</a:t>
            </a:r>
            <a:endParaRPr lang="en-US" altLang="zh-CN" dirty="0">
              <a:solidFill>
                <a:prstClr val="black"/>
              </a:solidFill>
              <a:latin typeface="微软雅黑" panose="020B0503020204020204" pitchFamily="34" charset="-122"/>
              <a:ea typeface="微软雅黑" panose="020B0503020204020204" pitchFamily="34" charset="-122"/>
            </a:endParaRPr>
          </a:p>
        </p:txBody>
      </p:sp>
      <p:grpSp>
        <p:nvGrpSpPr>
          <p:cNvPr id="30" name="组合 29"/>
          <p:cNvGrpSpPr/>
          <p:nvPr/>
        </p:nvGrpSpPr>
        <p:grpSpPr>
          <a:xfrm>
            <a:off x="107544" y="245001"/>
            <a:ext cx="360000" cy="360000"/>
            <a:chOff x="1965186" y="1419622"/>
            <a:chExt cx="302558" cy="314067"/>
          </a:xfrm>
        </p:grpSpPr>
        <p:sp>
          <p:nvSpPr>
            <p:cNvPr id="31" name="矩形 30"/>
            <p:cNvSpPr/>
            <p:nvPr userDrawn="1"/>
          </p:nvSpPr>
          <p:spPr>
            <a:xfrm>
              <a:off x="1965186" y="1419622"/>
              <a:ext cx="252000" cy="252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userDrawn="1"/>
          </p:nvSpPr>
          <p:spPr>
            <a:xfrm>
              <a:off x="2087744" y="1553689"/>
              <a:ext cx="180000" cy="180000"/>
            </a:xfrm>
            <a:prstGeom prst="rect">
              <a:avLst/>
            </a:prstGeom>
            <a:solidFill>
              <a:srgbClr val="0E90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a:off x="2195736" y="267494"/>
            <a:ext cx="6336704" cy="338554"/>
          </a:xfrm>
          <a:prstGeom prst="rect">
            <a:avLst/>
          </a:prstGeom>
          <a:noFill/>
        </p:spPr>
        <p:txBody>
          <a:bodyPr wrap="square" rtlCol="0">
            <a:spAutoFit/>
          </a:bodyPr>
          <a:lstStyle/>
          <a:p>
            <a:r>
              <a:rPr lang="en-US" altLang="zh-CN" sz="1600" b="1" dirty="0"/>
              <a:t>21.</a:t>
            </a:r>
            <a:r>
              <a:rPr lang="zh-CN" altLang="zh-CN" sz="1600" b="1" dirty="0"/>
              <a:t>是否记录了每个用户的非功能性需求？描述是否正确？</a:t>
            </a:r>
            <a:endParaRPr lang="zh-CN" altLang="en-US" sz="1400" dirty="0"/>
          </a:p>
        </p:txBody>
      </p:sp>
      <p:sp>
        <p:nvSpPr>
          <p:cNvPr id="7" name="TextBox 105"/>
          <p:cNvSpPr txBox="1"/>
          <p:nvPr/>
        </p:nvSpPr>
        <p:spPr>
          <a:xfrm>
            <a:off x="107544" y="790501"/>
            <a:ext cx="7924098" cy="4224233"/>
          </a:xfrm>
          <a:prstGeom prst="rect">
            <a:avLst/>
          </a:prstGeom>
          <a:noFill/>
        </p:spPr>
        <p:txBody>
          <a:bodyPr wrap="square" lIns="68580" tIns="34290" rIns="68580" bIns="34290" rtlCol="0">
            <a:spAutoFit/>
          </a:bodyPr>
          <a:lstStyle/>
          <a:p>
            <a:pPr lvl="2"/>
            <a:r>
              <a:rPr lang="en-US" altLang="zh-CN" b="1" dirty="0"/>
              <a:t>3.1.1 </a:t>
            </a:r>
            <a:r>
              <a:rPr lang="zh-CN" altLang="en-US" b="1" dirty="0"/>
              <a:t>正确性</a:t>
            </a:r>
            <a:endParaRPr lang="en-US" altLang="zh-CN" b="1" dirty="0"/>
          </a:p>
          <a:p>
            <a:pPr lvl="2"/>
            <a:r>
              <a:rPr lang="zh-CN" altLang="en-US" b="1" dirty="0"/>
              <a:t>       本系统在需求开发与设计阶段设计了详细的测试用例，用以测试并保证网站系统的正确性。</a:t>
            </a:r>
            <a:endParaRPr lang="en-US" altLang="zh-CN" b="1" dirty="0"/>
          </a:p>
          <a:p>
            <a:pPr lvl="2"/>
            <a:r>
              <a:rPr lang="en-US" altLang="zh-CN" b="1" dirty="0"/>
              <a:t>3.1.2 </a:t>
            </a:r>
            <a:r>
              <a:rPr lang="zh-CN" altLang="en-US" b="1" dirty="0"/>
              <a:t>可靠性</a:t>
            </a:r>
            <a:endParaRPr lang="zh-CN" altLang="en-US" b="1" dirty="0"/>
          </a:p>
          <a:p>
            <a:pPr lvl="2"/>
            <a:r>
              <a:rPr lang="zh-CN" altLang="en-US" b="1" dirty="0"/>
              <a:t>       本系统会自动更新、保存每天的运行日志，管理员也会定期在网站系统的运行时间内对网站进行备份，也可以设置自动备份，在发生异常事故时能及时恢复。</a:t>
            </a:r>
            <a:endParaRPr lang="en-US" altLang="zh-CN" b="1" dirty="0"/>
          </a:p>
          <a:p>
            <a:pPr lvl="2"/>
            <a:r>
              <a:rPr lang="en-US" altLang="zh-CN" b="1" dirty="0"/>
              <a:t>3.1.3 </a:t>
            </a:r>
            <a:r>
              <a:rPr lang="zh-CN" altLang="en-US" b="1" dirty="0"/>
              <a:t>易用性</a:t>
            </a:r>
            <a:endParaRPr lang="zh-CN" altLang="en-US" b="1" dirty="0"/>
          </a:p>
          <a:p>
            <a:pPr lvl="2"/>
            <a:r>
              <a:rPr lang="zh-CN" altLang="en-US" b="1" dirty="0"/>
              <a:t>       本系统在需求开发阶段与各用户代表进行了多次详细深入的访谈，并且在界面的设计上基本保持各类用户一致的体验。且网站有帮助功能附有用户手册。</a:t>
            </a:r>
            <a:endParaRPr lang="en-US" altLang="zh-CN" b="1" dirty="0"/>
          </a:p>
          <a:p>
            <a:pPr lvl="2"/>
            <a:r>
              <a:rPr lang="en-US" altLang="zh-CN" b="1" dirty="0"/>
              <a:t>3.1.4 </a:t>
            </a:r>
            <a:r>
              <a:rPr lang="zh-CN" altLang="en-US" b="1" dirty="0"/>
              <a:t>性能需求</a:t>
            </a:r>
            <a:endParaRPr lang="en-US" altLang="zh-CN" b="1" dirty="0"/>
          </a:p>
          <a:p>
            <a:pPr lvl="2"/>
            <a:r>
              <a:rPr lang="zh-CN" altLang="en-US" b="1" dirty="0"/>
              <a:t>       一个普通接受的响应时间标准为</a:t>
            </a:r>
            <a:r>
              <a:rPr lang="en-US" altLang="zh-CN" b="1" dirty="0"/>
              <a:t>2</a:t>
            </a:r>
            <a:r>
              <a:rPr lang="zh-CN" altLang="en-US" b="1" dirty="0"/>
              <a:t>：</a:t>
            </a:r>
            <a:r>
              <a:rPr lang="en-US" altLang="zh-CN" b="1" dirty="0"/>
              <a:t>5</a:t>
            </a:r>
            <a:r>
              <a:rPr lang="zh-CN" altLang="en-US" b="1" dirty="0"/>
              <a:t>：</a:t>
            </a:r>
            <a:r>
              <a:rPr lang="en-US" altLang="zh-CN" b="1" dirty="0"/>
              <a:t>10</a:t>
            </a:r>
            <a:r>
              <a:rPr lang="zh-CN" altLang="en-US" b="1" dirty="0"/>
              <a:t>，故本网站响应时间要就在</a:t>
            </a:r>
            <a:r>
              <a:rPr lang="en-US" altLang="zh-CN" b="1" dirty="0"/>
              <a:t>2s</a:t>
            </a:r>
            <a:r>
              <a:rPr lang="zh-CN" altLang="en-US" b="1" dirty="0"/>
              <a:t>之内</a:t>
            </a:r>
            <a:r>
              <a:rPr lang="en-US" altLang="zh-CN" b="1" dirty="0"/>
              <a:t>【7】</a:t>
            </a:r>
            <a:endParaRPr lang="zh-CN" altLang="en-US" b="1" dirty="0"/>
          </a:p>
          <a:p>
            <a:pPr lvl="2"/>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inVertical)">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636793" y="1203598"/>
            <a:ext cx="7870414" cy="2031325"/>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      </a:t>
            </a:r>
            <a:r>
              <a:rPr lang="zh-CN" altLang="en-US" dirty="0">
                <a:latin typeface="+mn-ea"/>
              </a:rPr>
              <a:t>基于项目的案例教学系统是一个</a:t>
            </a:r>
            <a:r>
              <a:rPr lang="zh-CN" altLang="en-US" dirty="0">
                <a:solidFill>
                  <a:srgbClr val="FF0000"/>
                </a:solidFill>
                <a:latin typeface="+mn-ea"/>
              </a:rPr>
              <a:t>供工程类学生寻找和学习经典案例的平台</a:t>
            </a:r>
            <a:r>
              <a:rPr lang="zh-CN" altLang="en-US" dirty="0">
                <a:latin typeface="+mn-ea"/>
              </a:rPr>
              <a:t>。主要有一下几点要求：</a:t>
            </a:r>
            <a:endParaRPr lang="en-US" altLang="zh-CN" dirty="0">
              <a:latin typeface="+mn-ea"/>
            </a:endParaRPr>
          </a:p>
          <a:p>
            <a:r>
              <a:rPr lang="en-US" altLang="zh-CN" dirty="0">
                <a:latin typeface="+mn-ea"/>
              </a:rPr>
              <a:t>    1.</a:t>
            </a:r>
            <a:r>
              <a:rPr lang="zh-CN" altLang="en-US" dirty="0">
                <a:latin typeface="+mn-ea"/>
              </a:rPr>
              <a:t>学生能在此系统中任意扮演项目小组中的角色，体验不同的项目过程。</a:t>
            </a:r>
            <a:endParaRPr lang="en-US" altLang="zh-CN" dirty="0">
              <a:latin typeface="+mn-ea"/>
            </a:endParaRPr>
          </a:p>
          <a:p>
            <a:r>
              <a:rPr lang="zh-CN" altLang="en-US" dirty="0">
                <a:latin typeface="+mn-ea"/>
              </a:rPr>
              <a:t>    </a:t>
            </a:r>
            <a:r>
              <a:rPr lang="en-US" altLang="zh-CN" dirty="0">
                <a:latin typeface="+mn-ea"/>
              </a:rPr>
              <a:t>2.</a:t>
            </a:r>
            <a:r>
              <a:rPr lang="zh-CN" altLang="en-US" dirty="0">
                <a:latin typeface="+mn-ea"/>
              </a:rPr>
              <a:t>学生可以获得有经验的教师的指导，能够在项目执行的过程中学习专业知识。</a:t>
            </a:r>
            <a:endParaRPr lang="en-US" altLang="zh-CN" dirty="0">
              <a:latin typeface="+mn-ea"/>
            </a:endParaRPr>
          </a:p>
          <a:p>
            <a:r>
              <a:rPr lang="en-US" altLang="zh-CN" dirty="0">
                <a:latin typeface="+mn-ea"/>
              </a:rPr>
              <a:t>    3.</a:t>
            </a:r>
            <a:r>
              <a:rPr lang="zh-CN" altLang="en-US" dirty="0">
                <a:latin typeface="+mn-ea"/>
              </a:rPr>
              <a:t>该系统中的案例由有丰富经验的业界大佬和教师分享，能提供较多的案例来支持学生的学习或者供教师选择。</a:t>
            </a:r>
            <a:endParaRPr lang="zh-CN" altLang="en-US" dirty="0">
              <a:latin typeface="+mn-ea"/>
            </a:endParaRPr>
          </a:p>
        </p:txBody>
      </p:sp>
      <p:sp>
        <p:nvSpPr>
          <p:cNvPr id="29" name="TextBox 108"/>
          <p:cNvSpPr txBox="1">
            <a:spLocks noChangeArrowheads="1"/>
          </p:cNvSpPr>
          <p:nvPr/>
        </p:nvSpPr>
        <p:spPr bwMode="auto">
          <a:xfrm>
            <a:off x="539552" y="267494"/>
            <a:ext cx="11769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项目背景</a:t>
            </a:r>
            <a:endParaRPr lang="en-US" altLang="zh-CN" dirty="0">
              <a:solidFill>
                <a:prstClr val="black"/>
              </a:solidFill>
              <a:latin typeface="微软雅黑" panose="020B0503020204020204" pitchFamily="34" charset="-122"/>
              <a:ea typeface="微软雅黑" panose="020B0503020204020204" pitchFamily="34" charset="-122"/>
            </a:endParaRPr>
          </a:p>
        </p:txBody>
      </p:sp>
      <p:grpSp>
        <p:nvGrpSpPr>
          <p:cNvPr id="30" name="组合 29"/>
          <p:cNvGrpSpPr/>
          <p:nvPr/>
        </p:nvGrpSpPr>
        <p:grpSpPr>
          <a:xfrm>
            <a:off x="107544" y="245001"/>
            <a:ext cx="360000" cy="360000"/>
            <a:chOff x="1965186" y="1419622"/>
            <a:chExt cx="302558" cy="314067"/>
          </a:xfrm>
        </p:grpSpPr>
        <p:sp>
          <p:nvSpPr>
            <p:cNvPr id="31" name="矩形 30"/>
            <p:cNvSpPr/>
            <p:nvPr userDrawn="1"/>
          </p:nvSpPr>
          <p:spPr>
            <a:xfrm>
              <a:off x="1965186" y="1419622"/>
              <a:ext cx="252000" cy="252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userDrawn="1"/>
          </p:nvSpPr>
          <p:spPr>
            <a:xfrm>
              <a:off x="2087744" y="1553689"/>
              <a:ext cx="180000" cy="180000"/>
            </a:xfrm>
            <a:prstGeom prst="rect">
              <a:avLst/>
            </a:prstGeom>
            <a:solidFill>
              <a:srgbClr val="0E90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350" fill="hold"/>
                                        <p:tgtEl>
                                          <p:spTgt spid="30"/>
                                        </p:tgtEl>
                                        <p:attrNameLst>
                                          <p:attrName>ppt_w</p:attrName>
                                        </p:attrNameLst>
                                      </p:cBhvr>
                                      <p:tavLst>
                                        <p:tav tm="0">
                                          <p:val>
                                            <p:fltVal val="0"/>
                                          </p:val>
                                        </p:tav>
                                        <p:tav tm="100000">
                                          <p:val>
                                            <p:strVal val="#ppt_w"/>
                                          </p:val>
                                        </p:tav>
                                      </p:tavLst>
                                    </p:anim>
                                    <p:anim calcmode="lin" valueType="num">
                                      <p:cBhvr>
                                        <p:cTn id="8" dur="350" fill="hold"/>
                                        <p:tgtEl>
                                          <p:spTgt spid="30"/>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29"/>
                                        </p:tgtEl>
                                        <p:attrNameLst>
                                          <p:attrName>style.visibility</p:attrName>
                                        </p:attrNameLst>
                                      </p:cBhvr>
                                      <p:to>
                                        <p:strVal val="visible"/>
                                      </p:to>
                                    </p:set>
                                    <p:anim calcmode="lin" valueType="num">
                                      <p:cBhvr>
                                        <p:cTn id="12" dur="400" fill="hold"/>
                                        <p:tgtEl>
                                          <p:spTgt spid="29"/>
                                        </p:tgtEl>
                                        <p:attrNameLst>
                                          <p:attrName>ppt_x</p:attrName>
                                        </p:attrNameLst>
                                      </p:cBhvr>
                                      <p:tavLst>
                                        <p:tav tm="0">
                                          <p:val>
                                            <p:strVal val="#ppt_x"/>
                                          </p:val>
                                        </p:tav>
                                        <p:tav tm="50000">
                                          <p:val>
                                            <p:strVal val="#ppt_x+.1"/>
                                          </p:val>
                                        </p:tav>
                                        <p:tav tm="100000">
                                          <p:val>
                                            <p:strVal val="#ppt_x"/>
                                          </p:val>
                                        </p:tav>
                                      </p:tavLst>
                                    </p:anim>
                                    <p:anim calcmode="lin" valueType="num">
                                      <p:cBhvr>
                                        <p:cTn id="13" dur="400" fill="hold"/>
                                        <p:tgtEl>
                                          <p:spTgt spid="29"/>
                                        </p:tgtEl>
                                        <p:attrNameLst>
                                          <p:attrName>ppt_y</p:attrName>
                                        </p:attrNameLst>
                                      </p:cBhvr>
                                      <p:tavLst>
                                        <p:tav tm="0">
                                          <p:val>
                                            <p:strVal val="#ppt_y"/>
                                          </p:val>
                                        </p:tav>
                                        <p:tav tm="100000">
                                          <p:val>
                                            <p:strVal val="#ppt_y"/>
                                          </p:val>
                                        </p:tav>
                                      </p:tavLst>
                                    </p:anim>
                                    <p:anim calcmode="lin" valueType="num">
                                      <p:cBhvr>
                                        <p:cTn id="14" dur="400" fill="hold"/>
                                        <p:tgtEl>
                                          <p:spTgt spid="29"/>
                                        </p:tgtEl>
                                        <p:attrNameLst>
                                          <p:attrName>ppt_h</p:attrName>
                                        </p:attrNameLst>
                                      </p:cBhvr>
                                      <p:tavLst>
                                        <p:tav tm="0">
                                          <p:val>
                                            <p:strVal val="#ppt_h/10"/>
                                          </p:val>
                                        </p:tav>
                                        <p:tav tm="50000">
                                          <p:val>
                                            <p:strVal val="#ppt_h+.01"/>
                                          </p:val>
                                        </p:tav>
                                        <p:tav tm="100000">
                                          <p:val>
                                            <p:strVal val="#ppt_h"/>
                                          </p:val>
                                        </p:tav>
                                      </p:tavLst>
                                    </p:anim>
                                    <p:anim calcmode="lin" valueType="num">
                                      <p:cBhvr>
                                        <p:cTn id="15" dur="400" fill="hold"/>
                                        <p:tgtEl>
                                          <p:spTgt spid="29"/>
                                        </p:tgtEl>
                                        <p:attrNameLst>
                                          <p:attrName>ppt_w</p:attrName>
                                        </p:attrNameLst>
                                      </p:cBhvr>
                                      <p:tavLst>
                                        <p:tav tm="0">
                                          <p:val>
                                            <p:strVal val="#ppt_w/10"/>
                                          </p:val>
                                        </p:tav>
                                        <p:tav tm="50000">
                                          <p:val>
                                            <p:strVal val="#ppt_w+.01"/>
                                          </p:val>
                                        </p:tav>
                                        <p:tav tm="100000">
                                          <p:val>
                                            <p:strVal val="#ppt_w"/>
                                          </p:val>
                                        </p:tav>
                                      </p:tavLst>
                                    </p:anim>
                                    <p:animEffect transition="in" filter="fade">
                                      <p:cBhvr>
                                        <p:cTn id="16" dur="400" tmFilter="0,0; .5, 1; 1, 1"/>
                                        <p:tgtEl>
                                          <p:spTgt spid="29"/>
                                        </p:tgtEl>
                                      </p:cBhvr>
                                    </p:animEffect>
                                  </p:childTnLst>
                                </p:cTn>
                              </p:par>
                            </p:childTnLst>
                          </p:cTn>
                        </p:par>
                        <p:par>
                          <p:cTn id="17" fill="hold">
                            <p:stCondLst>
                              <p:cond delay="560"/>
                            </p:stCondLst>
                            <p:childTnLst>
                              <p:par>
                                <p:cTn id="18" presetID="10" presetClass="entr" presetSubtype="0" fill="hold" grpId="0" nodeType="after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108"/>
          <p:cNvSpPr txBox="1">
            <a:spLocks noChangeArrowheads="1"/>
          </p:cNvSpPr>
          <p:nvPr/>
        </p:nvSpPr>
        <p:spPr bwMode="auto">
          <a:xfrm>
            <a:off x="539552" y="267494"/>
            <a:ext cx="106311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dirty="0">
                <a:solidFill>
                  <a:prstClr val="black"/>
                </a:solidFill>
                <a:latin typeface="微软雅黑" panose="020B0503020204020204" pitchFamily="34" charset="-122"/>
                <a:ea typeface="微软雅黑" panose="020B0503020204020204" pitchFamily="34" charset="-122"/>
              </a:rPr>
              <a:t>SRS</a:t>
            </a:r>
            <a:r>
              <a:rPr lang="zh-CN" altLang="en-US" dirty="0">
                <a:solidFill>
                  <a:prstClr val="black"/>
                </a:solidFill>
                <a:latin typeface="微软雅黑" panose="020B0503020204020204" pitchFamily="34" charset="-122"/>
                <a:ea typeface="微软雅黑" panose="020B0503020204020204" pitchFamily="34" charset="-122"/>
              </a:rPr>
              <a:t>文档</a:t>
            </a:r>
            <a:endParaRPr lang="en-US" altLang="zh-CN" dirty="0">
              <a:solidFill>
                <a:prstClr val="black"/>
              </a:solidFill>
              <a:latin typeface="微软雅黑" panose="020B0503020204020204" pitchFamily="34" charset="-122"/>
              <a:ea typeface="微软雅黑" panose="020B0503020204020204" pitchFamily="34" charset="-122"/>
            </a:endParaRPr>
          </a:p>
        </p:txBody>
      </p:sp>
      <p:grpSp>
        <p:nvGrpSpPr>
          <p:cNvPr id="30" name="组合 29"/>
          <p:cNvGrpSpPr/>
          <p:nvPr/>
        </p:nvGrpSpPr>
        <p:grpSpPr>
          <a:xfrm>
            <a:off x="107544" y="245001"/>
            <a:ext cx="360000" cy="360000"/>
            <a:chOff x="1965186" y="1419622"/>
            <a:chExt cx="302558" cy="314067"/>
          </a:xfrm>
        </p:grpSpPr>
        <p:sp>
          <p:nvSpPr>
            <p:cNvPr id="31" name="矩形 30"/>
            <p:cNvSpPr/>
            <p:nvPr userDrawn="1"/>
          </p:nvSpPr>
          <p:spPr>
            <a:xfrm>
              <a:off x="1965186" y="1419622"/>
              <a:ext cx="252000" cy="252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userDrawn="1"/>
          </p:nvSpPr>
          <p:spPr>
            <a:xfrm>
              <a:off x="2087744" y="1553689"/>
              <a:ext cx="180000" cy="180000"/>
            </a:xfrm>
            <a:prstGeom prst="rect">
              <a:avLst/>
            </a:prstGeom>
            <a:solidFill>
              <a:srgbClr val="0E90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a:off x="2195736" y="267494"/>
            <a:ext cx="6336704" cy="584775"/>
          </a:xfrm>
          <a:prstGeom prst="rect">
            <a:avLst/>
          </a:prstGeom>
          <a:noFill/>
        </p:spPr>
        <p:txBody>
          <a:bodyPr wrap="square" rtlCol="0">
            <a:spAutoFit/>
          </a:bodyPr>
          <a:lstStyle/>
          <a:p>
            <a:r>
              <a:rPr lang="en-US" altLang="zh-CN" sz="1600" b="1" dirty="0"/>
              <a:t>26.</a:t>
            </a:r>
            <a:r>
              <a:rPr lang="zh-CN" altLang="zh-CN" sz="1600" b="1" dirty="0"/>
              <a:t>提交的</a:t>
            </a:r>
            <a:r>
              <a:rPr lang="en-US" altLang="zh-CN" sz="1600" b="1" dirty="0"/>
              <a:t>SRS</a:t>
            </a:r>
            <a:r>
              <a:rPr lang="zh-CN" altLang="zh-CN" sz="1600" b="1" dirty="0"/>
              <a:t>在内容上是否完整？是否考虑了功能和非功能的需求？是否达到要求的下限？</a:t>
            </a:r>
            <a:endParaRPr lang="zh-CN" altLang="en-US" sz="1200" dirty="0"/>
          </a:p>
        </p:txBody>
      </p:sp>
      <p:pic>
        <p:nvPicPr>
          <p:cNvPr id="3" name="图片 2"/>
          <p:cNvPicPr>
            <a:picLocks noChangeAspect="1"/>
          </p:cNvPicPr>
          <p:nvPr/>
        </p:nvPicPr>
        <p:blipFill>
          <a:blip r:embed="rId1"/>
          <a:stretch>
            <a:fillRect/>
          </a:stretch>
        </p:blipFill>
        <p:spPr>
          <a:xfrm>
            <a:off x="467544" y="852269"/>
            <a:ext cx="2994595" cy="4108558"/>
          </a:xfrm>
          <a:prstGeom prst="rect">
            <a:avLst/>
          </a:prstGeom>
        </p:spPr>
      </p:pic>
      <p:pic>
        <p:nvPicPr>
          <p:cNvPr id="4" name="图片 3"/>
          <p:cNvPicPr>
            <a:picLocks noChangeAspect="1"/>
          </p:cNvPicPr>
          <p:nvPr/>
        </p:nvPicPr>
        <p:blipFill>
          <a:blip r:embed="rId2"/>
          <a:stretch>
            <a:fillRect/>
          </a:stretch>
        </p:blipFill>
        <p:spPr>
          <a:xfrm>
            <a:off x="3995936" y="852269"/>
            <a:ext cx="2674852" cy="379508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up)">
                                      <p:cBhvr>
                                        <p:cTn id="11" dur="500"/>
                                        <p:tgtEl>
                                          <p:spTgt spid="4"/>
                                        </p:tgtEl>
                                      </p:cBhvr>
                                    </p:animEffect>
                                  </p:childTnLst>
                                </p:cTn>
                              </p:par>
                              <p:par>
                                <p:cTn id="12" presetID="22" presetClass="entr" presetSubtype="1" fill="hold" nodeType="with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up)">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108"/>
          <p:cNvSpPr txBox="1">
            <a:spLocks noChangeArrowheads="1"/>
          </p:cNvSpPr>
          <p:nvPr/>
        </p:nvSpPr>
        <p:spPr bwMode="auto">
          <a:xfrm>
            <a:off x="539552" y="267494"/>
            <a:ext cx="106311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dirty="0">
                <a:solidFill>
                  <a:prstClr val="black"/>
                </a:solidFill>
                <a:latin typeface="微软雅黑" panose="020B0503020204020204" pitchFamily="34" charset="-122"/>
                <a:ea typeface="微软雅黑" panose="020B0503020204020204" pitchFamily="34" charset="-122"/>
              </a:rPr>
              <a:t>SRS</a:t>
            </a:r>
            <a:r>
              <a:rPr lang="zh-CN" altLang="en-US" dirty="0">
                <a:solidFill>
                  <a:prstClr val="black"/>
                </a:solidFill>
                <a:latin typeface="微软雅黑" panose="020B0503020204020204" pitchFamily="34" charset="-122"/>
                <a:ea typeface="微软雅黑" panose="020B0503020204020204" pitchFamily="34" charset="-122"/>
              </a:rPr>
              <a:t>文档</a:t>
            </a:r>
            <a:endParaRPr lang="en-US" altLang="zh-CN" dirty="0">
              <a:solidFill>
                <a:prstClr val="black"/>
              </a:solidFill>
              <a:latin typeface="微软雅黑" panose="020B0503020204020204" pitchFamily="34" charset="-122"/>
              <a:ea typeface="微软雅黑" panose="020B0503020204020204" pitchFamily="34" charset="-122"/>
            </a:endParaRPr>
          </a:p>
        </p:txBody>
      </p:sp>
      <p:grpSp>
        <p:nvGrpSpPr>
          <p:cNvPr id="30" name="组合 29"/>
          <p:cNvGrpSpPr/>
          <p:nvPr/>
        </p:nvGrpSpPr>
        <p:grpSpPr>
          <a:xfrm>
            <a:off x="107544" y="245001"/>
            <a:ext cx="360000" cy="360000"/>
            <a:chOff x="1965186" y="1419622"/>
            <a:chExt cx="302558" cy="314067"/>
          </a:xfrm>
        </p:grpSpPr>
        <p:sp>
          <p:nvSpPr>
            <p:cNvPr id="31" name="矩形 30"/>
            <p:cNvSpPr/>
            <p:nvPr userDrawn="1"/>
          </p:nvSpPr>
          <p:spPr>
            <a:xfrm>
              <a:off x="1965186" y="1419622"/>
              <a:ext cx="252000" cy="252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userDrawn="1"/>
          </p:nvSpPr>
          <p:spPr>
            <a:xfrm>
              <a:off x="2087744" y="1553689"/>
              <a:ext cx="180000" cy="180000"/>
            </a:xfrm>
            <a:prstGeom prst="rect">
              <a:avLst/>
            </a:prstGeom>
            <a:solidFill>
              <a:srgbClr val="0E90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a:off x="2195736" y="267494"/>
            <a:ext cx="6336704" cy="338554"/>
          </a:xfrm>
          <a:prstGeom prst="rect">
            <a:avLst/>
          </a:prstGeom>
          <a:noFill/>
        </p:spPr>
        <p:txBody>
          <a:bodyPr wrap="square" rtlCol="0">
            <a:spAutoFit/>
          </a:bodyPr>
          <a:lstStyle/>
          <a:p>
            <a:r>
              <a:rPr lang="en-US" altLang="zh-CN" sz="1600" b="1" dirty="0"/>
              <a:t>31.SRS</a:t>
            </a:r>
            <a:r>
              <a:rPr lang="zh-CN" altLang="en-US" sz="1600" b="1" dirty="0"/>
              <a:t>中是否对定义了系统的实现环境？运行环境？</a:t>
            </a:r>
            <a:endParaRPr lang="zh-CN" altLang="en-US" sz="1100" dirty="0"/>
          </a:p>
        </p:txBody>
      </p:sp>
      <p:graphicFrame>
        <p:nvGraphicFramePr>
          <p:cNvPr id="3" name="表格 2"/>
          <p:cNvGraphicFramePr>
            <a:graphicFrameLocks noGrp="1"/>
          </p:cNvGraphicFramePr>
          <p:nvPr/>
        </p:nvGraphicFramePr>
        <p:xfrm>
          <a:off x="407387" y="1567168"/>
          <a:ext cx="4213860" cy="1120140"/>
        </p:xfrm>
        <a:graphic>
          <a:graphicData uri="http://schemas.openxmlformats.org/drawingml/2006/table">
            <a:tbl>
              <a:tblPr firstRow="1" firstCol="1" bandRow="1">
                <a:tableStyleId>{5C22544A-7EE6-4342-B048-85BDC9FD1C3A}</a:tableStyleId>
              </a:tblPr>
              <a:tblGrid>
                <a:gridCol w="2105406"/>
                <a:gridCol w="2108454"/>
              </a:tblGrid>
              <a:tr h="0">
                <a:tc>
                  <a:txBody>
                    <a:bodyPr/>
                    <a:lstStyle/>
                    <a:p>
                      <a:pPr algn="just">
                        <a:spcAft>
                          <a:spcPts val="0"/>
                        </a:spcAft>
                      </a:pPr>
                      <a:r>
                        <a:rPr lang="en-US" sz="1050" kern="100">
                          <a:effectLst/>
                        </a:rPr>
                        <a:t>需求设备</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dirty="0" err="1">
                          <a:effectLst/>
                        </a:rPr>
                        <a:t>要求</a:t>
                      </a:r>
                      <a:endParaRPr lang="zh-CN" sz="1050" kern="100" dirty="0">
                        <a:effectLst/>
                        <a:latin typeface="Times New Roman" panose="02020603050405020304" pitchFamily="18" charset="0"/>
                        <a:ea typeface="宋体" panose="02010600030101010101" pitchFamily="2" charset="-122"/>
                      </a:endParaRPr>
                    </a:p>
                  </a:txBody>
                  <a:tcPr marL="68580" marR="68580" marT="0" marB="0"/>
                </a:tc>
              </a:tr>
              <a:tr h="0">
                <a:tc>
                  <a:txBody>
                    <a:bodyPr/>
                    <a:lstStyle/>
                    <a:p>
                      <a:pPr algn="just">
                        <a:spcAft>
                          <a:spcPts val="0"/>
                        </a:spcAft>
                      </a:pPr>
                      <a:r>
                        <a:rPr lang="en-US" sz="1050" kern="100">
                          <a:effectLst/>
                        </a:rPr>
                        <a:t>CPU</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dirty="0" err="1">
                          <a:effectLst/>
                        </a:rPr>
                        <a:t>四核</a:t>
                      </a:r>
                      <a:r>
                        <a:rPr lang="en-US" sz="1050" kern="100" dirty="0">
                          <a:effectLst/>
                        </a:rPr>
                        <a:t> Intel Xeon(Skylake) Platinum 8163 i7</a:t>
                      </a:r>
                      <a:endParaRPr lang="zh-CN" sz="1050" kern="100" dirty="0">
                        <a:effectLst/>
                        <a:latin typeface="Times New Roman" panose="02020603050405020304" pitchFamily="18" charset="0"/>
                        <a:ea typeface="宋体" panose="02010600030101010101" pitchFamily="2" charset="-122"/>
                      </a:endParaRPr>
                    </a:p>
                  </a:txBody>
                  <a:tcPr marL="68580" marR="68580" marT="0" marB="0"/>
                </a:tc>
              </a:tr>
              <a:tr h="0">
                <a:tc>
                  <a:txBody>
                    <a:bodyPr/>
                    <a:lstStyle/>
                    <a:p>
                      <a:pPr algn="just">
                        <a:spcAft>
                          <a:spcPts val="0"/>
                        </a:spcAft>
                      </a:pPr>
                      <a:r>
                        <a:rPr lang="en-US" sz="1050" kern="100">
                          <a:effectLst/>
                        </a:rPr>
                        <a:t>主频</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2.5GHz</a:t>
                      </a:r>
                      <a:endParaRPr lang="zh-CN" sz="1050" kern="100">
                        <a:effectLst/>
                        <a:latin typeface="Times New Roman" panose="02020603050405020304" pitchFamily="18" charset="0"/>
                        <a:ea typeface="宋体" panose="02010600030101010101" pitchFamily="2" charset="-122"/>
                      </a:endParaRPr>
                    </a:p>
                  </a:txBody>
                  <a:tcPr marL="68580" marR="68580" marT="0" marB="0"/>
                </a:tc>
              </a:tr>
              <a:tr h="0">
                <a:tc>
                  <a:txBody>
                    <a:bodyPr/>
                    <a:lstStyle/>
                    <a:p>
                      <a:pPr algn="just">
                        <a:spcAft>
                          <a:spcPts val="0"/>
                        </a:spcAft>
                      </a:pPr>
                      <a:r>
                        <a:rPr lang="en-US" sz="1050" kern="100">
                          <a:effectLst/>
                        </a:rPr>
                        <a:t>内存</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dirty="0">
                          <a:effectLst/>
                        </a:rPr>
                        <a:t>32GB</a:t>
                      </a:r>
                      <a:endParaRPr lang="zh-CN" sz="1050" kern="100" dirty="0">
                        <a:effectLst/>
                        <a:latin typeface="Times New Roman" panose="02020603050405020304" pitchFamily="18" charset="0"/>
                        <a:ea typeface="宋体" panose="02010600030101010101" pitchFamily="2" charset="-122"/>
                      </a:endParaRPr>
                    </a:p>
                  </a:txBody>
                  <a:tcPr marL="68580" marR="68580" marT="0" marB="0"/>
                </a:tc>
              </a:tr>
              <a:tr h="0">
                <a:tc>
                  <a:txBody>
                    <a:bodyPr/>
                    <a:lstStyle/>
                    <a:p>
                      <a:pPr algn="just">
                        <a:spcAft>
                          <a:spcPts val="0"/>
                        </a:spcAft>
                      </a:pPr>
                      <a:r>
                        <a:rPr lang="en-US" sz="1050" kern="100">
                          <a:effectLst/>
                        </a:rPr>
                        <a:t>磁盘</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0.5PB</a:t>
                      </a:r>
                      <a:endParaRPr lang="zh-CN" sz="1050" kern="100">
                        <a:effectLst/>
                        <a:latin typeface="Times New Roman" panose="02020603050405020304" pitchFamily="18" charset="0"/>
                        <a:ea typeface="宋体" panose="02010600030101010101" pitchFamily="2" charset="-122"/>
                      </a:endParaRPr>
                    </a:p>
                  </a:txBody>
                  <a:tcPr marL="68580" marR="68580" marT="0" marB="0"/>
                </a:tc>
              </a:tr>
              <a:tr h="0">
                <a:tc>
                  <a:txBody>
                    <a:bodyPr/>
                    <a:lstStyle/>
                    <a:p>
                      <a:pPr algn="just">
                        <a:spcAft>
                          <a:spcPts val="0"/>
                        </a:spcAft>
                      </a:pPr>
                      <a:r>
                        <a:rPr lang="en-US" sz="1050" kern="100">
                          <a:effectLst/>
                        </a:rPr>
                        <a:t>带宽</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dirty="0">
                          <a:effectLst/>
                        </a:rPr>
                        <a:t>5Gbps</a:t>
                      </a:r>
                      <a:endParaRPr lang="zh-CN" sz="1050" kern="100" dirty="0">
                        <a:effectLst/>
                        <a:latin typeface="Times New Roman" panose="02020603050405020304" pitchFamily="18" charset="0"/>
                        <a:ea typeface="宋体" panose="02010600030101010101" pitchFamily="2" charset="-122"/>
                      </a:endParaRPr>
                    </a:p>
                  </a:txBody>
                  <a:tcPr marL="68580" marR="68580" marT="0" marB="0"/>
                </a:tc>
              </a:tr>
            </a:tbl>
          </a:graphicData>
        </a:graphic>
      </p:graphicFrame>
      <p:graphicFrame>
        <p:nvGraphicFramePr>
          <p:cNvPr id="9" name="表格 8"/>
          <p:cNvGraphicFramePr>
            <a:graphicFrameLocks noGrp="1"/>
          </p:cNvGraphicFramePr>
          <p:nvPr/>
        </p:nvGraphicFramePr>
        <p:xfrm>
          <a:off x="320890" y="3339823"/>
          <a:ext cx="4213860" cy="640080"/>
        </p:xfrm>
        <a:graphic>
          <a:graphicData uri="http://schemas.openxmlformats.org/drawingml/2006/table">
            <a:tbl>
              <a:tblPr firstRow="1" firstCol="1" bandRow="1">
                <a:tableStyleId>{5C22544A-7EE6-4342-B048-85BDC9FD1C3A}</a:tableStyleId>
              </a:tblPr>
              <a:tblGrid>
                <a:gridCol w="2106930"/>
                <a:gridCol w="2106930"/>
              </a:tblGrid>
              <a:tr h="0">
                <a:tc>
                  <a:txBody>
                    <a:bodyPr/>
                    <a:lstStyle/>
                    <a:p>
                      <a:pPr algn="just">
                        <a:spcAft>
                          <a:spcPts val="0"/>
                        </a:spcAft>
                      </a:pPr>
                      <a:r>
                        <a:rPr lang="en-US" sz="1050" kern="100">
                          <a:effectLst/>
                        </a:rPr>
                        <a:t>项目</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接口信息</a:t>
                      </a:r>
                      <a:endParaRPr lang="zh-CN" sz="1050" kern="100">
                        <a:effectLst/>
                        <a:latin typeface="Times New Roman" panose="02020603050405020304" pitchFamily="18" charset="0"/>
                        <a:ea typeface="宋体" panose="02010600030101010101" pitchFamily="2" charset="-122"/>
                      </a:endParaRPr>
                    </a:p>
                  </a:txBody>
                  <a:tcPr marL="68580" marR="68580" marT="0" marB="0"/>
                </a:tc>
              </a:tr>
              <a:tr h="0">
                <a:tc>
                  <a:txBody>
                    <a:bodyPr/>
                    <a:lstStyle/>
                    <a:p>
                      <a:pPr algn="just">
                        <a:spcAft>
                          <a:spcPts val="0"/>
                        </a:spcAft>
                      </a:pPr>
                      <a:r>
                        <a:rPr lang="en-US" sz="1050" kern="100">
                          <a:effectLst/>
                        </a:rPr>
                        <a:t>主频</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当前主流配置即可</a:t>
                      </a:r>
                      <a:endParaRPr lang="zh-CN" sz="1050" kern="100">
                        <a:effectLst/>
                        <a:latin typeface="Times New Roman" panose="02020603050405020304" pitchFamily="18" charset="0"/>
                        <a:ea typeface="宋体" panose="02010600030101010101" pitchFamily="2" charset="-122"/>
                      </a:endParaRPr>
                    </a:p>
                  </a:txBody>
                  <a:tcPr marL="68580" marR="68580" marT="0" marB="0"/>
                </a:tc>
              </a:tr>
              <a:tr h="0">
                <a:tc>
                  <a:txBody>
                    <a:bodyPr/>
                    <a:lstStyle/>
                    <a:p>
                      <a:pPr algn="just">
                        <a:spcAft>
                          <a:spcPts val="0"/>
                        </a:spcAft>
                      </a:pPr>
                      <a:r>
                        <a:rPr lang="en-US" sz="1050" kern="100">
                          <a:effectLst/>
                        </a:rPr>
                        <a:t>显卡</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2G</a:t>
                      </a:r>
                      <a:r>
                        <a:rPr lang="zh-CN" sz="1050" kern="100">
                          <a:effectLst/>
                        </a:rPr>
                        <a:t>独显</a:t>
                      </a:r>
                      <a:endParaRPr lang="zh-CN" sz="1050" kern="100">
                        <a:effectLst/>
                        <a:latin typeface="Times New Roman" panose="02020603050405020304" pitchFamily="18" charset="0"/>
                        <a:ea typeface="宋体" panose="02010600030101010101" pitchFamily="2" charset="-122"/>
                      </a:endParaRPr>
                    </a:p>
                  </a:txBody>
                  <a:tcPr marL="68580" marR="68580" marT="0" marB="0"/>
                </a:tc>
              </a:tr>
              <a:tr h="0">
                <a:tc>
                  <a:txBody>
                    <a:bodyPr/>
                    <a:lstStyle/>
                    <a:p>
                      <a:pPr algn="just">
                        <a:spcAft>
                          <a:spcPts val="0"/>
                        </a:spcAft>
                      </a:pPr>
                      <a:r>
                        <a:rPr lang="en-US" sz="1050" kern="100">
                          <a:effectLst/>
                        </a:rPr>
                        <a:t>推荐分辨率</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dirty="0">
                          <a:effectLst/>
                        </a:rPr>
                        <a:t>1920*1080</a:t>
                      </a:r>
                      <a:endParaRPr lang="zh-CN" sz="1050" kern="100" dirty="0">
                        <a:effectLst/>
                        <a:latin typeface="Times New Roman" panose="02020603050405020304" pitchFamily="18" charset="0"/>
                        <a:ea typeface="宋体" panose="02010600030101010101" pitchFamily="2" charset="-122"/>
                      </a:endParaRPr>
                    </a:p>
                  </a:txBody>
                  <a:tcPr marL="68580" marR="68580" marT="0" marB="0"/>
                </a:tc>
              </a:tr>
            </a:tbl>
          </a:graphicData>
        </a:graphic>
      </p:graphicFrame>
      <p:graphicFrame>
        <p:nvGraphicFramePr>
          <p:cNvPr id="10" name="表格 9"/>
          <p:cNvGraphicFramePr>
            <a:graphicFrameLocks noGrp="1"/>
          </p:cNvGraphicFramePr>
          <p:nvPr/>
        </p:nvGraphicFramePr>
        <p:xfrm>
          <a:off x="4794573" y="1563638"/>
          <a:ext cx="4213860" cy="640080"/>
        </p:xfrm>
        <a:graphic>
          <a:graphicData uri="http://schemas.openxmlformats.org/drawingml/2006/table">
            <a:tbl>
              <a:tblPr firstRow="1" firstCol="1" bandRow="1">
                <a:tableStyleId>{5C22544A-7EE6-4342-B048-85BDC9FD1C3A}</a:tableStyleId>
              </a:tblPr>
              <a:tblGrid>
                <a:gridCol w="2106930"/>
                <a:gridCol w="2106930"/>
              </a:tblGrid>
              <a:tr h="0">
                <a:tc>
                  <a:txBody>
                    <a:bodyPr/>
                    <a:lstStyle/>
                    <a:p>
                      <a:pPr algn="just">
                        <a:spcAft>
                          <a:spcPts val="0"/>
                        </a:spcAft>
                      </a:pPr>
                      <a:r>
                        <a:rPr lang="en-US" sz="1050" kern="100">
                          <a:effectLst/>
                        </a:rPr>
                        <a:t>项目</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接口信息</a:t>
                      </a:r>
                      <a:endParaRPr lang="zh-CN" sz="1050" kern="100">
                        <a:effectLst/>
                        <a:latin typeface="Times New Roman" panose="02020603050405020304" pitchFamily="18" charset="0"/>
                        <a:ea typeface="宋体" panose="02010600030101010101" pitchFamily="2" charset="-122"/>
                      </a:endParaRPr>
                    </a:p>
                  </a:txBody>
                  <a:tcPr marL="68580" marR="68580" marT="0" marB="0"/>
                </a:tc>
              </a:tr>
              <a:tr h="0">
                <a:tc>
                  <a:txBody>
                    <a:bodyPr/>
                    <a:lstStyle/>
                    <a:p>
                      <a:pPr algn="just">
                        <a:spcAft>
                          <a:spcPts val="0"/>
                        </a:spcAft>
                      </a:pPr>
                      <a:r>
                        <a:rPr lang="en-US" sz="1050" kern="100">
                          <a:effectLst/>
                        </a:rPr>
                        <a:t>操作系统</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Red Hat Enterprise Linux7.5</a:t>
                      </a:r>
                      <a:endParaRPr lang="zh-CN" sz="1050" kern="100">
                        <a:effectLst/>
                        <a:latin typeface="Times New Roman" panose="02020603050405020304" pitchFamily="18" charset="0"/>
                        <a:ea typeface="宋体" panose="02010600030101010101" pitchFamily="2" charset="-122"/>
                      </a:endParaRPr>
                    </a:p>
                  </a:txBody>
                  <a:tcPr marL="68580" marR="68580" marT="0" marB="0"/>
                </a:tc>
              </a:tr>
              <a:tr h="0">
                <a:tc>
                  <a:txBody>
                    <a:bodyPr/>
                    <a:lstStyle/>
                    <a:p>
                      <a:pPr algn="just">
                        <a:spcAft>
                          <a:spcPts val="0"/>
                        </a:spcAft>
                      </a:pPr>
                      <a:r>
                        <a:rPr lang="en-US" sz="1050" kern="100">
                          <a:effectLst/>
                        </a:rPr>
                        <a:t>服务器软件</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Apache5.5</a:t>
                      </a:r>
                      <a:endParaRPr lang="zh-CN" sz="1050" kern="100">
                        <a:effectLst/>
                        <a:latin typeface="Times New Roman" panose="02020603050405020304" pitchFamily="18" charset="0"/>
                        <a:ea typeface="宋体" panose="02010600030101010101" pitchFamily="2" charset="-122"/>
                      </a:endParaRPr>
                    </a:p>
                  </a:txBody>
                  <a:tcPr marL="68580" marR="68580" marT="0" marB="0"/>
                </a:tc>
              </a:tr>
              <a:tr h="0">
                <a:tc>
                  <a:txBody>
                    <a:bodyPr/>
                    <a:lstStyle/>
                    <a:p>
                      <a:pPr algn="just">
                        <a:spcAft>
                          <a:spcPts val="0"/>
                        </a:spcAft>
                      </a:pPr>
                      <a:r>
                        <a:rPr lang="en-US" sz="1050" kern="100">
                          <a:effectLst/>
                        </a:rPr>
                        <a:t>数据库</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dirty="0">
                          <a:effectLst/>
                        </a:rPr>
                        <a:t>MySql5.6</a:t>
                      </a:r>
                      <a:endParaRPr lang="zh-CN" sz="1050" kern="100" dirty="0">
                        <a:effectLst/>
                        <a:latin typeface="Times New Roman" panose="02020603050405020304" pitchFamily="18" charset="0"/>
                        <a:ea typeface="宋体" panose="02010600030101010101" pitchFamily="2" charset="-122"/>
                      </a:endParaRPr>
                    </a:p>
                  </a:txBody>
                  <a:tcPr marL="68580" marR="68580" marT="0" marB="0"/>
                </a:tc>
              </a:tr>
            </a:tbl>
          </a:graphicData>
        </a:graphic>
      </p:graphicFrame>
      <p:graphicFrame>
        <p:nvGraphicFramePr>
          <p:cNvPr id="11" name="表格 10"/>
          <p:cNvGraphicFramePr>
            <a:graphicFrameLocks noGrp="1"/>
          </p:cNvGraphicFramePr>
          <p:nvPr/>
        </p:nvGraphicFramePr>
        <p:xfrm>
          <a:off x="4788705" y="3344897"/>
          <a:ext cx="4213860" cy="480060"/>
        </p:xfrm>
        <a:graphic>
          <a:graphicData uri="http://schemas.openxmlformats.org/drawingml/2006/table">
            <a:tbl>
              <a:tblPr firstRow="1" firstCol="1" bandRow="1">
                <a:tableStyleId>{5C22544A-7EE6-4342-B048-85BDC9FD1C3A}</a:tableStyleId>
              </a:tblPr>
              <a:tblGrid>
                <a:gridCol w="2106930"/>
                <a:gridCol w="2106930"/>
              </a:tblGrid>
              <a:tr h="0">
                <a:tc>
                  <a:txBody>
                    <a:bodyPr/>
                    <a:lstStyle/>
                    <a:p>
                      <a:pPr algn="just">
                        <a:spcAft>
                          <a:spcPts val="0"/>
                        </a:spcAft>
                      </a:pPr>
                      <a:r>
                        <a:rPr lang="en-US" sz="1050" kern="100" dirty="0" err="1">
                          <a:effectLst/>
                        </a:rPr>
                        <a:t>项目</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接口信息</a:t>
                      </a:r>
                      <a:endParaRPr lang="zh-CN" sz="1050" kern="100">
                        <a:effectLst/>
                        <a:latin typeface="Times New Roman" panose="02020603050405020304" pitchFamily="18" charset="0"/>
                        <a:ea typeface="宋体" panose="02010600030101010101" pitchFamily="2" charset="-122"/>
                      </a:endParaRPr>
                    </a:p>
                  </a:txBody>
                  <a:tcPr marL="68580" marR="68580" marT="0" marB="0"/>
                </a:tc>
              </a:tr>
              <a:tr h="0">
                <a:tc>
                  <a:txBody>
                    <a:bodyPr/>
                    <a:lstStyle/>
                    <a:p>
                      <a:pPr algn="just">
                        <a:spcAft>
                          <a:spcPts val="0"/>
                        </a:spcAft>
                      </a:pPr>
                      <a:r>
                        <a:rPr lang="en-US" sz="1050" kern="100">
                          <a:effectLst/>
                        </a:rPr>
                        <a:t>操作系统</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Linux、Windows</a:t>
                      </a:r>
                      <a:r>
                        <a:rPr lang="zh-CN" sz="1050" kern="100">
                          <a:effectLst/>
                        </a:rPr>
                        <a:t>、</a:t>
                      </a:r>
                      <a:r>
                        <a:rPr lang="en-US" sz="1050" kern="100">
                          <a:effectLst/>
                        </a:rPr>
                        <a:t>Mac OS</a:t>
                      </a:r>
                      <a:endParaRPr lang="zh-CN" sz="1050" kern="100">
                        <a:effectLst/>
                        <a:latin typeface="Times New Roman" panose="02020603050405020304" pitchFamily="18" charset="0"/>
                        <a:ea typeface="宋体" panose="02010600030101010101" pitchFamily="2" charset="-122"/>
                      </a:endParaRPr>
                    </a:p>
                  </a:txBody>
                  <a:tcPr marL="68580" marR="68580" marT="0" marB="0"/>
                </a:tc>
              </a:tr>
              <a:tr h="0">
                <a:tc>
                  <a:txBody>
                    <a:bodyPr/>
                    <a:lstStyle/>
                    <a:p>
                      <a:pPr algn="just">
                        <a:spcAft>
                          <a:spcPts val="0"/>
                        </a:spcAft>
                      </a:pPr>
                      <a:r>
                        <a:rPr lang="en-US" sz="1050" kern="100">
                          <a:effectLst/>
                        </a:rPr>
                        <a:t>浏览器</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dirty="0" err="1">
                          <a:effectLst/>
                        </a:rPr>
                        <a:t>Firefox、Chrome</a:t>
                      </a:r>
                      <a:endParaRPr lang="zh-CN" sz="1050" kern="100" dirty="0">
                        <a:effectLst/>
                        <a:latin typeface="Times New Roman" panose="02020603050405020304" pitchFamily="18" charset="0"/>
                        <a:ea typeface="宋体" panose="02010600030101010101" pitchFamily="2" charset="-122"/>
                      </a:endParaRPr>
                    </a:p>
                  </a:txBody>
                  <a:tcPr marL="68580" marR="68580" marT="0" marB="0"/>
                </a:tc>
              </a:tr>
            </a:tbl>
          </a:graphicData>
        </a:graphic>
      </p:graphicFrame>
      <p:sp>
        <p:nvSpPr>
          <p:cNvPr id="12" name="文本框 11"/>
          <p:cNvSpPr txBox="1"/>
          <p:nvPr/>
        </p:nvSpPr>
        <p:spPr>
          <a:xfrm>
            <a:off x="4788705" y="1138306"/>
            <a:ext cx="1946854" cy="369332"/>
          </a:xfrm>
          <a:prstGeom prst="rect">
            <a:avLst/>
          </a:prstGeom>
          <a:noFill/>
        </p:spPr>
        <p:txBody>
          <a:bodyPr wrap="square" rtlCol="0">
            <a:spAutoFit/>
          </a:bodyPr>
          <a:lstStyle/>
          <a:p>
            <a:r>
              <a:rPr lang="zh-CN" altLang="en-US" dirty="0"/>
              <a:t>服务器软件接口</a:t>
            </a:r>
            <a:endParaRPr lang="zh-CN" altLang="en-US" dirty="0"/>
          </a:p>
        </p:txBody>
      </p:sp>
      <p:sp>
        <p:nvSpPr>
          <p:cNvPr id="13" name="文本框 12"/>
          <p:cNvSpPr txBox="1"/>
          <p:nvPr/>
        </p:nvSpPr>
        <p:spPr>
          <a:xfrm>
            <a:off x="4788705" y="2922445"/>
            <a:ext cx="1946854" cy="369332"/>
          </a:xfrm>
          <a:prstGeom prst="rect">
            <a:avLst/>
          </a:prstGeom>
          <a:noFill/>
        </p:spPr>
        <p:txBody>
          <a:bodyPr wrap="square" rtlCol="0">
            <a:spAutoFit/>
          </a:bodyPr>
          <a:lstStyle/>
          <a:p>
            <a:r>
              <a:rPr lang="zh-CN" altLang="en-US" dirty="0"/>
              <a:t>客户端软件接口</a:t>
            </a:r>
            <a:endParaRPr lang="zh-CN" altLang="en-US" dirty="0"/>
          </a:p>
        </p:txBody>
      </p:sp>
      <p:sp>
        <p:nvSpPr>
          <p:cNvPr id="14" name="文本框 13"/>
          <p:cNvSpPr txBox="1"/>
          <p:nvPr/>
        </p:nvSpPr>
        <p:spPr>
          <a:xfrm>
            <a:off x="313288" y="2968880"/>
            <a:ext cx="1946854" cy="646331"/>
          </a:xfrm>
          <a:prstGeom prst="rect">
            <a:avLst/>
          </a:prstGeom>
          <a:noFill/>
        </p:spPr>
        <p:txBody>
          <a:bodyPr wrap="square" rtlCol="0">
            <a:spAutoFit/>
          </a:bodyPr>
          <a:lstStyle/>
          <a:p>
            <a:r>
              <a:rPr lang="zh-CN" altLang="en-US" dirty="0"/>
              <a:t>客户端硬件接口</a:t>
            </a:r>
            <a:endParaRPr lang="zh-CN" altLang="en-US" dirty="0"/>
          </a:p>
          <a:p>
            <a:endParaRPr lang="zh-CN" altLang="en-US" dirty="0"/>
          </a:p>
        </p:txBody>
      </p:sp>
      <p:sp>
        <p:nvSpPr>
          <p:cNvPr id="15" name="文本框 14"/>
          <p:cNvSpPr txBox="1"/>
          <p:nvPr/>
        </p:nvSpPr>
        <p:spPr>
          <a:xfrm>
            <a:off x="317292" y="1186680"/>
            <a:ext cx="1946854" cy="646331"/>
          </a:xfrm>
          <a:prstGeom prst="rect">
            <a:avLst/>
          </a:prstGeom>
          <a:noFill/>
        </p:spPr>
        <p:txBody>
          <a:bodyPr wrap="square" rtlCol="0">
            <a:spAutoFit/>
          </a:bodyPr>
          <a:lstStyle/>
          <a:p>
            <a:r>
              <a:rPr lang="zh-CN" altLang="en-US" dirty="0"/>
              <a:t>服务器硬件接口</a:t>
            </a:r>
            <a:endParaRPr lang="zh-CN" altLang="en-US" dirty="0"/>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p:bldP spid="13" grpId="0"/>
      <p:bldP spid="14" grpId="0"/>
      <p:bldP spid="1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108"/>
          <p:cNvSpPr txBox="1">
            <a:spLocks noChangeArrowheads="1"/>
          </p:cNvSpPr>
          <p:nvPr/>
        </p:nvSpPr>
        <p:spPr bwMode="auto">
          <a:xfrm>
            <a:off x="539552" y="267494"/>
            <a:ext cx="106311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dirty="0">
                <a:solidFill>
                  <a:prstClr val="black"/>
                </a:solidFill>
                <a:latin typeface="微软雅黑" panose="020B0503020204020204" pitchFamily="34" charset="-122"/>
                <a:ea typeface="微软雅黑" panose="020B0503020204020204" pitchFamily="34" charset="-122"/>
              </a:rPr>
              <a:t>SRS</a:t>
            </a:r>
            <a:r>
              <a:rPr lang="zh-CN" altLang="en-US" dirty="0">
                <a:solidFill>
                  <a:prstClr val="black"/>
                </a:solidFill>
                <a:latin typeface="微软雅黑" panose="020B0503020204020204" pitchFamily="34" charset="-122"/>
                <a:ea typeface="微软雅黑" panose="020B0503020204020204" pitchFamily="34" charset="-122"/>
              </a:rPr>
              <a:t>文档</a:t>
            </a:r>
            <a:endParaRPr lang="en-US" altLang="zh-CN" dirty="0">
              <a:solidFill>
                <a:prstClr val="black"/>
              </a:solidFill>
              <a:latin typeface="微软雅黑" panose="020B0503020204020204" pitchFamily="34" charset="-122"/>
              <a:ea typeface="微软雅黑" panose="020B0503020204020204" pitchFamily="34" charset="-122"/>
            </a:endParaRPr>
          </a:p>
        </p:txBody>
      </p:sp>
      <p:grpSp>
        <p:nvGrpSpPr>
          <p:cNvPr id="30" name="组合 29"/>
          <p:cNvGrpSpPr/>
          <p:nvPr/>
        </p:nvGrpSpPr>
        <p:grpSpPr>
          <a:xfrm>
            <a:off x="107544" y="245001"/>
            <a:ext cx="360000" cy="360000"/>
            <a:chOff x="1965186" y="1419622"/>
            <a:chExt cx="302558" cy="314067"/>
          </a:xfrm>
        </p:grpSpPr>
        <p:sp>
          <p:nvSpPr>
            <p:cNvPr id="31" name="矩形 30"/>
            <p:cNvSpPr/>
            <p:nvPr userDrawn="1"/>
          </p:nvSpPr>
          <p:spPr>
            <a:xfrm>
              <a:off x="1965186" y="1419622"/>
              <a:ext cx="252000" cy="252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userDrawn="1"/>
          </p:nvSpPr>
          <p:spPr>
            <a:xfrm>
              <a:off x="2087744" y="1553689"/>
              <a:ext cx="180000" cy="180000"/>
            </a:xfrm>
            <a:prstGeom prst="rect">
              <a:avLst/>
            </a:prstGeom>
            <a:solidFill>
              <a:srgbClr val="0E90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a:off x="2195736" y="267494"/>
            <a:ext cx="6336704" cy="584775"/>
          </a:xfrm>
          <a:prstGeom prst="rect">
            <a:avLst/>
          </a:prstGeom>
          <a:noFill/>
        </p:spPr>
        <p:txBody>
          <a:bodyPr wrap="square" rtlCol="0">
            <a:spAutoFit/>
          </a:bodyPr>
          <a:lstStyle/>
          <a:p>
            <a:r>
              <a:rPr lang="en-US" altLang="zh-CN" sz="1600" b="1" dirty="0"/>
              <a:t>22.</a:t>
            </a:r>
            <a:r>
              <a:rPr lang="zh-CN" altLang="zh-CN" sz="1600" b="1" dirty="0"/>
              <a:t>是否对每个用户的需求进行了优先级打分和排序？具体的量化方法是什么？合适、有效吗？</a:t>
            </a:r>
            <a:endParaRPr lang="zh-CN" altLang="en-US" sz="1200" dirty="0"/>
          </a:p>
        </p:txBody>
      </p:sp>
      <p:sp>
        <p:nvSpPr>
          <p:cNvPr id="3" name="矩形 2"/>
          <p:cNvSpPr/>
          <p:nvPr/>
        </p:nvSpPr>
        <p:spPr>
          <a:xfrm>
            <a:off x="1115616" y="1131590"/>
            <a:ext cx="6174432" cy="3293209"/>
          </a:xfrm>
          <a:prstGeom prst="rect">
            <a:avLst/>
          </a:prstGeom>
        </p:spPr>
        <p:txBody>
          <a:bodyPr wrap="square">
            <a:spAutoFit/>
          </a:bodyPr>
          <a:lstStyle/>
          <a:p>
            <a:pPr algn="just">
              <a:spcAft>
                <a:spcPts val="0"/>
              </a:spcAft>
            </a:pPr>
            <a:r>
              <a:rPr lang="zh-CN" altLang="en-US" b="1" kern="100" dirty="0">
                <a:latin typeface="Times New Roman" panose="02020603050405020304" pitchFamily="18" charset="0"/>
              </a:rPr>
              <a:t>小组规定</a:t>
            </a:r>
            <a:endParaRPr lang="en-US" altLang="zh-CN" b="1" kern="100" dirty="0">
              <a:latin typeface="Times New Roman" panose="02020603050405020304" pitchFamily="18" charset="0"/>
            </a:endParaRPr>
          </a:p>
          <a:p>
            <a:pPr algn="just">
              <a:spcAft>
                <a:spcPts val="0"/>
              </a:spcAft>
            </a:pPr>
            <a:r>
              <a:rPr lang="en-US" altLang="zh-CN" sz="1600" kern="100" dirty="0">
                <a:latin typeface="Times New Roman" panose="02020603050405020304" pitchFamily="18" charset="0"/>
              </a:rPr>
              <a:t>       </a:t>
            </a:r>
            <a:r>
              <a:rPr lang="zh-CN" altLang="zh-CN" sz="1600" kern="100" dirty="0">
                <a:latin typeface="Times New Roman" panose="02020603050405020304" pitchFamily="18" charset="0"/>
              </a:rPr>
              <a:t>该优先级矩阵中的</a:t>
            </a:r>
            <a:r>
              <a:rPr lang="zh-CN" altLang="zh-CN" sz="1600" kern="100" dirty="0">
                <a:solidFill>
                  <a:srgbClr val="FF0000"/>
                </a:solidFill>
                <a:latin typeface="Times New Roman" panose="02020603050405020304" pitchFamily="18" charset="0"/>
              </a:rPr>
              <a:t>相对收益</a:t>
            </a:r>
            <a:r>
              <a:rPr lang="zh-CN" altLang="zh-CN" sz="1600" kern="100" dirty="0">
                <a:latin typeface="Times New Roman" panose="02020603050405020304" pitchFamily="18" charset="0"/>
              </a:rPr>
              <a:t>以及</a:t>
            </a:r>
            <a:r>
              <a:rPr lang="zh-CN" altLang="zh-CN" sz="1600" kern="100" dirty="0">
                <a:solidFill>
                  <a:srgbClr val="FF0000"/>
                </a:solidFill>
                <a:latin typeface="Times New Roman" panose="02020603050405020304" pitchFamily="18" charset="0"/>
              </a:rPr>
              <a:t>相对损失分</a:t>
            </a:r>
            <a:r>
              <a:rPr lang="zh-CN" altLang="zh-CN" sz="1600" kern="100" dirty="0">
                <a:latin typeface="Times New Roman" panose="02020603050405020304" pitchFamily="18" charset="0"/>
              </a:rPr>
              <a:t>别由各用户代表填写，教师用户部分由教师代表</a:t>
            </a:r>
            <a:r>
              <a:rPr lang="en-US" altLang="zh-CN" sz="1600" kern="100" dirty="0">
                <a:latin typeface="Times New Roman" panose="02020603050405020304" pitchFamily="18" charset="0"/>
              </a:rPr>
              <a:t>-</a:t>
            </a:r>
            <a:r>
              <a:rPr lang="zh-CN" altLang="zh-CN" sz="1600" kern="100" dirty="0">
                <a:latin typeface="Times New Roman" panose="02020603050405020304" pitchFamily="18" charset="0"/>
              </a:rPr>
              <a:t>杨枨老师填写，管理员用户部分由管理员代表</a:t>
            </a:r>
            <a:r>
              <a:rPr lang="en-US" altLang="zh-CN" sz="1600" kern="100" dirty="0">
                <a:latin typeface="Times New Roman" panose="02020603050405020304" pitchFamily="18" charset="0"/>
              </a:rPr>
              <a:t>-</a:t>
            </a:r>
            <a:r>
              <a:rPr lang="zh-CN" altLang="zh-CN" sz="1600" kern="100" dirty="0">
                <a:latin typeface="Times New Roman" panose="02020603050405020304" pitchFamily="18" charset="0"/>
              </a:rPr>
              <a:t>学长或者学姐填写，学生用户代表部分由学生代表</a:t>
            </a:r>
            <a:r>
              <a:rPr lang="en-US" altLang="zh-CN" sz="1600" kern="100" dirty="0">
                <a:latin typeface="Times New Roman" panose="02020603050405020304" pitchFamily="18" charset="0"/>
              </a:rPr>
              <a:t>-</a:t>
            </a:r>
            <a:r>
              <a:rPr lang="zh-CN" altLang="zh-CN" sz="1600" kern="100" dirty="0">
                <a:latin typeface="Times New Roman" panose="02020603050405020304" pitchFamily="18" charset="0"/>
              </a:rPr>
              <a:t>陈铉文同学填写，</a:t>
            </a:r>
            <a:r>
              <a:rPr lang="en-US" altLang="zh-CN" sz="1600" kern="100" dirty="0">
                <a:latin typeface="Times New Roman" panose="02020603050405020304" pitchFamily="18" charset="0"/>
              </a:rPr>
              <a:t>owner</a:t>
            </a:r>
            <a:r>
              <a:rPr lang="zh-CN" altLang="zh-CN" sz="1600" kern="100" dirty="0">
                <a:latin typeface="Times New Roman" panose="02020603050405020304" pitchFamily="18" charset="0"/>
              </a:rPr>
              <a:t>部分由杨枨老师填写。其中开发人员代表填写相对成本，项目经理填写相对风险。</a:t>
            </a:r>
            <a:endParaRPr lang="en-US" altLang="zh-CN" sz="1600" kern="100" dirty="0">
              <a:latin typeface="Times New Roman" panose="02020603050405020304" pitchFamily="18" charset="0"/>
            </a:endParaRPr>
          </a:p>
          <a:p>
            <a:pPr algn="just">
              <a:spcAft>
                <a:spcPts val="0"/>
              </a:spcAft>
            </a:pPr>
            <a:r>
              <a:rPr lang="en-US" altLang="zh-CN" sz="1600" kern="100" dirty="0">
                <a:latin typeface="Times New Roman" panose="02020603050405020304" pitchFamily="18" charset="0"/>
              </a:rPr>
              <a:t>       </a:t>
            </a:r>
            <a:r>
              <a:rPr lang="zh-CN" altLang="zh-CN" sz="1600" kern="100" dirty="0">
                <a:latin typeface="Times New Roman" panose="02020603050405020304" pitchFamily="18" charset="0"/>
              </a:rPr>
              <a:t>打分标准为：</a:t>
            </a:r>
            <a:r>
              <a:rPr lang="zh-CN" altLang="zh-CN" sz="1600" kern="100" dirty="0">
                <a:solidFill>
                  <a:srgbClr val="FF0000"/>
                </a:solidFill>
                <a:latin typeface="Times New Roman" panose="02020603050405020304" pitchFamily="18" charset="0"/>
              </a:rPr>
              <a:t>打分范围为</a:t>
            </a:r>
            <a:r>
              <a:rPr lang="en-US" altLang="zh-CN" sz="1600" kern="100" dirty="0">
                <a:solidFill>
                  <a:srgbClr val="FF0000"/>
                </a:solidFill>
                <a:latin typeface="Times New Roman" panose="02020603050405020304" pitchFamily="18" charset="0"/>
              </a:rPr>
              <a:t>1-9</a:t>
            </a:r>
            <a:r>
              <a:rPr lang="en-US" altLang="zh-CN" sz="1600" kern="100" dirty="0">
                <a:latin typeface="Times New Roman" panose="02020603050405020304" pitchFamily="18" charset="0"/>
              </a:rPr>
              <a:t>,1</a:t>
            </a:r>
            <a:r>
              <a:rPr lang="zh-CN" altLang="zh-CN" sz="1600" kern="100" dirty="0">
                <a:latin typeface="Times New Roman" panose="02020603050405020304" pitchFamily="18" charset="0"/>
              </a:rPr>
              <a:t>代表影响非常轻微，</a:t>
            </a:r>
            <a:r>
              <a:rPr lang="en-US" altLang="zh-CN" sz="1600" kern="100" dirty="0">
                <a:latin typeface="Times New Roman" panose="02020603050405020304" pitchFamily="18" charset="0"/>
              </a:rPr>
              <a:t>2</a:t>
            </a:r>
            <a:r>
              <a:rPr lang="zh-CN" altLang="zh-CN" sz="1600" kern="100" dirty="0">
                <a:latin typeface="Times New Roman" panose="02020603050405020304" pitchFamily="18" charset="0"/>
              </a:rPr>
              <a:t>代表影响轻微，</a:t>
            </a:r>
            <a:r>
              <a:rPr lang="en-US" altLang="zh-CN" sz="1600" kern="100" dirty="0">
                <a:latin typeface="Times New Roman" panose="02020603050405020304" pitchFamily="18" charset="0"/>
              </a:rPr>
              <a:t>3</a:t>
            </a:r>
            <a:r>
              <a:rPr lang="zh-CN" altLang="zh-CN" sz="1600" kern="100" dirty="0">
                <a:latin typeface="Times New Roman" panose="02020603050405020304" pitchFamily="18" charset="0"/>
              </a:rPr>
              <a:t>代表影响较为轻微，</a:t>
            </a:r>
            <a:r>
              <a:rPr lang="en-US" altLang="zh-CN" sz="1600" kern="100" dirty="0">
                <a:latin typeface="Times New Roman" panose="02020603050405020304" pitchFamily="18" charset="0"/>
              </a:rPr>
              <a:t>4</a:t>
            </a:r>
            <a:r>
              <a:rPr lang="zh-CN" altLang="zh-CN" sz="1600" kern="100" dirty="0">
                <a:latin typeface="Times New Roman" panose="02020603050405020304" pitchFamily="18" charset="0"/>
              </a:rPr>
              <a:t>代表影响一般，</a:t>
            </a:r>
            <a:r>
              <a:rPr lang="en-US" altLang="zh-CN" sz="1600" kern="100" dirty="0">
                <a:latin typeface="Times New Roman" panose="02020603050405020304" pitchFamily="18" charset="0"/>
              </a:rPr>
              <a:t>5</a:t>
            </a:r>
            <a:r>
              <a:rPr lang="zh-CN" altLang="zh-CN" sz="1600" kern="100" dirty="0">
                <a:latin typeface="Times New Roman" panose="02020603050405020304" pitchFamily="18" charset="0"/>
              </a:rPr>
              <a:t>代表影响有点重要，</a:t>
            </a:r>
            <a:r>
              <a:rPr lang="en-US" altLang="zh-CN" sz="1600" kern="100" dirty="0">
                <a:latin typeface="Times New Roman" panose="02020603050405020304" pitchFamily="18" charset="0"/>
              </a:rPr>
              <a:t>6</a:t>
            </a:r>
            <a:r>
              <a:rPr lang="zh-CN" altLang="zh-CN" sz="1600" kern="100" dirty="0">
                <a:latin typeface="Times New Roman" panose="02020603050405020304" pitchFamily="18" charset="0"/>
              </a:rPr>
              <a:t>代表影响较为重要，</a:t>
            </a:r>
            <a:r>
              <a:rPr lang="en-US" altLang="zh-CN" sz="1600" kern="100" dirty="0">
                <a:latin typeface="Times New Roman" panose="02020603050405020304" pitchFamily="18" charset="0"/>
              </a:rPr>
              <a:t>7</a:t>
            </a:r>
            <a:r>
              <a:rPr lang="zh-CN" altLang="zh-CN" sz="1600" kern="100" dirty="0">
                <a:latin typeface="Times New Roman" panose="02020603050405020304" pitchFamily="18" charset="0"/>
              </a:rPr>
              <a:t>代表影响重要，</a:t>
            </a:r>
            <a:r>
              <a:rPr lang="en-US" altLang="zh-CN" sz="1600" kern="100" dirty="0">
                <a:latin typeface="Times New Roman" panose="02020603050405020304" pitchFamily="18" charset="0"/>
              </a:rPr>
              <a:t>8</a:t>
            </a:r>
            <a:r>
              <a:rPr lang="zh-CN" altLang="zh-CN" sz="1600" kern="100" dirty="0">
                <a:latin typeface="Times New Roman" panose="02020603050405020304" pitchFamily="18" charset="0"/>
              </a:rPr>
              <a:t>代表影响很重要，</a:t>
            </a:r>
            <a:r>
              <a:rPr lang="en-US" altLang="zh-CN" sz="1600" kern="100" dirty="0">
                <a:latin typeface="Times New Roman" panose="02020603050405020304" pitchFamily="18" charset="0"/>
              </a:rPr>
              <a:t>9</a:t>
            </a:r>
            <a:r>
              <a:rPr lang="zh-CN" altLang="zh-CN" sz="1600" kern="100" dirty="0">
                <a:latin typeface="Times New Roman" panose="02020603050405020304" pitchFamily="18" charset="0"/>
              </a:rPr>
              <a:t>代表极具影响。</a:t>
            </a:r>
            <a:endParaRPr lang="en-US" altLang="zh-CN" sz="1600" kern="100" dirty="0">
              <a:latin typeface="Times New Roman" panose="02020603050405020304" pitchFamily="18" charset="0"/>
            </a:endParaRPr>
          </a:p>
          <a:p>
            <a:pPr algn="ctr">
              <a:spcAft>
                <a:spcPts val="0"/>
              </a:spcAft>
            </a:pPr>
            <a:r>
              <a:rPr lang="en-US" altLang="zh-CN" sz="1600" kern="100" dirty="0">
                <a:solidFill>
                  <a:srgbClr val="FF0000"/>
                </a:solidFill>
                <a:latin typeface="Times New Roman" panose="02020603050405020304" pitchFamily="18" charset="0"/>
              </a:rPr>
              <a:t>       </a:t>
            </a:r>
            <a:r>
              <a:rPr lang="zh-CN" altLang="zh-CN" sz="1600" kern="100" dirty="0">
                <a:solidFill>
                  <a:srgbClr val="FF0000"/>
                </a:solidFill>
                <a:latin typeface="Times New Roman" panose="02020603050405020304" pitchFamily="18" charset="0"/>
              </a:rPr>
              <a:t>优先级</a:t>
            </a:r>
            <a:r>
              <a:rPr lang="en-US" altLang="zh-CN" sz="1600" kern="100" dirty="0">
                <a:solidFill>
                  <a:srgbClr val="FF0000"/>
                </a:solidFill>
                <a:latin typeface="Times New Roman" panose="02020603050405020304" pitchFamily="18" charset="0"/>
              </a:rPr>
              <a:t>=A*</a:t>
            </a:r>
            <a:r>
              <a:rPr lang="zh-CN" altLang="zh-CN" sz="1600" kern="100" dirty="0">
                <a:solidFill>
                  <a:srgbClr val="FF0000"/>
                </a:solidFill>
                <a:latin typeface="Times New Roman" panose="02020603050405020304" pitchFamily="18" charset="0"/>
              </a:rPr>
              <a:t>价值</a:t>
            </a:r>
            <a:r>
              <a:rPr lang="en-US" altLang="zh-CN" sz="1600" kern="100" dirty="0">
                <a:solidFill>
                  <a:srgbClr val="FF0000"/>
                </a:solidFill>
                <a:latin typeface="Times New Roman" panose="02020603050405020304" pitchFamily="18" charset="0"/>
              </a:rPr>
              <a:t>%/</a:t>
            </a:r>
            <a:r>
              <a:rPr lang="zh-CN" altLang="zh-CN" sz="1600" kern="100" dirty="0">
                <a:solidFill>
                  <a:srgbClr val="FF0000"/>
                </a:solidFill>
                <a:latin typeface="Times New Roman" panose="02020603050405020304" pitchFamily="18" charset="0"/>
              </a:rPr>
              <a:t>（成本</a:t>
            </a:r>
            <a:r>
              <a:rPr lang="en-US" altLang="zh-CN" sz="1600" kern="100" dirty="0">
                <a:solidFill>
                  <a:srgbClr val="FF0000"/>
                </a:solidFill>
                <a:latin typeface="Times New Roman" panose="02020603050405020304" pitchFamily="18" charset="0"/>
              </a:rPr>
              <a:t>%+0.5*</a:t>
            </a:r>
            <a:r>
              <a:rPr lang="zh-CN" altLang="zh-CN" sz="1600" kern="100" dirty="0">
                <a:solidFill>
                  <a:srgbClr val="FF0000"/>
                </a:solidFill>
                <a:latin typeface="Times New Roman" panose="02020603050405020304" pitchFamily="18" charset="0"/>
              </a:rPr>
              <a:t>风险</a:t>
            </a:r>
            <a:r>
              <a:rPr lang="en-US" altLang="zh-CN" sz="1600" kern="100" dirty="0">
                <a:solidFill>
                  <a:srgbClr val="FF0000"/>
                </a:solidFill>
                <a:latin typeface="Times New Roman" panose="02020603050405020304" pitchFamily="18" charset="0"/>
              </a:rPr>
              <a:t>%</a:t>
            </a:r>
            <a:r>
              <a:rPr lang="zh-CN" altLang="zh-CN" sz="1600" kern="100" dirty="0">
                <a:solidFill>
                  <a:srgbClr val="FF0000"/>
                </a:solidFill>
                <a:latin typeface="Times New Roman" panose="02020603050405020304" pitchFamily="18" charset="0"/>
              </a:rPr>
              <a:t>）</a:t>
            </a:r>
            <a:endParaRPr lang="en-US" altLang="zh-CN" sz="1600" kern="100" dirty="0">
              <a:solidFill>
                <a:srgbClr val="FF0000"/>
              </a:solidFill>
              <a:latin typeface="Times New Roman" panose="02020603050405020304" pitchFamily="18" charset="0"/>
            </a:endParaRPr>
          </a:p>
          <a:p>
            <a:pPr algn="just">
              <a:spcAft>
                <a:spcPts val="0"/>
              </a:spcAft>
            </a:pPr>
            <a:r>
              <a:rPr lang="zh-CN" altLang="zh-CN" sz="1600" kern="100" dirty="0">
                <a:latin typeface="Times New Roman" panose="02020603050405020304" pitchFamily="18" charset="0"/>
              </a:rPr>
              <a:t>（各代表类别权重</a:t>
            </a:r>
            <a:r>
              <a:rPr lang="en-US" altLang="zh-CN" sz="1600" kern="100" dirty="0">
                <a:latin typeface="Times New Roman" panose="02020603050405020304" pitchFamily="18" charset="0"/>
              </a:rPr>
              <a:t>A</a:t>
            </a:r>
            <a:r>
              <a:rPr lang="zh-CN" altLang="zh-CN" sz="1600" kern="100" dirty="0">
                <a:latin typeface="Times New Roman" panose="02020603050405020304" pitchFamily="18" charset="0"/>
              </a:rPr>
              <a:t>：客户代表</a:t>
            </a:r>
            <a:r>
              <a:rPr lang="en-US" altLang="zh-CN" sz="1600" kern="100" dirty="0">
                <a:latin typeface="Times New Roman" panose="02020603050405020304" pitchFamily="18" charset="0"/>
              </a:rPr>
              <a:t>*1.5</a:t>
            </a:r>
            <a:r>
              <a:rPr lang="zh-CN" altLang="zh-CN" sz="1600" kern="100" dirty="0">
                <a:latin typeface="Times New Roman" panose="02020603050405020304" pitchFamily="18" charset="0"/>
              </a:rPr>
              <a:t>；用户代表</a:t>
            </a:r>
            <a:r>
              <a:rPr lang="en-US" altLang="zh-CN" sz="1600" kern="100" dirty="0">
                <a:latin typeface="Times New Roman" panose="02020603050405020304" pitchFamily="18" charset="0"/>
              </a:rPr>
              <a:t>*1.0</a:t>
            </a:r>
            <a:r>
              <a:rPr lang="zh-CN" altLang="zh-CN" sz="1600" kern="100" dirty="0">
                <a:latin typeface="Times New Roman" panose="02020603050405020304" pitchFamily="18" charset="0"/>
              </a:rPr>
              <a:t>；游客代表</a:t>
            </a:r>
            <a:r>
              <a:rPr lang="en-US" altLang="zh-CN" sz="1600" kern="100" dirty="0">
                <a:latin typeface="Times New Roman" panose="02020603050405020304" pitchFamily="18" charset="0"/>
              </a:rPr>
              <a:t>*0.5</a:t>
            </a:r>
            <a:r>
              <a:rPr lang="zh-CN" altLang="zh-CN" sz="1600" kern="100" dirty="0">
                <a:latin typeface="Times New Roman" panose="02020603050405020304" pitchFamily="18" charset="0"/>
              </a:rPr>
              <a:t>；相对权重：相对收益</a:t>
            </a:r>
            <a:r>
              <a:rPr lang="en-US" altLang="zh-CN" sz="1600" kern="100" dirty="0">
                <a:latin typeface="Times New Roman" panose="02020603050405020304" pitchFamily="18" charset="0"/>
              </a:rPr>
              <a:t>*2</a:t>
            </a:r>
            <a:r>
              <a:rPr lang="zh-CN" altLang="zh-CN" sz="1600" kern="100" dirty="0">
                <a:latin typeface="Times New Roman" panose="02020603050405020304" pitchFamily="18" charset="0"/>
              </a:rPr>
              <a:t>，相对损失</a:t>
            </a:r>
            <a:r>
              <a:rPr lang="en-US" altLang="zh-CN" sz="1600" kern="100" dirty="0">
                <a:latin typeface="Times New Roman" panose="02020603050405020304" pitchFamily="18" charset="0"/>
              </a:rPr>
              <a:t>*1</a:t>
            </a:r>
            <a:r>
              <a:rPr lang="zh-CN" altLang="zh-CN" sz="1600" kern="100" dirty="0">
                <a:latin typeface="Times New Roman" panose="02020603050405020304" pitchFamily="18" charset="0"/>
              </a:rPr>
              <a:t>，相对成本</a:t>
            </a:r>
            <a:r>
              <a:rPr lang="en-US" altLang="zh-CN" sz="1600" kern="100" dirty="0">
                <a:latin typeface="Times New Roman" panose="02020603050405020304" pitchFamily="18" charset="0"/>
              </a:rPr>
              <a:t>*1</a:t>
            </a:r>
            <a:r>
              <a:rPr lang="zh-CN" altLang="zh-CN" sz="1600" kern="100" dirty="0">
                <a:latin typeface="Times New Roman" panose="02020603050405020304" pitchFamily="18" charset="0"/>
              </a:rPr>
              <a:t>，相对风险</a:t>
            </a:r>
            <a:r>
              <a:rPr lang="en-US" altLang="zh-CN" sz="1600" kern="100" dirty="0">
                <a:latin typeface="Times New Roman" panose="02020603050405020304" pitchFamily="18" charset="0"/>
              </a:rPr>
              <a:t>*0.5</a:t>
            </a:r>
            <a:r>
              <a:rPr lang="zh-CN" altLang="zh-CN" sz="1600" kern="100" dirty="0">
                <a:latin typeface="Times New Roman" panose="02020603050405020304" pitchFamily="18" charset="0"/>
              </a:rPr>
              <a:t>）</a:t>
            </a:r>
            <a:endParaRPr lang="zh-CN" altLang="zh-CN" sz="1200" kern="1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grpId="1" nodeType="clickEffect">
                                  <p:stCondLst>
                                    <p:cond delay="0"/>
                                  </p:stCondLst>
                                  <p:childTnLst>
                                    <p:animEffect transition="out" filter="fade">
                                      <p:cBhvr>
                                        <p:cTn id="15" dur="500"/>
                                        <p:tgtEl>
                                          <p:spTgt spid="3"/>
                                        </p:tgtEl>
                                      </p:cBhvr>
                                    </p:animEffect>
                                    <p:set>
                                      <p:cBhvr>
                                        <p:cTn id="16"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3" grpId="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108"/>
          <p:cNvSpPr txBox="1">
            <a:spLocks noChangeArrowheads="1"/>
          </p:cNvSpPr>
          <p:nvPr/>
        </p:nvSpPr>
        <p:spPr bwMode="auto">
          <a:xfrm>
            <a:off x="539552" y="267494"/>
            <a:ext cx="106311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dirty="0">
                <a:solidFill>
                  <a:prstClr val="black"/>
                </a:solidFill>
                <a:latin typeface="微软雅黑" panose="020B0503020204020204" pitchFamily="34" charset="-122"/>
                <a:ea typeface="微软雅黑" panose="020B0503020204020204" pitchFamily="34" charset="-122"/>
              </a:rPr>
              <a:t>SRS</a:t>
            </a:r>
            <a:r>
              <a:rPr lang="zh-CN" altLang="en-US" dirty="0">
                <a:solidFill>
                  <a:prstClr val="black"/>
                </a:solidFill>
                <a:latin typeface="微软雅黑" panose="020B0503020204020204" pitchFamily="34" charset="-122"/>
                <a:ea typeface="微软雅黑" panose="020B0503020204020204" pitchFamily="34" charset="-122"/>
              </a:rPr>
              <a:t>文档</a:t>
            </a:r>
            <a:endParaRPr lang="en-US" altLang="zh-CN" dirty="0">
              <a:solidFill>
                <a:prstClr val="black"/>
              </a:solidFill>
              <a:latin typeface="微软雅黑" panose="020B0503020204020204" pitchFamily="34" charset="-122"/>
              <a:ea typeface="微软雅黑" panose="020B0503020204020204" pitchFamily="34" charset="-122"/>
            </a:endParaRPr>
          </a:p>
        </p:txBody>
      </p:sp>
      <p:grpSp>
        <p:nvGrpSpPr>
          <p:cNvPr id="30" name="组合 29"/>
          <p:cNvGrpSpPr/>
          <p:nvPr/>
        </p:nvGrpSpPr>
        <p:grpSpPr>
          <a:xfrm>
            <a:off x="107544" y="245001"/>
            <a:ext cx="360000" cy="360000"/>
            <a:chOff x="1965186" y="1419622"/>
            <a:chExt cx="302558" cy="314067"/>
          </a:xfrm>
        </p:grpSpPr>
        <p:sp>
          <p:nvSpPr>
            <p:cNvPr id="31" name="矩形 30"/>
            <p:cNvSpPr/>
            <p:nvPr userDrawn="1"/>
          </p:nvSpPr>
          <p:spPr>
            <a:xfrm>
              <a:off x="1965186" y="1419622"/>
              <a:ext cx="252000" cy="252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userDrawn="1"/>
          </p:nvSpPr>
          <p:spPr>
            <a:xfrm>
              <a:off x="2087744" y="1553689"/>
              <a:ext cx="180000" cy="180000"/>
            </a:xfrm>
            <a:prstGeom prst="rect">
              <a:avLst/>
            </a:prstGeom>
            <a:solidFill>
              <a:srgbClr val="0E90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a:off x="2195736" y="267494"/>
            <a:ext cx="6336704" cy="584775"/>
          </a:xfrm>
          <a:prstGeom prst="rect">
            <a:avLst/>
          </a:prstGeom>
          <a:noFill/>
        </p:spPr>
        <p:txBody>
          <a:bodyPr wrap="square" rtlCol="0">
            <a:spAutoFit/>
          </a:bodyPr>
          <a:lstStyle/>
          <a:p>
            <a:r>
              <a:rPr lang="en-US" altLang="zh-CN" sz="1600" b="1" dirty="0"/>
              <a:t>22.</a:t>
            </a:r>
            <a:r>
              <a:rPr lang="zh-CN" altLang="zh-CN" sz="1600" b="1" dirty="0"/>
              <a:t>是否对每个用户的需求进行了优先级打分和排序？具体的量化方法是什么？合适、有效吗？</a:t>
            </a:r>
            <a:endParaRPr lang="zh-CN" altLang="en-US" sz="1200" dirty="0"/>
          </a:p>
        </p:txBody>
      </p:sp>
      <p:sp>
        <p:nvSpPr>
          <p:cNvPr id="8" name="文本框 7"/>
          <p:cNvSpPr txBox="1"/>
          <p:nvPr/>
        </p:nvSpPr>
        <p:spPr>
          <a:xfrm>
            <a:off x="665852" y="1949304"/>
            <a:ext cx="3384376" cy="646331"/>
          </a:xfrm>
          <a:prstGeom prst="rect">
            <a:avLst/>
          </a:prstGeom>
          <a:noFill/>
        </p:spPr>
        <p:txBody>
          <a:bodyPr wrap="square" rtlCol="0">
            <a:spAutoFit/>
          </a:bodyPr>
          <a:lstStyle/>
          <a:p>
            <a:r>
              <a:rPr lang="zh-CN" altLang="en-US" dirty="0"/>
              <a:t>部分案例拥有者需求优先级</a:t>
            </a:r>
            <a:endParaRPr lang="en-US" altLang="zh-CN" dirty="0"/>
          </a:p>
          <a:p>
            <a:r>
              <a:rPr lang="zh-CN" altLang="en-US" dirty="0"/>
              <a:t>打分表展示</a:t>
            </a:r>
            <a:endParaRPr lang="en-US" altLang="zh-CN" dirty="0"/>
          </a:p>
        </p:txBody>
      </p:sp>
      <p:graphicFrame>
        <p:nvGraphicFramePr>
          <p:cNvPr id="9" name="表格 8"/>
          <p:cNvGraphicFramePr>
            <a:graphicFrameLocks noGrp="1"/>
          </p:cNvGraphicFramePr>
          <p:nvPr/>
        </p:nvGraphicFramePr>
        <p:xfrm>
          <a:off x="4246550" y="3189489"/>
          <a:ext cx="4320480" cy="1600200"/>
        </p:xfrm>
        <a:graphic>
          <a:graphicData uri="http://schemas.openxmlformats.org/drawingml/2006/table">
            <a:tbl>
              <a:tblPr firstRow="1" firstCol="1" bandRow="1">
                <a:tableStyleId>{5C22544A-7EE6-4342-B048-85BDC9FD1C3A}</a:tableStyleId>
              </a:tblPr>
              <a:tblGrid>
                <a:gridCol w="991414"/>
                <a:gridCol w="344386"/>
                <a:gridCol w="323514"/>
                <a:gridCol w="302642"/>
                <a:gridCol w="396566"/>
                <a:gridCol w="333950"/>
                <a:gridCol w="414003"/>
                <a:gridCol w="295855"/>
                <a:gridCol w="369819"/>
                <a:gridCol w="221891"/>
                <a:gridCol w="326440"/>
              </a:tblGrid>
              <a:tr h="182880">
                <a:tc>
                  <a:txBody>
                    <a:bodyPr/>
                    <a:lstStyle/>
                    <a:p>
                      <a:pPr algn="ctr">
                        <a:spcAft>
                          <a:spcPts val="0"/>
                        </a:spcAft>
                      </a:pPr>
                      <a:r>
                        <a:rPr lang="zh-CN" sz="1050" kern="0">
                          <a:effectLst/>
                        </a:rPr>
                        <a:t>学生注册</a:t>
                      </a:r>
                      <a:endParaRPr lang="zh-CN" sz="105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1100" kern="0">
                          <a:effectLst/>
                        </a:rPr>
                        <a:t>5</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9</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19</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3.2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0.6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0.5 </a:t>
                      </a:r>
                      <a:endParaRPr lang="zh-CN" sz="105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1100" kern="0" dirty="0">
                          <a:effectLst/>
                        </a:rPr>
                        <a:t>1</a:t>
                      </a:r>
                      <a:endParaRPr lang="zh-CN" sz="105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1050" kern="0" dirty="0">
                          <a:effectLst/>
                        </a:rPr>
                        <a:t>3.94 </a:t>
                      </a:r>
                      <a:endParaRPr lang="zh-CN" sz="1050" kern="100" dirty="0">
                        <a:effectLst/>
                        <a:latin typeface="Times New Roman" panose="02020603050405020304" pitchFamily="18" charset="0"/>
                        <a:ea typeface="宋体" panose="02010600030101010101" pitchFamily="2" charset="-122"/>
                      </a:endParaRPr>
                    </a:p>
                  </a:txBody>
                  <a:tcPr marL="68580" marR="68580" marT="0" marB="0" anchor="b"/>
                </a:tc>
              </a:tr>
              <a:tr h="182880">
                <a:tc>
                  <a:txBody>
                    <a:bodyPr/>
                    <a:lstStyle/>
                    <a:p>
                      <a:pPr algn="ctr">
                        <a:spcAft>
                          <a:spcPts val="0"/>
                        </a:spcAft>
                      </a:pPr>
                      <a:r>
                        <a:rPr lang="zh-CN" sz="1050" kern="0">
                          <a:effectLst/>
                        </a:rPr>
                        <a:t>学生登录</a:t>
                      </a:r>
                      <a:endParaRPr lang="zh-CN" sz="105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1100" kern="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9</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11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dirty="0">
                          <a:effectLst/>
                        </a:rPr>
                        <a:t>1.9 </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0.6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0.5 </a:t>
                      </a:r>
                      <a:endParaRPr lang="zh-CN" sz="105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1100" kern="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1050" kern="0">
                          <a:effectLst/>
                        </a:rPr>
                        <a:t>2.28 </a:t>
                      </a:r>
                      <a:endParaRPr lang="zh-CN" sz="1050" kern="100">
                        <a:effectLst/>
                        <a:latin typeface="Times New Roman" panose="02020603050405020304" pitchFamily="18" charset="0"/>
                        <a:ea typeface="宋体" panose="02010600030101010101" pitchFamily="2" charset="-122"/>
                      </a:endParaRPr>
                    </a:p>
                  </a:txBody>
                  <a:tcPr marL="68580" marR="68580" marT="0" marB="0" anchor="b"/>
                </a:tc>
              </a:tr>
              <a:tr h="182880">
                <a:tc>
                  <a:txBody>
                    <a:bodyPr/>
                    <a:lstStyle/>
                    <a:p>
                      <a:pPr algn="ctr">
                        <a:spcAft>
                          <a:spcPts val="0"/>
                        </a:spcAft>
                      </a:pPr>
                      <a:r>
                        <a:rPr lang="zh-CN" sz="1050" kern="0">
                          <a:effectLst/>
                        </a:rPr>
                        <a:t>学生忘记密码</a:t>
                      </a:r>
                      <a:endParaRPr lang="zh-CN" sz="105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1100" kern="0">
                          <a:effectLst/>
                        </a:rPr>
                        <a:t>5</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6</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16</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2.7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2</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1.1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2</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1.1 </a:t>
                      </a:r>
                      <a:endParaRPr lang="zh-CN" sz="105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1100" kern="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1050" kern="0">
                          <a:effectLst/>
                        </a:rPr>
                        <a:t>1.66 </a:t>
                      </a:r>
                      <a:endParaRPr lang="zh-CN" sz="1050" kern="100">
                        <a:effectLst/>
                        <a:latin typeface="Times New Roman" panose="02020603050405020304" pitchFamily="18" charset="0"/>
                        <a:ea typeface="宋体" panose="02010600030101010101" pitchFamily="2" charset="-122"/>
                      </a:endParaRPr>
                    </a:p>
                  </a:txBody>
                  <a:tcPr marL="68580" marR="68580" marT="0" marB="0" anchor="b"/>
                </a:tc>
              </a:tr>
              <a:tr h="182880">
                <a:tc>
                  <a:txBody>
                    <a:bodyPr/>
                    <a:lstStyle/>
                    <a:p>
                      <a:pPr algn="ctr">
                        <a:spcAft>
                          <a:spcPts val="0"/>
                        </a:spcAft>
                      </a:pPr>
                      <a:r>
                        <a:rPr lang="zh-CN" sz="1050" kern="0">
                          <a:effectLst/>
                        </a:rPr>
                        <a:t>学生最新消息</a:t>
                      </a:r>
                      <a:endParaRPr lang="zh-CN" sz="105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1100" kern="0">
                          <a:effectLst/>
                        </a:rPr>
                        <a:t>5</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5</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15</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2.5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3</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1.7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3</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1.6 </a:t>
                      </a:r>
                      <a:endParaRPr lang="zh-CN" sz="105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1100" kern="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1050" kern="0">
                          <a:effectLst/>
                        </a:rPr>
                        <a:t>1.04 </a:t>
                      </a:r>
                      <a:endParaRPr lang="zh-CN" sz="1050" kern="100">
                        <a:effectLst/>
                        <a:latin typeface="Times New Roman" panose="02020603050405020304" pitchFamily="18" charset="0"/>
                        <a:ea typeface="宋体" panose="02010600030101010101" pitchFamily="2" charset="-122"/>
                      </a:endParaRPr>
                    </a:p>
                  </a:txBody>
                  <a:tcPr marL="68580" marR="68580" marT="0" marB="0" anchor="b"/>
                </a:tc>
              </a:tr>
              <a:tr h="182880">
                <a:tc>
                  <a:txBody>
                    <a:bodyPr/>
                    <a:lstStyle/>
                    <a:p>
                      <a:pPr algn="ctr">
                        <a:spcAft>
                          <a:spcPts val="0"/>
                        </a:spcAft>
                      </a:pPr>
                      <a:r>
                        <a:rPr lang="zh-CN" sz="1050" kern="0">
                          <a:effectLst/>
                        </a:rPr>
                        <a:t>查看评价信息</a:t>
                      </a:r>
                      <a:endParaRPr lang="zh-CN" sz="105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1100" kern="0">
                          <a:effectLst/>
                        </a:rPr>
                        <a:t>8</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9</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25</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4.2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5</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2.8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5</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2.6 </a:t>
                      </a:r>
                      <a:endParaRPr lang="zh-CN" sz="105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1100" kern="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1050" kern="0" dirty="0">
                          <a:effectLst/>
                        </a:rPr>
                        <a:t>1.04 </a:t>
                      </a:r>
                      <a:endParaRPr lang="zh-CN" sz="1050" kern="100" dirty="0">
                        <a:effectLst/>
                        <a:latin typeface="Times New Roman" panose="02020603050405020304" pitchFamily="18" charset="0"/>
                        <a:ea typeface="宋体" panose="02010600030101010101" pitchFamily="2" charset="-122"/>
                      </a:endParaRPr>
                    </a:p>
                  </a:txBody>
                  <a:tcPr marL="68580" marR="68580" marT="0" marB="0" anchor="b"/>
                </a:tc>
              </a:tr>
            </a:tbl>
          </a:graphicData>
        </a:graphic>
      </p:graphicFrame>
      <p:graphicFrame>
        <p:nvGraphicFramePr>
          <p:cNvPr id="10" name="表格 9"/>
          <p:cNvGraphicFramePr>
            <a:graphicFrameLocks noGrp="1"/>
          </p:cNvGraphicFramePr>
          <p:nvPr/>
        </p:nvGraphicFramePr>
        <p:xfrm>
          <a:off x="4283968" y="858275"/>
          <a:ext cx="4320480" cy="1737360"/>
        </p:xfrm>
        <a:graphic>
          <a:graphicData uri="http://schemas.openxmlformats.org/drawingml/2006/table">
            <a:tbl>
              <a:tblPr firstRow="1" firstCol="1" bandRow="1">
                <a:tableStyleId>{5C22544A-7EE6-4342-B048-85BDC9FD1C3A}</a:tableStyleId>
              </a:tblPr>
              <a:tblGrid>
                <a:gridCol w="936104"/>
                <a:gridCol w="360040"/>
                <a:gridCol w="360040"/>
                <a:gridCol w="288032"/>
                <a:gridCol w="360040"/>
                <a:gridCol w="360040"/>
                <a:gridCol w="360040"/>
                <a:gridCol w="288032"/>
                <a:gridCol w="360040"/>
                <a:gridCol w="216024"/>
                <a:gridCol w="432048"/>
              </a:tblGrid>
              <a:tr h="365760">
                <a:tc>
                  <a:txBody>
                    <a:bodyPr/>
                    <a:lstStyle/>
                    <a:p>
                      <a:pPr algn="just">
                        <a:spcAft>
                          <a:spcPts val="0"/>
                        </a:spcAft>
                      </a:pPr>
                      <a:r>
                        <a:rPr lang="zh-CN" sz="1050" kern="0">
                          <a:effectLst/>
                        </a:rPr>
                        <a:t>功能</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050" kern="0" dirty="0">
                          <a:effectLst/>
                        </a:rPr>
                        <a:t>相对收益</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050" kern="0" dirty="0">
                          <a:effectLst/>
                        </a:rPr>
                        <a:t>相对损失</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050" kern="0">
                          <a:effectLst/>
                        </a:rPr>
                        <a:t>总价值</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050" kern="0">
                          <a:effectLst/>
                        </a:rPr>
                        <a:t>价值</a:t>
                      </a:r>
                      <a:r>
                        <a:rPr lang="en-US" sz="1050" kern="0">
                          <a:effectLst/>
                        </a:rPr>
                        <a:t>%</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050" kern="0">
                          <a:effectLst/>
                        </a:rPr>
                        <a:t>相对成本</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050" kern="0">
                          <a:effectLst/>
                        </a:rPr>
                        <a:t>成本</a:t>
                      </a:r>
                      <a:r>
                        <a:rPr lang="en-US" sz="1050" kern="0">
                          <a:effectLst/>
                        </a:rPr>
                        <a:t>%</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050" kern="0">
                          <a:effectLst/>
                        </a:rPr>
                        <a:t>相对风险</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050" kern="0">
                          <a:effectLst/>
                        </a:rPr>
                        <a:t>风险</a:t>
                      </a:r>
                      <a:r>
                        <a:rPr lang="en-US" sz="1050" kern="0">
                          <a:effectLst/>
                        </a:rPr>
                        <a:t>%</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050" kern="0">
                          <a:effectLst/>
                        </a:rPr>
                        <a:t>用户权值</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050" kern="0">
                          <a:effectLst/>
                        </a:rPr>
                        <a:t>优先级</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r>
              <a:tr h="198120">
                <a:tc>
                  <a:txBody>
                    <a:bodyPr/>
                    <a:lstStyle/>
                    <a:p>
                      <a:pPr algn="just">
                        <a:spcAft>
                          <a:spcPts val="0"/>
                        </a:spcAft>
                      </a:pPr>
                      <a:r>
                        <a:rPr lang="zh-CN" sz="1050" kern="0">
                          <a:effectLst/>
                        </a:rPr>
                        <a:t>教师登录</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1200" kern="0" dirty="0">
                          <a:effectLst/>
                        </a:rPr>
                        <a:t>6</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1200" kern="0">
                          <a:effectLst/>
                        </a:rPr>
                        <a:t>7</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1100" kern="0">
                          <a:effectLst/>
                        </a:rPr>
                        <a:t>19</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1100" kern="0">
                          <a:effectLst/>
                        </a:rPr>
                        <a:t>4.3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1100" kern="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1100" kern="0">
                          <a:effectLst/>
                        </a:rPr>
                        <a:t>0.7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1100" kern="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1100" kern="0">
                          <a:effectLst/>
                        </a:rPr>
                        <a:t>0.7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r">
                        <a:spcAft>
                          <a:spcPts val="0"/>
                        </a:spcAft>
                      </a:pPr>
                      <a:r>
                        <a:rPr lang="en-US" sz="1100" kern="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1100" kern="0">
                          <a:effectLst/>
                        </a:rPr>
                        <a:t>4.08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r>
              <a:tr h="182880">
                <a:tc>
                  <a:txBody>
                    <a:bodyPr/>
                    <a:lstStyle/>
                    <a:p>
                      <a:pPr algn="just">
                        <a:spcAft>
                          <a:spcPts val="0"/>
                        </a:spcAft>
                      </a:pPr>
                      <a:r>
                        <a:rPr lang="zh-CN" sz="1050" kern="0">
                          <a:effectLst/>
                        </a:rPr>
                        <a:t>教师注册</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1200" kern="0">
                          <a:effectLst/>
                        </a:rPr>
                        <a:t>5</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1200" kern="0">
                          <a:effectLst/>
                        </a:rPr>
                        <a:t>9</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1100" kern="0">
                          <a:effectLst/>
                        </a:rPr>
                        <a:t>19</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1100" kern="0">
                          <a:effectLst/>
                        </a:rPr>
                        <a:t>4.3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1100" kern="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1100" kern="0">
                          <a:effectLst/>
                        </a:rPr>
                        <a:t>0.7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1100" kern="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1100" kern="0">
                          <a:effectLst/>
                        </a:rPr>
                        <a:t>0.7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r">
                        <a:spcAft>
                          <a:spcPts val="0"/>
                        </a:spcAft>
                      </a:pPr>
                      <a:r>
                        <a:rPr lang="en-US" sz="1100" kern="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1100" kern="0">
                          <a:effectLst/>
                        </a:rPr>
                        <a:t>4.03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r>
              <a:tr h="198120">
                <a:tc>
                  <a:txBody>
                    <a:bodyPr/>
                    <a:lstStyle/>
                    <a:p>
                      <a:pPr algn="just">
                        <a:spcAft>
                          <a:spcPts val="0"/>
                        </a:spcAft>
                      </a:pPr>
                      <a:r>
                        <a:rPr lang="en-US" sz="1050" kern="0">
                          <a:effectLst/>
                        </a:rPr>
                        <a:t> bbs</a:t>
                      </a:r>
                      <a:r>
                        <a:rPr lang="zh-CN" sz="1050" kern="0">
                          <a:effectLst/>
                        </a:rPr>
                        <a:t>踩</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1200" kern="0">
                          <a:effectLst/>
                        </a:rPr>
                        <a:t>8</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1200" kern="0">
                          <a:effectLst/>
                        </a:rPr>
                        <a:t>8</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1100" kern="0">
                          <a:effectLst/>
                        </a:rPr>
                        <a:t>24</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1100" kern="0">
                          <a:effectLst/>
                        </a:rPr>
                        <a:t>5.4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1100" kern="0">
                          <a:effectLst/>
                        </a:rPr>
                        <a:t>6</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1100" kern="0">
                          <a:effectLst/>
                        </a:rPr>
                        <a:t>4.2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1100" kern="0">
                          <a:effectLst/>
                        </a:rPr>
                        <a:t>6</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1100" kern="0">
                          <a:effectLst/>
                        </a:rPr>
                        <a:t>4.2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r">
                        <a:spcAft>
                          <a:spcPts val="0"/>
                        </a:spcAft>
                      </a:pPr>
                      <a:r>
                        <a:rPr lang="en-US" sz="1100" kern="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1100" kern="0">
                          <a:effectLst/>
                        </a:rPr>
                        <a:t>0.85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r>
              <a:tr h="198120">
                <a:tc>
                  <a:txBody>
                    <a:bodyPr/>
                    <a:lstStyle/>
                    <a:p>
                      <a:pPr algn="just">
                        <a:spcAft>
                          <a:spcPts val="0"/>
                        </a:spcAft>
                      </a:pPr>
                      <a:r>
                        <a:rPr lang="zh-CN" sz="1050" kern="0">
                          <a:effectLst/>
                        </a:rPr>
                        <a:t>修改联系方式</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1200" kern="0">
                          <a:effectLst/>
                        </a:rPr>
                        <a:t>5</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1200" kern="0">
                          <a:effectLst/>
                        </a:rPr>
                        <a:t>5</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1100" kern="0">
                          <a:effectLst/>
                        </a:rPr>
                        <a:t>15</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1100" kern="0">
                          <a:effectLst/>
                        </a:rPr>
                        <a:t>3.4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1100" kern="0">
                          <a:effectLst/>
                        </a:rPr>
                        <a:t>4</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1100" kern="0">
                          <a:effectLst/>
                        </a:rPr>
                        <a:t>2.8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1100" kern="0">
                          <a:effectLst/>
                        </a:rPr>
                        <a:t>4</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1100" kern="0">
                          <a:effectLst/>
                        </a:rPr>
                        <a:t>2.8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r">
                        <a:spcAft>
                          <a:spcPts val="0"/>
                        </a:spcAft>
                      </a:pPr>
                      <a:r>
                        <a:rPr lang="en-US" sz="1100" kern="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1100" kern="0">
                          <a:effectLst/>
                        </a:rPr>
                        <a:t>0.80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r>
              <a:tr h="198120">
                <a:tc>
                  <a:txBody>
                    <a:bodyPr/>
                    <a:lstStyle/>
                    <a:p>
                      <a:pPr algn="just">
                        <a:spcAft>
                          <a:spcPts val="0"/>
                        </a:spcAft>
                      </a:pPr>
                      <a:r>
                        <a:rPr lang="zh-CN" sz="1050" kern="0">
                          <a:effectLst/>
                        </a:rPr>
                        <a:t>修改密码</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1200" kern="0">
                          <a:effectLst/>
                        </a:rPr>
                        <a:t>5</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1200" kern="0">
                          <a:effectLst/>
                        </a:rPr>
                        <a:t>5</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1100" kern="0">
                          <a:effectLst/>
                        </a:rPr>
                        <a:t>15</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1100" kern="0">
                          <a:effectLst/>
                        </a:rPr>
                        <a:t>3.4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1100" kern="0">
                          <a:effectLst/>
                        </a:rPr>
                        <a:t>4</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1100" kern="0">
                          <a:effectLst/>
                        </a:rPr>
                        <a:t>2.8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1100" kern="0">
                          <a:effectLst/>
                        </a:rPr>
                        <a:t>4</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1100" kern="0" dirty="0">
                          <a:effectLst/>
                        </a:rPr>
                        <a:t>2.8 </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r">
                        <a:spcAft>
                          <a:spcPts val="0"/>
                        </a:spcAft>
                      </a:pPr>
                      <a:r>
                        <a:rPr lang="en-US" sz="1100" kern="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1100" kern="0" dirty="0">
                          <a:effectLst/>
                        </a:rPr>
                        <a:t>0.80 </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108"/>
          <p:cNvSpPr txBox="1">
            <a:spLocks noChangeArrowheads="1"/>
          </p:cNvSpPr>
          <p:nvPr/>
        </p:nvSpPr>
        <p:spPr bwMode="auto">
          <a:xfrm>
            <a:off x="539552" y="267494"/>
            <a:ext cx="106311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dirty="0">
                <a:solidFill>
                  <a:prstClr val="black"/>
                </a:solidFill>
                <a:latin typeface="微软雅黑" panose="020B0503020204020204" pitchFamily="34" charset="-122"/>
                <a:ea typeface="微软雅黑" panose="020B0503020204020204" pitchFamily="34" charset="-122"/>
              </a:rPr>
              <a:t>SRS</a:t>
            </a:r>
            <a:r>
              <a:rPr lang="zh-CN" altLang="en-US" dirty="0">
                <a:solidFill>
                  <a:prstClr val="black"/>
                </a:solidFill>
                <a:latin typeface="微软雅黑" panose="020B0503020204020204" pitchFamily="34" charset="-122"/>
                <a:ea typeface="微软雅黑" panose="020B0503020204020204" pitchFamily="34" charset="-122"/>
              </a:rPr>
              <a:t>文档</a:t>
            </a:r>
            <a:endParaRPr lang="en-US" altLang="zh-CN" dirty="0">
              <a:solidFill>
                <a:prstClr val="black"/>
              </a:solidFill>
              <a:latin typeface="微软雅黑" panose="020B0503020204020204" pitchFamily="34" charset="-122"/>
              <a:ea typeface="微软雅黑" panose="020B0503020204020204" pitchFamily="34" charset="-122"/>
            </a:endParaRPr>
          </a:p>
        </p:txBody>
      </p:sp>
      <p:grpSp>
        <p:nvGrpSpPr>
          <p:cNvPr id="30" name="组合 29"/>
          <p:cNvGrpSpPr/>
          <p:nvPr/>
        </p:nvGrpSpPr>
        <p:grpSpPr>
          <a:xfrm>
            <a:off x="107544" y="245001"/>
            <a:ext cx="360000" cy="360000"/>
            <a:chOff x="1965186" y="1419622"/>
            <a:chExt cx="302558" cy="314067"/>
          </a:xfrm>
        </p:grpSpPr>
        <p:sp>
          <p:nvSpPr>
            <p:cNvPr id="31" name="矩形 30"/>
            <p:cNvSpPr/>
            <p:nvPr userDrawn="1"/>
          </p:nvSpPr>
          <p:spPr>
            <a:xfrm>
              <a:off x="1965186" y="1419622"/>
              <a:ext cx="252000" cy="252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userDrawn="1"/>
          </p:nvSpPr>
          <p:spPr>
            <a:xfrm>
              <a:off x="2087744" y="1553689"/>
              <a:ext cx="180000" cy="180000"/>
            </a:xfrm>
            <a:prstGeom prst="rect">
              <a:avLst/>
            </a:prstGeom>
            <a:solidFill>
              <a:srgbClr val="0E90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a:off x="2195736" y="267494"/>
            <a:ext cx="6336704" cy="338554"/>
          </a:xfrm>
          <a:prstGeom prst="rect">
            <a:avLst/>
          </a:prstGeom>
          <a:noFill/>
        </p:spPr>
        <p:txBody>
          <a:bodyPr wrap="square" rtlCol="0">
            <a:spAutoFit/>
          </a:bodyPr>
          <a:lstStyle/>
          <a:p>
            <a:r>
              <a:rPr lang="en-US" altLang="zh-CN" sz="1600" b="1" dirty="0"/>
              <a:t>27.SRS</a:t>
            </a:r>
            <a:r>
              <a:rPr lang="zh-CN" altLang="en-US" sz="1600" b="1" dirty="0"/>
              <a:t>中是否对全部用户的需求进行了优先级排序？ </a:t>
            </a:r>
            <a:endParaRPr lang="zh-CN" altLang="en-US" sz="1200" dirty="0"/>
          </a:p>
        </p:txBody>
      </p:sp>
      <p:graphicFrame>
        <p:nvGraphicFramePr>
          <p:cNvPr id="3" name="表格 2"/>
          <p:cNvGraphicFramePr>
            <a:graphicFrameLocks noGrp="1"/>
          </p:cNvGraphicFramePr>
          <p:nvPr/>
        </p:nvGraphicFramePr>
        <p:xfrm>
          <a:off x="1602664" y="631967"/>
          <a:ext cx="6281704" cy="4255952"/>
        </p:xfrm>
        <a:graphic>
          <a:graphicData uri="http://schemas.openxmlformats.org/drawingml/2006/table">
            <a:tbl>
              <a:tblPr firstRow="1" firstCol="1" bandRow="1">
                <a:tableStyleId>{5C22544A-7EE6-4342-B048-85BDC9FD1C3A}</a:tableStyleId>
              </a:tblPr>
              <a:tblGrid>
                <a:gridCol w="1159734"/>
                <a:gridCol w="473237"/>
                <a:gridCol w="473237"/>
                <a:gridCol w="473990"/>
                <a:gridCol w="845499"/>
                <a:gridCol w="473237"/>
                <a:gridCol w="480021"/>
                <a:gridCol w="472485"/>
                <a:gridCol w="480021"/>
                <a:gridCol w="473237"/>
                <a:gridCol w="477006"/>
              </a:tblGrid>
              <a:tr h="280502">
                <a:tc>
                  <a:txBody>
                    <a:bodyPr/>
                    <a:lstStyle/>
                    <a:p>
                      <a:pPr algn="ctr" fontAlgn="ctr">
                        <a:spcAft>
                          <a:spcPts val="0"/>
                        </a:spcAft>
                      </a:pPr>
                      <a:r>
                        <a:rPr lang="zh-CN" sz="1000" kern="0">
                          <a:effectLst/>
                        </a:rPr>
                        <a:t>功能</a:t>
                      </a:r>
                      <a:endParaRPr lang="zh-CN" sz="1000" kern="100">
                        <a:effectLst/>
                        <a:latin typeface="Times New Roman" panose="02020603050405020304" pitchFamily="18" charset="0"/>
                        <a:ea typeface="宋体" panose="02010600030101010101" pitchFamily="2" charset="-122"/>
                      </a:endParaRPr>
                    </a:p>
                  </a:txBody>
                  <a:tcPr marL="7304" marR="7304" marT="7304" marB="7304" anchor="ctr"/>
                </a:tc>
                <a:tc>
                  <a:txBody>
                    <a:bodyPr/>
                    <a:lstStyle/>
                    <a:p>
                      <a:pPr algn="ctr" fontAlgn="ctr">
                        <a:spcAft>
                          <a:spcPts val="0"/>
                        </a:spcAft>
                      </a:pPr>
                      <a:r>
                        <a:rPr lang="zh-CN" sz="1000" kern="0">
                          <a:effectLst/>
                        </a:rPr>
                        <a:t>相对收益</a:t>
                      </a:r>
                      <a:endParaRPr lang="zh-CN" sz="1000" kern="100">
                        <a:effectLst/>
                        <a:latin typeface="Times New Roman" panose="02020603050405020304" pitchFamily="18" charset="0"/>
                        <a:ea typeface="宋体" panose="02010600030101010101" pitchFamily="2" charset="-122"/>
                      </a:endParaRPr>
                    </a:p>
                  </a:txBody>
                  <a:tcPr marL="7304" marR="7304" marT="7304" marB="7304" anchor="ctr"/>
                </a:tc>
                <a:tc>
                  <a:txBody>
                    <a:bodyPr/>
                    <a:lstStyle/>
                    <a:p>
                      <a:pPr algn="ctr" fontAlgn="ctr">
                        <a:spcAft>
                          <a:spcPts val="0"/>
                        </a:spcAft>
                      </a:pPr>
                      <a:r>
                        <a:rPr lang="zh-CN" sz="1000" kern="0">
                          <a:effectLst/>
                        </a:rPr>
                        <a:t>相对损失</a:t>
                      </a:r>
                      <a:endParaRPr lang="zh-CN" sz="1000" kern="100">
                        <a:effectLst/>
                        <a:latin typeface="Times New Roman" panose="02020603050405020304" pitchFamily="18" charset="0"/>
                        <a:ea typeface="宋体" panose="02010600030101010101" pitchFamily="2" charset="-122"/>
                      </a:endParaRPr>
                    </a:p>
                  </a:txBody>
                  <a:tcPr marL="7304" marR="7304" marT="7304" marB="7304" anchor="ctr"/>
                </a:tc>
                <a:tc>
                  <a:txBody>
                    <a:bodyPr/>
                    <a:lstStyle/>
                    <a:p>
                      <a:pPr algn="ctr" fontAlgn="ctr">
                        <a:spcAft>
                          <a:spcPts val="0"/>
                        </a:spcAft>
                      </a:pPr>
                      <a:r>
                        <a:rPr lang="zh-CN" sz="1000" kern="0">
                          <a:effectLst/>
                        </a:rPr>
                        <a:t>总价值</a:t>
                      </a:r>
                      <a:endParaRPr lang="zh-CN" sz="1000" kern="100">
                        <a:effectLst/>
                        <a:latin typeface="Times New Roman" panose="02020603050405020304" pitchFamily="18" charset="0"/>
                        <a:ea typeface="宋体" panose="02010600030101010101" pitchFamily="2" charset="-122"/>
                      </a:endParaRPr>
                    </a:p>
                  </a:txBody>
                  <a:tcPr marL="7304" marR="7304" marT="7304" marB="7304" anchor="ctr"/>
                </a:tc>
                <a:tc>
                  <a:txBody>
                    <a:bodyPr/>
                    <a:lstStyle/>
                    <a:p>
                      <a:pPr algn="ctr" fontAlgn="ctr">
                        <a:spcAft>
                          <a:spcPts val="0"/>
                        </a:spcAft>
                      </a:pPr>
                      <a:r>
                        <a:rPr lang="zh-CN" sz="1000" kern="0">
                          <a:effectLst/>
                        </a:rPr>
                        <a:t>价值</a:t>
                      </a:r>
                      <a:r>
                        <a:rPr lang="en-US" sz="1000" kern="0">
                          <a:effectLst/>
                        </a:rPr>
                        <a:t>%</a:t>
                      </a:r>
                      <a:endParaRPr lang="zh-CN" sz="1000" kern="100">
                        <a:effectLst/>
                        <a:latin typeface="Times New Roman" panose="02020603050405020304" pitchFamily="18" charset="0"/>
                        <a:ea typeface="宋体" panose="02010600030101010101" pitchFamily="2" charset="-122"/>
                      </a:endParaRPr>
                    </a:p>
                  </a:txBody>
                  <a:tcPr marL="7304" marR="7304" marT="7304" marB="7304" anchor="ctr"/>
                </a:tc>
                <a:tc>
                  <a:txBody>
                    <a:bodyPr/>
                    <a:lstStyle/>
                    <a:p>
                      <a:pPr algn="ctr" fontAlgn="ctr">
                        <a:spcAft>
                          <a:spcPts val="0"/>
                        </a:spcAft>
                      </a:pPr>
                      <a:r>
                        <a:rPr lang="zh-CN" sz="1000" kern="0">
                          <a:effectLst/>
                        </a:rPr>
                        <a:t>相对成本</a:t>
                      </a:r>
                      <a:endParaRPr lang="zh-CN" sz="1000" kern="100">
                        <a:effectLst/>
                        <a:latin typeface="Times New Roman" panose="02020603050405020304" pitchFamily="18" charset="0"/>
                        <a:ea typeface="宋体" panose="02010600030101010101" pitchFamily="2" charset="-122"/>
                      </a:endParaRPr>
                    </a:p>
                  </a:txBody>
                  <a:tcPr marL="7304" marR="7304" marT="7304" marB="7304" anchor="ctr"/>
                </a:tc>
                <a:tc>
                  <a:txBody>
                    <a:bodyPr/>
                    <a:lstStyle/>
                    <a:p>
                      <a:pPr algn="ctr" fontAlgn="ctr">
                        <a:spcAft>
                          <a:spcPts val="0"/>
                        </a:spcAft>
                      </a:pPr>
                      <a:r>
                        <a:rPr lang="zh-CN" sz="1000" kern="0">
                          <a:effectLst/>
                        </a:rPr>
                        <a:t>成本</a:t>
                      </a:r>
                      <a:r>
                        <a:rPr lang="en-US" sz="1000" kern="0">
                          <a:effectLst/>
                        </a:rPr>
                        <a:t>%</a:t>
                      </a:r>
                      <a:endParaRPr lang="zh-CN" sz="1000" kern="100">
                        <a:effectLst/>
                        <a:latin typeface="Times New Roman" panose="02020603050405020304" pitchFamily="18" charset="0"/>
                        <a:ea typeface="宋体" panose="02010600030101010101" pitchFamily="2" charset="-122"/>
                      </a:endParaRPr>
                    </a:p>
                  </a:txBody>
                  <a:tcPr marL="7304" marR="7304" marT="7304" marB="7304" anchor="ctr"/>
                </a:tc>
                <a:tc>
                  <a:txBody>
                    <a:bodyPr/>
                    <a:lstStyle/>
                    <a:p>
                      <a:pPr algn="ctr" fontAlgn="ctr">
                        <a:spcAft>
                          <a:spcPts val="0"/>
                        </a:spcAft>
                      </a:pPr>
                      <a:r>
                        <a:rPr lang="zh-CN" sz="1000" kern="0">
                          <a:effectLst/>
                        </a:rPr>
                        <a:t>相对风险</a:t>
                      </a:r>
                      <a:endParaRPr lang="zh-CN" sz="1000" kern="100">
                        <a:effectLst/>
                        <a:latin typeface="Times New Roman" panose="02020603050405020304" pitchFamily="18" charset="0"/>
                        <a:ea typeface="宋体" panose="02010600030101010101" pitchFamily="2" charset="-122"/>
                      </a:endParaRPr>
                    </a:p>
                  </a:txBody>
                  <a:tcPr marL="7304" marR="7304" marT="7304" marB="7304" anchor="ctr"/>
                </a:tc>
                <a:tc>
                  <a:txBody>
                    <a:bodyPr/>
                    <a:lstStyle/>
                    <a:p>
                      <a:pPr algn="ctr" fontAlgn="ctr">
                        <a:spcAft>
                          <a:spcPts val="0"/>
                        </a:spcAft>
                      </a:pPr>
                      <a:r>
                        <a:rPr lang="zh-CN" sz="1000" kern="0">
                          <a:effectLst/>
                        </a:rPr>
                        <a:t>风险</a:t>
                      </a:r>
                      <a:r>
                        <a:rPr lang="en-US" sz="1000" kern="0">
                          <a:effectLst/>
                        </a:rPr>
                        <a:t>%</a:t>
                      </a:r>
                      <a:endParaRPr lang="zh-CN" sz="1000" kern="100">
                        <a:effectLst/>
                        <a:latin typeface="Times New Roman" panose="02020603050405020304" pitchFamily="18" charset="0"/>
                        <a:ea typeface="宋体" panose="02010600030101010101" pitchFamily="2" charset="-122"/>
                      </a:endParaRPr>
                    </a:p>
                  </a:txBody>
                  <a:tcPr marL="7304" marR="7304" marT="7304" marB="7304" anchor="ctr"/>
                </a:tc>
                <a:tc>
                  <a:txBody>
                    <a:bodyPr/>
                    <a:lstStyle/>
                    <a:p>
                      <a:pPr algn="ctr" fontAlgn="ctr">
                        <a:spcAft>
                          <a:spcPts val="0"/>
                        </a:spcAft>
                      </a:pPr>
                      <a:r>
                        <a:rPr lang="zh-CN" sz="1000" kern="0">
                          <a:effectLst/>
                        </a:rPr>
                        <a:t>用户权值</a:t>
                      </a:r>
                      <a:endParaRPr lang="zh-CN" sz="1000" kern="100">
                        <a:effectLst/>
                        <a:latin typeface="Times New Roman" panose="02020603050405020304" pitchFamily="18" charset="0"/>
                        <a:ea typeface="宋体" panose="02010600030101010101" pitchFamily="2" charset="-122"/>
                      </a:endParaRPr>
                    </a:p>
                  </a:txBody>
                  <a:tcPr marL="7304" marR="7304" marT="7304" marB="7304" anchor="ctr"/>
                </a:tc>
                <a:tc>
                  <a:txBody>
                    <a:bodyPr/>
                    <a:lstStyle/>
                    <a:p>
                      <a:pPr algn="ctr" fontAlgn="ctr">
                        <a:spcAft>
                          <a:spcPts val="0"/>
                        </a:spcAft>
                      </a:pPr>
                      <a:r>
                        <a:rPr lang="zh-CN" sz="1000" kern="0">
                          <a:effectLst/>
                        </a:rPr>
                        <a:t>优先级</a:t>
                      </a:r>
                      <a:endParaRPr lang="zh-CN" sz="1000" kern="100">
                        <a:effectLst/>
                        <a:latin typeface="Times New Roman" panose="02020603050405020304" pitchFamily="18" charset="0"/>
                        <a:ea typeface="宋体" panose="02010600030101010101" pitchFamily="2" charset="-122"/>
                      </a:endParaRPr>
                    </a:p>
                  </a:txBody>
                  <a:tcPr marL="7304" marR="7304" marT="7304" marB="7304" anchor="ctr"/>
                </a:tc>
              </a:tr>
              <a:tr h="154860">
                <a:tc>
                  <a:txBody>
                    <a:bodyPr/>
                    <a:lstStyle/>
                    <a:p>
                      <a:pPr algn="ctr" fontAlgn="b">
                        <a:spcAft>
                          <a:spcPts val="0"/>
                        </a:spcAft>
                      </a:pPr>
                      <a:r>
                        <a:rPr lang="zh-CN" sz="1000" kern="0">
                          <a:effectLst/>
                        </a:rPr>
                        <a:t>登陆</a:t>
                      </a:r>
                      <a:endParaRPr lang="zh-CN" sz="1000" kern="100">
                        <a:effectLst/>
                        <a:latin typeface="Times New Roman" panose="02020603050405020304" pitchFamily="18" charset="0"/>
                        <a:ea typeface="宋体" panose="02010600030101010101" pitchFamily="2" charset="-122"/>
                      </a:endParaRPr>
                    </a:p>
                  </a:txBody>
                  <a:tcPr marL="7304" marR="7304" marT="7304" marB="7304" anchor="b"/>
                </a:tc>
                <a:tc>
                  <a:txBody>
                    <a:bodyPr/>
                    <a:lstStyle/>
                    <a:p>
                      <a:pPr algn="ctr" fontAlgn="ctr">
                        <a:spcAft>
                          <a:spcPts val="0"/>
                        </a:spcAft>
                      </a:pPr>
                      <a:r>
                        <a:rPr lang="en-US" sz="1000" kern="0">
                          <a:effectLst/>
                        </a:rPr>
                        <a:t>6</a:t>
                      </a:r>
                      <a:endParaRPr lang="zh-CN" sz="1000" kern="100">
                        <a:effectLst/>
                        <a:latin typeface="Times New Roman" panose="02020603050405020304" pitchFamily="18" charset="0"/>
                        <a:ea typeface="宋体" panose="02010600030101010101" pitchFamily="2" charset="-122"/>
                      </a:endParaRPr>
                    </a:p>
                  </a:txBody>
                  <a:tcPr marL="7304" marR="7304" marT="7304" marB="7304" anchor="ctr"/>
                </a:tc>
                <a:tc>
                  <a:txBody>
                    <a:bodyPr/>
                    <a:lstStyle/>
                    <a:p>
                      <a:pPr algn="ctr" fontAlgn="ctr">
                        <a:spcAft>
                          <a:spcPts val="0"/>
                        </a:spcAft>
                      </a:pPr>
                      <a:r>
                        <a:rPr lang="en-US" sz="1000" kern="0">
                          <a:effectLst/>
                        </a:rPr>
                        <a:t>7</a:t>
                      </a:r>
                      <a:endParaRPr lang="zh-CN" sz="1000" kern="100">
                        <a:effectLst/>
                        <a:latin typeface="Times New Roman" panose="02020603050405020304" pitchFamily="18" charset="0"/>
                        <a:ea typeface="宋体" panose="02010600030101010101" pitchFamily="2" charset="-122"/>
                      </a:endParaRPr>
                    </a:p>
                  </a:txBody>
                  <a:tcPr marL="7304" marR="7304" marT="7304" marB="7304" anchor="ctr"/>
                </a:tc>
                <a:tc>
                  <a:txBody>
                    <a:bodyPr/>
                    <a:lstStyle/>
                    <a:p>
                      <a:pPr algn="ctr" fontAlgn="ctr">
                        <a:spcAft>
                          <a:spcPts val="0"/>
                        </a:spcAft>
                      </a:pPr>
                      <a:r>
                        <a:rPr lang="en-US" sz="1000" kern="0">
                          <a:effectLst/>
                        </a:rPr>
                        <a:t>19</a:t>
                      </a:r>
                      <a:endParaRPr lang="zh-CN" sz="1000" kern="100">
                        <a:effectLst/>
                        <a:latin typeface="Times New Roman" panose="02020603050405020304" pitchFamily="18" charset="0"/>
                        <a:ea typeface="宋体" panose="02010600030101010101" pitchFamily="2" charset="-122"/>
                      </a:endParaRPr>
                    </a:p>
                  </a:txBody>
                  <a:tcPr marL="7304" marR="7304" marT="7304" marB="7304" anchor="ctr"/>
                </a:tc>
                <a:tc>
                  <a:txBody>
                    <a:bodyPr/>
                    <a:lstStyle/>
                    <a:p>
                      <a:pPr algn="ctr" fontAlgn="ctr">
                        <a:spcAft>
                          <a:spcPts val="0"/>
                        </a:spcAft>
                      </a:pPr>
                      <a:r>
                        <a:rPr lang="en-US" sz="1000" kern="0">
                          <a:effectLst/>
                        </a:rPr>
                        <a:t>3.9 </a:t>
                      </a:r>
                      <a:endParaRPr lang="zh-CN" sz="1000" kern="100">
                        <a:effectLst/>
                        <a:latin typeface="Times New Roman" panose="02020603050405020304" pitchFamily="18" charset="0"/>
                        <a:ea typeface="宋体" panose="02010600030101010101" pitchFamily="2" charset="-122"/>
                      </a:endParaRPr>
                    </a:p>
                  </a:txBody>
                  <a:tcPr marL="7304" marR="7304" marT="7304" marB="7304" anchor="ctr"/>
                </a:tc>
                <a:tc>
                  <a:txBody>
                    <a:bodyPr/>
                    <a:lstStyle/>
                    <a:p>
                      <a:pPr algn="ctr" fontAlgn="ctr">
                        <a:spcAft>
                          <a:spcPts val="0"/>
                        </a:spcAft>
                      </a:pPr>
                      <a:r>
                        <a:rPr lang="en-US" sz="1000" kern="0">
                          <a:effectLst/>
                        </a:rPr>
                        <a:t>1</a:t>
                      </a:r>
                      <a:endParaRPr lang="zh-CN" sz="1000" kern="100">
                        <a:effectLst/>
                        <a:latin typeface="Times New Roman" panose="02020603050405020304" pitchFamily="18" charset="0"/>
                        <a:ea typeface="宋体" panose="02010600030101010101" pitchFamily="2" charset="-122"/>
                      </a:endParaRPr>
                    </a:p>
                  </a:txBody>
                  <a:tcPr marL="7304" marR="7304" marT="7304" marB="7304" anchor="ctr"/>
                </a:tc>
                <a:tc>
                  <a:txBody>
                    <a:bodyPr/>
                    <a:lstStyle/>
                    <a:p>
                      <a:pPr algn="ctr" fontAlgn="ctr">
                        <a:spcAft>
                          <a:spcPts val="0"/>
                        </a:spcAft>
                      </a:pPr>
                      <a:r>
                        <a:rPr lang="en-US" sz="1000" kern="0">
                          <a:effectLst/>
                        </a:rPr>
                        <a:t>0.6 </a:t>
                      </a:r>
                      <a:endParaRPr lang="zh-CN" sz="1000" kern="100">
                        <a:effectLst/>
                        <a:latin typeface="Times New Roman" panose="02020603050405020304" pitchFamily="18" charset="0"/>
                        <a:ea typeface="宋体" panose="02010600030101010101" pitchFamily="2" charset="-122"/>
                      </a:endParaRPr>
                    </a:p>
                  </a:txBody>
                  <a:tcPr marL="7304" marR="7304" marT="7304" marB="7304" anchor="ctr"/>
                </a:tc>
                <a:tc>
                  <a:txBody>
                    <a:bodyPr/>
                    <a:lstStyle/>
                    <a:p>
                      <a:pPr algn="ctr" fontAlgn="ctr">
                        <a:spcAft>
                          <a:spcPts val="0"/>
                        </a:spcAft>
                      </a:pPr>
                      <a:r>
                        <a:rPr lang="en-US" sz="1000" kern="0" dirty="0">
                          <a:effectLst/>
                        </a:rPr>
                        <a:t>1</a:t>
                      </a:r>
                      <a:endParaRPr lang="zh-CN" sz="1000" kern="100" dirty="0">
                        <a:effectLst/>
                        <a:latin typeface="Times New Roman" panose="02020603050405020304" pitchFamily="18" charset="0"/>
                        <a:ea typeface="宋体" panose="02010600030101010101" pitchFamily="2" charset="-122"/>
                      </a:endParaRPr>
                    </a:p>
                  </a:txBody>
                  <a:tcPr marL="7304" marR="7304" marT="7304" marB="7304" anchor="ctr"/>
                </a:tc>
                <a:tc>
                  <a:txBody>
                    <a:bodyPr/>
                    <a:lstStyle/>
                    <a:p>
                      <a:pPr algn="ctr" fontAlgn="b">
                        <a:spcAft>
                          <a:spcPts val="0"/>
                        </a:spcAft>
                      </a:pPr>
                      <a:r>
                        <a:rPr lang="en-US" sz="1000" kern="0">
                          <a:effectLst/>
                        </a:rPr>
                        <a:t>0.6 </a:t>
                      </a:r>
                      <a:endParaRPr lang="zh-CN" sz="1000" kern="100">
                        <a:effectLst/>
                        <a:latin typeface="Times New Roman" panose="02020603050405020304" pitchFamily="18" charset="0"/>
                        <a:ea typeface="宋体" panose="02010600030101010101" pitchFamily="2" charset="-122"/>
                      </a:endParaRPr>
                    </a:p>
                  </a:txBody>
                  <a:tcPr marL="7304" marR="7304" marT="7304" marB="7304" anchor="b"/>
                </a:tc>
                <a:tc>
                  <a:txBody>
                    <a:bodyPr/>
                    <a:lstStyle/>
                    <a:p>
                      <a:pPr algn="ctr" fontAlgn="b">
                        <a:spcAft>
                          <a:spcPts val="0"/>
                        </a:spcAft>
                      </a:pPr>
                      <a:r>
                        <a:rPr lang="en-US" sz="1000" kern="0">
                          <a:effectLst/>
                        </a:rPr>
                        <a:t>1</a:t>
                      </a:r>
                      <a:endParaRPr lang="zh-CN" sz="1000" kern="100">
                        <a:effectLst/>
                        <a:latin typeface="Times New Roman" panose="02020603050405020304" pitchFamily="18" charset="0"/>
                        <a:ea typeface="宋体" panose="02010600030101010101" pitchFamily="2" charset="-122"/>
                      </a:endParaRPr>
                    </a:p>
                  </a:txBody>
                  <a:tcPr marL="7304" marR="7304" marT="7304" marB="7304" anchor="b"/>
                </a:tc>
                <a:tc>
                  <a:txBody>
                    <a:bodyPr/>
                    <a:lstStyle/>
                    <a:p>
                      <a:pPr algn="ctr" fontAlgn="b">
                        <a:spcAft>
                          <a:spcPts val="0"/>
                        </a:spcAft>
                      </a:pPr>
                      <a:r>
                        <a:rPr lang="en-US" sz="1000" kern="0">
                          <a:effectLst/>
                        </a:rPr>
                        <a:t>4.30 </a:t>
                      </a:r>
                      <a:endParaRPr lang="zh-CN" sz="1000" kern="100">
                        <a:effectLst/>
                        <a:latin typeface="Times New Roman" panose="02020603050405020304" pitchFamily="18" charset="0"/>
                        <a:ea typeface="宋体" panose="02010600030101010101" pitchFamily="2" charset="-122"/>
                      </a:endParaRPr>
                    </a:p>
                  </a:txBody>
                  <a:tcPr marL="7304" marR="7304" marT="7304" marB="7304" anchor="b"/>
                </a:tc>
              </a:tr>
              <a:tr h="154860">
                <a:tc>
                  <a:txBody>
                    <a:bodyPr/>
                    <a:lstStyle/>
                    <a:p>
                      <a:pPr algn="ctr" fontAlgn="ctr">
                        <a:spcAft>
                          <a:spcPts val="0"/>
                        </a:spcAft>
                      </a:pPr>
                      <a:r>
                        <a:rPr lang="zh-CN" sz="1000" kern="0">
                          <a:effectLst/>
                        </a:rPr>
                        <a:t>注册</a:t>
                      </a:r>
                      <a:endParaRPr lang="zh-CN" sz="1000" kern="100">
                        <a:effectLst/>
                        <a:latin typeface="Times New Roman" panose="02020603050405020304" pitchFamily="18" charset="0"/>
                        <a:ea typeface="宋体" panose="02010600030101010101" pitchFamily="2" charset="-122"/>
                      </a:endParaRPr>
                    </a:p>
                  </a:txBody>
                  <a:tcPr marL="7304" marR="7304" marT="7304" marB="7304" anchor="ctr"/>
                </a:tc>
                <a:tc>
                  <a:txBody>
                    <a:bodyPr/>
                    <a:lstStyle/>
                    <a:p>
                      <a:pPr algn="ctr" fontAlgn="ctr">
                        <a:spcAft>
                          <a:spcPts val="0"/>
                        </a:spcAft>
                      </a:pPr>
                      <a:r>
                        <a:rPr lang="en-US" sz="1000" kern="0">
                          <a:effectLst/>
                        </a:rPr>
                        <a:t>5</a:t>
                      </a:r>
                      <a:endParaRPr lang="zh-CN" sz="1000" kern="100">
                        <a:effectLst/>
                        <a:latin typeface="Times New Roman" panose="02020603050405020304" pitchFamily="18" charset="0"/>
                        <a:ea typeface="宋体" panose="02010600030101010101" pitchFamily="2" charset="-122"/>
                      </a:endParaRPr>
                    </a:p>
                  </a:txBody>
                  <a:tcPr marL="7304" marR="7304" marT="7304" marB="7304" anchor="ctr"/>
                </a:tc>
                <a:tc>
                  <a:txBody>
                    <a:bodyPr/>
                    <a:lstStyle/>
                    <a:p>
                      <a:pPr algn="ctr" fontAlgn="ctr">
                        <a:spcAft>
                          <a:spcPts val="0"/>
                        </a:spcAft>
                      </a:pPr>
                      <a:r>
                        <a:rPr lang="en-US" sz="1000" kern="0">
                          <a:effectLst/>
                        </a:rPr>
                        <a:t>9</a:t>
                      </a:r>
                      <a:endParaRPr lang="zh-CN" sz="1000" kern="100">
                        <a:effectLst/>
                        <a:latin typeface="Times New Roman" panose="02020603050405020304" pitchFamily="18" charset="0"/>
                        <a:ea typeface="宋体" panose="02010600030101010101" pitchFamily="2" charset="-122"/>
                      </a:endParaRPr>
                    </a:p>
                  </a:txBody>
                  <a:tcPr marL="7304" marR="7304" marT="7304" marB="7304" anchor="ctr"/>
                </a:tc>
                <a:tc>
                  <a:txBody>
                    <a:bodyPr/>
                    <a:lstStyle/>
                    <a:p>
                      <a:pPr algn="ctr" fontAlgn="ctr">
                        <a:spcAft>
                          <a:spcPts val="0"/>
                        </a:spcAft>
                      </a:pPr>
                      <a:r>
                        <a:rPr lang="en-US" sz="1000" kern="0">
                          <a:effectLst/>
                        </a:rPr>
                        <a:t>19</a:t>
                      </a:r>
                      <a:endParaRPr lang="zh-CN" sz="1000" kern="100">
                        <a:effectLst/>
                        <a:latin typeface="Times New Roman" panose="02020603050405020304" pitchFamily="18" charset="0"/>
                        <a:ea typeface="宋体" panose="02010600030101010101" pitchFamily="2" charset="-122"/>
                      </a:endParaRPr>
                    </a:p>
                  </a:txBody>
                  <a:tcPr marL="7304" marR="7304" marT="7304" marB="7304" anchor="ctr"/>
                </a:tc>
                <a:tc>
                  <a:txBody>
                    <a:bodyPr/>
                    <a:lstStyle/>
                    <a:p>
                      <a:pPr algn="ctr" fontAlgn="ctr">
                        <a:spcAft>
                          <a:spcPts val="0"/>
                        </a:spcAft>
                      </a:pPr>
                      <a:r>
                        <a:rPr lang="en-US" sz="1000" kern="0">
                          <a:effectLst/>
                        </a:rPr>
                        <a:t>4.3 </a:t>
                      </a:r>
                      <a:endParaRPr lang="zh-CN" sz="1000" kern="100">
                        <a:effectLst/>
                        <a:latin typeface="Times New Roman" panose="02020603050405020304" pitchFamily="18" charset="0"/>
                        <a:ea typeface="宋体" panose="02010600030101010101" pitchFamily="2" charset="-122"/>
                      </a:endParaRPr>
                    </a:p>
                  </a:txBody>
                  <a:tcPr marL="7304" marR="7304" marT="7304" marB="7304" anchor="ctr"/>
                </a:tc>
                <a:tc>
                  <a:txBody>
                    <a:bodyPr/>
                    <a:lstStyle/>
                    <a:p>
                      <a:pPr algn="ctr" fontAlgn="ctr">
                        <a:spcAft>
                          <a:spcPts val="0"/>
                        </a:spcAft>
                      </a:pPr>
                      <a:r>
                        <a:rPr lang="en-US" sz="1000" kern="0">
                          <a:effectLst/>
                        </a:rPr>
                        <a:t>1</a:t>
                      </a:r>
                      <a:endParaRPr lang="zh-CN" sz="1000" kern="100">
                        <a:effectLst/>
                        <a:latin typeface="Times New Roman" panose="02020603050405020304" pitchFamily="18" charset="0"/>
                        <a:ea typeface="宋体" panose="02010600030101010101" pitchFamily="2" charset="-122"/>
                      </a:endParaRPr>
                    </a:p>
                  </a:txBody>
                  <a:tcPr marL="7304" marR="7304" marT="7304" marB="7304" anchor="ctr"/>
                </a:tc>
                <a:tc>
                  <a:txBody>
                    <a:bodyPr/>
                    <a:lstStyle/>
                    <a:p>
                      <a:pPr algn="ctr" fontAlgn="ctr">
                        <a:spcAft>
                          <a:spcPts val="0"/>
                        </a:spcAft>
                      </a:pPr>
                      <a:r>
                        <a:rPr lang="en-US" sz="1000" kern="0">
                          <a:effectLst/>
                        </a:rPr>
                        <a:t>0.7 </a:t>
                      </a:r>
                      <a:endParaRPr lang="zh-CN" sz="1000" kern="100">
                        <a:effectLst/>
                        <a:latin typeface="Times New Roman" panose="02020603050405020304" pitchFamily="18" charset="0"/>
                        <a:ea typeface="宋体" panose="02010600030101010101" pitchFamily="2" charset="-122"/>
                      </a:endParaRPr>
                    </a:p>
                  </a:txBody>
                  <a:tcPr marL="7304" marR="7304" marT="7304" marB="7304" anchor="ctr"/>
                </a:tc>
                <a:tc>
                  <a:txBody>
                    <a:bodyPr/>
                    <a:lstStyle/>
                    <a:p>
                      <a:pPr algn="ctr" fontAlgn="ctr">
                        <a:spcAft>
                          <a:spcPts val="0"/>
                        </a:spcAft>
                      </a:pPr>
                      <a:r>
                        <a:rPr lang="en-US" sz="1000" kern="0">
                          <a:effectLst/>
                        </a:rPr>
                        <a:t>1</a:t>
                      </a:r>
                      <a:endParaRPr lang="zh-CN" sz="1000" kern="100">
                        <a:effectLst/>
                        <a:latin typeface="Times New Roman" panose="02020603050405020304" pitchFamily="18" charset="0"/>
                        <a:ea typeface="宋体" panose="02010600030101010101" pitchFamily="2" charset="-122"/>
                      </a:endParaRPr>
                    </a:p>
                  </a:txBody>
                  <a:tcPr marL="7304" marR="7304" marT="7304" marB="7304" anchor="ctr"/>
                </a:tc>
                <a:tc>
                  <a:txBody>
                    <a:bodyPr/>
                    <a:lstStyle/>
                    <a:p>
                      <a:pPr algn="ctr" fontAlgn="ctr">
                        <a:spcAft>
                          <a:spcPts val="0"/>
                        </a:spcAft>
                      </a:pPr>
                      <a:r>
                        <a:rPr lang="en-US" sz="1000" kern="0">
                          <a:effectLst/>
                        </a:rPr>
                        <a:t>0.7 </a:t>
                      </a:r>
                      <a:endParaRPr lang="zh-CN" sz="1000" kern="100">
                        <a:effectLst/>
                        <a:latin typeface="Times New Roman" panose="02020603050405020304" pitchFamily="18" charset="0"/>
                        <a:ea typeface="宋体" panose="02010600030101010101" pitchFamily="2" charset="-122"/>
                      </a:endParaRPr>
                    </a:p>
                  </a:txBody>
                  <a:tcPr marL="7304" marR="7304" marT="7304" marB="7304" anchor="ctr"/>
                </a:tc>
                <a:tc>
                  <a:txBody>
                    <a:bodyPr/>
                    <a:lstStyle/>
                    <a:p>
                      <a:pPr algn="ctr" fontAlgn="ctr">
                        <a:spcAft>
                          <a:spcPts val="0"/>
                        </a:spcAft>
                      </a:pPr>
                      <a:r>
                        <a:rPr lang="en-US" sz="1000" kern="0">
                          <a:effectLst/>
                        </a:rPr>
                        <a:t>1</a:t>
                      </a:r>
                      <a:endParaRPr lang="zh-CN" sz="1000" kern="100">
                        <a:effectLst/>
                        <a:latin typeface="Times New Roman" panose="02020603050405020304" pitchFamily="18" charset="0"/>
                        <a:ea typeface="宋体" panose="02010600030101010101" pitchFamily="2" charset="-122"/>
                      </a:endParaRPr>
                    </a:p>
                  </a:txBody>
                  <a:tcPr marL="7304" marR="7304" marT="7304" marB="7304" anchor="ctr"/>
                </a:tc>
                <a:tc>
                  <a:txBody>
                    <a:bodyPr/>
                    <a:lstStyle/>
                    <a:p>
                      <a:pPr algn="ctr" fontAlgn="ctr">
                        <a:spcAft>
                          <a:spcPts val="0"/>
                        </a:spcAft>
                      </a:pPr>
                      <a:r>
                        <a:rPr lang="en-US" sz="1000" kern="0">
                          <a:effectLst/>
                        </a:rPr>
                        <a:t>4.03 </a:t>
                      </a:r>
                      <a:endParaRPr lang="zh-CN" sz="1000" kern="100">
                        <a:effectLst/>
                        <a:latin typeface="Times New Roman" panose="02020603050405020304" pitchFamily="18" charset="0"/>
                        <a:ea typeface="宋体" panose="02010600030101010101" pitchFamily="2" charset="-122"/>
                      </a:endParaRPr>
                    </a:p>
                  </a:txBody>
                  <a:tcPr marL="7304" marR="7304" marT="7304" marB="7304" anchor="ctr"/>
                </a:tc>
              </a:tr>
              <a:tr h="147420">
                <a:tc>
                  <a:txBody>
                    <a:bodyPr/>
                    <a:lstStyle/>
                    <a:p>
                      <a:pPr algn="ctr" fontAlgn="b">
                        <a:spcAft>
                          <a:spcPts val="0"/>
                        </a:spcAft>
                      </a:pPr>
                      <a:r>
                        <a:rPr lang="zh-CN" sz="1000" kern="0">
                          <a:effectLst/>
                        </a:rPr>
                        <a:t>忘记密码</a:t>
                      </a:r>
                      <a:endParaRPr lang="zh-CN" sz="1000" kern="100">
                        <a:effectLst/>
                        <a:latin typeface="Times New Roman" panose="02020603050405020304" pitchFamily="18" charset="0"/>
                        <a:ea typeface="宋体" panose="02010600030101010101" pitchFamily="2" charset="-122"/>
                      </a:endParaRPr>
                    </a:p>
                  </a:txBody>
                  <a:tcPr marL="7304" marR="7304" marT="7304" marB="7304" anchor="b"/>
                </a:tc>
                <a:tc>
                  <a:txBody>
                    <a:bodyPr/>
                    <a:lstStyle/>
                    <a:p>
                      <a:pPr algn="ctr" fontAlgn="ctr">
                        <a:spcAft>
                          <a:spcPts val="0"/>
                        </a:spcAft>
                      </a:pPr>
                      <a:r>
                        <a:rPr lang="en-US" sz="1000" kern="0">
                          <a:effectLst/>
                        </a:rPr>
                        <a:t>5</a:t>
                      </a:r>
                      <a:endParaRPr lang="zh-CN" sz="1000" kern="100">
                        <a:effectLst/>
                        <a:latin typeface="Times New Roman" panose="02020603050405020304" pitchFamily="18" charset="0"/>
                        <a:ea typeface="宋体" panose="02010600030101010101" pitchFamily="2" charset="-122"/>
                      </a:endParaRPr>
                    </a:p>
                  </a:txBody>
                  <a:tcPr marL="7304" marR="7304" marT="7304" marB="7304" anchor="ctr"/>
                </a:tc>
                <a:tc>
                  <a:txBody>
                    <a:bodyPr/>
                    <a:lstStyle/>
                    <a:p>
                      <a:pPr algn="ctr" fontAlgn="ctr">
                        <a:spcAft>
                          <a:spcPts val="0"/>
                        </a:spcAft>
                      </a:pPr>
                      <a:r>
                        <a:rPr lang="en-US" sz="1000" kern="0">
                          <a:effectLst/>
                        </a:rPr>
                        <a:t>6</a:t>
                      </a:r>
                      <a:endParaRPr lang="zh-CN" sz="1000" kern="100">
                        <a:effectLst/>
                        <a:latin typeface="Times New Roman" panose="02020603050405020304" pitchFamily="18" charset="0"/>
                        <a:ea typeface="宋体" panose="02010600030101010101" pitchFamily="2" charset="-122"/>
                      </a:endParaRPr>
                    </a:p>
                  </a:txBody>
                  <a:tcPr marL="7304" marR="7304" marT="7304" marB="7304" anchor="ctr"/>
                </a:tc>
                <a:tc>
                  <a:txBody>
                    <a:bodyPr/>
                    <a:lstStyle/>
                    <a:p>
                      <a:pPr algn="ctr" fontAlgn="ctr">
                        <a:spcAft>
                          <a:spcPts val="0"/>
                        </a:spcAft>
                      </a:pPr>
                      <a:r>
                        <a:rPr lang="en-US" sz="1000" kern="0">
                          <a:effectLst/>
                        </a:rPr>
                        <a:t>16</a:t>
                      </a:r>
                      <a:endParaRPr lang="zh-CN" sz="1000" kern="100">
                        <a:effectLst/>
                        <a:latin typeface="Times New Roman" panose="02020603050405020304" pitchFamily="18" charset="0"/>
                        <a:ea typeface="宋体" panose="02010600030101010101" pitchFamily="2" charset="-122"/>
                      </a:endParaRPr>
                    </a:p>
                  </a:txBody>
                  <a:tcPr marL="7304" marR="7304" marT="7304" marB="7304" anchor="ctr"/>
                </a:tc>
                <a:tc>
                  <a:txBody>
                    <a:bodyPr/>
                    <a:lstStyle/>
                    <a:p>
                      <a:pPr algn="ctr" fontAlgn="ctr">
                        <a:spcAft>
                          <a:spcPts val="0"/>
                        </a:spcAft>
                      </a:pPr>
                      <a:r>
                        <a:rPr lang="en-US" sz="1000" kern="0">
                          <a:effectLst/>
                        </a:rPr>
                        <a:t>2.7 </a:t>
                      </a:r>
                      <a:endParaRPr lang="zh-CN" sz="1000" kern="100">
                        <a:effectLst/>
                        <a:latin typeface="Times New Roman" panose="02020603050405020304" pitchFamily="18" charset="0"/>
                        <a:ea typeface="宋体" panose="02010600030101010101" pitchFamily="2" charset="-122"/>
                      </a:endParaRPr>
                    </a:p>
                  </a:txBody>
                  <a:tcPr marL="7304" marR="7304" marT="7304" marB="7304" anchor="ctr"/>
                </a:tc>
                <a:tc>
                  <a:txBody>
                    <a:bodyPr/>
                    <a:lstStyle/>
                    <a:p>
                      <a:pPr algn="ctr" fontAlgn="ctr">
                        <a:spcAft>
                          <a:spcPts val="0"/>
                        </a:spcAft>
                      </a:pPr>
                      <a:r>
                        <a:rPr lang="en-US" sz="1000" kern="0">
                          <a:effectLst/>
                        </a:rPr>
                        <a:t>2</a:t>
                      </a:r>
                      <a:endParaRPr lang="zh-CN" sz="1000" kern="100">
                        <a:effectLst/>
                        <a:latin typeface="Times New Roman" panose="02020603050405020304" pitchFamily="18" charset="0"/>
                        <a:ea typeface="宋体" panose="02010600030101010101" pitchFamily="2" charset="-122"/>
                      </a:endParaRPr>
                    </a:p>
                  </a:txBody>
                  <a:tcPr marL="7304" marR="7304" marT="7304" marB="7304" anchor="ctr"/>
                </a:tc>
                <a:tc>
                  <a:txBody>
                    <a:bodyPr/>
                    <a:lstStyle/>
                    <a:p>
                      <a:pPr algn="ctr" fontAlgn="ctr">
                        <a:spcAft>
                          <a:spcPts val="0"/>
                        </a:spcAft>
                      </a:pPr>
                      <a:r>
                        <a:rPr lang="en-US" sz="1000" kern="0">
                          <a:effectLst/>
                        </a:rPr>
                        <a:t>1.1 </a:t>
                      </a:r>
                      <a:endParaRPr lang="zh-CN" sz="1000" kern="100">
                        <a:effectLst/>
                        <a:latin typeface="Times New Roman" panose="02020603050405020304" pitchFamily="18" charset="0"/>
                        <a:ea typeface="宋体" panose="02010600030101010101" pitchFamily="2" charset="-122"/>
                      </a:endParaRPr>
                    </a:p>
                  </a:txBody>
                  <a:tcPr marL="7304" marR="7304" marT="7304" marB="7304" anchor="ctr"/>
                </a:tc>
                <a:tc>
                  <a:txBody>
                    <a:bodyPr/>
                    <a:lstStyle/>
                    <a:p>
                      <a:pPr algn="ctr" fontAlgn="ctr">
                        <a:spcAft>
                          <a:spcPts val="0"/>
                        </a:spcAft>
                      </a:pPr>
                      <a:r>
                        <a:rPr lang="en-US" sz="1000" kern="0">
                          <a:effectLst/>
                        </a:rPr>
                        <a:t>2</a:t>
                      </a:r>
                      <a:endParaRPr lang="zh-CN" sz="1000" kern="100">
                        <a:effectLst/>
                        <a:latin typeface="Times New Roman" panose="02020603050405020304" pitchFamily="18" charset="0"/>
                        <a:ea typeface="宋体" panose="02010600030101010101" pitchFamily="2" charset="-122"/>
                      </a:endParaRPr>
                    </a:p>
                  </a:txBody>
                  <a:tcPr marL="7304" marR="7304" marT="7304" marB="7304" anchor="ctr"/>
                </a:tc>
                <a:tc>
                  <a:txBody>
                    <a:bodyPr/>
                    <a:lstStyle/>
                    <a:p>
                      <a:pPr algn="ctr" fontAlgn="b">
                        <a:spcAft>
                          <a:spcPts val="0"/>
                        </a:spcAft>
                      </a:pPr>
                      <a:r>
                        <a:rPr lang="en-US" sz="1000" kern="0">
                          <a:effectLst/>
                        </a:rPr>
                        <a:t>1.1 </a:t>
                      </a:r>
                      <a:endParaRPr lang="zh-CN" sz="1000" kern="100">
                        <a:effectLst/>
                        <a:latin typeface="Times New Roman" panose="02020603050405020304" pitchFamily="18" charset="0"/>
                        <a:ea typeface="宋体" panose="02010600030101010101" pitchFamily="2" charset="-122"/>
                      </a:endParaRPr>
                    </a:p>
                  </a:txBody>
                  <a:tcPr marL="7304" marR="7304" marT="7304" marB="7304" anchor="b"/>
                </a:tc>
                <a:tc>
                  <a:txBody>
                    <a:bodyPr/>
                    <a:lstStyle/>
                    <a:p>
                      <a:pPr algn="ctr" fontAlgn="b">
                        <a:spcAft>
                          <a:spcPts val="0"/>
                        </a:spcAft>
                      </a:pPr>
                      <a:r>
                        <a:rPr lang="en-US" sz="1000" kern="0">
                          <a:effectLst/>
                        </a:rPr>
                        <a:t>1</a:t>
                      </a:r>
                      <a:endParaRPr lang="zh-CN" sz="1000" kern="100">
                        <a:effectLst/>
                        <a:latin typeface="Times New Roman" panose="02020603050405020304" pitchFamily="18" charset="0"/>
                        <a:ea typeface="宋体" panose="02010600030101010101" pitchFamily="2" charset="-122"/>
                      </a:endParaRPr>
                    </a:p>
                  </a:txBody>
                  <a:tcPr marL="7304" marR="7304" marT="7304" marB="7304" anchor="b"/>
                </a:tc>
                <a:tc>
                  <a:txBody>
                    <a:bodyPr/>
                    <a:lstStyle/>
                    <a:p>
                      <a:pPr algn="ctr" fontAlgn="b">
                        <a:spcAft>
                          <a:spcPts val="0"/>
                        </a:spcAft>
                      </a:pPr>
                      <a:r>
                        <a:rPr lang="en-US" sz="1000" kern="0">
                          <a:effectLst/>
                        </a:rPr>
                        <a:t>1.66 </a:t>
                      </a:r>
                      <a:endParaRPr lang="zh-CN" sz="1000" kern="100">
                        <a:effectLst/>
                        <a:latin typeface="Times New Roman" panose="02020603050405020304" pitchFamily="18" charset="0"/>
                        <a:ea typeface="宋体" panose="02010600030101010101" pitchFamily="2" charset="-122"/>
                      </a:endParaRPr>
                    </a:p>
                  </a:txBody>
                  <a:tcPr marL="7304" marR="7304" marT="7304" marB="7304" anchor="b"/>
                </a:tc>
              </a:tr>
              <a:tr h="260048">
                <a:tc>
                  <a:txBody>
                    <a:bodyPr/>
                    <a:lstStyle/>
                    <a:p>
                      <a:pPr algn="ctr" fontAlgn="b">
                        <a:spcAft>
                          <a:spcPts val="0"/>
                        </a:spcAft>
                      </a:pPr>
                      <a:r>
                        <a:rPr lang="zh-CN" sz="1000" kern="0">
                          <a:effectLst/>
                        </a:rPr>
                        <a:t>管理员浏览网站概要</a:t>
                      </a:r>
                      <a:endParaRPr lang="zh-CN" sz="1000" kern="100">
                        <a:effectLst/>
                        <a:latin typeface="Times New Roman" panose="02020603050405020304" pitchFamily="18" charset="0"/>
                        <a:ea typeface="宋体" panose="02010600030101010101" pitchFamily="2" charset="-122"/>
                      </a:endParaRPr>
                    </a:p>
                  </a:txBody>
                  <a:tcPr marL="7304" marR="7304" marT="7304" marB="7304" anchor="b"/>
                </a:tc>
                <a:tc>
                  <a:txBody>
                    <a:bodyPr/>
                    <a:lstStyle/>
                    <a:p>
                      <a:pPr algn="ctr" fontAlgn="b">
                        <a:spcAft>
                          <a:spcPts val="0"/>
                        </a:spcAft>
                      </a:pPr>
                      <a:r>
                        <a:rPr lang="en-US" sz="1000" kern="0">
                          <a:effectLst/>
                        </a:rPr>
                        <a:t>5</a:t>
                      </a:r>
                      <a:endParaRPr lang="zh-CN" sz="1000" kern="100">
                        <a:effectLst/>
                        <a:latin typeface="Times New Roman" panose="02020603050405020304" pitchFamily="18" charset="0"/>
                        <a:ea typeface="宋体" panose="02010600030101010101" pitchFamily="2" charset="-122"/>
                      </a:endParaRPr>
                    </a:p>
                  </a:txBody>
                  <a:tcPr marL="7304" marR="7304" marT="7304" marB="7304" anchor="b"/>
                </a:tc>
                <a:tc>
                  <a:txBody>
                    <a:bodyPr/>
                    <a:lstStyle/>
                    <a:p>
                      <a:pPr algn="ctr" fontAlgn="b">
                        <a:spcAft>
                          <a:spcPts val="0"/>
                        </a:spcAft>
                      </a:pPr>
                      <a:r>
                        <a:rPr lang="en-US" sz="1000" kern="0">
                          <a:effectLst/>
                        </a:rPr>
                        <a:t>8</a:t>
                      </a:r>
                      <a:endParaRPr lang="zh-CN" sz="1000" kern="100">
                        <a:effectLst/>
                        <a:latin typeface="Times New Roman" panose="02020603050405020304" pitchFamily="18" charset="0"/>
                        <a:ea typeface="宋体" panose="02010600030101010101" pitchFamily="2" charset="-122"/>
                      </a:endParaRPr>
                    </a:p>
                  </a:txBody>
                  <a:tcPr marL="7304" marR="7304" marT="7304" marB="7304" anchor="b"/>
                </a:tc>
                <a:tc>
                  <a:txBody>
                    <a:bodyPr/>
                    <a:lstStyle/>
                    <a:p>
                      <a:pPr algn="ctr" fontAlgn="b">
                        <a:spcAft>
                          <a:spcPts val="0"/>
                        </a:spcAft>
                      </a:pPr>
                      <a:r>
                        <a:rPr lang="en-US" sz="1000" kern="0">
                          <a:effectLst/>
                        </a:rPr>
                        <a:t>18</a:t>
                      </a:r>
                      <a:endParaRPr lang="zh-CN" sz="1000" kern="100">
                        <a:effectLst/>
                        <a:latin typeface="Times New Roman" panose="02020603050405020304" pitchFamily="18" charset="0"/>
                        <a:ea typeface="宋体" panose="02010600030101010101" pitchFamily="2" charset="-122"/>
                      </a:endParaRPr>
                    </a:p>
                  </a:txBody>
                  <a:tcPr marL="7304" marR="7304" marT="7304" marB="7304" anchor="b"/>
                </a:tc>
                <a:tc>
                  <a:txBody>
                    <a:bodyPr/>
                    <a:lstStyle/>
                    <a:p>
                      <a:pPr algn="ctr" fontAlgn="b">
                        <a:spcAft>
                          <a:spcPts val="0"/>
                        </a:spcAft>
                      </a:pPr>
                      <a:r>
                        <a:rPr lang="en-US" sz="1000" kern="0">
                          <a:effectLst/>
                        </a:rPr>
                        <a:t>2.0 </a:t>
                      </a:r>
                      <a:endParaRPr lang="zh-CN" sz="1000" kern="100">
                        <a:effectLst/>
                        <a:latin typeface="Times New Roman" panose="02020603050405020304" pitchFamily="18" charset="0"/>
                        <a:ea typeface="宋体" panose="02010600030101010101" pitchFamily="2" charset="-122"/>
                      </a:endParaRPr>
                    </a:p>
                  </a:txBody>
                  <a:tcPr marL="7304" marR="7304" marT="7304" marB="7304" anchor="b"/>
                </a:tc>
                <a:tc>
                  <a:txBody>
                    <a:bodyPr/>
                    <a:lstStyle/>
                    <a:p>
                      <a:pPr algn="ctr" fontAlgn="b">
                        <a:spcAft>
                          <a:spcPts val="0"/>
                        </a:spcAft>
                      </a:pPr>
                      <a:r>
                        <a:rPr lang="en-US" sz="1000" kern="0">
                          <a:effectLst/>
                        </a:rPr>
                        <a:t>3</a:t>
                      </a:r>
                      <a:endParaRPr lang="zh-CN" sz="1000" kern="100">
                        <a:effectLst/>
                        <a:latin typeface="Times New Roman" panose="02020603050405020304" pitchFamily="18" charset="0"/>
                        <a:ea typeface="宋体" panose="02010600030101010101" pitchFamily="2" charset="-122"/>
                      </a:endParaRPr>
                    </a:p>
                  </a:txBody>
                  <a:tcPr marL="7304" marR="7304" marT="7304" marB="7304" anchor="b"/>
                </a:tc>
                <a:tc>
                  <a:txBody>
                    <a:bodyPr/>
                    <a:lstStyle/>
                    <a:p>
                      <a:pPr algn="ctr" fontAlgn="b">
                        <a:spcAft>
                          <a:spcPts val="0"/>
                        </a:spcAft>
                      </a:pPr>
                      <a:r>
                        <a:rPr lang="en-US" sz="1000" kern="0">
                          <a:effectLst/>
                        </a:rPr>
                        <a:t>1.0 </a:t>
                      </a:r>
                      <a:endParaRPr lang="zh-CN" sz="1000" kern="100">
                        <a:effectLst/>
                        <a:latin typeface="Times New Roman" panose="02020603050405020304" pitchFamily="18" charset="0"/>
                        <a:ea typeface="宋体" panose="02010600030101010101" pitchFamily="2" charset="-122"/>
                      </a:endParaRPr>
                    </a:p>
                  </a:txBody>
                  <a:tcPr marL="7304" marR="7304" marT="7304" marB="7304" anchor="b"/>
                </a:tc>
                <a:tc>
                  <a:txBody>
                    <a:bodyPr/>
                    <a:lstStyle/>
                    <a:p>
                      <a:pPr algn="ctr" fontAlgn="b">
                        <a:spcAft>
                          <a:spcPts val="0"/>
                        </a:spcAft>
                      </a:pPr>
                      <a:r>
                        <a:rPr lang="en-US" sz="1000" kern="0">
                          <a:effectLst/>
                        </a:rPr>
                        <a:t>3</a:t>
                      </a:r>
                      <a:endParaRPr lang="zh-CN" sz="1000" kern="100">
                        <a:effectLst/>
                        <a:latin typeface="Times New Roman" panose="02020603050405020304" pitchFamily="18" charset="0"/>
                        <a:ea typeface="宋体" panose="02010600030101010101" pitchFamily="2" charset="-122"/>
                      </a:endParaRPr>
                    </a:p>
                  </a:txBody>
                  <a:tcPr marL="7304" marR="7304" marT="7304" marB="7304" anchor="b"/>
                </a:tc>
                <a:tc>
                  <a:txBody>
                    <a:bodyPr/>
                    <a:lstStyle/>
                    <a:p>
                      <a:pPr algn="ctr" fontAlgn="b">
                        <a:spcAft>
                          <a:spcPts val="0"/>
                        </a:spcAft>
                      </a:pPr>
                      <a:r>
                        <a:rPr lang="en-US" sz="1000" kern="0">
                          <a:effectLst/>
                        </a:rPr>
                        <a:t>1.0 </a:t>
                      </a:r>
                      <a:endParaRPr lang="zh-CN" sz="1000" kern="100">
                        <a:effectLst/>
                        <a:latin typeface="Times New Roman" panose="02020603050405020304" pitchFamily="18" charset="0"/>
                        <a:ea typeface="宋体" panose="02010600030101010101" pitchFamily="2" charset="-122"/>
                      </a:endParaRPr>
                    </a:p>
                  </a:txBody>
                  <a:tcPr marL="7304" marR="7304" marT="7304" marB="7304" anchor="b"/>
                </a:tc>
                <a:tc>
                  <a:txBody>
                    <a:bodyPr/>
                    <a:lstStyle/>
                    <a:p>
                      <a:pPr algn="ctr" fontAlgn="b">
                        <a:spcAft>
                          <a:spcPts val="0"/>
                        </a:spcAft>
                      </a:pPr>
                      <a:r>
                        <a:rPr lang="en-US" sz="1000" kern="0">
                          <a:effectLst/>
                        </a:rPr>
                        <a:t>1</a:t>
                      </a:r>
                      <a:endParaRPr lang="zh-CN" sz="1000" kern="100">
                        <a:effectLst/>
                        <a:latin typeface="Times New Roman" panose="02020603050405020304" pitchFamily="18" charset="0"/>
                        <a:ea typeface="宋体" panose="02010600030101010101" pitchFamily="2" charset="-122"/>
                      </a:endParaRPr>
                    </a:p>
                  </a:txBody>
                  <a:tcPr marL="7304" marR="7304" marT="7304" marB="7304" anchor="b"/>
                </a:tc>
                <a:tc>
                  <a:txBody>
                    <a:bodyPr/>
                    <a:lstStyle/>
                    <a:p>
                      <a:pPr algn="ctr" fontAlgn="b">
                        <a:spcAft>
                          <a:spcPts val="0"/>
                        </a:spcAft>
                      </a:pPr>
                      <a:r>
                        <a:rPr lang="en-US" sz="1000" kern="0">
                          <a:effectLst/>
                        </a:rPr>
                        <a:t>1.32 </a:t>
                      </a:r>
                      <a:endParaRPr lang="zh-CN" sz="1000" kern="100">
                        <a:effectLst/>
                        <a:latin typeface="Times New Roman" panose="02020603050405020304" pitchFamily="18" charset="0"/>
                        <a:ea typeface="宋体" panose="02010600030101010101" pitchFamily="2" charset="-122"/>
                      </a:endParaRPr>
                    </a:p>
                  </a:txBody>
                  <a:tcPr marL="7304" marR="7304" marT="7304" marB="7304" anchor="b"/>
                </a:tc>
              </a:tr>
              <a:tr h="147420">
                <a:tc>
                  <a:txBody>
                    <a:bodyPr/>
                    <a:lstStyle/>
                    <a:p>
                      <a:pPr algn="ctr" fontAlgn="b">
                        <a:spcAft>
                          <a:spcPts val="0"/>
                        </a:spcAft>
                      </a:pPr>
                      <a:r>
                        <a:rPr lang="zh-CN" sz="1000" kern="0">
                          <a:effectLst/>
                        </a:rPr>
                        <a:t>查找用户</a:t>
                      </a:r>
                      <a:endParaRPr lang="zh-CN" sz="1000" kern="100">
                        <a:effectLst/>
                        <a:latin typeface="Times New Roman" panose="02020603050405020304" pitchFamily="18" charset="0"/>
                        <a:ea typeface="宋体" panose="02010600030101010101" pitchFamily="2" charset="-122"/>
                      </a:endParaRPr>
                    </a:p>
                  </a:txBody>
                  <a:tcPr marL="7304" marR="7304" marT="7304" marB="7304" anchor="b"/>
                </a:tc>
                <a:tc>
                  <a:txBody>
                    <a:bodyPr/>
                    <a:lstStyle/>
                    <a:p>
                      <a:pPr algn="ctr" fontAlgn="b">
                        <a:spcAft>
                          <a:spcPts val="0"/>
                        </a:spcAft>
                      </a:pPr>
                      <a:r>
                        <a:rPr lang="en-US" sz="1000" kern="0">
                          <a:effectLst/>
                        </a:rPr>
                        <a:t>6</a:t>
                      </a:r>
                      <a:endParaRPr lang="zh-CN" sz="1000" kern="100">
                        <a:effectLst/>
                        <a:latin typeface="Times New Roman" panose="02020603050405020304" pitchFamily="18" charset="0"/>
                        <a:ea typeface="宋体" panose="02010600030101010101" pitchFamily="2" charset="-122"/>
                      </a:endParaRPr>
                    </a:p>
                  </a:txBody>
                  <a:tcPr marL="7304" marR="7304" marT="7304" marB="7304" anchor="b"/>
                </a:tc>
                <a:tc>
                  <a:txBody>
                    <a:bodyPr/>
                    <a:lstStyle/>
                    <a:p>
                      <a:pPr algn="ctr" fontAlgn="b">
                        <a:spcAft>
                          <a:spcPts val="0"/>
                        </a:spcAft>
                      </a:pPr>
                      <a:r>
                        <a:rPr lang="en-US" sz="1000" kern="0">
                          <a:effectLst/>
                        </a:rPr>
                        <a:t>8</a:t>
                      </a:r>
                      <a:endParaRPr lang="zh-CN" sz="1000" kern="100">
                        <a:effectLst/>
                        <a:latin typeface="Times New Roman" panose="02020603050405020304" pitchFamily="18" charset="0"/>
                        <a:ea typeface="宋体" panose="02010600030101010101" pitchFamily="2" charset="-122"/>
                      </a:endParaRPr>
                    </a:p>
                  </a:txBody>
                  <a:tcPr marL="7304" marR="7304" marT="7304" marB="7304" anchor="b"/>
                </a:tc>
                <a:tc>
                  <a:txBody>
                    <a:bodyPr/>
                    <a:lstStyle/>
                    <a:p>
                      <a:pPr algn="ctr" fontAlgn="b">
                        <a:spcAft>
                          <a:spcPts val="0"/>
                        </a:spcAft>
                      </a:pPr>
                      <a:r>
                        <a:rPr lang="en-US" sz="1000" kern="0">
                          <a:effectLst/>
                        </a:rPr>
                        <a:t>20</a:t>
                      </a:r>
                      <a:endParaRPr lang="zh-CN" sz="1000" kern="100">
                        <a:effectLst/>
                        <a:latin typeface="Times New Roman" panose="02020603050405020304" pitchFamily="18" charset="0"/>
                        <a:ea typeface="宋体" panose="02010600030101010101" pitchFamily="2" charset="-122"/>
                      </a:endParaRPr>
                    </a:p>
                  </a:txBody>
                  <a:tcPr marL="7304" marR="7304" marT="7304" marB="7304" anchor="b"/>
                </a:tc>
                <a:tc>
                  <a:txBody>
                    <a:bodyPr/>
                    <a:lstStyle/>
                    <a:p>
                      <a:pPr algn="ctr" fontAlgn="b">
                        <a:spcAft>
                          <a:spcPts val="0"/>
                        </a:spcAft>
                      </a:pPr>
                      <a:r>
                        <a:rPr lang="en-US" sz="1000" kern="0">
                          <a:effectLst/>
                        </a:rPr>
                        <a:t>2.3 </a:t>
                      </a:r>
                      <a:endParaRPr lang="zh-CN" sz="1000" kern="100">
                        <a:effectLst/>
                        <a:latin typeface="Times New Roman" panose="02020603050405020304" pitchFamily="18" charset="0"/>
                        <a:ea typeface="宋体" panose="02010600030101010101" pitchFamily="2" charset="-122"/>
                      </a:endParaRPr>
                    </a:p>
                  </a:txBody>
                  <a:tcPr marL="7304" marR="7304" marT="7304" marB="7304" anchor="b"/>
                </a:tc>
                <a:tc>
                  <a:txBody>
                    <a:bodyPr/>
                    <a:lstStyle/>
                    <a:p>
                      <a:pPr algn="ctr" fontAlgn="b">
                        <a:spcAft>
                          <a:spcPts val="0"/>
                        </a:spcAft>
                      </a:pPr>
                      <a:r>
                        <a:rPr lang="en-US" sz="1000" kern="0">
                          <a:effectLst/>
                        </a:rPr>
                        <a:t>4</a:t>
                      </a:r>
                      <a:endParaRPr lang="zh-CN" sz="1000" kern="100">
                        <a:effectLst/>
                        <a:latin typeface="Times New Roman" panose="02020603050405020304" pitchFamily="18" charset="0"/>
                        <a:ea typeface="宋体" panose="02010600030101010101" pitchFamily="2" charset="-122"/>
                      </a:endParaRPr>
                    </a:p>
                  </a:txBody>
                  <a:tcPr marL="7304" marR="7304" marT="7304" marB="7304" anchor="b"/>
                </a:tc>
                <a:tc>
                  <a:txBody>
                    <a:bodyPr/>
                    <a:lstStyle/>
                    <a:p>
                      <a:pPr algn="ctr" fontAlgn="b">
                        <a:spcAft>
                          <a:spcPts val="0"/>
                        </a:spcAft>
                      </a:pPr>
                      <a:r>
                        <a:rPr lang="en-US" sz="1000" kern="0">
                          <a:effectLst/>
                        </a:rPr>
                        <a:t>1.4 </a:t>
                      </a:r>
                      <a:endParaRPr lang="zh-CN" sz="1000" kern="100">
                        <a:effectLst/>
                        <a:latin typeface="Times New Roman" panose="02020603050405020304" pitchFamily="18" charset="0"/>
                        <a:ea typeface="宋体" panose="02010600030101010101" pitchFamily="2" charset="-122"/>
                      </a:endParaRPr>
                    </a:p>
                  </a:txBody>
                  <a:tcPr marL="7304" marR="7304" marT="7304" marB="7304" anchor="b"/>
                </a:tc>
                <a:tc>
                  <a:txBody>
                    <a:bodyPr/>
                    <a:lstStyle/>
                    <a:p>
                      <a:pPr algn="ctr" fontAlgn="b">
                        <a:spcAft>
                          <a:spcPts val="0"/>
                        </a:spcAft>
                      </a:pPr>
                      <a:r>
                        <a:rPr lang="en-US" sz="1000" kern="0">
                          <a:effectLst/>
                        </a:rPr>
                        <a:t>4</a:t>
                      </a:r>
                      <a:endParaRPr lang="zh-CN" sz="1000" kern="100">
                        <a:effectLst/>
                        <a:latin typeface="Times New Roman" panose="02020603050405020304" pitchFamily="18" charset="0"/>
                        <a:ea typeface="宋体" panose="02010600030101010101" pitchFamily="2" charset="-122"/>
                      </a:endParaRPr>
                    </a:p>
                  </a:txBody>
                  <a:tcPr marL="7304" marR="7304" marT="7304" marB="7304" anchor="b"/>
                </a:tc>
                <a:tc>
                  <a:txBody>
                    <a:bodyPr/>
                    <a:lstStyle/>
                    <a:p>
                      <a:pPr algn="ctr" fontAlgn="b">
                        <a:spcAft>
                          <a:spcPts val="0"/>
                        </a:spcAft>
                      </a:pPr>
                      <a:r>
                        <a:rPr lang="en-US" sz="1000" kern="0">
                          <a:effectLst/>
                        </a:rPr>
                        <a:t>1.4 </a:t>
                      </a:r>
                      <a:endParaRPr lang="zh-CN" sz="1000" kern="100">
                        <a:effectLst/>
                        <a:latin typeface="Times New Roman" panose="02020603050405020304" pitchFamily="18" charset="0"/>
                        <a:ea typeface="宋体" panose="02010600030101010101" pitchFamily="2" charset="-122"/>
                      </a:endParaRPr>
                    </a:p>
                  </a:txBody>
                  <a:tcPr marL="7304" marR="7304" marT="7304" marB="7304" anchor="b"/>
                </a:tc>
                <a:tc>
                  <a:txBody>
                    <a:bodyPr/>
                    <a:lstStyle/>
                    <a:p>
                      <a:pPr algn="ctr" fontAlgn="b">
                        <a:spcAft>
                          <a:spcPts val="0"/>
                        </a:spcAft>
                      </a:pPr>
                      <a:r>
                        <a:rPr lang="en-US" sz="1000" kern="0">
                          <a:effectLst/>
                        </a:rPr>
                        <a:t>1</a:t>
                      </a:r>
                      <a:endParaRPr lang="zh-CN" sz="1000" kern="100">
                        <a:effectLst/>
                        <a:latin typeface="Times New Roman" panose="02020603050405020304" pitchFamily="18" charset="0"/>
                        <a:ea typeface="宋体" panose="02010600030101010101" pitchFamily="2" charset="-122"/>
                      </a:endParaRPr>
                    </a:p>
                  </a:txBody>
                  <a:tcPr marL="7304" marR="7304" marT="7304" marB="7304" anchor="b"/>
                </a:tc>
                <a:tc>
                  <a:txBody>
                    <a:bodyPr/>
                    <a:lstStyle/>
                    <a:p>
                      <a:pPr algn="ctr" fontAlgn="b">
                        <a:spcAft>
                          <a:spcPts val="0"/>
                        </a:spcAft>
                      </a:pPr>
                      <a:r>
                        <a:rPr lang="en-US" sz="1000" kern="0">
                          <a:effectLst/>
                        </a:rPr>
                        <a:t>1.10 </a:t>
                      </a:r>
                      <a:endParaRPr lang="zh-CN" sz="1000" kern="100">
                        <a:effectLst/>
                        <a:latin typeface="Times New Roman" panose="02020603050405020304" pitchFamily="18" charset="0"/>
                        <a:ea typeface="宋体" panose="02010600030101010101" pitchFamily="2" charset="-122"/>
                      </a:endParaRPr>
                    </a:p>
                  </a:txBody>
                  <a:tcPr marL="7304" marR="7304" marT="7304" marB="7304" anchor="b"/>
                </a:tc>
              </a:tr>
              <a:tr h="147420">
                <a:tc>
                  <a:txBody>
                    <a:bodyPr/>
                    <a:lstStyle/>
                    <a:p>
                      <a:pPr algn="ctr" fontAlgn="b">
                        <a:spcAft>
                          <a:spcPts val="0"/>
                        </a:spcAft>
                      </a:pPr>
                      <a:r>
                        <a:rPr lang="zh-CN" sz="1000" kern="0">
                          <a:effectLst/>
                        </a:rPr>
                        <a:t>重置密码</a:t>
                      </a:r>
                      <a:endParaRPr lang="zh-CN" sz="1000" kern="100">
                        <a:effectLst/>
                        <a:latin typeface="Times New Roman" panose="02020603050405020304" pitchFamily="18" charset="0"/>
                        <a:ea typeface="宋体" panose="02010600030101010101" pitchFamily="2" charset="-122"/>
                      </a:endParaRPr>
                    </a:p>
                  </a:txBody>
                  <a:tcPr marL="7304" marR="7304" marT="7304" marB="7304" anchor="b"/>
                </a:tc>
                <a:tc>
                  <a:txBody>
                    <a:bodyPr/>
                    <a:lstStyle/>
                    <a:p>
                      <a:pPr algn="ctr" fontAlgn="b">
                        <a:spcAft>
                          <a:spcPts val="0"/>
                        </a:spcAft>
                      </a:pPr>
                      <a:r>
                        <a:rPr lang="en-US" sz="1000" kern="0">
                          <a:effectLst/>
                        </a:rPr>
                        <a:t>6</a:t>
                      </a:r>
                      <a:endParaRPr lang="zh-CN" sz="1000" kern="100">
                        <a:effectLst/>
                        <a:latin typeface="Times New Roman" panose="02020603050405020304" pitchFamily="18" charset="0"/>
                        <a:ea typeface="宋体" panose="02010600030101010101" pitchFamily="2" charset="-122"/>
                      </a:endParaRPr>
                    </a:p>
                  </a:txBody>
                  <a:tcPr marL="7304" marR="7304" marT="7304" marB="7304" anchor="b"/>
                </a:tc>
                <a:tc>
                  <a:txBody>
                    <a:bodyPr/>
                    <a:lstStyle/>
                    <a:p>
                      <a:pPr algn="ctr" fontAlgn="b">
                        <a:spcAft>
                          <a:spcPts val="0"/>
                        </a:spcAft>
                      </a:pPr>
                      <a:r>
                        <a:rPr lang="en-US" sz="1000" kern="0">
                          <a:effectLst/>
                        </a:rPr>
                        <a:t>8</a:t>
                      </a:r>
                      <a:endParaRPr lang="zh-CN" sz="1000" kern="100">
                        <a:effectLst/>
                        <a:latin typeface="Times New Roman" panose="02020603050405020304" pitchFamily="18" charset="0"/>
                        <a:ea typeface="宋体" panose="02010600030101010101" pitchFamily="2" charset="-122"/>
                      </a:endParaRPr>
                    </a:p>
                  </a:txBody>
                  <a:tcPr marL="7304" marR="7304" marT="7304" marB="7304" anchor="b"/>
                </a:tc>
                <a:tc>
                  <a:txBody>
                    <a:bodyPr/>
                    <a:lstStyle/>
                    <a:p>
                      <a:pPr algn="ctr" fontAlgn="b">
                        <a:spcAft>
                          <a:spcPts val="0"/>
                        </a:spcAft>
                      </a:pPr>
                      <a:r>
                        <a:rPr lang="en-US" sz="1000" kern="0">
                          <a:effectLst/>
                        </a:rPr>
                        <a:t>20</a:t>
                      </a:r>
                      <a:endParaRPr lang="zh-CN" sz="1000" kern="100">
                        <a:effectLst/>
                        <a:latin typeface="Times New Roman" panose="02020603050405020304" pitchFamily="18" charset="0"/>
                        <a:ea typeface="宋体" panose="02010600030101010101" pitchFamily="2" charset="-122"/>
                      </a:endParaRPr>
                    </a:p>
                  </a:txBody>
                  <a:tcPr marL="7304" marR="7304" marT="7304" marB="7304" anchor="b"/>
                </a:tc>
                <a:tc>
                  <a:txBody>
                    <a:bodyPr/>
                    <a:lstStyle/>
                    <a:p>
                      <a:pPr algn="ctr" fontAlgn="b">
                        <a:spcAft>
                          <a:spcPts val="0"/>
                        </a:spcAft>
                      </a:pPr>
                      <a:r>
                        <a:rPr lang="en-US" sz="1000" kern="0">
                          <a:effectLst/>
                        </a:rPr>
                        <a:t>2.3 </a:t>
                      </a:r>
                      <a:endParaRPr lang="zh-CN" sz="1000" kern="100">
                        <a:effectLst/>
                        <a:latin typeface="Times New Roman" panose="02020603050405020304" pitchFamily="18" charset="0"/>
                        <a:ea typeface="宋体" panose="02010600030101010101" pitchFamily="2" charset="-122"/>
                      </a:endParaRPr>
                    </a:p>
                  </a:txBody>
                  <a:tcPr marL="7304" marR="7304" marT="7304" marB="7304" anchor="b"/>
                </a:tc>
                <a:tc>
                  <a:txBody>
                    <a:bodyPr/>
                    <a:lstStyle/>
                    <a:p>
                      <a:pPr algn="ctr" fontAlgn="b">
                        <a:spcAft>
                          <a:spcPts val="0"/>
                        </a:spcAft>
                      </a:pPr>
                      <a:r>
                        <a:rPr lang="en-US" sz="1000" kern="0">
                          <a:effectLst/>
                        </a:rPr>
                        <a:t>4</a:t>
                      </a:r>
                      <a:endParaRPr lang="zh-CN" sz="1000" kern="100">
                        <a:effectLst/>
                        <a:latin typeface="Times New Roman" panose="02020603050405020304" pitchFamily="18" charset="0"/>
                        <a:ea typeface="宋体" panose="02010600030101010101" pitchFamily="2" charset="-122"/>
                      </a:endParaRPr>
                    </a:p>
                  </a:txBody>
                  <a:tcPr marL="7304" marR="7304" marT="7304" marB="7304" anchor="b"/>
                </a:tc>
                <a:tc>
                  <a:txBody>
                    <a:bodyPr/>
                    <a:lstStyle/>
                    <a:p>
                      <a:pPr algn="ctr" fontAlgn="b">
                        <a:spcAft>
                          <a:spcPts val="0"/>
                        </a:spcAft>
                      </a:pPr>
                      <a:r>
                        <a:rPr lang="en-US" sz="1000" kern="0" dirty="0">
                          <a:effectLst/>
                        </a:rPr>
                        <a:t>1.4 </a:t>
                      </a:r>
                      <a:endParaRPr lang="zh-CN" sz="1000" kern="100" dirty="0">
                        <a:effectLst/>
                        <a:latin typeface="Times New Roman" panose="02020603050405020304" pitchFamily="18" charset="0"/>
                        <a:ea typeface="宋体" panose="02010600030101010101" pitchFamily="2" charset="-122"/>
                      </a:endParaRPr>
                    </a:p>
                  </a:txBody>
                  <a:tcPr marL="7304" marR="7304" marT="7304" marB="7304" anchor="b"/>
                </a:tc>
                <a:tc>
                  <a:txBody>
                    <a:bodyPr/>
                    <a:lstStyle/>
                    <a:p>
                      <a:pPr algn="ctr" fontAlgn="b">
                        <a:spcAft>
                          <a:spcPts val="0"/>
                        </a:spcAft>
                      </a:pPr>
                      <a:r>
                        <a:rPr lang="en-US" sz="1000" kern="0">
                          <a:effectLst/>
                        </a:rPr>
                        <a:t>4</a:t>
                      </a:r>
                      <a:endParaRPr lang="zh-CN" sz="1000" kern="100">
                        <a:effectLst/>
                        <a:latin typeface="Times New Roman" panose="02020603050405020304" pitchFamily="18" charset="0"/>
                        <a:ea typeface="宋体" panose="02010600030101010101" pitchFamily="2" charset="-122"/>
                      </a:endParaRPr>
                    </a:p>
                  </a:txBody>
                  <a:tcPr marL="7304" marR="7304" marT="7304" marB="7304" anchor="b"/>
                </a:tc>
                <a:tc>
                  <a:txBody>
                    <a:bodyPr/>
                    <a:lstStyle/>
                    <a:p>
                      <a:pPr algn="ctr" fontAlgn="b">
                        <a:spcAft>
                          <a:spcPts val="0"/>
                        </a:spcAft>
                      </a:pPr>
                      <a:r>
                        <a:rPr lang="en-US" sz="1000" kern="0">
                          <a:effectLst/>
                        </a:rPr>
                        <a:t>1.4 </a:t>
                      </a:r>
                      <a:endParaRPr lang="zh-CN" sz="1000" kern="100">
                        <a:effectLst/>
                        <a:latin typeface="Times New Roman" panose="02020603050405020304" pitchFamily="18" charset="0"/>
                        <a:ea typeface="宋体" panose="02010600030101010101" pitchFamily="2" charset="-122"/>
                      </a:endParaRPr>
                    </a:p>
                  </a:txBody>
                  <a:tcPr marL="7304" marR="7304" marT="7304" marB="7304" anchor="b"/>
                </a:tc>
                <a:tc>
                  <a:txBody>
                    <a:bodyPr/>
                    <a:lstStyle/>
                    <a:p>
                      <a:pPr algn="ctr" fontAlgn="b">
                        <a:spcAft>
                          <a:spcPts val="0"/>
                        </a:spcAft>
                      </a:pPr>
                      <a:r>
                        <a:rPr lang="en-US" sz="1000" kern="0">
                          <a:effectLst/>
                        </a:rPr>
                        <a:t>1</a:t>
                      </a:r>
                      <a:endParaRPr lang="zh-CN" sz="1000" kern="100">
                        <a:effectLst/>
                        <a:latin typeface="Times New Roman" panose="02020603050405020304" pitchFamily="18" charset="0"/>
                        <a:ea typeface="宋体" panose="02010600030101010101" pitchFamily="2" charset="-122"/>
                      </a:endParaRPr>
                    </a:p>
                  </a:txBody>
                  <a:tcPr marL="7304" marR="7304" marT="7304" marB="7304" anchor="b"/>
                </a:tc>
                <a:tc>
                  <a:txBody>
                    <a:bodyPr/>
                    <a:lstStyle/>
                    <a:p>
                      <a:pPr algn="ctr" fontAlgn="b">
                        <a:spcAft>
                          <a:spcPts val="0"/>
                        </a:spcAft>
                      </a:pPr>
                      <a:r>
                        <a:rPr lang="en-US" sz="1000" kern="0">
                          <a:effectLst/>
                        </a:rPr>
                        <a:t>1.10 </a:t>
                      </a:r>
                      <a:endParaRPr lang="zh-CN" sz="1000" kern="100">
                        <a:effectLst/>
                        <a:latin typeface="Times New Roman" panose="02020603050405020304" pitchFamily="18" charset="0"/>
                        <a:ea typeface="宋体" panose="02010600030101010101" pitchFamily="2" charset="-122"/>
                      </a:endParaRPr>
                    </a:p>
                  </a:txBody>
                  <a:tcPr marL="7304" marR="7304" marT="7304" marB="7304" anchor="b"/>
                </a:tc>
              </a:tr>
              <a:tr h="260048">
                <a:tc>
                  <a:txBody>
                    <a:bodyPr/>
                    <a:lstStyle/>
                    <a:p>
                      <a:pPr algn="ctr" fontAlgn="b">
                        <a:spcAft>
                          <a:spcPts val="0"/>
                        </a:spcAft>
                      </a:pPr>
                      <a:r>
                        <a:rPr lang="zh-CN" sz="1000" kern="0">
                          <a:effectLst/>
                        </a:rPr>
                        <a:t>解封注册用户名</a:t>
                      </a:r>
                      <a:endParaRPr lang="zh-CN" sz="1000" kern="100">
                        <a:effectLst/>
                        <a:latin typeface="Times New Roman" panose="02020603050405020304" pitchFamily="18" charset="0"/>
                        <a:ea typeface="宋体" panose="02010600030101010101" pitchFamily="2" charset="-122"/>
                      </a:endParaRPr>
                    </a:p>
                  </a:txBody>
                  <a:tcPr marL="7304" marR="7304" marT="7304" marB="7304" anchor="b"/>
                </a:tc>
                <a:tc>
                  <a:txBody>
                    <a:bodyPr/>
                    <a:lstStyle/>
                    <a:p>
                      <a:pPr algn="ctr" fontAlgn="b">
                        <a:spcAft>
                          <a:spcPts val="0"/>
                        </a:spcAft>
                      </a:pPr>
                      <a:r>
                        <a:rPr lang="en-US" sz="1000" kern="0">
                          <a:effectLst/>
                        </a:rPr>
                        <a:t>6</a:t>
                      </a:r>
                      <a:endParaRPr lang="zh-CN" sz="1000" kern="100">
                        <a:effectLst/>
                        <a:latin typeface="Times New Roman" panose="02020603050405020304" pitchFamily="18" charset="0"/>
                        <a:ea typeface="宋体" panose="02010600030101010101" pitchFamily="2" charset="-122"/>
                      </a:endParaRPr>
                    </a:p>
                  </a:txBody>
                  <a:tcPr marL="7304" marR="7304" marT="7304" marB="7304" anchor="b"/>
                </a:tc>
                <a:tc>
                  <a:txBody>
                    <a:bodyPr/>
                    <a:lstStyle/>
                    <a:p>
                      <a:pPr algn="ctr" fontAlgn="b">
                        <a:spcAft>
                          <a:spcPts val="0"/>
                        </a:spcAft>
                      </a:pPr>
                      <a:r>
                        <a:rPr lang="en-US" sz="1000" kern="0">
                          <a:effectLst/>
                        </a:rPr>
                        <a:t>8</a:t>
                      </a:r>
                      <a:endParaRPr lang="zh-CN" sz="1000" kern="100">
                        <a:effectLst/>
                        <a:latin typeface="Times New Roman" panose="02020603050405020304" pitchFamily="18" charset="0"/>
                        <a:ea typeface="宋体" panose="02010600030101010101" pitchFamily="2" charset="-122"/>
                      </a:endParaRPr>
                    </a:p>
                  </a:txBody>
                  <a:tcPr marL="7304" marR="7304" marT="7304" marB="7304" anchor="b"/>
                </a:tc>
                <a:tc>
                  <a:txBody>
                    <a:bodyPr/>
                    <a:lstStyle/>
                    <a:p>
                      <a:pPr algn="ctr" fontAlgn="b">
                        <a:spcAft>
                          <a:spcPts val="0"/>
                        </a:spcAft>
                      </a:pPr>
                      <a:r>
                        <a:rPr lang="en-US" sz="1000" kern="0">
                          <a:effectLst/>
                        </a:rPr>
                        <a:t>20</a:t>
                      </a:r>
                      <a:endParaRPr lang="zh-CN" sz="1000" kern="100">
                        <a:effectLst/>
                        <a:latin typeface="Times New Roman" panose="02020603050405020304" pitchFamily="18" charset="0"/>
                        <a:ea typeface="宋体" panose="02010600030101010101" pitchFamily="2" charset="-122"/>
                      </a:endParaRPr>
                    </a:p>
                  </a:txBody>
                  <a:tcPr marL="7304" marR="7304" marT="7304" marB="7304" anchor="b"/>
                </a:tc>
                <a:tc>
                  <a:txBody>
                    <a:bodyPr/>
                    <a:lstStyle/>
                    <a:p>
                      <a:pPr algn="ctr" fontAlgn="b">
                        <a:spcAft>
                          <a:spcPts val="0"/>
                        </a:spcAft>
                      </a:pPr>
                      <a:r>
                        <a:rPr lang="en-US" sz="1000" kern="0">
                          <a:effectLst/>
                        </a:rPr>
                        <a:t>2.3 </a:t>
                      </a:r>
                      <a:endParaRPr lang="zh-CN" sz="1000" kern="100">
                        <a:effectLst/>
                        <a:latin typeface="Times New Roman" panose="02020603050405020304" pitchFamily="18" charset="0"/>
                        <a:ea typeface="宋体" panose="02010600030101010101" pitchFamily="2" charset="-122"/>
                      </a:endParaRPr>
                    </a:p>
                  </a:txBody>
                  <a:tcPr marL="7304" marR="7304" marT="7304" marB="7304" anchor="b"/>
                </a:tc>
                <a:tc>
                  <a:txBody>
                    <a:bodyPr/>
                    <a:lstStyle/>
                    <a:p>
                      <a:pPr algn="ctr" fontAlgn="b">
                        <a:spcAft>
                          <a:spcPts val="0"/>
                        </a:spcAft>
                      </a:pPr>
                      <a:r>
                        <a:rPr lang="en-US" sz="1000" kern="0">
                          <a:effectLst/>
                        </a:rPr>
                        <a:t>4</a:t>
                      </a:r>
                      <a:endParaRPr lang="zh-CN" sz="1000" kern="100">
                        <a:effectLst/>
                        <a:latin typeface="Times New Roman" panose="02020603050405020304" pitchFamily="18" charset="0"/>
                        <a:ea typeface="宋体" panose="02010600030101010101" pitchFamily="2" charset="-122"/>
                      </a:endParaRPr>
                    </a:p>
                  </a:txBody>
                  <a:tcPr marL="7304" marR="7304" marT="7304" marB="7304" anchor="b"/>
                </a:tc>
                <a:tc>
                  <a:txBody>
                    <a:bodyPr/>
                    <a:lstStyle/>
                    <a:p>
                      <a:pPr algn="ctr" fontAlgn="b">
                        <a:spcAft>
                          <a:spcPts val="0"/>
                        </a:spcAft>
                      </a:pPr>
                      <a:r>
                        <a:rPr lang="en-US" sz="1000" kern="0">
                          <a:effectLst/>
                        </a:rPr>
                        <a:t>1.4 </a:t>
                      </a:r>
                      <a:endParaRPr lang="zh-CN" sz="1000" kern="100">
                        <a:effectLst/>
                        <a:latin typeface="Times New Roman" panose="02020603050405020304" pitchFamily="18" charset="0"/>
                        <a:ea typeface="宋体" panose="02010600030101010101" pitchFamily="2" charset="-122"/>
                      </a:endParaRPr>
                    </a:p>
                  </a:txBody>
                  <a:tcPr marL="7304" marR="7304" marT="7304" marB="7304" anchor="b"/>
                </a:tc>
                <a:tc>
                  <a:txBody>
                    <a:bodyPr/>
                    <a:lstStyle/>
                    <a:p>
                      <a:pPr algn="ctr" fontAlgn="b">
                        <a:spcAft>
                          <a:spcPts val="0"/>
                        </a:spcAft>
                      </a:pPr>
                      <a:r>
                        <a:rPr lang="en-US" sz="1000" kern="0">
                          <a:effectLst/>
                        </a:rPr>
                        <a:t>4</a:t>
                      </a:r>
                      <a:endParaRPr lang="zh-CN" sz="1000" kern="100">
                        <a:effectLst/>
                        <a:latin typeface="Times New Roman" panose="02020603050405020304" pitchFamily="18" charset="0"/>
                        <a:ea typeface="宋体" panose="02010600030101010101" pitchFamily="2" charset="-122"/>
                      </a:endParaRPr>
                    </a:p>
                  </a:txBody>
                  <a:tcPr marL="7304" marR="7304" marT="7304" marB="7304" anchor="b"/>
                </a:tc>
                <a:tc>
                  <a:txBody>
                    <a:bodyPr/>
                    <a:lstStyle/>
                    <a:p>
                      <a:pPr algn="ctr" fontAlgn="b">
                        <a:spcAft>
                          <a:spcPts val="0"/>
                        </a:spcAft>
                      </a:pPr>
                      <a:r>
                        <a:rPr lang="en-US" sz="1000" kern="0">
                          <a:effectLst/>
                        </a:rPr>
                        <a:t>1.4 </a:t>
                      </a:r>
                      <a:endParaRPr lang="zh-CN" sz="1000" kern="100">
                        <a:effectLst/>
                        <a:latin typeface="Times New Roman" panose="02020603050405020304" pitchFamily="18" charset="0"/>
                        <a:ea typeface="宋体" panose="02010600030101010101" pitchFamily="2" charset="-122"/>
                      </a:endParaRPr>
                    </a:p>
                  </a:txBody>
                  <a:tcPr marL="7304" marR="7304" marT="7304" marB="7304" anchor="b"/>
                </a:tc>
                <a:tc>
                  <a:txBody>
                    <a:bodyPr/>
                    <a:lstStyle/>
                    <a:p>
                      <a:pPr algn="ctr" fontAlgn="b">
                        <a:spcAft>
                          <a:spcPts val="0"/>
                        </a:spcAft>
                      </a:pPr>
                      <a:r>
                        <a:rPr lang="en-US" sz="1000" kern="0">
                          <a:effectLst/>
                        </a:rPr>
                        <a:t>1</a:t>
                      </a:r>
                      <a:endParaRPr lang="zh-CN" sz="1000" kern="100">
                        <a:effectLst/>
                        <a:latin typeface="Times New Roman" panose="02020603050405020304" pitchFamily="18" charset="0"/>
                        <a:ea typeface="宋体" panose="02010600030101010101" pitchFamily="2" charset="-122"/>
                      </a:endParaRPr>
                    </a:p>
                  </a:txBody>
                  <a:tcPr marL="7304" marR="7304" marT="7304" marB="7304" anchor="b"/>
                </a:tc>
                <a:tc>
                  <a:txBody>
                    <a:bodyPr/>
                    <a:lstStyle/>
                    <a:p>
                      <a:pPr algn="ctr" fontAlgn="b">
                        <a:spcAft>
                          <a:spcPts val="0"/>
                        </a:spcAft>
                      </a:pPr>
                      <a:r>
                        <a:rPr lang="en-US" sz="1000" kern="0">
                          <a:effectLst/>
                        </a:rPr>
                        <a:t>1.10 </a:t>
                      </a:r>
                      <a:endParaRPr lang="zh-CN" sz="1000" kern="100">
                        <a:effectLst/>
                        <a:latin typeface="Times New Roman" panose="02020603050405020304" pitchFamily="18" charset="0"/>
                        <a:ea typeface="宋体" panose="02010600030101010101" pitchFamily="2" charset="-122"/>
                      </a:endParaRPr>
                    </a:p>
                  </a:txBody>
                  <a:tcPr marL="7304" marR="7304" marT="7304" marB="7304" anchor="b"/>
                </a:tc>
              </a:tr>
              <a:tr h="260048">
                <a:tc>
                  <a:txBody>
                    <a:bodyPr/>
                    <a:lstStyle/>
                    <a:p>
                      <a:pPr algn="ctr" fontAlgn="b">
                        <a:spcAft>
                          <a:spcPts val="0"/>
                        </a:spcAft>
                      </a:pPr>
                      <a:r>
                        <a:rPr lang="zh-CN" sz="1000" kern="0">
                          <a:effectLst/>
                        </a:rPr>
                        <a:t>学生最新消息</a:t>
                      </a:r>
                      <a:endParaRPr lang="zh-CN" sz="1000" kern="100">
                        <a:effectLst/>
                        <a:latin typeface="Times New Roman" panose="02020603050405020304" pitchFamily="18" charset="0"/>
                        <a:ea typeface="宋体" panose="02010600030101010101" pitchFamily="2" charset="-122"/>
                      </a:endParaRPr>
                    </a:p>
                  </a:txBody>
                  <a:tcPr marL="7304" marR="7304" marT="7304" marB="7304" anchor="b"/>
                </a:tc>
                <a:tc>
                  <a:txBody>
                    <a:bodyPr/>
                    <a:lstStyle/>
                    <a:p>
                      <a:pPr algn="ctr" fontAlgn="ctr">
                        <a:spcAft>
                          <a:spcPts val="0"/>
                        </a:spcAft>
                      </a:pPr>
                      <a:r>
                        <a:rPr lang="en-US" sz="1000" kern="0">
                          <a:effectLst/>
                        </a:rPr>
                        <a:t>5</a:t>
                      </a:r>
                      <a:endParaRPr lang="zh-CN" sz="1000" kern="100">
                        <a:effectLst/>
                        <a:latin typeface="Times New Roman" panose="02020603050405020304" pitchFamily="18" charset="0"/>
                        <a:ea typeface="宋体" panose="02010600030101010101" pitchFamily="2" charset="-122"/>
                      </a:endParaRPr>
                    </a:p>
                  </a:txBody>
                  <a:tcPr marL="7304" marR="7304" marT="7304" marB="7304" anchor="ctr"/>
                </a:tc>
                <a:tc>
                  <a:txBody>
                    <a:bodyPr/>
                    <a:lstStyle/>
                    <a:p>
                      <a:pPr algn="ctr" fontAlgn="ctr">
                        <a:spcAft>
                          <a:spcPts val="0"/>
                        </a:spcAft>
                      </a:pPr>
                      <a:r>
                        <a:rPr lang="en-US" sz="1000" kern="0">
                          <a:effectLst/>
                        </a:rPr>
                        <a:t>5</a:t>
                      </a:r>
                      <a:endParaRPr lang="zh-CN" sz="1000" kern="100">
                        <a:effectLst/>
                        <a:latin typeface="Times New Roman" panose="02020603050405020304" pitchFamily="18" charset="0"/>
                        <a:ea typeface="宋体" panose="02010600030101010101" pitchFamily="2" charset="-122"/>
                      </a:endParaRPr>
                    </a:p>
                  </a:txBody>
                  <a:tcPr marL="7304" marR="7304" marT="7304" marB="7304" anchor="ctr"/>
                </a:tc>
                <a:tc>
                  <a:txBody>
                    <a:bodyPr/>
                    <a:lstStyle/>
                    <a:p>
                      <a:pPr algn="ctr" fontAlgn="ctr">
                        <a:spcAft>
                          <a:spcPts val="0"/>
                        </a:spcAft>
                      </a:pPr>
                      <a:r>
                        <a:rPr lang="en-US" sz="1000" kern="0">
                          <a:effectLst/>
                        </a:rPr>
                        <a:t>15</a:t>
                      </a:r>
                      <a:endParaRPr lang="zh-CN" sz="1000" kern="100">
                        <a:effectLst/>
                        <a:latin typeface="Times New Roman" panose="02020603050405020304" pitchFamily="18" charset="0"/>
                        <a:ea typeface="宋体" panose="02010600030101010101" pitchFamily="2" charset="-122"/>
                      </a:endParaRPr>
                    </a:p>
                  </a:txBody>
                  <a:tcPr marL="7304" marR="7304" marT="7304" marB="7304" anchor="ctr"/>
                </a:tc>
                <a:tc>
                  <a:txBody>
                    <a:bodyPr/>
                    <a:lstStyle/>
                    <a:p>
                      <a:pPr algn="ctr" fontAlgn="ctr">
                        <a:spcAft>
                          <a:spcPts val="0"/>
                        </a:spcAft>
                      </a:pPr>
                      <a:r>
                        <a:rPr lang="en-US" sz="1000" kern="0">
                          <a:effectLst/>
                        </a:rPr>
                        <a:t>2.5 </a:t>
                      </a:r>
                      <a:endParaRPr lang="zh-CN" sz="1000" kern="100">
                        <a:effectLst/>
                        <a:latin typeface="Times New Roman" panose="02020603050405020304" pitchFamily="18" charset="0"/>
                        <a:ea typeface="宋体" panose="02010600030101010101" pitchFamily="2" charset="-122"/>
                      </a:endParaRPr>
                    </a:p>
                  </a:txBody>
                  <a:tcPr marL="7304" marR="7304" marT="7304" marB="7304" anchor="ctr"/>
                </a:tc>
                <a:tc>
                  <a:txBody>
                    <a:bodyPr/>
                    <a:lstStyle/>
                    <a:p>
                      <a:pPr algn="ctr" fontAlgn="ctr">
                        <a:spcAft>
                          <a:spcPts val="0"/>
                        </a:spcAft>
                      </a:pPr>
                      <a:r>
                        <a:rPr lang="en-US" sz="1000" kern="0">
                          <a:effectLst/>
                        </a:rPr>
                        <a:t>3</a:t>
                      </a:r>
                      <a:endParaRPr lang="zh-CN" sz="1000" kern="100">
                        <a:effectLst/>
                        <a:latin typeface="Times New Roman" panose="02020603050405020304" pitchFamily="18" charset="0"/>
                        <a:ea typeface="宋体" panose="02010600030101010101" pitchFamily="2" charset="-122"/>
                      </a:endParaRPr>
                    </a:p>
                  </a:txBody>
                  <a:tcPr marL="7304" marR="7304" marT="7304" marB="7304" anchor="ctr"/>
                </a:tc>
                <a:tc>
                  <a:txBody>
                    <a:bodyPr/>
                    <a:lstStyle/>
                    <a:p>
                      <a:pPr algn="ctr" fontAlgn="ctr">
                        <a:spcAft>
                          <a:spcPts val="0"/>
                        </a:spcAft>
                      </a:pPr>
                      <a:r>
                        <a:rPr lang="en-US" sz="1000" kern="0">
                          <a:effectLst/>
                        </a:rPr>
                        <a:t>1.7 </a:t>
                      </a:r>
                      <a:endParaRPr lang="zh-CN" sz="1000" kern="100">
                        <a:effectLst/>
                        <a:latin typeface="Times New Roman" panose="02020603050405020304" pitchFamily="18" charset="0"/>
                        <a:ea typeface="宋体" panose="02010600030101010101" pitchFamily="2" charset="-122"/>
                      </a:endParaRPr>
                    </a:p>
                  </a:txBody>
                  <a:tcPr marL="7304" marR="7304" marT="7304" marB="7304" anchor="ctr"/>
                </a:tc>
                <a:tc>
                  <a:txBody>
                    <a:bodyPr/>
                    <a:lstStyle/>
                    <a:p>
                      <a:pPr algn="ctr" fontAlgn="ctr">
                        <a:spcAft>
                          <a:spcPts val="0"/>
                        </a:spcAft>
                      </a:pPr>
                      <a:r>
                        <a:rPr lang="en-US" sz="1000" kern="0">
                          <a:effectLst/>
                        </a:rPr>
                        <a:t>3</a:t>
                      </a:r>
                      <a:endParaRPr lang="zh-CN" sz="1000" kern="100">
                        <a:effectLst/>
                        <a:latin typeface="Times New Roman" panose="02020603050405020304" pitchFamily="18" charset="0"/>
                        <a:ea typeface="宋体" panose="02010600030101010101" pitchFamily="2" charset="-122"/>
                      </a:endParaRPr>
                    </a:p>
                  </a:txBody>
                  <a:tcPr marL="7304" marR="7304" marT="7304" marB="7304" anchor="ctr"/>
                </a:tc>
                <a:tc>
                  <a:txBody>
                    <a:bodyPr/>
                    <a:lstStyle/>
                    <a:p>
                      <a:pPr algn="ctr" fontAlgn="b">
                        <a:spcAft>
                          <a:spcPts val="0"/>
                        </a:spcAft>
                      </a:pPr>
                      <a:r>
                        <a:rPr lang="en-US" sz="1000" kern="0">
                          <a:effectLst/>
                        </a:rPr>
                        <a:t>1.6 </a:t>
                      </a:r>
                      <a:endParaRPr lang="zh-CN" sz="1000" kern="100">
                        <a:effectLst/>
                        <a:latin typeface="Times New Roman" panose="02020603050405020304" pitchFamily="18" charset="0"/>
                        <a:ea typeface="宋体" panose="02010600030101010101" pitchFamily="2" charset="-122"/>
                      </a:endParaRPr>
                    </a:p>
                  </a:txBody>
                  <a:tcPr marL="7304" marR="7304" marT="7304" marB="7304" anchor="b"/>
                </a:tc>
                <a:tc>
                  <a:txBody>
                    <a:bodyPr/>
                    <a:lstStyle/>
                    <a:p>
                      <a:pPr algn="ctr" fontAlgn="b">
                        <a:spcAft>
                          <a:spcPts val="0"/>
                        </a:spcAft>
                      </a:pPr>
                      <a:r>
                        <a:rPr lang="en-US" sz="1000" kern="0">
                          <a:effectLst/>
                        </a:rPr>
                        <a:t>1</a:t>
                      </a:r>
                      <a:endParaRPr lang="zh-CN" sz="1000" kern="100">
                        <a:effectLst/>
                        <a:latin typeface="Times New Roman" panose="02020603050405020304" pitchFamily="18" charset="0"/>
                        <a:ea typeface="宋体" panose="02010600030101010101" pitchFamily="2" charset="-122"/>
                      </a:endParaRPr>
                    </a:p>
                  </a:txBody>
                  <a:tcPr marL="7304" marR="7304" marT="7304" marB="7304" anchor="b"/>
                </a:tc>
                <a:tc>
                  <a:txBody>
                    <a:bodyPr/>
                    <a:lstStyle/>
                    <a:p>
                      <a:pPr algn="ctr" fontAlgn="b">
                        <a:spcAft>
                          <a:spcPts val="0"/>
                        </a:spcAft>
                      </a:pPr>
                      <a:r>
                        <a:rPr lang="en-US" sz="1000" kern="0">
                          <a:effectLst/>
                        </a:rPr>
                        <a:t>1.04 </a:t>
                      </a:r>
                      <a:endParaRPr lang="zh-CN" sz="1000" kern="100">
                        <a:effectLst/>
                        <a:latin typeface="Times New Roman" panose="02020603050405020304" pitchFamily="18" charset="0"/>
                        <a:ea typeface="宋体" panose="02010600030101010101" pitchFamily="2" charset="-122"/>
                      </a:endParaRPr>
                    </a:p>
                  </a:txBody>
                  <a:tcPr marL="7304" marR="7304" marT="7304" marB="7304" anchor="b"/>
                </a:tc>
              </a:tr>
              <a:tr h="260048">
                <a:tc>
                  <a:txBody>
                    <a:bodyPr/>
                    <a:lstStyle/>
                    <a:p>
                      <a:pPr algn="ctr" fontAlgn="b">
                        <a:spcAft>
                          <a:spcPts val="0"/>
                        </a:spcAft>
                      </a:pPr>
                      <a:r>
                        <a:rPr lang="zh-CN" sz="1000" kern="0">
                          <a:effectLst/>
                        </a:rPr>
                        <a:t>查看评价信息</a:t>
                      </a:r>
                      <a:endParaRPr lang="zh-CN" sz="1000" kern="100">
                        <a:effectLst/>
                        <a:latin typeface="Times New Roman" panose="02020603050405020304" pitchFamily="18" charset="0"/>
                        <a:ea typeface="宋体" panose="02010600030101010101" pitchFamily="2" charset="-122"/>
                      </a:endParaRPr>
                    </a:p>
                  </a:txBody>
                  <a:tcPr marL="7304" marR="7304" marT="7304" marB="7304" anchor="b"/>
                </a:tc>
                <a:tc>
                  <a:txBody>
                    <a:bodyPr/>
                    <a:lstStyle/>
                    <a:p>
                      <a:pPr algn="ctr" fontAlgn="ctr">
                        <a:spcAft>
                          <a:spcPts val="0"/>
                        </a:spcAft>
                      </a:pPr>
                      <a:r>
                        <a:rPr lang="en-US" sz="1000" kern="0">
                          <a:effectLst/>
                        </a:rPr>
                        <a:t>8</a:t>
                      </a:r>
                      <a:endParaRPr lang="zh-CN" sz="1000" kern="100">
                        <a:effectLst/>
                        <a:latin typeface="Times New Roman" panose="02020603050405020304" pitchFamily="18" charset="0"/>
                        <a:ea typeface="宋体" panose="02010600030101010101" pitchFamily="2" charset="-122"/>
                      </a:endParaRPr>
                    </a:p>
                  </a:txBody>
                  <a:tcPr marL="7304" marR="7304" marT="7304" marB="7304" anchor="ctr"/>
                </a:tc>
                <a:tc>
                  <a:txBody>
                    <a:bodyPr/>
                    <a:lstStyle/>
                    <a:p>
                      <a:pPr algn="ctr" fontAlgn="ctr">
                        <a:spcAft>
                          <a:spcPts val="0"/>
                        </a:spcAft>
                      </a:pPr>
                      <a:r>
                        <a:rPr lang="en-US" sz="1000" kern="0">
                          <a:effectLst/>
                        </a:rPr>
                        <a:t>9</a:t>
                      </a:r>
                      <a:endParaRPr lang="zh-CN" sz="1000" kern="100">
                        <a:effectLst/>
                        <a:latin typeface="Times New Roman" panose="02020603050405020304" pitchFamily="18" charset="0"/>
                        <a:ea typeface="宋体" panose="02010600030101010101" pitchFamily="2" charset="-122"/>
                      </a:endParaRPr>
                    </a:p>
                  </a:txBody>
                  <a:tcPr marL="7304" marR="7304" marT="7304" marB="7304" anchor="ctr"/>
                </a:tc>
                <a:tc>
                  <a:txBody>
                    <a:bodyPr/>
                    <a:lstStyle/>
                    <a:p>
                      <a:pPr algn="ctr" fontAlgn="ctr">
                        <a:spcAft>
                          <a:spcPts val="0"/>
                        </a:spcAft>
                      </a:pPr>
                      <a:r>
                        <a:rPr lang="en-US" sz="1000" kern="0">
                          <a:effectLst/>
                        </a:rPr>
                        <a:t>25</a:t>
                      </a:r>
                      <a:endParaRPr lang="zh-CN" sz="1000" kern="100">
                        <a:effectLst/>
                        <a:latin typeface="Times New Roman" panose="02020603050405020304" pitchFamily="18" charset="0"/>
                        <a:ea typeface="宋体" panose="02010600030101010101" pitchFamily="2" charset="-122"/>
                      </a:endParaRPr>
                    </a:p>
                  </a:txBody>
                  <a:tcPr marL="7304" marR="7304" marT="7304" marB="7304" anchor="ctr"/>
                </a:tc>
                <a:tc>
                  <a:txBody>
                    <a:bodyPr/>
                    <a:lstStyle/>
                    <a:p>
                      <a:pPr algn="ctr" fontAlgn="ctr">
                        <a:spcAft>
                          <a:spcPts val="0"/>
                        </a:spcAft>
                      </a:pPr>
                      <a:r>
                        <a:rPr lang="en-US" sz="1000" kern="0">
                          <a:effectLst/>
                        </a:rPr>
                        <a:t>4.2 </a:t>
                      </a:r>
                      <a:endParaRPr lang="zh-CN" sz="1000" kern="100">
                        <a:effectLst/>
                        <a:latin typeface="Times New Roman" panose="02020603050405020304" pitchFamily="18" charset="0"/>
                        <a:ea typeface="宋体" panose="02010600030101010101" pitchFamily="2" charset="-122"/>
                      </a:endParaRPr>
                    </a:p>
                  </a:txBody>
                  <a:tcPr marL="7304" marR="7304" marT="7304" marB="7304" anchor="ctr"/>
                </a:tc>
                <a:tc>
                  <a:txBody>
                    <a:bodyPr/>
                    <a:lstStyle/>
                    <a:p>
                      <a:pPr algn="ctr" fontAlgn="ctr">
                        <a:spcAft>
                          <a:spcPts val="0"/>
                        </a:spcAft>
                      </a:pPr>
                      <a:r>
                        <a:rPr lang="en-US" sz="1000" kern="0">
                          <a:effectLst/>
                        </a:rPr>
                        <a:t>5</a:t>
                      </a:r>
                      <a:endParaRPr lang="zh-CN" sz="1000" kern="100">
                        <a:effectLst/>
                        <a:latin typeface="Times New Roman" panose="02020603050405020304" pitchFamily="18" charset="0"/>
                        <a:ea typeface="宋体" panose="02010600030101010101" pitchFamily="2" charset="-122"/>
                      </a:endParaRPr>
                    </a:p>
                  </a:txBody>
                  <a:tcPr marL="7304" marR="7304" marT="7304" marB="7304" anchor="ctr"/>
                </a:tc>
                <a:tc>
                  <a:txBody>
                    <a:bodyPr/>
                    <a:lstStyle/>
                    <a:p>
                      <a:pPr algn="ctr" fontAlgn="ctr">
                        <a:spcAft>
                          <a:spcPts val="0"/>
                        </a:spcAft>
                      </a:pPr>
                      <a:r>
                        <a:rPr lang="en-US" sz="1000" kern="0">
                          <a:effectLst/>
                        </a:rPr>
                        <a:t>2.8 </a:t>
                      </a:r>
                      <a:endParaRPr lang="zh-CN" sz="1000" kern="100">
                        <a:effectLst/>
                        <a:latin typeface="Times New Roman" panose="02020603050405020304" pitchFamily="18" charset="0"/>
                        <a:ea typeface="宋体" panose="02010600030101010101" pitchFamily="2" charset="-122"/>
                      </a:endParaRPr>
                    </a:p>
                  </a:txBody>
                  <a:tcPr marL="7304" marR="7304" marT="7304" marB="7304" anchor="ctr"/>
                </a:tc>
                <a:tc>
                  <a:txBody>
                    <a:bodyPr/>
                    <a:lstStyle/>
                    <a:p>
                      <a:pPr algn="ctr" fontAlgn="ctr">
                        <a:spcAft>
                          <a:spcPts val="0"/>
                        </a:spcAft>
                      </a:pPr>
                      <a:r>
                        <a:rPr lang="en-US" sz="1000" kern="0">
                          <a:effectLst/>
                        </a:rPr>
                        <a:t>5</a:t>
                      </a:r>
                      <a:endParaRPr lang="zh-CN" sz="1000" kern="100">
                        <a:effectLst/>
                        <a:latin typeface="Times New Roman" panose="02020603050405020304" pitchFamily="18" charset="0"/>
                        <a:ea typeface="宋体" panose="02010600030101010101" pitchFamily="2" charset="-122"/>
                      </a:endParaRPr>
                    </a:p>
                  </a:txBody>
                  <a:tcPr marL="7304" marR="7304" marT="7304" marB="7304" anchor="ctr"/>
                </a:tc>
                <a:tc>
                  <a:txBody>
                    <a:bodyPr/>
                    <a:lstStyle/>
                    <a:p>
                      <a:pPr algn="ctr" fontAlgn="b">
                        <a:spcAft>
                          <a:spcPts val="0"/>
                        </a:spcAft>
                      </a:pPr>
                      <a:r>
                        <a:rPr lang="en-US" sz="1000" kern="0">
                          <a:effectLst/>
                        </a:rPr>
                        <a:t>2.6 </a:t>
                      </a:r>
                      <a:endParaRPr lang="zh-CN" sz="1000" kern="100">
                        <a:effectLst/>
                        <a:latin typeface="Times New Roman" panose="02020603050405020304" pitchFamily="18" charset="0"/>
                        <a:ea typeface="宋体" panose="02010600030101010101" pitchFamily="2" charset="-122"/>
                      </a:endParaRPr>
                    </a:p>
                  </a:txBody>
                  <a:tcPr marL="7304" marR="7304" marT="7304" marB="7304" anchor="b"/>
                </a:tc>
                <a:tc>
                  <a:txBody>
                    <a:bodyPr/>
                    <a:lstStyle/>
                    <a:p>
                      <a:pPr algn="ctr" fontAlgn="b">
                        <a:spcAft>
                          <a:spcPts val="0"/>
                        </a:spcAft>
                      </a:pPr>
                      <a:r>
                        <a:rPr lang="en-US" sz="1000" kern="0">
                          <a:effectLst/>
                        </a:rPr>
                        <a:t>1</a:t>
                      </a:r>
                      <a:endParaRPr lang="zh-CN" sz="1000" kern="100">
                        <a:effectLst/>
                        <a:latin typeface="Times New Roman" panose="02020603050405020304" pitchFamily="18" charset="0"/>
                        <a:ea typeface="宋体" panose="02010600030101010101" pitchFamily="2" charset="-122"/>
                      </a:endParaRPr>
                    </a:p>
                  </a:txBody>
                  <a:tcPr marL="7304" marR="7304" marT="7304" marB="7304" anchor="b"/>
                </a:tc>
                <a:tc>
                  <a:txBody>
                    <a:bodyPr/>
                    <a:lstStyle/>
                    <a:p>
                      <a:pPr algn="ctr" fontAlgn="b">
                        <a:spcAft>
                          <a:spcPts val="0"/>
                        </a:spcAft>
                      </a:pPr>
                      <a:r>
                        <a:rPr lang="en-US" sz="1000" kern="0">
                          <a:effectLst/>
                        </a:rPr>
                        <a:t>1.04 </a:t>
                      </a:r>
                      <a:endParaRPr lang="zh-CN" sz="1000" kern="100">
                        <a:effectLst/>
                        <a:latin typeface="Times New Roman" panose="02020603050405020304" pitchFamily="18" charset="0"/>
                        <a:ea typeface="宋体" panose="02010600030101010101" pitchFamily="2" charset="-122"/>
                      </a:endParaRPr>
                    </a:p>
                  </a:txBody>
                  <a:tcPr marL="7304" marR="7304" marT="7304" marB="7304" anchor="b"/>
                </a:tc>
              </a:tr>
              <a:tr h="260048">
                <a:tc>
                  <a:txBody>
                    <a:bodyPr/>
                    <a:lstStyle/>
                    <a:p>
                      <a:pPr algn="ctr" fontAlgn="b">
                        <a:spcAft>
                          <a:spcPts val="0"/>
                        </a:spcAft>
                      </a:pPr>
                      <a:r>
                        <a:rPr lang="zh-CN" sz="1000" kern="0">
                          <a:effectLst/>
                        </a:rPr>
                        <a:t>查找日志文件</a:t>
                      </a:r>
                      <a:endParaRPr lang="zh-CN" sz="1000" kern="100">
                        <a:effectLst/>
                        <a:latin typeface="Times New Roman" panose="02020603050405020304" pitchFamily="18" charset="0"/>
                        <a:ea typeface="宋体" panose="02010600030101010101" pitchFamily="2" charset="-122"/>
                      </a:endParaRPr>
                    </a:p>
                  </a:txBody>
                  <a:tcPr marL="7304" marR="7304" marT="7304" marB="7304" anchor="b"/>
                </a:tc>
                <a:tc>
                  <a:txBody>
                    <a:bodyPr/>
                    <a:lstStyle/>
                    <a:p>
                      <a:pPr algn="ctr" fontAlgn="b">
                        <a:spcAft>
                          <a:spcPts val="0"/>
                        </a:spcAft>
                      </a:pPr>
                      <a:r>
                        <a:rPr lang="en-US" sz="1000" kern="0">
                          <a:effectLst/>
                        </a:rPr>
                        <a:t>8</a:t>
                      </a:r>
                      <a:endParaRPr lang="zh-CN" sz="1000" kern="100">
                        <a:effectLst/>
                        <a:latin typeface="Times New Roman" panose="02020603050405020304" pitchFamily="18" charset="0"/>
                        <a:ea typeface="宋体" panose="02010600030101010101" pitchFamily="2" charset="-122"/>
                      </a:endParaRPr>
                    </a:p>
                  </a:txBody>
                  <a:tcPr marL="7304" marR="7304" marT="7304" marB="7304" anchor="b"/>
                </a:tc>
                <a:tc>
                  <a:txBody>
                    <a:bodyPr/>
                    <a:lstStyle/>
                    <a:p>
                      <a:pPr algn="ctr" fontAlgn="b">
                        <a:spcAft>
                          <a:spcPts val="0"/>
                        </a:spcAft>
                      </a:pPr>
                      <a:r>
                        <a:rPr lang="en-US" sz="1000" kern="0">
                          <a:effectLst/>
                        </a:rPr>
                        <a:t>7</a:t>
                      </a:r>
                      <a:endParaRPr lang="zh-CN" sz="1000" kern="100">
                        <a:effectLst/>
                        <a:latin typeface="Times New Roman" panose="02020603050405020304" pitchFamily="18" charset="0"/>
                        <a:ea typeface="宋体" panose="02010600030101010101" pitchFamily="2" charset="-122"/>
                      </a:endParaRPr>
                    </a:p>
                  </a:txBody>
                  <a:tcPr marL="7304" marR="7304" marT="7304" marB="7304" anchor="b"/>
                </a:tc>
                <a:tc>
                  <a:txBody>
                    <a:bodyPr/>
                    <a:lstStyle/>
                    <a:p>
                      <a:pPr algn="ctr" fontAlgn="b">
                        <a:spcAft>
                          <a:spcPts val="0"/>
                        </a:spcAft>
                      </a:pPr>
                      <a:r>
                        <a:rPr lang="en-US" sz="1000" kern="0">
                          <a:effectLst/>
                        </a:rPr>
                        <a:t>23</a:t>
                      </a:r>
                      <a:endParaRPr lang="zh-CN" sz="1000" kern="100">
                        <a:effectLst/>
                        <a:latin typeface="Times New Roman" panose="02020603050405020304" pitchFamily="18" charset="0"/>
                        <a:ea typeface="宋体" panose="02010600030101010101" pitchFamily="2" charset="-122"/>
                      </a:endParaRPr>
                    </a:p>
                  </a:txBody>
                  <a:tcPr marL="7304" marR="7304" marT="7304" marB="7304" anchor="b"/>
                </a:tc>
                <a:tc>
                  <a:txBody>
                    <a:bodyPr/>
                    <a:lstStyle/>
                    <a:p>
                      <a:pPr algn="ctr" fontAlgn="b">
                        <a:spcAft>
                          <a:spcPts val="0"/>
                        </a:spcAft>
                      </a:pPr>
                      <a:r>
                        <a:rPr lang="en-US" sz="1000" kern="0">
                          <a:effectLst/>
                        </a:rPr>
                        <a:t>2.6 </a:t>
                      </a:r>
                      <a:endParaRPr lang="zh-CN" sz="1000" kern="100">
                        <a:effectLst/>
                        <a:latin typeface="Times New Roman" panose="02020603050405020304" pitchFamily="18" charset="0"/>
                        <a:ea typeface="宋体" panose="02010600030101010101" pitchFamily="2" charset="-122"/>
                      </a:endParaRPr>
                    </a:p>
                  </a:txBody>
                  <a:tcPr marL="7304" marR="7304" marT="7304" marB="7304" anchor="b"/>
                </a:tc>
                <a:tc>
                  <a:txBody>
                    <a:bodyPr/>
                    <a:lstStyle/>
                    <a:p>
                      <a:pPr algn="ctr" fontAlgn="b">
                        <a:spcAft>
                          <a:spcPts val="0"/>
                        </a:spcAft>
                      </a:pPr>
                      <a:r>
                        <a:rPr lang="en-US" sz="1000" kern="0">
                          <a:effectLst/>
                        </a:rPr>
                        <a:t>5</a:t>
                      </a:r>
                      <a:endParaRPr lang="zh-CN" sz="1000" kern="100">
                        <a:effectLst/>
                        <a:latin typeface="Times New Roman" panose="02020603050405020304" pitchFamily="18" charset="0"/>
                        <a:ea typeface="宋体" panose="02010600030101010101" pitchFamily="2" charset="-122"/>
                      </a:endParaRPr>
                    </a:p>
                  </a:txBody>
                  <a:tcPr marL="7304" marR="7304" marT="7304" marB="7304" anchor="b"/>
                </a:tc>
                <a:tc>
                  <a:txBody>
                    <a:bodyPr/>
                    <a:lstStyle/>
                    <a:p>
                      <a:pPr algn="ctr" fontAlgn="b">
                        <a:spcAft>
                          <a:spcPts val="0"/>
                        </a:spcAft>
                      </a:pPr>
                      <a:r>
                        <a:rPr lang="en-US" sz="1000" kern="0">
                          <a:effectLst/>
                        </a:rPr>
                        <a:t>1.7 </a:t>
                      </a:r>
                      <a:endParaRPr lang="zh-CN" sz="1000" kern="100">
                        <a:effectLst/>
                        <a:latin typeface="Times New Roman" panose="02020603050405020304" pitchFamily="18" charset="0"/>
                        <a:ea typeface="宋体" panose="02010600030101010101" pitchFamily="2" charset="-122"/>
                      </a:endParaRPr>
                    </a:p>
                  </a:txBody>
                  <a:tcPr marL="7304" marR="7304" marT="7304" marB="7304" anchor="b"/>
                </a:tc>
                <a:tc>
                  <a:txBody>
                    <a:bodyPr/>
                    <a:lstStyle/>
                    <a:p>
                      <a:pPr algn="ctr" fontAlgn="b">
                        <a:spcAft>
                          <a:spcPts val="0"/>
                        </a:spcAft>
                      </a:pPr>
                      <a:r>
                        <a:rPr lang="en-US" sz="1000" kern="0">
                          <a:effectLst/>
                        </a:rPr>
                        <a:t>5</a:t>
                      </a:r>
                      <a:endParaRPr lang="zh-CN" sz="1000" kern="100">
                        <a:effectLst/>
                        <a:latin typeface="Times New Roman" panose="02020603050405020304" pitchFamily="18" charset="0"/>
                        <a:ea typeface="宋体" panose="02010600030101010101" pitchFamily="2" charset="-122"/>
                      </a:endParaRPr>
                    </a:p>
                  </a:txBody>
                  <a:tcPr marL="7304" marR="7304" marT="7304" marB="7304" anchor="b"/>
                </a:tc>
                <a:tc>
                  <a:txBody>
                    <a:bodyPr/>
                    <a:lstStyle/>
                    <a:p>
                      <a:pPr algn="ctr" fontAlgn="b">
                        <a:spcAft>
                          <a:spcPts val="0"/>
                        </a:spcAft>
                      </a:pPr>
                      <a:r>
                        <a:rPr lang="en-US" sz="1000" kern="0">
                          <a:effectLst/>
                        </a:rPr>
                        <a:t>1.7 </a:t>
                      </a:r>
                      <a:endParaRPr lang="zh-CN" sz="1000" kern="100">
                        <a:effectLst/>
                        <a:latin typeface="Times New Roman" panose="02020603050405020304" pitchFamily="18" charset="0"/>
                        <a:ea typeface="宋体" panose="02010600030101010101" pitchFamily="2" charset="-122"/>
                      </a:endParaRPr>
                    </a:p>
                  </a:txBody>
                  <a:tcPr marL="7304" marR="7304" marT="7304" marB="7304" anchor="b"/>
                </a:tc>
                <a:tc>
                  <a:txBody>
                    <a:bodyPr/>
                    <a:lstStyle/>
                    <a:p>
                      <a:pPr algn="ctr" fontAlgn="b">
                        <a:spcAft>
                          <a:spcPts val="0"/>
                        </a:spcAft>
                      </a:pPr>
                      <a:r>
                        <a:rPr lang="en-US" sz="1000" kern="0">
                          <a:effectLst/>
                        </a:rPr>
                        <a:t>1</a:t>
                      </a:r>
                      <a:endParaRPr lang="zh-CN" sz="1000" kern="100">
                        <a:effectLst/>
                        <a:latin typeface="Times New Roman" panose="02020603050405020304" pitchFamily="18" charset="0"/>
                        <a:ea typeface="宋体" panose="02010600030101010101" pitchFamily="2" charset="-122"/>
                      </a:endParaRPr>
                    </a:p>
                  </a:txBody>
                  <a:tcPr marL="7304" marR="7304" marT="7304" marB="7304" anchor="b"/>
                </a:tc>
                <a:tc>
                  <a:txBody>
                    <a:bodyPr/>
                    <a:lstStyle/>
                    <a:p>
                      <a:pPr algn="ctr" fontAlgn="b">
                        <a:spcAft>
                          <a:spcPts val="0"/>
                        </a:spcAft>
                      </a:pPr>
                      <a:r>
                        <a:rPr lang="en-US" sz="1000" kern="0">
                          <a:effectLst/>
                        </a:rPr>
                        <a:t>1.01 </a:t>
                      </a:r>
                      <a:endParaRPr lang="zh-CN" sz="1000" kern="100">
                        <a:effectLst/>
                        <a:latin typeface="Times New Roman" panose="02020603050405020304" pitchFamily="18" charset="0"/>
                        <a:ea typeface="宋体" panose="02010600030101010101" pitchFamily="2" charset="-122"/>
                      </a:endParaRPr>
                    </a:p>
                  </a:txBody>
                  <a:tcPr marL="7304" marR="7304" marT="7304" marB="7304" anchor="b"/>
                </a:tc>
              </a:tr>
              <a:tr h="260048">
                <a:tc>
                  <a:txBody>
                    <a:bodyPr/>
                    <a:lstStyle/>
                    <a:p>
                      <a:pPr algn="ctr" fontAlgn="b">
                        <a:spcAft>
                          <a:spcPts val="0"/>
                        </a:spcAft>
                      </a:pPr>
                      <a:r>
                        <a:rPr lang="en-US" sz="1000" u="none" strike="noStrike" kern="100">
                          <a:effectLst/>
                        </a:rPr>
                        <a:t> </a:t>
                      </a:r>
                      <a:r>
                        <a:rPr lang="zh-CN" sz="1000" kern="0">
                          <a:effectLst/>
                        </a:rPr>
                        <a:t>取消新增任务</a:t>
                      </a:r>
                      <a:endParaRPr lang="zh-CN" sz="1000" kern="100">
                        <a:effectLst/>
                        <a:latin typeface="Times New Roman" panose="02020603050405020304" pitchFamily="18" charset="0"/>
                        <a:ea typeface="宋体" panose="02010600030101010101" pitchFamily="2" charset="-122"/>
                      </a:endParaRPr>
                    </a:p>
                  </a:txBody>
                  <a:tcPr marL="7304" marR="7304" marT="7304" marB="7304" anchor="b"/>
                </a:tc>
                <a:tc>
                  <a:txBody>
                    <a:bodyPr/>
                    <a:lstStyle/>
                    <a:p>
                      <a:pPr algn="ctr" fontAlgn="ctr">
                        <a:spcAft>
                          <a:spcPts val="0"/>
                        </a:spcAft>
                      </a:pPr>
                      <a:r>
                        <a:rPr lang="en-US" sz="1000" kern="0">
                          <a:effectLst/>
                        </a:rPr>
                        <a:t>7</a:t>
                      </a:r>
                      <a:endParaRPr lang="zh-CN" sz="1000" kern="100">
                        <a:effectLst/>
                        <a:latin typeface="Times New Roman" panose="02020603050405020304" pitchFamily="18" charset="0"/>
                        <a:ea typeface="宋体" panose="02010600030101010101" pitchFamily="2" charset="-122"/>
                      </a:endParaRPr>
                    </a:p>
                  </a:txBody>
                  <a:tcPr marL="7304" marR="7304" marT="7304" marB="7304" anchor="ctr"/>
                </a:tc>
                <a:tc>
                  <a:txBody>
                    <a:bodyPr/>
                    <a:lstStyle/>
                    <a:p>
                      <a:pPr algn="ctr" fontAlgn="ctr">
                        <a:spcAft>
                          <a:spcPts val="0"/>
                        </a:spcAft>
                      </a:pPr>
                      <a:r>
                        <a:rPr lang="en-US" sz="1000" kern="0">
                          <a:effectLst/>
                        </a:rPr>
                        <a:t>8</a:t>
                      </a:r>
                      <a:endParaRPr lang="zh-CN" sz="1000" kern="100">
                        <a:effectLst/>
                        <a:latin typeface="Times New Roman" panose="02020603050405020304" pitchFamily="18" charset="0"/>
                        <a:ea typeface="宋体" panose="02010600030101010101" pitchFamily="2" charset="-122"/>
                      </a:endParaRPr>
                    </a:p>
                  </a:txBody>
                  <a:tcPr marL="7304" marR="7304" marT="7304" marB="7304" anchor="ctr"/>
                </a:tc>
                <a:tc>
                  <a:txBody>
                    <a:bodyPr/>
                    <a:lstStyle/>
                    <a:p>
                      <a:pPr algn="ctr" fontAlgn="ctr">
                        <a:spcAft>
                          <a:spcPts val="0"/>
                        </a:spcAft>
                      </a:pPr>
                      <a:r>
                        <a:rPr lang="en-US" sz="1000" kern="0">
                          <a:effectLst/>
                        </a:rPr>
                        <a:t>22</a:t>
                      </a:r>
                      <a:endParaRPr lang="zh-CN" sz="1000" kern="100">
                        <a:effectLst/>
                        <a:latin typeface="Times New Roman" panose="02020603050405020304" pitchFamily="18" charset="0"/>
                        <a:ea typeface="宋体" panose="02010600030101010101" pitchFamily="2" charset="-122"/>
                      </a:endParaRPr>
                    </a:p>
                  </a:txBody>
                  <a:tcPr marL="7304" marR="7304" marT="7304" marB="7304" anchor="ctr"/>
                </a:tc>
                <a:tc>
                  <a:txBody>
                    <a:bodyPr/>
                    <a:lstStyle/>
                    <a:p>
                      <a:pPr algn="ctr" fontAlgn="ctr">
                        <a:spcAft>
                          <a:spcPts val="0"/>
                        </a:spcAft>
                      </a:pPr>
                      <a:r>
                        <a:rPr lang="en-US" sz="1000" kern="0">
                          <a:effectLst/>
                        </a:rPr>
                        <a:t>4.5 </a:t>
                      </a:r>
                      <a:endParaRPr lang="zh-CN" sz="1000" kern="100">
                        <a:effectLst/>
                        <a:latin typeface="Times New Roman" panose="02020603050405020304" pitchFamily="18" charset="0"/>
                        <a:ea typeface="宋体" panose="02010600030101010101" pitchFamily="2" charset="-122"/>
                      </a:endParaRPr>
                    </a:p>
                  </a:txBody>
                  <a:tcPr marL="7304" marR="7304" marT="7304" marB="7304" anchor="ctr"/>
                </a:tc>
                <a:tc>
                  <a:txBody>
                    <a:bodyPr/>
                    <a:lstStyle/>
                    <a:p>
                      <a:pPr algn="ctr" fontAlgn="ctr">
                        <a:spcAft>
                          <a:spcPts val="0"/>
                        </a:spcAft>
                      </a:pPr>
                      <a:r>
                        <a:rPr lang="en-US" sz="1000" kern="0">
                          <a:effectLst/>
                        </a:rPr>
                        <a:t>5</a:t>
                      </a:r>
                      <a:endParaRPr lang="zh-CN" sz="1000" kern="100">
                        <a:effectLst/>
                        <a:latin typeface="Times New Roman" panose="02020603050405020304" pitchFamily="18" charset="0"/>
                        <a:ea typeface="宋体" panose="02010600030101010101" pitchFamily="2" charset="-122"/>
                      </a:endParaRPr>
                    </a:p>
                  </a:txBody>
                  <a:tcPr marL="7304" marR="7304" marT="7304" marB="7304" anchor="ctr"/>
                </a:tc>
                <a:tc>
                  <a:txBody>
                    <a:bodyPr/>
                    <a:lstStyle/>
                    <a:p>
                      <a:pPr algn="ctr" fontAlgn="ctr">
                        <a:spcAft>
                          <a:spcPts val="0"/>
                        </a:spcAft>
                      </a:pPr>
                      <a:r>
                        <a:rPr lang="en-US" sz="1000" kern="0">
                          <a:effectLst/>
                        </a:rPr>
                        <a:t>3.0 </a:t>
                      </a:r>
                      <a:endParaRPr lang="zh-CN" sz="1000" kern="100">
                        <a:effectLst/>
                        <a:latin typeface="Times New Roman" panose="02020603050405020304" pitchFamily="18" charset="0"/>
                        <a:ea typeface="宋体" panose="02010600030101010101" pitchFamily="2" charset="-122"/>
                      </a:endParaRPr>
                    </a:p>
                  </a:txBody>
                  <a:tcPr marL="7304" marR="7304" marT="7304" marB="7304" anchor="ctr"/>
                </a:tc>
                <a:tc>
                  <a:txBody>
                    <a:bodyPr/>
                    <a:lstStyle/>
                    <a:p>
                      <a:pPr algn="ctr" fontAlgn="ctr">
                        <a:spcAft>
                          <a:spcPts val="0"/>
                        </a:spcAft>
                      </a:pPr>
                      <a:r>
                        <a:rPr lang="en-US" sz="1000" kern="0">
                          <a:effectLst/>
                        </a:rPr>
                        <a:t>6</a:t>
                      </a:r>
                      <a:endParaRPr lang="zh-CN" sz="1000" kern="100">
                        <a:effectLst/>
                        <a:latin typeface="Times New Roman" panose="02020603050405020304" pitchFamily="18" charset="0"/>
                        <a:ea typeface="宋体" panose="02010600030101010101" pitchFamily="2" charset="-122"/>
                      </a:endParaRPr>
                    </a:p>
                  </a:txBody>
                  <a:tcPr marL="7304" marR="7304" marT="7304" marB="7304" anchor="ctr"/>
                </a:tc>
                <a:tc>
                  <a:txBody>
                    <a:bodyPr/>
                    <a:lstStyle/>
                    <a:p>
                      <a:pPr algn="ctr" fontAlgn="b">
                        <a:spcAft>
                          <a:spcPts val="0"/>
                        </a:spcAft>
                      </a:pPr>
                      <a:r>
                        <a:rPr lang="en-US" sz="1000" kern="0">
                          <a:effectLst/>
                        </a:rPr>
                        <a:t>3.6 </a:t>
                      </a:r>
                      <a:endParaRPr lang="zh-CN" sz="1000" kern="100">
                        <a:effectLst/>
                        <a:latin typeface="Times New Roman" panose="02020603050405020304" pitchFamily="18" charset="0"/>
                        <a:ea typeface="宋体" panose="02010600030101010101" pitchFamily="2" charset="-122"/>
                      </a:endParaRPr>
                    </a:p>
                  </a:txBody>
                  <a:tcPr marL="7304" marR="7304" marT="7304" marB="7304" anchor="b"/>
                </a:tc>
                <a:tc>
                  <a:txBody>
                    <a:bodyPr/>
                    <a:lstStyle/>
                    <a:p>
                      <a:pPr algn="ctr" fontAlgn="b">
                        <a:spcAft>
                          <a:spcPts val="0"/>
                        </a:spcAft>
                      </a:pPr>
                      <a:r>
                        <a:rPr lang="en-US" sz="1000" kern="0">
                          <a:effectLst/>
                        </a:rPr>
                        <a:t>1</a:t>
                      </a:r>
                      <a:endParaRPr lang="zh-CN" sz="1000" kern="100">
                        <a:effectLst/>
                        <a:latin typeface="Times New Roman" panose="02020603050405020304" pitchFamily="18" charset="0"/>
                        <a:ea typeface="宋体" panose="02010600030101010101" pitchFamily="2" charset="-122"/>
                      </a:endParaRPr>
                    </a:p>
                  </a:txBody>
                  <a:tcPr marL="7304" marR="7304" marT="7304" marB="7304" anchor="b"/>
                </a:tc>
                <a:tc>
                  <a:txBody>
                    <a:bodyPr/>
                    <a:lstStyle/>
                    <a:p>
                      <a:pPr algn="ctr" fontAlgn="b">
                        <a:spcAft>
                          <a:spcPts val="0"/>
                        </a:spcAft>
                      </a:pPr>
                      <a:r>
                        <a:rPr lang="en-US" sz="1000" kern="0">
                          <a:effectLst/>
                        </a:rPr>
                        <a:t>0.93 </a:t>
                      </a:r>
                      <a:endParaRPr lang="zh-CN" sz="1000" kern="100">
                        <a:effectLst/>
                        <a:latin typeface="Times New Roman" panose="02020603050405020304" pitchFamily="18" charset="0"/>
                        <a:ea typeface="宋体" panose="02010600030101010101" pitchFamily="2" charset="-122"/>
                      </a:endParaRPr>
                    </a:p>
                  </a:txBody>
                  <a:tcPr marL="7304" marR="7304" marT="7304" marB="7304" anchor="b"/>
                </a:tc>
              </a:tr>
              <a:tr h="260048">
                <a:tc>
                  <a:txBody>
                    <a:bodyPr/>
                    <a:lstStyle/>
                    <a:p>
                      <a:pPr algn="ctr" fontAlgn="b">
                        <a:spcAft>
                          <a:spcPts val="0"/>
                        </a:spcAft>
                      </a:pPr>
                      <a:r>
                        <a:rPr lang="zh-CN" sz="1000" kern="0">
                          <a:effectLst/>
                        </a:rPr>
                        <a:t>查看用户信息</a:t>
                      </a:r>
                      <a:endParaRPr lang="zh-CN" sz="1000" kern="100">
                        <a:effectLst/>
                        <a:latin typeface="Times New Roman" panose="02020603050405020304" pitchFamily="18" charset="0"/>
                        <a:ea typeface="宋体" panose="02010600030101010101" pitchFamily="2" charset="-122"/>
                      </a:endParaRPr>
                    </a:p>
                  </a:txBody>
                  <a:tcPr marL="7304" marR="7304" marT="7304" marB="7304" anchor="b"/>
                </a:tc>
                <a:tc>
                  <a:txBody>
                    <a:bodyPr/>
                    <a:lstStyle/>
                    <a:p>
                      <a:pPr algn="ctr" fontAlgn="b">
                        <a:spcAft>
                          <a:spcPts val="0"/>
                        </a:spcAft>
                      </a:pPr>
                      <a:r>
                        <a:rPr lang="en-US" sz="1000" kern="0">
                          <a:effectLst/>
                        </a:rPr>
                        <a:t>6</a:t>
                      </a:r>
                      <a:endParaRPr lang="zh-CN" sz="1000" kern="100">
                        <a:effectLst/>
                        <a:latin typeface="Times New Roman" panose="02020603050405020304" pitchFamily="18" charset="0"/>
                        <a:ea typeface="宋体" panose="02010600030101010101" pitchFamily="2" charset="-122"/>
                      </a:endParaRPr>
                    </a:p>
                  </a:txBody>
                  <a:tcPr marL="7304" marR="7304" marT="7304" marB="7304" anchor="b"/>
                </a:tc>
                <a:tc>
                  <a:txBody>
                    <a:bodyPr/>
                    <a:lstStyle/>
                    <a:p>
                      <a:pPr algn="ctr" fontAlgn="b">
                        <a:spcAft>
                          <a:spcPts val="0"/>
                        </a:spcAft>
                      </a:pPr>
                      <a:r>
                        <a:rPr lang="en-US" sz="1000" kern="0">
                          <a:effectLst/>
                        </a:rPr>
                        <a:t>9</a:t>
                      </a:r>
                      <a:endParaRPr lang="zh-CN" sz="1000" kern="100">
                        <a:effectLst/>
                        <a:latin typeface="Times New Roman" panose="02020603050405020304" pitchFamily="18" charset="0"/>
                        <a:ea typeface="宋体" panose="02010600030101010101" pitchFamily="2" charset="-122"/>
                      </a:endParaRPr>
                    </a:p>
                  </a:txBody>
                  <a:tcPr marL="7304" marR="7304" marT="7304" marB="7304" anchor="b"/>
                </a:tc>
                <a:tc>
                  <a:txBody>
                    <a:bodyPr/>
                    <a:lstStyle/>
                    <a:p>
                      <a:pPr algn="ctr" fontAlgn="b">
                        <a:spcAft>
                          <a:spcPts val="0"/>
                        </a:spcAft>
                      </a:pPr>
                      <a:r>
                        <a:rPr lang="en-US" sz="1000" kern="0">
                          <a:effectLst/>
                        </a:rPr>
                        <a:t>21</a:t>
                      </a:r>
                      <a:endParaRPr lang="zh-CN" sz="1000" kern="100">
                        <a:effectLst/>
                        <a:latin typeface="Times New Roman" panose="02020603050405020304" pitchFamily="18" charset="0"/>
                        <a:ea typeface="宋体" panose="02010600030101010101" pitchFamily="2" charset="-122"/>
                      </a:endParaRPr>
                    </a:p>
                  </a:txBody>
                  <a:tcPr marL="7304" marR="7304" marT="7304" marB="7304" anchor="b"/>
                </a:tc>
                <a:tc>
                  <a:txBody>
                    <a:bodyPr/>
                    <a:lstStyle/>
                    <a:p>
                      <a:pPr algn="ctr" fontAlgn="b">
                        <a:spcAft>
                          <a:spcPts val="0"/>
                        </a:spcAft>
                      </a:pPr>
                      <a:r>
                        <a:rPr lang="en-US" sz="1000" kern="0">
                          <a:effectLst/>
                        </a:rPr>
                        <a:t>2.4 </a:t>
                      </a:r>
                      <a:endParaRPr lang="zh-CN" sz="1000" kern="100">
                        <a:effectLst/>
                        <a:latin typeface="Times New Roman" panose="02020603050405020304" pitchFamily="18" charset="0"/>
                        <a:ea typeface="宋体" panose="02010600030101010101" pitchFamily="2" charset="-122"/>
                      </a:endParaRPr>
                    </a:p>
                  </a:txBody>
                  <a:tcPr marL="7304" marR="7304" marT="7304" marB="7304" anchor="b"/>
                </a:tc>
                <a:tc>
                  <a:txBody>
                    <a:bodyPr/>
                    <a:lstStyle/>
                    <a:p>
                      <a:pPr algn="ctr" fontAlgn="b">
                        <a:spcAft>
                          <a:spcPts val="0"/>
                        </a:spcAft>
                      </a:pPr>
                      <a:r>
                        <a:rPr lang="en-US" sz="1000" kern="0">
                          <a:effectLst/>
                        </a:rPr>
                        <a:t>5</a:t>
                      </a:r>
                      <a:endParaRPr lang="zh-CN" sz="1000" kern="100">
                        <a:effectLst/>
                        <a:latin typeface="Times New Roman" panose="02020603050405020304" pitchFamily="18" charset="0"/>
                        <a:ea typeface="宋体" panose="02010600030101010101" pitchFamily="2" charset="-122"/>
                      </a:endParaRPr>
                    </a:p>
                  </a:txBody>
                  <a:tcPr marL="7304" marR="7304" marT="7304" marB="7304" anchor="b"/>
                </a:tc>
                <a:tc>
                  <a:txBody>
                    <a:bodyPr/>
                    <a:lstStyle/>
                    <a:p>
                      <a:pPr algn="ctr" fontAlgn="b">
                        <a:spcAft>
                          <a:spcPts val="0"/>
                        </a:spcAft>
                      </a:pPr>
                      <a:r>
                        <a:rPr lang="en-US" sz="1000" kern="0">
                          <a:effectLst/>
                        </a:rPr>
                        <a:t>1.7 </a:t>
                      </a:r>
                      <a:endParaRPr lang="zh-CN" sz="1000" kern="100">
                        <a:effectLst/>
                        <a:latin typeface="Times New Roman" panose="02020603050405020304" pitchFamily="18" charset="0"/>
                        <a:ea typeface="宋体" panose="02010600030101010101" pitchFamily="2" charset="-122"/>
                      </a:endParaRPr>
                    </a:p>
                  </a:txBody>
                  <a:tcPr marL="7304" marR="7304" marT="7304" marB="7304" anchor="b"/>
                </a:tc>
                <a:tc>
                  <a:txBody>
                    <a:bodyPr/>
                    <a:lstStyle/>
                    <a:p>
                      <a:pPr algn="ctr" fontAlgn="b">
                        <a:spcAft>
                          <a:spcPts val="0"/>
                        </a:spcAft>
                      </a:pPr>
                      <a:r>
                        <a:rPr lang="en-US" sz="1000" kern="0">
                          <a:effectLst/>
                        </a:rPr>
                        <a:t>5</a:t>
                      </a:r>
                      <a:endParaRPr lang="zh-CN" sz="1000" kern="100">
                        <a:effectLst/>
                        <a:latin typeface="Times New Roman" panose="02020603050405020304" pitchFamily="18" charset="0"/>
                        <a:ea typeface="宋体" panose="02010600030101010101" pitchFamily="2" charset="-122"/>
                      </a:endParaRPr>
                    </a:p>
                  </a:txBody>
                  <a:tcPr marL="7304" marR="7304" marT="7304" marB="7304" anchor="b"/>
                </a:tc>
                <a:tc>
                  <a:txBody>
                    <a:bodyPr/>
                    <a:lstStyle/>
                    <a:p>
                      <a:pPr algn="ctr" fontAlgn="b">
                        <a:spcAft>
                          <a:spcPts val="0"/>
                        </a:spcAft>
                      </a:pPr>
                      <a:r>
                        <a:rPr lang="en-US" sz="1000" kern="0">
                          <a:effectLst/>
                        </a:rPr>
                        <a:t>1.7 </a:t>
                      </a:r>
                      <a:endParaRPr lang="zh-CN" sz="1000" kern="100">
                        <a:effectLst/>
                        <a:latin typeface="Times New Roman" panose="02020603050405020304" pitchFamily="18" charset="0"/>
                        <a:ea typeface="宋体" panose="02010600030101010101" pitchFamily="2" charset="-122"/>
                      </a:endParaRPr>
                    </a:p>
                  </a:txBody>
                  <a:tcPr marL="7304" marR="7304" marT="7304" marB="7304" anchor="b"/>
                </a:tc>
                <a:tc>
                  <a:txBody>
                    <a:bodyPr/>
                    <a:lstStyle/>
                    <a:p>
                      <a:pPr algn="ctr" fontAlgn="b">
                        <a:spcAft>
                          <a:spcPts val="0"/>
                        </a:spcAft>
                      </a:pPr>
                      <a:r>
                        <a:rPr lang="en-US" sz="1000" kern="0">
                          <a:effectLst/>
                        </a:rPr>
                        <a:t>1</a:t>
                      </a:r>
                      <a:endParaRPr lang="zh-CN" sz="1000" kern="100">
                        <a:effectLst/>
                        <a:latin typeface="Times New Roman" panose="02020603050405020304" pitchFamily="18" charset="0"/>
                        <a:ea typeface="宋体" panose="02010600030101010101" pitchFamily="2" charset="-122"/>
                      </a:endParaRPr>
                    </a:p>
                  </a:txBody>
                  <a:tcPr marL="7304" marR="7304" marT="7304" marB="7304" anchor="b"/>
                </a:tc>
                <a:tc>
                  <a:txBody>
                    <a:bodyPr/>
                    <a:lstStyle/>
                    <a:p>
                      <a:pPr algn="ctr" fontAlgn="b">
                        <a:spcAft>
                          <a:spcPts val="0"/>
                        </a:spcAft>
                      </a:pPr>
                      <a:r>
                        <a:rPr lang="en-US" sz="1000" kern="0">
                          <a:effectLst/>
                        </a:rPr>
                        <a:t>0.92 </a:t>
                      </a:r>
                      <a:endParaRPr lang="zh-CN" sz="1000" kern="100">
                        <a:effectLst/>
                        <a:latin typeface="Times New Roman" panose="02020603050405020304" pitchFamily="18" charset="0"/>
                        <a:ea typeface="宋体" panose="02010600030101010101" pitchFamily="2" charset="-122"/>
                      </a:endParaRPr>
                    </a:p>
                  </a:txBody>
                  <a:tcPr marL="7304" marR="7304" marT="7304" marB="7304" anchor="b"/>
                </a:tc>
              </a:tr>
              <a:tr h="147420">
                <a:tc>
                  <a:txBody>
                    <a:bodyPr/>
                    <a:lstStyle/>
                    <a:p>
                      <a:pPr algn="ctr" fontAlgn="b">
                        <a:spcAft>
                          <a:spcPts val="0"/>
                        </a:spcAft>
                      </a:pPr>
                      <a:r>
                        <a:rPr lang="zh-CN" sz="1000" kern="0">
                          <a:effectLst/>
                        </a:rPr>
                        <a:t>查找帖子</a:t>
                      </a:r>
                      <a:endParaRPr lang="zh-CN" sz="1000" kern="100">
                        <a:effectLst/>
                        <a:latin typeface="Times New Roman" panose="02020603050405020304" pitchFamily="18" charset="0"/>
                        <a:ea typeface="宋体" panose="02010600030101010101" pitchFamily="2" charset="-122"/>
                      </a:endParaRPr>
                    </a:p>
                  </a:txBody>
                  <a:tcPr marL="7304" marR="7304" marT="7304" marB="7304" anchor="b"/>
                </a:tc>
                <a:tc>
                  <a:txBody>
                    <a:bodyPr/>
                    <a:lstStyle/>
                    <a:p>
                      <a:pPr algn="ctr" fontAlgn="b">
                        <a:spcAft>
                          <a:spcPts val="0"/>
                        </a:spcAft>
                      </a:pPr>
                      <a:r>
                        <a:rPr lang="en-US" sz="1000" kern="0">
                          <a:effectLst/>
                        </a:rPr>
                        <a:t>8</a:t>
                      </a:r>
                      <a:endParaRPr lang="zh-CN" sz="1000" kern="100">
                        <a:effectLst/>
                        <a:latin typeface="Times New Roman" panose="02020603050405020304" pitchFamily="18" charset="0"/>
                        <a:ea typeface="宋体" panose="02010600030101010101" pitchFamily="2" charset="-122"/>
                      </a:endParaRPr>
                    </a:p>
                  </a:txBody>
                  <a:tcPr marL="7304" marR="7304" marT="7304" marB="7304" anchor="b"/>
                </a:tc>
                <a:tc>
                  <a:txBody>
                    <a:bodyPr/>
                    <a:lstStyle/>
                    <a:p>
                      <a:pPr algn="ctr" fontAlgn="b">
                        <a:spcAft>
                          <a:spcPts val="0"/>
                        </a:spcAft>
                      </a:pPr>
                      <a:r>
                        <a:rPr lang="en-US" sz="1000" kern="0">
                          <a:effectLst/>
                        </a:rPr>
                        <a:t>9</a:t>
                      </a:r>
                      <a:endParaRPr lang="zh-CN" sz="1000" kern="100">
                        <a:effectLst/>
                        <a:latin typeface="Times New Roman" panose="02020603050405020304" pitchFamily="18" charset="0"/>
                        <a:ea typeface="宋体" panose="02010600030101010101" pitchFamily="2" charset="-122"/>
                      </a:endParaRPr>
                    </a:p>
                  </a:txBody>
                  <a:tcPr marL="7304" marR="7304" marT="7304" marB="7304" anchor="b"/>
                </a:tc>
                <a:tc>
                  <a:txBody>
                    <a:bodyPr/>
                    <a:lstStyle/>
                    <a:p>
                      <a:pPr algn="ctr" fontAlgn="b">
                        <a:spcAft>
                          <a:spcPts val="0"/>
                        </a:spcAft>
                      </a:pPr>
                      <a:r>
                        <a:rPr lang="en-US" sz="1000" kern="0">
                          <a:effectLst/>
                        </a:rPr>
                        <a:t>25</a:t>
                      </a:r>
                      <a:endParaRPr lang="zh-CN" sz="1000" kern="100">
                        <a:effectLst/>
                        <a:latin typeface="Times New Roman" panose="02020603050405020304" pitchFamily="18" charset="0"/>
                        <a:ea typeface="宋体" panose="02010600030101010101" pitchFamily="2" charset="-122"/>
                      </a:endParaRPr>
                    </a:p>
                  </a:txBody>
                  <a:tcPr marL="7304" marR="7304" marT="7304" marB="7304" anchor="b"/>
                </a:tc>
                <a:tc>
                  <a:txBody>
                    <a:bodyPr/>
                    <a:lstStyle/>
                    <a:p>
                      <a:pPr algn="ctr" fontAlgn="b">
                        <a:spcAft>
                          <a:spcPts val="0"/>
                        </a:spcAft>
                      </a:pPr>
                      <a:r>
                        <a:rPr lang="en-US" sz="1000" kern="0">
                          <a:effectLst/>
                        </a:rPr>
                        <a:t>2.8 </a:t>
                      </a:r>
                      <a:endParaRPr lang="zh-CN" sz="1000" kern="100">
                        <a:effectLst/>
                        <a:latin typeface="Times New Roman" panose="02020603050405020304" pitchFamily="18" charset="0"/>
                        <a:ea typeface="宋体" panose="02010600030101010101" pitchFamily="2" charset="-122"/>
                      </a:endParaRPr>
                    </a:p>
                  </a:txBody>
                  <a:tcPr marL="7304" marR="7304" marT="7304" marB="7304" anchor="b"/>
                </a:tc>
                <a:tc>
                  <a:txBody>
                    <a:bodyPr/>
                    <a:lstStyle/>
                    <a:p>
                      <a:pPr algn="ctr" fontAlgn="b">
                        <a:spcAft>
                          <a:spcPts val="0"/>
                        </a:spcAft>
                      </a:pPr>
                      <a:r>
                        <a:rPr lang="en-US" sz="1000" kern="0">
                          <a:effectLst/>
                        </a:rPr>
                        <a:t>6</a:t>
                      </a:r>
                      <a:endParaRPr lang="zh-CN" sz="1000" kern="100">
                        <a:effectLst/>
                        <a:latin typeface="Times New Roman" panose="02020603050405020304" pitchFamily="18" charset="0"/>
                        <a:ea typeface="宋体" panose="02010600030101010101" pitchFamily="2" charset="-122"/>
                      </a:endParaRPr>
                    </a:p>
                  </a:txBody>
                  <a:tcPr marL="7304" marR="7304" marT="7304" marB="7304" anchor="b"/>
                </a:tc>
                <a:tc>
                  <a:txBody>
                    <a:bodyPr/>
                    <a:lstStyle/>
                    <a:p>
                      <a:pPr algn="ctr" fontAlgn="b">
                        <a:spcAft>
                          <a:spcPts val="0"/>
                        </a:spcAft>
                      </a:pPr>
                      <a:r>
                        <a:rPr lang="en-US" sz="1000" kern="0">
                          <a:effectLst/>
                        </a:rPr>
                        <a:t>2.1 </a:t>
                      </a:r>
                      <a:endParaRPr lang="zh-CN" sz="1000" kern="100">
                        <a:effectLst/>
                        <a:latin typeface="Times New Roman" panose="02020603050405020304" pitchFamily="18" charset="0"/>
                        <a:ea typeface="宋体" panose="02010600030101010101" pitchFamily="2" charset="-122"/>
                      </a:endParaRPr>
                    </a:p>
                  </a:txBody>
                  <a:tcPr marL="7304" marR="7304" marT="7304" marB="7304" anchor="b"/>
                </a:tc>
                <a:tc>
                  <a:txBody>
                    <a:bodyPr/>
                    <a:lstStyle/>
                    <a:p>
                      <a:pPr algn="ctr" fontAlgn="b">
                        <a:spcAft>
                          <a:spcPts val="0"/>
                        </a:spcAft>
                      </a:pPr>
                      <a:r>
                        <a:rPr lang="en-US" sz="1000" kern="0">
                          <a:effectLst/>
                        </a:rPr>
                        <a:t>6</a:t>
                      </a:r>
                      <a:endParaRPr lang="zh-CN" sz="1000" kern="100">
                        <a:effectLst/>
                        <a:latin typeface="Times New Roman" panose="02020603050405020304" pitchFamily="18" charset="0"/>
                        <a:ea typeface="宋体" panose="02010600030101010101" pitchFamily="2" charset="-122"/>
                      </a:endParaRPr>
                    </a:p>
                  </a:txBody>
                  <a:tcPr marL="7304" marR="7304" marT="7304" marB="7304" anchor="b"/>
                </a:tc>
                <a:tc>
                  <a:txBody>
                    <a:bodyPr/>
                    <a:lstStyle/>
                    <a:p>
                      <a:pPr algn="ctr" fontAlgn="b">
                        <a:spcAft>
                          <a:spcPts val="0"/>
                        </a:spcAft>
                      </a:pPr>
                      <a:r>
                        <a:rPr lang="en-US" sz="1000" kern="0">
                          <a:effectLst/>
                        </a:rPr>
                        <a:t>2.0 </a:t>
                      </a:r>
                      <a:endParaRPr lang="zh-CN" sz="1000" kern="100">
                        <a:effectLst/>
                        <a:latin typeface="Times New Roman" panose="02020603050405020304" pitchFamily="18" charset="0"/>
                        <a:ea typeface="宋体" panose="02010600030101010101" pitchFamily="2" charset="-122"/>
                      </a:endParaRPr>
                    </a:p>
                  </a:txBody>
                  <a:tcPr marL="7304" marR="7304" marT="7304" marB="7304" anchor="b"/>
                </a:tc>
                <a:tc>
                  <a:txBody>
                    <a:bodyPr/>
                    <a:lstStyle/>
                    <a:p>
                      <a:pPr algn="ctr" fontAlgn="b">
                        <a:spcAft>
                          <a:spcPts val="0"/>
                        </a:spcAft>
                      </a:pPr>
                      <a:r>
                        <a:rPr lang="en-US" sz="1000" kern="0">
                          <a:effectLst/>
                        </a:rPr>
                        <a:t>1</a:t>
                      </a:r>
                      <a:endParaRPr lang="zh-CN" sz="1000" kern="100">
                        <a:effectLst/>
                        <a:latin typeface="Times New Roman" panose="02020603050405020304" pitchFamily="18" charset="0"/>
                        <a:ea typeface="宋体" panose="02010600030101010101" pitchFamily="2" charset="-122"/>
                      </a:endParaRPr>
                    </a:p>
                  </a:txBody>
                  <a:tcPr marL="7304" marR="7304" marT="7304" marB="7304" anchor="b"/>
                </a:tc>
                <a:tc>
                  <a:txBody>
                    <a:bodyPr/>
                    <a:lstStyle/>
                    <a:p>
                      <a:pPr algn="ctr" fontAlgn="b">
                        <a:spcAft>
                          <a:spcPts val="0"/>
                        </a:spcAft>
                      </a:pPr>
                      <a:r>
                        <a:rPr lang="en-US" sz="1000" kern="0">
                          <a:effectLst/>
                        </a:rPr>
                        <a:t>0.91 </a:t>
                      </a:r>
                      <a:endParaRPr lang="zh-CN" sz="1000" kern="100">
                        <a:effectLst/>
                        <a:latin typeface="Times New Roman" panose="02020603050405020304" pitchFamily="18" charset="0"/>
                        <a:ea typeface="宋体" panose="02010600030101010101" pitchFamily="2" charset="-122"/>
                      </a:endParaRPr>
                    </a:p>
                  </a:txBody>
                  <a:tcPr marL="7304" marR="7304" marT="7304" marB="7304" anchor="b"/>
                </a:tc>
              </a:tr>
              <a:tr h="260048">
                <a:tc>
                  <a:txBody>
                    <a:bodyPr/>
                    <a:lstStyle/>
                    <a:p>
                      <a:pPr algn="ctr" fontAlgn="b">
                        <a:spcAft>
                          <a:spcPts val="0"/>
                        </a:spcAft>
                      </a:pPr>
                      <a:r>
                        <a:rPr lang="zh-CN" sz="1000" kern="0">
                          <a:effectLst/>
                        </a:rPr>
                        <a:t>查看评价标准</a:t>
                      </a:r>
                      <a:endParaRPr lang="zh-CN" sz="1000" kern="100">
                        <a:effectLst/>
                        <a:latin typeface="Times New Roman" panose="02020603050405020304" pitchFamily="18" charset="0"/>
                        <a:ea typeface="宋体" panose="02010600030101010101" pitchFamily="2" charset="-122"/>
                      </a:endParaRPr>
                    </a:p>
                  </a:txBody>
                  <a:tcPr marL="7304" marR="7304" marT="7304" marB="7304" anchor="b"/>
                </a:tc>
                <a:tc>
                  <a:txBody>
                    <a:bodyPr/>
                    <a:lstStyle/>
                    <a:p>
                      <a:pPr algn="ctr" fontAlgn="ctr">
                        <a:spcAft>
                          <a:spcPts val="0"/>
                        </a:spcAft>
                      </a:pPr>
                      <a:r>
                        <a:rPr lang="en-US" sz="1000" kern="0">
                          <a:effectLst/>
                        </a:rPr>
                        <a:t>7</a:t>
                      </a:r>
                      <a:endParaRPr lang="zh-CN" sz="1000" kern="100">
                        <a:effectLst/>
                        <a:latin typeface="Times New Roman" panose="02020603050405020304" pitchFamily="18" charset="0"/>
                        <a:ea typeface="宋体" panose="02010600030101010101" pitchFamily="2" charset="-122"/>
                      </a:endParaRPr>
                    </a:p>
                  </a:txBody>
                  <a:tcPr marL="7304" marR="7304" marT="7304" marB="7304" anchor="ctr"/>
                </a:tc>
                <a:tc>
                  <a:txBody>
                    <a:bodyPr/>
                    <a:lstStyle/>
                    <a:p>
                      <a:pPr algn="ctr" fontAlgn="ctr">
                        <a:spcAft>
                          <a:spcPts val="0"/>
                        </a:spcAft>
                      </a:pPr>
                      <a:r>
                        <a:rPr lang="en-US" sz="1000" kern="0">
                          <a:effectLst/>
                        </a:rPr>
                        <a:t>8</a:t>
                      </a:r>
                      <a:endParaRPr lang="zh-CN" sz="1000" kern="100">
                        <a:effectLst/>
                        <a:latin typeface="Times New Roman" panose="02020603050405020304" pitchFamily="18" charset="0"/>
                        <a:ea typeface="宋体" panose="02010600030101010101" pitchFamily="2" charset="-122"/>
                      </a:endParaRPr>
                    </a:p>
                  </a:txBody>
                  <a:tcPr marL="7304" marR="7304" marT="7304" marB="7304" anchor="ctr"/>
                </a:tc>
                <a:tc>
                  <a:txBody>
                    <a:bodyPr/>
                    <a:lstStyle/>
                    <a:p>
                      <a:pPr algn="ctr" fontAlgn="ctr">
                        <a:spcAft>
                          <a:spcPts val="0"/>
                        </a:spcAft>
                      </a:pPr>
                      <a:r>
                        <a:rPr lang="en-US" sz="1000" kern="0">
                          <a:effectLst/>
                        </a:rPr>
                        <a:t>22</a:t>
                      </a:r>
                      <a:endParaRPr lang="zh-CN" sz="1000" kern="100">
                        <a:effectLst/>
                        <a:latin typeface="Times New Roman" panose="02020603050405020304" pitchFamily="18" charset="0"/>
                        <a:ea typeface="宋体" panose="02010600030101010101" pitchFamily="2" charset="-122"/>
                      </a:endParaRPr>
                    </a:p>
                  </a:txBody>
                  <a:tcPr marL="7304" marR="7304" marT="7304" marB="7304" anchor="ctr"/>
                </a:tc>
                <a:tc>
                  <a:txBody>
                    <a:bodyPr/>
                    <a:lstStyle/>
                    <a:p>
                      <a:pPr algn="ctr" fontAlgn="ctr">
                        <a:spcAft>
                          <a:spcPts val="0"/>
                        </a:spcAft>
                      </a:pPr>
                      <a:r>
                        <a:rPr lang="en-US" sz="1000" kern="0">
                          <a:effectLst/>
                        </a:rPr>
                        <a:t>3.7 </a:t>
                      </a:r>
                      <a:endParaRPr lang="zh-CN" sz="1000" kern="100">
                        <a:effectLst/>
                        <a:latin typeface="Times New Roman" panose="02020603050405020304" pitchFamily="18" charset="0"/>
                        <a:ea typeface="宋体" panose="02010600030101010101" pitchFamily="2" charset="-122"/>
                      </a:endParaRPr>
                    </a:p>
                  </a:txBody>
                  <a:tcPr marL="7304" marR="7304" marT="7304" marB="7304" anchor="ctr"/>
                </a:tc>
                <a:tc>
                  <a:txBody>
                    <a:bodyPr/>
                    <a:lstStyle/>
                    <a:p>
                      <a:pPr algn="ctr" fontAlgn="ctr">
                        <a:spcAft>
                          <a:spcPts val="0"/>
                        </a:spcAft>
                      </a:pPr>
                      <a:r>
                        <a:rPr lang="en-US" sz="1000" kern="0">
                          <a:effectLst/>
                        </a:rPr>
                        <a:t>5</a:t>
                      </a:r>
                      <a:endParaRPr lang="zh-CN" sz="1000" kern="100">
                        <a:effectLst/>
                        <a:latin typeface="Times New Roman" panose="02020603050405020304" pitchFamily="18" charset="0"/>
                        <a:ea typeface="宋体" panose="02010600030101010101" pitchFamily="2" charset="-122"/>
                      </a:endParaRPr>
                    </a:p>
                  </a:txBody>
                  <a:tcPr marL="7304" marR="7304" marT="7304" marB="7304" anchor="ctr"/>
                </a:tc>
                <a:tc>
                  <a:txBody>
                    <a:bodyPr/>
                    <a:lstStyle/>
                    <a:p>
                      <a:pPr algn="ctr" fontAlgn="ctr">
                        <a:spcAft>
                          <a:spcPts val="0"/>
                        </a:spcAft>
                      </a:pPr>
                      <a:r>
                        <a:rPr lang="en-US" sz="1000" kern="0">
                          <a:effectLst/>
                        </a:rPr>
                        <a:t>2.8 </a:t>
                      </a:r>
                      <a:endParaRPr lang="zh-CN" sz="1000" kern="100">
                        <a:effectLst/>
                        <a:latin typeface="Times New Roman" panose="02020603050405020304" pitchFamily="18" charset="0"/>
                        <a:ea typeface="宋体" panose="02010600030101010101" pitchFamily="2" charset="-122"/>
                      </a:endParaRPr>
                    </a:p>
                  </a:txBody>
                  <a:tcPr marL="7304" marR="7304" marT="7304" marB="7304" anchor="ctr"/>
                </a:tc>
                <a:tc>
                  <a:txBody>
                    <a:bodyPr/>
                    <a:lstStyle/>
                    <a:p>
                      <a:pPr algn="ctr" fontAlgn="ctr">
                        <a:spcAft>
                          <a:spcPts val="0"/>
                        </a:spcAft>
                      </a:pPr>
                      <a:r>
                        <a:rPr lang="en-US" sz="1000" kern="0">
                          <a:effectLst/>
                        </a:rPr>
                        <a:t>5</a:t>
                      </a:r>
                      <a:endParaRPr lang="zh-CN" sz="1000" kern="100">
                        <a:effectLst/>
                        <a:latin typeface="Times New Roman" panose="02020603050405020304" pitchFamily="18" charset="0"/>
                        <a:ea typeface="宋体" panose="02010600030101010101" pitchFamily="2" charset="-122"/>
                      </a:endParaRPr>
                    </a:p>
                  </a:txBody>
                  <a:tcPr marL="7304" marR="7304" marT="7304" marB="7304" anchor="ctr"/>
                </a:tc>
                <a:tc>
                  <a:txBody>
                    <a:bodyPr/>
                    <a:lstStyle/>
                    <a:p>
                      <a:pPr algn="ctr" fontAlgn="b">
                        <a:spcAft>
                          <a:spcPts val="0"/>
                        </a:spcAft>
                      </a:pPr>
                      <a:r>
                        <a:rPr lang="en-US" sz="1000" kern="0">
                          <a:effectLst/>
                        </a:rPr>
                        <a:t>2.6 </a:t>
                      </a:r>
                      <a:endParaRPr lang="zh-CN" sz="1000" kern="100">
                        <a:effectLst/>
                        <a:latin typeface="Times New Roman" panose="02020603050405020304" pitchFamily="18" charset="0"/>
                        <a:ea typeface="宋体" panose="02010600030101010101" pitchFamily="2" charset="-122"/>
                      </a:endParaRPr>
                    </a:p>
                  </a:txBody>
                  <a:tcPr marL="7304" marR="7304" marT="7304" marB="7304" anchor="b"/>
                </a:tc>
                <a:tc>
                  <a:txBody>
                    <a:bodyPr/>
                    <a:lstStyle/>
                    <a:p>
                      <a:pPr algn="ctr" fontAlgn="b">
                        <a:spcAft>
                          <a:spcPts val="0"/>
                        </a:spcAft>
                      </a:pPr>
                      <a:r>
                        <a:rPr lang="en-US" sz="1000" kern="0">
                          <a:effectLst/>
                        </a:rPr>
                        <a:t>1</a:t>
                      </a:r>
                      <a:endParaRPr lang="zh-CN" sz="1000" kern="100">
                        <a:effectLst/>
                        <a:latin typeface="Times New Roman" panose="02020603050405020304" pitchFamily="18" charset="0"/>
                        <a:ea typeface="宋体" panose="02010600030101010101" pitchFamily="2" charset="-122"/>
                      </a:endParaRPr>
                    </a:p>
                  </a:txBody>
                  <a:tcPr marL="7304" marR="7304" marT="7304" marB="7304" anchor="b"/>
                </a:tc>
                <a:tc>
                  <a:txBody>
                    <a:bodyPr/>
                    <a:lstStyle/>
                    <a:p>
                      <a:pPr algn="ctr" fontAlgn="b">
                        <a:spcAft>
                          <a:spcPts val="0"/>
                        </a:spcAft>
                      </a:pPr>
                      <a:r>
                        <a:rPr lang="en-US" sz="1000" kern="0">
                          <a:effectLst/>
                        </a:rPr>
                        <a:t>0.91 </a:t>
                      </a:r>
                      <a:endParaRPr lang="zh-CN" sz="1000" kern="100">
                        <a:effectLst/>
                        <a:latin typeface="Times New Roman" panose="02020603050405020304" pitchFamily="18" charset="0"/>
                        <a:ea typeface="宋体" panose="02010600030101010101" pitchFamily="2" charset="-122"/>
                      </a:endParaRPr>
                    </a:p>
                  </a:txBody>
                  <a:tcPr marL="7304" marR="7304" marT="7304" marB="7304" anchor="b"/>
                </a:tc>
              </a:tr>
              <a:tr h="260048">
                <a:tc>
                  <a:txBody>
                    <a:bodyPr/>
                    <a:lstStyle/>
                    <a:p>
                      <a:pPr algn="ctr" fontAlgn="b">
                        <a:spcAft>
                          <a:spcPts val="0"/>
                        </a:spcAft>
                      </a:pPr>
                      <a:r>
                        <a:rPr lang="zh-CN" sz="1000" kern="0">
                          <a:effectLst/>
                        </a:rPr>
                        <a:t>学生查看项目任务</a:t>
                      </a:r>
                      <a:endParaRPr lang="zh-CN" sz="1000" kern="100">
                        <a:effectLst/>
                        <a:latin typeface="Times New Roman" panose="02020603050405020304" pitchFamily="18" charset="0"/>
                        <a:ea typeface="宋体" panose="02010600030101010101" pitchFamily="2" charset="-122"/>
                      </a:endParaRPr>
                    </a:p>
                  </a:txBody>
                  <a:tcPr marL="7304" marR="7304" marT="7304" marB="7304" anchor="b"/>
                </a:tc>
                <a:tc>
                  <a:txBody>
                    <a:bodyPr/>
                    <a:lstStyle/>
                    <a:p>
                      <a:pPr algn="ctr" fontAlgn="ctr">
                        <a:spcAft>
                          <a:spcPts val="0"/>
                        </a:spcAft>
                      </a:pPr>
                      <a:r>
                        <a:rPr lang="en-US" sz="1000" kern="0">
                          <a:effectLst/>
                        </a:rPr>
                        <a:t>9</a:t>
                      </a:r>
                      <a:endParaRPr lang="zh-CN" sz="1000" kern="100">
                        <a:effectLst/>
                        <a:latin typeface="Times New Roman" panose="02020603050405020304" pitchFamily="18" charset="0"/>
                        <a:ea typeface="宋体" panose="02010600030101010101" pitchFamily="2" charset="-122"/>
                      </a:endParaRPr>
                    </a:p>
                  </a:txBody>
                  <a:tcPr marL="7304" marR="7304" marT="7304" marB="7304" anchor="ctr"/>
                </a:tc>
                <a:tc>
                  <a:txBody>
                    <a:bodyPr/>
                    <a:lstStyle/>
                    <a:p>
                      <a:pPr algn="ctr" fontAlgn="ctr">
                        <a:spcAft>
                          <a:spcPts val="0"/>
                        </a:spcAft>
                      </a:pPr>
                      <a:r>
                        <a:rPr lang="en-US" sz="1000" kern="0">
                          <a:effectLst/>
                        </a:rPr>
                        <a:t>8</a:t>
                      </a:r>
                      <a:endParaRPr lang="zh-CN" sz="1000" kern="100">
                        <a:effectLst/>
                        <a:latin typeface="Times New Roman" panose="02020603050405020304" pitchFamily="18" charset="0"/>
                        <a:ea typeface="宋体" panose="02010600030101010101" pitchFamily="2" charset="-122"/>
                      </a:endParaRPr>
                    </a:p>
                  </a:txBody>
                  <a:tcPr marL="7304" marR="7304" marT="7304" marB="7304" anchor="ctr"/>
                </a:tc>
                <a:tc>
                  <a:txBody>
                    <a:bodyPr/>
                    <a:lstStyle/>
                    <a:p>
                      <a:pPr algn="ctr" fontAlgn="ctr">
                        <a:spcAft>
                          <a:spcPts val="0"/>
                        </a:spcAft>
                      </a:pPr>
                      <a:r>
                        <a:rPr lang="en-US" sz="1000" kern="0">
                          <a:effectLst/>
                        </a:rPr>
                        <a:t>26</a:t>
                      </a:r>
                      <a:endParaRPr lang="zh-CN" sz="1000" kern="100">
                        <a:effectLst/>
                        <a:latin typeface="Times New Roman" panose="02020603050405020304" pitchFamily="18" charset="0"/>
                        <a:ea typeface="宋体" panose="02010600030101010101" pitchFamily="2" charset="-122"/>
                      </a:endParaRPr>
                    </a:p>
                  </a:txBody>
                  <a:tcPr marL="7304" marR="7304" marT="7304" marB="7304" anchor="ctr"/>
                </a:tc>
                <a:tc>
                  <a:txBody>
                    <a:bodyPr/>
                    <a:lstStyle/>
                    <a:p>
                      <a:pPr algn="ctr" fontAlgn="ctr">
                        <a:spcAft>
                          <a:spcPts val="0"/>
                        </a:spcAft>
                      </a:pPr>
                      <a:r>
                        <a:rPr lang="en-US" sz="1000" kern="0">
                          <a:effectLst/>
                        </a:rPr>
                        <a:t>4.4 </a:t>
                      </a:r>
                      <a:endParaRPr lang="zh-CN" sz="1000" kern="100">
                        <a:effectLst/>
                        <a:latin typeface="Times New Roman" panose="02020603050405020304" pitchFamily="18" charset="0"/>
                        <a:ea typeface="宋体" panose="02010600030101010101" pitchFamily="2" charset="-122"/>
                      </a:endParaRPr>
                    </a:p>
                  </a:txBody>
                  <a:tcPr marL="7304" marR="7304" marT="7304" marB="7304" anchor="ctr"/>
                </a:tc>
                <a:tc>
                  <a:txBody>
                    <a:bodyPr/>
                    <a:lstStyle/>
                    <a:p>
                      <a:pPr algn="ctr" fontAlgn="ctr">
                        <a:spcAft>
                          <a:spcPts val="0"/>
                        </a:spcAft>
                      </a:pPr>
                      <a:r>
                        <a:rPr lang="en-US" sz="1000" kern="0">
                          <a:effectLst/>
                        </a:rPr>
                        <a:t>6</a:t>
                      </a:r>
                      <a:endParaRPr lang="zh-CN" sz="1000" kern="100">
                        <a:effectLst/>
                        <a:latin typeface="Times New Roman" panose="02020603050405020304" pitchFamily="18" charset="0"/>
                        <a:ea typeface="宋体" panose="02010600030101010101" pitchFamily="2" charset="-122"/>
                      </a:endParaRPr>
                    </a:p>
                  </a:txBody>
                  <a:tcPr marL="7304" marR="7304" marT="7304" marB="7304" anchor="ctr"/>
                </a:tc>
                <a:tc>
                  <a:txBody>
                    <a:bodyPr/>
                    <a:lstStyle/>
                    <a:p>
                      <a:pPr algn="ctr" fontAlgn="ctr">
                        <a:spcAft>
                          <a:spcPts val="0"/>
                        </a:spcAft>
                      </a:pPr>
                      <a:r>
                        <a:rPr lang="en-US" sz="1000" kern="0">
                          <a:effectLst/>
                        </a:rPr>
                        <a:t>3.3 </a:t>
                      </a:r>
                      <a:endParaRPr lang="zh-CN" sz="1000" kern="100">
                        <a:effectLst/>
                        <a:latin typeface="Times New Roman" panose="02020603050405020304" pitchFamily="18" charset="0"/>
                        <a:ea typeface="宋体" panose="02010600030101010101" pitchFamily="2" charset="-122"/>
                      </a:endParaRPr>
                    </a:p>
                  </a:txBody>
                  <a:tcPr marL="7304" marR="7304" marT="7304" marB="7304" anchor="ctr"/>
                </a:tc>
                <a:tc>
                  <a:txBody>
                    <a:bodyPr/>
                    <a:lstStyle/>
                    <a:p>
                      <a:pPr algn="ctr" fontAlgn="ctr">
                        <a:spcAft>
                          <a:spcPts val="0"/>
                        </a:spcAft>
                      </a:pPr>
                      <a:r>
                        <a:rPr lang="en-US" sz="1000" kern="0">
                          <a:effectLst/>
                        </a:rPr>
                        <a:t>6</a:t>
                      </a:r>
                      <a:endParaRPr lang="zh-CN" sz="1000" kern="100">
                        <a:effectLst/>
                        <a:latin typeface="Times New Roman" panose="02020603050405020304" pitchFamily="18" charset="0"/>
                        <a:ea typeface="宋体" panose="02010600030101010101" pitchFamily="2" charset="-122"/>
                      </a:endParaRPr>
                    </a:p>
                  </a:txBody>
                  <a:tcPr marL="7304" marR="7304" marT="7304" marB="7304" anchor="ctr"/>
                </a:tc>
                <a:tc>
                  <a:txBody>
                    <a:bodyPr/>
                    <a:lstStyle/>
                    <a:p>
                      <a:pPr algn="ctr" fontAlgn="b">
                        <a:spcAft>
                          <a:spcPts val="0"/>
                        </a:spcAft>
                      </a:pPr>
                      <a:r>
                        <a:rPr lang="en-US" sz="1000" kern="0">
                          <a:effectLst/>
                        </a:rPr>
                        <a:t>3.2 </a:t>
                      </a:r>
                      <a:endParaRPr lang="zh-CN" sz="1000" kern="100">
                        <a:effectLst/>
                        <a:latin typeface="Times New Roman" panose="02020603050405020304" pitchFamily="18" charset="0"/>
                        <a:ea typeface="宋体" panose="02010600030101010101" pitchFamily="2" charset="-122"/>
                      </a:endParaRPr>
                    </a:p>
                  </a:txBody>
                  <a:tcPr marL="7304" marR="7304" marT="7304" marB="7304" anchor="b"/>
                </a:tc>
                <a:tc>
                  <a:txBody>
                    <a:bodyPr/>
                    <a:lstStyle/>
                    <a:p>
                      <a:pPr algn="ctr" fontAlgn="b">
                        <a:spcAft>
                          <a:spcPts val="0"/>
                        </a:spcAft>
                      </a:pPr>
                      <a:r>
                        <a:rPr lang="en-US" sz="1000" kern="0">
                          <a:effectLst/>
                        </a:rPr>
                        <a:t>1</a:t>
                      </a:r>
                      <a:endParaRPr lang="zh-CN" sz="1000" kern="100">
                        <a:effectLst/>
                        <a:latin typeface="Times New Roman" panose="02020603050405020304" pitchFamily="18" charset="0"/>
                        <a:ea typeface="宋体" panose="02010600030101010101" pitchFamily="2" charset="-122"/>
                      </a:endParaRPr>
                    </a:p>
                  </a:txBody>
                  <a:tcPr marL="7304" marR="7304" marT="7304" marB="7304" anchor="b"/>
                </a:tc>
                <a:tc>
                  <a:txBody>
                    <a:bodyPr/>
                    <a:lstStyle/>
                    <a:p>
                      <a:pPr algn="ctr" fontAlgn="b">
                        <a:spcAft>
                          <a:spcPts val="0"/>
                        </a:spcAft>
                      </a:pPr>
                      <a:r>
                        <a:rPr lang="en-US" sz="1000" kern="0">
                          <a:effectLst/>
                        </a:rPr>
                        <a:t>0.90 </a:t>
                      </a:r>
                      <a:endParaRPr lang="zh-CN" sz="1000" kern="100">
                        <a:effectLst/>
                        <a:latin typeface="Times New Roman" panose="02020603050405020304" pitchFamily="18" charset="0"/>
                        <a:ea typeface="宋体" panose="02010600030101010101" pitchFamily="2" charset="-122"/>
                      </a:endParaRPr>
                    </a:p>
                  </a:txBody>
                  <a:tcPr marL="7304" marR="7304" marT="7304" marB="7304" anchor="b"/>
                </a:tc>
              </a:tr>
              <a:tr h="147420">
                <a:tc>
                  <a:txBody>
                    <a:bodyPr/>
                    <a:lstStyle/>
                    <a:p>
                      <a:pPr algn="ctr" fontAlgn="b">
                        <a:spcAft>
                          <a:spcPts val="0"/>
                        </a:spcAft>
                      </a:pPr>
                      <a:r>
                        <a:rPr lang="zh-CN" sz="1000" kern="0">
                          <a:effectLst/>
                        </a:rPr>
                        <a:t>解冻用户</a:t>
                      </a:r>
                      <a:endParaRPr lang="zh-CN" sz="1000" kern="100">
                        <a:effectLst/>
                        <a:latin typeface="Times New Roman" panose="02020603050405020304" pitchFamily="18" charset="0"/>
                        <a:ea typeface="宋体" panose="02010600030101010101" pitchFamily="2" charset="-122"/>
                      </a:endParaRPr>
                    </a:p>
                  </a:txBody>
                  <a:tcPr marL="7304" marR="7304" marT="7304" marB="7304" anchor="b"/>
                </a:tc>
                <a:tc>
                  <a:txBody>
                    <a:bodyPr/>
                    <a:lstStyle/>
                    <a:p>
                      <a:pPr algn="ctr" fontAlgn="b">
                        <a:spcAft>
                          <a:spcPts val="0"/>
                        </a:spcAft>
                      </a:pPr>
                      <a:r>
                        <a:rPr lang="en-US" sz="1000" kern="0">
                          <a:effectLst/>
                        </a:rPr>
                        <a:t>6</a:t>
                      </a:r>
                      <a:endParaRPr lang="zh-CN" sz="1000" kern="100">
                        <a:effectLst/>
                        <a:latin typeface="Times New Roman" panose="02020603050405020304" pitchFamily="18" charset="0"/>
                        <a:ea typeface="宋体" panose="02010600030101010101" pitchFamily="2" charset="-122"/>
                      </a:endParaRPr>
                    </a:p>
                  </a:txBody>
                  <a:tcPr marL="7304" marR="7304" marT="7304" marB="7304" anchor="b"/>
                </a:tc>
                <a:tc>
                  <a:txBody>
                    <a:bodyPr/>
                    <a:lstStyle/>
                    <a:p>
                      <a:pPr algn="ctr" fontAlgn="b">
                        <a:spcAft>
                          <a:spcPts val="0"/>
                        </a:spcAft>
                      </a:pPr>
                      <a:r>
                        <a:rPr lang="en-US" sz="1000" kern="0">
                          <a:effectLst/>
                        </a:rPr>
                        <a:t>8</a:t>
                      </a:r>
                      <a:endParaRPr lang="zh-CN" sz="1000" kern="100">
                        <a:effectLst/>
                        <a:latin typeface="Times New Roman" panose="02020603050405020304" pitchFamily="18" charset="0"/>
                        <a:ea typeface="宋体" panose="02010600030101010101" pitchFamily="2" charset="-122"/>
                      </a:endParaRPr>
                    </a:p>
                  </a:txBody>
                  <a:tcPr marL="7304" marR="7304" marT="7304" marB="7304" anchor="b"/>
                </a:tc>
                <a:tc>
                  <a:txBody>
                    <a:bodyPr/>
                    <a:lstStyle/>
                    <a:p>
                      <a:pPr algn="ctr" fontAlgn="b">
                        <a:spcAft>
                          <a:spcPts val="0"/>
                        </a:spcAft>
                      </a:pPr>
                      <a:r>
                        <a:rPr lang="en-US" sz="1000" kern="0">
                          <a:effectLst/>
                        </a:rPr>
                        <a:t>20</a:t>
                      </a:r>
                      <a:endParaRPr lang="zh-CN" sz="1000" kern="100">
                        <a:effectLst/>
                        <a:latin typeface="Times New Roman" panose="02020603050405020304" pitchFamily="18" charset="0"/>
                        <a:ea typeface="宋体" panose="02010600030101010101" pitchFamily="2" charset="-122"/>
                      </a:endParaRPr>
                    </a:p>
                  </a:txBody>
                  <a:tcPr marL="7304" marR="7304" marT="7304" marB="7304" anchor="b"/>
                </a:tc>
                <a:tc>
                  <a:txBody>
                    <a:bodyPr/>
                    <a:lstStyle/>
                    <a:p>
                      <a:pPr algn="ctr" fontAlgn="b">
                        <a:spcAft>
                          <a:spcPts val="0"/>
                        </a:spcAft>
                      </a:pPr>
                      <a:r>
                        <a:rPr lang="en-US" sz="1000" kern="0">
                          <a:effectLst/>
                        </a:rPr>
                        <a:t>2.3 </a:t>
                      </a:r>
                      <a:endParaRPr lang="zh-CN" sz="1000" kern="100">
                        <a:effectLst/>
                        <a:latin typeface="Times New Roman" panose="02020603050405020304" pitchFamily="18" charset="0"/>
                        <a:ea typeface="宋体" panose="02010600030101010101" pitchFamily="2" charset="-122"/>
                      </a:endParaRPr>
                    </a:p>
                  </a:txBody>
                  <a:tcPr marL="7304" marR="7304" marT="7304" marB="7304" anchor="b"/>
                </a:tc>
                <a:tc>
                  <a:txBody>
                    <a:bodyPr/>
                    <a:lstStyle/>
                    <a:p>
                      <a:pPr algn="ctr" fontAlgn="b">
                        <a:spcAft>
                          <a:spcPts val="0"/>
                        </a:spcAft>
                      </a:pPr>
                      <a:r>
                        <a:rPr lang="en-US" sz="1000" kern="0">
                          <a:effectLst/>
                        </a:rPr>
                        <a:t>5</a:t>
                      </a:r>
                      <a:endParaRPr lang="zh-CN" sz="1000" kern="100">
                        <a:effectLst/>
                        <a:latin typeface="Times New Roman" panose="02020603050405020304" pitchFamily="18" charset="0"/>
                        <a:ea typeface="宋体" panose="02010600030101010101" pitchFamily="2" charset="-122"/>
                      </a:endParaRPr>
                    </a:p>
                  </a:txBody>
                  <a:tcPr marL="7304" marR="7304" marT="7304" marB="7304" anchor="b"/>
                </a:tc>
                <a:tc>
                  <a:txBody>
                    <a:bodyPr/>
                    <a:lstStyle/>
                    <a:p>
                      <a:pPr algn="ctr" fontAlgn="b">
                        <a:spcAft>
                          <a:spcPts val="0"/>
                        </a:spcAft>
                      </a:pPr>
                      <a:r>
                        <a:rPr lang="en-US" sz="1000" kern="0">
                          <a:effectLst/>
                        </a:rPr>
                        <a:t>1.7 </a:t>
                      </a:r>
                      <a:endParaRPr lang="zh-CN" sz="1000" kern="100">
                        <a:effectLst/>
                        <a:latin typeface="Times New Roman" panose="02020603050405020304" pitchFamily="18" charset="0"/>
                        <a:ea typeface="宋体" panose="02010600030101010101" pitchFamily="2" charset="-122"/>
                      </a:endParaRPr>
                    </a:p>
                  </a:txBody>
                  <a:tcPr marL="7304" marR="7304" marT="7304" marB="7304" anchor="b"/>
                </a:tc>
                <a:tc>
                  <a:txBody>
                    <a:bodyPr/>
                    <a:lstStyle/>
                    <a:p>
                      <a:pPr algn="ctr" fontAlgn="b">
                        <a:spcAft>
                          <a:spcPts val="0"/>
                        </a:spcAft>
                      </a:pPr>
                      <a:r>
                        <a:rPr lang="en-US" sz="1000" kern="0">
                          <a:effectLst/>
                        </a:rPr>
                        <a:t>5</a:t>
                      </a:r>
                      <a:endParaRPr lang="zh-CN" sz="1000" kern="100">
                        <a:effectLst/>
                        <a:latin typeface="Times New Roman" panose="02020603050405020304" pitchFamily="18" charset="0"/>
                        <a:ea typeface="宋体" panose="02010600030101010101" pitchFamily="2" charset="-122"/>
                      </a:endParaRPr>
                    </a:p>
                  </a:txBody>
                  <a:tcPr marL="7304" marR="7304" marT="7304" marB="7304" anchor="b"/>
                </a:tc>
                <a:tc>
                  <a:txBody>
                    <a:bodyPr/>
                    <a:lstStyle/>
                    <a:p>
                      <a:pPr algn="ctr" fontAlgn="b">
                        <a:spcAft>
                          <a:spcPts val="0"/>
                        </a:spcAft>
                      </a:pPr>
                      <a:r>
                        <a:rPr lang="en-US" sz="1000" kern="0">
                          <a:effectLst/>
                        </a:rPr>
                        <a:t>1.7 </a:t>
                      </a:r>
                      <a:endParaRPr lang="zh-CN" sz="1000" kern="100">
                        <a:effectLst/>
                        <a:latin typeface="Times New Roman" panose="02020603050405020304" pitchFamily="18" charset="0"/>
                        <a:ea typeface="宋体" panose="02010600030101010101" pitchFamily="2" charset="-122"/>
                      </a:endParaRPr>
                    </a:p>
                  </a:txBody>
                  <a:tcPr marL="7304" marR="7304" marT="7304" marB="7304" anchor="b"/>
                </a:tc>
                <a:tc>
                  <a:txBody>
                    <a:bodyPr/>
                    <a:lstStyle/>
                    <a:p>
                      <a:pPr algn="ctr" fontAlgn="b">
                        <a:spcAft>
                          <a:spcPts val="0"/>
                        </a:spcAft>
                      </a:pPr>
                      <a:r>
                        <a:rPr lang="en-US" sz="1000" kern="0">
                          <a:effectLst/>
                        </a:rPr>
                        <a:t>1</a:t>
                      </a:r>
                      <a:endParaRPr lang="zh-CN" sz="1000" kern="100">
                        <a:effectLst/>
                        <a:latin typeface="Times New Roman" panose="02020603050405020304" pitchFamily="18" charset="0"/>
                        <a:ea typeface="宋体" panose="02010600030101010101" pitchFamily="2" charset="-122"/>
                      </a:endParaRPr>
                    </a:p>
                  </a:txBody>
                  <a:tcPr marL="7304" marR="7304" marT="7304" marB="7304" anchor="b"/>
                </a:tc>
                <a:tc>
                  <a:txBody>
                    <a:bodyPr/>
                    <a:lstStyle/>
                    <a:p>
                      <a:pPr algn="ctr" fontAlgn="b">
                        <a:spcAft>
                          <a:spcPts val="0"/>
                        </a:spcAft>
                      </a:pPr>
                      <a:r>
                        <a:rPr lang="en-US" sz="1000" kern="0">
                          <a:effectLst/>
                        </a:rPr>
                        <a:t>0.88 </a:t>
                      </a:r>
                      <a:endParaRPr lang="zh-CN" sz="1000" kern="100">
                        <a:effectLst/>
                        <a:latin typeface="Times New Roman" panose="02020603050405020304" pitchFamily="18" charset="0"/>
                        <a:ea typeface="宋体" panose="02010600030101010101" pitchFamily="2" charset="-122"/>
                      </a:endParaRPr>
                    </a:p>
                  </a:txBody>
                  <a:tcPr marL="7304" marR="7304" marT="7304" marB="7304" anchor="b"/>
                </a:tc>
              </a:tr>
              <a:tr h="154860">
                <a:tc>
                  <a:txBody>
                    <a:bodyPr/>
                    <a:lstStyle/>
                    <a:p>
                      <a:pPr algn="ctr" fontAlgn="ctr">
                        <a:spcAft>
                          <a:spcPts val="0"/>
                        </a:spcAft>
                      </a:pPr>
                      <a:r>
                        <a:rPr lang="en-US" sz="1000" kern="0">
                          <a:effectLst/>
                        </a:rPr>
                        <a:t> bbs</a:t>
                      </a:r>
                      <a:r>
                        <a:rPr lang="zh-CN" sz="1000" kern="0">
                          <a:effectLst/>
                        </a:rPr>
                        <a:t>踩</a:t>
                      </a:r>
                      <a:endParaRPr lang="zh-CN" sz="1000" kern="100">
                        <a:effectLst/>
                        <a:latin typeface="Times New Roman" panose="02020603050405020304" pitchFamily="18" charset="0"/>
                        <a:ea typeface="宋体" panose="02010600030101010101" pitchFamily="2" charset="-122"/>
                      </a:endParaRPr>
                    </a:p>
                  </a:txBody>
                  <a:tcPr marL="7304" marR="7304" marT="7304" marB="7304" anchor="ctr"/>
                </a:tc>
                <a:tc>
                  <a:txBody>
                    <a:bodyPr/>
                    <a:lstStyle/>
                    <a:p>
                      <a:pPr algn="ctr" fontAlgn="ctr">
                        <a:spcAft>
                          <a:spcPts val="0"/>
                        </a:spcAft>
                      </a:pPr>
                      <a:r>
                        <a:rPr lang="en-US" sz="1000" kern="0">
                          <a:effectLst/>
                        </a:rPr>
                        <a:t>8</a:t>
                      </a:r>
                      <a:endParaRPr lang="zh-CN" sz="1000" kern="100">
                        <a:effectLst/>
                        <a:latin typeface="Times New Roman" panose="02020603050405020304" pitchFamily="18" charset="0"/>
                        <a:ea typeface="宋体" panose="02010600030101010101" pitchFamily="2" charset="-122"/>
                      </a:endParaRPr>
                    </a:p>
                  </a:txBody>
                  <a:tcPr marL="7304" marR="7304" marT="7304" marB="7304" anchor="ctr"/>
                </a:tc>
                <a:tc>
                  <a:txBody>
                    <a:bodyPr/>
                    <a:lstStyle/>
                    <a:p>
                      <a:pPr algn="ctr" fontAlgn="ctr">
                        <a:spcAft>
                          <a:spcPts val="0"/>
                        </a:spcAft>
                      </a:pPr>
                      <a:r>
                        <a:rPr lang="en-US" sz="1000" kern="0">
                          <a:effectLst/>
                        </a:rPr>
                        <a:t>8</a:t>
                      </a:r>
                      <a:endParaRPr lang="zh-CN" sz="1000" kern="100">
                        <a:effectLst/>
                        <a:latin typeface="Times New Roman" panose="02020603050405020304" pitchFamily="18" charset="0"/>
                        <a:ea typeface="宋体" panose="02010600030101010101" pitchFamily="2" charset="-122"/>
                      </a:endParaRPr>
                    </a:p>
                  </a:txBody>
                  <a:tcPr marL="7304" marR="7304" marT="7304" marB="7304" anchor="ctr"/>
                </a:tc>
                <a:tc>
                  <a:txBody>
                    <a:bodyPr/>
                    <a:lstStyle/>
                    <a:p>
                      <a:pPr algn="ctr" fontAlgn="ctr">
                        <a:spcAft>
                          <a:spcPts val="0"/>
                        </a:spcAft>
                      </a:pPr>
                      <a:r>
                        <a:rPr lang="en-US" sz="1000" kern="0">
                          <a:effectLst/>
                        </a:rPr>
                        <a:t>24</a:t>
                      </a:r>
                      <a:endParaRPr lang="zh-CN" sz="1000" kern="100">
                        <a:effectLst/>
                        <a:latin typeface="Times New Roman" panose="02020603050405020304" pitchFamily="18" charset="0"/>
                        <a:ea typeface="宋体" panose="02010600030101010101" pitchFamily="2" charset="-122"/>
                      </a:endParaRPr>
                    </a:p>
                  </a:txBody>
                  <a:tcPr marL="7304" marR="7304" marT="7304" marB="7304" anchor="ctr"/>
                </a:tc>
                <a:tc>
                  <a:txBody>
                    <a:bodyPr/>
                    <a:lstStyle/>
                    <a:p>
                      <a:pPr algn="ctr" fontAlgn="ctr">
                        <a:spcAft>
                          <a:spcPts val="0"/>
                        </a:spcAft>
                      </a:pPr>
                      <a:r>
                        <a:rPr lang="en-US" sz="1000" kern="0">
                          <a:effectLst/>
                        </a:rPr>
                        <a:t>5.4 </a:t>
                      </a:r>
                      <a:endParaRPr lang="zh-CN" sz="1000" kern="100">
                        <a:effectLst/>
                        <a:latin typeface="Times New Roman" panose="02020603050405020304" pitchFamily="18" charset="0"/>
                        <a:ea typeface="宋体" panose="02010600030101010101" pitchFamily="2" charset="-122"/>
                      </a:endParaRPr>
                    </a:p>
                  </a:txBody>
                  <a:tcPr marL="7304" marR="7304" marT="7304" marB="7304" anchor="ctr"/>
                </a:tc>
                <a:tc>
                  <a:txBody>
                    <a:bodyPr/>
                    <a:lstStyle/>
                    <a:p>
                      <a:pPr algn="ctr" fontAlgn="ctr">
                        <a:spcAft>
                          <a:spcPts val="0"/>
                        </a:spcAft>
                      </a:pPr>
                      <a:r>
                        <a:rPr lang="en-US" sz="1000" kern="0">
                          <a:effectLst/>
                        </a:rPr>
                        <a:t>6</a:t>
                      </a:r>
                      <a:endParaRPr lang="zh-CN" sz="1000" kern="100">
                        <a:effectLst/>
                        <a:latin typeface="Times New Roman" panose="02020603050405020304" pitchFamily="18" charset="0"/>
                        <a:ea typeface="宋体" panose="02010600030101010101" pitchFamily="2" charset="-122"/>
                      </a:endParaRPr>
                    </a:p>
                  </a:txBody>
                  <a:tcPr marL="7304" marR="7304" marT="7304" marB="7304" anchor="ctr"/>
                </a:tc>
                <a:tc>
                  <a:txBody>
                    <a:bodyPr/>
                    <a:lstStyle/>
                    <a:p>
                      <a:pPr algn="ctr" fontAlgn="ctr">
                        <a:spcAft>
                          <a:spcPts val="0"/>
                        </a:spcAft>
                      </a:pPr>
                      <a:r>
                        <a:rPr lang="en-US" sz="1000" kern="0">
                          <a:effectLst/>
                        </a:rPr>
                        <a:t>4.2 </a:t>
                      </a:r>
                      <a:endParaRPr lang="zh-CN" sz="1000" kern="100">
                        <a:effectLst/>
                        <a:latin typeface="Times New Roman" panose="02020603050405020304" pitchFamily="18" charset="0"/>
                        <a:ea typeface="宋体" panose="02010600030101010101" pitchFamily="2" charset="-122"/>
                      </a:endParaRPr>
                    </a:p>
                  </a:txBody>
                  <a:tcPr marL="7304" marR="7304" marT="7304" marB="7304" anchor="ctr"/>
                </a:tc>
                <a:tc>
                  <a:txBody>
                    <a:bodyPr/>
                    <a:lstStyle/>
                    <a:p>
                      <a:pPr algn="ctr" fontAlgn="ctr">
                        <a:spcAft>
                          <a:spcPts val="0"/>
                        </a:spcAft>
                      </a:pPr>
                      <a:r>
                        <a:rPr lang="en-US" sz="1000" kern="0">
                          <a:effectLst/>
                        </a:rPr>
                        <a:t>6</a:t>
                      </a:r>
                      <a:endParaRPr lang="zh-CN" sz="1000" kern="100">
                        <a:effectLst/>
                        <a:latin typeface="Times New Roman" panose="02020603050405020304" pitchFamily="18" charset="0"/>
                        <a:ea typeface="宋体" panose="02010600030101010101" pitchFamily="2" charset="-122"/>
                      </a:endParaRPr>
                    </a:p>
                  </a:txBody>
                  <a:tcPr marL="7304" marR="7304" marT="7304" marB="7304" anchor="ctr"/>
                </a:tc>
                <a:tc>
                  <a:txBody>
                    <a:bodyPr/>
                    <a:lstStyle/>
                    <a:p>
                      <a:pPr algn="ctr" fontAlgn="ctr">
                        <a:spcAft>
                          <a:spcPts val="0"/>
                        </a:spcAft>
                      </a:pPr>
                      <a:r>
                        <a:rPr lang="en-US" sz="1000" kern="0">
                          <a:effectLst/>
                        </a:rPr>
                        <a:t>4.2 </a:t>
                      </a:r>
                      <a:endParaRPr lang="zh-CN" sz="1000" kern="100">
                        <a:effectLst/>
                        <a:latin typeface="Times New Roman" panose="02020603050405020304" pitchFamily="18" charset="0"/>
                        <a:ea typeface="宋体" panose="02010600030101010101" pitchFamily="2" charset="-122"/>
                      </a:endParaRPr>
                    </a:p>
                  </a:txBody>
                  <a:tcPr marL="7304" marR="7304" marT="7304" marB="7304" anchor="ctr"/>
                </a:tc>
                <a:tc>
                  <a:txBody>
                    <a:bodyPr/>
                    <a:lstStyle/>
                    <a:p>
                      <a:pPr algn="ctr" fontAlgn="ctr">
                        <a:spcAft>
                          <a:spcPts val="0"/>
                        </a:spcAft>
                      </a:pPr>
                      <a:r>
                        <a:rPr lang="en-US" sz="1000" kern="0">
                          <a:effectLst/>
                        </a:rPr>
                        <a:t>1</a:t>
                      </a:r>
                      <a:endParaRPr lang="zh-CN" sz="1000" kern="100">
                        <a:effectLst/>
                        <a:latin typeface="Times New Roman" panose="02020603050405020304" pitchFamily="18" charset="0"/>
                        <a:ea typeface="宋体" panose="02010600030101010101" pitchFamily="2" charset="-122"/>
                      </a:endParaRPr>
                    </a:p>
                  </a:txBody>
                  <a:tcPr marL="7304" marR="7304" marT="7304" marB="7304" anchor="ctr"/>
                </a:tc>
                <a:tc>
                  <a:txBody>
                    <a:bodyPr/>
                    <a:lstStyle/>
                    <a:p>
                      <a:pPr algn="ctr" fontAlgn="ctr">
                        <a:spcAft>
                          <a:spcPts val="0"/>
                        </a:spcAft>
                      </a:pPr>
                      <a:r>
                        <a:rPr lang="en-US" sz="1000" kern="0">
                          <a:effectLst/>
                        </a:rPr>
                        <a:t>0.85 </a:t>
                      </a:r>
                      <a:endParaRPr lang="zh-CN" sz="1000" kern="100">
                        <a:effectLst/>
                        <a:latin typeface="Times New Roman" panose="02020603050405020304" pitchFamily="18" charset="0"/>
                        <a:ea typeface="宋体" panose="02010600030101010101" pitchFamily="2" charset="-122"/>
                      </a:endParaRPr>
                    </a:p>
                  </a:txBody>
                  <a:tcPr marL="7304" marR="7304" marT="7304" marB="7304" anchor="ctr"/>
                </a:tc>
              </a:tr>
              <a:tr h="260048">
                <a:tc>
                  <a:txBody>
                    <a:bodyPr/>
                    <a:lstStyle/>
                    <a:p>
                      <a:pPr algn="ctr" fontAlgn="b">
                        <a:spcAft>
                          <a:spcPts val="0"/>
                        </a:spcAft>
                      </a:pPr>
                      <a:r>
                        <a:rPr lang="zh-CN" sz="1000" kern="0">
                          <a:effectLst/>
                        </a:rPr>
                        <a:t>学生组员管理</a:t>
                      </a:r>
                      <a:endParaRPr lang="zh-CN" sz="1000" kern="100">
                        <a:effectLst/>
                        <a:latin typeface="Times New Roman" panose="02020603050405020304" pitchFamily="18" charset="0"/>
                        <a:ea typeface="宋体" panose="02010600030101010101" pitchFamily="2" charset="-122"/>
                      </a:endParaRPr>
                    </a:p>
                  </a:txBody>
                  <a:tcPr marL="7304" marR="7304" marT="7304" marB="7304" anchor="b"/>
                </a:tc>
                <a:tc>
                  <a:txBody>
                    <a:bodyPr/>
                    <a:lstStyle/>
                    <a:p>
                      <a:pPr algn="ctr" fontAlgn="ctr">
                        <a:spcAft>
                          <a:spcPts val="0"/>
                        </a:spcAft>
                      </a:pPr>
                      <a:r>
                        <a:rPr lang="en-US" sz="1000" kern="0">
                          <a:effectLst/>
                        </a:rPr>
                        <a:t>6</a:t>
                      </a:r>
                      <a:endParaRPr lang="zh-CN" sz="1000" kern="100">
                        <a:effectLst/>
                        <a:latin typeface="Times New Roman" panose="02020603050405020304" pitchFamily="18" charset="0"/>
                        <a:ea typeface="宋体" panose="02010600030101010101" pitchFamily="2" charset="-122"/>
                      </a:endParaRPr>
                    </a:p>
                  </a:txBody>
                  <a:tcPr marL="7304" marR="7304" marT="7304" marB="7304" anchor="ctr"/>
                </a:tc>
                <a:tc>
                  <a:txBody>
                    <a:bodyPr/>
                    <a:lstStyle/>
                    <a:p>
                      <a:pPr algn="ctr" fontAlgn="ctr">
                        <a:spcAft>
                          <a:spcPts val="0"/>
                        </a:spcAft>
                      </a:pPr>
                      <a:r>
                        <a:rPr lang="en-US" sz="1000" kern="0">
                          <a:effectLst/>
                        </a:rPr>
                        <a:t>8</a:t>
                      </a:r>
                      <a:endParaRPr lang="zh-CN" sz="1000" kern="100">
                        <a:effectLst/>
                        <a:latin typeface="Times New Roman" panose="02020603050405020304" pitchFamily="18" charset="0"/>
                        <a:ea typeface="宋体" panose="02010600030101010101" pitchFamily="2" charset="-122"/>
                      </a:endParaRPr>
                    </a:p>
                  </a:txBody>
                  <a:tcPr marL="7304" marR="7304" marT="7304" marB="7304" anchor="ctr"/>
                </a:tc>
                <a:tc>
                  <a:txBody>
                    <a:bodyPr/>
                    <a:lstStyle/>
                    <a:p>
                      <a:pPr algn="ctr" fontAlgn="ctr">
                        <a:spcAft>
                          <a:spcPts val="0"/>
                        </a:spcAft>
                      </a:pPr>
                      <a:r>
                        <a:rPr lang="en-US" sz="1000" kern="0">
                          <a:effectLst/>
                        </a:rPr>
                        <a:t>20</a:t>
                      </a:r>
                      <a:endParaRPr lang="zh-CN" sz="1000" kern="100">
                        <a:effectLst/>
                        <a:latin typeface="Times New Roman" panose="02020603050405020304" pitchFamily="18" charset="0"/>
                        <a:ea typeface="宋体" panose="02010600030101010101" pitchFamily="2" charset="-122"/>
                      </a:endParaRPr>
                    </a:p>
                  </a:txBody>
                  <a:tcPr marL="7304" marR="7304" marT="7304" marB="7304" anchor="ctr"/>
                </a:tc>
                <a:tc>
                  <a:txBody>
                    <a:bodyPr/>
                    <a:lstStyle/>
                    <a:p>
                      <a:pPr algn="ctr" fontAlgn="ctr">
                        <a:spcAft>
                          <a:spcPts val="0"/>
                        </a:spcAft>
                      </a:pPr>
                      <a:r>
                        <a:rPr lang="en-US" sz="1000" kern="0">
                          <a:effectLst/>
                        </a:rPr>
                        <a:t>3.4 </a:t>
                      </a:r>
                      <a:endParaRPr lang="zh-CN" sz="1000" kern="100">
                        <a:effectLst/>
                        <a:latin typeface="Times New Roman" panose="02020603050405020304" pitchFamily="18" charset="0"/>
                        <a:ea typeface="宋体" panose="02010600030101010101" pitchFamily="2" charset="-122"/>
                      </a:endParaRPr>
                    </a:p>
                  </a:txBody>
                  <a:tcPr marL="7304" marR="7304" marT="7304" marB="7304" anchor="ctr"/>
                </a:tc>
                <a:tc>
                  <a:txBody>
                    <a:bodyPr/>
                    <a:lstStyle/>
                    <a:p>
                      <a:pPr algn="ctr" fontAlgn="ctr">
                        <a:spcAft>
                          <a:spcPts val="0"/>
                        </a:spcAft>
                      </a:pPr>
                      <a:r>
                        <a:rPr lang="en-US" sz="1000" kern="0">
                          <a:effectLst/>
                        </a:rPr>
                        <a:t>5</a:t>
                      </a:r>
                      <a:endParaRPr lang="zh-CN" sz="1000" kern="100">
                        <a:effectLst/>
                        <a:latin typeface="Times New Roman" panose="02020603050405020304" pitchFamily="18" charset="0"/>
                        <a:ea typeface="宋体" panose="02010600030101010101" pitchFamily="2" charset="-122"/>
                      </a:endParaRPr>
                    </a:p>
                  </a:txBody>
                  <a:tcPr marL="7304" marR="7304" marT="7304" marB="7304" anchor="ctr"/>
                </a:tc>
                <a:tc>
                  <a:txBody>
                    <a:bodyPr/>
                    <a:lstStyle/>
                    <a:p>
                      <a:pPr algn="ctr" fontAlgn="ctr">
                        <a:spcAft>
                          <a:spcPts val="0"/>
                        </a:spcAft>
                      </a:pPr>
                      <a:r>
                        <a:rPr lang="en-US" sz="1000" kern="0">
                          <a:effectLst/>
                        </a:rPr>
                        <a:t>2.8 </a:t>
                      </a:r>
                      <a:endParaRPr lang="zh-CN" sz="1000" kern="100">
                        <a:effectLst/>
                        <a:latin typeface="Times New Roman" panose="02020603050405020304" pitchFamily="18" charset="0"/>
                        <a:ea typeface="宋体" panose="02010600030101010101" pitchFamily="2" charset="-122"/>
                      </a:endParaRPr>
                    </a:p>
                  </a:txBody>
                  <a:tcPr marL="7304" marR="7304" marT="7304" marB="7304" anchor="ctr"/>
                </a:tc>
                <a:tc>
                  <a:txBody>
                    <a:bodyPr/>
                    <a:lstStyle/>
                    <a:p>
                      <a:pPr algn="ctr" fontAlgn="ctr">
                        <a:spcAft>
                          <a:spcPts val="0"/>
                        </a:spcAft>
                      </a:pPr>
                      <a:r>
                        <a:rPr lang="en-US" sz="1000" kern="0">
                          <a:effectLst/>
                        </a:rPr>
                        <a:t>5</a:t>
                      </a:r>
                      <a:endParaRPr lang="zh-CN" sz="1000" kern="100">
                        <a:effectLst/>
                        <a:latin typeface="Times New Roman" panose="02020603050405020304" pitchFamily="18" charset="0"/>
                        <a:ea typeface="宋体" panose="02010600030101010101" pitchFamily="2" charset="-122"/>
                      </a:endParaRPr>
                    </a:p>
                  </a:txBody>
                  <a:tcPr marL="7304" marR="7304" marT="7304" marB="7304" anchor="ctr"/>
                </a:tc>
                <a:tc>
                  <a:txBody>
                    <a:bodyPr/>
                    <a:lstStyle/>
                    <a:p>
                      <a:pPr algn="ctr" fontAlgn="b">
                        <a:spcAft>
                          <a:spcPts val="0"/>
                        </a:spcAft>
                      </a:pPr>
                      <a:r>
                        <a:rPr lang="en-US" sz="1000" kern="0">
                          <a:effectLst/>
                        </a:rPr>
                        <a:t>2.6 </a:t>
                      </a:r>
                      <a:endParaRPr lang="zh-CN" sz="1000" kern="100">
                        <a:effectLst/>
                        <a:latin typeface="Times New Roman" panose="02020603050405020304" pitchFamily="18" charset="0"/>
                        <a:ea typeface="宋体" panose="02010600030101010101" pitchFamily="2" charset="-122"/>
                      </a:endParaRPr>
                    </a:p>
                  </a:txBody>
                  <a:tcPr marL="7304" marR="7304" marT="7304" marB="7304" anchor="b"/>
                </a:tc>
                <a:tc>
                  <a:txBody>
                    <a:bodyPr/>
                    <a:lstStyle/>
                    <a:p>
                      <a:pPr algn="ctr" fontAlgn="b">
                        <a:spcAft>
                          <a:spcPts val="0"/>
                        </a:spcAft>
                      </a:pPr>
                      <a:r>
                        <a:rPr lang="en-US" sz="1000" kern="0">
                          <a:effectLst/>
                        </a:rPr>
                        <a:t>1</a:t>
                      </a:r>
                      <a:endParaRPr lang="zh-CN" sz="1000" kern="100">
                        <a:effectLst/>
                        <a:latin typeface="Times New Roman" panose="02020603050405020304" pitchFamily="18" charset="0"/>
                        <a:ea typeface="宋体" panose="02010600030101010101" pitchFamily="2" charset="-122"/>
                      </a:endParaRPr>
                    </a:p>
                  </a:txBody>
                  <a:tcPr marL="7304" marR="7304" marT="7304" marB="7304" anchor="b"/>
                </a:tc>
                <a:tc>
                  <a:txBody>
                    <a:bodyPr/>
                    <a:lstStyle/>
                    <a:p>
                      <a:pPr algn="ctr" fontAlgn="b">
                        <a:spcAft>
                          <a:spcPts val="0"/>
                        </a:spcAft>
                      </a:pPr>
                      <a:r>
                        <a:rPr lang="en-US" sz="1000" kern="0" dirty="0">
                          <a:effectLst/>
                        </a:rPr>
                        <a:t>0.83 </a:t>
                      </a:r>
                      <a:endParaRPr lang="zh-CN" sz="1000" kern="100" dirty="0">
                        <a:effectLst/>
                        <a:latin typeface="Times New Roman" panose="02020603050405020304" pitchFamily="18" charset="0"/>
                        <a:ea typeface="宋体" panose="02010600030101010101" pitchFamily="2" charset="-122"/>
                      </a:endParaRPr>
                    </a:p>
                  </a:txBody>
                  <a:tcPr marL="7304" marR="7304" marT="7304" marB="7304" anchor="b"/>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108"/>
          <p:cNvSpPr txBox="1">
            <a:spLocks noChangeArrowheads="1"/>
          </p:cNvSpPr>
          <p:nvPr/>
        </p:nvSpPr>
        <p:spPr bwMode="auto">
          <a:xfrm>
            <a:off x="539552" y="267494"/>
            <a:ext cx="106311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dirty="0">
                <a:solidFill>
                  <a:prstClr val="black"/>
                </a:solidFill>
                <a:latin typeface="微软雅黑" panose="020B0503020204020204" pitchFamily="34" charset="-122"/>
                <a:ea typeface="微软雅黑" panose="020B0503020204020204" pitchFamily="34" charset="-122"/>
              </a:rPr>
              <a:t>SRS</a:t>
            </a:r>
            <a:r>
              <a:rPr lang="zh-CN" altLang="en-US" dirty="0">
                <a:solidFill>
                  <a:prstClr val="black"/>
                </a:solidFill>
                <a:latin typeface="微软雅黑" panose="020B0503020204020204" pitchFamily="34" charset="-122"/>
                <a:ea typeface="微软雅黑" panose="020B0503020204020204" pitchFamily="34" charset="-122"/>
              </a:rPr>
              <a:t>文档</a:t>
            </a:r>
            <a:endParaRPr lang="en-US" altLang="zh-CN" dirty="0">
              <a:solidFill>
                <a:prstClr val="black"/>
              </a:solidFill>
              <a:latin typeface="微软雅黑" panose="020B0503020204020204" pitchFamily="34" charset="-122"/>
              <a:ea typeface="微软雅黑" panose="020B0503020204020204" pitchFamily="34" charset="-122"/>
            </a:endParaRPr>
          </a:p>
        </p:txBody>
      </p:sp>
      <p:grpSp>
        <p:nvGrpSpPr>
          <p:cNvPr id="30" name="组合 29"/>
          <p:cNvGrpSpPr/>
          <p:nvPr/>
        </p:nvGrpSpPr>
        <p:grpSpPr>
          <a:xfrm>
            <a:off x="107544" y="245001"/>
            <a:ext cx="360000" cy="360000"/>
            <a:chOff x="1965186" y="1419622"/>
            <a:chExt cx="302558" cy="314067"/>
          </a:xfrm>
        </p:grpSpPr>
        <p:sp>
          <p:nvSpPr>
            <p:cNvPr id="31" name="矩形 30"/>
            <p:cNvSpPr/>
            <p:nvPr userDrawn="1"/>
          </p:nvSpPr>
          <p:spPr>
            <a:xfrm>
              <a:off x="1965186" y="1419622"/>
              <a:ext cx="252000" cy="252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userDrawn="1"/>
          </p:nvSpPr>
          <p:spPr>
            <a:xfrm>
              <a:off x="2087744" y="1553689"/>
              <a:ext cx="180000" cy="180000"/>
            </a:xfrm>
            <a:prstGeom prst="rect">
              <a:avLst/>
            </a:prstGeom>
            <a:solidFill>
              <a:srgbClr val="0E90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a:off x="2195736" y="267494"/>
            <a:ext cx="6336704" cy="338554"/>
          </a:xfrm>
          <a:prstGeom prst="rect">
            <a:avLst/>
          </a:prstGeom>
          <a:noFill/>
        </p:spPr>
        <p:txBody>
          <a:bodyPr wrap="square" rtlCol="0">
            <a:spAutoFit/>
          </a:bodyPr>
          <a:lstStyle/>
          <a:p>
            <a:r>
              <a:rPr lang="en-US" altLang="zh-CN" sz="1600" b="1" dirty="0"/>
              <a:t>24.</a:t>
            </a:r>
            <a:r>
              <a:rPr lang="zh-CN" altLang="zh-CN" sz="1600" b="1" dirty="0"/>
              <a:t>是否召开了</a:t>
            </a:r>
            <a:r>
              <a:rPr lang="en-US" altLang="zh-CN" sz="1600" b="1" dirty="0"/>
              <a:t>JAD</a:t>
            </a:r>
            <a:r>
              <a:rPr lang="zh-CN" altLang="zh-CN" sz="1600" b="1" dirty="0"/>
              <a:t>会议？有没有会议记录？内容是否完整、有效？</a:t>
            </a:r>
            <a:endParaRPr lang="zh-CN" altLang="en-US" sz="1400" dirty="0"/>
          </a:p>
        </p:txBody>
      </p:sp>
      <p:pic>
        <p:nvPicPr>
          <p:cNvPr id="8" name="图片 7"/>
          <p:cNvPicPr>
            <a:picLocks noChangeAspect="1"/>
          </p:cNvPicPr>
          <p:nvPr/>
        </p:nvPicPr>
        <p:blipFill>
          <a:blip r:embed="rId1"/>
          <a:stretch>
            <a:fillRect/>
          </a:stretch>
        </p:blipFill>
        <p:spPr>
          <a:xfrm>
            <a:off x="2772319" y="605001"/>
            <a:ext cx="4175945" cy="4589523"/>
          </a:xfrm>
          <a:prstGeom prst="rect">
            <a:avLst/>
          </a:prstGeom>
        </p:spPr>
      </p:pic>
      <p:sp>
        <p:nvSpPr>
          <p:cNvPr id="9" name="椭圆 8"/>
          <p:cNvSpPr/>
          <p:nvPr/>
        </p:nvSpPr>
        <p:spPr>
          <a:xfrm>
            <a:off x="2647851" y="3666922"/>
            <a:ext cx="2056078" cy="30668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541377" y="4182063"/>
            <a:ext cx="2859233" cy="30668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2541376" y="4557659"/>
            <a:ext cx="2859233" cy="18931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nodeType="clickEffect">
                                  <p:stCondLst>
                                    <p:cond delay="0"/>
                                  </p:stCondLst>
                                  <p:childTnLst>
                                    <p:animEffect transition="out" filter="fade">
                                      <p:cBhvr>
                                        <p:cTn id="29" dur="500"/>
                                        <p:tgtEl>
                                          <p:spTgt spid="8"/>
                                        </p:tgtEl>
                                      </p:cBhvr>
                                    </p:animEffect>
                                    <p:set>
                                      <p:cBhvr>
                                        <p:cTn id="30" dur="1" fill="hold">
                                          <p:stCondLst>
                                            <p:cond delay="499"/>
                                          </p:stCondLst>
                                        </p:cTn>
                                        <p:tgtEl>
                                          <p:spTgt spid="8"/>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500"/>
                                        <p:tgtEl>
                                          <p:spTgt spid="9"/>
                                        </p:tgtEl>
                                      </p:cBhvr>
                                    </p:animEffect>
                                    <p:set>
                                      <p:cBhvr>
                                        <p:cTn id="33" dur="1" fill="hold">
                                          <p:stCondLst>
                                            <p:cond delay="499"/>
                                          </p:stCondLst>
                                        </p:cTn>
                                        <p:tgtEl>
                                          <p:spTgt spid="9"/>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10"/>
                                        </p:tgtEl>
                                      </p:cBhvr>
                                    </p:animEffect>
                                    <p:set>
                                      <p:cBhvr>
                                        <p:cTn id="36" dur="1" fill="hold">
                                          <p:stCondLst>
                                            <p:cond delay="499"/>
                                          </p:stCondLst>
                                        </p:cTn>
                                        <p:tgtEl>
                                          <p:spTgt spid="10"/>
                                        </p:tgtEl>
                                        <p:attrNameLst>
                                          <p:attrName>style.visibility</p:attrName>
                                        </p:attrNameLst>
                                      </p:cBhvr>
                                      <p:to>
                                        <p:strVal val="hidden"/>
                                      </p:to>
                                    </p:set>
                                  </p:childTnLst>
                                </p:cTn>
                              </p:par>
                              <p:par>
                                <p:cTn id="37" presetID="10" presetClass="exit" presetSubtype="0" fill="hold" grpId="1" nodeType="withEffect">
                                  <p:stCondLst>
                                    <p:cond delay="0"/>
                                  </p:stCondLst>
                                  <p:childTnLst>
                                    <p:animEffect transition="out" filter="fade">
                                      <p:cBhvr>
                                        <p:cTn id="38" dur="500"/>
                                        <p:tgtEl>
                                          <p:spTgt spid="11"/>
                                        </p:tgtEl>
                                      </p:cBhvr>
                                    </p:animEffect>
                                    <p:set>
                                      <p:cBhvr>
                                        <p:cTn id="39" dur="1" fill="hold">
                                          <p:stCondLst>
                                            <p:cond delay="499"/>
                                          </p:stCondLst>
                                        </p:cTn>
                                        <p:tgtEl>
                                          <p:spTgt spid="11"/>
                                        </p:tgtEl>
                                        <p:attrNameLst>
                                          <p:attrName>style.visibility</p:attrName>
                                        </p:attrNameLst>
                                      </p:cBhvr>
                                      <p:to>
                                        <p:strVal val="hidden"/>
                                      </p:to>
                                    </p:set>
                                  </p:childTnLst>
                                </p:cTn>
                              </p:par>
                              <p:par>
                                <p:cTn id="40" presetID="10" presetClass="exit" presetSubtype="0" fill="hold" grpId="1" nodeType="withEffect">
                                  <p:stCondLst>
                                    <p:cond delay="0"/>
                                  </p:stCondLst>
                                  <p:childTnLst>
                                    <p:animEffect transition="out" filter="fade">
                                      <p:cBhvr>
                                        <p:cTn id="41" dur="500"/>
                                        <p:tgtEl>
                                          <p:spTgt spid="2"/>
                                        </p:tgtEl>
                                      </p:cBhvr>
                                    </p:animEffect>
                                    <p:set>
                                      <p:cBhvr>
                                        <p:cTn id="42"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9" grpId="0" animBg="1"/>
      <p:bldP spid="9" grpId="1" animBg="1"/>
      <p:bldP spid="10" grpId="0" animBg="1"/>
      <p:bldP spid="10" grpId="1" animBg="1"/>
      <p:bldP spid="11" grpId="0" animBg="1"/>
      <p:bldP spid="11" grpId="1"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108"/>
          <p:cNvSpPr txBox="1">
            <a:spLocks noChangeArrowheads="1"/>
          </p:cNvSpPr>
          <p:nvPr/>
        </p:nvSpPr>
        <p:spPr bwMode="auto">
          <a:xfrm>
            <a:off x="539552" y="267494"/>
            <a:ext cx="106311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dirty="0">
                <a:solidFill>
                  <a:prstClr val="black"/>
                </a:solidFill>
                <a:latin typeface="微软雅黑" panose="020B0503020204020204" pitchFamily="34" charset="-122"/>
                <a:ea typeface="微软雅黑" panose="020B0503020204020204" pitchFamily="34" charset="-122"/>
              </a:rPr>
              <a:t>SRS</a:t>
            </a:r>
            <a:r>
              <a:rPr lang="zh-CN" altLang="en-US" dirty="0">
                <a:solidFill>
                  <a:prstClr val="black"/>
                </a:solidFill>
                <a:latin typeface="微软雅黑" panose="020B0503020204020204" pitchFamily="34" charset="-122"/>
                <a:ea typeface="微软雅黑" panose="020B0503020204020204" pitchFamily="34" charset="-122"/>
              </a:rPr>
              <a:t>文档</a:t>
            </a:r>
            <a:endParaRPr lang="en-US" altLang="zh-CN" dirty="0">
              <a:solidFill>
                <a:prstClr val="black"/>
              </a:solidFill>
              <a:latin typeface="微软雅黑" panose="020B0503020204020204" pitchFamily="34" charset="-122"/>
              <a:ea typeface="微软雅黑" panose="020B0503020204020204" pitchFamily="34" charset="-122"/>
            </a:endParaRPr>
          </a:p>
        </p:txBody>
      </p:sp>
      <p:grpSp>
        <p:nvGrpSpPr>
          <p:cNvPr id="30" name="组合 29"/>
          <p:cNvGrpSpPr/>
          <p:nvPr/>
        </p:nvGrpSpPr>
        <p:grpSpPr>
          <a:xfrm>
            <a:off x="107544" y="245001"/>
            <a:ext cx="360000" cy="360000"/>
            <a:chOff x="1965186" y="1419622"/>
            <a:chExt cx="302558" cy="314067"/>
          </a:xfrm>
        </p:grpSpPr>
        <p:sp>
          <p:nvSpPr>
            <p:cNvPr id="31" name="矩形 30"/>
            <p:cNvSpPr/>
            <p:nvPr userDrawn="1"/>
          </p:nvSpPr>
          <p:spPr>
            <a:xfrm>
              <a:off x="1965186" y="1419622"/>
              <a:ext cx="252000" cy="252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userDrawn="1"/>
          </p:nvSpPr>
          <p:spPr>
            <a:xfrm>
              <a:off x="2087744" y="1553689"/>
              <a:ext cx="180000" cy="180000"/>
            </a:xfrm>
            <a:prstGeom prst="rect">
              <a:avLst/>
            </a:prstGeom>
            <a:solidFill>
              <a:srgbClr val="0E90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a:off x="2195736" y="267494"/>
            <a:ext cx="6336704" cy="584775"/>
          </a:xfrm>
          <a:prstGeom prst="rect">
            <a:avLst/>
          </a:prstGeom>
          <a:noFill/>
        </p:spPr>
        <p:txBody>
          <a:bodyPr wrap="square" rtlCol="0">
            <a:spAutoFit/>
          </a:bodyPr>
          <a:lstStyle/>
          <a:p>
            <a:r>
              <a:rPr lang="en-US" altLang="zh-CN" sz="1600" b="1" dirty="0"/>
              <a:t>28.</a:t>
            </a:r>
            <a:r>
              <a:rPr lang="zh-CN" altLang="zh-CN" sz="1600" b="1" dirty="0"/>
              <a:t>需求优先级排序是否考虑了用户群的分类？是否存在需求冲突？怎样解决可能的需求冲突？</a:t>
            </a:r>
            <a:endParaRPr lang="zh-CN" altLang="en-US" sz="1100" dirty="0"/>
          </a:p>
        </p:txBody>
      </p:sp>
      <p:pic>
        <p:nvPicPr>
          <p:cNvPr id="7" name="图片 6"/>
          <p:cNvPicPr>
            <a:picLocks noChangeAspect="1"/>
          </p:cNvPicPr>
          <p:nvPr/>
        </p:nvPicPr>
        <p:blipFill>
          <a:blip r:embed="rId1"/>
          <a:stretch>
            <a:fillRect/>
          </a:stretch>
        </p:blipFill>
        <p:spPr>
          <a:xfrm>
            <a:off x="1547664" y="859153"/>
            <a:ext cx="6287045" cy="425232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7"/>
                                        </p:tgtEl>
                                      </p:cBhvr>
                                    </p:animEffect>
                                    <p:set>
                                      <p:cBhvr>
                                        <p:cTn id="15" dur="1" fill="hold">
                                          <p:stCondLst>
                                            <p:cond delay="499"/>
                                          </p:stCondLst>
                                        </p:cTn>
                                        <p:tgtEl>
                                          <p:spTgt spid="7"/>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2"/>
                                        </p:tgtEl>
                                      </p:cBhvr>
                                    </p:animEffect>
                                    <p:set>
                                      <p:cBhvr>
                                        <p:cTn id="18"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108"/>
          <p:cNvSpPr txBox="1">
            <a:spLocks noChangeArrowheads="1"/>
          </p:cNvSpPr>
          <p:nvPr/>
        </p:nvSpPr>
        <p:spPr bwMode="auto">
          <a:xfrm>
            <a:off x="539552" y="267494"/>
            <a:ext cx="106311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dirty="0">
                <a:solidFill>
                  <a:prstClr val="black"/>
                </a:solidFill>
                <a:latin typeface="微软雅黑" panose="020B0503020204020204" pitchFamily="34" charset="-122"/>
                <a:ea typeface="微软雅黑" panose="020B0503020204020204" pitchFamily="34" charset="-122"/>
              </a:rPr>
              <a:t>SRS</a:t>
            </a:r>
            <a:r>
              <a:rPr lang="zh-CN" altLang="en-US" dirty="0">
                <a:solidFill>
                  <a:prstClr val="black"/>
                </a:solidFill>
                <a:latin typeface="微软雅黑" panose="020B0503020204020204" pitchFamily="34" charset="-122"/>
                <a:ea typeface="微软雅黑" panose="020B0503020204020204" pitchFamily="34" charset="-122"/>
              </a:rPr>
              <a:t>文档</a:t>
            </a:r>
            <a:endParaRPr lang="en-US" altLang="zh-CN" dirty="0">
              <a:solidFill>
                <a:prstClr val="black"/>
              </a:solidFill>
              <a:latin typeface="微软雅黑" panose="020B0503020204020204" pitchFamily="34" charset="-122"/>
              <a:ea typeface="微软雅黑" panose="020B0503020204020204" pitchFamily="34" charset="-122"/>
            </a:endParaRPr>
          </a:p>
        </p:txBody>
      </p:sp>
      <p:grpSp>
        <p:nvGrpSpPr>
          <p:cNvPr id="30" name="组合 29"/>
          <p:cNvGrpSpPr/>
          <p:nvPr/>
        </p:nvGrpSpPr>
        <p:grpSpPr>
          <a:xfrm>
            <a:off x="107544" y="245001"/>
            <a:ext cx="360000" cy="360000"/>
            <a:chOff x="1965186" y="1419622"/>
            <a:chExt cx="302558" cy="314067"/>
          </a:xfrm>
        </p:grpSpPr>
        <p:sp>
          <p:nvSpPr>
            <p:cNvPr id="31" name="矩形 30"/>
            <p:cNvSpPr/>
            <p:nvPr userDrawn="1"/>
          </p:nvSpPr>
          <p:spPr>
            <a:xfrm>
              <a:off x="1965186" y="1419622"/>
              <a:ext cx="252000" cy="252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userDrawn="1"/>
          </p:nvSpPr>
          <p:spPr>
            <a:xfrm>
              <a:off x="2087744" y="1553689"/>
              <a:ext cx="180000" cy="180000"/>
            </a:xfrm>
            <a:prstGeom prst="rect">
              <a:avLst/>
            </a:prstGeom>
            <a:solidFill>
              <a:srgbClr val="0E90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a:off x="2195736" y="267494"/>
            <a:ext cx="6336704" cy="584775"/>
          </a:xfrm>
          <a:prstGeom prst="rect">
            <a:avLst/>
          </a:prstGeom>
          <a:noFill/>
        </p:spPr>
        <p:txBody>
          <a:bodyPr wrap="square" rtlCol="0">
            <a:spAutoFit/>
          </a:bodyPr>
          <a:lstStyle/>
          <a:p>
            <a:r>
              <a:rPr lang="en-US" altLang="zh-CN" sz="1600" b="1" dirty="0"/>
              <a:t>29.SRS</a:t>
            </a:r>
            <a:r>
              <a:rPr lang="zh-CN" altLang="en-US" sz="1600" b="1" dirty="0"/>
              <a:t>中是否包含了数据字典？定义的方法是否正确？内容是否完整、准确？</a:t>
            </a:r>
            <a:endParaRPr lang="zh-CN" altLang="en-US" sz="1100" dirty="0"/>
          </a:p>
        </p:txBody>
      </p:sp>
      <p:graphicFrame>
        <p:nvGraphicFramePr>
          <p:cNvPr id="7" name="表格 6"/>
          <p:cNvGraphicFramePr>
            <a:graphicFrameLocks noGrp="1"/>
          </p:cNvGraphicFramePr>
          <p:nvPr/>
        </p:nvGraphicFramePr>
        <p:xfrm>
          <a:off x="2195736" y="825507"/>
          <a:ext cx="5871483" cy="4362188"/>
        </p:xfrm>
        <a:graphic>
          <a:graphicData uri="http://schemas.openxmlformats.org/drawingml/2006/table">
            <a:tbl>
              <a:tblPr firstRow="1" firstCol="1" bandRow="1">
                <a:tableStyleId>{5C22544A-7EE6-4342-B048-85BDC9FD1C3A}</a:tableStyleId>
              </a:tblPr>
              <a:tblGrid>
                <a:gridCol w="1174155"/>
                <a:gridCol w="1174155"/>
                <a:gridCol w="1174155"/>
                <a:gridCol w="1174155"/>
                <a:gridCol w="1174863"/>
              </a:tblGrid>
              <a:tr h="299455">
                <a:tc>
                  <a:txBody>
                    <a:bodyPr/>
                    <a:lstStyle/>
                    <a:p>
                      <a:pPr algn="just">
                        <a:spcAft>
                          <a:spcPts val="0"/>
                        </a:spcAft>
                      </a:pPr>
                      <a:r>
                        <a:rPr lang="en-US" sz="1050" kern="100">
                          <a:effectLst/>
                        </a:rPr>
                        <a:t>数据元素</a:t>
                      </a:r>
                      <a:endParaRPr lang="zh-CN" sz="1050" kern="100">
                        <a:effectLst/>
                        <a:latin typeface="Times New Roman" panose="02020603050405020304" pitchFamily="18" charset="0"/>
                        <a:ea typeface="宋体" panose="02010600030101010101" pitchFamily="2" charset="-122"/>
                      </a:endParaRPr>
                    </a:p>
                  </a:txBody>
                  <a:tcPr marL="65491" marR="65491" marT="0" marB="0"/>
                </a:tc>
                <a:tc>
                  <a:txBody>
                    <a:bodyPr/>
                    <a:lstStyle/>
                    <a:p>
                      <a:pPr algn="just">
                        <a:spcAft>
                          <a:spcPts val="0"/>
                        </a:spcAft>
                      </a:pPr>
                      <a:r>
                        <a:rPr lang="en-US" sz="1050" kern="100">
                          <a:effectLst/>
                        </a:rPr>
                        <a:t>描述</a:t>
                      </a:r>
                      <a:endParaRPr lang="zh-CN" sz="1050" kern="100">
                        <a:effectLst/>
                        <a:latin typeface="Times New Roman" panose="02020603050405020304" pitchFamily="18" charset="0"/>
                        <a:ea typeface="宋体" panose="02010600030101010101" pitchFamily="2" charset="-122"/>
                      </a:endParaRPr>
                    </a:p>
                  </a:txBody>
                  <a:tcPr marL="65491" marR="65491" marT="0" marB="0"/>
                </a:tc>
                <a:tc>
                  <a:txBody>
                    <a:bodyPr/>
                    <a:lstStyle/>
                    <a:p>
                      <a:pPr algn="just">
                        <a:spcAft>
                          <a:spcPts val="0"/>
                        </a:spcAft>
                      </a:pPr>
                      <a:r>
                        <a:rPr lang="en-US" sz="1050" kern="100">
                          <a:effectLst/>
                        </a:rPr>
                        <a:t>数据构成或者数据类型</a:t>
                      </a:r>
                      <a:endParaRPr lang="zh-CN" sz="1050" kern="100">
                        <a:effectLst/>
                        <a:latin typeface="Times New Roman" panose="02020603050405020304" pitchFamily="18" charset="0"/>
                        <a:ea typeface="宋体" panose="02010600030101010101" pitchFamily="2" charset="-122"/>
                      </a:endParaRPr>
                    </a:p>
                  </a:txBody>
                  <a:tcPr marL="65491" marR="65491" marT="0" marB="0"/>
                </a:tc>
                <a:tc>
                  <a:txBody>
                    <a:bodyPr/>
                    <a:lstStyle/>
                    <a:p>
                      <a:pPr algn="just">
                        <a:spcAft>
                          <a:spcPts val="0"/>
                        </a:spcAft>
                      </a:pPr>
                      <a:r>
                        <a:rPr lang="en-US" sz="1050" kern="100">
                          <a:effectLst/>
                        </a:rPr>
                        <a:t>数据长度</a:t>
                      </a:r>
                      <a:endParaRPr lang="zh-CN" sz="1050" kern="100">
                        <a:effectLst/>
                        <a:latin typeface="Times New Roman" panose="02020603050405020304" pitchFamily="18" charset="0"/>
                        <a:ea typeface="宋体" panose="02010600030101010101" pitchFamily="2" charset="-122"/>
                      </a:endParaRPr>
                    </a:p>
                  </a:txBody>
                  <a:tcPr marL="65491" marR="65491" marT="0" marB="0"/>
                </a:tc>
                <a:tc>
                  <a:txBody>
                    <a:bodyPr/>
                    <a:lstStyle/>
                    <a:p>
                      <a:pPr algn="just">
                        <a:spcAft>
                          <a:spcPts val="0"/>
                        </a:spcAft>
                      </a:pPr>
                      <a:r>
                        <a:rPr lang="en-US" sz="1050" kern="100">
                          <a:effectLst/>
                        </a:rPr>
                        <a:t>数据取值</a:t>
                      </a:r>
                      <a:endParaRPr lang="zh-CN" sz="1050" kern="100">
                        <a:effectLst/>
                        <a:latin typeface="Times New Roman" panose="02020603050405020304" pitchFamily="18" charset="0"/>
                        <a:ea typeface="宋体" panose="02010600030101010101" pitchFamily="2" charset="-122"/>
                      </a:endParaRPr>
                    </a:p>
                  </a:txBody>
                  <a:tcPr marL="65491" marR="65491" marT="0" marB="0"/>
                </a:tc>
              </a:tr>
              <a:tr h="449183">
                <a:tc>
                  <a:txBody>
                    <a:bodyPr/>
                    <a:lstStyle/>
                    <a:p>
                      <a:pPr algn="just">
                        <a:spcAft>
                          <a:spcPts val="0"/>
                        </a:spcAft>
                      </a:pPr>
                      <a:r>
                        <a:rPr lang="en-US" sz="1050" kern="100" dirty="0" err="1">
                          <a:effectLst/>
                        </a:rPr>
                        <a:t>系统登入申请</a:t>
                      </a:r>
                      <a:endParaRPr lang="zh-CN" sz="1050" kern="100" dirty="0">
                        <a:effectLst/>
                        <a:latin typeface="Times New Roman" panose="02020603050405020304" pitchFamily="18" charset="0"/>
                        <a:ea typeface="宋体" panose="02010600030101010101" pitchFamily="2" charset="-122"/>
                      </a:endParaRPr>
                    </a:p>
                  </a:txBody>
                  <a:tcPr marL="65491" marR="65491" marT="0" marB="0"/>
                </a:tc>
                <a:tc>
                  <a:txBody>
                    <a:bodyPr/>
                    <a:lstStyle/>
                    <a:p>
                      <a:pPr algn="just">
                        <a:spcAft>
                          <a:spcPts val="0"/>
                        </a:spcAft>
                      </a:pPr>
                      <a:r>
                        <a:rPr lang="en-US" sz="1050" kern="100" dirty="0" err="1">
                          <a:effectLst/>
                        </a:rPr>
                        <a:t>系统登入申请</a:t>
                      </a:r>
                      <a:endParaRPr lang="zh-CN" sz="1050" kern="100" dirty="0">
                        <a:effectLst/>
                        <a:latin typeface="Times New Roman" panose="02020603050405020304" pitchFamily="18" charset="0"/>
                        <a:ea typeface="宋体" panose="02010600030101010101" pitchFamily="2" charset="-122"/>
                      </a:endParaRPr>
                    </a:p>
                  </a:txBody>
                  <a:tcPr marL="65491" marR="65491" marT="0" marB="0"/>
                </a:tc>
                <a:tc>
                  <a:txBody>
                    <a:bodyPr/>
                    <a:lstStyle/>
                    <a:p>
                      <a:pPr algn="just">
                        <a:spcAft>
                          <a:spcPts val="0"/>
                        </a:spcAft>
                      </a:pPr>
                      <a:r>
                        <a:rPr lang="en-US" sz="1050" kern="100">
                          <a:effectLst/>
                        </a:rPr>
                        <a:t>用户ID</a:t>
                      </a:r>
                      <a:endParaRPr lang="zh-CN" sz="1050" kern="100">
                        <a:effectLst/>
                      </a:endParaRPr>
                    </a:p>
                    <a:p>
                      <a:pPr algn="just">
                        <a:spcAft>
                          <a:spcPts val="0"/>
                        </a:spcAft>
                      </a:pPr>
                      <a:r>
                        <a:rPr lang="en-US" sz="1050" kern="100">
                          <a:effectLst/>
                        </a:rPr>
                        <a:t>+用户名称</a:t>
                      </a:r>
                      <a:endParaRPr lang="zh-CN" sz="1050" kern="100">
                        <a:effectLst/>
                      </a:endParaRPr>
                    </a:p>
                    <a:p>
                      <a:pPr algn="just">
                        <a:spcAft>
                          <a:spcPts val="0"/>
                        </a:spcAft>
                      </a:pPr>
                      <a:r>
                        <a:rPr lang="en-US" sz="1050" kern="100">
                          <a:effectLst/>
                        </a:rPr>
                        <a:t>+用户密码</a:t>
                      </a:r>
                      <a:endParaRPr lang="zh-CN" sz="1050" kern="100">
                        <a:effectLst/>
                        <a:latin typeface="Times New Roman" panose="02020603050405020304" pitchFamily="18" charset="0"/>
                        <a:ea typeface="宋体" panose="02010600030101010101" pitchFamily="2" charset="-122"/>
                      </a:endParaRPr>
                    </a:p>
                  </a:txBody>
                  <a:tcPr marL="65491" marR="65491" marT="0" marB="0"/>
                </a:tc>
                <a:tc>
                  <a:txBody>
                    <a:bodyPr/>
                    <a:lstStyle/>
                    <a:p>
                      <a:pPr algn="just">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5491" marR="65491" marT="0" marB="0"/>
                </a:tc>
                <a:tc>
                  <a:txBody>
                    <a:bodyPr/>
                    <a:lstStyle/>
                    <a:p>
                      <a:pPr algn="just">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5491" marR="65491" marT="0" marB="0"/>
                </a:tc>
              </a:tr>
              <a:tr h="350126">
                <a:tc>
                  <a:txBody>
                    <a:bodyPr/>
                    <a:lstStyle/>
                    <a:p>
                      <a:pPr algn="just">
                        <a:spcAft>
                          <a:spcPts val="0"/>
                        </a:spcAft>
                      </a:pPr>
                      <a:r>
                        <a:rPr lang="en-US" sz="1050" kern="100">
                          <a:effectLst/>
                        </a:rPr>
                        <a:t>用户ID</a:t>
                      </a:r>
                      <a:endParaRPr lang="zh-CN" sz="1050" kern="100">
                        <a:effectLst/>
                        <a:latin typeface="Times New Roman" panose="02020603050405020304" pitchFamily="18" charset="0"/>
                        <a:ea typeface="宋体" panose="02010600030101010101" pitchFamily="2" charset="-122"/>
                      </a:endParaRPr>
                    </a:p>
                  </a:txBody>
                  <a:tcPr marL="65491" marR="65491" marT="0" marB="0"/>
                </a:tc>
                <a:tc>
                  <a:txBody>
                    <a:bodyPr/>
                    <a:lstStyle/>
                    <a:p>
                      <a:pPr algn="just">
                        <a:spcAft>
                          <a:spcPts val="0"/>
                        </a:spcAft>
                      </a:pPr>
                      <a:r>
                        <a:rPr lang="en-US" sz="1050" kern="100" dirty="0" err="1">
                          <a:effectLst/>
                        </a:rPr>
                        <a:t>唯一地标识用户的关键域</a:t>
                      </a:r>
                      <a:endParaRPr lang="zh-CN" sz="1050" kern="100" dirty="0">
                        <a:effectLst/>
                        <a:latin typeface="Times New Roman" panose="02020603050405020304" pitchFamily="18" charset="0"/>
                        <a:ea typeface="宋体" panose="02010600030101010101" pitchFamily="2" charset="-122"/>
                      </a:endParaRPr>
                    </a:p>
                  </a:txBody>
                  <a:tcPr marL="65491" marR="65491" marT="0" marB="0"/>
                </a:tc>
                <a:tc>
                  <a:txBody>
                    <a:bodyPr/>
                    <a:lstStyle/>
                    <a:p>
                      <a:pPr algn="just">
                        <a:spcAft>
                          <a:spcPts val="0"/>
                        </a:spcAft>
                      </a:pPr>
                      <a:r>
                        <a:rPr lang="en-US" sz="1050" kern="100">
                          <a:effectLst/>
                        </a:rPr>
                        <a:t>Int</a:t>
                      </a:r>
                      <a:endParaRPr lang="zh-CN" sz="1050" kern="100">
                        <a:effectLst/>
                        <a:latin typeface="Times New Roman" panose="02020603050405020304" pitchFamily="18" charset="0"/>
                        <a:ea typeface="宋体" panose="02010600030101010101" pitchFamily="2" charset="-122"/>
                      </a:endParaRPr>
                    </a:p>
                  </a:txBody>
                  <a:tcPr marL="65491" marR="65491" marT="0" marB="0"/>
                </a:tc>
                <a:tc>
                  <a:txBody>
                    <a:bodyPr/>
                    <a:lstStyle/>
                    <a:p>
                      <a:pPr algn="just">
                        <a:spcAft>
                          <a:spcPts val="0"/>
                        </a:spcAft>
                      </a:pPr>
                      <a:r>
                        <a:rPr lang="en-US" sz="1050" kern="100">
                          <a:effectLst/>
                        </a:rPr>
                        <a:t>8</a:t>
                      </a:r>
                      <a:endParaRPr lang="zh-CN" sz="1050" kern="100">
                        <a:effectLst/>
                        <a:latin typeface="Times New Roman" panose="02020603050405020304" pitchFamily="18" charset="0"/>
                        <a:ea typeface="宋体" panose="02010600030101010101" pitchFamily="2" charset="-122"/>
                      </a:endParaRPr>
                    </a:p>
                  </a:txBody>
                  <a:tcPr marL="65491" marR="65491" marT="0" marB="0"/>
                </a:tc>
                <a:tc>
                  <a:txBody>
                    <a:bodyPr/>
                    <a:lstStyle/>
                    <a:p>
                      <a:pPr algn="just">
                        <a:spcAft>
                          <a:spcPts val="0"/>
                        </a:spcAft>
                      </a:pPr>
                      <a:r>
                        <a:rPr lang="en-US" sz="1050" kern="100">
                          <a:effectLst/>
                        </a:rPr>
                        <a:t>系统生成的序列号</a:t>
                      </a:r>
                      <a:endParaRPr lang="zh-CN" sz="1050" kern="100">
                        <a:effectLst/>
                        <a:latin typeface="Times New Roman" panose="02020603050405020304" pitchFamily="18" charset="0"/>
                        <a:ea typeface="宋体" panose="02010600030101010101" pitchFamily="2" charset="-122"/>
                      </a:endParaRPr>
                    </a:p>
                  </a:txBody>
                  <a:tcPr marL="65491" marR="65491" marT="0" marB="0"/>
                </a:tc>
              </a:tr>
              <a:tr h="299455">
                <a:tc>
                  <a:txBody>
                    <a:bodyPr/>
                    <a:lstStyle/>
                    <a:p>
                      <a:pPr algn="just">
                        <a:spcAft>
                          <a:spcPts val="0"/>
                        </a:spcAft>
                      </a:pPr>
                      <a:r>
                        <a:rPr lang="en-US" sz="1050" kern="100">
                          <a:effectLst/>
                        </a:rPr>
                        <a:t>用户名称</a:t>
                      </a:r>
                      <a:endParaRPr lang="zh-CN" sz="1050" kern="100">
                        <a:effectLst/>
                        <a:latin typeface="Times New Roman" panose="02020603050405020304" pitchFamily="18" charset="0"/>
                        <a:ea typeface="宋体" panose="02010600030101010101" pitchFamily="2" charset="-122"/>
                      </a:endParaRPr>
                    </a:p>
                  </a:txBody>
                  <a:tcPr marL="65491" marR="65491" marT="0" marB="0"/>
                </a:tc>
                <a:tc>
                  <a:txBody>
                    <a:bodyPr/>
                    <a:lstStyle/>
                    <a:p>
                      <a:pPr algn="just">
                        <a:spcAft>
                          <a:spcPts val="0"/>
                        </a:spcAft>
                      </a:pPr>
                      <a:r>
                        <a:rPr lang="en-US" sz="1050" kern="100">
                          <a:effectLst/>
                        </a:rPr>
                        <a:t>用户的名字或昵称</a:t>
                      </a:r>
                      <a:endParaRPr lang="zh-CN" sz="1050" kern="100">
                        <a:effectLst/>
                        <a:latin typeface="Times New Roman" panose="02020603050405020304" pitchFamily="18" charset="0"/>
                        <a:ea typeface="宋体" panose="02010600030101010101" pitchFamily="2" charset="-122"/>
                      </a:endParaRPr>
                    </a:p>
                  </a:txBody>
                  <a:tcPr marL="65491" marR="65491" marT="0" marB="0"/>
                </a:tc>
                <a:tc>
                  <a:txBody>
                    <a:bodyPr/>
                    <a:lstStyle/>
                    <a:p>
                      <a:pPr algn="just">
                        <a:spcAft>
                          <a:spcPts val="0"/>
                        </a:spcAft>
                      </a:pPr>
                      <a:r>
                        <a:rPr lang="en-US" sz="1050" kern="100">
                          <a:effectLst/>
                        </a:rPr>
                        <a:t>varchar</a:t>
                      </a:r>
                      <a:endParaRPr lang="zh-CN" sz="1050" kern="100">
                        <a:effectLst/>
                        <a:latin typeface="Times New Roman" panose="02020603050405020304" pitchFamily="18" charset="0"/>
                        <a:ea typeface="宋体" panose="02010600030101010101" pitchFamily="2" charset="-122"/>
                      </a:endParaRPr>
                    </a:p>
                  </a:txBody>
                  <a:tcPr marL="65491" marR="65491" marT="0" marB="0"/>
                </a:tc>
                <a:tc>
                  <a:txBody>
                    <a:bodyPr/>
                    <a:lstStyle/>
                    <a:p>
                      <a:pPr algn="just">
                        <a:spcAft>
                          <a:spcPts val="0"/>
                        </a:spcAft>
                      </a:pPr>
                      <a:r>
                        <a:rPr lang="en-US" sz="1050" kern="100">
                          <a:effectLst/>
                        </a:rPr>
                        <a:t>255</a:t>
                      </a:r>
                      <a:endParaRPr lang="zh-CN" sz="1050" kern="100">
                        <a:effectLst/>
                        <a:latin typeface="Times New Roman" panose="02020603050405020304" pitchFamily="18" charset="0"/>
                        <a:ea typeface="宋体" panose="02010600030101010101" pitchFamily="2" charset="-122"/>
                      </a:endParaRPr>
                    </a:p>
                  </a:txBody>
                  <a:tcPr marL="65491" marR="65491" marT="0" marB="0"/>
                </a:tc>
                <a:tc>
                  <a:txBody>
                    <a:bodyPr/>
                    <a:lstStyle/>
                    <a:p>
                      <a:pPr algn="just">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5491" marR="65491" marT="0" marB="0"/>
                </a:tc>
              </a:tr>
              <a:tr h="299455">
                <a:tc>
                  <a:txBody>
                    <a:bodyPr/>
                    <a:lstStyle/>
                    <a:p>
                      <a:pPr algn="just">
                        <a:spcAft>
                          <a:spcPts val="0"/>
                        </a:spcAft>
                      </a:pPr>
                      <a:r>
                        <a:rPr lang="en-US" sz="1050" kern="100">
                          <a:effectLst/>
                        </a:rPr>
                        <a:t>用户密码</a:t>
                      </a:r>
                      <a:endParaRPr lang="zh-CN" sz="1050" kern="100">
                        <a:effectLst/>
                        <a:latin typeface="Times New Roman" panose="02020603050405020304" pitchFamily="18" charset="0"/>
                        <a:ea typeface="宋体" panose="02010600030101010101" pitchFamily="2" charset="-122"/>
                      </a:endParaRPr>
                    </a:p>
                  </a:txBody>
                  <a:tcPr marL="65491" marR="65491" marT="0" marB="0"/>
                </a:tc>
                <a:tc>
                  <a:txBody>
                    <a:bodyPr/>
                    <a:lstStyle/>
                    <a:p>
                      <a:pPr algn="just">
                        <a:spcAft>
                          <a:spcPts val="0"/>
                        </a:spcAft>
                      </a:pPr>
                      <a:r>
                        <a:rPr lang="en-US" sz="1050" kern="100" dirty="0" err="1">
                          <a:effectLst/>
                        </a:rPr>
                        <a:t>用户自定义的密码信息</a:t>
                      </a:r>
                      <a:endParaRPr lang="zh-CN" sz="1050" kern="100" dirty="0">
                        <a:effectLst/>
                        <a:latin typeface="Times New Roman" panose="02020603050405020304" pitchFamily="18" charset="0"/>
                        <a:ea typeface="宋体" panose="02010600030101010101" pitchFamily="2" charset="-122"/>
                      </a:endParaRPr>
                    </a:p>
                  </a:txBody>
                  <a:tcPr marL="65491" marR="65491" marT="0" marB="0"/>
                </a:tc>
                <a:tc>
                  <a:txBody>
                    <a:bodyPr/>
                    <a:lstStyle/>
                    <a:p>
                      <a:pPr algn="just">
                        <a:spcAft>
                          <a:spcPts val="0"/>
                        </a:spcAft>
                      </a:pPr>
                      <a:r>
                        <a:rPr lang="en-US" sz="1050" kern="100" dirty="0">
                          <a:effectLst/>
                        </a:rPr>
                        <a:t>varchar</a:t>
                      </a:r>
                      <a:endParaRPr lang="zh-CN" sz="1050" kern="100" dirty="0">
                        <a:effectLst/>
                        <a:latin typeface="Times New Roman" panose="02020603050405020304" pitchFamily="18" charset="0"/>
                        <a:ea typeface="宋体" panose="02010600030101010101" pitchFamily="2" charset="-122"/>
                      </a:endParaRPr>
                    </a:p>
                  </a:txBody>
                  <a:tcPr marL="65491" marR="65491" marT="0" marB="0"/>
                </a:tc>
                <a:tc>
                  <a:txBody>
                    <a:bodyPr/>
                    <a:lstStyle/>
                    <a:p>
                      <a:pPr algn="just">
                        <a:spcAft>
                          <a:spcPts val="0"/>
                        </a:spcAft>
                      </a:pPr>
                      <a:r>
                        <a:rPr lang="en-US" sz="1050" kern="100">
                          <a:effectLst/>
                        </a:rPr>
                        <a:t>255</a:t>
                      </a:r>
                      <a:endParaRPr lang="zh-CN" sz="1050" kern="100">
                        <a:effectLst/>
                        <a:latin typeface="Times New Roman" panose="02020603050405020304" pitchFamily="18" charset="0"/>
                        <a:ea typeface="宋体" panose="02010600030101010101" pitchFamily="2" charset="-122"/>
                      </a:endParaRPr>
                    </a:p>
                  </a:txBody>
                  <a:tcPr marL="65491" marR="65491" marT="0" marB="0"/>
                </a:tc>
                <a:tc>
                  <a:txBody>
                    <a:bodyPr/>
                    <a:lstStyle/>
                    <a:p>
                      <a:pPr algn="just">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5491" marR="65491" marT="0" marB="0"/>
                </a:tc>
              </a:tr>
              <a:tr h="1197820">
                <a:tc>
                  <a:txBody>
                    <a:bodyPr/>
                    <a:lstStyle/>
                    <a:p>
                      <a:pPr algn="just">
                        <a:spcAft>
                          <a:spcPts val="0"/>
                        </a:spcAft>
                      </a:pPr>
                      <a:r>
                        <a:rPr lang="en-US" sz="1050" kern="100">
                          <a:effectLst/>
                        </a:rPr>
                        <a:t>忘记密码申请</a:t>
                      </a:r>
                      <a:endParaRPr lang="zh-CN" sz="1050" kern="100">
                        <a:effectLst/>
                        <a:latin typeface="Times New Roman" panose="02020603050405020304" pitchFamily="18" charset="0"/>
                        <a:ea typeface="宋体" panose="02010600030101010101" pitchFamily="2" charset="-122"/>
                      </a:endParaRPr>
                    </a:p>
                  </a:txBody>
                  <a:tcPr marL="65491" marR="65491" marT="0" marB="0"/>
                </a:tc>
                <a:tc>
                  <a:txBody>
                    <a:bodyPr/>
                    <a:lstStyle/>
                    <a:p>
                      <a:pPr algn="just">
                        <a:spcAft>
                          <a:spcPts val="0"/>
                        </a:spcAft>
                      </a:pPr>
                      <a:r>
                        <a:rPr lang="en-US" sz="1050" kern="100">
                          <a:effectLst/>
                        </a:rPr>
                        <a:t>忘记密码，进行新密码设置</a:t>
                      </a:r>
                      <a:endParaRPr lang="zh-CN" sz="1050" kern="100">
                        <a:effectLst/>
                        <a:latin typeface="Times New Roman" panose="02020603050405020304" pitchFamily="18" charset="0"/>
                        <a:ea typeface="宋体" panose="02010600030101010101" pitchFamily="2" charset="-122"/>
                      </a:endParaRPr>
                    </a:p>
                  </a:txBody>
                  <a:tcPr marL="65491" marR="65491" marT="0" marB="0"/>
                </a:tc>
                <a:tc>
                  <a:txBody>
                    <a:bodyPr/>
                    <a:lstStyle/>
                    <a:p>
                      <a:pPr algn="just">
                        <a:spcAft>
                          <a:spcPts val="0"/>
                        </a:spcAft>
                      </a:pPr>
                      <a:r>
                        <a:rPr lang="en-US" sz="1050" kern="100">
                          <a:effectLst/>
                        </a:rPr>
                        <a:t>申请ID</a:t>
                      </a:r>
                      <a:endParaRPr lang="zh-CN" sz="1050" kern="100">
                        <a:effectLst/>
                      </a:endParaRPr>
                    </a:p>
                    <a:p>
                      <a:pPr algn="just">
                        <a:spcAft>
                          <a:spcPts val="0"/>
                        </a:spcAft>
                      </a:pPr>
                      <a:r>
                        <a:rPr lang="en-US" sz="1050" kern="100">
                          <a:effectLst/>
                        </a:rPr>
                        <a:t>+用户名称</a:t>
                      </a:r>
                      <a:endParaRPr lang="zh-CN" sz="1050" kern="100">
                        <a:effectLst/>
                      </a:endParaRPr>
                    </a:p>
                    <a:p>
                      <a:pPr algn="just">
                        <a:spcAft>
                          <a:spcPts val="0"/>
                        </a:spcAft>
                      </a:pPr>
                      <a:r>
                        <a:rPr lang="en-US" sz="1050" kern="100">
                          <a:effectLst/>
                        </a:rPr>
                        <a:t>+用户密码</a:t>
                      </a:r>
                      <a:endParaRPr lang="zh-CN" sz="1050" kern="100">
                        <a:effectLst/>
                      </a:endParaRPr>
                    </a:p>
                    <a:p>
                      <a:pPr algn="just">
                        <a:spcAft>
                          <a:spcPts val="0"/>
                        </a:spcAft>
                      </a:pPr>
                      <a:r>
                        <a:rPr lang="en-US" sz="1050" kern="100">
                          <a:effectLst/>
                        </a:rPr>
                        <a:t>+确认密码</a:t>
                      </a:r>
                      <a:endParaRPr lang="zh-CN" sz="1050" kern="100">
                        <a:effectLst/>
                      </a:endParaRPr>
                    </a:p>
                    <a:p>
                      <a:pPr algn="just">
                        <a:spcAft>
                          <a:spcPts val="0"/>
                        </a:spcAft>
                      </a:pPr>
                      <a:r>
                        <a:rPr lang="en-US" sz="1050" kern="100">
                          <a:effectLst/>
                        </a:rPr>
                        <a:t>+真实姓名</a:t>
                      </a:r>
                      <a:endParaRPr lang="zh-CN" sz="1050" kern="100">
                        <a:effectLst/>
                      </a:endParaRPr>
                    </a:p>
                    <a:p>
                      <a:pPr algn="just">
                        <a:spcAft>
                          <a:spcPts val="0"/>
                        </a:spcAft>
                      </a:pPr>
                      <a:r>
                        <a:rPr lang="en-US" sz="1050" kern="100">
                          <a:effectLst/>
                        </a:rPr>
                        <a:t>+身份证</a:t>
                      </a:r>
                      <a:endParaRPr lang="zh-CN" sz="1050" kern="100">
                        <a:effectLst/>
                      </a:endParaRPr>
                    </a:p>
                    <a:p>
                      <a:pPr algn="just">
                        <a:spcAft>
                          <a:spcPts val="0"/>
                        </a:spcAft>
                      </a:pPr>
                      <a:r>
                        <a:rPr lang="en-US" sz="1050" kern="100">
                          <a:effectLst/>
                        </a:rPr>
                        <a:t>+邮箱</a:t>
                      </a:r>
                      <a:endParaRPr lang="zh-CN" sz="1050" kern="100">
                        <a:effectLst/>
                      </a:endParaRPr>
                    </a:p>
                    <a:p>
                      <a:pPr algn="just">
                        <a:spcAft>
                          <a:spcPts val="0"/>
                        </a:spcAft>
                      </a:pPr>
                      <a:r>
                        <a:rPr lang="en-US" sz="1050" kern="100">
                          <a:effectLst/>
                        </a:rPr>
                        <a:t>+验证码</a:t>
                      </a:r>
                      <a:endParaRPr lang="zh-CN" sz="1050" kern="100">
                        <a:effectLst/>
                        <a:latin typeface="Times New Roman" panose="02020603050405020304" pitchFamily="18" charset="0"/>
                        <a:ea typeface="宋体" panose="02010600030101010101" pitchFamily="2" charset="-122"/>
                      </a:endParaRPr>
                    </a:p>
                  </a:txBody>
                  <a:tcPr marL="65491" marR="65491" marT="0" marB="0"/>
                </a:tc>
                <a:tc>
                  <a:txBody>
                    <a:bodyPr/>
                    <a:lstStyle/>
                    <a:p>
                      <a:pPr algn="just">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5491" marR="65491" marT="0" marB="0"/>
                </a:tc>
                <a:tc>
                  <a:txBody>
                    <a:bodyPr/>
                    <a:lstStyle/>
                    <a:p>
                      <a:pPr algn="just">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5491" marR="65491" marT="0" marB="0"/>
                </a:tc>
              </a:tr>
              <a:tr h="583543">
                <a:tc>
                  <a:txBody>
                    <a:bodyPr/>
                    <a:lstStyle/>
                    <a:p>
                      <a:pPr algn="just">
                        <a:spcAft>
                          <a:spcPts val="0"/>
                        </a:spcAft>
                      </a:pPr>
                      <a:r>
                        <a:rPr lang="en-US" sz="1050" kern="100">
                          <a:effectLst/>
                        </a:rPr>
                        <a:t>确认密码</a:t>
                      </a:r>
                      <a:endParaRPr lang="zh-CN" sz="1050" kern="100">
                        <a:effectLst/>
                        <a:latin typeface="Times New Roman" panose="02020603050405020304" pitchFamily="18" charset="0"/>
                        <a:ea typeface="宋体" panose="02010600030101010101" pitchFamily="2" charset="-122"/>
                      </a:endParaRPr>
                    </a:p>
                  </a:txBody>
                  <a:tcPr marL="65491" marR="65491" marT="0" marB="0"/>
                </a:tc>
                <a:tc>
                  <a:txBody>
                    <a:bodyPr/>
                    <a:lstStyle/>
                    <a:p>
                      <a:pPr algn="just">
                        <a:spcAft>
                          <a:spcPts val="0"/>
                        </a:spcAft>
                      </a:pPr>
                      <a:r>
                        <a:rPr lang="en-US" sz="1050" kern="100">
                          <a:effectLst/>
                        </a:rPr>
                        <a:t>用户在进行新密码设置时再次输入密码进行确认</a:t>
                      </a:r>
                      <a:endParaRPr lang="zh-CN" sz="1050" kern="100">
                        <a:effectLst/>
                        <a:latin typeface="Times New Roman" panose="02020603050405020304" pitchFamily="18" charset="0"/>
                        <a:ea typeface="宋体" panose="02010600030101010101" pitchFamily="2" charset="-122"/>
                      </a:endParaRPr>
                    </a:p>
                  </a:txBody>
                  <a:tcPr marL="65491" marR="65491" marT="0" marB="0"/>
                </a:tc>
                <a:tc>
                  <a:txBody>
                    <a:bodyPr/>
                    <a:lstStyle/>
                    <a:p>
                      <a:pPr algn="just">
                        <a:spcAft>
                          <a:spcPts val="0"/>
                        </a:spcAft>
                      </a:pPr>
                      <a:r>
                        <a:rPr lang="en-US" sz="1050" kern="100">
                          <a:effectLst/>
                        </a:rPr>
                        <a:t>varchar</a:t>
                      </a:r>
                      <a:endParaRPr lang="zh-CN" sz="1050" kern="100">
                        <a:effectLst/>
                        <a:latin typeface="Times New Roman" panose="02020603050405020304" pitchFamily="18" charset="0"/>
                        <a:ea typeface="宋体" panose="02010600030101010101" pitchFamily="2" charset="-122"/>
                      </a:endParaRPr>
                    </a:p>
                  </a:txBody>
                  <a:tcPr marL="65491" marR="65491" marT="0" marB="0"/>
                </a:tc>
                <a:tc>
                  <a:txBody>
                    <a:bodyPr/>
                    <a:lstStyle/>
                    <a:p>
                      <a:pPr algn="just">
                        <a:spcAft>
                          <a:spcPts val="0"/>
                        </a:spcAft>
                      </a:pPr>
                      <a:r>
                        <a:rPr lang="en-US" sz="1050" kern="100">
                          <a:effectLst/>
                        </a:rPr>
                        <a:t>255</a:t>
                      </a:r>
                      <a:endParaRPr lang="zh-CN" sz="1050" kern="100">
                        <a:effectLst/>
                        <a:latin typeface="Times New Roman" panose="02020603050405020304" pitchFamily="18" charset="0"/>
                        <a:ea typeface="宋体" panose="02010600030101010101" pitchFamily="2" charset="-122"/>
                      </a:endParaRPr>
                    </a:p>
                  </a:txBody>
                  <a:tcPr marL="65491" marR="65491" marT="0" marB="0"/>
                </a:tc>
                <a:tc>
                  <a:txBody>
                    <a:bodyPr/>
                    <a:lstStyle/>
                    <a:p>
                      <a:pPr algn="just">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5491" marR="65491" marT="0" marB="0"/>
                </a:tc>
              </a:tr>
              <a:tr h="283272">
                <a:tc>
                  <a:txBody>
                    <a:bodyPr/>
                    <a:lstStyle/>
                    <a:p>
                      <a:pPr algn="just">
                        <a:spcAft>
                          <a:spcPts val="0"/>
                        </a:spcAft>
                      </a:pPr>
                      <a:r>
                        <a:rPr lang="en-US" sz="1050" kern="100">
                          <a:effectLst/>
                        </a:rPr>
                        <a:t>真实姓名</a:t>
                      </a:r>
                      <a:endParaRPr lang="zh-CN" sz="1050" kern="100">
                        <a:effectLst/>
                        <a:latin typeface="Times New Roman" panose="02020603050405020304" pitchFamily="18" charset="0"/>
                        <a:ea typeface="宋体" panose="02010600030101010101" pitchFamily="2" charset="-122"/>
                      </a:endParaRPr>
                    </a:p>
                  </a:txBody>
                  <a:tcPr marL="65491" marR="65491" marT="0" marB="0"/>
                </a:tc>
                <a:tc>
                  <a:txBody>
                    <a:bodyPr/>
                    <a:lstStyle/>
                    <a:p>
                      <a:pPr algn="just">
                        <a:spcAft>
                          <a:spcPts val="0"/>
                        </a:spcAft>
                      </a:pPr>
                      <a:r>
                        <a:rPr lang="en-US" sz="1050" kern="100">
                          <a:effectLst/>
                        </a:rPr>
                        <a:t>用户的真实姓名</a:t>
                      </a:r>
                      <a:endParaRPr lang="zh-CN" sz="1050" kern="100">
                        <a:effectLst/>
                        <a:latin typeface="Times New Roman" panose="02020603050405020304" pitchFamily="18" charset="0"/>
                        <a:ea typeface="宋体" panose="02010600030101010101" pitchFamily="2" charset="-122"/>
                      </a:endParaRPr>
                    </a:p>
                  </a:txBody>
                  <a:tcPr marL="65491" marR="65491" marT="0" marB="0"/>
                </a:tc>
                <a:tc>
                  <a:txBody>
                    <a:bodyPr/>
                    <a:lstStyle/>
                    <a:p>
                      <a:pPr algn="just">
                        <a:spcAft>
                          <a:spcPts val="0"/>
                        </a:spcAft>
                      </a:pPr>
                      <a:r>
                        <a:rPr lang="en-US" sz="1050" kern="100">
                          <a:effectLst/>
                        </a:rPr>
                        <a:t>varchar</a:t>
                      </a:r>
                      <a:endParaRPr lang="zh-CN" sz="1050" kern="100">
                        <a:effectLst/>
                        <a:latin typeface="Times New Roman" panose="02020603050405020304" pitchFamily="18" charset="0"/>
                        <a:ea typeface="宋体" panose="02010600030101010101" pitchFamily="2" charset="-122"/>
                      </a:endParaRPr>
                    </a:p>
                  </a:txBody>
                  <a:tcPr marL="65491" marR="65491" marT="0" marB="0"/>
                </a:tc>
                <a:tc>
                  <a:txBody>
                    <a:bodyPr/>
                    <a:lstStyle/>
                    <a:p>
                      <a:pPr algn="just">
                        <a:spcAft>
                          <a:spcPts val="0"/>
                        </a:spcAft>
                      </a:pPr>
                      <a:r>
                        <a:rPr lang="en-US" sz="1050" kern="100">
                          <a:effectLst/>
                        </a:rPr>
                        <a:t>255</a:t>
                      </a:r>
                      <a:endParaRPr lang="zh-CN" sz="1050" kern="100">
                        <a:effectLst/>
                        <a:latin typeface="Times New Roman" panose="02020603050405020304" pitchFamily="18" charset="0"/>
                        <a:ea typeface="宋体" panose="02010600030101010101" pitchFamily="2" charset="-122"/>
                      </a:endParaRPr>
                    </a:p>
                  </a:txBody>
                  <a:tcPr marL="65491" marR="65491" marT="0" marB="0"/>
                </a:tc>
                <a:tc>
                  <a:txBody>
                    <a:bodyPr/>
                    <a:lstStyle/>
                    <a:p>
                      <a:pPr algn="just">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5491" marR="65491" marT="0" marB="0"/>
                </a:tc>
              </a:tr>
              <a:tr h="424907">
                <a:tc>
                  <a:txBody>
                    <a:bodyPr/>
                    <a:lstStyle/>
                    <a:p>
                      <a:pPr algn="just">
                        <a:spcAft>
                          <a:spcPts val="0"/>
                        </a:spcAft>
                      </a:pPr>
                      <a:r>
                        <a:rPr lang="en-US" sz="1050" kern="100">
                          <a:effectLst/>
                        </a:rPr>
                        <a:t>身份证</a:t>
                      </a:r>
                      <a:endParaRPr lang="zh-CN" sz="1050" kern="100">
                        <a:effectLst/>
                        <a:latin typeface="Times New Roman" panose="02020603050405020304" pitchFamily="18" charset="0"/>
                        <a:ea typeface="宋体" panose="02010600030101010101" pitchFamily="2" charset="-122"/>
                      </a:endParaRPr>
                    </a:p>
                  </a:txBody>
                  <a:tcPr marL="65491" marR="65491" marT="0" marB="0"/>
                </a:tc>
                <a:tc>
                  <a:txBody>
                    <a:bodyPr/>
                    <a:lstStyle/>
                    <a:p>
                      <a:pPr algn="just">
                        <a:spcAft>
                          <a:spcPts val="0"/>
                        </a:spcAft>
                      </a:pPr>
                      <a:r>
                        <a:rPr lang="en-US" sz="1050" kern="100">
                          <a:effectLst/>
                        </a:rPr>
                        <a:t>一组合法的18位的用户身份证号</a:t>
                      </a:r>
                      <a:endParaRPr lang="zh-CN" sz="1050" kern="100">
                        <a:effectLst/>
                        <a:latin typeface="Times New Roman" panose="02020603050405020304" pitchFamily="18" charset="0"/>
                        <a:ea typeface="宋体" panose="02010600030101010101" pitchFamily="2" charset="-122"/>
                      </a:endParaRPr>
                    </a:p>
                  </a:txBody>
                  <a:tcPr marL="65491" marR="65491" marT="0" marB="0"/>
                </a:tc>
                <a:tc>
                  <a:txBody>
                    <a:bodyPr/>
                    <a:lstStyle/>
                    <a:p>
                      <a:pPr algn="just">
                        <a:spcAft>
                          <a:spcPts val="0"/>
                        </a:spcAft>
                      </a:pPr>
                      <a:r>
                        <a:rPr lang="en-US" sz="1050" kern="100">
                          <a:effectLst/>
                        </a:rPr>
                        <a:t>varchar</a:t>
                      </a:r>
                      <a:endParaRPr lang="zh-CN" sz="1050" kern="100">
                        <a:effectLst/>
                        <a:latin typeface="Times New Roman" panose="02020603050405020304" pitchFamily="18" charset="0"/>
                        <a:ea typeface="宋体" panose="02010600030101010101" pitchFamily="2" charset="-122"/>
                      </a:endParaRPr>
                    </a:p>
                  </a:txBody>
                  <a:tcPr marL="65491" marR="65491" marT="0" marB="0"/>
                </a:tc>
                <a:tc>
                  <a:txBody>
                    <a:bodyPr/>
                    <a:lstStyle/>
                    <a:p>
                      <a:pPr algn="just">
                        <a:spcAft>
                          <a:spcPts val="0"/>
                        </a:spcAft>
                      </a:pPr>
                      <a:r>
                        <a:rPr lang="en-US" sz="1050" kern="100">
                          <a:effectLst/>
                        </a:rPr>
                        <a:t>255</a:t>
                      </a:r>
                      <a:endParaRPr lang="zh-CN" sz="1050" kern="100">
                        <a:effectLst/>
                        <a:latin typeface="Times New Roman" panose="02020603050405020304" pitchFamily="18" charset="0"/>
                        <a:ea typeface="宋体" panose="02010600030101010101" pitchFamily="2" charset="-122"/>
                      </a:endParaRPr>
                    </a:p>
                  </a:txBody>
                  <a:tcPr marL="65491" marR="65491" marT="0" marB="0"/>
                </a:tc>
                <a:tc>
                  <a:txBody>
                    <a:bodyPr/>
                    <a:lstStyle/>
                    <a:p>
                      <a:pPr algn="just">
                        <a:spcAft>
                          <a:spcPts val="0"/>
                        </a:spcAft>
                      </a:pPr>
                      <a:r>
                        <a:rPr lang="en-US" sz="1050" kern="100" dirty="0">
                          <a:effectLst/>
                        </a:rPr>
                        <a:t> </a:t>
                      </a:r>
                      <a:endParaRPr lang="zh-CN" sz="1050" kern="100" dirty="0">
                        <a:effectLst/>
                        <a:latin typeface="Times New Roman" panose="02020603050405020304" pitchFamily="18" charset="0"/>
                        <a:ea typeface="宋体" panose="02010600030101010101" pitchFamily="2" charset="-122"/>
                      </a:endParaRPr>
                    </a:p>
                  </a:txBody>
                  <a:tcPr marL="65491" marR="65491" marT="0" marB="0"/>
                </a:tc>
              </a:tr>
            </a:tbl>
          </a:graphicData>
        </a:graphic>
      </p:graphicFrame>
      <p:sp>
        <p:nvSpPr>
          <p:cNvPr id="8" name="TextBox 105"/>
          <p:cNvSpPr txBox="1"/>
          <p:nvPr/>
        </p:nvSpPr>
        <p:spPr>
          <a:xfrm>
            <a:off x="-828600" y="1635646"/>
            <a:ext cx="3024336" cy="1177245"/>
          </a:xfrm>
          <a:prstGeom prst="rect">
            <a:avLst/>
          </a:prstGeom>
          <a:noFill/>
        </p:spPr>
        <p:txBody>
          <a:bodyPr wrap="square" lIns="68580" tIns="34290" rIns="68580" bIns="34290" rtlCol="0">
            <a:spAutoFit/>
          </a:bodyPr>
          <a:lstStyle/>
          <a:p>
            <a:pPr lvl="2"/>
            <a:r>
              <a:rPr lang="zh-CN" altLang="en-US" dirty="0"/>
              <a:t>用例级别数据字典，</a:t>
            </a:r>
            <a:endParaRPr lang="en-US" altLang="zh-CN" dirty="0"/>
          </a:p>
          <a:p>
            <a:pPr lvl="2"/>
            <a:r>
              <a:rPr lang="zh-CN" altLang="en-US" dirty="0"/>
              <a:t>共 </a:t>
            </a:r>
            <a:r>
              <a:rPr lang="en-US" altLang="zh-CN" dirty="0"/>
              <a:t>144</a:t>
            </a:r>
            <a:r>
              <a:rPr lang="zh-CN" altLang="en-US" dirty="0"/>
              <a:t>项数据元素，</a:t>
            </a:r>
            <a:endParaRPr lang="en-US" altLang="zh-CN" dirty="0"/>
          </a:p>
          <a:p>
            <a:pPr lvl="2"/>
            <a:r>
              <a:rPr lang="zh-CN" altLang="en-US" dirty="0"/>
              <a:t>和用例场景的输入输出对应。</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10" presetClass="entr" presetSubtype="0" fill="hold"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1" nodeType="clickEffect">
                                  <p:stCondLst>
                                    <p:cond delay="0"/>
                                  </p:stCondLst>
                                  <p:childTnLst>
                                    <p:animEffect transition="out" filter="fade">
                                      <p:cBhvr>
                                        <p:cTn id="18" dur="500"/>
                                        <p:tgtEl>
                                          <p:spTgt spid="8"/>
                                        </p:tgtEl>
                                      </p:cBhvr>
                                    </p:animEffect>
                                    <p:set>
                                      <p:cBhvr>
                                        <p:cTn id="19" dur="1" fill="hold">
                                          <p:stCondLst>
                                            <p:cond delay="499"/>
                                          </p:stCondLst>
                                        </p:cTn>
                                        <p:tgtEl>
                                          <p:spTgt spid="8"/>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7"/>
                                        </p:tgtEl>
                                      </p:cBhvr>
                                    </p:animEffect>
                                    <p:set>
                                      <p:cBhvr>
                                        <p:cTn id="22"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8" grpId="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108"/>
          <p:cNvSpPr txBox="1">
            <a:spLocks noChangeArrowheads="1"/>
          </p:cNvSpPr>
          <p:nvPr/>
        </p:nvSpPr>
        <p:spPr bwMode="auto">
          <a:xfrm>
            <a:off x="539552" y="267494"/>
            <a:ext cx="106311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dirty="0">
                <a:solidFill>
                  <a:prstClr val="black"/>
                </a:solidFill>
                <a:latin typeface="微软雅黑" panose="020B0503020204020204" pitchFamily="34" charset="-122"/>
                <a:ea typeface="微软雅黑" panose="020B0503020204020204" pitchFamily="34" charset="-122"/>
              </a:rPr>
              <a:t>SRS</a:t>
            </a:r>
            <a:r>
              <a:rPr lang="zh-CN" altLang="en-US" dirty="0">
                <a:solidFill>
                  <a:prstClr val="black"/>
                </a:solidFill>
                <a:latin typeface="微软雅黑" panose="020B0503020204020204" pitchFamily="34" charset="-122"/>
                <a:ea typeface="微软雅黑" panose="020B0503020204020204" pitchFamily="34" charset="-122"/>
              </a:rPr>
              <a:t>文档</a:t>
            </a:r>
            <a:endParaRPr lang="en-US" altLang="zh-CN" dirty="0">
              <a:solidFill>
                <a:prstClr val="black"/>
              </a:solidFill>
              <a:latin typeface="微软雅黑" panose="020B0503020204020204" pitchFamily="34" charset="-122"/>
              <a:ea typeface="微软雅黑" panose="020B0503020204020204" pitchFamily="34" charset="-122"/>
            </a:endParaRPr>
          </a:p>
        </p:txBody>
      </p:sp>
      <p:grpSp>
        <p:nvGrpSpPr>
          <p:cNvPr id="30" name="组合 29"/>
          <p:cNvGrpSpPr/>
          <p:nvPr/>
        </p:nvGrpSpPr>
        <p:grpSpPr>
          <a:xfrm>
            <a:off x="107544" y="245001"/>
            <a:ext cx="360000" cy="360000"/>
            <a:chOff x="1965186" y="1419622"/>
            <a:chExt cx="302558" cy="314067"/>
          </a:xfrm>
        </p:grpSpPr>
        <p:sp>
          <p:nvSpPr>
            <p:cNvPr id="31" name="矩形 30"/>
            <p:cNvSpPr/>
            <p:nvPr userDrawn="1"/>
          </p:nvSpPr>
          <p:spPr>
            <a:xfrm>
              <a:off x="1965186" y="1419622"/>
              <a:ext cx="252000" cy="252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userDrawn="1"/>
          </p:nvSpPr>
          <p:spPr>
            <a:xfrm>
              <a:off x="2087744" y="1553689"/>
              <a:ext cx="180000" cy="180000"/>
            </a:xfrm>
            <a:prstGeom prst="rect">
              <a:avLst/>
            </a:prstGeom>
            <a:solidFill>
              <a:srgbClr val="0E90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a:off x="2195736" y="267494"/>
            <a:ext cx="6336704" cy="584775"/>
          </a:xfrm>
          <a:prstGeom prst="rect">
            <a:avLst/>
          </a:prstGeom>
          <a:noFill/>
        </p:spPr>
        <p:txBody>
          <a:bodyPr wrap="square" rtlCol="0">
            <a:spAutoFit/>
          </a:bodyPr>
          <a:lstStyle/>
          <a:p>
            <a:r>
              <a:rPr lang="en-US" altLang="zh-CN" sz="1600" b="1" dirty="0"/>
              <a:t>29.SRS</a:t>
            </a:r>
            <a:r>
              <a:rPr lang="zh-CN" altLang="en-US" sz="1600" b="1" dirty="0"/>
              <a:t>中是否包含了数据字典？定义的方法是否正确？内容是否完整、准确？</a:t>
            </a:r>
            <a:endParaRPr lang="zh-CN" altLang="en-US" sz="1100" dirty="0"/>
          </a:p>
        </p:txBody>
      </p:sp>
      <p:sp>
        <p:nvSpPr>
          <p:cNvPr id="8" name="TextBox 105"/>
          <p:cNvSpPr txBox="1"/>
          <p:nvPr/>
        </p:nvSpPr>
        <p:spPr>
          <a:xfrm>
            <a:off x="-828600" y="1635646"/>
            <a:ext cx="3312368" cy="623248"/>
          </a:xfrm>
          <a:prstGeom prst="rect">
            <a:avLst/>
          </a:prstGeom>
          <a:noFill/>
        </p:spPr>
        <p:txBody>
          <a:bodyPr wrap="square" lIns="68580" tIns="34290" rIns="68580" bIns="34290" rtlCol="0">
            <a:spAutoFit/>
          </a:bodyPr>
          <a:lstStyle/>
          <a:p>
            <a:pPr lvl="2"/>
            <a:r>
              <a:rPr lang="zh-CN" altLang="en-US" dirty="0"/>
              <a:t>数据库级别数据字典</a:t>
            </a:r>
            <a:endParaRPr lang="en-US" altLang="zh-CN" dirty="0"/>
          </a:p>
          <a:p>
            <a:pPr lvl="2"/>
            <a:r>
              <a:rPr lang="en-US" altLang="zh-CN" dirty="0"/>
              <a:t>17</a:t>
            </a:r>
            <a:r>
              <a:rPr lang="zh-CN" altLang="en-US" dirty="0"/>
              <a:t>个表</a:t>
            </a:r>
            <a:endParaRPr lang="zh-CN" altLang="en-US" dirty="0"/>
          </a:p>
        </p:txBody>
      </p:sp>
      <p:graphicFrame>
        <p:nvGraphicFramePr>
          <p:cNvPr id="9" name="表格 8"/>
          <p:cNvGraphicFramePr>
            <a:graphicFrameLocks noGrp="1"/>
          </p:cNvGraphicFramePr>
          <p:nvPr/>
        </p:nvGraphicFramePr>
        <p:xfrm>
          <a:off x="2915816" y="1131590"/>
          <a:ext cx="6120681" cy="3387717"/>
        </p:xfrm>
        <a:graphic>
          <a:graphicData uri="http://schemas.openxmlformats.org/drawingml/2006/table">
            <a:tbl>
              <a:tblPr>
                <a:tableStyleId>{D113A9D2-9D6B-4929-AA2D-F23B5EE8CBE7}</a:tableStyleId>
              </a:tblPr>
              <a:tblGrid>
                <a:gridCol w="623871"/>
                <a:gridCol w="1028223"/>
                <a:gridCol w="508146"/>
                <a:gridCol w="216024"/>
                <a:gridCol w="288032"/>
                <a:gridCol w="1033050"/>
                <a:gridCol w="2423335"/>
              </a:tblGrid>
              <a:tr h="684682">
                <a:tc>
                  <a:txBody>
                    <a:bodyPr/>
                    <a:lstStyle/>
                    <a:p>
                      <a:pPr algn="l">
                        <a:spcAft>
                          <a:spcPts val="0"/>
                        </a:spcAft>
                      </a:pPr>
                      <a:r>
                        <a:rPr lang="zh-CN" sz="900" kern="0" dirty="0">
                          <a:effectLst/>
                        </a:rPr>
                        <a:t>字段名</a:t>
                      </a:r>
                      <a:endParaRPr lang="zh-CN" sz="800" kern="100" dirty="0">
                        <a:effectLst/>
                        <a:latin typeface="Times New Roman" panose="02020603050405020304" pitchFamily="18" charset="0"/>
                        <a:ea typeface="宋体" panose="02010600030101010101" pitchFamily="2" charset="-122"/>
                      </a:endParaRPr>
                    </a:p>
                  </a:txBody>
                  <a:tcPr marL="53383" marR="53383" marT="0" marB="0"/>
                </a:tc>
                <a:tc>
                  <a:txBody>
                    <a:bodyPr/>
                    <a:lstStyle/>
                    <a:p>
                      <a:pPr algn="l">
                        <a:spcAft>
                          <a:spcPts val="0"/>
                        </a:spcAft>
                      </a:pPr>
                      <a:r>
                        <a:rPr lang="zh-CN" sz="900" kern="0" dirty="0">
                          <a:effectLst/>
                        </a:rPr>
                        <a:t>实际字段名</a:t>
                      </a:r>
                      <a:endParaRPr lang="zh-CN" sz="800" kern="100" dirty="0">
                        <a:effectLst/>
                        <a:latin typeface="Times New Roman" panose="02020603050405020304" pitchFamily="18" charset="0"/>
                        <a:ea typeface="宋体" panose="02010600030101010101" pitchFamily="2" charset="-122"/>
                      </a:endParaRPr>
                    </a:p>
                  </a:txBody>
                  <a:tcPr marL="53383" marR="53383" marT="0" marB="0"/>
                </a:tc>
                <a:tc>
                  <a:txBody>
                    <a:bodyPr/>
                    <a:lstStyle/>
                    <a:p>
                      <a:pPr algn="l">
                        <a:spcAft>
                          <a:spcPts val="0"/>
                        </a:spcAft>
                      </a:pPr>
                      <a:r>
                        <a:rPr lang="zh-CN" sz="900" kern="0">
                          <a:effectLst/>
                        </a:rPr>
                        <a:t>类型</a:t>
                      </a:r>
                      <a:endParaRPr lang="zh-CN" sz="800" kern="100">
                        <a:effectLst/>
                        <a:latin typeface="Times New Roman" panose="02020603050405020304" pitchFamily="18" charset="0"/>
                        <a:ea typeface="宋体" panose="02010600030101010101" pitchFamily="2" charset="-122"/>
                      </a:endParaRPr>
                    </a:p>
                  </a:txBody>
                  <a:tcPr marL="53383" marR="53383" marT="0" marB="0"/>
                </a:tc>
                <a:tc>
                  <a:txBody>
                    <a:bodyPr/>
                    <a:lstStyle/>
                    <a:p>
                      <a:pPr algn="l">
                        <a:spcAft>
                          <a:spcPts val="0"/>
                        </a:spcAft>
                      </a:pPr>
                      <a:r>
                        <a:rPr lang="zh-CN" sz="900" kern="0" dirty="0">
                          <a:effectLst/>
                        </a:rPr>
                        <a:t>是否能为空</a:t>
                      </a:r>
                      <a:endParaRPr lang="zh-CN" sz="800" kern="100" dirty="0">
                        <a:effectLst/>
                        <a:latin typeface="Times New Roman" panose="02020603050405020304" pitchFamily="18" charset="0"/>
                        <a:ea typeface="宋体" panose="02010600030101010101" pitchFamily="2" charset="-122"/>
                      </a:endParaRPr>
                    </a:p>
                  </a:txBody>
                  <a:tcPr marL="53383" marR="53383" marT="0" marB="0"/>
                </a:tc>
                <a:tc>
                  <a:txBody>
                    <a:bodyPr/>
                    <a:lstStyle/>
                    <a:p>
                      <a:pPr algn="l">
                        <a:spcAft>
                          <a:spcPts val="0"/>
                        </a:spcAft>
                      </a:pPr>
                      <a:r>
                        <a:rPr lang="zh-CN" sz="900" kern="0" dirty="0">
                          <a:effectLst/>
                        </a:rPr>
                        <a:t>键型</a:t>
                      </a:r>
                      <a:endParaRPr lang="zh-CN" sz="800" kern="100" dirty="0">
                        <a:effectLst/>
                        <a:latin typeface="Times New Roman" panose="02020603050405020304" pitchFamily="18" charset="0"/>
                        <a:ea typeface="宋体" panose="02010600030101010101" pitchFamily="2" charset="-122"/>
                      </a:endParaRPr>
                    </a:p>
                  </a:txBody>
                  <a:tcPr marL="53383" marR="53383" marT="0" marB="0"/>
                </a:tc>
                <a:tc>
                  <a:txBody>
                    <a:bodyPr/>
                    <a:lstStyle/>
                    <a:p>
                      <a:pPr algn="l">
                        <a:spcAft>
                          <a:spcPts val="0"/>
                        </a:spcAft>
                      </a:pPr>
                      <a:r>
                        <a:rPr lang="zh-CN" sz="900" kern="0" dirty="0">
                          <a:effectLst/>
                        </a:rPr>
                        <a:t>说明</a:t>
                      </a:r>
                      <a:endParaRPr lang="zh-CN" sz="800" kern="100" dirty="0">
                        <a:effectLst/>
                        <a:latin typeface="Times New Roman" panose="02020603050405020304" pitchFamily="18" charset="0"/>
                        <a:ea typeface="宋体" panose="02010600030101010101" pitchFamily="2" charset="-122"/>
                      </a:endParaRPr>
                    </a:p>
                  </a:txBody>
                  <a:tcPr marL="53383" marR="53383" marT="0" marB="0"/>
                </a:tc>
                <a:tc>
                  <a:txBody>
                    <a:bodyPr/>
                    <a:lstStyle/>
                    <a:p>
                      <a:pPr algn="l">
                        <a:spcAft>
                          <a:spcPts val="0"/>
                        </a:spcAft>
                      </a:pPr>
                      <a:r>
                        <a:rPr lang="zh-CN" sz="900" kern="0" dirty="0">
                          <a:effectLst/>
                        </a:rPr>
                        <a:t>备注</a:t>
                      </a:r>
                      <a:endParaRPr lang="zh-CN" sz="800" kern="100" dirty="0">
                        <a:effectLst/>
                        <a:latin typeface="Times New Roman" panose="02020603050405020304" pitchFamily="18" charset="0"/>
                        <a:ea typeface="宋体" panose="02010600030101010101" pitchFamily="2" charset="-122"/>
                      </a:endParaRPr>
                    </a:p>
                  </a:txBody>
                  <a:tcPr marL="53383" marR="53383" marT="0" marB="0"/>
                </a:tc>
              </a:tr>
              <a:tr h="273873">
                <a:tc>
                  <a:txBody>
                    <a:bodyPr/>
                    <a:lstStyle/>
                    <a:p>
                      <a:pPr algn="l">
                        <a:spcAft>
                          <a:spcPts val="0"/>
                        </a:spcAft>
                      </a:pPr>
                      <a:r>
                        <a:rPr lang="zh-CN" sz="900" kern="0">
                          <a:effectLst/>
                        </a:rPr>
                        <a:t>用户</a:t>
                      </a:r>
                      <a:r>
                        <a:rPr lang="en-US" sz="900" kern="0">
                          <a:effectLst/>
                        </a:rPr>
                        <a:t>id</a:t>
                      </a:r>
                      <a:endParaRPr lang="zh-CN" sz="800" kern="100">
                        <a:effectLst/>
                        <a:latin typeface="Times New Roman" panose="02020603050405020304" pitchFamily="18" charset="0"/>
                        <a:ea typeface="宋体" panose="02010600030101010101" pitchFamily="2" charset="-122"/>
                      </a:endParaRPr>
                    </a:p>
                  </a:txBody>
                  <a:tcPr marL="53383" marR="53383" marT="0" marB="0"/>
                </a:tc>
                <a:tc>
                  <a:txBody>
                    <a:bodyPr/>
                    <a:lstStyle/>
                    <a:p>
                      <a:pPr algn="l">
                        <a:spcAft>
                          <a:spcPts val="0"/>
                        </a:spcAft>
                      </a:pPr>
                      <a:r>
                        <a:rPr lang="en-US" sz="900" kern="0">
                          <a:effectLst/>
                        </a:rPr>
                        <a:t>userid</a:t>
                      </a:r>
                      <a:endParaRPr lang="zh-CN" sz="800" kern="100">
                        <a:effectLst/>
                        <a:latin typeface="Times New Roman" panose="02020603050405020304" pitchFamily="18" charset="0"/>
                        <a:ea typeface="宋体" panose="02010600030101010101" pitchFamily="2" charset="-122"/>
                      </a:endParaRPr>
                    </a:p>
                  </a:txBody>
                  <a:tcPr marL="53383" marR="53383" marT="0" marB="0"/>
                </a:tc>
                <a:tc>
                  <a:txBody>
                    <a:bodyPr/>
                    <a:lstStyle/>
                    <a:p>
                      <a:pPr algn="l">
                        <a:spcAft>
                          <a:spcPts val="0"/>
                        </a:spcAft>
                      </a:pPr>
                      <a:r>
                        <a:rPr lang="en-US" sz="900" kern="0">
                          <a:effectLst/>
                        </a:rPr>
                        <a:t>int(11)</a:t>
                      </a:r>
                      <a:endParaRPr lang="zh-CN" sz="800" kern="100">
                        <a:effectLst/>
                        <a:latin typeface="Times New Roman" panose="02020603050405020304" pitchFamily="18" charset="0"/>
                        <a:ea typeface="宋体" panose="02010600030101010101" pitchFamily="2" charset="-122"/>
                      </a:endParaRPr>
                    </a:p>
                  </a:txBody>
                  <a:tcPr marL="53383" marR="53383" marT="0" marB="0"/>
                </a:tc>
                <a:tc>
                  <a:txBody>
                    <a:bodyPr/>
                    <a:lstStyle/>
                    <a:p>
                      <a:pPr algn="l">
                        <a:spcAft>
                          <a:spcPts val="0"/>
                        </a:spcAft>
                      </a:pPr>
                      <a:r>
                        <a:rPr lang="zh-CN" sz="900" kern="0" dirty="0">
                          <a:effectLst/>
                        </a:rPr>
                        <a:t>否</a:t>
                      </a:r>
                      <a:endParaRPr lang="zh-CN" sz="800" kern="100" dirty="0">
                        <a:effectLst/>
                        <a:latin typeface="Times New Roman" panose="02020603050405020304" pitchFamily="18" charset="0"/>
                        <a:ea typeface="宋体" panose="02010600030101010101" pitchFamily="2" charset="-122"/>
                      </a:endParaRPr>
                    </a:p>
                  </a:txBody>
                  <a:tcPr marL="53383" marR="53383" marT="0" marB="0"/>
                </a:tc>
                <a:tc>
                  <a:txBody>
                    <a:bodyPr/>
                    <a:lstStyle/>
                    <a:p>
                      <a:pPr algn="l">
                        <a:spcAft>
                          <a:spcPts val="0"/>
                        </a:spcAft>
                      </a:pPr>
                      <a:r>
                        <a:rPr lang="zh-CN" sz="900" kern="0">
                          <a:effectLst/>
                        </a:rPr>
                        <a:t>主码</a:t>
                      </a:r>
                      <a:endParaRPr lang="zh-CN" sz="800" kern="100">
                        <a:effectLst/>
                        <a:latin typeface="Times New Roman" panose="02020603050405020304" pitchFamily="18" charset="0"/>
                        <a:ea typeface="宋体" panose="02010600030101010101" pitchFamily="2" charset="-122"/>
                      </a:endParaRPr>
                    </a:p>
                  </a:txBody>
                  <a:tcPr marL="53383" marR="53383" marT="0" marB="0"/>
                </a:tc>
                <a:tc>
                  <a:txBody>
                    <a:bodyPr/>
                    <a:lstStyle/>
                    <a:p>
                      <a:pPr algn="l">
                        <a:spcAft>
                          <a:spcPts val="0"/>
                        </a:spcAft>
                      </a:pPr>
                      <a:r>
                        <a:rPr lang="zh-CN" sz="900" kern="0">
                          <a:effectLst/>
                        </a:rPr>
                        <a:t>用户的唯一</a:t>
                      </a:r>
                      <a:r>
                        <a:rPr lang="en-US" sz="900" kern="0">
                          <a:effectLst/>
                        </a:rPr>
                        <a:t>id</a:t>
                      </a:r>
                      <a:r>
                        <a:rPr lang="zh-CN" sz="900" kern="0">
                          <a:effectLst/>
                        </a:rPr>
                        <a:t>标识</a:t>
                      </a:r>
                      <a:endParaRPr lang="zh-CN" sz="800" kern="100">
                        <a:effectLst/>
                        <a:latin typeface="Times New Roman" panose="02020603050405020304" pitchFamily="18" charset="0"/>
                        <a:ea typeface="宋体" panose="02010600030101010101" pitchFamily="2" charset="-122"/>
                      </a:endParaRPr>
                    </a:p>
                  </a:txBody>
                  <a:tcPr marL="53383" marR="53383" marT="0" marB="0"/>
                </a:tc>
                <a:tc>
                  <a:txBody>
                    <a:bodyPr/>
                    <a:lstStyle/>
                    <a:p>
                      <a:pPr algn="l">
                        <a:spcAft>
                          <a:spcPts val="0"/>
                        </a:spcAft>
                      </a:pPr>
                      <a:r>
                        <a:rPr lang="en-US" sz="900" kern="0">
                          <a:effectLst/>
                        </a:rPr>
                        <a:t>s-4-2(</a:t>
                      </a:r>
                      <a:r>
                        <a:rPr lang="zh-CN" sz="900" kern="0">
                          <a:effectLst/>
                        </a:rPr>
                        <a:t>输入）；</a:t>
                      </a:r>
                      <a:r>
                        <a:rPr lang="en-US" sz="900" kern="0">
                          <a:effectLst/>
                        </a:rPr>
                        <a:t>s-4-3</a:t>
                      </a:r>
                      <a:r>
                        <a:rPr lang="zh-CN" sz="900" kern="0">
                          <a:effectLst/>
                        </a:rPr>
                        <a:t>（输入）；</a:t>
                      </a:r>
                      <a:r>
                        <a:rPr lang="en-US" sz="900" kern="0">
                          <a:effectLst/>
                        </a:rPr>
                        <a:t>s-4-4</a:t>
                      </a:r>
                      <a:r>
                        <a:rPr lang="zh-CN" sz="900" kern="0">
                          <a:effectLst/>
                        </a:rPr>
                        <a:t>（输入）</a:t>
                      </a:r>
                      <a:endParaRPr lang="zh-CN" sz="800" kern="100">
                        <a:effectLst/>
                        <a:latin typeface="Times New Roman" panose="02020603050405020304" pitchFamily="18" charset="0"/>
                        <a:ea typeface="宋体" panose="02010600030101010101" pitchFamily="2" charset="-122"/>
                      </a:endParaRPr>
                    </a:p>
                  </a:txBody>
                  <a:tcPr marL="53383" marR="53383" marT="0" marB="0"/>
                </a:tc>
              </a:tr>
              <a:tr h="273873">
                <a:tc>
                  <a:txBody>
                    <a:bodyPr/>
                    <a:lstStyle/>
                    <a:p>
                      <a:pPr algn="l">
                        <a:spcAft>
                          <a:spcPts val="0"/>
                        </a:spcAft>
                      </a:pPr>
                      <a:r>
                        <a:rPr lang="zh-CN" sz="900" kern="0">
                          <a:effectLst/>
                        </a:rPr>
                        <a:t>实例编号</a:t>
                      </a:r>
                      <a:endParaRPr lang="zh-CN" sz="800" kern="100">
                        <a:effectLst/>
                        <a:latin typeface="Times New Roman" panose="02020603050405020304" pitchFamily="18" charset="0"/>
                        <a:ea typeface="宋体" panose="02010600030101010101" pitchFamily="2" charset="-122"/>
                      </a:endParaRPr>
                    </a:p>
                  </a:txBody>
                  <a:tcPr marL="53383" marR="53383" marT="0" marB="0"/>
                </a:tc>
                <a:tc>
                  <a:txBody>
                    <a:bodyPr/>
                    <a:lstStyle/>
                    <a:p>
                      <a:pPr algn="l">
                        <a:spcAft>
                          <a:spcPts val="0"/>
                        </a:spcAft>
                      </a:pPr>
                      <a:r>
                        <a:rPr lang="en-US" sz="900" kern="0">
                          <a:effectLst/>
                        </a:rPr>
                        <a:t>taskid</a:t>
                      </a:r>
                      <a:endParaRPr lang="zh-CN" sz="800" kern="100">
                        <a:effectLst/>
                        <a:latin typeface="Times New Roman" panose="02020603050405020304" pitchFamily="18" charset="0"/>
                        <a:ea typeface="宋体" panose="02010600030101010101" pitchFamily="2" charset="-122"/>
                      </a:endParaRPr>
                    </a:p>
                  </a:txBody>
                  <a:tcPr marL="53383" marR="53383" marT="0" marB="0"/>
                </a:tc>
                <a:tc>
                  <a:txBody>
                    <a:bodyPr/>
                    <a:lstStyle/>
                    <a:p>
                      <a:pPr algn="l">
                        <a:spcAft>
                          <a:spcPts val="0"/>
                        </a:spcAft>
                      </a:pPr>
                      <a:r>
                        <a:rPr lang="en-US" sz="900" kern="0">
                          <a:effectLst/>
                        </a:rPr>
                        <a:t>int(11)</a:t>
                      </a:r>
                      <a:endParaRPr lang="zh-CN" sz="800" kern="100">
                        <a:effectLst/>
                        <a:latin typeface="Times New Roman" panose="02020603050405020304" pitchFamily="18" charset="0"/>
                        <a:ea typeface="宋体" panose="02010600030101010101" pitchFamily="2" charset="-122"/>
                      </a:endParaRPr>
                    </a:p>
                  </a:txBody>
                  <a:tcPr marL="53383" marR="53383" marT="0" marB="0"/>
                </a:tc>
                <a:tc>
                  <a:txBody>
                    <a:bodyPr/>
                    <a:lstStyle/>
                    <a:p>
                      <a:pPr algn="l">
                        <a:spcAft>
                          <a:spcPts val="0"/>
                        </a:spcAft>
                      </a:pPr>
                      <a:r>
                        <a:rPr lang="zh-CN" sz="900" kern="0">
                          <a:effectLst/>
                        </a:rPr>
                        <a:t>否</a:t>
                      </a:r>
                      <a:endParaRPr lang="zh-CN" sz="800" kern="100">
                        <a:effectLst/>
                        <a:latin typeface="Times New Roman" panose="02020603050405020304" pitchFamily="18" charset="0"/>
                        <a:ea typeface="宋体" panose="02010600030101010101" pitchFamily="2" charset="-122"/>
                      </a:endParaRPr>
                    </a:p>
                  </a:txBody>
                  <a:tcPr marL="53383" marR="53383" marT="0" marB="0"/>
                </a:tc>
                <a:tc>
                  <a:txBody>
                    <a:bodyPr/>
                    <a:lstStyle/>
                    <a:p>
                      <a:pPr algn="l">
                        <a:spcAft>
                          <a:spcPts val="0"/>
                        </a:spcAft>
                      </a:pPr>
                      <a:r>
                        <a:rPr lang="zh-CN" sz="900" kern="0">
                          <a:effectLst/>
                        </a:rPr>
                        <a:t>主码</a:t>
                      </a:r>
                      <a:endParaRPr lang="zh-CN" sz="800" kern="100">
                        <a:effectLst/>
                        <a:latin typeface="Times New Roman" panose="02020603050405020304" pitchFamily="18" charset="0"/>
                        <a:ea typeface="宋体" panose="02010600030101010101" pitchFamily="2" charset="-122"/>
                      </a:endParaRPr>
                    </a:p>
                  </a:txBody>
                  <a:tcPr marL="53383" marR="53383" marT="0" marB="0"/>
                </a:tc>
                <a:tc>
                  <a:txBody>
                    <a:bodyPr/>
                    <a:lstStyle/>
                    <a:p>
                      <a:pPr algn="l">
                        <a:spcAft>
                          <a:spcPts val="0"/>
                        </a:spcAft>
                      </a:pPr>
                      <a:r>
                        <a:rPr lang="zh-CN" sz="900" kern="0" dirty="0">
                          <a:effectLst/>
                        </a:rPr>
                        <a:t>实例的唯一</a:t>
                      </a:r>
                      <a:r>
                        <a:rPr lang="en-US" sz="900" kern="0" dirty="0">
                          <a:effectLst/>
                        </a:rPr>
                        <a:t>id</a:t>
                      </a:r>
                      <a:r>
                        <a:rPr lang="zh-CN" sz="900" kern="0" dirty="0">
                          <a:effectLst/>
                        </a:rPr>
                        <a:t>标识</a:t>
                      </a:r>
                      <a:endParaRPr lang="zh-CN" sz="800" kern="100" dirty="0">
                        <a:effectLst/>
                        <a:latin typeface="Times New Roman" panose="02020603050405020304" pitchFamily="18" charset="0"/>
                        <a:ea typeface="宋体" panose="02010600030101010101" pitchFamily="2" charset="-122"/>
                      </a:endParaRPr>
                    </a:p>
                  </a:txBody>
                  <a:tcPr marL="53383" marR="53383" marT="0" marB="0"/>
                </a:tc>
                <a:tc>
                  <a:txBody>
                    <a:bodyPr/>
                    <a:lstStyle/>
                    <a:p>
                      <a:pPr algn="l">
                        <a:spcAft>
                          <a:spcPts val="0"/>
                        </a:spcAft>
                      </a:pPr>
                      <a:r>
                        <a:rPr lang="en-US" sz="900" kern="0">
                          <a:effectLst/>
                        </a:rPr>
                        <a:t>s-4-2(</a:t>
                      </a:r>
                      <a:r>
                        <a:rPr lang="zh-CN" sz="900" kern="0">
                          <a:effectLst/>
                        </a:rPr>
                        <a:t>输入）；</a:t>
                      </a:r>
                      <a:r>
                        <a:rPr lang="en-US" sz="900" kern="0">
                          <a:effectLst/>
                        </a:rPr>
                        <a:t>s-4-3</a:t>
                      </a:r>
                      <a:r>
                        <a:rPr lang="zh-CN" sz="900" kern="0">
                          <a:effectLst/>
                        </a:rPr>
                        <a:t>（输入）；</a:t>
                      </a:r>
                      <a:r>
                        <a:rPr lang="en-US" sz="900" kern="0">
                          <a:effectLst/>
                        </a:rPr>
                        <a:t>s-4-4</a:t>
                      </a:r>
                      <a:r>
                        <a:rPr lang="zh-CN" sz="900" kern="0">
                          <a:effectLst/>
                        </a:rPr>
                        <a:t>（输入）</a:t>
                      </a:r>
                      <a:endParaRPr lang="zh-CN" sz="800" kern="100">
                        <a:effectLst/>
                        <a:latin typeface="Times New Roman" panose="02020603050405020304" pitchFamily="18" charset="0"/>
                        <a:ea typeface="宋体" panose="02010600030101010101" pitchFamily="2" charset="-122"/>
                      </a:endParaRPr>
                    </a:p>
                  </a:txBody>
                  <a:tcPr marL="53383" marR="53383" marT="0" marB="0"/>
                </a:tc>
              </a:tr>
              <a:tr h="273873">
                <a:tc>
                  <a:txBody>
                    <a:bodyPr/>
                    <a:lstStyle/>
                    <a:p>
                      <a:pPr algn="l">
                        <a:spcAft>
                          <a:spcPts val="0"/>
                        </a:spcAft>
                      </a:pPr>
                      <a:r>
                        <a:rPr lang="zh-CN" sz="900" kern="0">
                          <a:effectLst/>
                        </a:rPr>
                        <a:t>讨论</a:t>
                      </a:r>
                      <a:r>
                        <a:rPr lang="en-US" sz="900" kern="0">
                          <a:effectLst/>
                        </a:rPr>
                        <a:t>id</a:t>
                      </a:r>
                      <a:endParaRPr lang="zh-CN" sz="800" kern="100">
                        <a:effectLst/>
                        <a:latin typeface="Times New Roman" panose="02020603050405020304" pitchFamily="18" charset="0"/>
                        <a:ea typeface="宋体" panose="02010600030101010101" pitchFamily="2" charset="-122"/>
                      </a:endParaRPr>
                    </a:p>
                  </a:txBody>
                  <a:tcPr marL="53383" marR="53383" marT="0" marB="0"/>
                </a:tc>
                <a:tc>
                  <a:txBody>
                    <a:bodyPr/>
                    <a:lstStyle/>
                    <a:p>
                      <a:pPr algn="l">
                        <a:spcAft>
                          <a:spcPts val="0"/>
                        </a:spcAft>
                      </a:pPr>
                      <a:r>
                        <a:rPr lang="en-US" sz="900" kern="0">
                          <a:effectLst/>
                        </a:rPr>
                        <a:t>talkid</a:t>
                      </a:r>
                      <a:endParaRPr lang="zh-CN" sz="800" kern="100">
                        <a:effectLst/>
                        <a:latin typeface="Times New Roman" panose="02020603050405020304" pitchFamily="18" charset="0"/>
                        <a:ea typeface="宋体" panose="02010600030101010101" pitchFamily="2" charset="-122"/>
                      </a:endParaRPr>
                    </a:p>
                  </a:txBody>
                  <a:tcPr marL="53383" marR="53383" marT="0" marB="0"/>
                </a:tc>
                <a:tc>
                  <a:txBody>
                    <a:bodyPr/>
                    <a:lstStyle/>
                    <a:p>
                      <a:pPr algn="l">
                        <a:spcAft>
                          <a:spcPts val="0"/>
                        </a:spcAft>
                      </a:pPr>
                      <a:r>
                        <a:rPr lang="en-US" sz="900" kern="0">
                          <a:effectLst/>
                        </a:rPr>
                        <a:t>int(11)</a:t>
                      </a:r>
                      <a:endParaRPr lang="zh-CN" sz="800" kern="100">
                        <a:effectLst/>
                        <a:latin typeface="Times New Roman" panose="02020603050405020304" pitchFamily="18" charset="0"/>
                        <a:ea typeface="宋体" panose="02010600030101010101" pitchFamily="2" charset="-122"/>
                      </a:endParaRPr>
                    </a:p>
                  </a:txBody>
                  <a:tcPr marL="53383" marR="53383" marT="0" marB="0"/>
                </a:tc>
                <a:tc>
                  <a:txBody>
                    <a:bodyPr/>
                    <a:lstStyle/>
                    <a:p>
                      <a:pPr algn="l">
                        <a:spcAft>
                          <a:spcPts val="0"/>
                        </a:spcAft>
                      </a:pPr>
                      <a:r>
                        <a:rPr lang="zh-CN" sz="900" kern="0" dirty="0">
                          <a:effectLst/>
                        </a:rPr>
                        <a:t>否</a:t>
                      </a:r>
                      <a:endParaRPr lang="zh-CN" sz="800" kern="100" dirty="0">
                        <a:effectLst/>
                        <a:latin typeface="Times New Roman" panose="02020603050405020304" pitchFamily="18" charset="0"/>
                        <a:ea typeface="宋体" panose="02010600030101010101" pitchFamily="2" charset="-122"/>
                      </a:endParaRPr>
                    </a:p>
                  </a:txBody>
                  <a:tcPr marL="53383" marR="53383" marT="0" marB="0"/>
                </a:tc>
                <a:tc>
                  <a:txBody>
                    <a:bodyPr/>
                    <a:lstStyle/>
                    <a:p>
                      <a:pPr algn="l">
                        <a:spcAft>
                          <a:spcPts val="0"/>
                        </a:spcAft>
                      </a:pPr>
                      <a:r>
                        <a:rPr lang="zh-CN" sz="900" kern="0">
                          <a:effectLst/>
                        </a:rPr>
                        <a:t>主码</a:t>
                      </a:r>
                      <a:endParaRPr lang="zh-CN" sz="800" kern="100">
                        <a:effectLst/>
                        <a:latin typeface="Times New Roman" panose="02020603050405020304" pitchFamily="18" charset="0"/>
                        <a:ea typeface="宋体" panose="02010600030101010101" pitchFamily="2" charset="-122"/>
                      </a:endParaRPr>
                    </a:p>
                  </a:txBody>
                  <a:tcPr marL="53383" marR="53383" marT="0" marB="0"/>
                </a:tc>
                <a:tc>
                  <a:txBody>
                    <a:bodyPr/>
                    <a:lstStyle/>
                    <a:p>
                      <a:pPr algn="l">
                        <a:spcAft>
                          <a:spcPts val="0"/>
                        </a:spcAft>
                      </a:pPr>
                      <a:r>
                        <a:rPr lang="zh-CN" sz="900" kern="0" dirty="0">
                          <a:effectLst/>
                        </a:rPr>
                        <a:t>讨论</a:t>
                      </a:r>
                      <a:r>
                        <a:rPr lang="en-US" sz="900" kern="0" dirty="0">
                          <a:effectLst/>
                        </a:rPr>
                        <a:t>id</a:t>
                      </a:r>
                      <a:r>
                        <a:rPr lang="zh-CN" sz="900" kern="0" dirty="0">
                          <a:effectLst/>
                        </a:rPr>
                        <a:t>的唯一</a:t>
                      </a:r>
                      <a:r>
                        <a:rPr lang="en-US" sz="900" kern="0" dirty="0">
                          <a:effectLst/>
                        </a:rPr>
                        <a:t>id</a:t>
                      </a:r>
                      <a:r>
                        <a:rPr lang="zh-CN" sz="900" kern="0" dirty="0">
                          <a:effectLst/>
                        </a:rPr>
                        <a:t>标识</a:t>
                      </a:r>
                      <a:endParaRPr lang="zh-CN" sz="800" kern="100" dirty="0">
                        <a:effectLst/>
                        <a:latin typeface="Times New Roman" panose="02020603050405020304" pitchFamily="18" charset="0"/>
                        <a:ea typeface="宋体" panose="02010600030101010101" pitchFamily="2" charset="-122"/>
                      </a:endParaRPr>
                    </a:p>
                  </a:txBody>
                  <a:tcPr marL="53383" marR="53383" marT="0" marB="0"/>
                </a:tc>
                <a:tc>
                  <a:txBody>
                    <a:bodyPr/>
                    <a:lstStyle/>
                    <a:p>
                      <a:pPr algn="l">
                        <a:spcAft>
                          <a:spcPts val="0"/>
                        </a:spcAft>
                      </a:pPr>
                      <a:r>
                        <a:rPr lang="en-US" sz="900" kern="0" dirty="0">
                          <a:effectLst/>
                        </a:rPr>
                        <a:t>s-4-2(</a:t>
                      </a:r>
                      <a:r>
                        <a:rPr lang="zh-CN" sz="900" kern="0" dirty="0">
                          <a:effectLst/>
                        </a:rPr>
                        <a:t>输入）；</a:t>
                      </a:r>
                      <a:r>
                        <a:rPr lang="en-US" sz="900" kern="0" dirty="0">
                          <a:effectLst/>
                        </a:rPr>
                        <a:t>s-4-3</a:t>
                      </a:r>
                      <a:r>
                        <a:rPr lang="zh-CN" sz="900" kern="0" dirty="0">
                          <a:effectLst/>
                        </a:rPr>
                        <a:t>（输入）；</a:t>
                      </a:r>
                      <a:r>
                        <a:rPr lang="en-US" sz="900" kern="0" dirty="0">
                          <a:effectLst/>
                        </a:rPr>
                        <a:t>s-4-4</a:t>
                      </a:r>
                      <a:r>
                        <a:rPr lang="zh-CN" sz="900" kern="0" dirty="0">
                          <a:effectLst/>
                        </a:rPr>
                        <a:t>（输入）</a:t>
                      </a:r>
                      <a:endParaRPr lang="zh-CN" sz="800" kern="100" dirty="0">
                        <a:effectLst/>
                        <a:latin typeface="Times New Roman" panose="02020603050405020304" pitchFamily="18" charset="0"/>
                        <a:ea typeface="宋体" panose="02010600030101010101" pitchFamily="2" charset="-122"/>
                      </a:endParaRPr>
                    </a:p>
                  </a:txBody>
                  <a:tcPr marL="53383" marR="53383" marT="0" marB="0"/>
                </a:tc>
              </a:tr>
              <a:tr h="273873">
                <a:tc>
                  <a:txBody>
                    <a:bodyPr/>
                    <a:lstStyle/>
                    <a:p>
                      <a:pPr algn="l">
                        <a:spcAft>
                          <a:spcPts val="0"/>
                        </a:spcAft>
                      </a:pPr>
                      <a:r>
                        <a:rPr lang="zh-CN" sz="900" kern="0">
                          <a:effectLst/>
                        </a:rPr>
                        <a:t>讨论内容</a:t>
                      </a:r>
                      <a:endParaRPr lang="zh-CN" sz="800" kern="100">
                        <a:effectLst/>
                        <a:latin typeface="Times New Roman" panose="02020603050405020304" pitchFamily="18" charset="0"/>
                        <a:ea typeface="宋体" panose="02010600030101010101" pitchFamily="2" charset="-122"/>
                      </a:endParaRPr>
                    </a:p>
                  </a:txBody>
                  <a:tcPr marL="53383" marR="53383" marT="0" marB="0"/>
                </a:tc>
                <a:tc>
                  <a:txBody>
                    <a:bodyPr/>
                    <a:lstStyle/>
                    <a:p>
                      <a:pPr algn="l">
                        <a:spcAft>
                          <a:spcPts val="0"/>
                        </a:spcAft>
                      </a:pPr>
                      <a:r>
                        <a:rPr lang="en-US" sz="900" kern="0">
                          <a:effectLst/>
                        </a:rPr>
                        <a:t>con</a:t>
                      </a:r>
                      <a:endParaRPr lang="zh-CN" sz="800" kern="100">
                        <a:effectLst/>
                        <a:latin typeface="Times New Roman" panose="02020603050405020304" pitchFamily="18" charset="0"/>
                        <a:ea typeface="宋体" panose="02010600030101010101" pitchFamily="2" charset="-122"/>
                      </a:endParaRPr>
                    </a:p>
                  </a:txBody>
                  <a:tcPr marL="53383" marR="53383" marT="0" marB="0"/>
                </a:tc>
                <a:tc>
                  <a:txBody>
                    <a:bodyPr/>
                    <a:lstStyle/>
                    <a:p>
                      <a:pPr algn="l">
                        <a:spcAft>
                          <a:spcPts val="0"/>
                        </a:spcAft>
                      </a:pPr>
                      <a:r>
                        <a:rPr lang="en-US" sz="900" kern="0">
                          <a:effectLst/>
                        </a:rPr>
                        <a:t>varchar(255)</a:t>
                      </a:r>
                      <a:endParaRPr lang="zh-CN" sz="800" kern="100">
                        <a:effectLst/>
                        <a:latin typeface="Times New Roman" panose="02020603050405020304" pitchFamily="18" charset="0"/>
                        <a:ea typeface="宋体" panose="02010600030101010101" pitchFamily="2" charset="-122"/>
                      </a:endParaRPr>
                    </a:p>
                  </a:txBody>
                  <a:tcPr marL="53383" marR="53383" marT="0" marB="0"/>
                </a:tc>
                <a:tc>
                  <a:txBody>
                    <a:bodyPr/>
                    <a:lstStyle/>
                    <a:p>
                      <a:pPr algn="l">
                        <a:spcAft>
                          <a:spcPts val="0"/>
                        </a:spcAft>
                      </a:pPr>
                      <a:r>
                        <a:rPr lang="zh-CN" sz="900" kern="0">
                          <a:effectLst/>
                        </a:rPr>
                        <a:t>否</a:t>
                      </a:r>
                      <a:endParaRPr lang="zh-CN" sz="800" kern="100">
                        <a:effectLst/>
                        <a:latin typeface="Times New Roman" panose="02020603050405020304" pitchFamily="18" charset="0"/>
                        <a:ea typeface="宋体" panose="02010600030101010101" pitchFamily="2" charset="-122"/>
                      </a:endParaRPr>
                    </a:p>
                  </a:txBody>
                  <a:tcPr marL="53383" marR="53383" marT="0" marB="0"/>
                </a:tc>
                <a:tc>
                  <a:txBody>
                    <a:bodyPr/>
                    <a:lstStyle/>
                    <a:p>
                      <a:pPr algn="l">
                        <a:spcAft>
                          <a:spcPts val="0"/>
                        </a:spcAft>
                      </a:pPr>
                      <a:r>
                        <a:rPr lang="en-US" sz="900" kern="0">
                          <a:effectLst/>
                        </a:rPr>
                        <a:t> </a:t>
                      </a:r>
                      <a:endParaRPr lang="zh-CN" sz="800" kern="100">
                        <a:effectLst/>
                        <a:latin typeface="Times New Roman" panose="02020603050405020304" pitchFamily="18" charset="0"/>
                        <a:ea typeface="宋体" panose="02010600030101010101" pitchFamily="2" charset="-122"/>
                      </a:endParaRPr>
                    </a:p>
                  </a:txBody>
                  <a:tcPr marL="53383" marR="53383" marT="0" marB="0"/>
                </a:tc>
                <a:tc>
                  <a:txBody>
                    <a:bodyPr/>
                    <a:lstStyle/>
                    <a:p>
                      <a:pPr algn="l">
                        <a:spcAft>
                          <a:spcPts val="0"/>
                        </a:spcAft>
                      </a:pPr>
                      <a:r>
                        <a:rPr lang="zh-CN" sz="900" kern="0">
                          <a:effectLst/>
                        </a:rPr>
                        <a:t>讨论内容</a:t>
                      </a:r>
                      <a:endParaRPr lang="zh-CN" sz="800" kern="100">
                        <a:effectLst/>
                        <a:latin typeface="Times New Roman" panose="02020603050405020304" pitchFamily="18" charset="0"/>
                        <a:ea typeface="宋体" panose="02010600030101010101" pitchFamily="2" charset="-122"/>
                      </a:endParaRPr>
                    </a:p>
                  </a:txBody>
                  <a:tcPr marL="53383" marR="53383" marT="0" marB="0"/>
                </a:tc>
                <a:tc>
                  <a:txBody>
                    <a:bodyPr/>
                    <a:lstStyle/>
                    <a:p>
                      <a:pPr algn="l">
                        <a:spcAft>
                          <a:spcPts val="0"/>
                        </a:spcAft>
                      </a:pPr>
                      <a:r>
                        <a:rPr lang="en-US" sz="900" kern="0" dirty="0">
                          <a:effectLst/>
                        </a:rPr>
                        <a:t>s-4-2(</a:t>
                      </a:r>
                      <a:r>
                        <a:rPr lang="zh-CN" sz="900" kern="0" dirty="0">
                          <a:effectLst/>
                        </a:rPr>
                        <a:t>输出）；</a:t>
                      </a:r>
                      <a:r>
                        <a:rPr lang="en-US" sz="900" kern="0" dirty="0">
                          <a:effectLst/>
                        </a:rPr>
                        <a:t>s-4-3</a:t>
                      </a:r>
                      <a:r>
                        <a:rPr lang="zh-CN" sz="900" kern="0" dirty="0">
                          <a:effectLst/>
                        </a:rPr>
                        <a:t>（输出）；</a:t>
                      </a:r>
                      <a:r>
                        <a:rPr lang="en-US" sz="900" kern="0" dirty="0">
                          <a:effectLst/>
                        </a:rPr>
                        <a:t>s-4-4</a:t>
                      </a:r>
                      <a:r>
                        <a:rPr lang="zh-CN" sz="900" kern="0" dirty="0">
                          <a:effectLst/>
                        </a:rPr>
                        <a:t>（输出）</a:t>
                      </a:r>
                      <a:endParaRPr lang="zh-CN" sz="800" kern="100" dirty="0">
                        <a:effectLst/>
                        <a:latin typeface="Times New Roman" panose="02020603050405020304" pitchFamily="18" charset="0"/>
                        <a:ea typeface="宋体" panose="02010600030101010101" pitchFamily="2" charset="-122"/>
                      </a:endParaRPr>
                    </a:p>
                  </a:txBody>
                  <a:tcPr marL="53383" marR="53383" marT="0" marB="0"/>
                </a:tc>
              </a:tr>
              <a:tr h="273873">
                <a:tc>
                  <a:txBody>
                    <a:bodyPr/>
                    <a:lstStyle/>
                    <a:p>
                      <a:pPr algn="l">
                        <a:spcAft>
                          <a:spcPts val="0"/>
                        </a:spcAft>
                      </a:pPr>
                      <a:r>
                        <a:rPr lang="zh-CN" sz="900" kern="0">
                          <a:effectLst/>
                        </a:rPr>
                        <a:t>用户名称</a:t>
                      </a:r>
                      <a:endParaRPr lang="zh-CN" sz="800" kern="100">
                        <a:effectLst/>
                        <a:latin typeface="Times New Roman" panose="02020603050405020304" pitchFamily="18" charset="0"/>
                        <a:ea typeface="宋体" panose="02010600030101010101" pitchFamily="2" charset="-122"/>
                      </a:endParaRPr>
                    </a:p>
                  </a:txBody>
                  <a:tcPr marL="53383" marR="53383" marT="0" marB="0"/>
                </a:tc>
                <a:tc>
                  <a:txBody>
                    <a:bodyPr/>
                    <a:lstStyle/>
                    <a:p>
                      <a:pPr algn="l">
                        <a:spcAft>
                          <a:spcPts val="0"/>
                        </a:spcAft>
                      </a:pPr>
                      <a:r>
                        <a:rPr lang="en-US" sz="900" kern="0">
                          <a:effectLst/>
                        </a:rPr>
                        <a:t>username</a:t>
                      </a:r>
                      <a:endParaRPr lang="zh-CN" sz="800" kern="100">
                        <a:effectLst/>
                        <a:latin typeface="Times New Roman" panose="02020603050405020304" pitchFamily="18" charset="0"/>
                        <a:ea typeface="宋体" panose="02010600030101010101" pitchFamily="2" charset="-122"/>
                      </a:endParaRPr>
                    </a:p>
                  </a:txBody>
                  <a:tcPr marL="53383" marR="53383" marT="0" marB="0"/>
                </a:tc>
                <a:tc>
                  <a:txBody>
                    <a:bodyPr/>
                    <a:lstStyle/>
                    <a:p>
                      <a:pPr algn="l">
                        <a:spcAft>
                          <a:spcPts val="0"/>
                        </a:spcAft>
                      </a:pPr>
                      <a:r>
                        <a:rPr lang="en-US" sz="900" kern="0">
                          <a:effectLst/>
                        </a:rPr>
                        <a:t>varchar(255)</a:t>
                      </a:r>
                      <a:endParaRPr lang="zh-CN" sz="800" kern="100">
                        <a:effectLst/>
                        <a:latin typeface="Times New Roman" panose="02020603050405020304" pitchFamily="18" charset="0"/>
                        <a:ea typeface="宋体" panose="02010600030101010101" pitchFamily="2" charset="-122"/>
                      </a:endParaRPr>
                    </a:p>
                  </a:txBody>
                  <a:tcPr marL="53383" marR="53383" marT="0" marB="0"/>
                </a:tc>
                <a:tc>
                  <a:txBody>
                    <a:bodyPr/>
                    <a:lstStyle/>
                    <a:p>
                      <a:pPr algn="l">
                        <a:spcAft>
                          <a:spcPts val="0"/>
                        </a:spcAft>
                      </a:pPr>
                      <a:r>
                        <a:rPr lang="zh-CN" sz="900" kern="0">
                          <a:effectLst/>
                        </a:rPr>
                        <a:t>否</a:t>
                      </a:r>
                      <a:endParaRPr lang="zh-CN" sz="800" kern="100">
                        <a:effectLst/>
                        <a:latin typeface="Times New Roman" panose="02020603050405020304" pitchFamily="18" charset="0"/>
                        <a:ea typeface="宋体" panose="02010600030101010101" pitchFamily="2" charset="-122"/>
                      </a:endParaRPr>
                    </a:p>
                  </a:txBody>
                  <a:tcPr marL="53383" marR="53383" marT="0" marB="0"/>
                </a:tc>
                <a:tc>
                  <a:txBody>
                    <a:bodyPr/>
                    <a:lstStyle/>
                    <a:p>
                      <a:pPr algn="l">
                        <a:spcAft>
                          <a:spcPts val="0"/>
                        </a:spcAft>
                      </a:pPr>
                      <a:r>
                        <a:rPr lang="en-US" sz="900" kern="0">
                          <a:effectLst/>
                        </a:rPr>
                        <a:t> </a:t>
                      </a:r>
                      <a:endParaRPr lang="zh-CN" sz="800" kern="100">
                        <a:effectLst/>
                        <a:latin typeface="Times New Roman" panose="02020603050405020304" pitchFamily="18" charset="0"/>
                        <a:ea typeface="宋体" panose="02010600030101010101" pitchFamily="2" charset="-122"/>
                      </a:endParaRPr>
                    </a:p>
                  </a:txBody>
                  <a:tcPr marL="53383" marR="53383" marT="0" marB="0"/>
                </a:tc>
                <a:tc>
                  <a:txBody>
                    <a:bodyPr/>
                    <a:lstStyle/>
                    <a:p>
                      <a:pPr algn="l">
                        <a:spcAft>
                          <a:spcPts val="0"/>
                        </a:spcAft>
                      </a:pPr>
                      <a:r>
                        <a:rPr lang="zh-CN" sz="900" kern="0" dirty="0">
                          <a:effectLst/>
                        </a:rPr>
                        <a:t>用户名称</a:t>
                      </a:r>
                      <a:endParaRPr lang="zh-CN" sz="800" kern="100" dirty="0">
                        <a:effectLst/>
                        <a:latin typeface="Times New Roman" panose="02020603050405020304" pitchFamily="18" charset="0"/>
                        <a:ea typeface="宋体" panose="02010600030101010101" pitchFamily="2" charset="-122"/>
                      </a:endParaRPr>
                    </a:p>
                  </a:txBody>
                  <a:tcPr marL="53383" marR="53383" marT="0" marB="0"/>
                </a:tc>
                <a:tc>
                  <a:txBody>
                    <a:bodyPr/>
                    <a:lstStyle/>
                    <a:p>
                      <a:pPr algn="l">
                        <a:spcAft>
                          <a:spcPts val="0"/>
                        </a:spcAft>
                      </a:pPr>
                      <a:r>
                        <a:rPr lang="en-US" sz="900" kern="0">
                          <a:effectLst/>
                        </a:rPr>
                        <a:t>s-4-2(</a:t>
                      </a:r>
                      <a:r>
                        <a:rPr lang="zh-CN" sz="900" kern="0">
                          <a:effectLst/>
                        </a:rPr>
                        <a:t>输出）；</a:t>
                      </a:r>
                      <a:r>
                        <a:rPr lang="en-US" sz="900" kern="0">
                          <a:effectLst/>
                        </a:rPr>
                        <a:t>s-4-3</a:t>
                      </a:r>
                      <a:r>
                        <a:rPr lang="zh-CN" sz="900" kern="0">
                          <a:effectLst/>
                        </a:rPr>
                        <a:t>（输出）；</a:t>
                      </a:r>
                      <a:r>
                        <a:rPr lang="en-US" sz="900" kern="0">
                          <a:effectLst/>
                        </a:rPr>
                        <a:t>s-4-4</a:t>
                      </a:r>
                      <a:r>
                        <a:rPr lang="zh-CN" sz="900" kern="0">
                          <a:effectLst/>
                        </a:rPr>
                        <a:t>（输出）</a:t>
                      </a:r>
                      <a:endParaRPr lang="zh-CN" sz="800" kern="100">
                        <a:effectLst/>
                        <a:latin typeface="Times New Roman" panose="02020603050405020304" pitchFamily="18" charset="0"/>
                        <a:ea typeface="宋体" panose="02010600030101010101" pitchFamily="2" charset="-122"/>
                      </a:endParaRPr>
                    </a:p>
                  </a:txBody>
                  <a:tcPr marL="53383" marR="53383" marT="0" marB="0"/>
                </a:tc>
              </a:tr>
              <a:tr h="273873">
                <a:tc>
                  <a:txBody>
                    <a:bodyPr/>
                    <a:lstStyle/>
                    <a:p>
                      <a:pPr algn="l">
                        <a:spcAft>
                          <a:spcPts val="0"/>
                        </a:spcAft>
                      </a:pPr>
                      <a:r>
                        <a:rPr lang="zh-CN" sz="900" kern="0">
                          <a:effectLst/>
                        </a:rPr>
                        <a:t>用户头像</a:t>
                      </a:r>
                      <a:endParaRPr lang="zh-CN" sz="800" kern="100">
                        <a:effectLst/>
                        <a:latin typeface="Times New Roman" panose="02020603050405020304" pitchFamily="18" charset="0"/>
                        <a:ea typeface="宋体" panose="02010600030101010101" pitchFamily="2" charset="-122"/>
                      </a:endParaRPr>
                    </a:p>
                  </a:txBody>
                  <a:tcPr marL="53383" marR="53383" marT="0" marB="0"/>
                </a:tc>
                <a:tc>
                  <a:txBody>
                    <a:bodyPr/>
                    <a:lstStyle/>
                    <a:p>
                      <a:pPr algn="l">
                        <a:spcAft>
                          <a:spcPts val="0"/>
                        </a:spcAft>
                      </a:pPr>
                      <a:r>
                        <a:rPr lang="en-US" sz="900" kern="0">
                          <a:effectLst/>
                        </a:rPr>
                        <a:t>head</a:t>
                      </a:r>
                      <a:endParaRPr lang="zh-CN" sz="800" kern="100">
                        <a:effectLst/>
                        <a:latin typeface="Times New Roman" panose="02020603050405020304" pitchFamily="18" charset="0"/>
                        <a:ea typeface="宋体" panose="02010600030101010101" pitchFamily="2" charset="-122"/>
                      </a:endParaRPr>
                    </a:p>
                  </a:txBody>
                  <a:tcPr marL="53383" marR="53383" marT="0" marB="0"/>
                </a:tc>
                <a:tc>
                  <a:txBody>
                    <a:bodyPr/>
                    <a:lstStyle/>
                    <a:p>
                      <a:pPr algn="l">
                        <a:spcAft>
                          <a:spcPts val="0"/>
                        </a:spcAft>
                      </a:pPr>
                      <a:r>
                        <a:rPr lang="en-US" sz="900" kern="0">
                          <a:effectLst/>
                        </a:rPr>
                        <a:t>varchar(255)</a:t>
                      </a:r>
                      <a:endParaRPr lang="zh-CN" sz="800" kern="100">
                        <a:effectLst/>
                        <a:latin typeface="Times New Roman" panose="02020603050405020304" pitchFamily="18" charset="0"/>
                        <a:ea typeface="宋体" panose="02010600030101010101" pitchFamily="2" charset="-122"/>
                      </a:endParaRPr>
                    </a:p>
                  </a:txBody>
                  <a:tcPr marL="53383" marR="53383" marT="0" marB="0"/>
                </a:tc>
                <a:tc>
                  <a:txBody>
                    <a:bodyPr/>
                    <a:lstStyle/>
                    <a:p>
                      <a:pPr algn="l">
                        <a:spcAft>
                          <a:spcPts val="0"/>
                        </a:spcAft>
                      </a:pPr>
                      <a:r>
                        <a:rPr lang="zh-CN" sz="900" kern="0">
                          <a:effectLst/>
                        </a:rPr>
                        <a:t>否</a:t>
                      </a:r>
                      <a:endParaRPr lang="zh-CN" sz="800" kern="100">
                        <a:effectLst/>
                        <a:latin typeface="Times New Roman" panose="02020603050405020304" pitchFamily="18" charset="0"/>
                        <a:ea typeface="宋体" panose="02010600030101010101" pitchFamily="2" charset="-122"/>
                      </a:endParaRPr>
                    </a:p>
                  </a:txBody>
                  <a:tcPr marL="53383" marR="53383" marT="0" marB="0"/>
                </a:tc>
                <a:tc>
                  <a:txBody>
                    <a:bodyPr/>
                    <a:lstStyle/>
                    <a:p>
                      <a:pPr algn="l">
                        <a:spcAft>
                          <a:spcPts val="0"/>
                        </a:spcAft>
                      </a:pPr>
                      <a:r>
                        <a:rPr lang="en-US" sz="900" kern="0">
                          <a:effectLst/>
                        </a:rPr>
                        <a:t> </a:t>
                      </a:r>
                      <a:endParaRPr lang="zh-CN" sz="800" kern="100">
                        <a:effectLst/>
                        <a:latin typeface="Times New Roman" panose="02020603050405020304" pitchFamily="18" charset="0"/>
                        <a:ea typeface="宋体" panose="02010600030101010101" pitchFamily="2" charset="-122"/>
                      </a:endParaRPr>
                    </a:p>
                  </a:txBody>
                  <a:tcPr marL="53383" marR="53383" marT="0" marB="0"/>
                </a:tc>
                <a:tc>
                  <a:txBody>
                    <a:bodyPr/>
                    <a:lstStyle/>
                    <a:p>
                      <a:pPr algn="l">
                        <a:spcAft>
                          <a:spcPts val="0"/>
                        </a:spcAft>
                      </a:pPr>
                      <a:r>
                        <a:rPr lang="zh-CN" sz="900" kern="0">
                          <a:effectLst/>
                        </a:rPr>
                        <a:t>用户头像</a:t>
                      </a:r>
                      <a:endParaRPr lang="zh-CN" sz="800" kern="100">
                        <a:effectLst/>
                        <a:latin typeface="Times New Roman" panose="02020603050405020304" pitchFamily="18" charset="0"/>
                        <a:ea typeface="宋体" panose="02010600030101010101" pitchFamily="2" charset="-122"/>
                      </a:endParaRPr>
                    </a:p>
                  </a:txBody>
                  <a:tcPr marL="53383" marR="53383" marT="0" marB="0"/>
                </a:tc>
                <a:tc>
                  <a:txBody>
                    <a:bodyPr/>
                    <a:lstStyle/>
                    <a:p>
                      <a:pPr algn="l">
                        <a:spcAft>
                          <a:spcPts val="0"/>
                        </a:spcAft>
                      </a:pPr>
                      <a:r>
                        <a:rPr lang="en-US" sz="900" kern="0">
                          <a:effectLst/>
                        </a:rPr>
                        <a:t>s-4-2(</a:t>
                      </a:r>
                      <a:r>
                        <a:rPr lang="zh-CN" sz="900" kern="0">
                          <a:effectLst/>
                        </a:rPr>
                        <a:t>输出）；</a:t>
                      </a:r>
                      <a:r>
                        <a:rPr lang="en-US" sz="900" kern="0">
                          <a:effectLst/>
                        </a:rPr>
                        <a:t>s-4-3</a:t>
                      </a:r>
                      <a:r>
                        <a:rPr lang="zh-CN" sz="900" kern="0">
                          <a:effectLst/>
                        </a:rPr>
                        <a:t>（输出）；</a:t>
                      </a:r>
                      <a:r>
                        <a:rPr lang="en-US" sz="900" kern="0">
                          <a:effectLst/>
                        </a:rPr>
                        <a:t>s-4-4</a:t>
                      </a:r>
                      <a:r>
                        <a:rPr lang="zh-CN" sz="900" kern="0">
                          <a:effectLst/>
                        </a:rPr>
                        <a:t>（输出）</a:t>
                      </a:r>
                      <a:endParaRPr lang="zh-CN" sz="800" kern="100">
                        <a:effectLst/>
                        <a:latin typeface="Times New Roman" panose="02020603050405020304" pitchFamily="18" charset="0"/>
                        <a:ea typeface="宋体" panose="02010600030101010101" pitchFamily="2" charset="-122"/>
                      </a:endParaRPr>
                    </a:p>
                  </a:txBody>
                  <a:tcPr marL="53383" marR="53383" marT="0" marB="0"/>
                </a:tc>
              </a:tr>
              <a:tr h="260559">
                <a:tc>
                  <a:txBody>
                    <a:bodyPr/>
                    <a:lstStyle/>
                    <a:p>
                      <a:pPr algn="l">
                        <a:spcAft>
                          <a:spcPts val="0"/>
                        </a:spcAft>
                      </a:pPr>
                      <a:r>
                        <a:rPr lang="zh-CN" sz="900" kern="0">
                          <a:effectLst/>
                        </a:rPr>
                        <a:t>时间</a:t>
                      </a:r>
                      <a:endParaRPr lang="zh-CN" sz="800" kern="100">
                        <a:effectLst/>
                        <a:latin typeface="Times New Roman" panose="02020603050405020304" pitchFamily="18" charset="0"/>
                        <a:ea typeface="宋体" panose="02010600030101010101" pitchFamily="2" charset="-122"/>
                      </a:endParaRPr>
                    </a:p>
                  </a:txBody>
                  <a:tcPr marL="53383" marR="53383" marT="0" marB="0"/>
                </a:tc>
                <a:tc>
                  <a:txBody>
                    <a:bodyPr/>
                    <a:lstStyle/>
                    <a:p>
                      <a:pPr algn="l">
                        <a:spcAft>
                          <a:spcPts val="0"/>
                        </a:spcAft>
                      </a:pPr>
                      <a:r>
                        <a:rPr lang="en-US" sz="900" kern="0">
                          <a:effectLst/>
                        </a:rPr>
                        <a:t>time</a:t>
                      </a:r>
                      <a:endParaRPr lang="zh-CN" sz="800" kern="100">
                        <a:effectLst/>
                        <a:latin typeface="Times New Roman" panose="02020603050405020304" pitchFamily="18" charset="0"/>
                        <a:ea typeface="宋体" panose="02010600030101010101" pitchFamily="2" charset="-122"/>
                      </a:endParaRPr>
                    </a:p>
                  </a:txBody>
                  <a:tcPr marL="53383" marR="53383" marT="0" marB="0"/>
                </a:tc>
                <a:tc>
                  <a:txBody>
                    <a:bodyPr/>
                    <a:lstStyle/>
                    <a:p>
                      <a:pPr algn="l">
                        <a:spcAft>
                          <a:spcPts val="0"/>
                        </a:spcAft>
                      </a:pPr>
                      <a:r>
                        <a:rPr lang="en-US" sz="900" kern="0">
                          <a:effectLst/>
                        </a:rPr>
                        <a:t>Date</a:t>
                      </a:r>
                      <a:endParaRPr lang="zh-CN" sz="800" kern="100">
                        <a:effectLst/>
                        <a:latin typeface="Times New Roman" panose="02020603050405020304" pitchFamily="18" charset="0"/>
                        <a:ea typeface="宋体" panose="02010600030101010101" pitchFamily="2" charset="-122"/>
                      </a:endParaRPr>
                    </a:p>
                  </a:txBody>
                  <a:tcPr marL="53383" marR="53383" marT="0" marB="0"/>
                </a:tc>
                <a:tc>
                  <a:txBody>
                    <a:bodyPr/>
                    <a:lstStyle/>
                    <a:p>
                      <a:pPr algn="l">
                        <a:spcAft>
                          <a:spcPts val="0"/>
                        </a:spcAft>
                      </a:pPr>
                      <a:r>
                        <a:rPr lang="zh-CN" sz="900" kern="0">
                          <a:effectLst/>
                        </a:rPr>
                        <a:t>否</a:t>
                      </a:r>
                      <a:endParaRPr lang="zh-CN" sz="800" kern="100">
                        <a:effectLst/>
                        <a:latin typeface="Times New Roman" panose="02020603050405020304" pitchFamily="18" charset="0"/>
                        <a:ea typeface="宋体" panose="02010600030101010101" pitchFamily="2" charset="-122"/>
                      </a:endParaRPr>
                    </a:p>
                  </a:txBody>
                  <a:tcPr marL="53383" marR="53383" marT="0" marB="0"/>
                </a:tc>
                <a:tc>
                  <a:txBody>
                    <a:bodyPr/>
                    <a:lstStyle/>
                    <a:p>
                      <a:pPr algn="l">
                        <a:spcAft>
                          <a:spcPts val="0"/>
                        </a:spcAft>
                      </a:pPr>
                      <a:r>
                        <a:rPr lang="en-US" sz="900" kern="0">
                          <a:effectLst/>
                        </a:rPr>
                        <a:t> </a:t>
                      </a:r>
                      <a:endParaRPr lang="zh-CN" sz="800" kern="100">
                        <a:effectLst/>
                        <a:latin typeface="Times New Roman" panose="02020603050405020304" pitchFamily="18" charset="0"/>
                        <a:ea typeface="宋体" panose="02010600030101010101" pitchFamily="2" charset="-122"/>
                      </a:endParaRPr>
                    </a:p>
                  </a:txBody>
                  <a:tcPr marL="53383" marR="53383" marT="0" marB="0"/>
                </a:tc>
                <a:tc>
                  <a:txBody>
                    <a:bodyPr/>
                    <a:lstStyle/>
                    <a:p>
                      <a:pPr algn="l">
                        <a:spcAft>
                          <a:spcPts val="0"/>
                        </a:spcAft>
                      </a:pPr>
                      <a:r>
                        <a:rPr lang="zh-CN" sz="900" kern="0">
                          <a:effectLst/>
                        </a:rPr>
                        <a:t>时间</a:t>
                      </a:r>
                      <a:endParaRPr lang="zh-CN" sz="800" kern="100">
                        <a:effectLst/>
                        <a:latin typeface="Times New Roman" panose="02020603050405020304" pitchFamily="18" charset="0"/>
                        <a:ea typeface="宋体" panose="02010600030101010101" pitchFamily="2" charset="-122"/>
                      </a:endParaRPr>
                    </a:p>
                  </a:txBody>
                  <a:tcPr marL="53383" marR="53383" marT="0" marB="0"/>
                </a:tc>
                <a:tc>
                  <a:txBody>
                    <a:bodyPr/>
                    <a:lstStyle/>
                    <a:p>
                      <a:pPr algn="l">
                        <a:spcAft>
                          <a:spcPts val="0"/>
                        </a:spcAft>
                      </a:pPr>
                      <a:r>
                        <a:rPr lang="en-US" sz="900" kern="0">
                          <a:effectLst/>
                        </a:rPr>
                        <a:t>s-4-2(</a:t>
                      </a:r>
                      <a:r>
                        <a:rPr lang="zh-CN" sz="900" kern="0">
                          <a:effectLst/>
                        </a:rPr>
                        <a:t>输出）；</a:t>
                      </a:r>
                      <a:r>
                        <a:rPr lang="en-US" sz="900" kern="0">
                          <a:effectLst/>
                        </a:rPr>
                        <a:t>s-4-3</a:t>
                      </a:r>
                      <a:r>
                        <a:rPr lang="zh-CN" sz="900" kern="0">
                          <a:effectLst/>
                        </a:rPr>
                        <a:t>（输出）；</a:t>
                      </a:r>
                      <a:r>
                        <a:rPr lang="en-US" sz="900" kern="0">
                          <a:effectLst/>
                        </a:rPr>
                        <a:t>s-4-4</a:t>
                      </a:r>
                      <a:r>
                        <a:rPr lang="zh-CN" sz="900" kern="0">
                          <a:effectLst/>
                        </a:rPr>
                        <a:t>（输出）</a:t>
                      </a:r>
                      <a:endParaRPr lang="zh-CN" sz="800" kern="100">
                        <a:effectLst/>
                        <a:latin typeface="Times New Roman" panose="02020603050405020304" pitchFamily="18" charset="0"/>
                        <a:ea typeface="宋体" panose="02010600030101010101" pitchFamily="2" charset="-122"/>
                      </a:endParaRPr>
                    </a:p>
                  </a:txBody>
                  <a:tcPr marL="53383" marR="53383" marT="0" marB="0"/>
                </a:tc>
              </a:tr>
              <a:tr h="260559">
                <a:tc>
                  <a:txBody>
                    <a:bodyPr/>
                    <a:lstStyle/>
                    <a:p>
                      <a:pPr algn="l">
                        <a:spcAft>
                          <a:spcPts val="0"/>
                        </a:spcAft>
                      </a:pPr>
                      <a:r>
                        <a:rPr lang="zh-CN" sz="900" kern="0">
                          <a:effectLst/>
                        </a:rPr>
                        <a:t>点赞数</a:t>
                      </a:r>
                      <a:endParaRPr lang="zh-CN" sz="800" kern="100">
                        <a:effectLst/>
                        <a:latin typeface="Times New Roman" panose="02020603050405020304" pitchFamily="18" charset="0"/>
                        <a:ea typeface="宋体" panose="02010600030101010101" pitchFamily="2" charset="-122"/>
                      </a:endParaRPr>
                    </a:p>
                  </a:txBody>
                  <a:tcPr marL="53383" marR="53383" marT="0" marB="0"/>
                </a:tc>
                <a:tc>
                  <a:txBody>
                    <a:bodyPr/>
                    <a:lstStyle/>
                    <a:p>
                      <a:pPr algn="l">
                        <a:spcAft>
                          <a:spcPts val="0"/>
                        </a:spcAft>
                      </a:pPr>
                      <a:r>
                        <a:rPr lang="en-US" sz="900" kern="0">
                          <a:effectLst/>
                        </a:rPr>
                        <a:t>znum</a:t>
                      </a:r>
                      <a:endParaRPr lang="zh-CN" sz="800" kern="100">
                        <a:effectLst/>
                        <a:latin typeface="Times New Roman" panose="02020603050405020304" pitchFamily="18" charset="0"/>
                        <a:ea typeface="宋体" panose="02010600030101010101" pitchFamily="2" charset="-122"/>
                      </a:endParaRPr>
                    </a:p>
                  </a:txBody>
                  <a:tcPr marL="53383" marR="53383" marT="0" marB="0"/>
                </a:tc>
                <a:tc>
                  <a:txBody>
                    <a:bodyPr/>
                    <a:lstStyle/>
                    <a:p>
                      <a:pPr algn="l">
                        <a:spcAft>
                          <a:spcPts val="0"/>
                        </a:spcAft>
                      </a:pPr>
                      <a:r>
                        <a:rPr lang="en-US" sz="900" kern="0">
                          <a:effectLst/>
                        </a:rPr>
                        <a:t>int(11)</a:t>
                      </a:r>
                      <a:endParaRPr lang="zh-CN" sz="800" kern="100">
                        <a:effectLst/>
                        <a:latin typeface="Times New Roman" panose="02020603050405020304" pitchFamily="18" charset="0"/>
                        <a:ea typeface="宋体" panose="02010600030101010101" pitchFamily="2" charset="-122"/>
                      </a:endParaRPr>
                    </a:p>
                  </a:txBody>
                  <a:tcPr marL="53383" marR="53383" marT="0" marB="0"/>
                </a:tc>
                <a:tc>
                  <a:txBody>
                    <a:bodyPr/>
                    <a:lstStyle/>
                    <a:p>
                      <a:pPr algn="l">
                        <a:spcAft>
                          <a:spcPts val="0"/>
                        </a:spcAft>
                      </a:pPr>
                      <a:r>
                        <a:rPr lang="zh-CN" sz="900" kern="0">
                          <a:effectLst/>
                        </a:rPr>
                        <a:t>否</a:t>
                      </a:r>
                      <a:endParaRPr lang="zh-CN" sz="800" kern="100">
                        <a:effectLst/>
                        <a:latin typeface="Times New Roman" panose="02020603050405020304" pitchFamily="18" charset="0"/>
                        <a:ea typeface="宋体" panose="02010600030101010101" pitchFamily="2" charset="-122"/>
                      </a:endParaRPr>
                    </a:p>
                  </a:txBody>
                  <a:tcPr marL="53383" marR="53383" marT="0" marB="0"/>
                </a:tc>
                <a:tc>
                  <a:txBody>
                    <a:bodyPr/>
                    <a:lstStyle/>
                    <a:p>
                      <a:pPr algn="l">
                        <a:spcAft>
                          <a:spcPts val="0"/>
                        </a:spcAft>
                      </a:pPr>
                      <a:r>
                        <a:rPr lang="en-US" sz="900" kern="0">
                          <a:effectLst/>
                        </a:rPr>
                        <a:t> </a:t>
                      </a:r>
                      <a:endParaRPr lang="zh-CN" sz="800" kern="100">
                        <a:effectLst/>
                        <a:latin typeface="Times New Roman" panose="02020603050405020304" pitchFamily="18" charset="0"/>
                        <a:ea typeface="宋体" panose="02010600030101010101" pitchFamily="2" charset="-122"/>
                      </a:endParaRPr>
                    </a:p>
                  </a:txBody>
                  <a:tcPr marL="53383" marR="53383" marT="0" marB="0"/>
                </a:tc>
                <a:tc>
                  <a:txBody>
                    <a:bodyPr/>
                    <a:lstStyle/>
                    <a:p>
                      <a:pPr algn="l">
                        <a:spcAft>
                          <a:spcPts val="0"/>
                        </a:spcAft>
                      </a:pPr>
                      <a:r>
                        <a:rPr lang="zh-CN" sz="900" kern="0">
                          <a:effectLst/>
                        </a:rPr>
                        <a:t>点赞数</a:t>
                      </a:r>
                      <a:endParaRPr lang="zh-CN" sz="800" kern="100">
                        <a:effectLst/>
                        <a:latin typeface="Times New Roman" panose="02020603050405020304" pitchFamily="18" charset="0"/>
                        <a:ea typeface="宋体" panose="02010600030101010101" pitchFamily="2" charset="-122"/>
                      </a:endParaRPr>
                    </a:p>
                  </a:txBody>
                  <a:tcPr marL="53383" marR="53383" marT="0" marB="0"/>
                </a:tc>
                <a:tc>
                  <a:txBody>
                    <a:bodyPr/>
                    <a:lstStyle/>
                    <a:p>
                      <a:pPr algn="l">
                        <a:spcAft>
                          <a:spcPts val="0"/>
                        </a:spcAft>
                      </a:pPr>
                      <a:r>
                        <a:rPr lang="en-US" sz="900" kern="0">
                          <a:effectLst/>
                        </a:rPr>
                        <a:t>s-4-2(</a:t>
                      </a:r>
                      <a:r>
                        <a:rPr lang="zh-CN" sz="900" kern="0">
                          <a:effectLst/>
                        </a:rPr>
                        <a:t>输出）；</a:t>
                      </a:r>
                      <a:r>
                        <a:rPr lang="en-US" sz="900" kern="0">
                          <a:effectLst/>
                        </a:rPr>
                        <a:t>s-4-3</a:t>
                      </a:r>
                      <a:r>
                        <a:rPr lang="zh-CN" sz="900" kern="0">
                          <a:effectLst/>
                        </a:rPr>
                        <a:t>（输出）；</a:t>
                      </a:r>
                      <a:r>
                        <a:rPr lang="en-US" sz="900" kern="0">
                          <a:effectLst/>
                        </a:rPr>
                        <a:t>s-4-4</a:t>
                      </a:r>
                      <a:r>
                        <a:rPr lang="zh-CN" sz="900" kern="0">
                          <a:effectLst/>
                        </a:rPr>
                        <a:t>（输出）</a:t>
                      </a:r>
                      <a:endParaRPr lang="zh-CN" sz="800" kern="100">
                        <a:effectLst/>
                        <a:latin typeface="Times New Roman" panose="02020603050405020304" pitchFamily="18" charset="0"/>
                        <a:ea typeface="宋体" panose="02010600030101010101" pitchFamily="2" charset="-122"/>
                      </a:endParaRPr>
                    </a:p>
                  </a:txBody>
                  <a:tcPr marL="53383" marR="53383" marT="0" marB="0"/>
                </a:tc>
              </a:tr>
              <a:tr h="260559">
                <a:tc>
                  <a:txBody>
                    <a:bodyPr/>
                    <a:lstStyle/>
                    <a:p>
                      <a:pPr algn="l">
                        <a:spcAft>
                          <a:spcPts val="0"/>
                        </a:spcAft>
                      </a:pPr>
                      <a:r>
                        <a:rPr lang="zh-CN" sz="900" kern="0">
                          <a:effectLst/>
                        </a:rPr>
                        <a:t>踩数</a:t>
                      </a:r>
                      <a:endParaRPr lang="zh-CN" sz="800" kern="100">
                        <a:effectLst/>
                        <a:latin typeface="Times New Roman" panose="02020603050405020304" pitchFamily="18" charset="0"/>
                        <a:ea typeface="宋体" panose="02010600030101010101" pitchFamily="2" charset="-122"/>
                      </a:endParaRPr>
                    </a:p>
                  </a:txBody>
                  <a:tcPr marL="53383" marR="53383" marT="0" marB="0"/>
                </a:tc>
                <a:tc>
                  <a:txBody>
                    <a:bodyPr/>
                    <a:lstStyle/>
                    <a:p>
                      <a:pPr algn="l">
                        <a:spcAft>
                          <a:spcPts val="0"/>
                        </a:spcAft>
                      </a:pPr>
                      <a:r>
                        <a:rPr lang="en-US" sz="900" kern="0">
                          <a:effectLst/>
                        </a:rPr>
                        <a:t>cnum</a:t>
                      </a:r>
                      <a:endParaRPr lang="zh-CN" sz="800" kern="100">
                        <a:effectLst/>
                        <a:latin typeface="Times New Roman" panose="02020603050405020304" pitchFamily="18" charset="0"/>
                        <a:ea typeface="宋体" panose="02010600030101010101" pitchFamily="2" charset="-122"/>
                      </a:endParaRPr>
                    </a:p>
                  </a:txBody>
                  <a:tcPr marL="53383" marR="53383" marT="0" marB="0"/>
                </a:tc>
                <a:tc>
                  <a:txBody>
                    <a:bodyPr/>
                    <a:lstStyle/>
                    <a:p>
                      <a:pPr algn="l">
                        <a:spcAft>
                          <a:spcPts val="0"/>
                        </a:spcAft>
                      </a:pPr>
                      <a:r>
                        <a:rPr lang="en-US" sz="900" kern="0">
                          <a:effectLst/>
                        </a:rPr>
                        <a:t>int(11)</a:t>
                      </a:r>
                      <a:endParaRPr lang="zh-CN" sz="800" kern="100">
                        <a:effectLst/>
                        <a:latin typeface="Times New Roman" panose="02020603050405020304" pitchFamily="18" charset="0"/>
                        <a:ea typeface="宋体" panose="02010600030101010101" pitchFamily="2" charset="-122"/>
                      </a:endParaRPr>
                    </a:p>
                  </a:txBody>
                  <a:tcPr marL="53383" marR="53383" marT="0" marB="0"/>
                </a:tc>
                <a:tc>
                  <a:txBody>
                    <a:bodyPr/>
                    <a:lstStyle/>
                    <a:p>
                      <a:pPr algn="l">
                        <a:spcAft>
                          <a:spcPts val="0"/>
                        </a:spcAft>
                      </a:pPr>
                      <a:r>
                        <a:rPr lang="zh-CN" sz="900" kern="0">
                          <a:effectLst/>
                        </a:rPr>
                        <a:t>否</a:t>
                      </a:r>
                      <a:endParaRPr lang="zh-CN" sz="800" kern="100">
                        <a:effectLst/>
                        <a:latin typeface="Times New Roman" panose="02020603050405020304" pitchFamily="18" charset="0"/>
                        <a:ea typeface="宋体" panose="02010600030101010101" pitchFamily="2" charset="-122"/>
                      </a:endParaRPr>
                    </a:p>
                  </a:txBody>
                  <a:tcPr marL="53383" marR="53383" marT="0" marB="0"/>
                </a:tc>
                <a:tc>
                  <a:txBody>
                    <a:bodyPr/>
                    <a:lstStyle/>
                    <a:p>
                      <a:pPr algn="l">
                        <a:spcAft>
                          <a:spcPts val="0"/>
                        </a:spcAft>
                      </a:pPr>
                      <a:r>
                        <a:rPr lang="en-US" sz="900" kern="0">
                          <a:effectLst/>
                        </a:rPr>
                        <a:t> </a:t>
                      </a:r>
                      <a:endParaRPr lang="zh-CN" sz="800" kern="100">
                        <a:effectLst/>
                        <a:latin typeface="Times New Roman" panose="02020603050405020304" pitchFamily="18" charset="0"/>
                        <a:ea typeface="宋体" panose="02010600030101010101" pitchFamily="2" charset="-122"/>
                      </a:endParaRPr>
                    </a:p>
                  </a:txBody>
                  <a:tcPr marL="53383" marR="53383" marT="0" marB="0"/>
                </a:tc>
                <a:tc>
                  <a:txBody>
                    <a:bodyPr/>
                    <a:lstStyle/>
                    <a:p>
                      <a:pPr algn="l">
                        <a:spcAft>
                          <a:spcPts val="0"/>
                        </a:spcAft>
                      </a:pPr>
                      <a:r>
                        <a:rPr lang="zh-CN" sz="900" kern="0">
                          <a:effectLst/>
                        </a:rPr>
                        <a:t>踩数</a:t>
                      </a:r>
                      <a:endParaRPr lang="zh-CN" sz="800" kern="100">
                        <a:effectLst/>
                        <a:latin typeface="Times New Roman" panose="02020603050405020304" pitchFamily="18" charset="0"/>
                        <a:ea typeface="宋体" panose="02010600030101010101" pitchFamily="2" charset="-122"/>
                      </a:endParaRPr>
                    </a:p>
                  </a:txBody>
                  <a:tcPr marL="53383" marR="53383" marT="0" marB="0"/>
                </a:tc>
                <a:tc>
                  <a:txBody>
                    <a:bodyPr/>
                    <a:lstStyle/>
                    <a:p>
                      <a:pPr algn="l">
                        <a:spcAft>
                          <a:spcPts val="0"/>
                        </a:spcAft>
                      </a:pPr>
                      <a:r>
                        <a:rPr lang="en-US" sz="900" kern="0">
                          <a:effectLst/>
                        </a:rPr>
                        <a:t>s-4-2(</a:t>
                      </a:r>
                      <a:r>
                        <a:rPr lang="zh-CN" sz="900" kern="0">
                          <a:effectLst/>
                        </a:rPr>
                        <a:t>输出）；</a:t>
                      </a:r>
                      <a:r>
                        <a:rPr lang="en-US" sz="900" kern="0">
                          <a:effectLst/>
                        </a:rPr>
                        <a:t>s-4-3</a:t>
                      </a:r>
                      <a:r>
                        <a:rPr lang="zh-CN" sz="900" kern="0">
                          <a:effectLst/>
                        </a:rPr>
                        <a:t>（输出）；</a:t>
                      </a:r>
                      <a:r>
                        <a:rPr lang="en-US" sz="900" kern="0">
                          <a:effectLst/>
                        </a:rPr>
                        <a:t>s-4-4</a:t>
                      </a:r>
                      <a:r>
                        <a:rPr lang="zh-CN" sz="900" kern="0">
                          <a:effectLst/>
                        </a:rPr>
                        <a:t>（输出）</a:t>
                      </a:r>
                      <a:endParaRPr lang="zh-CN" sz="800" kern="100">
                        <a:effectLst/>
                        <a:latin typeface="Times New Roman" panose="02020603050405020304" pitchFamily="18" charset="0"/>
                        <a:ea typeface="宋体" panose="02010600030101010101" pitchFamily="2" charset="-122"/>
                      </a:endParaRPr>
                    </a:p>
                  </a:txBody>
                  <a:tcPr marL="53383" marR="53383" marT="0" marB="0"/>
                </a:tc>
              </a:tr>
              <a:tr h="273873">
                <a:tc>
                  <a:txBody>
                    <a:bodyPr/>
                    <a:lstStyle/>
                    <a:p>
                      <a:pPr algn="l">
                        <a:spcAft>
                          <a:spcPts val="0"/>
                        </a:spcAft>
                      </a:pPr>
                      <a:r>
                        <a:rPr lang="zh-CN" sz="900" kern="0">
                          <a:effectLst/>
                        </a:rPr>
                        <a:t>回复内容</a:t>
                      </a:r>
                      <a:endParaRPr lang="zh-CN" sz="800" kern="100">
                        <a:effectLst/>
                        <a:latin typeface="Times New Roman" panose="02020603050405020304" pitchFamily="18" charset="0"/>
                        <a:ea typeface="宋体" panose="02010600030101010101" pitchFamily="2" charset="-122"/>
                      </a:endParaRPr>
                    </a:p>
                  </a:txBody>
                  <a:tcPr marL="53383" marR="53383" marT="0" marB="0"/>
                </a:tc>
                <a:tc>
                  <a:txBody>
                    <a:bodyPr/>
                    <a:lstStyle/>
                    <a:p>
                      <a:pPr algn="l">
                        <a:spcAft>
                          <a:spcPts val="0"/>
                        </a:spcAft>
                      </a:pPr>
                      <a:r>
                        <a:rPr lang="en-US" sz="900" kern="0">
                          <a:effectLst/>
                        </a:rPr>
                        <a:t>reflect</a:t>
                      </a:r>
                      <a:endParaRPr lang="zh-CN" sz="800" kern="100">
                        <a:effectLst/>
                        <a:latin typeface="Times New Roman" panose="02020603050405020304" pitchFamily="18" charset="0"/>
                        <a:ea typeface="宋体" panose="02010600030101010101" pitchFamily="2" charset="-122"/>
                      </a:endParaRPr>
                    </a:p>
                  </a:txBody>
                  <a:tcPr marL="53383" marR="53383" marT="0" marB="0"/>
                </a:tc>
                <a:tc>
                  <a:txBody>
                    <a:bodyPr/>
                    <a:lstStyle/>
                    <a:p>
                      <a:pPr algn="l">
                        <a:spcAft>
                          <a:spcPts val="0"/>
                        </a:spcAft>
                      </a:pPr>
                      <a:r>
                        <a:rPr lang="en-US" sz="900" kern="0">
                          <a:effectLst/>
                        </a:rPr>
                        <a:t>varchar(255)</a:t>
                      </a:r>
                      <a:endParaRPr lang="zh-CN" sz="800" kern="100">
                        <a:effectLst/>
                        <a:latin typeface="Times New Roman" panose="02020603050405020304" pitchFamily="18" charset="0"/>
                        <a:ea typeface="宋体" panose="02010600030101010101" pitchFamily="2" charset="-122"/>
                      </a:endParaRPr>
                    </a:p>
                  </a:txBody>
                  <a:tcPr marL="53383" marR="53383" marT="0" marB="0"/>
                </a:tc>
                <a:tc>
                  <a:txBody>
                    <a:bodyPr/>
                    <a:lstStyle/>
                    <a:p>
                      <a:pPr algn="l">
                        <a:spcAft>
                          <a:spcPts val="0"/>
                        </a:spcAft>
                      </a:pPr>
                      <a:r>
                        <a:rPr lang="zh-CN" sz="900" kern="0">
                          <a:effectLst/>
                        </a:rPr>
                        <a:t>否</a:t>
                      </a:r>
                      <a:endParaRPr lang="zh-CN" sz="800" kern="100">
                        <a:effectLst/>
                        <a:latin typeface="Times New Roman" panose="02020603050405020304" pitchFamily="18" charset="0"/>
                        <a:ea typeface="宋体" panose="02010600030101010101" pitchFamily="2" charset="-122"/>
                      </a:endParaRPr>
                    </a:p>
                  </a:txBody>
                  <a:tcPr marL="53383" marR="53383" marT="0" marB="0"/>
                </a:tc>
                <a:tc>
                  <a:txBody>
                    <a:bodyPr/>
                    <a:lstStyle/>
                    <a:p>
                      <a:pPr algn="l">
                        <a:spcAft>
                          <a:spcPts val="0"/>
                        </a:spcAft>
                      </a:pPr>
                      <a:r>
                        <a:rPr lang="en-US" sz="900" kern="0">
                          <a:effectLst/>
                        </a:rPr>
                        <a:t> </a:t>
                      </a:r>
                      <a:endParaRPr lang="zh-CN" sz="800" kern="100">
                        <a:effectLst/>
                        <a:latin typeface="Times New Roman" panose="02020603050405020304" pitchFamily="18" charset="0"/>
                        <a:ea typeface="宋体" panose="02010600030101010101" pitchFamily="2" charset="-122"/>
                      </a:endParaRPr>
                    </a:p>
                  </a:txBody>
                  <a:tcPr marL="53383" marR="53383" marT="0" marB="0"/>
                </a:tc>
                <a:tc>
                  <a:txBody>
                    <a:bodyPr/>
                    <a:lstStyle/>
                    <a:p>
                      <a:pPr algn="l">
                        <a:spcAft>
                          <a:spcPts val="0"/>
                        </a:spcAft>
                      </a:pPr>
                      <a:r>
                        <a:rPr lang="zh-CN" sz="900" kern="0">
                          <a:effectLst/>
                        </a:rPr>
                        <a:t>回复内容</a:t>
                      </a:r>
                      <a:endParaRPr lang="zh-CN" sz="800" kern="100">
                        <a:effectLst/>
                        <a:latin typeface="Times New Roman" panose="02020603050405020304" pitchFamily="18" charset="0"/>
                        <a:ea typeface="宋体" panose="02010600030101010101" pitchFamily="2" charset="-122"/>
                      </a:endParaRPr>
                    </a:p>
                  </a:txBody>
                  <a:tcPr marL="53383" marR="53383" marT="0" marB="0"/>
                </a:tc>
                <a:tc>
                  <a:txBody>
                    <a:bodyPr/>
                    <a:lstStyle/>
                    <a:p>
                      <a:pPr algn="l">
                        <a:spcAft>
                          <a:spcPts val="0"/>
                        </a:spcAft>
                      </a:pPr>
                      <a:r>
                        <a:rPr lang="en-US" sz="900" kern="0" dirty="0">
                          <a:effectLst/>
                        </a:rPr>
                        <a:t>s-4-2(</a:t>
                      </a:r>
                      <a:r>
                        <a:rPr lang="zh-CN" sz="900" kern="0" dirty="0">
                          <a:effectLst/>
                        </a:rPr>
                        <a:t>输出）；</a:t>
                      </a:r>
                      <a:r>
                        <a:rPr lang="en-US" sz="900" kern="0" dirty="0">
                          <a:effectLst/>
                        </a:rPr>
                        <a:t>s-4-3</a:t>
                      </a:r>
                      <a:r>
                        <a:rPr lang="zh-CN" sz="900" kern="0" dirty="0">
                          <a:effectLst/>
                        </a:rPr>
                        <a:t>（输出）；</a:t>
                      </a:r>
                      <a:r>
                        <a:rPr lang="en-US" sz="900" kern="0" dirty="0">
                          <a:effectLst/>
                        </a:rPr>
                        <a:t>s-4-4</a:t>
                      </a:r>
                      <a:r>
                        <a:rPr lang="zh-CN" sz="900" kern="0" dirty="0">
                          <a:effectLst/>
                        </a:rPr>
                        <a:t>（输出）</a:t>
                      </a:r>
                      <a:endParaRPr lang="zh-CN" sz="800" kern="100" dirty="0">
                        <a:effectLst/>
                        <a:latin typeface="Times New Roman" panose="02020603050405020304" pitchFamily="18" charset="0"/>
                        <a:ea typeface="宋体" panose="02010600030101010101" pitchFamily="2" charset="-122"/>
                      </a:endParaRPr>
                    </a:p>
                  </a:txBody>
                  <a:tcPr marL="53383" marR="53383" marT="0" marB="0"/>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10" presetClass="entr" presetSubtype="0" fill="hold"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1" nodeType="clickEffect">
                                  <p:stCondLst>
                                    <p:cond delay="0"/>
                                  </p:stCondLst>
                                  <p:childTnLst>
                                    <p:animEffect transition="out" filter="fade">
                                      <p:cBhvr>
                                        <p:cTn id="18" dur="500"/>
                                        <p:tgtEl>
                                          <p:spTgt spid="8"/>
                                        </p:tgtEl>
                                      </p:cBhvr>
                                    </p:animEffect>
                                    <p:set>
                                      <p:cBhvr>
                                        <p:cTn id="19" dur="1" fill="hold">
                                          <p:stCondLst>
                                            <p:cond delay="499"/>
                                          </p:stCondLst>
                                        </p:cTn>
                                        <p:tgtEl>
                                          <p:spTgt spid="8"/>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9"/>
                                        </p:tgtEl>
                                      </p:cBhvr>
                                    </p:animEffect>
                                    <p:set>
                                      <p:cBhvr>
                                        <p:cTn id="22"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8" grpId="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108"/>
          <p:cNvSpPr txBox="1">
            <a:spLocks noChangeArrowheads="1"/>
          </p:cNvSpPr>
          <p:nvPr/>
        </p:nvSpPr>
        <p:spPr bwMode="auto">
          <a:xfrm>
            <a:off x="539552" y="267494"/>
            <a:ext cx="106311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dirty="0">
                <a:solidFill>
                  <a:prstClr val="black"/>
                </a:solidFill>
                <a:latin typeface="微软雅黑" panose="020B0503020204020204" pitchFamily="34" charset="-122"/>
                <a:ea typeface="微软雅黑" panose="020B0503020204020204" pitchFamily="34" charset="-122"/>
              </a:rPr>
              <a:t>SRS</a:t>
            </a:r>
            <a:r>
              <a:rPr lang="zh-CN" altLang="en-US" dirty="0">
                <a:solidFill>
                  <a:prstClr val="black"/>
                </a:solidFill>
                <a:latin typeface="微软雅黑" panose="020B0503020204020204" pitchFamily="34" charset="-122"/>
                <a:ea typeface="微软雅黑" panose="020B0503020204020204" pitchFamily="34" charset="-122"/>
              </a:rPr>
              <a:t>文档</a:t>
            </a:r>
            <a:endParaRPr lang="en-US" altLang="zh-CN" dirty="0">
              <a:solidFill>
                <a:prstClr val="black"/>
              </a:solidFill>
              <a:latin typeface="微软雅黑" panose="020B0503020204020204" pitchFamily="34" charset="-122"/>
              <a:ea typeface="微软雅黑" panose="020B0503020204020204" pitchFamily="34" charset="-122"/>
            </a:endParaRPr>
          </a:p>
        </p:txBody>
      </p:sp>
      <p:grpSp>
        <p:nvGrpSpPr>
          <p:cNvPr id="30" name="组合 29"/>
          <p:cNvGrpSpPr/>
          <p:nvPr/>
        </p:nvGrpSpPr>
        <p:grpSpPr>
          <a:xfrm>
            <a:off x="107544" y="245001"/>
            <a:ext cx="360000" cy="360000"/>
            <a:chOff x="1965186" y="1419622"/>
            <a:chExt cx="302558" cy="314067"/>
          </a:xfrm>
        </p:grpSpPr>
        <p:sp>
          <p:nvSpPr>
            <p:cNvPr id="31" name="矩形 30"/>
            <p:cNvSpPr/>
            <p:nvPr userDrawn="1"/>
          </p:nvSpPr>
          <p:spPr>
            <a:xfrm>
              <a:off x="1965186" y="1419622"/>
              <a:ext cx="252000" cy="252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userDrawn="1"/>
          </p:nvSpPr>
          <p:spPr>
            <a:xfrm>
              <a:off x="2087744" y="1553689"/>
              <a:ext cx="180000" cy="180000"/>
            </a:xfrm>
            <a:prstGeom prst="rect">
              <a:avLst/>
            </a:prstGeom>
            <a:solidFill>
              <a:srgbClr val="0E90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a:off x="2195736" y="267494"/>
            <a:ext cx="6336704" cy="338554"/>
          </a:xfrm>
          <a:prstGeom prst="rect">
            <a:avLst/>
          </a:prstGeom>
          <a:noFill/>
        </p:spPr>
        <p:txBody>
          <a:bodyPr wrap="square" rtlCol="0">
            <a:spAutoFit/>
          </a:bodyPr>
          <a:lstStyle/>
          <a:p>
            <a:r>
              <a:rPr lang="en-US" altLang="zh-CN" sz="1600" b="1" dirty="0"/>
              <a:t>30.</a:t>
            </a:r>
            <a:r>
              <a:rPr lang="zh-CN" altLang="en-US" sz="1600" b="1" dirty="0"/>
              <a:t>是否在数据字典的基础上定义了</a:t>
            </a:r>
            <a:r>
              <a:rPr lang="en-US" altLang="zh-CN" sz="1600" b="1" dirty="0"/>
              <a:t>ER</a:t>
            </a:r>
            <a:r>
              <a:rPr lang="zh-CN" altLang="en-US" sz="1600" b="1" dirty="0"/>
              <a:t>图？准确吗？</a:t>
            </a:r>
            <a:endParaRPr lang="zh-CN" altLang="en-US" sz="1100" dirty="0"/>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11560" y="693913"/>
            <a:ext cx="8161448" cy="43719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grpId="1" nodeType="clickEffect">
                                  <p:stCondLst>
                                    <p:cond delay="0"/>
                                  </p:stCondLst>
                                  <p:childTnLst>
                                    <p:animEffect transition="out" filter="fade">
                                      <p:cBhvr>
                                        <p:cTn id="15" dur="500"/>
                                        <p:tgtEl>
                                          <p:spTgt spid="2"/>
                                        </p:tgtEl>
                                      </p:cBhvr>
                                    </p:animEffect>
                                    <p:set>
                                      <p:cBhvr>
                                        <p:cTn id="16" dur="1" fill="hold">
                                          <p:stCondLst>
                                            <p:cond delay="499"/>
                                          </p:stCondLst>
                                        </p:cTn>
                                        <p:tgtEl>
                                          <p:spTgt spid="2"/>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7"/>
                                        </p:tgtEl>
                                      </p:cBhvr>
                                    </p:animEffect>
                                    <p:set>
                                      <p:cBhvr>
                                        <p:cTn id="19"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108"/>
          <p:cNvSpPr txBox="1">
            <a:spLocks noChangeArrowheads="1"/>
          </p:cNvSpPr>
          <p:nvPr/>
        </p:nvSpPr>
        <p:spPr bwMode="auto">
          <a:xfrm>
            <a:off x="539552" y="267494"/>
            <a:ext cx="13388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dirty="0">
                <a:solidFill>
                  <a:prstClr val="black"/>
                </a:solidFill>
                <a:latin typeface="微软雅黑" panose="020B0503020204020204" pitchFamily="34" charset="-122"/>
                <a:ea typeface="微软雅黑" panose="020B0503020204020204" pitchFamily="34" charset="-122"/>
              </a:rPr>
              <a:t>项目里程碑</a:t>
            </a:r>
            <a:endParaRPr lang="en-US" altLang="zh-CN" dirty="0">
              <a:solidFill>
                <a:prstClr val="black"/>
              </a:solidFill>
              <a:latin typeface="微软雅黑" panose="020B0503020204020204" pitchFamily="34" charset="-122"/>
              <a:ea typeface="微软雅黑" panose="020B0503020204020204" pitchFamily="34" charset="-122"/>
            </a:endParaRPr>
          </a:p>
        </p:txBody>
      </p:sp>
      <p:grpSp>
        <p:nvGrpSpPr>
          <p:cNvPr id="30" name="组合 29"/>
          <p:cNvGrpSpPr/>
          <p:nvPr/>
        </p:nvGrpSpPr>
        <p:grpSpPr>
          <a:xfrm>
            <a:off x="107544" y="245001"/>
            <a:ext cx="360000" cy="360000"/>
            <a:chOff x="1965186" y="1419622"/>
            <a:chExt cx="302558" cy="314067"/>
          </a:xfrm>
        </p:grpSpPr>
        <p:sp>
          <p:nvSpPr>
            <p:cNvPr id="31" name="矩形 30"/>
            <p:cNvSpPr/>
            <p:nvPr userDrawn="1"/>
          </p:nvSpPr>
          <p:spPr>
            <a:xfrm>
              <a:off x="1965186" y="1419622"/>
              <a:ext cx="252000" cy="252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userDrawn="1"/>
          </p:nvSpPr>
          <p:spPr>
            <a:xfrm>
              <a:off x="2087744" y="1553689"/>
              <a:ext cx="180000" cy="180000"/>
            </a:xfrm>
            <a:prstGeom prst="rect">
              <a:avLst/>
            </a:prstGeom>
            <a:solidFill>
              <a:srgbClr val="0E90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a:off x="1995587" y="178529"/>
            <a:ext cx="6336704" cy="584775"/>
          </a:xfrm>
          <a:prstGeom prst="rect">
            <a:avLst/>
          </a:prstGeom>
          <a:noFill/>
        </p:spPr>
        <p:txBody>
          <a:bodyPr wrap="square" rtlCol="0">
            <a:spAutoFit/>
          </a:bodyPr>
          <a:lstStyle/>
          <a:p>
            <a:r>
              <a:rPr lang="en-US" altLang="zh-CN" sz="1600" b="1" dirty="0"/>
              <a:t>1.</a:t>
            </a:r>
            <a:r>
              <a:rPr lang="zh-CN" altLang="zh-CN" sz="1600" b="1" dirty="0"/>
              <a:t>是否在每个里程碑阶段都准备了相关的演示材料？格式是否符合要求？整体效果如何？</a:t>
            </a:r>
            <a:endParaRPr lang="zh-CN" altLang="en-US" sz="1600" dirty="0"/>
          </a:p>
        </p:txBody>
      </p:sp>
      <p:graphicFrame>
        <p:nvGraphicFramePr>
          <p:cNvPr id="8" name="Object 5"/>
          <p:cNvGraphicFramePr>
            <a:graphicFrameLocks noChangeAspect="1"/>
          </p:cNvGraphicFramePr>
          <p:nvPr/>
        </p:nvGraphicFramePr>
        <p:xfrm>
          <a:off x="407387" y="671683"/>
          <a:ext cx="7703006" cy="4415855"/>
        </p:xfrm>
        <a:graphic>
          <a:graphicData uri="http://schemas.openxmlformats.org/presentationml/2006/ole">
            <mc:AlternateContent xmlns:mc="http://schemas.openxmlformats.org/markup-compatibility/2006">
              <mc:Choice xmlns:v="urn:schemas-microsoft-com:vml" Requires="v">
                <p:oleObj spid="_x0000_s1034" name="Worksheet" r:id="rId1" imgW="5791200" imgH="3311525" progId="Excel.Sheet.8">
                  <p:embed/>
                </p:oleObj>
              </mc:Choice>
              <mc:Fallback>
                <p:oleObj name="Worksheet" r:id="rId1" imgW="5791200" imgH="3311525" progId="Excel.Sheet.8">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387" y="671683"/>
                        <a:ext cx="7703006" cy="4415855"/>
                      </a:xfrm>
                      <a:prstGeom prst="rect">
                        <a:avLst/>
                      </a:prstGeom>
                      <a:noFill/>
                      <a:ln>
                        <a:noFill/>
                      </a:ln>
                      <a:effectLst>
                        <a:outerShdw dist="35921" dir="2700000" algn="ctr" rotWithShape="0">
                          <a:schemeClr val="bg2"/>
                        </a:outerShdw>
                      </a:effectLst>
                    </p:spPr>
                  </p:pic>
                </p:oleObj>
              </mc:Fallback>
            </mc:AlternateContent>
          </a:graphicData>
        </a:graphic>
      </p:graphicFrame>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350" fill="hold"/>
                                        <p:tgtEl>
                                          <p:spTgt spid="30"/>
                                        </p:tgtEl>
                                        <p:attrNameLst>
                                          <p:attrName>ppt_w</p:attrName>
                                        </p:attrNameLst>
                                      </p:cBhvr>
                                      <p:tavLst>
                                        <p:tav tm="0">
                                          <p:val>
                                            <p:fltVal val="0"/>
                                          </p:val>
                                        </p:tav>
                                        <p:tav tm="100000">
                                          <p:val>
                                            <p:strVal val="#ppt_w"/>
                                          </p:val>
                                        </p:tav>
                                      </p:tavLst>
                                    </p:anim>
                                    <p:anim calcmode="lin" valueType="num">
                                      <p:cBhvr>
                                        <p:cTn id="8" dur="350" fill="hold"/>
                                        <p:tgtEl>
                                          <p:spTgt spid="30"/>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29"/>
                                        </p:tgtEl>
                                        <p:attrNameLst>
                                          <p:attrName>style.visibility</p:attrName>
                                        </p:attrNameLst>
                                      </p:cBhvr>
                                      <p:to>
                                        <p:strVal val="visible"/>
                                      </p:to>
                                    </p:set>
                                    <p:anim calcmode="lin" valueType="num">
                                      <p:cBhvr>
                                        <p:cTn id="12" dur="400" fill="hold"/>
                                        <p:tgtEl>
                                          <p:spTgt spid="29"/>
                                        </p:tgtEl>
                                        <p:attrNameLst>
                                          <p:attrName>ppt_x</p:attrName>
                                        </p:attrNameLst>
                                      </p:cBhvr>
                                      <p:tavLst>
                                        <p:tav tm="0">
                                          <p:val>
                                            <p:strVal val="#ppt_x"/>
                                          </p:val>
                                        </p:tav>
                                        <p:tav tm="50000">
                                          <p:val>
                                            <p:strVal val="#ppt_x+.1"/>
                                          </p:val>
                                        </p:tav>
                                        <p:tav tm="100000">
                                          <p:val>
                                            <p:strVal val="#ppt_x"/>
                                          </p:val>
                                        </p:tav>
                                      </p:tavLst>
                                    </p:anim>
                                    <p:anim calcmode="lin" valueType="num">
                                      <p:cBhvr>
                                        <p:cTn id="13" dur="400" fill="hold"/>
                                        <p:tgtEl>
                                          <p:spTgt spid="29"/>
                                        </p:tgtEl>
                                        <p:attrNameLst>
                                          <p:attrName>ppt_y</p:attrName>
                                        </p:attrNameLst>
                                      </p:cBhvr>
                                      <p:tavLst>
                                        <p:tav tm="0">
                                          <p:val>
                                            <p:strVal val="#ppt_y"/>
                                          </p:val>
                                        </p:tav>
                                        <p:tav tm="100000">
                                          <p:val>
                                            <p:strVal val="#ppt_y"/>
                                          </p:val>
                                        </p:tav>
                                      </p:tavLst>
                                    </p:anim>
                                    <p:anim calcmode="lin" valueType="num">
                                      <p:cBhvr>
                                        <p:cTn id="14" dur="400" fill="hold"/>
                                        <p:tgtEl>
                                          <p:spTgt spid="29"/>
                                        </p:tgtEl>
                                        <p:attrNameLst>
                                          <p:attrName>ppt_h</p:attrName>
                                        </p:attrNameLst>
                                      </p:cBhvr>
                                      <p:tavLst>
                                        <p:tav tm="0">
                                          <p:val>
                                            <p:strVal val="#ppt_h/10"/>
                                          </p:val>
                                        </p:tav>
                                        <p:tav tm="50000">
                                          <p:val>
                                            <p:strVal val="#ppt_h+.01"/>
                                          </p:val>
                                        </p:tav>
                                        <p:tav tm="100000">
                                          <p:val>
                                            <p:strVal val="#ppt_h"/>
                                          </p:val>
                                        </p:tav>
                                      </p:tavLst>
                                    </p:anim>
                                    <p:anim calcmode="lin" valueType="num">
                                      <p:cBhvr>
                                        <p:cTn id="15" dur="400" fill="hold"/>
                                        <p:tgtEl>
                                          <p:spTgt spid="29"/>
                                        </p:tgtEl>
                                        <p:attrNameLst>
                                          <p:attrName>ppt_w</p:attrName>
                                        </p:attrNameLst>
                                      </p:cBhvr>
                                      <p:tavLst>
                                        <p:tav tm="0">
                                          <p:val>
                                            <p:strVal val="#ppt_w/10"/>
                                          </p:val>
                                        </p:tav>
                                        <p:tav tm="50000">
                                          <p:val>
                                            <p:strVal val="#ppt_w+.01"/>
                                          </p:val>
                                        </p:tav>
                                        <p:tav tm="100000">
                                          <p:val>
                                            <p:strVal val="#ppt_w"/>
                                          </p:val>
                                        </p:tav>
                                      </p:tavLst>
                                    </p:anim>
                                    <p:animEffect transition="in" filter="fade">
                                      <p:cBhvr>
                                        <p:cTn id="16" dur="400" tmFilter="0,0; .5, 1; 1, 1"/>
                                        <p:tgtEl>
                                          <p:spTgt spid="29"/>
                                        </p:tgtEl>
                                      </p:cBhvr>
                                    </p:animEffect>
                                  </p:childTnLst>
                                </p:cTn>
                              </p:par>
                            </p:childTnLst>
                          </p:cTn>
                        </p:par>
                        <p:par>
                          <p:cTn id="17" fill="hold">
                            <p:stCondLst>
                              <p:cond delay="560"/>
                            </p:stCondLst>
                            <p:childTnLst>
                              <p:par>
                                <p:cTn id="18" presetID="22" presetClass="entr" presetSubtype="8"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left)">
                                      <p:cBhvr>
                                        <p:cTn id="20" dur="500"/>
                                        <p:tgtEl>
                                          <p:spTgt spid="2"/>
                                        </p:tgtEl>
                                      </p:cBhvr>
                                    </p:animEffect>
                                  </p:childTnLst>
                                </p:cTn>
                              </p:par>
                            </p:childTnLst>
                          </p:cTn>
                        </p:par>
                        <p:par>
                          <p:cTn id="21" fill="hold">
                            <p:stCondLst>
                              <p:cond delay="1060"/>
                            </p:stCondLst>
                            <p:childTnLst>
                              <p:par>
                                <p:cTn id="22" presetID="42" presetClass="entr" presetSubtype="0" fill="hold"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0"/>
                                        <p:tgtEl>
                                          <p:spTgt spid="8"/>
                                        </p:tgtEl>
                                      </p:cBhvr>
                                    </p:animEffect>
                                    <p:anim calcmode="lin" valueType="num">
                                      <p:cBhvr>
                                        <p:cTn id="25" dur="1000" fill="hold"/>
                                        <p:tgtEl>
                                          <p:spTgt spid="8"/>
                                        </p:tgtEl>
                                        <p:attrNameLst>
                                          <p:attrName>ppt_x</p:attrName>
                                        </p:attrNameLst>
                                      </p:cBhvr>
                                      <p:tavLst>
                                        <p:tav tm="0">
                                          <p:val>
                                            <p:strVal val="#ppt_x"/>
                                          </p:val>
                                        </p:tav>
                                        <p:tav tm="100000">
                                          <p:val>
                                            <p:strVal val="#ppt_x"/>
                                          </p:val>
                                        </p:tav>
                                      </p:tavLst>
                                    </p:anim>
                                    <p:anim calcmode="lin" valueType="num">
                                      <p:cBhvr>
                                        <p:cTn id="2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1" nodeType="clickEffect">
                                  <p:stCondLst>
                                    <p:cond delay="0"/>
                                  </p:stCondLst>
                                  <p:childTnLst>
                                    <p:animEffect transition="out" filter="fade">
                                      <p:cBhvr>
                                        <p:cTn id="30" dur="500"/>
                                        <p:tgtEl>
                                          <p:spTgt spid="2"/>
                                        </p:tgtEl>
                                      </p:cBhvr>
                                    </p:animEffect>
                                    <p:set>
                                      <p:cBhvr>
                                        <p:cTn id="31" dur="1" fill="hold">
                                          <p:stCondLst>
                                            <p:cond delay="499"/>
                                          </p:stCondLst>
                                        </p:cTn>
                                        <p:tgtEl>
                                          <p:spTgt spid="2"/>
                                        </p:tgtEl>
                                        <p:attrNameLst>
                                          <p:attrName>style.visibility</p:attrName>
                                        </p:attrNameLst>
                                      </p:cBhvr>
                                      <p:to>
                                        <p:strVal val="hidden"/>
                                      </p:to>
                                    </p:set>
                                  </p:childTnLst>
                                </p:cTn>
                              </p:par>
                              <p:par>
                                <p:cTn id="32" presetID="10" presetClass="exit" presetSubtype="0" fill="hold" nodeType="withEffect">
                                  <p:stCondLst>
                                    <p:cond delay="0"/>
                                  </p:stCondLst>
                                  <p:childTnLst>
                                    <p:animEffect transition="out" filter="fade">
                                      <p:cBhvr>
                                        <p:cTn id="33" dur="500"/>
                                        <p:tgtEl>
                                          <p:spTgt spid="8"/>
                                        </p:tgtEl>
                                      </p:cBhvr>
                                    </p:animEffect>
                                    <p:set>
                                      <p:cBhvr>
                                        <p:cTn id="34"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2" grpId="0"/>
      <p:bldP spid="2" grpId="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108"/>
          <p:cNvSpPr txBox="1">
            <a:spLocks noChangeArrowheads="1"/>
          </p:cNvSpPr>
          <p:nvPr/>
        </p:nvSpPr>
        <p:spPr bwMode="auto">
          <a:xfrm>
            <a:off x="539552" y="267494"/>
            <a:ext cx="106311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dirty="0">
                <a:solidFill>
                  <a:prstClr val="black"/>
                </a:solidFill>
                <a:latin typeface="微软雅黑" panose="020B0503020204020204" pitchFamily="34" charset="-122"/>
                <a:ea typeface="微软雅黑" panose="020B0503020204020204" pitchFamily="34" charset="-122"/>
              </a:rPr>
              <a:t>SRS</a:t>
            </a:r>
            <a:r>
              <a:rPr lang="zh-CN" altLang="en-US" dirty="0">
                <a:solidFill>
                  <a:prstClr val="black"/>
                </a:solidFill>
                <a:latin typeface="微软雅黑" panose="020B0503020204020204" pitchFamily="34" charset="-122"/>
                <a:ea typeface="微软雅黑" panose="020B0503020204020204" pitchFamily="34" charset="-122"/>
              </a:rPr>
              <a:t>文档</a:t>
            </a:r>
            <a:endParaRPr lang="en-US" altLang="zh-CN" dirty="0">
              <a:solidFill>
                <a:prstClr val="black"/>
              </a:solidFill>
              <a:latin typeface="微软雅黑" panose="020B0503020204020204" pitchFamily="34" charset="-122"/>
              <a:ea typeface="微软雅黑" panose="020B0503020204020204" pitchFamily="34" charset="-122"/>
            </a:endParaRPr>
          </a:p>
        </p:txBody>
      </p:sp>
      <p:grpSp>
        <p:nvGrpSpPr>
          <p:cNvPr id="30" name="组合 29"/>
          <p:cNvGrpSpPr/>
          <p:nvPr/>
        </p:nvGrpSpPr>
        <p:grpSpPr>
          <a:xfrm>
            <a:off x="107544" y="245001"/>
            <a:ext cx="360000" cy="360000"/>
            <a:chOff x="1965186" y="1419622"/>
            <a:chExt cx="302558" cy="314067"/>
          </a:xfrm>
        </p:grpSpPr>
        <p:sp>
          <p:nvSpPr>
            <p:cNvPr id="31" name="矩形 30"/>
            <p:cNvSpPr/>
            <p:nvPr userDrawn="1"/>
          </p:nvSpPr>
          <p:spPr>
            <a:xfrm>
              <a:off x="1965186" y="1419622"/>
              <a:ext cx="252000" cy="252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userDrawn="1"/>
          </p:nvSpPr>
          <p:spPr>
            <a:xfrm>
              <a:off x="2087744" y="1553689"/>
              <a:ext cx="180000" cy="180000"/>
            </a:xfrm>
            <a:prstGeom prst="rect">
              <a:avLst/>
            </a:prstGeom>
            <a:solidFill>
              <a:srgbClr val="0E90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a:off x="2195736" y="267494"/>
            <a:ext cx="6336704" cy="584775"/>
          </a:xfrm>
          <a:prstGeom prst="rect">
            <a:avLst/>
          </a:prstGeom>
          <a:noFill/>
        </p:spPr>
        <p:txBody>
          <a:bodyPr wrap="square" rtlCol="0">
            <a:spAutoFit/>
          </a:bodyPr>
          <a:lstStyle/>
          <a:p>
            <a:r>
              <a:rPr lang="en-US" altLang="zh-CN" sz="1600" b="1" dirty="0"/>
              <a:t>32.SRS</a:t>
            </a:r>
            <a:r>
              <a:rPr lang="zh-CN" altLang="en-US" sz="1600" b="1" dirty="0"/>
              <a:t>中是否对各类用户的需求表明了来源？各部分之间是否建立了链接关系或索引关系？</a:t>
            </a:r>
            <a:endParaRPr lang="zh-CN" altLang="en-US" sz="1100" dirty="0"/>
          </a:p>
        </p:txBody>
      </p:sp>
      <p:graphicFrame>
        <p:nvGraphicFramePr>
          <p:cNvPr id="3" name="表格 2"/>
          <p:cNvGraphicFramePr>
            <a:graphicFrameLocks noGrp="1"/>
          </p:cNvGraphicFramePr>
          <p:nvPr/>
        </p:nvGraphicFramePr>
        <p:xfrm>
          <a:off x="1693738" y="980171"/>
          <a:ext cx="5756524" cy="3895835"/>
        </p:xfrm>
        <a:graphic>
          <a:graphicData uri="http://schemas.openxmlformats.org/drawingml/2006/table">
            <a:tbl>
              <a:tblPr firstRow="1" firstCol="1" bandRow="1">
                <a:tableStyleId>{5C22544A-7EE6-4342-B048-85BDC9FD1C3A}</a:tableStyleId>
              </a:tblPr>
              <a:tblGrid>
                <a:gridCol w="2878262"/>
                <a:gridCol w="2878262"/>
              </a:tblGrid>
              <a:tr h="125474">
                <a:tc>
                  <a:txBody>
                    <a:bodyPr/>
                    <a:lstStyle/>
                    <a:p>
                      <a:pPr algn="just">
                        <a:spcAft>
                          <a:spcPts val="0"/>
                        </a:spcAft>
                      </a:pPr>
                      <a:r>
                        <a:rPr lang="en-US" sz="1100" kern="100">
                          <a:effectLst/>
                        </a:rPr>
                        <a:t>ID和名称</a:t>
                      </a:r>
                      <a:endParaRPr lang="zh-CN" sz="1100" kern="100">
                        <a:effectLst/>
                        <a:latin typeface="Times New Roman" panose="02020603050405020304" pitchFamily="18" charset="0"/>
                        <a:ea typeface="宋体" panose="02010600030101010101" pitchFamily="2" charset="-122"/>
                      </a:endParaRPr>
                    </a:p>
                  </a:txBody>
                  <a:tcPr marL="53774" marR="53774" marT="0" marB="0"/>
                </a:tc>
                <a:tc>
                  <a:txBody>
                    <a:bodyPr/>
                    <a:lstStyle/>
                    <a:p>
                      <a:pPr algn="just">
                        <a:spcAft>
                          <a:spcPts val="0"/>
                        </a:spcAft>
                      </a:pPr>
                      <a:r>
                        <a:rPr lang="en-US" sz="1100" kern="100">
                          <a:effectLst/>
                        </a:rPr>
                        <a:t>A-1-1,管理员登录</a:t>
                      </a:r>
                      <a:endParaRPr lang="zh-CN" sz="1100" kern="100">
                        <a:effectLst/>
                        <a:latin typeface="Times New Roman" panose="02020603050405020304" pitchFamily="18" charset="0"/>
                        <a:ea typeface="宋体" panose="02010600030101010101" pitchFamily="2" charset="-122"/>
                      </a:endParaRPr>
                    </a:p>
                  </a:txBody>
                  <a:tcPr marL="53774" marR="53774" marT="0" marB="0"/>
                </a:tc>
              </a:tr>
              <a:tr h="125474">
                <a:tc>
                  <a:txBody>
                    <a:bodyPr/>
                    <a:lstStyle/>
                    <a:p>
                      <a:pPr algn="just">
                        <a:spcAft>
                          <a:spcPts val="0"/>
                        </a:spcAft>
                      </a:pPr>
                      <a:r>
                        <a:rPr lang="en-US" sz="1100" kern="100" dirty="0" err="1">
                          <a:effectLst/>
                        </a:rPr>
                        <a:t>创建人</a:t>
                      </a:r>
                      <a:endParaRPr lang="zh-CN" sz="1100" kern="100" dirty="0">
                        <a:effectLst/>
                        <a:latin typeface="Times New Roman" panose="02020603050405020304" pitchFamily="18" charset="0"/>
                        <a:ea typeface="宋体" panose="02010600030101010101" pitchFamily="2" charset="-122"/>
                      </a:endParaRPr>
                    </a:p>
                  </a:txBody>
                  <a:tcPr marL="53774" marR="53774" marT="0" marB="0"/>
                </a:tc>
                <a:tc>
                  <a:txBody>
                    <a:bodyPr/>
                    <a:lstStyle/>
                    <a:p>
                      <a:pPr algn="just">
                        <a:spcAft>
                          <a:spcPts val="0"/>
                        </a:spcAft>
                      </a:pPr>
                      <a:r>
                        <a:rPr lang="en-US" sz="1100" kern="100">
                          <a:effectLst/>
                        </a:rPr>
                        <a:t>冯一鸣</a:t>
                      </a:r>
                      <a:endParaRPr lang="zh-CN" sz="1100" kern="100">
                        <a:effectLst/>
                        <a:latin typeface="Times New Roman" panose="02020603050405020304" pitchFamily="18" charset="0"/>
                        <a:ea typeface="宋体" panose="02010600030101010101" pitchFamily="2" charset="-122"/>
                      </a:endParaRPr>
                    </a:p>
                  </a:txBody>
                  <a:tcPr marL="53774" marR="53774" marT="0" marB="0"/>
                </a:tc>
              </a:tr>
              <a:tr h="125474">
                <a:tc>
                  <a:txBody>
                    <a:bodyPr/>
                    <a:lstStyle/>
                    <a:p>
                      <a:pPr algn="just">
                        <a:spcAft>
                          <a:spcPts val="0"/>
                        </a:spcAft>
                      </a:pPr>
                      <a:r>
                        <a:rPr lang="en-US" sz="1100" kern="100">
                          <a:effectLst/>
                        </a:rPr>
                        <a:t>创建时间</a:t>
                      </a:r>
                      <a:endParaRPr lang="zh-CN" sz="1100" kern="100">
                        <a:effectLst/>
                        <a:latin typeface="Times New Roman" panose="02020603050405020304" pitchFamily="18" charset="0"/>
                        <a:ea typeface="宋体" panose="02010600030101010101" pitchFamily="2" charset="-122"/>
                      </a:endParaRPr>
                    </a:p>
                  </a:txBody>
                  <a:tcPr marL="53774" marR="53774" marT="0" marB="0"/>
                </a:tc>
                <a:tc>
                  <a:txBody>
                    <a:bodyPr/>
                    <a:lstStyle/>
                    <a:p>
                      <a:pPr algn="just">
                        <a:spcAft>
                          <a:spcPts val="0"/>
                        </a:spcAft>
                      </a:pPr>
                      <a:r>
                        <a:rPr lang="en-US" sz="1100" kern="100">
                          <a:effectLst/>
                        </a:rPr>
                        <a:t>2018年12月19日</a:t>
                      </a:r>
                      <a:endParaRPr lang="zh-CN" sz="1100" kern="100">
                        <a:effectLst/>
                        <a:latin typeface="Times New Roman" panose="02020603050405020304" pitchFamily="18" charset="0"/>
                        <a:ea typeface="宋体" panose="02010600030101010101" pitchFamily="2" charset="-122"/>
                      </a:endParaRPr>
                    </a:p>
                  </a:txBody>
                  <a:tcPr marL="53774" marR="53774" marT="0" marB="0"/>
                </a:tc>
              </a:tr>
              <a:tr h="125474">
                <a:tc>
                  <a:txBody>
                    <a:bodyPr/>
                    <a:lstStyle/>
                    <a:p>
                      <a:pPr algn="just">
                        <a:spcAft>
                          <a:spcPts val="0"/>
                        </a:spcAft>
                      </a:pPr>
                      <a:r>
                        <a:rPr lang="en-US" sz="1100" kern="100">
                          <a:effectLst/>
                        </a:rPr>
                        <a:t>操作者</a:t>
                      </a:r>
                      <a:endParaRPr lang="zh-CN" sz="1100" kern="100">
                        <a:effectLst/>
                        <a:latin typeface="Times New Roman" panose="02020603050405020304" pitchFamily="18" charset="0"/>
                        <a:ea typeface="宋体" panose="02010600030101010101" pitchFamily="2" charset="-122"/>
                      </a:endParaRPr>
                    </a:p>
                  </a:txBody>
                  <a:tcPr marL="53774" marR="53774" marT="0" marB="0"/>
                </a:tc>
                <a:tc>
                  <a:txBody>
                    <a:bodyPr/>
                    <a:lstStyle/>
                    <a:p>
                      <a:pPr algn="just">
                        <a:spcAft>
                          <a:spcPts val="0"/>
                        </a:spcAft>
                      </a:pPr>
                      <a:r>
                        <a:rPr lang="en-US" sz="1100" kern="100">
                          <a:effectLst/>
                        </a:rPr>
                        <a:t>管理员</a:t>
                      </a:r>
                      <a:endParaRPr lang="zh-CN" sz="1100" kern="100">
                        <a:effectLst/>
                        <a:latin typeface="Times New Roman" panose="02020603050405020304" pitchFamily="18" charset="0"/>
                        <a:ea typeface="宋体" panose="02010600030101010101" pitchFamily="2" charset="-122"/>
                      </a:endParaRPr>
                    </a:p>
                  </a:txBody>
                  <a:tcPr marL="53774" marR="53774" marT="0" marB="0"/>
                </a:tc>
              </a:tr>
              <a:tr h="125474">
                <a:tc>
                  <a:txBody>
                    <a:bodyPr/>
                    <a:lstStyle/>
                    <a:p>
                      <a:pPr algn="just">
                        <a:spcAft>
                          <a:spcPts val="0"/>
                        </a:spcAft>
                      </a:pPr>
                      <a:r>
                        <a:rPr lang="en-US" sz="1100" kern="100">
                          <a:effectLst/>
                        </a:rPr>
                        <a:t>描述</a:t>
                      </a:r>
                      <a:endParaRPr lang="zh-CN" sz="1100" kern="100">
                        <a:effectLst/>
                        <a:latin typeface="Times New Roman" panose="02020603050405020304" pitchFamily="18" charset="0"/>
                        <a:ea typeface="宋体" panose="02010600030101010101" pitchFamily="2" charset="-122"/>
                      </a:endParaRPr>
                    </a:p>
                  </a:txBody>
                  <a:tcPr marL="53774" marR="53774" marT="0" marB="0"/>
                </a:tc>
                <a:tc>
                  <a:txBody>
                    <a:bodyPr/>
                    <a:lstStyle/>
                    <a:p>
                      <a:pPr algn="just">
                        <a:spcAft>
                          <a:spcPts val="0"/>
                        </a:spcAft>
                      </a:pPr>
                      <a:r>
                        <a:rPr lang="en-US" sz="1100" kern="100">
                          <a:effectLst/>
                        </a:rPr>
                        <a:t>管理员输入账号密码进入系统</a:t>
                      </a:r>
                      <a:endParaRPr lang="zh-CN" sz="1100" kern="100">
                        <a:effectLst/>
                        <a:latin typeface="Times New Roman" panose="02020603050405020304" pitchFamily="18" charset="0"/>
                        <a:ea typeface="宋体" panose="02010600030101010101" pitchFamily="2" charset="-122"/>
                      </a:endParaRPr>
                    </a:p>
                  </a:txBody>
                  <a:tcPr marL="53774" marR="53774" marT="0" marB="0"/>
                </a:tc>
              </a:tr>
              <a:tr h="125474">
                <a:tc>
                  <a:txBody>
                    <a:bodyPr/>
                    <a:lstStyle/>
                    <a:p>
                      <a:pPr algn="just">
                        <a:spcAft>
                          <a:spcPts val="0"/>
                        </a:spcAft>
                      </a:pPr>
                      <a:r>
                        <a:rPr lang="en-US" sz="1100" kern="100">
                          <a:effectLst/>
                        </a:rPr>
                        <a:t>触发条件</a:t>
                      </a:r>
                      <a:endParaRPr lang="zh-CN" sz="1100" kern="100">
                        <a:effectLst/>
                        <a:latin typeface="Times New Roman" panose="02020603050405020304" pitchFamily="18" charset="0"/>
                        <a:ea typeface="宋体" panose="02010600030101010101" pitchFamily="2" charset="-122"/>
                      </a:endParaRPr>
                    </a:p>
                  </a:txBody>
                  <a:tcPr marL="53774" marR="53774" marT="0" marB="0"/>
                </a:tc>
                <a:tc>
                  <a:txBody>
                    <a:bodyPr/>
                    <a:lstStyle/>
                    <a:p>
                      <a:pPr algn="just">
                        <a:spcAft>
                          <a:spcPts val="0"/>
                        </a:spcAft>
                      </a:pPr>
                      <a:r>
                        <a:rPr lang="en-US" sz="1100" kern="100">
                          <a:effectLst/>
                        </a:rPr>
                        <a:t>管理员希望进入系统管理网站</a:t>
                      </a:r>
                      <a:endParaRPr lang="zh-CN" sz="1100" kern="100">
                        <a:effectLst/>
                        <a:latin typeface="Times New Roman" panose="02020603050405020304" pitchFamily="18" charset="0"/>
                        <a:ea typeface="宋体" panose="02010600030101010101" pitchFamily="2" charset="-122"/>
                      </a:endParaRPr>
                    </a:p>
                  </a:txBody>
                  <a:tcPr marL="53774" marR="53774" marT="0" marB="0"/>
                </a:tc>
              </a:tr>
              <a:tr h="125474">
                <a:tc>
                  <a:txBody>
                    <a:bodyPr/>
                    <a:lstStyle/>
                    <a:p>
                      <a:pPr algn="just">
                        <a:spcAft>
                          <a:spcPts val="0"/>
                        </a:spcAft>
                      </a:pPr>
                      <a:r>
                        <a:rPr lang="en-US" sz="1100" kern="100">
                          <a:effectLst/>
                        </a:rPr>
                        <a:t>前置条件</a:t>
                      </a:r>
                      <a:endParaRPr lang="zh-CN" sz="1100" kern="100">
                        <a:effectLst/>
                        <a:latin typeface="Times New Roman" panose="02020603050405020304" pitchFamily="18" charset="0"/>
                        <a:ea typeface="宋体" panose="02010600030101010101" pitchFamily="2" charset="-122"/>
                      </a:endParaRPr>
                    </a:p>
                  </a:txBody>
                  <a:tcPr marL="53774" marR="53774" marT="0" marB="0"/>
                </a:tc>
                <a:tc>
                  <a:txBody>
                    <a:bodyPr/>
                    <a:lstStyle/>
                    <a:p>
                      <a:pPr algn="just">
                        <a:spcAft>
                          <a:spcPts val="0"/>
                        </a:spcAft>
                      </a:pPr>
                      <a:r>
                        <a:rPr lang="en-US" sz="1100" kern="100">
                          <a:effectLst/>
                        </a:rPr>
                        <a:t>1.管理员的身份通过认证</a:t>
                      </a:r>
                      <a:endParaRPr lang="zh-CN" sz="1100" kern="100">
                        <a:effectLst/>
                        <a:latin typeface="Times New Roman" panose="02020603050405020304" pitchFamily="18" charset="0"/>
                        <a:ea typeface="宋体" panose="02010600030101010101" pitchFamily="2" charset="-122"/>
                      </a:endParaRPr>
                    </a:p>
                  </a:txBody>
                  <a:tcPr marL="53774" marR="53774" marT="0" marB="0"/>
                </a:tc>
              </a:tr>
              <a:tr h="125474">
                <a:tc>
                  <a:txBody>
                    <a:bodyPr/>
                    <a:lstStyle/>
                    <a:p>
                      <a:pPr algn="just">
                        <a:spcAft>
                          <a:spcPts val="0"/>
                        </a:spcAft>
                      </a:pPr>
                      <a:r>
                        <a:rPr lang="en-US" sz="1100" kern="100">
                          <a:effectLst/>
                        </a:rPr>
                        <a:t>后置条件</a:t>
                      </a:r>
                      <a:endParaRPr lang="zh-CN" sz="1100" kern="100">
                        <a:effectLst/>
                        <a:latin typeface="Times New Roman" panose="02020603050405020304" pitchFamily="18" charset="0"/>
                        <a:ea typeface="宋体" panose="02010600030101010101" pitchFamily="2" charset="-122"/>
                      </a:endParaRPr>
                    </a:p>
                  </a:txBody>
                  <a:tcPr marL="53774" marR="53774" marT="0" marB="0"/>
                </a:tc>
                <a:tc>
                  <a:txBody>
                    <a:bodyPr/>
                    <a:lstStyle/>
                    <a:p>
                      <a:pPr algn="just">
                        <a:spcAft>
                          <a:spcPts val="0"/>
                        </a:spcAft>
                      </a:pPr>
                      <a:r>
                        <a:rPr lang="en-US" sz="1100" kern="100">
                          <a:effectLst/>
                        </a:rPr>
                        <a:t>1.管理员进入网站管理页面</a:t>
                      </a:r>
                      <a:endParaRPr lang="zh-CN" sz="1100" kern="100">
                        <a:effectLst/>
                        <a:latin typeface="Times New Roman" panose="02020603050405020304" pitchFamily="18" charset="0"/>
                        <a:ea typeface="宋体" panose="02010600030101010101" pitchFamily="2" charset="-122"/>
                      </a:endParaRPr>
                    </a:p>
                  </a:txBody>
                  <a:tcPr marL="53774" marR="53774" marT="0" marB="0"/>
                </a:tc>
              </a:tr>
              <a:tr h="878315">
                <a:tc>
                  <a:txBody>
                    <a:bodyPr/>
                    <a:lstStyle/>
                    <a:p>
                      <a:pPr algn="just">
                        <a:spcAft>
                          <a:spcPts val="0"/>
                        </a:spcAft>
                      </a:pPr>
                      <a:r>
                        <a:rPr lang="en-US" sz="1100" kern="100" dirty="0" err="1">
                          <a:effectLst/>
                        </a:rPr>
                        <a:t>正常流程</a:t>
                      </a:r>
                      <a:endParaRPr lang="zh-CN" sz="1100" kern="100" dirty="0">
                        <a:effectLst/>
                        <a:latin typeface="Times New Roman" panose="02020603050405020304" pitchFamily="18" charset="0"/>
                        <a:ea typeface="宋体" panose="02010600030101010101" pitchFamily="2" charset="-122"/>
                      </a:endParaRPr>
                    </a:p>
                  </a:txBody>
                  <a:tcPr marL="53774" marR="53774" marT="0" marB="0"/>
                </a:tc>
                <a:tc>
                  <a:txBody>
                    <a:bodyPr/>
                    <a:lstStyle/>
                    <a:p>
                      <a:pPr algn="just">
                        <a:spcAft>
                          <a:spcPts val="0"/>
                        </a:spcAft>
                      </a:pPr>
                      <a:r>
                        <a:rPr lang="en-US" sz="1100" kern="100">
                          <a:effectLst/>
                        </a:rPr>
                        <a:t>1-1.0</a:t>
                      </a:r>
                      <a:r>
                        <a:rPr lang="zh-CN" sz="1100" kern="100">
                          <a:effectLst/>
                        </a:rPr>
                        <a:t>管理员</a:t>
                      </a:r>
                      <a:r>
                        <a:rPr lang="en-US" sz="1100" kern="100">
                          <a:effectLst/>
                        </a:rPr>
                        <a:t>输入账号密码</a:t>
                      </a:r>
                      <a:r>
                        <a:rPr lang="zh-CN" sz="1100" kern="100">
                          <a:effectLst/>
                        </a:rPr>
                        <a:t>登录</a:t>
                      </a:r>
                      <a:r>
                        <a:rPr lang="en-US" sz="1100" kern="100">
                          <a:effectLst/>
                        </a:rPr>
                        <a:t>网站</a:t>
                      </a:r>
                      <a:endParaRPr lang="zh-CN" sz="1100" kern="100">
                        <a:effectLst/>
                      </a:endParaRPr>
                    </a:p>
                    <a:p>
                      <a:pPr algn="just">
                        <a:spcAft>
                          <a:spcPts val="0"/>
                        </a:spcAft>
                      </a:pPr>
                      <a:r>
                        <a:rPr lang="en-US" sz="1100" kern="100">
                          <a:effectLst/>
                        </a:rPr>
                        <a:t>1.管理员打开网站</a:t>
                      </a:r>
                      <a:r>
                        <a:rPr lang="en-US" sz="1100" u="sng" kern="100">
                          <a:effectLst/>
                          <a:hlinkClick r:id="rId1" action="ppaction://hlinkfile"/>
                        </a:rPr>
                        <a:t>登录页面</a:t>
                      </a:r>
                      <a:endParaRPr lang="zh-CN" sz="1100" kern="100">
                        <a:effectLst/>
                      </a:endParaRPr>
                    </a:p>
                    <a:p>
                      <a:pPr algn="just">
                        <a:spcAft>
                          <a:spcPts val="0"/>
                        </a:spcAft>
                      </a:pPr>
                      <a:r>
                        <a:rPr lang="en-US" sz="1100" kern="100">
                          <a:effectLst/>
                        </a:rPr>
                        <a:t>2.管理员输入账号，密码</a:t>
                      </a:r>
                      <a:endParaRPr lang="zh-CN" sz="1100" kern="100">
                        <a:effectLst/>
                      </a:endParaRPr>
                    </a:p>
                    <a:p>
                      <a:pPr algn="just">
                        <a:spcAft>
                          <a:spcPts val="0"/>
                        </a:spcAft>
                      </a:pPr>
                      <a:r>
                        <a:rPr lang="en-US" sz="1100" kern="100">
                          <a:effectLst/>
                        </a:rPr>
                        <a:t>3.点击登录</a:t>
                      </a:r>
                      <a:endParaRPr lang="zh-CN" sz="1100" kern="100">
                        <a:effectLst/>
                      </a:endParaRPr>
                    </a:p>
                    <a:p>
                      <a:pPr algn="just">
                        <a:spcAft>
                          <a:spcPts val="0"/>
                        </a:spcAft>
                      </a:pPr>
                      <a:r>
                        <a:rPr lang="en-US" sz="1100" kern="100">
                          <a:effectLst/>
                        </a:rPr>
                        <a:t>3.账号密码正确，进入</a:t>
                      </a:r>
                      <a:r>
                        <a:rPr lang="en-US" sz="1100" u="sng" kern="100">
                          <a:effectLst/>
                          <a:hlinkClick r:id="rId2" action="ppaction://hlinkfile"/>
                        </a:rPr>
                        <a:t>网站管理首页</a:t>
                      </a:r>
                      <a:endParaRPr lang="zh-CN" sz="1100" kern="100">
                        <a:effectLst/>
                        <a:latin typeface="Times New Roman" panose="02020603050405020304" pitchFamily="18" charset="0"/>
                        <a:ea typeface="宋体" panose="02010600030101010101" pitchFamily="2" charset="-122"/>
                      </a:endParaRPr>
                    </a:p>
                  </a:txBody>
                  <a:tcPr marL="53774" marR="53774" marT="0" marB="0"/>
                </a:tc>
              </a:tr>
              <a:tr h="125474">
                <a:tc>
                  <a:txBody>
                    <a:bodyPr/>
                    <a:lstStyle/>
                    <a:p>
                      <a:pPr algn="just">
                        <a:spcAft>
                          <a:spcPts val="0"/>
                        </a:spcAft>
                      </a:pPr>
                      <a:r>
                        <a:rPr lang="en-US" sz="1100" kern="100">
                          <a:effectLst/>
                        </a:rPr>
                        <a:t>可选流程</a:t>
                      </a:r>
                      <a:endParaRPr lang="zh-CN" sz="1100" kern="100">
                        <a:effectLst/>
                        <a:latin typeface="Times New Roman" panose="02020603050405020304" pitchFamily="18" charset="0"/>
                        <a:ea typeface="宋体" panose="02010600030101010101" pitchFamily="2" charset="-122"/>
                      </a:endParaRPr>
                    </a:p>
                  </a:txBody>
                  <a:tcPr marL="53774" marR="53774" marT="0" marB="0"/>
                </a:tc>
                <a:tc>
                  <a:txBody>
                    <a:bodyPr/>
                    <a:lstStyle/>
                    <a:p>
                      <a:pPr algn="just">
                        <a:spcAft>
                          <a:spcPts val="0"/>
                        </a:spcAft>
                      </a:pPr>
                      <a:r>
                        <a:rPr lang="en-US" sz="1100" kern="100">
                          <a:effectLst/>
                        </a:rPr>
                        <a:t>无</a:t>
                      </a:r>
                      <a:endParaRPr lang="zh-CN" sz="1100" kern="100">
                        <a:effectLst/>
                        <a:latin typeface="Times New Roman" panose="02020603050405020304" pitchFamily="18" charset="0"/>
                        <a:ea typeface="宋体" panose="02010600030101010101" pitchFamily="2" charset="-122"/>
                      </a:endParaRPr>
                    </a:p>
                  </a:txBody>
                  <a:tcPr marL="53774" marR="53774" marT="0" marB="0"/>
                </a:tc>
              </a:tr>
              <a:tr h="627368">
                <a:tc>
                  <a:txBody>
                    <a:bodyPr/>
                    <a:lstStyle/>
                    <a:p>
                      <a:pPr algn="just">
                        <a:spcAft>
                          <a:spcPts val="0"/>
                        </a:spcAft>
                      </a:pPr>
                      <a:r>
                        <a:rPr lang="en-US" sz="1100" kern="100">
                          <a:effectLst/>
                        </a:rPr>
                        <a:t>异常</a:t>
                      </a:r>
                      <a:endParaRPr lang="zh-CN" sz="1100" kern="100">
                        <a:effectLst/>
                        <a:latin typeface="Times New Roman" panose="02020603050405020304" pitchFamily="18" charset="0"/>
                        <a:ea typeface="宋体" panose="02010600030101010101" pitchFamily="2" charset="-122"/>
                      </a:endParaRPr>
                    </a:p>
                  </a:txBody>
                  <a:tcPr marL="53774" marR="53774" marT="0" marB="0"/>
                </a:tc>
                <a:tc>
                  <a:txBody>
                    <a:bodyPr/>
                    <a:lstStyle/>
                    <a:p>
                      <a:pPr algn="just">
                        <a:spcAft>
                          <a:spcPts val="0"/>
                        </a:spcAft>
                      </a:pPr>
                      <a:r>
                        <a:rPr lang="en-US" sz="1100" kern="100">
                          <a:effectLst/>
                        </a:rPr>
                        <a:t>1-1.0E1账号密码错误</a:t>
                      </a:r>
                      <a:endParaRPr lang="zh-CN" sz="1100" kern="100">
                        <a:effectLst/>
                      </a:endParaRPr>
                    </a:p>
                    <a:p>
                      <a:pPr algn="just">
                        <a:spcAft>
                          <a:spcPts val="0"/>
                        </a:spcAft>
                      </a:pPr>
                      <a:r>
                        <a:rPr lang="en-US" sz="1100" u="sng" kern="100">
                          <a:effectLst/>
                        </a:rPr>
                        <a:t>E</a:t>
                      </a:r>
                      <a:r>
                        <a:rPr lang="en-US" sz="1100" u="sng" kern="100">
                          <a:effectLst/>
                          <a:hlinkClick r:id="rId3" action="ppaction://hlinkfile"/>
                        </a:rPr>
                        <a:t>1.系统提示信息：账号或密码错误</a:t>
                      </a:r>
                      <a:endParaRPr lang="zh-CN" sz="1100" kern="100">
                        <a:effectLst/>
                      </a:endParaRPr>
                    </a:p>
                    <a:p>
                      <a:pPr algn="just">
                        <a:spcAft>
                          <a:spcPts val="0"/>
                        </a:spcAft>
                      </a:pPr>
                      <a:r>
                        <a:rPr lang="en-US" sz="1100" kern="100">
                          <a:effectLst/>
                        </a:rPr>
                        <a:t>1-1.0E2账号不存在</a:t>
                      </a:r>
                      <a:endParaRPr lang="zh-CN" sz="1100" kern="100">
                        <a:effectLst/>
                      </a:endParaRPr>
                    </a:p>
                    <a:p>
                      <a:pPr algn="just">
                        <a:spcAft>
                          <a:spcPts val="0"/>
                        </a:spcAft>
                      </a:pPr>
                      <a:r>
                        <a:rPr lang="en-US" sz="1100" u="sng" kern="100">
                          <a:effectLst/>
                          <a:hlinkClick r:id="rId4" action="ppaction://hlinkfile"/>
                        </a:rPr>
                        <a:t>E2.系统提示信息：账号不存在</a:t>
                      </a:r>
                      <a:endParaRPr lang="zh-CN" sz="1100" kern="100">
                        <a:effectLst/>
                        <a:latin typeface="Times New Roman" panose="02020603050405020304" pitchFamily="18" charset="0"/>
                        <a:ea typeface="宋体" panose="02010600030101010101" pitchFamily="2" charset="-122"/>
                      </a:endParaRPr>
                    </a:p>
                  </a:txBody>
                  <a:tcPr marL="53774" marR="53774" marT="0" marB="0"/>
                </a:tc>
              </a:tr>
              <a:tr h="125474">
                <a:tc>
                  <a:txBody>
                    <a:bodyPr/>
                    <a:lstStyle/>
                    <a:p>
                      <a:pPr algn="just">
                        <a:spcAft>
                          <a:spcPts val="0"/>
                        </a:spcAft>
                      </a:pPr>
                      <a:r>
                        <a:rPr lang="en-US" sz="1100" kern="100">
                          <a:effectLst/>
                        </a:rPr>
                        <a:t>输入</a:t>
                      </a:r>
                      <a:endParaRPr lang="zh-CN" sz="1100" kern="100">
                        <a:effectLst/>
                        <a:latin typeface="Times New Roman" panose="02020603050405020304" pitchFamily="18" charset="0"/>
                        <a:ea typeface="宋体" panose="02010600030101010101" pitchFamily="2" charset="-122"/>
                      </a:endParaRPr>
                    </a:p>
                  </a:txBody>
                  <a:tcPr marL="53774" marR="53774" marT="0" marB="0"/>
                </a:tc>
                <a:tc>
                  <a:txBody>
                    <a:bodyPr/>
                    <a:lstStyle/>
                    <a:p>
                      <a:pPr algn="just">
                        <a:spcAft>
                          <a:spcPts val="0"/>
                        </a:spcAft>
                      </a:pPr>
                      <a:r>
                        <a:rPr lang="en-US" sz="1100" kern="100">
                          <a:effectLst/>
                        </a:rPr>
                        <a:t>1-1.0账号，密码，</a:t>
                      </a:r>
                      <a:r>
                        <a:rPr lang="en-US" sz="1100" u="sng" kern="100">
                          <a:effectLst/>
                          <a:hlinkClick r:id="rId1" action="ppaction://hlinkfile"/>
                        </a:rPr>
                        <a:t>登录页面</a:t>
                      </a:r>
                      <a:endParaRPr lang="zh-CN" sz="1100" kern="100">
                        <a:effectLst/>
                        <a:latin typeface="Times New Roman" panose="02020603050405020304" pitchFamily="18" charset="0"/>
                        <a:ea typeface="宋体" panose="02010600030101010101" pitchFamily="2" charset="-122"/>
                      </a:endParaRPr>
                    </a:p>
                  </a:txBody>
                  <a:tcPr marL="53774" marR="53774" marT="0" marB="0"/>
                </a:tc>
              </a:tr>
              <a:tr h="125474">
                <a:tc>
                  <a:txBody>
                    <a:bodyPr/>
                    <a:lstStyle/>
                    <a:p>
                      <a:pPr algn="just">
                        <a:spcAft>
                          <a:spcPts val="0"/>
                        </a:spcAft>
                      </a:pPr>
                      <a:r>
                        <a:rPr lang="en-US" sz="1100" kern="100">
                          <a:effectLst/>
                        </a:rPr>
                        <a:t>输出</a:t>
                      </a:r>
                      <a:endParaRPr lang="zh-CN" sz="1100" kern="100">
                        <a:effectLst/>
                        <a:latin typeface="Times New Roman" panose="02020603050405020304" pitchFamily="18" charset="0"/>
                        <a:ea typeface="宋体" panose="02010600030101010101" pitchFamily="2" charset="-122"/>
                      </a:endParaRPr>
                    </a:p>
                  </a:txBody>
                  <a:tcPr marL="53774" marR="53774" marT="0" marB="0"/>
                </a:tc>
                <a:tc>
                  <a:txBody>
                    <a:bodyPr/>
                    <a:lstStyle/>
                    <a:p>
                      <a:pPr algn="just">
                        <a:spcAft>
                          <a:spcPts val="0"/>
                        </a:spcAft>
                      </a:pPr>
                      <a:r>
                        <a:rPr lang="en-US" sz="1100" kern="100">
                          <a:effectLst/>
                        </a:rPr>
                        <a:t>1-1.0E1</a:t>
                      </a:r>
                      <a:r>
                        <a:rPr lang="zh-CN" sz="1100" kern="100">
                          <a:effectLst/>
                        </a:rPr>
                        <a:t>，</a:t>
                      </a:r>
                      <a:r>
                        <a:rPr lang="en-US" sz="1100" kern="100">
                          <a:effectLst/>
                        </a:rPr>
                        <a:t>E2，</a:t>
                      </a:r>
                      <a:r>
                        <a:rPr lang="en-US" sz="1100" u="sng" kern="100">
                          <a:effectLst/>
                          <a:hlinkClick r:id="rId2" action="ppaction://hlinkfile"/>
                        </a:rPr>
                        <a:t>网站管理首页</a:t>
                      </a:r>
                      <a:endParaRPr lang="zh-CN" sz="1100" kern="100">
                        <a:effectLst/>
                        <a:latin typeface="Times New Roman" panose="02020603050405020304" pitchFamily="18" charset="0"/>
                        <a:ea typeface="宋体" panose="02010600030101010101" pitchFamily="2" charset="-122"/>
                      </a:endParaRPr>
                    </a:p>
                  </a:txBody>
                  <a:tcPr marL="53774" marR="53774" marT="0" marB="0"/>
                </a:tc>
              </a:tr>
              <a:tr h="250947">
                <a:tc>
                  <a:txBody>
                    <a:bodyPr/>
                    <a:lstStyle/>
                    <a:p>
                      <a:pPr algn="just">
                        <a:spcAft>
                          <a:spcPts val="0"/>
                        </a:spcAft>
                      </a:pPr>
                      <a:r>
                        <a:rPr lang="en-US" sz="1100" kern="100">
                          <a:effectLst/>
                        </a:rPr>
                        <a:t>业务规则</a:t>
                      </a:r>
                      <a:endParaRPr lang="zh-CN" sz="1100" kern="100">
                        <a:effectLst/>
                        <a:latin typeface="Times New Roman" panose="02020603050405020304" pitchFamily="18" charset="0"/>
                        <a:ea typeface="宋体" panose="02010600030101010101" pitchFamily="2" charset="-122"/>
                      </a:endParaRPr>
                    </a:p>
                  </a:txBody>
                  <a:tcPr marL="53774" marR="53774" marT="0" marB="0"/>
                </a:tc>
                <a:tc>
                  <a:txBody>
                    <a:bodyPr/>
                    <a:lstStyle/>
                    <a:p>
                      <a:pPr algn="just">
                        <a:spcAft>
                          <a:spcPts val="0"/>
                        </a:spcAft>
                      </a:pPr>
                      <a:r>
                        <a:rPr lang="en-US" sz="1100" kern="100">
                          <a:effectLst/>
                        </a:rPr>
                        <a:t>BR-A-1账号，密码必须正确，与数据库中数据相匹配</a:t>
                      </a:r>
                      <a:endParaRPr lang="zh-CN" sz="1100" kern="100">
                        <a:effectLst/>
                        <a:latin typeface="Times New Roman" panose="02020603050405020304" pitchFamily="18" charset="0"/>
                        <a:ea typeface="宋体" panose="02010600030101010101" pitchFamily="2" charset="-122"/>
                      </a:endParaRPr>
                    </a:p>
                  </a:txBody>
                  <a:tcPr marL="53774" marR="53774" marT="0" marB="0"/>
                </a:tc>
              </a:tr>
              <a:tr h="125474">
                <a:tc>
                  <a:txBody>
                    <a:bodyPr/>
                    <a:lstStyle/>
                    <a:p>
                      <a:pPr algn="just">
                        <a:spcAft>
                          <a:spcPts val="0"/>
                        </a:spcAft>
                      </a:pPr>
                      <a:r>
                        <a:rPr lang="en-US" sz="1100" kern="100">
                          <a:effectLst/>
                        </a:rPr>
                        <a:t>优先级</a:t>
                      </a:r>
                      <a:endParaRPr lang="zh-CN" sz="1100" kern="100">
                        <a:effectLst/>
                        <a:latin typeface="Times New Roman" panose="02020603050405020304" pitchFamily="18" charset="0"/>
                        <a:ea typeface="宋体" panose="02010600030101010101" pitchFamily="2" charset="-122"/>
                      </a:endParaRPr>
                    </a:p>
                  </a:txBody>
                  <a:tcPr marL="53774" marR="53774" marT="0" marB="0"/>
                </a:tc>
                <a:tc>
                  <a:txBody>
                    <a:bodyPr/>
                    <a:lstStyle/>
                    <a:p>
                      <a:pPr algn="just">
                        <a:spcAft>
                          <a:spcPts val="0"/>
                        </a:spcAft>
                      </a:pPr>
                      <a:r>
                        <a:rPr lang="en-US" sz="1100" kern="100" dirty="0">
                          <a:effectLst/>
                        </a:rPr>
                        <a:t>3.73</a:t>
                      </a:r>
                      <a:endParaRPr lang="zh-CN" sz="1100" kern="100" dirty="0">
                        <a:effectLst/>
                        <a:latin typeface="Times New Roman" panose="02020603050405020304" pitchFamily="18" charset="0"/>
                        <a:ea typeface="宋体" panose="02010600030101010101" pitchFamily="2" charset="-122"/>
                      </a:endParaRPr>
                    </a:p>
                  </a:txBody>
                  <a:tcPr marL="53774" marR="53774" marT="0" marB="0"/>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grpId="1" nodeType="clickEffect">
                                  <p:stCondLst>
                                    <p:cond delay="0"/>
                                  </p:stCondLst>
                                  <p:childTnLst>
                                    <p:animEffect transition="out" filter="fade">
                                      <p:cBhvr>
                                        <p:cTn id="15" dur="500"/>
                                        <p:tgtEl>
                                          <p:spTgt spid="2"/>
                                        </p:tgtEl>
                                      </p:cBhvr>
                                    </p:animEffect>
                                    <p:set>
                                      <p:cBhvr>
                                        <p:cTn id="16" dur="1" fill="hold">
                                          <p:stCondLst>
                                            <p:cond delay="499"/>
                                          </p:stCondLst>
                                        </p:cTn>
                                        <p:tgtEl>
                                          <p:spTgt spid="2"/>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3"/>
                                        </p:tgtEl>
                                      </p:cBhvr>
                                    </p:animEffect>
                                    <p:set>
                                      <p:cBhvr>
                                        <p:cTn id="19"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108"/>
          <p:cNvSpPr txBox="1">
            <a:spLocks noChangeArrowheads="1"/>
          </p:cNvSpPr>
          <p:nvPr/>
        </p:nvSpPr>
        <p:spPr bwMode="auto">
          <a:xfrm>
            <a:off x="539552" y="267494"/>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dirty="0">
                <a:solidFill>
                  <a:prstClr val="black"/>
                </a:solidFill>
                <a:latin typeface="微软雅黑" panose="020B0503020204020204" pitchFamily="34" charset="-122"/>
                <a:ea typeface="微软雅黑" panose="020B0503020204020204" pitchFamily="34" charset="-122"/>
              </a:rPr>
              <a:t>测试用例</a:t>
            </a:r>
            <a:endParaRPr lang="en-US" altLang="zh-CN" dirty="0">
              <a:solidFill>
                <a:prstClr val="black"/>
              </a:solidFill>
              <a:latin typeface="微软雅黑" panose="020B0503020204020204" pitchFamily="34" charset="-122"/>
              <a:ea typeface="微软雅黑" panose="020B0503020204020204" pitchFamily="34" charset="-122"/>
            </a:endParaRPr>
          </a:p>
        </p:txBody>
      </p:sp>
      <p:grpSp>
        <p:nvGrpSpPr>
          <p:cNvPr id="30" name="组合 29"/>
          <p:cNvGrpSpPr/>
          <p:nvPr/>
        </p:nvGrpSpPr>
        <p:grpSpPr>
          <a:xfrm>
            <a:off x="107544" y="245001"/>
            <a:ext cx="360000" cy="360000"/>
            <a:chOff x="1965186" y="1419622"/>
            <a:chExt cx="302558" cy="314067"/>
          </a:xfrm>
        </p:grpSpPr>
        <p:sp>
          <p:nvSpPr>
            <p:cNvPr id="31" name="矩形 30"/>
            <p:cNvSpPr/>
            <p:nvPr userDrawn="1"/>
          </p:nvSpPr>
          <p:spPr>
            <a:xfrm>
              <a:off x="1965186" y="1419622"/>
              <a:ext cx="252000" cy="252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userDrawn="1"/>
          </p:nvSpPr>
          <p:spPr>
            <a:xfrm>
              <a:off x="2087744" y="1553689"/>
              <a:ext cx="180000" cy="180000"/>
            </a:xfrm>
            <a:prstGeom prst="rect">
              <a:avLst/>
            </a:prstGeom>
            <a:solidFill>
              <a:srgbClr val="0E90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a:off x="2195736" y="267494"/>
            <a:ext cx="6336704" cy="584775"/>
          </a:xfrm>
          <a:prstGeom prst="rect">
            <a:avLst/>
          </a:prstGeom>
          <a:noFill/>
        </p:spPr>
        <p:txBody>
          <a:bodyPr wrap="square" rtlCol="0">
            <a:spAutoFit/>
          </a:bodyPr>
          <a:lstStyle/>
          <a:p>
            <a:r>
              <a:rPr lang="en-US" altLang="zh-CN" sz="1600" b="1" dirty="0"/>
              <a:t>35.</a:t>
            </a:r>
            <a:r>
              <a:rPr lang="zh-CN" altLang="en-US" sz="1600" b="1" dirty="0"/>
              <a:t>是否可以独立地测试和验证每个需求？是否提交了</a:t>
            </a:r>
            <a:r>
              <a:rPr lang="en-US" altLang="zh-CN" sz="1600" b="1" dirty="0"/>
              <a:t>Test Case</a:t>
            </a:r>
            <a:r>
              <a:rPr lang="zh-CN" altLang="en-US" sz="1600" b="1" dirty="0"/>
              <a:t>？是否采用模版？</a:t>
            </a:r>
            <a:endParaRPr lang="zh-CN" altLang="en-US" sz="1050" dirty="0"/>
          </a:p>
        </p:txBody>
      </p:sp>
      <p:sp>
        <p:nvSpPr>
          <p:cNvPr id="7" name="TextBox 105"/>
          <p:cNvSpPr txBox="1"/>
          <p:nvPr/>
        </p:nvSpPr>
        <p:spPr>
          <a:xfrm>
            <a:off x="387588" y="951265"/>
            <a:ext cx="2339335" cy="3947234"/>
          </a:xfrm>
          <a:prstGeom prst="rect">
            <a:avLst/>
          </a:prstGeom>
          <a:noFill/>
        </p:spPr>
        <p:txBody>
          <a:bodyPr wrap="square" lIns="68580" tIns="34290" rIns="68580" bIns="34290" rtlCol="0">
            <a:spAutoFit/>
          </a:bodyPr>
          <a:lstStyle/>
          <a:p>
            <a:r>
              <a:rPr lang="zh-CN" altLang="en-US" dirty="0"/>
              <a:t>根据</a:t>
            </a:r>
            <a:r>
              <a:rPr lang="en-US" altLang="zh-CN" dirty="0"/>
              <a:t>V</a:t>
            </a:r>
            <a:r>
              <a:rPr lang="zh-CN" altLang="en-US" dirty="0"/>
              <a:t>模型的指导，需求阶段的测试用例应当是验收测试测试用例。每个测试用例与用例场景对应，采取黑盒测试中</a:t>
            </a:r>
            <a:r>
              <a:rPr lang="zh-CN" altLang="en-US" dirty="0">
                <a:solidFill>
                  <a:srgbClr val="FF0000"/>
                </a:solidFill>
              </a:rPr>
              <a:t>（边界值分析、等价类、错误推断）</a:t>
            </a:r>
            <a:r>
              <a:rPr lang="zh-CN" altLang="en-US" dirty="0"/>
              <a:t>的方法进行编写。</a:t>
            </a:r>
            <a:endParaRPr lang="en-US" altLang="zh-CN" dirty="0"/>
          </a:p>
          <a:p>
            <a:r>
              <a:rPr lang="zh-CN" altLang="en-US" dirty="0"/>
              <a:t>等价类划分法：</a:t>
            </a:r>
            <a:r>
              <a:rPr lang="en-US" altLang="zh-CN" dirty="0"/>
              <a:t>291</a:t>
            </a:r>
            <a:r>
              <a:rPr lang="zh-CN" altLang="en-US" dirty="0"/>
              <a:t>条</a:t>
            </a:r>
            <a:endParaRPr lang="en-US" altLang="zh-CN" dirty="0"/>
          </a:p>
          <a:p>
            <a:r>
              <a:rPr lang="zh-CN" altLang="en-US" dirty="0"/>
              <a:t>错误分析法：</a:t>
            </a:r>
            <a:r>
              <a:rPr lang="en-US" altLang="zh-CN" dirty="0"/>
              <a:t>292</a:t>
            </a:r>
            <a:r>
              <a:rPr lang="zh-CN" altLang="en-US" dirty="0"/>
              <a:t>条</a:t>
            </a:r>
            <a:endParaRPr lang="en-US" altLang="zh-CN" dirty="0"/>
          </a:p>
          <a:p>
            <a:r>
              <a:rPr lang="zh-CN" altLang="en-US" dirty="0"/>
              <a:t>边界值：</a:t>
            </a:r>
            <a:r>
              <a:rPr lang="en-US" altLang="zh-CN" dirty="0"/>
              <a:t>36</a:t>
            </a:r>
            <a:r>
              <a:rPr lang="zh-CN" altLang="en-US" dirty="0"/>
              <a:t>条</a:t>
            </a:r>
            <a:endParaRPr lang="en-US" altLang="zh-CN" dirty="0"/>
          </a:p>
          <a:p>
            <a:r>
              <a:rPr lang="zh-CN" altLang="en-US" dirty="0"/>
              <a:t>总计：</a:t>
            </a:r>
            <a:r>
              <a:rPr lang="en-US" altLang="zh-CN" dirty="0"/>
              <a:t>619</a:t>
            </a:r>
            <a:r>
              <a:rPr lang="zh-CN" altLang="en-US" dirty="0"/>
              <a:t>条</a:t>
            </a:r>
            <a:endParaRPr lang="en-US" altLang="zh-CN" dirty="0"/>
          </a:p>
          <a:p>
            <a:endParaRPr lang="zh-CN" altLang="en-US" dirty="0"/>
          </a:p>
        </p:txBody>
      </p:sp>
      <p:graphicFrame>
        <p:nvGraphicFramePr>
          <p:cNvPr id="3" name="表格 2"/>
          <p:cNvGraphicFramePr>
            <a:graphicFrameLocks noGrp="1"/>
          </p:cNvGraphicFramePr>
          <p:nvPr/>
        </p:nvGraphicFramePr>
        <p:xfrm>
          <a:off x="2915816" y="832668"/>
          <a:ext cx="5904655" cy="5486400"/>
        </p:xfrm>
        <a:graphic>
          <a:graphicData uri="http://schemas.openxmlformats.org/drawingml/2006/table">
            <a:tbl>
              <a:tblPr firstRow="1" firstCol="1" bandRow="1">
                <a:tableStyleId>{5C22544A-7EE6-4342-B048-85BDC9FD1C3A}</a:tableStyleId>
              </a:tblPr>
              <a:tblGrid>
                <a:gridCol w="1389348"/>
                <a:gridCol w="172021"/>
                <a:gridCol w="1520225"/>
                <a:gridCol w="1431495"/>
                <a:gridCol w="1391566"/>
              </a:tblGrid>
              <a:tr h="130177">
                <a:tc>
                  <a:txBody>
                    <a:bodyPr/>
                    <a:lstStyle/>
                    <a:p>
                      <a:pPr algn="just">
                        <a:spcAft>
                          <a:spcPts val="0"/>
                        </a:spcAft>
                      </a:pPr>
                      <a:r>
                        <a:rPr lang="zh-CN" sz="900" kern="100">
                          <a:effectLst/>
                        </a:rPr>
                        <a:t>测试用例</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4101" marR="34101" marT="0" marB="0"/>
                </a:tc>
                <a:tc gridSpan="4">
                  <a:txBody>
                    <a:bodyPr/>
                    <a:lstStyle/>
                    <a:p>
                      <a:pPr algn="just">
                        <a:spcAft>
                          <a:spcPts val="0"/>
                        </a:spcAft>
                      </a:pPr>
                      <a:r>
                        <a:rPr lang="zh-CN" sz="900" kern="100">
                          <a:effectLst/>
                        </a:rPr>
                        <a:t>学生注册</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4101" marR="34101" marT="0" marB="0"/>
                </a:tc>
                <a:tc hMerge="1">
                  <a:tcPr/>
                </a:tc>
                <a:tc hMerge="1">
                  <a:tcPr/>
                </a:tc>
                <a:tc hMerge="1">
                  <a:tcPr/>
                </a:tc>
              </a:tr>
              <a:tr h="130177">
                <a:tc>
                  <a:txBody>
                    <a:bodyPr/>
                    <a:lstStyle/>
                    <a:p>
                      <a:pPr algn="just">
                        <a:spcAft>
                          <a:spcPts val="0"/>
                        </a:spcAft>
                      </a:pPr>
                      <a:r>
                        <a:rPr lang="zh-CN" sz="900" kern="100">
                          <a:effectLst/>
                        </a:rPr>
                        <a:t>测试用例</a:t>
                      </a:r>
                      <a:r>
                        <a:rPr lang="en-US" sz="900" kern="100">
                          <a:effectLst/>
                        </a:rPr>
                        <a:t>ID</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4101" marR="34101" marT="0" marB="0"/>
                </a:tc>
                <a:tc gridSpan="4">
                  <a:txBody>
                    <a:bodyPr/>
                    <a:lstStyle/>
                    <a:p>
                      <a:pPr algn="just">
                        <a:spcAft>
                          <a:spcPts val="0"/>
                        </a:spcAft>
                      </a:pPr>
                      <a:r>
                        <a:rPr lang="en-US" sz="900" kern="100">
                          <a:effectLst/>
                        </a:rPr>
                        <a:t>S-1-2</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4101" marR="34101" marT="0" marB="0"/>
                </a:tc>
                <a:tc hMerge="1">
                  <a:tcPr/>
                </a:tc>
                <a:tc hMerge="1">
                  <a:tcPr/>
                </a:tc>
                <a:tc hMerge="1">
                  <a:tcPr/>
                </a:tc>
              </a:tr>
              <a:tr h="130177">
                <a:tc gridSpan="2">
                  <a:txBody>
                    <a:bodyPr/>
                    <a:lstStyle/>
                    <a:p>
                      <a:pPr algn="ctr">
                        <a:spcAft>
                          <a:spcPts val="0"/>
                        </a:spcAft>
                      </a:pPr>
                      <a:r>
                        <a:rPr lang="zh-CN" sz="900" kern="100">
                          <a:effectLst/>
                        </a:rPr>
                        <a:t>输入</a:t>
                      </a:r>
                      <a:r>
                        <a:rPr lang="en-US" sz="900" kern="100">
                          <a:effectLst/>
                        </a:rPr>
                        <a:t>/</a:t>
                      </a:r>
                      <a:r>
                        <a:rPr lang="zh-CN" sz="900" kern="100">
                          <a:effectLst/>
                        </a:rPr>
                        <a:t>动作</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4101" marR="34101" marT="0" marB="0"/>
                </a:tc>
                <a:tc hMerge="1">
                  <a:tcPr/>
                </a:tc>
                <a:tc>
                  <a:txBody>
                    <a:bodyPr/>
                    <a:lstStyle/>
                    <a:p>
                      <a:pPr algn="ctr">
                        <a:spcAft>
                          <a:spcPts val="0"/>
                        </a:spcAft>
                      </a:pPr>
                      <a:r>
                        <a:rPr lang="zh-CN" sz="900" kern="100">
                          <a:effectLst/>
                        </a:rPr>
                        <a:t>期望的输出</a:t>
                      </a:r>
                      <a:r>
                        <a:rPr lang="en-US" sz="900" kern="100">
                          <a:effectLst/>
                        </a:rPr>
                        <a:t>/</a:t>
                      </a:r>
                      <a:r>
                        <a:rPr lang="zh-CN" sz="900" kern="100">
                          <a:effectLst/>
                        </a:rPr>
                        <a:t>相应</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4101" marR="34101" marT="0" marB="0"/>
                </a:tc>
                <a:tc>
                  <a:txBody>
                    <a:bodyPr/>
                    <a:lstStyle/>
                    <a:p>
                      <a:pPr algn="ctr">
                        <a:spcAft>
                          <a:spcPts val="0"/>
                        </a:spcAft>
                      </a:pPr>
                      <a:r>
                        <a:rPr lang="zh-CN" sz="900" kern="100">
                          <a:effectLst/>
                        </a:rPr>
                        <a:t>实际情况</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4101" marR="34101" marT="0" marB="0"/>
                </a:tc>
                <a:tc>
                  <a:txBody>
                    <a:bodyPr/>
                    <a:lstStyle/>
                    <a:p>
                      <a:pPr algn="ctr">
                        <a:spcAft>
                          <a:spcPts val="0"/>
                        </a:spcAft>
                      </a:pPr>
                      <a:r>
                        <a:rPr lang="zh-CN" sz="900" kern="100">
                          <a:effectLst/>
                        </a:rPr>
                        <a:t>设计方法</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4101" marR="34101" marT="0" marB="0"/>
                </a:tc>
              </a:tr>
              <a:tr h="911239">
                <a:tc gridSpan="2">
                  <a:txBody>
                    <a:bodyPr/>
                    <a:lstStyle/>
                    <a:p>
                      <a:pPr algn="ctr">
                        <a:spcAft>
                          <a:spcPts val="0"/>
                        </a:spcAft>
                      </a:pPr>
                      <a:r>
                        <a:rPr lang="zh-CN" sz="900" kern="100" dirty="0">
                          <a:effectLst/>
                        </a:rPr>
                        <a:t>用户名：空</a:t>
                      </a:r>
                      <a:endParaRPr lang="zh-CN" sz="900" kern="100" dirty="0">
                        <a:effectLst/>
                      </a:endParaRPr>
                    </a:p>
                    <a:p>
                      <a:pPr algn="ctr">
                        <a:spcAft>
                          <a:spcPts val="0"/>
                        </a:spcAft>
                      </a:pPr>
                      <a:r>
                        <a:rPr lang="zh-CN" sz="900" kern="100" dirty="0">
                          <a:effectLst/>
                        </a:rPr>
                        <a:t>密码：空</a:t>
                      </a:r>
                      <a:endParaRPr lang="zh-CN" sz="900" kern="100" dirty="0">
                        <a:effectLst/>
                      </a:endParaRPr>
                    </a:p>
                    <a:p>
                      <a:pPr algn="ctr">
                        <a:spcAft>
                          <a:spcPts val="0"/>
                        </a:spcAft>
                      </a:pPr>
                      <a:r>
                        <a:rPr lang="zh-CN" sz="900" kern="100" dirty="0">
                          <a:effectLst/>
                        </a:rPr>
                        <a:t>确认密码：空</a:t>
                      </a:r>
                      <a:endParaRPr lang="zh-CN" sz="900" kern="100" dirty="0">
                        <a:effectLst/>
                      </a:endParaRPr>
                    </a:p>
                    <a:p>
                      <a:pPr algn="ctr">
                        <a:spcAft>
                          <a:spcPts val="0"/>
                        </a:spcAft>
                      </a:pPr>
                      <a:r>
                        <a:rPr lang="zh-CN" sz="900" kern="100" dirty="0">
                          <a:effectLst/>
                        </a:rPr>
                        <a:t>真实姓名：空</a:t>
                      </a:r>
                      <a:endParaRPr lang="zh-CN" sz="900" kern="100" dirty="0">
                        <a:effectLst/>
                      </a:endParaRPr>
                    </a:p>
                    <a:p>
                      <a:pPr algn="ctr">
                        <a:spcAft>
                          <a:spcPts val="0"/>
                        </a:spcAft>
                      </a:pPr>
                      <a:r>
                        <a:rPr lang="zh-CN" sz="900" kern="100" dirty="0">
                          <a:effectLst/>
                        </a:rPr>
                        <a:t>邮箱：空</a:t>
                      </a:r>
                      <a:endParaRPr lang="zh-CN" sz="900" kern="100" dirty="0">
                        <a:effectLst/>
                      </a:endParaRPr>
                    </a:p>
                    <a:p>
                      <a:pPr algn="ctr">
                        <a:spcAft>
                          <a:spcPts val="0"/>
                        </a:spcAft>
                      </a:pPr>
                      <a:r>
                        <a:rPr lang="zh-CN" sz="900" kern="100" dirty="0">
                          <a:effectLst/>
                        </a:rPr>
                        <a:t>邮箱验证码：空</a:t>
                      </a:r>
                      <a:endParaRPr lang="zh-CN" sz="900" kern="100" dirty="0">
                        <a:effectLst/>
                      </a:endParaRPr>
                    </a:p>
                    <a:p>
                      <a:pPr algn="ctr">
                        <a:spcAft>
                          <a:spcPts val="0"/>
                        </a:spcAft>
                      </a:pPr>
                      <a:r>
                        <a:rPr lang="zh-CN" sz="900" kern="100" dirty="0">
                          <a:effectLst/>
                        </a:rPr>
                        <a:t>身份证号码：空</a:t>
                      </a:r>
                      <a:endParaRPr lang="zh-CN" sz="9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4101" marR="34101" marT="0" marB="0"/>
                </a:tc>
                <a:tc hMerge="1">
                  <a:tcPr/>
                </a:tc>
                <a:tc>
                  <a:txBody>
                    <a:bodyPr/>
                    <a:lstStyle/>
                    <a:p>
                      <a:pPr algn="ctr">
                        <a:spcAft>
                          <a:spcPts val="0"/>
                        </a:spcAft>
                      </a:pPr>
                      <a:r>
                        <a:rPr lang="zh-CN" sz="900" kern="100" dirty="0">
                          <a:effectLst/>
                        </a:rPr>
                        <a:t>错误提示信息：用户名为空</a:t>
                      </a:r>
                      <a:endParaRPr lang="zh-CN" sz="9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4101" marR="34101" marT="0" marB="0"/>
                </a:tc>
                <a:tc>
                  <a:txBody>
                    <a:bodyPr/>
                    <a:lstStyle/>
                    <a:p>
                      <a:pPr algn="ctr">
                        <a:spcAft>
                          <a:spcPts val="0"/>
                        </a:spcAft>
                      </a:pPr>
                      <a:r>
                        <a:rPr lang="en-US" sz="900" kern="100" dirty="0">
                          <a:effectLst/>
                        </a:rPr>
                        <a:t> </a:t>
                      </a:r>
                      <a:endParaRPr lang="zh-CN" sz="9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4101" marR="34101" marT="0" marB="0"/>
                </a:tc>
                <a:tc>
                  <a:txBody>
                    <a:bodyPr/>
                    <a:lstStyle/>
                    <a:p>
                      <a:pPr algn="ctr">
                        <a:spcAft>
                          <a:spcPts val="0"/>
                        </a:spcAft>
                      </a:pPr>
                      <a:r>
                        <a:rPr lang="zh-CN" sz="900" kern="100" dirty="0">
                          <a:effectLst/>
                        </a:rPr>
                        <a:t>等价类划分法</a:t>
                      </a:r>
                      <a:endParaRPr lang="zh-CN" sz="9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4101" marR="34101" marT="0" marB="0"/>
                </a:tc>
              </a:tr>
              <a:tr h="911239">
                <a:tc gridSpan="2">
                  <a:txBody>
                    <a:bodyPr/>
                    <a:lstStyle/>
                    <a:p>
                      <a:pPr algn="ctr">
                        <a:spcAft>
                          <a:spcPts val="0"/>
                        </a:spcAft>
                      </a:pPr>
                      <a:r>
                        <a:rPr lang="zh-CN" sz="900" kern="100" dirty="0">
                          <a:effectLst/>
                        </a:rPr>
                        <a:t>用户名：</a:t>
                      </a:r>
                      <a:r>
                        <a:rPr lang="en-US" sz="900" kern="100" dirty="0" err="1">
                          <a:effectLst/>
                        </a:rPr>
                        <a:t>fym</a:t>
                      </a:r>
                      <a:endParaRPr lang="zh-CN" sz="900" kern="100" dirty="0">
                        <a:effectLst/>
                      </a:endParaRPr>
                    </a:p>
                    <a:p>
                      <a:pPr algn="ctr">
                        <a:spcAft>
                          <a:spcPts val="0"/>
                        </a:spcAft>
                      </a:pPr>
                      <a:r>
                        <a:rPr lang="zh-CN" sz="900" kern="100" dirty="0">
                          <a:effectLst/>
                        </a:rPr>
                        <a:t>密码：空</a:t>
                      </a:r>
                      <a:endParaRPr lang="zh-CN" sz="900" kern="100" dirty="0">
                        <a:effectLst/>
                      </a:endParaRPr>
                    </a:p>
                    <a:p>
                      <a:pPr algn="ctr">
                        <a:spcAft>
                          <a:spcPts val="0"/>
                        </a:spcAft>
                      </a:pPr>
                      <a:r>
                        <a:rPr lang="zh-CN" sz="900" kern="100" dirty="0">
                          <a:effectLst/>
                        </a:rPr>
                        <a:t>确认密码：空</a:t>
                      </a:r>
                      <a:endParaRPr lang="zh-CN" sz="900" kern="100" dirty="0">
                        <a:effectLst/>
                      </a:endParaRPr>
                    </a:p>
                    <a:p>
                      <a:pPr algn="ctr">
                        <a:spcAft>
                          <a:spcPts val="0"/>
                        </a:spcAft>
                      </a:pPr>
                      <a:r>
                        <a:rPr lang="zh-CN" sz="900" kern="100" dirty="0">
                          <a:effectLst/>
                        </a:rPr>
                        <a:t>真实姓名：空</a:t>
                      </a:r>
                      <a:endParaRPr lang="zh-CN" sz="900" kern="100" dirty="0">
                        <a:effectLst/>
                      </a:endParaRPr>
                    </a:p>
                    <a:p>
                      <a:pPr algn="ctr">
                        <a:spcAft>
                          <a:spcPts val="0"/>
                        </a:spcAft>
                      </a:pPr>
                      <a:r>
                        <a:rPr lang="zh-CN" sz="900" kern="100" dirty="0">
                          <a:effectLst/>
                        </a:rPr>
                        <a:t>邮箱：空</a:t>
                      </a:r>
                      <a:endParaRPr lang="zh-CN" sz="900" kern="100" dirty="0">
                        <a:effectLst/>
                      </a:endParaRPr>
                    </a:p>
                    <a:p>
                      <a:pPr algn="ctr">
                        <a:spcAft>
                          <a:spcPts val="0"/>
                        </a:spcAft>
                      </a:pPr>
                      <a:r>
                        <a:rPr lang="zh-CN" sz="900" kern="100" dirty="0">
                          <a:effectLst/>
                        </a:rPr>
                        <a:t>邮箱验证码：空</a:t>
                      </a:r>
                      <a:endParaRPr lang="zh-CN" sz="900" kern="100" dirty="0">
                        <a:effectLst/>
                      </a:endParaRPr>
                    </a:p>
                    <a:p>
                      <a:pPr algn="ctr">
                        <a:spcAft>
                          <a:spcPts val="0"/>
                        </a:spcAft>
                      </a:pPr>
                      <a:r>
                        <a:rPr lang="zh-CN" sz="900" kern="100" dirty="0">
                          <a:effectLst/>
                        </a:rPr>
                        <a:t>身份证号码：空</a:t>
                      </a:r>
                      <a:endParaRPr lang="zh-CN" sz="9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4101" marR="34101" marT="0" marB="0"/>
                </a:tc>
                <a:tc hMerge="1">
                  <a:tcPr/>
                </a:tc>
                <a:tc>
                  <a:txBody>
                    <a:bodyPr/>
                    <a:lstStyle/>
                    <a:p>
                      <a:pPr algn="ctr">
                        <a:spcAft>
                          <a:spcPts val="0"/>
                        </a:spcAft>
                      </a:pPr>
                      <a:r>
                        <a:rPr lang="zh-CN" sz="900" kern="100" dirty="0">
                          <a:effectLst/>
                        </a:rPr>
                        <a:t>错误提示信息：用户名长度不能小于</a:t>
                      </a:r>
                      <a:r>
                        <a:rPr lang="en-US" sz="900" kern="100" dirty="0">
                          <a:effectLst/>
                        </a:rPr>
                        <a:t>6</a:t>
                      </a:r>
                      <a:r>
                        <a:rPr lang="zh-CN" sz="900" kern="100" dirty="0">
                          <a:effectLst/>
                        </a:rPr>
                        <a:t>位</a:t>
                      </a:r>
                      <a:endParaRPr lang="zh-CN" sz="9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4101" marR="34101" marT="0" marB="0"/>
                </a:tc>
                <a:tc>
                  <a:txBody>
                    <a:bodyPr/>
                    <a:lstStyle/>
                    <a:p>
                      <a:pPr algn="ctr">
                        <a:spcAft>
                          <a:spcPts val="0"/>
                        </a:spcAft>
                      </a:pPr>
                      <a:r>
                        <a:rPr lang="en-US" sz="900" kern="100" dirty="0">
                          <a:effectLst/>
                        </a:rPr>
                        <a:t> </a:t>
                      </a:r>
                      <a:endParaRPr lang="zh-CN" sz="9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4101" marR="34101" marT="0" marB="0"/>
                </a:tc>
                <a:tc>
                  <a:txBody>
                    <a:bodyPr/>
                    <a:lstStyle/>
                    <a:p>
                      <a:pPr algn="ctr">
                        <a:spcAft>
                          <a:spcPts val="0"/>
                        </a:spcAft>
                      </a:pPr>
                      <a:r>
                        <a:rPr lang="zh-CN" sz="900" kern="100">
                          <a:effectLst/>
                        </a:rPr>
                        <a:t>等价划分类法</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4101" marR="34101" marT="0" marB="0"/>
                </a:tc>
              </a:tr>
              <a:tr h="1171593">
                <a:tc gridSpan="2">
                  <a:txBody>
                    <a:bodyPr/>
                    <a:lstStyle/>
                    <a:p>
                      <a:pPr algn="ctr">
                        <a:spcAft>
                          <a:spcPts val="0"/>
                        </a:spcAft>
                      </a:pPr>
                      <a:r>
                        <a:rPr lang="zh-CN" sz="900" kern="100" dirty="0">
                          <a:effectLst/>
                        </a:rPr>
                        <a:t>用户名：</a:t>
                      </a:r>
                      <a:r>
                        <a:rPr lang="en-US" sz="900" kern="100" dirty="0" err="1">
                          <a:effectLst/>
                        </a:rPr>
                        <a:t>fymasdasdbaucbsobscaobcjasbc</a:t>
                      </a:r>
                      <a:endParaRPr lang="zh-CN" sz="900" kern="100" dirty="0">
                        <a:effectLst/>
                      </a:endParaRPr>
                    </a:p>
                    <a:p>
                      <a:pPr algn="ctr">
                        <a:spcAft>
                          <a:spcPts val="0"/>
                        </a:spcAft>
                      </a:pPr>
                      <a:r>
                        <a:rPr lang="zh-CN" sz="900" kern="100" dirty="0">
                          <a:effectLst/>
                        </a:rPr>
                        <a:t>密码：空</a:t>
                      </a:r>
                      <a:endParaRPr lang="zh-CN" sz="900" kern="100" dirty="0">
                        <a:effectLst/>
                      </a:endParaRPr>
                    </a:p>
                    <a:p>
                      <a:pPr algn="ctr">
                        <a:spcAft>
                          <a:spcPts val="0"/>
                        </a:spcAft>
                      </a:pPr>
                      <a:r>
                        <a:rPr lang="zh-CN" sz="900" kern="100" dirty="0">
                          <a:effectLst/>
                        </a:rPr>
                        <a:t>确认密码：空</a:t>
                      </a:r>
                      <a:endParaRPr lang="zh-CN" sz="900" kern="100" dirty="0">
                        <a:effectLst/>
                      </a:endParaRPr>
                    </a:p>
                    <a:p>
                      <a:pPr algn="ctr">
                        <a:spcAft>
                          <a:spcPts val="0"/>
                        </a:spcAft>
                      </a:pPr>
                      <a:r>
                        <a:rPr lang="zh-CN" sz="900" kern="100" dirty="0">
                          <a:effectLst/>
                        </a:rPr>
                        <a:t>真实姓名：空</a:t>
                      </a:r>
                      <a:endParaRPr lang="zh-CN" sz="900" kern="100" dirty="0">
                        <a:effectLst/>
                      </a:endParaRPr>
                    </a:p>
                    <a:p>
                      <a:pPr algn="ctr">
                        <a:spcAft>
                          <a:spcPts val="0"/>
                        </a:spcAft>
                      </a:pPr>
                      <a:r>
                        <a:rPr lang="zh-CN" sz="900" kern="100" dirty="0">
                          <a:effectLst/>
                        </a:rPr>
                        <a:t>邮箱：空</a:t>
                      </a:r>
                      <a:endParaRPr lang="zh-CN" sz="900" kern="100" dirty="0">
                        <a:effectLst/>
                      </a:endParaRPr>
                    </a:p>
                    <a:p>
                      <a:pPr algn="ctr">
                        <a:spcAft>
                          <a:spcPts val="0"/>
                        </a:spcAft>
                      </a:pPr>
                      <a:r>
                        <a:rPr lang="zh-CN" sz="900" kern="100" dirty="0">
                          <a:effectLst/>
                        </a:rPr>
                        <a:t>邮箱验证码：空</a:t>
                      </a:r>
                      <a:endParaRPr lang="zh-CN" sz="900" kern="100" dirty="0">
                        <a:effectLst/>
                      </a:endParaRPr>
                    </a:p>
                    <a:p>
                      <a:pPr algn="ctr">
                        <a:spcAft>
                          <a:spcPts val="0"/>
                        </a:spcAft>
                      </a:pPr>
                      <a:r>
                        <a:rPr lang="zh-CN" sz="900" kern="100" dirty="0">
                          <a:effectLst/>
                        </a:rPr>
                        <a:t>身份证号码：空</a:t>
                      </a:r>
                      <a:endParaRPr lang="zh-CN" sz="9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4101" marR="34101" marT="0" marB="0"/>
                </a:tc>
                <a:tc hMerge="1">
                  <a:tcPr/>
                </a:tc>
                <a:tc>
                  <a:txBody>
                    <a:bodyPr/>
                    <a:lstStyle/>
                    <a:p>
                      <a:pPr algn="ctr">
                        <a:spcAft>
                          <a:spcPts val="0"/>
                        </a:spcAft>
                      </a:pPr>
                      <a:r>
                        <a:rPr lang="zh-CN" sz="900" kern="100">
                          <a:effectLst/>
                        </a:rPr>
                        <a:t>错误提示信息：用户名长度不能大于</a:t>
                      </a:r>
                      <a:r>
                        <a:rPr lang="en-US" sz="900" kern="100">
                          <a:effectLst/>
                        </a:rPr>
                        <a:t>12</a:t>
                      </a:r>
                      <a:r>
                        <a:rPr lang="zh-CN" sz="900" kern="100">
                          <a:effectLst/>
                        </a:rPr>
                        <a:t>位</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4101" marR="34101" marT="0" marB="0"/>
                </a:tc>
                <a:tc>
                  <a:txBody>
                    <a:bodyPr/>
                    <a:lstStyle/>
                    <a:p>
                      <a:pPr algn="ctr">
                        <a:spcAft>
                          <a:spcPts val="0"/>
                        </a:spcAft>
                      </a:pPr>
                      <a:r>
                        <a:rPr lang="en-US" sz="900" kern="100" dirty="0">
                          <a:effectLst/>
                        </a:rPr>
                        <a:t> </a:t>
                      </a:r>
                      <a:endParaRPr lang="zh-CN" sz="9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4101" marR="34101" marT="0" marB="0"/>
                </a:tc>
                <a:tc>
                  <a:txBody>
                    <a:bodyPr/>
                    <a:lstStyle/>
                    <a:p>
                      <a:pPr algn="ctr">
                        <a:spcAft>
                          <a:spcPts val="0"/>
                        </a:spcAft>
                      </a:pPr>
                      <a:r>
                        <a:rPr lang="zh-CN" sz="900" kern="100">
                          <a:effectLst/>
                        </a:rPr>
                        <a:t>等价划分类法</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4101" marR="34101" marT="0" marB="0"/>
                </a:tc>
              </a:tr>
              <a:tr h="911239">
                <a:tc gridSpan="2">
                  <a:txBody>
                    <a:bodyPr/>
                    <a:lstStyle/>
                    <a:p>
                      <a:pPr algn="ctr">
                        <a:spcAft>
                          <a:spcPts val="0"/>
                        </a:spcAft>
                      </a:pPr>
                      <a:r>
                        <a:rPr lang="zh-CN" sz="900" kern="100" dirty="0">
                          <a:effectLst/>
                        </a:rPr>
                        <a:t>用户名：黑夜总会过去</a:t>
                      </a:r>
                      <a:endParaRPr lang="zh-CN" sz="900" kern="100" dirty="0">
                        <a:effectLst/>
                      </a:endParaRPr>
                    </a:p>
                    <a:p>
                      <a:pPr algn="ctr">
                        <a:spcAft>
                          <a:spcPts val="0"/>
                        </a:spcAft>
                      </a:pPr>
                      <a:r>
                        <a:rPr lang="zh-CN" sz="900" kern="100" dirty="0">
                          <a:effectLst/>
                        </a:rPr>
                        <a:t>密码：空</a:t>
                      </a:r>
                      <a:endParaRPr lang="zh-CN" sz="900" kern="100" dirty="0">
                        <a:effectLst/>
                      </a:endParaRPr>
                    </a:p>
                    <a:p>
                      <a:pPr algn="ctr">
                        <a:spcAft>
                          <a:spcPts val="0"/>
                        </a:spcAft>
                      </a:pPr>
                      <a:r>
                        <a:rPr lang="zh-CN" sz="900" kern="100" dirty="0">
                          <a:effectLst/>
                        </a:rPr>
                        <a:t>确认密码：空</a:t>
                      </a:r>
                      <a:endParaRPr lang="zh-CN" sz="900" kern="100" dirty="0">
                        <a:effectLst/>
                      </a:endParaRPr>
                    </a:p>
                    <a:p>
                      <a:pPr algn="ctr">
                        <a:spcAft>
                          <a:spcPts val="0"/>
                        </a:spcAft>
                      </a:pPr>
                      <a:r>
                        <a:rPr lang="zh-CN" sz="900" kern="100" dirty="0">
                          <a:effectLst/>
                        </a:rPr>
                        <a:t>真实姓名：空</a:t>
                      </a:r>
                      <a:endParaRPr lang="zh-CN" sz="900" kern="100" dirty="0">
                        <a:effectLst/>
                      </a:endParaRPr>
                    </a:p>
                    <a:p>
                      <a:pPr algn="ctr">
                        <a:spcAft>
                          <a:spcPts val="0"/>
                        </a:spcAft>
                      </a:pPr>
                      <a:r>
                        <a:rPr lang="zh-CN" sz="900" kern="100" dirty="0">
                          <a:effectLst/>
                        </a:rPr>
                        <a:t>邮箱：空</a:t>
                      </a:r>
                      <a:endParaRPr lang="zh-CN" sz="900" kern="100" dirty="0">
                        <a:effectLst/>
                      </a:endParaRPr>
                    </a:p>
                    <a:p>
                      <a:pPr algn="ctr">
                        <a:spcAft>
                          <a:spcPts val="0"/>
                        </a:spcAft>
                      </a:pPr>
                      <a:r>
                        <a:rPr lang="zh-CN" sz="900" kern="100" dirty="0">
                          <a:effectLst/>
                        </a:rPr>
                        <a:t>邮箱验证码：空</a:t>
                      </a:r>
                      <a:endParaRPr lang="zh-CN" sz="900" kern="100" dirty="0">
                        <a:effectLst/>
                      </a:endParaRPr>
                    </a:p>
                    <a:p>
                      <a:pPr algn="ctr">
                        <a:spcAft>
                          <a:spcPts val="0"/>
                        </a:spcAft>
                      </a:pPr>
                      <a:r>
                        <a:rPr lang="zh-CN" sz="900" kern="100" dirty="0">
                          <a:effectLst/>
                        </a:rPr>
                        <a:t>身份证号码：空</a:t>
                      </a:r>
                      <a:endParaRPr lang="zh-CN" sz="9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4101" marR="34101" marT="0" marB="0"/>
                </a:tc>
                <a:tc hMerge="1">
                  <a:tcPr/>
                </a:tc>
                <a:tc>
                  <a:txBody>
                    <a:bodyPr/>
                    <a:lstStyle/>
                    <a:p>
                      <a:pPr algn="ctr">
                        <a:spcAft>
                          <a:spcPts val="0"/>
                        </a:spcAft>
                      </a:pPr>
                      <a:r>
                        <a:rPr lang="zh-CN" sz="900" kern="100">
                          <a:effectLst/>
                        </a:rPr>
                        <a:t>错误提示信息：包含敏感词汇：夜总会</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4101" marR="34101" marT="0" marB="0"/>
                </a:tc>
                <a:tc>
                  <a:txBody>
                    <a:bodyPr/>
                    <a:lstStyle/>
                    <a:p>
                      <a:pPr algn="ctr">
                        <a:spcAft>
                          <a:spcPts val="0"/>
                        </a:spcAft>
                      </a:pPr>
                      <a:r>
                        <a:rPr lang="en-US" sz="900" kern="100">
                          <a:effectLst/>
                        </a:rPr>
                        <a:t> </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4101" marR="34101" marT="0" marB="0"/>
                </a:tc>
                <a:tc>
                  <a:txBody>
                    <a:bodyPr/>
                    <a:lstStyle/>
                    <a:p>
                      <a:pPr algn="ctr">
                        <a:spcAft>
                          <a:spcPts val="0"/>
                        </a:spcAft>
                      </a:pPr>
                      <a:r>
                        <a:rPr lang="zh-CN" sz="900" kern="100">
                          <a:effectLst/>
                        </a:rPr>
                        <a:t>等价划分类法</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4101" marR="34101" marT="0" marB="0"/>
                </a:tc>
              </a:tr>
              <a:tr h="911239">
                <a:tc gridSpan="2">
                  <a:txBody>
                    <a:bodyPr/>
                    <a:lstStyle/>
                    <a:p>
                      <a:pPr algn="ctr">
                        <a:spcAft>
                          <a:spcPts val="0"/>
                        </a:spcAft>
                      </a:pPr>
                      <a:r>
                        <a:rPr lang="zh-CN" sz="900" kern="100">
                          <a:effectLst/>
                        </a:rPr>
                        <a:t>用户名：</a:t>
                      </a:r>
                      <a:r>
                        <a:rPr lang="en-US" sz="900" kern="100">
                          <a:effectLst/>
                        </a:rPr>
                        <a:t>fenghh</a:t>
                      </a:r>
                      <a:endParaRPr lang="zh-CN" sz="900" kern="100">
                        <a:effectLst/>
                      </a:endParaRPr>
                    </a:p>
                    <a:p>
                      <a:pPr algn="ctr">
                        <a:spcAft>
                          <a:spcPts val="0"/>
                        </a:spcAft>
                      </a:pPr>
                      <a:r>
                        <a:rPr lang="zh-CN" sz="900" kern="100">
                          <a:effectLst/>
                        </a:rPr>
                        <a:t>密码：</a:t>
                      </a:r>
                      <a:r>
                        <a:rPr lang="en-US" sz="900" kern="100">
                          <a:effectLst/>
                        </a:rPr>
                        <a:t>1</a:t>
                      </a:r>
                      <a:endParaRPr lang="zh-CN" sz="900" kern="100">
                        <a:effectLst/>
                      </a:endParaRPr>
                    </a:p>
                    <a:p>
                      <a:pPr algn="ctr">
                        <a:spcAft>
                          <a:spcPts val="0"/>
                        </a:spcAft>
                      </a:pPr>
                      <a:r>
                        <a:rPr lang="zh-CN" sz="900" kern="100">
                          <a:effectLst/>
                        </a:rPr>
                        <a:t>确认密码：空</a:t>
                      </a:r>
                      <a:endParaRPr lang="zh-CN" sz="900" kern="100">
                        <a:effectLst/>
                      </a:endParaRPr>
                    </a:p>
                    <a:p>
                      <a:pPr algn="ctr">
                        <a:spcAft>
                          <a:spcPts val="0"/>
                        </a:spcAft>
                      </a:pPr>
                      <a:r>
                        <a:rPr lang="zh-CN" sz="900" kern="100">
                          <a:effectLst/>
                        </a:rPr>
                        <a:t>真实姓名：空</a:t>
                      </a:r>
                      <a:endParaRPr lang="zh-CN" sz="900" kern="100">
                        <a:effectLst/>
                      </a:endParaRPr>
                    </a:p>
                    <a:p>
                      <a:pPr algn="ctr">
                        <a:spcAft>
                          <a:spcPts val="0"/>
                        </a:spcAft>
                      </a:pPr>
                      <a:r>
                        <a:rPr lang="zh-CN" sz="900" kern="100">
                          <a:effectLst/>
                        </a:rPr>
                        <a:t>邮箱：空</a:t>
                      </a:r>
                      <a:endParaRPr lang="zh-CN" sz="900" kern="100">
                        <a:effectLst/>
                      </a:endParaRPr>
                    </a:p>
                    <a:p>
                      <a:pPr algn="ctr">
                        <a:spcAft>
                          <a:spcPts val="0"/>
                        </a:spcAft>
                      </a:pPr>
                      <a:r>
                        <a:rPr lang="zh-CN" sz="900" kern="100">
                          <a:effectLst/>
                        </a:rPr>
                        <a:t>邮箱验证码：空</a:t>
                      </a:r>
                      <a:endParaRPr lang="zh-CN" sz="900" kern="100">
                        <a:effectLst/>
                      </a:endParaRPr>
                    </a:p>
                    <a:p>
                      <a:pPr algn="ctr">
                        <a:spcAft>
                          <a:spcPts val="0"/>
                        </a:spcAft>
                      </a:pPr>
                      <a:r>
                        <a:rPr lang="zh-CN" sz="900" kern="100">
                          <a:effectLst/>
                        </a:rPr>
                        <a:t>身份证号码：空</a:t>
                      </a:r>
                      <a:endParaRPr lang="zh-CN" sz="9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4101" marR="34101" marT="0" marB="0"/>
                </a:tc>
                <a:tc hMerge="1">
                  <a:tcPr/>
                </a:tc>
                <a:tc>
                  <a:txBody>
                    <a:bodyPr/>
                    <a:lstStyle/>
                    <a:p>
                      <a:pPr algn="ctr">
                        <a:spcAft>
                          <a:spcPts val="0"/>
                        </a:spcAft>
                      </a:pPr>
                      <a:r>
                        <a:rPr lang="zh-CN" sz="900" kern="100">
                          <a:effectLst/>
                        </a:rPr>
                        <a:t>错误提示信息：密码长度小于</a:t>
                      </a:r>
                      <a:r>
                        <a:rPr lang="en-US" sz="900" kern="100">
                          <a:effectLst/>
                        </a:rPr>
                        <a:t>6</a:t>
                      </a:r>
                      <a:r>
                        <a:rPr lang="zh-CN" sz="900" kern="100">
                          <a:effectLst/>
                        </a:rPr>
                        <a:t>位</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4101" marR="34101" marT="0" marB="0"/>
                </a:tc>
                <a:tc>
                  <a:txBody>
                    <a:bodyPr/>
                    <a:lstStyle/>
                    <a:p>
                      <a:pPr algn="ctr">
                        <a:spcAft>
                          <a:spcPts val="0"/>
                        </a:spcAft>
                      </a:pPr>
                      <a:r>
                        <a:rPr lang="en-US" sz="900" kern="100">
                          <a:effectLst/>
                        </a:rPr>
                        <a:t> </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4101" marR="34101" marT="0" marB="0"/>
                </a:tc>
                <a:tc>
                  <a:txBody>
                    <a:bodyPr/>
                    <a:lstStyle/>
                    <a:p>
                      <a:pPr algn="ctr">
                        <a:spcAft>
                          <a:spcPts val="0"/>
                        </a:spcAft>
                      </a:pPr>
                      <a:r>
                        <a:rPr lang="zh-CN" sz="900" kern="100" dirty="0">
                          <a:effectLst/>
                        </a:rPr>
                        <a:t>等价划分类法</a:t>
                      </a:r>
                      <a:endParaRPr lang="zh-CN" sz="9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4101" marR="34101" marT="0" marB="0"/>
                </a:tc>
              </a:tr>
            </a:tbl>
          </a:graphicData>
        </a:graphic>
      </p:graphicFrame>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par>
                                <p:cTn id="12" presetID="10" presetClass="entr" presetSubtype="0" fill="hold" nodeType="with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1" nodeType="clickEffect">
                                  <p:stCondLst>
                                    <p:cond delay="0"/>
                                  </p:stCondLst>
                                  <p:childTnLst>
                                    <p:animEffect transition="out" filter="fade">
                                      <p:cBhvr>
                                        <p:cTn id="18" dur="500"/>
                                        <p:tgtEl>
                                          <p:spTgt spid="7"/>
                                        </p:tgtEl>
                                      </p:cBhvr>
                                    </p:animEffect>
                                    <p:set>
                                      <p:cBhvr>
                                        <p:cTn id="19" dur="1" fill="hold">
                                          <p:stCondLst>
                                            <p:cond delay="499"/>
                                          </p:stCondLst>
                                        </p:cTn>
                                        <p:tgtEl>
                                          <p:spTgt spid="7"/>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3"/>
                                        </p:tgtEl>
                                      </p:cBhvr>
                                    </p:animEffect>
                                    <p:set>
                                      <p:cBhvr>
                                        <p:cTn id="22"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7" grpId="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108"/>
          <p:cNvSpPr txBox="1">
            <a:spLocks noChangeArrowheads="1"/>
          </p:cNvSpPr>
          <p:nvPr/>
        </p:nvSpPr>
        <p:spPr bwMode="auto">
          <a:xfrm>
            <a:off x="539552" y="267494"/>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dirty="0">
                <a:solidFill>
                  <a:prstClr val="black"/>
                </a:solidFill>
                <a:latin typeface="微软雅黑" panose="020B0503020204020204" pitchFamily="34" charset="-122"/>
                <a:ea typeface="微软雅黑" panose="020B0503020204020204" pitchFamily="34" charset="-122"/>
              </a:rPr>
              <a:t>用户手册</a:t>
            </a:r>
            <a:endParaRPr lang="en-US" altLang="zh-CN" dirty="0">
              <a:solidFill>
                <a:prstClr val="black"/>
              </a:solidFill>
              <a:latin typeface="微软雅黑" panose="020B0503020204020204" pitchFamily="34" charset="-122"/>
              <a:ea typeface="微软雅黑" panose="020B0503020204020204" pitchFamily="34" charset="-122"/>
            </a:endParaRPr>
          </a:p>
        </p:txBody>
      </p:sp>
      <p:grpSp>
        <p:nvGrpSpPr>
          <p:cNvPr id="30" name="组合 29"/>
          <p:cNvGrpSpPr/>
          <p:nvPr/>
        </p:nvGrpSpPr>
        <p:grpSpPr>
          <a:xfrm>
            <a:off x="107544" y="245001"/>
            <a:ext cx="360000" cy="360000"/>
            <a:chOff x="1965186" y="1419622"/>
            <a:chExt cx="302558" cy="314067"/>
          </a:xfrm>
        </p:grpSpPr>
        <p:sp>
          <p:nvSpPr>
            <p:cNvPr id="31" name="矩形 30"/>
            <p:cNvSpPr/>
            <p:nvPr userDrawn="1"/>
          </p:nvSpPr>
          <p:spPr>
            <a:xfrm>
              <a:off x="1965186" y="1419622"/>
              <a:ext cx="252000" cy="252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userDrawn="1"/>
          </p:nvSpPr>
          <p:spPr>
            <a:xfrm>
              <a:off x="2087744" y="1553689"/>
              <a:ext cx="180000" cy="180000"/>
            </a:xfrm>
            <a:prstGeom prst="rect">
              <a:avLst/>
            </a:prstGeom>
            <a:solidFill>
              <a:srgbClr val="0E90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a:off x="2195736" y="267494"/>
            <a:ext cx="6336704" cy="584775"/>
          </a:xfrm>
          <a:prstGeom prst="rect">
            <a:avLst/>
          </a:prstGeom>
          <a:noFill/>
        </p:spPr>
        <p:txBody>
          <a:bodyPr wrap="square" rtlCol="0">
            <a:spAutoFit/>
          </a:bodyPr>
          <a:lstStyle/>
          <a:p>
            <a:r>
              <a:rPr lang="en-US" altLang="zh-CN" sz="1600" b="1" dirty="0"/>
              <a:t>37.</a:t>
            </a:r>
            <a:r>
              <a:rPr lang="zh-CN" altLang="en-US" sz="1600" b="1" dirty="0"/>
              <a:t>为便于</a:t>
            </a:r>
            <a:r>
              <a:rPr lang="en-US" altLang="zh-CN" sz="1600" b="1" dirty="0"/>
              <a:t>SRS</a:t>
            </a:r>
            <a:r>
              <a:rPr lang="zh-CN" altLang="en-US" sz="1600" b="1" dirty="0"/>
              <a:t>的理解和评审，是否提交了初步的</a:t>
            </a:r>
            <a:r>
              <a:rPr lang="en-US" altLang="zh-CN" sz="1600" b="1" dirty="0"/>
              <a:t>User Manual</a:t>
            </a:r>
            <a:r>
              <a:rPr lang="zh-CN" altLang="en-US" sz="1600" b="1" dirty="0"/>
              <a:t>？描述是否正确、有效？</a:t>
            </a:r>
            <a:endParaRPr lang="zh-CN" altLang="en-US" sz="1050" dirty="0"/>
          </a:p>
        </p:txBody>
      </p:sp>
      <p:pic>
        <p:nvPicPr>
          <p:cNvPr id="3" name="图片 2"/>
          <p:cNvPicPr>
            <a:picLocks noChangeAspect="1"/>
          </p:cNvPicPr>
          <p:nvPr/>
        </p:nvPicPr>
        <p:blipFill>
          <a:blip r:embed="rId1"/>
          <a:stretch>
            <a:fillRect/>
          </a:stretch>
        </p:blipFill>
        <p:spPr>
          <a:xfrm>
            <a:off x="455959" y="758677"/>
            <a:ext cx="3611985" cy="4266692"/>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5976" y="559881"/>
            <a:ext cx="3611986" cy="4609484"/>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nodeType="clickEffect">
                                  <p:stCondLst>
                                    <p:cond delay="0"/>
                                  </p:stCondLst>
                                  <p:childTnLst>
                                    <p:animEffect transition="out" filter="fade">
                                      <p:cBhvr>
                                        <p:cTn id="18" dur="500"/>
                                        <p:tgtEl>
                                          <p:spTgt spid="5"/>
                                        </p:tgtEl>
                                      </p:cBhvr>
                                    </p:animEffect>
                                    <p:set>
                                      <p:cBhvr>
                                        <p:cTn id="19" dur="1" fill="hold">
                                          <p:stCondLst>
                                            <p:cond delay="499"/>
                                          </p:stCondLst>
                                        </p:cTn>
                                        <p:tgtEl>
                                          <p:spTgt spid="5"/>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3"/>
                                        </p:tgtEl>
                                      </p:cBhvr>
                                    </p:animEffect>
                                    <p:set>
                                      <p:cBhvr>
                                        <p:cTn id="22" dur="1" fill="hold">
                                          <p:stCondLst>
                                            <p:cond delay="499"/>
                                          </p:stCondLst>
                                        </p:cTn>
                                        <p:tgtEl>
                                          <p:spTgt spid="3"/>
                                        </p:tgtEl>
                                        <p:attrNameLst>
                                          <p:attrName>style.visibility</p:attrName>
                                        </p:attrNameLst>
                                      </p:cBhvr>
                                      <p:to>
                                        <p:strVal val="hidden"/>
                                      </p:to>
                                    </p:set>
                                  </p:childTnLst>
                                </p:cTn>
                              </p:par>
                              <p:par>
                                <p:cTn id="23" presetID="10" presetClass="exit" presetSubtype="0" fill="hold" grpId="1" nodeType="withEffect">
                                  <p:stCondLst>
                                    <p:cond delay="0"/>
                                  </p:stCondLst>
                                  <p:childTnLst>
                                    <p:animEffect transition="out" filter="fade">
                                      <p:cBhvr>
                                        <p:cTn id="24" dur="500"/>
                                        <p:tgtEl>
                                          <p:spTgt spid="2"/>
                                        </p:tgtEl>
                                      </p:cBhvr>
                                    </p:animEffect>
                                    <p:set>
                                      <p:cBhvr>
                                        <p:cTn id="25"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108"/>
          <p:cNvSpPr txBox="1">
            <a:spLocks noChangeArrowheads="1"/>
          </p:cNvSpPr>
          <p:nvPr/>
        </p:nvSpPr>
        <p:spPr bwMode="auto">
          <a:xfrm>
            <a:off x="539552" y="267494"/>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dirty="0">
                <a:solidFill>
                  <a:prstClr val="black"/>
                </a:solidFill>
                <a:latin typeface="微软雅黑" panose="020B0503020204020204" pitchFamily="34" charset="-122"/>
                <a:ea typeface="微软雅黑" panose="020B0503020204020204" pitchFamily="34" charset="-122"/>
              </a:rPr>
              <a:t>自评记录</a:t>
            </a:r>
            <a:endParaRPr lang="en-US" altLang="zh-CN" dirty="0">
              <a:solidFill>
                <a:prstClr val="black"/>
              </a:solidFill>
              <a:latin typeface="微软雅黑" panose="020B0503020204020204" pitchFamily="34" charset="-122"/>
              <a:ea typeface="微软雅黑" panose="020B0503020204020204" pitchFamily="34" charset="-122"/>
            </a:endParaRPr>
          </a:p>
        </p:txBody>
      </p:sp>
      <p:grpSp>
        <p:nvGrpSpPr>
          <p:cNvPr id="30" name="组合 29"/>
          <p:cNvGrpSpPr/>
          <p:nvPr/>
        </p:nvGrpSpPr>
        <p:grpSpPr>
          <a:xfrm>
            <a:off x="107544" y="245001"/>
            <a:ext cx="360000" cy="360000"/>
            <a:chOff x="1965186" y="1419622"/>
            <a:chExt cx="302558" cy="314067"/>
          </a:xfrm>
        </p:grpSpPr>
        <p:sp>
          <p:nvSpPr>
            <p:cNvPr id="31" name="矩形 30"/>
            <p:cNvSpPr/>
            <p:nvPr userDrawn="1"/>
          </p:nvSpPr>
          <p:spPr>
            <a:xfrm>
              <a:off x="1965186" y="1419622"/>
              <a:ext cx="252000" cy="252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userDrawn="1"/>
          </p:nvSpPr>
          <p:spPr>
            <a:xfrm>
              <a:off x="2087744" y="1553689"/>
              <a:ext cx="180000" cy="180000"/>
            </a:xfrm>
            <a:prstGeom prst="rect">
              <a:avLst/>
            </a:prstGeom>
            <a:solidFill>
              <a:srgbClr val="0E90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a:off x="2195736" y="267494"/>
            <a:ext cx="6336704" cy="338554"/>
          </a:xfrm>
          <a:prstGeom prst="rect">
            <a:avLst/>
          </a:prstGeom>
          <a:noFill/>
        </p:spPr>
        <p:txBody>
          <a:bodyPr wrap="square" rtlCol="0">
            <a:spAutoFit/>
          </a:bodyPr>
          <a:lstStyle/>
          <a:p>
            <a:r>
              <a:rPr lang="en-US" altLang="zh-CN" sz="1600" b="1" dirty="0"/>
              <a:t>38.</a:t>
            </a:r>
            <a:r>
              <a:rPr lang="zh-CN" altLang="en-US" sz="1600" b="1" dirty="0"/>
              <a:t>是否对</a:t>
            </a:r>
            <a:r>
              <a:rPr lang="en-US" altLang="zh-CN" sz="1600" b="1" dirty="0"/>
              <a:t>SRS</a:t>
            </a:r>
            <a:r>
              <a:rPr lang="zh-CN" altLang="en-US" sz="1600" b="1" dirty="0"/>
              <a:t>进行了正式的内部评审？是否有评审记录？</a:t>
            </a:r>
            <a:endParaRPr lang="zh-CN" altLang="en-US" sz="1050" dirty="0"/>
          </a:p>
        </p:txBody>
      </p:sp>
      <p:pic>
        <p:nvPicPr>
          <p:cNvPr id="3" name="图片 2"/>
          <p:cNvPicPr>
            <a:picLocks noChangeAspect="1"/>
          </p:cNvPicPr>
          <p:nvPr/>
        </p:nvPicPr>
        <p:blipFill>
          <a:blip r:embed="rId1"/>
          <a:stretch>
            <a:fillRect/>
          </a:stretch>
        </p:blipFill>
        <p:spPr>
          <a:xfrm>
            <a:off x="611560" y="1635646"/>
            <a:ext cx="2880610" cy="602032"/>
          </a:xfrm>
          <a:prstGeom prst="rect">
            <a:avLst/>
          </a:prstGeom>
        </p:spPr>
      </p:pic>
      <p:pic>
        <p:nvPicPr>
          <p:cNvPr id="6" name="图片 5"/>
          <p:cNvPicPr>
            <a:picLocks noChangeAspect="1"/>
          </p:cNvPicPr>
          <p:nvPr/>
        </p:nvPicPr>
        <p:blipFill>
          <a:blip r:embed="rId2"/>
          <a:stretch>
            <a:fillRect/>
          </a:stretch>
        </p:blipFill>
        <p:spPr>
          <a:xfrm>
            <a:off x="3995935" y="574571"/>
            <a:ext cx="4758569" cy="4519617"/>
          </a:xfrm>
          <a:prstGeom prst="rect">
            <a:avLst/>
          </a:prstGeom>
        </p:spPr>
      </p:pic>
      <p:pic>
        <p:nvPicPr>
          <p:cNvPr id="7" name="图片 6"/>
          <p:cNvPicPr>
            <a:picLocks noChangeAspect="1"/>
          </p:cNvPicPr>
          <p:nvPr/>
        </p:nvPicPr>
        <p:blipFill>
          <a:blip r:embed="rId3"/>
          <a:stretch>
            <a:fillRect/>
          </a:stretch>
        </p:blipFill>
        <p:spPr>
          <a:xfrm>
            <a:off x="715255" y="2332208"/>
            <a:ext cx="2522439" cy="548688"/>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350" fill="hold"/>
                                        <p:tgtEl>
                                          <p:spTgt spid="30"/>
                                        </p:tgtEl>
                                        <p:attrNameLst>
                                          <p:attrName>ppt_w</p:attrName>
                                        </p:attrNameLst>
                                      </p:cBhvr>
                                      <p:tavLst>
                                        <p:tav tm="0">
                                          <p:val>
                                            <p:fltVal val="0"/>
                                          </p:val>
                                        </p:tav>
                                        <p:tav tm="100000">
                                          <p:val>
                                            <p:strVal val="#ppt_w"/>
                                          </p:val>
                                        </p:tav>
                                      </p:tavLst>
                                    </p:anim>
                                    <p:anim calcmode="lin" valueType="num">
                                      <p:cBhvr>
                                        <p:cTn id="8" dur="350" fill="hold"/>
                                        <p:tgtEl>
                                          <p:spTgt spid="30"/>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29"/>
                                        </p:tgtEl>
                                        <p:attrNameLst>
                                          <p:attrName>style.visibility</p:attrName>
                                        </p:attrNameLst>
                                      </p:cBhvr>
                                      <p:to>
                                        <p:strVal val="visible"/>
                                      </p:to>
                                    </p:set>
                                    <p:anim calcmode="lin" valueType="num">
                                      <p:cBhvr>
                                        <p:cTn id="12" dur="400" fill="hold"/>
                                        <p:tgtEl>
                                          <p:spTgt spid="29"/>
                                        </p:tgtEl>
                                        <p:attrNameLst>
                                          <p:attrName>ppt_x</p:attrName>
                                        </p:attrNameLst>
                                      </p:cBhvr>
                                      <p:tavLst>
                                        <p:tav tm="0">
                                          <p:val>
                                            <p:strVal val="#ppt_x"/>
                                          </p:val>
                                        </p:tav>
                                        <p:tav tm="50000">
                                          <p:val>
                                            <p:strVal val="#ppt_x+.1"/>
                                          </p:val>
                                        </p:tav>
                                        <p:tav tm="100000">
                                          <p:val>
                                            <p:strVal val="#ppt_x"/>
                                          </p:val>
                                        </p:tav>
                                      </p:tavLst>
                                    </p:anim>
                                    <p:anim calcmode="lin" valueType="num">
                                      <p:cBhvr>
                                        <p:cTn id="13" dur="400" fill="hold"/>
                                        <p:tgtEl>
                                          <p:spTgt spid="29"/>
                                        </p:tgtEl>
                                        <p:attrNameLst>
                                          <p:attrName>ppt_y</p:attrName>
                                        </p:attrNameLst>
                                      </p:cBhvr>
                                      <p:tavLst>
                                        <p:tav tm="0">
                                          <p:val>
                                            <p:strVal val="#ppt_y"/>
                                          </p:val>
                                        </p:tav>
                                        <p:tav tm="100000">
                                          <p:val>
                                            <p:strVal val="#ppt_y"/>
                                          </p:val>
                                        </p:tav>
                                      </p:tavLst>
                                    </p:anim>
                                    <p:anim calcmode="lin" valueType="num">
                                      <p:cBhvr>
                                        <p:cTn id="14" dur="400" fill="hold"/>
                                        <p:tgtEl>
                                          <p:spTgt spid="29"/>
                                        </p:tgtEl>
                                        <p:attrNameLst>
                                          <p:attrName>ppt_h</p:attrName>
                                        </p:attrNameLst>
                                      </p:cBhvr>
                                      <p:tavLst>
                                        <p:tav tm="0">
                                          <p:val>
                                            <p:strVal val="#ppt_h/10"/>
                                          </p:val>
                                        </p:tav>
                                        <p:tav tm="50000">
                                          <p:val>
                                            <p:strVal val="#ppt_h+.01"/>
                                          </p:val>
                                        </p:tav>
                                        <p:tav tm="100000">
                                          <p:val>
                                            <p:strVal val="#ppt_h"/>
                                          </p:val>
                                        </p:tav>
                                      </p:tavLst>
                                    </p:anim>
                                    <p:anim calcmode="lin" valueType="num">
                                      <p:cBhvr>
                                        <p:cTn id="15" dur="400" fill="hold"/>
                                        <p:tgtEl>
                                          <p:spTgt spid="29"/>
                                        </p:tgtEl>
                                        <p:attrNameLst>
                                          <p:attrName>ppt_w</p:attrName>
                                        </p:attrNameLst>
                                      </p:cBhvr>
                                      <p:tavLst>
                                        <p:tav tm="0">
                                          <p:val>
                                            <p:strVal val="#ppt_w/10"/>
                                          </p:val>
                                        </p:tav>
                                        <p:tav tm="50000">
                                          <p:val>
                                            <p:strVal val="#ppt_w+.01"/>
                                          </p:val>
                                        </p:tav>
                                        <p:tav tm="100000">
                                          <p:val>
                                            <p:strVal val="#ppt_w"/>
                                          </p:val>
                                        </p:tav>
                                      </p:tavLst>
                                    </p:anim>
                                    <p:animEffect transition="in" filter="fade">
                                      <p:cBhvr>
                                        <p:cTn id="16" dur="400" tmFilter="0,0; .5, 1; 1, 1"/>
                                        <p:tgtEl>
                                          <p:spTgt spid="29"/>
                                        </p:tgtEl>
                                      </p:cBhvr>
                                    </p:animEffect>
                                  </p:childTnLst>
                                </p:cTn>
                              </p:par>
                            </p:childTnLst>
                          </p:cTn>
                        </p:par>
                        <p:par>
                          <p:cTn id="17" fill="hold">
                            <p:stCondLst>
                              <p:cond delay="519"/>
                            </p:stCondLst>
                            <p:childTnLst>
                              <p:par>
                                <p:cTn id="18" presetID="22" presetClass="entr" presetSubtype="8"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left)">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108"/>
          <p:cNvSpPr txBox="1">
            <a:spLocks noChangeArrowheads="1"/>
          </p:cNvSpPr>
          <p:nvPr/>
        </p:nvSpPr>
        <p:spPr bwMode="auto">
          <a:xfrm>
            <a:off x="539552" y="267494"/>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dirty="0">
                <a:solidFill>
                  <a:prstClr val="black"/>
                </a:solidFill>
                <a:latin typeface="微软雅黑" panose="020B0503020204020204" pitchFamily="34" charset="-122"/>
                <a:ea typeface="微软雅黑" panose="020B0503020204020204" pitchFamily="34" charset="-122"/>
              </a:rPr>
              <a:t>自评记录</a:t>
            </a:r>
            <a:endParaRPr lang="en-US" altLang="zh-CN" dirty="0">
              <a:solidFill>
                <a:prstClr val="black"/>
              </a:solidFill>
              <a:latin typeface="微软雅黑" panose="020B0503020204020204" pitchFamily="34" charset="-122"/>
              <a:ea typeface="微软雅黑" panose="020B0503020204020204" pitchFamily="34" charset="-122"/>
            </a:endParaRPr>
          </a:p>
        </p:txBody>
      </p:sp>
      <p:grpSp>
        <p:nvGrpSpPr>
          <p:cNvPr id="30" name="组合 29"/>
          <p:cNvGrpSpPr/>
          <p:nvPr/>
        </p:nvGrpSpPr>
        <p:grpSpPr>
          <a:xfrm>
            <a:off x="107544" y="245001"/>
            <a:ext cx="360000" cy="360000"/>
            <a:chOff x="1965186" y="1419622"/>
            <a:chExt cx="302558" cy="314067"/>
          </a:xfrm>
        </p:grpSpPr>
        <p:sp>
          <p:nvSpPr>
            <p:cNvPr id="31" name="矩形 30"/>
            <p:cNvSpPr/>
            <p:nvPr userDrawn="1"/>
          </p:nvSpPr>
          <p:spPr>
            <a:xfrm>
              <a:off x="1965186" y="1419622"/>
              <a:ext cx="252000" cy="252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userDrawn="1"/>
          </p:nvSpPr>
          <p:spPr>
            <a:xfrm>
              <a:off x="2087744" y="1553689"/>
              <a:ext cx="180000" cy="180000"/>
            </a:xfrm>
            <a:prstGeom prst="rect">
              <a:avLst/>
            </a:prstGeom>
            <a:solidFill>
              <a:srgbClr val="0E90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a:off x="2195736" y="267494"/>
            <a:ext cx="6336704" cy="338554"/>
          </a:xfrm>
          <a:prstGeom prst="rect">
            <a:avLst/>
          </a:prstGeom>
          <a:noFill/>
        </p:spPr>
        <p:txBody>
          <a:bodyPr wrap="square" rtlCol="0">
            <a:spAutoFit/>
          </a:bodyPr>
          <a:lstStyle/>
          <a:p>
            <a:r>
              <a:rPr lang="en-US" altLang="zh-CN" sz="1600" b="1" dirty="0"/>
              <a:t>39.</a:t>
            </a:r>
            <a:r>
              <a:rPr lang="zh-CN" altLang="en-US" sz="1600" b="1" dirty="0"/>
              <a:t>是否对评审中要求修改和改进的部分进行了完善？是否有记录？</a:t>
            </a:r>
            <a:endParaRPr lang="zh-CN" altLang="en-US" sz="1050" dirty="0"/>
          </a:p>
        </p:txBody>
      </p:sp>
      <p:pic>
        <p:nvPicPr>
          <p:cNvPr id="4" name="图片 3"/>
          <p:cNvPicPr>
            <a:picLocks noChangeAspect="1"/>
          </p:cNvPicPr>
          <p:nvPr/>
        </p:nvPicPr>
        <p:blipFill>
          <a:blip r:embed="rId1"/>
          <a:stretch>
            <a:fillRect/>
          </a:stretch>
        </p:blipFill>
        <p:spPr>
          <a:xfrm>
            <a:off x="2077096" y="3338968"/>
            <a:ext cx="4854361" cy="594412"/>
          </a:xfrm>
          <a:prstGeom prst="rect">
            <a:avLst/>
          </a:prstGeom>
        </p:spPr>
      </p:pic>
      <p:pic>
        <p:nvPicPr>
          <p:cNvPr id="5" name="图片 4"/>
          <p:cNvPicPr>
            <a:picLocks noChangeAspect="1"/>
          </p:cNvPicPr>
          <p:nvPr/>
        </p:nvPicPr>
        <p:blipFill>
          <a:blip r:embed="rId2"/>
          <a:stretch>
            <a:fillRect/>
          </a:stretch>
        </p:blipFill>
        <p:spPr>
          <a:xfrm>
            <a:off x="2212542" y="1347614"/>
            <a:ext cx="4718915" cy="154699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108"/>
          <p:cNvSpPr txBox="1">
            <a:spLocks noChangeArrowheads="1"/>
          </p:cNvSpPr>
          <p:nvPr/>
        </p:nvSpPr>
        <p:spPr bwMode="auto">
          <a:xfrm>
            <a:off x="539552" y="267494"/>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dirty="0">
                <a:solidFill>
                  <a:prstClr val="black"/>
                </a:solidFill>
                <a:latin typeface="微软雅黑" panose="020B0503020204020204" pitchFamily="34" charset="-122"/>
                <a:ea typeface="微软雅黑" panose="020B0503020204020204" pitchFamily="34" charset="-122"/>
              </a:rPr>
              <a:t>正式发布</a:t>
            </a:r>
            <a:endParaRPr lang="en-US" altLang="zh-CN" dirty="0">
              <a:solidFill>
                <a:prstClr val="black"/>
              </a:solidFill>
              <a:latin typeface="微软雅黑" panose="020B0503020204020204" pitchFamily="34" charset="-122"/>
              <a:ea typeface="微软雅黑" panose="020B0503020204020204" pitchFamily="34" charset="-122"/>
            </a:endParaRPr>
          </a:p>
        </p:txBody>
      </p:sp>
      <p:grpSp>
        <p:nvGrpSpPr>
          <p:cNvPr id="30" name="组合 29"/>
          <p:cNvGrpSpPr/>
          <p:nvPr/>
        </p:nvGrpSpPr>
        <p:grpSpPr>
          <a:xfrm>
            <a:off x="107544" y="245001"/>
            <a:ext cx="360000" cy="360000"/>
            <a:chOff x="1965186" y="1419622"/>
            <a:chExt cx="302558" cy="314067"/>
          </a:xfrm>
        </p:grpSpPr>
        <p:sp>
          <p:nvSpPr>
            <p:cNvPr id="31" name="矩形 30"/>
            <p:cNvSpPr/>
            <p:nvPr userDrawn="1"/>
          </p:nvSpPr>
          <p:spPr>
            <a:xfrm>
              <a:off x="1965186" y="1419622"/>
              <a:ext cx="252000" cy="252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userDrawn="1"/>
          </p:nvSpPr>
          <p:spPr>
            <a:xfrm>
              <a:off x="2087744" y="1553689"/>
              <a:ext cx="180000" cy="180000"/>
            </a:xfrm>
            <a:prstGeom prst="rect">
              <a:avLst/>
            </a:prstGeom>
            <a:solidFill>
              <a:srgbClr val="0E90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a:off x="2195736" y="267494"/>
            <a:ext cx="6336704" cy="584775"/>
          </a:xfrm>
          <a:prstGeom prst="rect">
            <a:avLst/>
          </a:prstGeom>
          <a:noFill/>
        </p:spPr>
        <p:txBody>
          <a:bodyPr wrap="square" rtlCol="0">
            <a:spAutoFit/>
          </a:bodyPr>
          <a:lstStyle/>
          <a:p>
            <a:r>
              <a:rPr lang="en-US" altLang="zh-CN" sz="1600" b="1" dirty="0"/>
              <a:t>40.</a:t>
            </a:r>
            <a:r>
              <a:rPr lang="zh-CN" altLang="zh-CN" sz="1600" b="1" dirty="0"/>
              <a:t>针对</a:t>
            </a:r>
            <a:r>
              <a:rPr lang="en-US" altLang="zh-CN" sz="1600" b="1" dirty="0"/>
              <a:t>SRS Baseline</a:t>
            </a:r>
            <a:r>
              <a:rPr lang="zh-CN" altLang="zh-CN" sz="1600" b="1" dirty="0"/>
              <a:t>，是否进行了正式的发布？是否定义了基准版本号？是否提交配置系统？</a:t>
            </a:r>
            <a:endParaRPr lang="zh-CN" altLang="en-US" sz="1000" dirty="0"/>
          </a:p>
        </p:txBody>
      </p:sp>
      <p:pic>
        <p:nvPicPr>
          <p:cNvPr id="3" name="图片 2"/>
          <p:cNvPicPr>
            <a:picLocks noChangeAspect="1"/>
          </p:cNvPicPr>
          <p:nvPr/>
        </p:nvPicPr>
        <p:blipFill>
          <a:blip r:embed="rId1"/>
          <a:stretch>
            <a:fillRect/>
          </a:stretch>
        </p:blipFill>
        <p:spPr>
          <a:xfrm>
            <a:off x="2693507" y="1491630"/>
            <a:ext cx="3756986" cy="2545301"/>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350" fill="hold"/>
                                        <p:tgtEl>
                                          <p:spTgt spid="30"/>
                                        </p:tgtEl>
                                        <p:attrNameLst>
                                          <p:attrName>ppt_w</p:attrName>
                                        </p:attrNameLst>
                                      </p:cBhvr>
                                      <p:tavLst>
                                        <p:tav tm="0">
                                          <p:val>
                                            <p:fltVal val="0"/>
                                          </p:val>
                                        </p:tav>
                                        <p:tav tm="100000">
                                          <p:val>
                                            <p:strVal val="#ppt_w"/>
                                          </p:val>
                                        </p:tav>
                                      </p:tavLst>
                                    </p:anim>
                                    <p:anim calcmode="lin" valueType="num">
                                      <p:cBhvr>
                                        <p:cTn id="8" dur="350" fill="hold"/>
                                        <p:tgtEl>
                                          <p:spTgt spid="30"/>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29"/>
                                        </p:tgtEl>
                                        <p:attrNameLst>
                                          <p:attrName>style.visibility</p:attrName>
                                        </p:attrNameLst>
                                      </p:cBhvr>
                                      <p:to>
                                        <p:strVal val="visible"/>
                                      </p:to>
                                    </p:set>
                                    <p:anim calcmode="lin" valueType="num">
                                      <p:cBhvr>
                                        <p:cTn id="12" dur="400" fill="hold"/>
                                        <p:tgtEl>
                                          <p:spTgt spid="29"/>
                                        </p:tgtEl>
                                        <p:attrNameLst>
                                          <p:attrName>ppt_x</p:attrName>
                                        </p:attrNameLst>
                                      </p:cBhvr>
                                      <p:tavLst>
                                        <p:tav tm="0">
                                          <p:val>
                                            <p:strVal val="#ppt_x"/>
                                          </p:val>
                                        </p:tav>
                                        <p:tav tm="50000">
                                          <p:val>
                                            <p:strVal val="#ppt_x+.1"/>
                                          </p:val>
                                        </p:tav>
                                        <p:tav tm="100000">
                                          <p:val>
                                            <p:strVal val="#ppt_x"/>
                                          </p:val>
                                        </p:tav>
                                      </p:tavLst>
                                    </p:anim>
                                    <p:anim calcmode="lin" valueType="num">
                                      <p:cBhvr>
                                        <p:cTn id="13" dur="400" fill="hold"/>
                                        <p:tgtEl>
                                          <p:spTgt spid="29"/>
                                        </p:tgtEl>
                                        <p:attrNameLst>
                                          <p:attrName>ppt_y</p:attrName>
                                        </p:attrNameLst>
                                      </p:cBhvr>
                                      <p:tavLst>
                                        <p:tav tm="0">
                                          <p:val>
                                            <p:strVal val="#ppt_y"/>
                                          </p:val>
                                        </p:tav>
                                        <p:tav tm="100000">
                                          <p:val>
                                            <p:strVal val="#ppt_y"/>
                                          </p:val>
                                        </p:tav>
                                      </p:tavLst>
                                    </p:anim>
                                    <p:anim calcmode="lin" valueType="num">
                                      <p:cBhvr>
                                        <p:cTn id="14" dur="400" fill="hold"/>
                                        <p:tgtEl>
                                          <p:spTgt spid="29"/>
                                        </p:tgtEl>
                                        <p:attrNameLst>
                                          <p:attrName>ppt_h</p:attrName>
                                        </p:attrNameLst>
                                      </p:cBhvr>
                                      <p:tavLst>
                                        <p:tav tm="0">
                                          <p:val>
                                            <p:strVal val="#ppt_h/10"/>
                                          </p:val>
                                        </p:tav>
                                        <p:tav tm="50000">
                                          <p:val>
                                            <p:strVal val="#ppt_h+.01"/>
                                          </p:val>
                                        </p:tav>
                                        <p:tav tm="100000">
                                          <p:val>
                                            <p:strVal val="#ppt_h"/>
                                          </p:val>
                                        </p:tav>
                                      </p:tavLst>
                                    </p:anim>
                                    <p:anim calcmode="lin" valueType="num">
                                      <p:cBhvr>
                                        <p:cTn id="15" dur="400" fill="hold"/>
                                        <p:tgtEl>
                                          <p:spTgt spid="29"/>
                                        </p:tgtEl>
                                        <p:attrNameLst>
                                          <p:attrName>ppt_w</p:attrName>
                                        </p:attrNameLst>
                                      </p:cBhvr>
                                      <p:tavLst>
                                        <p:tav tm="0">
                                          <p:val>
                                            <p:strVal val="#ppt_w/10"/>
                                          </p:val>
                                        </p:tav>
                                        <p:tav tm="50000">
                                          <p:val>
                                            <p:strVal val="#ppt_w+.01"/>
                                          </p:val>
                                        </p:tav>
                                        <p:tav tm="100000">
                                          <p:val>
                                            <p:strVal val="#ppt_w"/>
                                          </p:val>
                                        </p:tav>
                                      </p:tavLst>
                                    </p:anim>
                                    <p:animEffect transition="in" filter="fade">
                                      <p:cBhvr>
                                        <p:cTn id="16" dur="400" tmFilter="0,0; .5, 1; 1, 1"/>
                                        <p:tgtEl>
                                          <p:spTgt spid="29"/>
                                        </p:tgtEl>
                                      </p:cBhvr>
                                    </p:animEffect>
                                  </p:childTnLst>
                                </p:cTn>
                              </p:par>
                            </p:childTnLst>
                          </p:cTn>
                        </p:par>
                        <p:par>
                          <p:cTn id="17" fill="hold">
                            <p:stCondLst>
                              <p:cond delay="519"/>
                            </p:stCondLst>
                            <p:childTnLst>
                              <p:par>
                                <p:cTn id="18" presetID="22" presetClass="entr" presetSubtype="8"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left)">
                                      <p:cBhvr>
                                        <p:cTn id="20" dur="500"/>
                                        <p:tgtEl>
                                          <p:spTgt spid="2"/>
                                        </p:tgtEl>
                                      </p:cBhvr>
                                    </p:animEffect>
                                  </p:childTnLst>
                                </p:cTn>
                              </p:par>
                            </p:childTnLst>
                          </p:cTn>
                        </p:par>
                        <p:par>
                          <p:cTn id="21" fill="hold">
                            <p:stCondLst>
                              <p:cond delay="1019"/>
                            </p:stCondLst>
                            <p:childTnLst>
                              <p:par>
                                <p:cTn id="22" presetID="10" presetClass="entr" presetSubtype="0" fill="hold" nodeType="after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2"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108"/>
          <p:cNvSpPr txBox="1">
            <a:spLocks noChangeArrowheads="1"/>
          </p:cNvSpPr>
          <p:nvPr/>
        </p:nvSpPr>
        <p:spPr bwMode="auto">
          <a:xfrm>
            <a:off x="539552" y="267494"/>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dirty="0">
                <a:solidFill>
                  <a:prstClr val="black"/>
                </a:solidFill>
                <a:latin typeface="微软雅黑" panose="020B0503020204020204" pitchFamily="34" charset="-122"/>
                <a:ea typeface="微软雅黑" panose="020B0503020204020204" pitchFamily="34" charset="-122"/>
              </a:rPr>
              <a:t>需求变更</a:t>
            </a:r>
            <a:endParaRPr lang="en-US" altLang="zh-CN" dirty="0">
              <a:solidFill>
                <a:prstClr val="black"/>
              </a:solidFill>
              <a:latin typeface="微软雅黑" panose="020B0503020204020204" pitchFamily="34" charset="-122"/>
              <a:ea typeface="微软雅黑" panose="020B0503020204020204" pitchFamily="34" charset="-122"/>
            </a:endParaRPr>
          </a:p>
        </p:txBody>
      </p:sp>
      <p:grpSp>
        <p:nvGrpSpPr>
          <p:cNvPr id="30" name="组合 29"/>
          <p:cNvGrpSpPr/>
          <p:nvPr/>
        </p:nvGrpSpPr>
        <p:grpSpPr>
          <a:xfrm>
            <a:off x="107544" y="245001"/>
            <a:ext cx="360000" cy="360000"/>
            <a:chOff x="1965186" y="1419622"/>
            <a:chExt cx="302558" cy="314067"/>
          </a:xfrm>
        </p:grpSpPr>
        <p:sp>
          <p:nvSpPr>
            <p:cNvPr id="31" name="矩形 30"/>
            <p:cNvSpPr/>
            <p:nvPr userDrawn="1"/>
          </p:nvSpPr>
          <p:spPr>
            <a:xfrm>
              <a:off x="1965186" y="1419622"/>
              <a:ext cx="252000" cy="252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userDrawn="1"/>
          </p:nvSpPr>
          <p:spPr>
            <a:xfrm>
              <a:off x="2087744" y="1553689"/>
              <a:ext cx="180000" cy="180000"/>
            </a:xfrm>
            <a:prstGeom prst="rect">
              <a:avLst/>
            </a:prstGeom>
            <a:solidFill>
              <a:srgbClr val="0E90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a:off x="2195736" y="267494"/>
            <a:ext cx="6336704" cy="584775"/>
          </a:xfrm>
          <a:prstGeom prst="rect">
            <a:avLst/>
          </a:prstGeom>
          <a:noFill/>
        </p:spPr>
        <p:txBody>
          <a:bodyPr wrap="square" rtlCol="0">
            <a:spAutoFit/>
          </a:bodyPr>
          <a:lstStyle/>
          <a:p>
            <a:r>
              <a:rPr lang="en-US" altLang="zh-CN" sz="1600" b="1" dirty="0"/>
              <a:t>41.</a:t>
            </a:r>
            <a:r>
              <a:rPr lang="zh-CN" altLang="en-US" sz="1600" b="1" dirty="0"/>
              <a:t>针对需求的管理，是否采用了需求管理工具？是否把全部需求录入工具？是否建立了跟踪链接矩阵？</a:t>
            </a:r>
            <a:endParaRPr lang="zh-CN" altLang="en-US" sz="1000" dirty="0"/>
          </a:p>
        </p:txBody>
      </p:sp>
      <p:pic>
        <p:nvPicPr>
          <p:cNvPr id="4" name="图片 3"/>
          <p:cNvPicPr>
            <a:picLocks noChangeAspect="1"/>
          </p:cNvPicPr>
          <p:nvPr/>
        </p:nvPicPr>
        <p:blipFill>
          <a:blip r:embed="rId1"/>
          <a:stretch>
            <a:fillRect/>
          </a:stretch>
        </p:blipFill>
        <p:spPr>
          <a:xfrm>
            <a:off x="4139952" y="828985"/>
            <a:ext cx="3387095" cy="4314515"/>
          </a:xfrm>
          <a:prstGeom prst="rect">
            <a:avLst/>
          </a:prstGeom>
        </p:spPr>
      </p:pic>
      <p:pic>
        <p:nvPicPr>
          <p:cNvPr id="5" name="图片 4"/>
          <p:cNvPicPr>
            <a:picLocks noChangeAspect="1"/>
          </p:cNvPicPr>
          <p:nvPr/>
        </p:nvPicPr>
        <p:blipFill>
          <a:blip r:embed="rId2"/>
          <a:stretch>
            <a:fillRect/>
          </a:stretch>
        </p:blipFill>
        <p:spPr>
          <a:xfrm>
            <a:off x="1134500" y="1635646"/>
            <a:ext cx="2027096" cy="472481"/>
          </a:xfrm>
          <a:prstGeom prst="rect">
            <a:avLst/>
          </a:prstGeom>
        </p:spPr>
      </p:pic>
      <p:pic>
        <p:nvPicPr>
          <p:cNvPr id="6" name="图片 5"/>
          <p:cNvPicPr>
            <a:picLocks noChangeAspect="1"/>
          </p:cNvPicPr>
          <p:nvPr/>
        </p:nvPicPr>
        <p:blipFill>
          <a:blip r:embed="rId3"/>
          <a:stretch>
            <a:fillRect/>
          </a:stretch>
        </p:blipFill>
        <p:spPr>
          <a:xfrm>
            <a:off x="1118924" y="2142420"/>
            <a:ext cx="1630821" cy="609653"/>
          </a:xfrm>
          <a:prstGeom prst="rect">
            <a:avLst/>
          </a:prstGeom>
        </p:spPr>
      </p:pic>
      <p:pic>
        <p:nvPicPr>
          <p:cNvPr id="7" name="图片 6"/>
          <p:cNvPicPr>
            <a:picLocks noChangeAspect="1"/>
          </p:cNvPicPr>
          <p:nvPr/>
        </p:nvPicPr>
        <p:blipFill>
          <a:blip r:embed="rId4"/>
          <a:stretch>
            <a:fillRect/>
          </a:stretch>
        </p:blipFill>
        <p:spPr>
          <a:xfrm>
            <a:off x="1077011" y="2786366"/>
            <a:ext cx="1714649" cy="403895"/>
          </a:xfrm>
          <a:prstGeom prst="rect">
            <a:avLst/>
          </a:prstGeom>
        </p:spPr>
      </p:pic>
      <p:pic>
        <p:nvPicPr>
          <p:cNvPr id="8" name="图片 7"/>
          <p:cNvPicPr>
            <a:picLocks noChangeAspect="1"/>
          </p:cNvPicPr>
          <p:nvPr/>
        </p:nvPicPr>
        <p:blipFill>
          <a:blip r:embed="rId5"/>
          <a:stretch>
            <a:fillRect/>
          </a:stretch>
        </p:blipFill>
        <p:spPr>
          <a:xfrm>
            <a:off x="1134500" y="3329832"/>
            <a:ext cx="1493649" cy="434378"/>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350" fill="hold"/>
                                        <p:tgtEl>
                                          <p:spTgt spid="30"/>
                                        </p:tgtEl>
                                        <p:attrNameLst>
                                          <p:attrName>ppt_w</p:attrName>
                                        </p:attrNameLst>
                                      </p:cBhvr>
                                      <p:tavLst>
                                        <p:tav tm="0">
                                          <p:val>
                                            <p:fltVal val="0"/>
                                          </p:val>
                                        </p:tav>
                                        <p:tav tm="100000">
                                          <p:val>
                                            <p:strVal val="#ppt_w"/>
                                          </p:val>
                                        </p:tav>
                                      </p:tavLst>
                                    </p:anim>
                                    <p:anim calcmode="lin" valueType="num">
                                      <p:cBhvr>
                                        <p:cTn id="8" dur="350" fill="hold"/>
                                        <p:tgtEl>
                                          <p:spTgt spid="30"/>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29"/>
                                        </p:tgtEl>
                                        <p:attrNameLst>
                                          <p:attrName>style.visibility</p:attrName>
                                        </p:attrNameLst>
                                      </p:cBhvr>
                                      <p:to>
                                        <p:strVal val="visible"/>
                                      </p:to>
                                    </p:set>
                                    <p:anim calcmode="lin" valueType="num">
                                      <p:cBhvr>
                                        <p:cTn id="12" dur="400" fill="hold"/>
                                        <p:tgtEl>
                                          <p:spTgt spid="29"/>
                                        </p:tgtEl>
                                        <p:attrNameLst>
                                          <p:attrName>ppt_x</p:attrName>
                                        </p:attrNameLst>
                                      </p:cBhvr>
                                      <p:tavLst>
                                        <p:tav tm="0">
                                          <p:val>
                                            <p:strVal val="#ppt_x"/>
                                          </p:val>
                                        </p:tav>
                                        <p:tav tm="50000">
                                          <p:val>
                                            <p:strVal val="#ppt_x+.1"/>
                                          </p:val>
                                        </p:tav>
                                        <p:tav tm="100000">
                                          <p:val>
                                            <p:strVal val="#ppt_x"/>
                                          </p:val>
                                        </p:tav>
                                      </p:tavLst>
                                    </p:anim>
                                    <p:anim calcmode="lin" valueType="num">
                                      <p:cBhvr>
                                        <p:cTn id="13" dur="400" fill="hold"/>
                                        <p:tgtEl>
                                          <p:spTgt spid="29"/>
                                        </p:tgtEl>
                                        <p:attrNameLst>
                                          <p:attrName>ppt_y</p:attrName>
                                        </p:attrNameLst>
                                      </p:cBhvr>
                                      <p:tavLst>
                                        <p:tav tm="0">
                                          <p:val>
                                            <p:strVal val="#ppt_y"/>
                                          </p:val>
                                        </p:tav>
                                        <p:tav tm="100000">
                                          <p:val>
                                            <p:strVal val="#ppt_y"/>
                                          </p:val>
                                        </p:tav>
                                      </p:tavLst>
                                    </p:anim>
                                    <p:anim calcmode="lin" valueType="num">
                                      <p:cBhvr>
                                        <p:cTn id="14" dur="400" fill="hold"/>
                                        <p:tgtEl>
                                          <p:spTgt spid="29"/>
                                        </p:tgtEl>
                                        <p:attrNameLst>
                                          <p:attrName>ppt_h</p:attrName>
                                        </p:attrNameLst>
                                      </p:cBhvr>
                                      <p:tavLst>
                                        <p:tav tm="0">
                                          <p:val>
                                            <p:strVal val="#ppt_h/10"/>
                                          </p:val>
                                        </p:tav>
                                        <p:tav tm="50000">
                                          <p:val>
                                            <p:strVal val="#ppt_h+.01"/>
                                          </p:val>
                                        </p:tav>
                                        <p:tav tm="100000">
                                          <p:val>
                                            <p:strVal val="#ppt_h"/>
                                          </p:val>
                                        </p:tav>
                                      </p:tavLst>
                                    </p:anim>
                                    <p:anim calcmode="lin" valueType="num">
                                      <p:cBhvr>
                                        <p:cTn id="15" dur="400" fill="hold"/>
                                        <p:tgtEl>
                                          <p:spTgt spid="29"/>
                                        </p:tgtEl>
                                        <p:attrNameLst>
                                          <p:attrName>ppt_w</p:attrName>
                                        </p:attrNameLst>
                                      </p:cBhvr>
                                      <p:tavLst>
                                        <p:tav tm="0">
                                          <p:val>
                                            <p:strVal val="#ppt_w/10"/>
                                          </p:val>
                                        </p:tav>
                                        <p:tav tm="50000">
                                          <p:val>
                                            <p:strVal val="#ppt_w+.01"/>
                                          </p:val>
                                        </p:tav>
                                        <p:tav tm="100000">
                                          <p:val>
                                            <p:strVal val="#ppt_w"/>
                                          </p:val>
                                        </p:tav>
                                      </p:tavLst>
                                    </p:anim>
                                    <p:animEffect transition="in" filter="fade">
                                      <p:cBhvr>
                                        <p:cTn id="16" dur="400" tmFilter="0,0; .5, 1; 1, 1"/>
                                        <p:tgtEl>
                                          <p:spTgt spid="2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left)">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par>
                                <p:cTn id="27" presetID="10" presetClass="entr" presetSubtype="0" fill="hold"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par>
                                <p:cTn id="30" presetID="10" presetClass="entr" presetSubtype="0" fill="hold"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par>
                                <p:cTn id="33" presetID="10" presetClass="entr" presetSubtype="0" fill="hold" nodeType="with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500"/>
                                        <p:tgtEl>
                                          <p:spTgt spid="8"/>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fade">
                                      <p:cBhvr>
                                        <p:cTn id="4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2"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108"/>
          <p:cNvSpPr txBox="1">
            <a:spLocks noChangeArrowheads="1"/>
          </p:cNvSpPr>
          <p:nvPr/>
        </p:nvSpPr>
        <p:spPr bwMode="auto">
          <a:xfrm>
            <a:off x="539552" y="267494"/>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dirty="0">
                <a:solidFill>
                  <a:prstClr val="black"/>
                </a:solidFill>
                <a:latin typeface="微软雅黑" panose="020B0503020204020204" pitchFamily="34" charset="-122"/>
                <a:ea typeface="微软雅黑" panose="020B0503020204020204" pitchFamily="34" charset="-122"/>
              </a:rPr>
              <a:t>需求变更</a:t>
            </a:r>
            <a:endParaRPr lang="en-US" altLang="zh-CN" dirty="0">
              <a:solidFill>
                <a:prstClr val="black"/>
              </a:solidFill>
              <a:latin typeface="微软雅黑" panose="020B0503020204020204" pitchFamily="34" charset="-122"/>
              <a:ea typeface="微软雅黑" panose="020B0503020204020204" pitchFamily="34" charset="-122"/>
            </a:endParaRPr>
          </a:p>
        </p:txBody>
      </p:sp>
      <p:grpSp>
        <p:nvGrpSpPr>
          <p:cNvPr id="30" name="组合 29"/>
          <p:cNvGrpSpPr/>
          <p:nvPr/>
        </p:nvGrpSpPr>
        <p:grpSpPr>
          <a:xfrm>
            <a:off x="107544" y="245001"/>
            <a:ext cx="360000" cy="360000"/>
            <a:chOff x="1965186" y="1419622"/>
            <a:chExt cx="302558" cy="314067"/>
          </a:xfrm>
        </p:grpSpPr>
        <p:sp>
          <p:nvSpPr>
            <p:cNvPr id="31" name="矩形 30"/>
            <p:cNvSpPr/>
            <p:nvPr userDrawn="1"/>
          </p:nvSpPr>
          <p:spPr>
            <a:xfrm>
              <a:off x="1965186" y="1419622"/>
              <a:ext cx="252000" cy="252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userDrawn="1"/>
          </p:nvSpPr>
          <p:spPr>
            <a:xfrm>
              <a:off x="2087744" y="1553689"/>
              <a:ext cx="180000" cy="180000"/>
            </a:xfrm>
            <a:prstGeom prst="rect">
              <a:avLst/>
            </a:prstGeom>
            <a:solidFill>
              <a:srgbClr val="0E90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a:off x="2195736" y="267494"/>
            <a:ext cx="6336704" cy="338554"/>
          </a:xfrm>
          <a:prstGeom prst="rect">
            <a:avLst/>
          </a:prstGeom>
          <a:noFill/>
        </p:spPr>
        <p:txBody>
          <a:bodyPr wrap="square" rtlCol="0">
            <a:spAutoFit/>
          </a:bodyPr>
          <a:lstStyle/>
          <a:p>
            <a:r>
              <a:rPr lang="en-US" altLang="zh-CN" sz="1600" b="1" dirty="0"/>
              <a:t>42.</a:t>
            </a:r>
            <a:r>
              <a:rPr lang="zh-CN" altLang="en-US" sz="1600" b="1" dirty="0"/>
              <a:t>针对项目的需求变化，是否建议了</a:t>
            </a:r>
            <a:r>
              <a:rPr lang="en-US" altLang="zh-CN" sz="1600" b="1" dirty="0"/>
              <a:t>CCB</a:t>
            </a:r>
            <a:r>
              <a:rPr lang="zh-CN" altLang="en-US" sz="1600" b="1" dirty="0"/>
              <a:t>组织和人选？为什么？？</a:t>
            </a:r>
            <a:endParaRPr lang="zh-CN" altLang="en-US" sz="1000" dirty="0"/>
          </a:p>
        </p:txBody>
      </p:sp>
      <p:graphicFrame>
        <p:nvGraphicFramePr>
          <p:cNvPr id="3" name="表格 2"/>
          <p:cNvGraphicFramePr>
            <a:graphicFrameLocks noGrp="1"/>
          </p:cNvGraphicFramePr>
          <p:nvPr/>
        </p:nvGraphicFramePr>
        <p:xfrm>
          <a:off x="1979712" y="1611630"/>
          <a:ext cx="5267960" cy="1920240"/>
        </p:xfrm>
        <a:graphic>
          <a:graphicData uri="http://schemas.openxmlformats.org/drawingml/2006/table">
            <a:tbl>
              <a:tblPr firstRow="1" firstCol="1" bandRow="1">
                <a:tableStyleId>{5C22544A-7EE6-4342-B048-85BDC9FD1C3A}</a:tableStyleId>
              </a:tblPr>
              <a:tblGrid>
                <a:gridCol w="1730375"/>
                <a:gridCol w="1818005"/>
                <a:gridCol w="1719580"/>
              </a:tblGrid>
              <a:tr h="0">
                <a:tc>
                  <a:txBody>
                    <a:bodyPr/>
                    <a:lstStyle/>
                    <a:p>
                      <a:pPr algn="just">
                        <a:spcAft>
                          <a:spcPts val="0"/>
                        </a:spcAft>
                      </a:pPr>
                      <a:r>
                        <a:rPr lang="zh-CN" sz="1050" kern="100">
                          <a:effectLst/>
                        </a:rPr>
                        <a:t>姓名</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职位</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理由</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just">
                        <a:spcAft>
                          <a:spcPts val="0"/>
                        </a:spcAft>
                      </a:pPr>
                      <a:r>
                        <a:rPr lang="zh-CN" sz="1050" kern="100">
                          <a:effectLst/>
                        </a:rPr>
                        <a:t>陈依伦</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CCB</a:t>
                      </a:r>
                      <a:r>
                        <a:rPr lang="zh-CN" sz="1050" kern="100">
                          <a:effectLst/>
                        </a:rPr>
                        <a:t>主席</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项目的开发人员代表，对于基于项目的案例教学系统有一定的了解，其他同类型项目的组长</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just">
                        <a:spcAft>
                          <a:spcPts val="0"/>
                        </a:spcAft>
                      </a:pPr>
                      <a:r>
                        <a:rPr lang="zh-CN" sz="1050" kern="100">
                          <a:effectLst/>
                        </a:rPr>
                        <a:t>冯一鸣</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评估者</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CCB</a:t>
                      </a:r>
                      <a:r>
                        <a:rPr lang="zh-CN" sz="1050" kern="100">
                          <a:effectLst/>
                        </a:rPr>
                        <a:t>主席指定</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just">
                        <a:spcAft>
                          <a:spcPts val="0"/>
                        </a:spcAft>
                      </a:pPr>
                      <a:r>
                        <a:rPr lang="zh-CN" sz="1050" kern="100">
                          <a:effectLst/>
                        </a:rPr>
                        <a:t>郦哲聪</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修改者，请求接受者，验证者</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本项目组项目经理，本项目的管理人员</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just">
                        <a:spcAft>
                          <a:spcPts val="0"/>
                        </a:spcAft>
                      </a:pPr>
                      <a:r>
                        <a:rPr lang="zh-CN" sz="1050" kern="100">
                          <a:effectLst/>
                        </a:rPr>
                        <a:t>冯一鸣</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修改者</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本项目组成员</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just">
                        <a:spcAft>
                          <a:spcPts val="0"/>
                        </a:spcAft>
                      </a:pPr>
                      <a:r>
                        <a:rPr lang="zh-CN" sz="1050" kern="100">
                          <a:effectLst/>
                        </a:rPr>
                        <a:t>周德阳</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修改者</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本项目组成员</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just">
                        <a:spcAft>
                          <a:spcPts val="0"/>
                        </a:spcAft>
                      </a:pPr>
                      <a:r>
                        <a:rPr lang="zh-CN" sz="1050" kern="100">
                          <a:effectLst/>
                        </a:rPr>
                        <a:t>刘乐威</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修改者</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本项目组成员</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just">
                        <a:spcAft>
                          <a:spcPts val="0"/>
                        </a:spcAft>
                      </a:pPr>
                      <a:r>
                        <a:rPr lang="zh-CN" sz="1050" kern="100">
                          <a:effectLst/>
                        </a:rPr>
                        <a:t>王飞钢</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修改者</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dirty="0">
                          <a:effectLst/>
                        </a:rPr>
                        <a:t>本项目组成员</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108"/>
          <p:cNvSpPr txBox="1">
            <a:spLocks noChangeArrowheads="1"/>
          </p:cNvSpPr>
          <p:nvPr/>
        </p:nvSpPr>
        <p:spPr bwMode="auto">
          <a:xfrm>
            <a:off x="539552" y="267494"/>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dirty="0">
                <a:solidFill>
                  <a:prstClr val="black"/>
                </a:solidFill>
                <a:latin typeface="微软雅黑" panose="020B0503020204020204" pitchFamily="34" charset="-122"/>
                <a:ea typeface="微软雅黑" panose="020B0503020204020204" pitchFamily="34" charset="-122"/>
              </a:rPr>
              <a:t>需求变更</a:t>
            </a:r>
            <a:endParaRPr lang="en-US" altLang="zh-CN" dirty="0">
              <a:solidFill>
                <a:prstClr val="black"/>
              </a:solidFill>
              <a:latin typeface="微软雅黑" panose="020B0503020204020204" pitchFamily="34" charset="-122"/>
              <a:ea typeface="微软雅黑" panose="020B0503020204020204" pitchFamily="34" charset="-122"/>
            </a:endParaRPr>
          </a:p>
        </p:txBody>
      </p:sp>
      <p:grpSp>
        <p:nvGrpSpPr>
          <p:cNvPr id="30" name="组合 29"/>
          <p:cNvGrpSpPr/>
          <p:nvPr/>
        </p:nvGrpSpPr>
        <p:grpSpPr>
          <a:xfrm>
            <a:off x="107544" y="245001"/>
            <a:ext cx="360000" cy="360000"/>
            <a:chOff x="1965186" y="1419622"/>
            <a:chExt cx="302558" cy="314067"/>
          </a:xfrm>
        </p:grpSpPr>
        <p:sp>
          <p:nvSpPr>
            <p:cNvPr id="31" name="矩形 30"/>
            <p:cNvSpPr/>
            <p:nvPr userDrawn="1"/>
          </p:nvSpPr>
          <p:spPr>
            <a:xfrm>
              <a:off x="1965186" y="1419622"/>
              <a:ext cx="252000" cy="252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userDrawn="1"/>
          </p:nvSpPr>
          <p:spPr>
            <a:xfrm>
              <a:off x="2087744" y="1553689"/>
              <a:ext cx="180000" cy="180000"/>
            </a:xfrm>
            <a:prstGeom prst="rect">
              <a:avLst/>
            </a:prstGeom>
            <a:solidFill>
              <a:srgbClr val="0E90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a:off x="2195736" y="267494"/>
            <a:ext cx="6336704" cy="584775"/>
          </a:xfrm>
          <a:prstGeom prst="rect">
            <a:avLst/>
          </a:prstGeom>
          <a:noFill/>
        </p:spPr>
        <p:txBody>
          <a:bodyPr wrap="square" rtlCol="0">
            <a:spAutoFit/>
          </a:bodyPr>
          <a:lstStyle/>
          <a:p>
            <a:r>
              <a:rPr lang="en-US" altLang="zh-CN" sz="1600" b="1" dirty="0"/>
              <a:t>43.</a:t>
            </a:r>
            <a:r>
              <a:rPr lang="zh-CN" altLang="en-US" sz="1600" b="1" dirty="0"/>
              <a:t>针对用户的需求变化，是否提交了需求变更申请报告？内容是否完整？</a:t>
            </a:r>
            <a:endParaRPr lang="zh-CN" altLang="en-US" sz="1000" dirty="0"/>
          </a:p>
        </p:txBody>
      </p:sp>
      <p:pic>
        <p:nvPicPr>
          <p:cNvPr id="8" name="图片 7"/>
          <p:cNvPicPr>
            <a:picLocks noChangeAspect="1"/>
          </p:cNvPicPr>
          <p:nvPr/>
        </p:nvPicPr>
        <p:blipFill>
          <a:blip r:embed="rId1"/>
          <a:stretch>
            <a:fillRect/>
          </a:stretch>
        </p:blipFill>
        <p:spPr>
          <a:xfrm>
            <a:off x="3131840" y="634178"/>
            <a:ext cx="3505499" cy="428192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108"/>
          <p:cNvSpPr txBox="1">
            <a:spLocks noChangeArrowheads="1"/>
          </p:cNvSpPr>
          <p:nvPr/>
        </p:nvSpPr>
        <p:spPr bwMode="auto">
          <a:xfrm>
            <a:off x="539552" y="267494"/>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dirty="0">
                <a:solidFill>
                  <a:prstClr val="black"/>
                </a:solidFill>
                <a:latin typeface="微软雅黑" panose="020B0503020204020204" pitchFamily="34" charset="-122"/>
                <a:ea typeface="微软雅黑" panose="020B0503020204020204" pitchFamily="34" charset="-122"/>
              </a:rPr>
              <a:t>需求变更</a:t>
            </a:r>
            <a:endParaRPr lang="en-US" altLang="zh-CN" dirty="0">
              <a:solidFill>
                <a:prstClr val="black"/>
              </a:solidFill>
              <a:latin typeface="微软雅黑" panose="020B0503020204020204" pitchFamily="34" charset="-122"/>
              <a:ea typeface="微软雅黑" panose="020B0503020204020204" pitchFamily="34" charset="-122"/>
            </a:endParaRPr>
          </a:p>
        </p:txBody>
      </p:sp>
      <p:grpSp>
        <p:nvGrpSpPr>
          <p:cNvPr id="30" name="组合 29"/>
          <p:cNvGrpSpPr/>
          <p:nvPr/>
        </p:nvGrpSpPr>
        <p:grpSpPr>
          <a:xfrm>
            <a:off x="107544" y="245001"/>
            <a:ext cx="360000" cy="360000"/>
            <a:chOff x="1965186" y="1419622"/>
            <a:chExt cx="302558" cy="314067"/>
          </a:xfrm>
        </p:grpSpPr>
        <p:sp>
          <p:nvSpPr>
            <p:cNvPr id="31" name="矩形 30"/>
            <p:cNvSpPr/>
            <p:nvPr userDrawn="1"/>
          </p:nvSpPr>
          <p:spPr>
            <a:xfrm>
              <a:off x="1965186" y="1419622"/>
              <a:ext cx="252000" cy="252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userDrawn="1"/>
          </p:nvSpPr>
          <p:spPr>
            <a:xfrm>
              <a:off x="2087744" y="1553689"/>
              <a:ext cx="180000" cy="180000"/>
            </a:xfrm>
            <a:prstGeom prst="rect">
              <a:avLst/>
            </a:prstGeom>
            <a:solidFill>
              <a:srgbClr val="0E90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a:off x="2195736" y="267494"/>
            <a:ext cx="6336704" cy="584775"/>
          </a:xfrm>
          <a:prstGeom prst="rect">
            <a:avLst/>
          </a:prstGeom>
          <a:noFill/>
        </p:spPr>
        <p:txBody>
          <a:bodyPr wrap="square" rtlCol="0">
            <a:spAutoFit/>
          </a:bodyPr>
          <a:lstStyle/>
          <a:p>
            <a:r>
              <a:rPr lang="en-US" altLang="zh-CN" sz="1600" b="1" dirty="0"/>
              <a:t>44.</a:t>
            </a:r>
            <a:r>
              <a:rPr lang="zh-CN" altLang="en-US" sz="1600" b="1" dirty="0"/>
              <a:t>是否采用了需求管理工具对用户的需求变化进行了需求变更影响分析？效果如何？</a:t>
            </a:r>
            <a:endParaRPr lang="zh-CN" altLang="en-US" sz="1000" dirty="0"/>
          </a:p>
        </p:txBody>
      </p:sp>
      <p:pic>
        <p:nvPicPr>
          <p:cNvPr id="3" name="图片 2"/>
          <p:cNvPicPr>
            <a:picLocks noChangeAspect="1"/>
          </p:cNvPicPr>
          <p:nvPr/>
        </p:nvPicPr>
        <p:blipFill>
          <a:blip r:embed="rId1"/>
          <a:stretch>
            <a:fillRect/>
          </a:stretch>
        </p:blipFill>
        <p:spPr>
          <a:xfrm>
            <a:off x="971600" y="1779662"/>
            <a:ext cx="1486029" cy="312447"/>
          </a:xfrm>
          <a:prstGeom prst="rect">
            <a:avLst/>
          </a:prstGeom>
        </p:spPr>
      </p:pic>
      <p:pic>
        <p:nvPicPr>
          <p:cNvPr id="4" name="图片 3"/>
          <p:cNvPicPr>
            <a:picLocks noChangeAspect="1"/>
          </p:cNvPicPr>
          <p:nvPr/>
        </p:nvPicPr>
        <p:blipFill>
          <a:blip r:embed="rId2"/>
          <a:stretch>
            <a:fillRect/>
          </a:stretch>
        </p:blipFill>
        <p:spPr>
          <a:xfrm>
            <a:off x="1051616" y="2199577"/>
            <a:ext cx="1325995" cy="243861"/>
          </a:xfrm>
          <a:prstGeom prst="rect">
            <a:avLst/>
          </a:prstGeom>
        </p:spPr>
      </p:pic>
      <p:pic>
        <p:nvPicPr>
          <p:cNvPr id="5" name="图片 4"/>
          <p:cNvPicPr>
            <a:picLocks noChangeAspect="1"/>
          </p:cNvPicPr>
          <p:nvPr/>
        </p:nvPicPr>
        <p:blipFill>
          <a:blip r:embed="rId3"/>
          <a:stretch>
            <a:fillRect/>
          </a:stretch>
        </p:blipFill>
        <p:spPr>
          <a:xfrm>
            <a:off x="1025566" y="2525519"/>
            <a:ext cx="1295512" cy="266723"/>
          </a:xfrm>
          <a:prstGeom prst="rect">
            <a:avLst/>
          </a:prstGeom>
        </p:spPr>
      </p:pic>
      <p:pic>
        <p:nvPicPr>
          <p:cNvPr id="6" name="图片 5"/>
          <p:cNvPicPr>
            <a:picLocks noChangeAspect="1"/>
          </p:cNvPicPr>
          <p:nvPr/>
        </p:nvPicPr>
        <p:blipFill>
          <a:blip r:embed="rId4"/>
          <a:stretch>
            <a:fillRect/>
          </a:stretch>
        </p:blipFill>
        <p:spPr>
          <a:xfrm>
            <a:off x="979842" y="2900494"/>
            <a:ext cx="1341236" cy="274344"/>
          </a:xfrm>
          <a:prstGeom prst="rect">
            <a:avLst/>
          </a:prstGeom>
        </p:spPr>
      </p:pic>
      <p:graphicFrame>
        <p:nvGraphicFramePr>
          <p:cNvPr id="7" name="表格 6"/>
          <p:cNvGraphicFramePr>
            <a:graphicFrameLocks noGrp="1"/>
          </p:cNvGraphicFramePr>
          <p:nvPr/>
        </p:nvGraphicFramePr>
        <p:xfrm>
          <a:off x="3267043" y="742761"/>
          <a:ext cx="4756150" cy="914400"/>
        </p:xfrm>
        <a:graphic>
          <a:graphicData uri="http://schemas.openxmlformats.org/drawingml/2006/table">
            <a:tbl>
              <a:tblPr>
                <a:tableStyleId>{5C22544A-7EE6-4342-B048-85BDC9FD1C3A}</a:tableStyleId>
              </a:tblPr>
              <a:tblGrid>
                <a:gridCol w="951230"/>
                <a:gridCol w="951230"/>
                <a:gridCol w="951230"/>
                <a:gridCol w="951230"/>
                <a:gridCol w="951230"/>
              </a:tblGrid>
              <a:tr h="0">
                <a:tc>
                  <a:txBody>
                    <a:bodyPr/>
                    <a:lstStyle/>
                    <a:p>
                      <a:pPr algn="ctr">
                        <a:spcAft>
                          <a:spcPts val="0"/>
                        </a:spcAft>
                      </a:pPr>
                      <a:r>
                        <a:rPr lang="zh-CN" sz="1200" kern="100" dirty="0">
                          <a:effectLst/>
                        </a:rPr>
                        <a:t>序号</a:t>
                      </a:r>
                      <a:endParaRPr lang="zh-CN" sz="1200" kern="100" dirty="0">
                        <a:solidFill>
                          <a:srgbClr val="000000"/>
                        </a:solidFill>
                        <a:effectLst/>
                        <a:latin typeface="Arial" panose="020B0604020202020204" pitchFamily="34" charset="0"/>
                        <a:ea typeface="等线" panose="02010600030101010101" pitchFamily="2" charset="-122"/>
                      </a:endParaRPr>
                    </a:p>
                  </a:txBody>
                  <a:tcPr marL="0" marR="0" marT="0" marB="0" anchor="ctr"/>
                </a:tc>
                <a:tc>
                  <a:txBody>
                    <a:bodyPr/>
                    <a:lstStyle/>
                    <a:p>
                      <a:pPr algn="ctr">
                        <a:spcAft>
                          <a:spcPts val="0"/>
                        </a:spcAft>
                      </a:pPr>
                      <a:r>
                        <a:rPr lang="zh-CN" sz="1200" kern="100" dirty="0">
                          <a:effectLst/>
                        </a:rPr>
                        <a:t>被影响文档及版本</a:t>
                      </a:r>
                      <a:endParaRPr lang="zh-CN" sz="1200" kern="100" dirty="0">
                        <a:solidFill>
                          <a:srgbClr val="000000"/>
                        </a:solidFill>
                        <a:effectLst/>
                        <a:latin typeface="Arial" panose="020B0604020202020204" pitchFamily="34" charset="0"/>
                        <a:ea typeface="等线" panose="02010600030101010101" pitchFamily="2" charset="-122"/>
                      </a:endParaRPr>
                    </a:p>
                  </a:txBody>
                  <a:tcPr marL="0" marR="0" marT="0" marB="0" anchor="ctr"/>
                </a:tc>
                <a:tc>
                  <a:txBody>
                    <a:bodyPr/>
                    <a:lstStyle/>
                    <a:p>
                      <a:pPr algn="ctr">
                        <a:spcAft>
                          <a:spcPts val="0"/>
                        </a:spcAft>
                      </a:pPr>
                      <a:r>
                        <a:rPr lang="zh-CN" sz="1200" kern="100">
                          <a:effectLst/>
                        </a:rPr>
                        <a:t>造成影响文档及版本</a:t>
                      </a:r>
                      <a:endParaRPr lang="zh-CN" sz="1200" kern="100">
                        <a:solidFill>
                          <a:srgbClr val="000000"/>
                        </a:solidFill>
                        <a:effectLst/>
                        <a:latin typeface="Arial" panose="020B0604020202020204" pitchFamily="34" charset="0"/>
                        <a:ea typeface="等线" panose="02010600030101010101" pitchFamily="2" charset="-122"/>
                      </a:endParaRPr>
                    </a:p>
                  </a:txBody>
                  <a:tcPr marL="0" marR="0" marT="0" marB="0" anchor="ctr"/>
                </a:tc>
                <a:tc>
                  <a:txBody>
                    <a:bodyPr/>
                    <a:lstStyle/>
                    <a:p>
                      <a:pPr algn="ctr">
                        <a:spcAft>
                          <a:spcPts val="0"/>
                        </a:spcAft>
                      </a:pPr>
                      <a:r>
                        <a:rPr lang="zh-CN" sz="1200" kern="100">
                          <a:effectLst/>
                        </a:rPr>
                        <a:t>被影响条目数量</a:t>
                      </a:r>
                      <a:endParaRPr lang="zh-CN" sz="1200" kern="100">
                        <a:solidFill>
                          <a:srgbClr val="000000"/>
                        </a:solidFill>
                        <a:effectLst/>
                        <a:latin typeface="Arial" panose="020B0604020202020204" pitchFamily="34" charset="0"/>
                        <a:ea typeface="等线" panose="02010600030101010101" pitchFamily="2" charset="-122"/>
                      </a:endParaRPr>
                    </a:p>
                  </a:txBody>
                  <a:tcPr marL="0" marR="0" marT="0" marB="0" anchor="ctr"/>
                </a:tc>
                <a:tc>
                  <a:txBody>
                    <a:bodyPr/>
                    <a:lstStyle/>
                    <a:p>
                      <a:pPr algn="ctr">
                        <a:spcAft>
                          <a:spcPts val="0"/>
                        </a:spcAft>
                      </a:pPr>
                      <a:r>
                        <a:rPr lang="zh-CN" sz="1200" kern="100">
                          <a:effectLst/>
                        </a:rPr>
                        <a:t>被影响条目比例</a:t>
                      </a:r>
                      <a:endParaRPr lang="zh-CN" sz="1200" kern="100">
                        <a:solidFill>
                          <a:srgbClr val="000000"/>
                        </a:solidFill>
                        <a:effectLst/>
                        <a:latin typeface="Arial" panose="020B0604020202020204" pitchFamily="34" charset="0"/>
                        <a:ea typeface="等线" panose="02010600030101010101" pitchFamily="2" charset="-122"/>
                      </a:endParaRPr>
                    </a:p>
                  </a:txBody>
                  <a:tcPr marL="0" marR="0" marT="0" marB="0" anchor="ctr"/>
                </a:tc>
              </a:tr>
              <a:tr h="0">
                <a:tc>
                  <a:txBody>
                    <a:bodyPr/>
                    <a:lstStyle/>
                    <a:p>
                      <a:pPr algn="ctr">
                        <a:spcAft>
                          <a:spcPts val="0"/>
                        </a:spcAft>
                      </a:pPr>
                      <a:r>
                        <a:rPr lang="en-US" sz="1200" kern="100">
                          <a:effectLst/>
                        </a:rPr>
                        <a:t>1</a:t>
                      </a:r>
                      <a:endParaRPr lang="zh-CN" sz="1200" kern="100">
                        <a:solidFill>
                          <a:srgbClr val="000000"/>
                        </a:solidFill>
                        <a:effectLst/>
                        <a:latin typeface="Arial" panose="020B0604020202020204" pitchFamily="34" charset="0"/>
                        <a:ea typeface="等线" panose="02010600030101010101" pitchFamily="2" charset="-122"/>
                      </a:endParaRPr>
                    </a:p>
                  </a:txBody>
                  <a:tcPr marL="0" marR="0" marT="0" marB="0" anchor="ctr"/>
                </a:tc>
                <a:tc>
                  <a:txBody>
                    <a:bodyPr/>
                    <a:lstStyle/>
                    <a:p>
                      <a:pPr>
                        <a:spcAft>
                          <a:spcPts val="0"/>
                        </a:spcAft>
                      </a:pPr>
                      <a:r>
                        <a:rPr lang="zh-CN" sz="1200" kern="100">
                          <a:effectLst/>
                        </a:rPr>
                        <a:t>案例拥有者用户需求</a:t>
                      </a:r>
                      <a:r>
                        <a:rPr lang="en-US" sz="1200" kern="100">
                          <a:effectLst/>
                        </a:rPr>
                        <a:t>(</a:t>
                      </a:r>
                      <a:r>
                        <a:rPr lang="zh-CN" sz="1200" kern="100">
                          <a:effectLst/>
                        </a:rPr>
                        <a:t>当前版本</a:t>
                      </a:r>
                      <a:r>
                        <a:rPr lang="en-US" sz="1200" kern="100">
                          <a:effectLst/>
                        </a:rPr>
                        <a:t>)</a:t>
                      </a:r>
                      <a:endParaRPr lang="zh-CN" sz="1200" kern="100">
                        <a:solidFill>
                          <a:srgbClr val="000000"/>
                        </a:solidFill>
                        <a:effectLst/>
                        <a:latin typeface="Arial" panose="020B0604020202020204" pitchFamily="34" charset="0"/>
                        <a:ea typeface="等线" panose="02010600030101010101" pitchFamily="2" charset="-122"/>
                      </a:endParaRPr>
                    </a:p>
                  </a:txBody>
                  <a:tcPr marL="0" marR="0" marT="0" marB="0" anchor="ctr"/>
                </a:tc>
                <a:tc>
                  <a:txBody>
                    <a:bodyPr/>
                    <a:lstStyle/>
                    <a:p>
                      <a:pPr>
                        <a:spcAft>
                          <a:spcPts val="0"/>
                        </a:spcAft>
                      </a:pPr>
                      <a:r>
                        <a:rPr lang="zh-CN" sz="1200" kern="100">
                          <a:effectLst/>
                        </a:rPr>
                        <a:t>案例拥有者用户需求</a:t>
                      </a:r>
                      <a:r>
                        <a:rPr lang="en-US" sz="1200" kern="100">
                          <a:effectLst/>
                        </a:rPr>
                        <a:t>(</a:t>
                      </a:r>
                      <a:r>
                        <a:rPr lang="zh-CN" sz="1200" kern="100">
                          <a:effectLst/>
                        </a:rPr>
                        <a:t>当前版本</a:t>
                      </a:r>
                      <a:r>
                        <a:rPr lang="en-US" sz="1200" kern="100">
                          <a:effectLst/>
                        </a:rPr>
                        <a:t>)</a:t>
                      </a:r>
                      <a:endParaRPr lang="zh-CN" sz="1200" kern="100">
                        <a:solidFill>
                          <a:srgbClr val="000000"/>
                        </a:solidFill>
                        <a:effectLst/>
                        <a:latin typeface="Arial" panose="020B0604020202020204" pitchFamily="34" charset="0"/>
                        <a:ea typeface="等线" panose="02010600030101010101" pitchFamily="2" charset="-122"/>
                      </a:endParaRPr>
                    </a:p>
                  </a:txBody>
                  <a:tcPr marL="0" marR="0" marT="0" marB="0" anchor="ctr"/>
                </a:tc>
                <a:tc>
                  <a:txBody>
                    <a:bodyPr/>
                    <a:lstStyle/>
                    <a:p>
                      <a:pPr algn="ctr">
                        <a:spcAft>
                          <a:spcPts val="0"/>
                        </a:spcAft>
                      </a:pPr>
                      <a:r>
                        <a:rPr lang="en-US" sz="1200" kern="100">
                          <a:effectLst/>
                        </a:rPr>
                        <a:t>22 </a:t>
                      </a:r>
                      <a:endParaRPr lang="zh-CN" sz="1200" kern="100">
                        <a:solidFill>
                          <a:srgbClr val="000000"/>
                        </a:solidFill>
                        <a:effectLst/>
                        <a:latin typeface="Arial" panose="020B0604020202020204" pitchFamily="34" charset="0"/>
                        <a:ea typeface="等线" panose="02010600030101010101" pitchFamily="2" charset="-122"/>
                      </a:endParaRPr>
                    </a:p>
                  </a:txBody>
                  <a:tcPr marL="0" marR="0" marT="0" marB="0" anchor="ctr"/>
                </a:tc>
                <a:tc>
                  <a:txBody>
                    <a:bodyPr/>
                    <a:lstStyle/>
                    <a:p>
                      <a:pPr algn="ctr">
                        <a:spcAft>
                          <a:spcPts val="0"/>
                        </a:spcAft>
                      </a:pPr>
                      <a:r>
                        <a:rPr lang="en-US" sz="1200" kern="100" dirty="0">
                          <a:effectLst/>
                        </a:rPr>
                        <a:t>95.65%</a:t>
                      </a:r>
                      <a:endParaRPr lang="zh-CN" sz="1200" kern="100" dirty="0">
                        <a:solidFill>
                          <a:srgbClr val="000000"/>
                        </a:solidFill>
                        <a:effectLst/>
                        <a:latin typeface="Arial" panose="020B0604020202020204" pitchFamily="34" charset="0"/>
                        <a:ea typeface="等线" panose="02010600030101010101" pitchFamily="2" charset="-122"/>
                      </a:endParaRPr>
                    </a:p>
                  </a:txBody>
                  <a:tcPr marL="0" marR="0" marT="0" marB="0" anchor="ctr"/>
                </a:tc>
              </a:tr>
            </a:tbl>
          </a:graphicData>
        </a:graphic>
      </p:graphicFrame>
      <p:graphicFrame>
        <p:nvGraphicFramePr>
          <p:cNvPr id="8" name="表格 7"/>
          <p:cNvGraphicFramePr>
            <a:graphicFrameLocks noGrp="1"/>
          </p:cNvGraphicFramePr>
          <p:nvPr/>
        </p:nvGraphicFramePr>
        <p:xfrm>
          <a:off x="3259955" y="1707654"/>
          <a:ext cx="3856489" cy="3352800"/>
        </p:xfrm>
        <a:graphic>
          <a:graphicData uri="http://schemas.openxmlformats.org/drawingml/2006/table">
            <a:tbl>
              <a:tblPr>
                <a:tableStyleId>{5C22544A-7EE6-4342-B048-85BDC9FD1C3A}</a:tableStyleId>
              </a:tblPr>
              <a:tblGrid>
                <a:gridCol w="550927"/>
                <a:gridCol w="550927"/>
                <a:gridCol w="550927"/>
                <a:gridCol w="550927"/>
                <a:gridCol w="550927"/>
                <a:gridCol w="550927"/>
                <a:gridCol w="550927"/>
              </a:tblGrid>
              <a:tr h="296574">
                <a:tc>
                  <a:txBody>
                    <a:bodyPr/>
                    <a:lstStyle/>
                    <a:p>
                      <a:pPr algn="ctr">
                        <a:spcAft>
                          <a:spcPts val="0"/>
                        </a:spcAft>
                      </a:pPr>
                      <a:r>
                        <a:rPr lang="zh-CN" sz="1000" kern="100">
                          <a:effectLst/>
                        </a:rPr>
                        <a:t>序号</a:t>
                      </a:r>
                      <a:endParaRPr lang="zh-CN" sz="1000" kern="100">
                        <a:solidFill>
                          <a:srgbClr val="000000"/>
                        </a:solidFill>
                        <a:effectLst/>
                        <a:latin typeface="Arial" panose="020B0604020202020204" pitchFamily="34" charset="0"/>
                        <a:ea typeface="等线" panose="02010600030101010101" pitchFamily="2" charset="-122"/>
                      </a:endParaRPr>
                    </a:p>
                  </a:txBody>
                  <a:tcPr marL="0" marR="0" marT="0" marB="0" anchor="ctr"/>
                </a:tc>
                <a:tc>
                  <a:txBody>
                    <a:bodyPr/>
                    <a:lstStyle/>
                    <a:p>
                      <a:pPr>
                        <a:spcAft>
                          <a:spcPts val="0"/>
                        </a:spcAft>
                      </a:pPr>
                      <a:r>
                        <a:rPr lang="zh-CN" sz="1000" kern="100">
                          <a:effectLst/>
                        </a:rPr>
                        <a:t>源条目标识</a:t>
                      </a:r>
                      <a:endParaRPr lang="zh-CN" sz="1000" kern="100">
                        <a:solidFill>
                          <a:srgbClr val="000000"/>
                        </a:solidFill>
                        <a:effectLst/>
                        <a:latin typeface="Arial" panose="020B0604020202020204" pitchFamily="34" charset="0"/>
                        <a:ea typeface="等线" panose="02010600030101010101" pitchFamily="2" charset="-122"/>
                      </a:endParaRPr>
                    </a:p>
                  </a:txBody>
                  <a:tcPr marL="0" marR="0" marT="0" marB="0" anchor="ctr"/>
                </a:tc>
                <a:tc>
                  <a:txBody>
                    <a:bodyPr/>
                    <a:lstStyle/>
                    <a:p>
                      <a:pPr algn="ctr">
                        <a:spcAft>
                          <a:spcPts val="0"/>
                        </a:spcAft>
                      </a:pPr>
                      <a:r>
                        <a:rPr lang="zh-CN" sz="1000" kern="100">
                          <a:effectLst/>
                        </a:rPr>
                        <a:t>源条目内容</a:t>
                      </a:r>
                      <a:endParaRPr lang="zh-CN" sz="1000" kern="100">
                        <a:solidFill>
                          <a:srgbClr val="000000"/>
                        </a:solidFill>
                        <a:effectLst/>
                        <a:latin typeface="Arial" panose="020B0604020202020204" pitchFamily="34" charset="0"/>
                        <a:ea typeface="等线" panose="02010600030101010101" pitchFamily="2" charset="-122"/>
                      </a:endParaRPr>
                    </a:p>
                  </a:txBody>
                  <a:tcPr marL="0" marR="0" marT="0" marB="0" anchor="ctr"/>
                </a:tc>
                <a:tc>
                  <a:txBody>
                    <a:bodyPr/>
                    <a:lstStyle/>
                    <a:p>
                      <a:pPr algn="ctr">
                        <a:spcAft>
                          <a:spcPts val="0"/>
                        </a:spcAft>
                      </a:pPr>
                      <a:r>
                        <a:rPr lang="zh-CN" sz="1000" kern="100">
                          <a:effectLst/>
                        </a:rPr>
                        <a:t>级联影响（全过程）</a:t>
                      </a:r>
                      <a:endParaRPr lang="zh-CN" sz="1000" kern="100">
                        <a:solidFill>
                          <a:srgbClr val="000000"/>
                        </a:solidFill>
                        <a:effectLst/>
                        <a:latin typeface="Arial" panose="020B0604020202020204" pitchFamily="34" charset="0"/>
                        <a:ea typeface="等线" panose="02010600030101010101" pitchFamily="2" charset="-122"/>
                      </a:endParaRPr>
                    </a:p>
                  </a:txBody>
                  <a:tcPr marL="0" marR="0" marT="0" marB="0" anchor="ctr"/>
                </a:tc>
                <a:tc>
                  <a:txBody>
                    <a:bodyPr/>
                    <a:lstStyle/>
                    <a:p>
                      <a:pPr>
                        <a:spcAft>
                          <a:spcPts val="0"/>
                        </a:spcAft>
                      </a:pPr>
                      <a:r>
                        <a:rPr lang="zh-CN" sz="1000" kern="100">
                          <a:effectLst/>
                        </a:rPr>
                        <a:t>被影响文档</a:t>
                      </a:r>
                      <a:endParaRPr lang="zh-CN" sz="1000" kern="100">
                        <a:solidFill>
                          <a:srgbClr val="000000"/>
                        </a:solidFill>
                        <a:effectLst/>
                        <a:latin typeface="Arial" panose="020B0604020202020204" pitchFamily="34" charset="0"/>
                        <a:ea typeface="等线" panose="02010600030101010101" pitchFamily="2" charset="-122"/>
                      </a:endParaRPr>
                    </a:p>
                  </a:txBody>
                  <a:tcPr marL="0" marR="0" marT="0" marB="0" anchor="ctr"/>
                </a:tc>
                <a:tc>
                  <a:txBody>
                    <a:bodyPr/>
                    <a:lstStyle/>
                    <a:p>
                      <a:pPr>
                        <a:spcAft>
                          <a:spcPts val="0"/>
                        </a:spcAft>
                      </a:pPr>
                      <a:r>
                        <a:rPr lang="zh-CN" sz="1000" kern="100">
                          <a:effectLst/>
                        </a:rPr>
                        <a:t>被影响条目标识</a:t>
                      </a:r>
                      <a:endParaRPr lang="zh-CN" sz="1000" kern="100">
                        <a:solidFill>
                          <a:srgbClr val="000000"/>
                        </a:solidFill>
                        <a:effectLst/>
                        <a:latin typeface="Arial" panose="020B0604020202020204" pitchFamily="34" charset="0"/>
                        <a:ea typeface="等线" panose="02010600030101010101" pitchFamily="2" charset="-122"/>
                      </a:endParaRPr>
                    </a:p>
                  </a:txBody>
                  <a:tcPr marL="0" marR="0" marT="0" marB="0" anchor="ctr"/>
                </a:tc>
                <a:tc>
                  <a:txBody>
                    <a:bodyPr/>
                    <a:lstStyle/>
                    <a:p>
                      <a:pPr>
                        <a:spcAft>
                          <a:spcPts val="0"/>
                        </a:spcAft>
                      </a:pPr>
                      <a:r>
                        <a:rPr lang="zh-CN" sz="1000" kern="100">
                          <a:effectLst/>
                        </a:rPr>
                        <a:t>被影响条目标题</a:t>
                      </a:r>
                      <a:endParaRPr lang="zh-CN" sz="1000" kern="100">
                        <a:solidFill>
                          <a:srgbClr val="000000"/>
                        </a:solidFill>
                        <a:effectLst/>
                        <a:latin typeface="Arial" panose="020B0604020202020204" pitchFamily="34" charset="0"/>
                        <a:ea typeface="等线" panose="02010600030101010101" pitchFamily="2" charset="-122"/>
                      </a:endParaRPr>
                    </a:p>
                  </a:txBody>
                  <a:tcPr marL="0" marR="0" marT="0" marB="0" anchor="ctr"/>
                </a:tc>
              </a:tr>
              <a:tr h="741434">
                <a:tc>
                  <a:txBody>
                    <a:bodyPr/>
                    <a:lstStyle/>
                    <a:p>
                      <a:pPr algn="ctr">
                        <a:spcAft>
                          <a:spcPts val="0"/>
                        </a:spcAft>
                      </a:pPr>
                      <a:r>
                        <a:rPr lang="en-US" sz="1000" kern="100">
                          <a:effectLst/>
                        </a:rPr>
                        <a:t>1</a:t>
                      </a:r>
                      <a:endParaRPr lang="zh-CN" sz="1000" kern="100">
                        <a:solidFill>
                          <a:srgbClr val="000000"/>
                        </a:solidFill>
                        <a:effectLst/>
                        <a:latin typeface="Arial" panose="020B0604020202020204" pitchFamily="34" charset="0"/>
                        <a:ea typeface="等线" panose="02010600030101010101" pitchFamily="2" charset="-122"/>
                      </a:endParaRPr>
                    </a:p>
                  </a:txBody>
                  <a:tcPr marL="0" marR="0" marT="0" marB="0" anchor="ctr"/>
                </a:tc>
                <a:tc>
                  <a:txBody>
                    <a:bodyPr/>
                    <a:lstStyle/>
                    <a:p>
                      <a:pPr algn="ctr">
                        <a:lnSpc>
                          <a:spcPts val="1600"/>
                        </a:lnSpc>
                        <a:spcAft>
                          <a:spcPts val="0"/>
                        </a:spcAft>
                      </a:pPr>
                      <a:r>
                        <a:rPr lang="en-US" sz="1000" kern="100" dirty="0">
                          <a:effectLst/>
                        </a:rPr>
                        <a:t>O-26 </a:t>
                      </a:r>
                      <a:endParaRPr lang="zh-CN" sz="1000" kern="100" dirty="0">
                        <a:solidFill>
                          <a:srgbClr val="000000"/>
                        </a:solidFill>
                        <a:effectLst/>
                        <a:latin typeface="Arial" panose="020B0604020202020204" pitchFamily="34" charset="0"/>
                        <a:ea typeface="等线" panose="02010600030101010101" pitchFamily="2" charset="-122"/>
                      </a:endParaRPr>
                    </a:p>
                  </a:txBody>
                  <a:tcPr marL="0" marR="0" marT="0" marB="0" anchor="ctr"/>
                </a:tc>
                <a:tc>
                  <a:txBody>
                    <a:bodyPr/>
                    <a:lstStyle/>
                    <a:p>
                      <a:pPr>
                        <a:spcAft>
                          <a:spcPts val="0"/>
                        </a:spcAft>
                      </a:pPr>
                      <a:r>
                        <a:rPr lang="zh-CN" sz="1000" kern="100">
                          <a:effectLst/>
                        </a:rPr>
                        <a:t>语言包</a:t>
                      </a:r>
                      <a:endParaRPr lang="zh-CN" sz="1000" kern="100">
                        <a:solidFill>
                          <a:srgbClr val="000000"/>
                        </a:solidFill>
                        <a:effectLst/>
                        <a:latin typeface="Arial" panose="020B0604020202020204" pitchFamily="34" charset="0"/>
                        <a:ea typeface="等线" panose="02010600030101010101" pitchFamily="2" charset="-122"/>
                      </a:endParaRPr>
                    </a:p>
                  </a:txBody>
                  <a:tcPr marL="0" marR="0" marT="0" marB="0" anchor="ctr"/>
                </a:tc>
                <a:tc>
                  <a:txBody>
                    <a:bodyPr/>
                    <a:lstStyle/>
                    <a:p>
                      <a:pPr>
                        <a:spcAft>
                          <a:spcPts val="0"/>
                        </a:spcAft>
                      </a:pPr>
                      <a:r>
                        <a:rPr lang="zh-CN" sz="1000" kern="100">
                          <a:effectLst/>
                        </a:rPr>
                        <a:t>案例拥有者用户需求</a:t>
                      </a:r>
                      <a:r>
                        <a:rPr lang="en-US" sz="1000" kern="100">
                          <a:effectLst/>
                        </a:rPr>
                        <a:t>(</a:t>
                      </a:r>
                      <a:r>
                        <a:rPr lang="zh-CN" sz="1000" kern="100">
                          <a:effectLst/>
                        </a:rPr>
                        <a:t>当前版本</a:t>
                      </a:r>
                      <a:r>
                        <a:rPr lang="en-US" sz="1000" kern="100">
                          <a:effectLst/>
                        </a:rPr>
                        <a:t>)  O-26</a:t>
                      </a:r>
                      <a:endParaRPr lang="zh-CN" sz="1000" kern="100">
                        <a:solidFill>
                          <a:srgbClr val="000000"/>
                        </a:solidFill>
                        <a:effectLst/>
                        <a:latin typeface="Arial" panose="020B0604020202020204" pitchFamily="34" charset="0"/>
                        <a:ea typeface="等线" panose="02010600030101010101" pitchFamily="2" charset="-122"/>
                      </a:endParaRPr>
                    </a:p>
                  </a:txBody>
                  <a:tcPr marL="0" marR="0" marT="0" marB="0" anchor="ctr"/>
                </a:tc>
                <a:tc>
                  <a:txBody>
                    <a:bodyPr/>
                    <a:lstStyle/>
                    <a:p>
                      <a:pPr>
                        <a:spcAft>
                          <a:spcPts val="0"/>
                        </a:spcAft>
                      </a:pPr>
                      <a:r>
                        <a:rPr lang="zh-CN" sz="1000" kern="100">
                          <a:effectLst/>
                        </a:rPr>
                        <a:t>案例拥有者用户需求</a:t>
                      </a:r>
                      <a:endParaRPr lang="zh-CN" sz="1000" kern="100">
                        <a:effectLst/>
                      </a:endParaRPr>
                    </a:p>
                    <a:p>
                      <a:pPr>
                        <a:spcAft>
                          <a:spcPts val="0"/>
                        </a:spcAft>
                      </a:pPr>
                      <a:r>
                        <a:rPr lang="en-US" sz="1000" kern="100">
                          <a:effectLst/>
                        </a:rPr>
                        <a:t>(</a:t>
                      </a:r>
                      <a:r>
                        <a:rPr lang="zh-CN" sz="1000" kern="100">
                          <a:effectLst/>
                        </a:rPr>
                        <a:t>当前版本</a:t>
                      </a:r>
                      <a:r>
                        <a:rPr lang="en-US" sz="1000" kern="100">
                          <a:effectLst/>
                        </a:rPr>
                        <a:t>)</a:t>
                      </a:r>
                      <a:endParaRPr lang="zh-CN" sz="1000" kern="100">
                        <a:solidFill>
                          <a:srgbClr val="000000"/>
                        </a:solidFill>
                        <a:effectLst/>
                        <a:latin typeface="Arial" panose="020B0604020202020204" pitchFamily="34" charset="0"/>
                        <a:ea typeface="等线" panose="02010600030101010101" pitchFamily="2" charset="-122"/>
                      </a:endParaRPr>
                    </a:p>
                  </a:txBody>
                  <a:tcPr marL="0" marR="0" marT="0" marB="0" anchor="ctr"/>
                </a:tc>
                <a:tc>
                  <a:txBody>
                    <a:bodyPr/>
                    <a:lstStyle/>
                    <a:p>
                      <a:pPr algn="ctr">
                        <a:lnSpc>
                          <a:spcPts val="1600"/>
                        </a:lnSpc>
                        <a:spcAft>
                          <a:spcPts val="0"/>
                        </a:spcAft>
                      </a:pPr>
                      <a:r>
                        <a:rPr lang="en-US" sz="1000" kern="100">
                          <a:effectLst/>
                        </a:rPr>
                        <a:t>O-10 </a:t>
                      </a:r>
                      <a:endParaRPr lang="zh-CN" sz="1000" kern="100">
                        <a:solidFill>
                          <a:srgbClr val="000000"/>
                        </a:solidFill>
                        <a:effectLst/>
                        <a:latin typeface="Arial" panose="020B0604020202020204" pitchFamily="34" charset="0"/>
                        <a:ea typeface="等线" panose="02010600030101010101" pitchFamily="2" charset="-122"/>
                      </a:endParaRPr>
                    </a:p>
                  </a:txBody>
                  <a:tcPr marL="0" marR="0" marT="0" marB="0" anchor="ctr"/>
                </a:tc>
                <a:tc>
                  <a:txBody>
                    <a:bodyPr/>
                    <a:lstStyle/>
                    <a:p>
                      <a:pPr>
                        <a:spcAft>
                          <a:spcPts val="0"/>
                        </a:spcAft>
                      </a:pPr>
                      <a:r>
                        <a:rPr lang="zh-CN" sz="1000" kern="100">
                          <a:effectLst/>
                        </a:rPr>
                        <a:t>修改角色信息</a:t>
                      </a:r>
                      <a:endParaRPr lang="zh-CN" sz="1000" kern="100">
                        <a:solidFill>
                          <a:srgbClr val="000000"/>
                        </a:solidFill>
                        <a:effectLst/>
                        <a:latin typeface="Arial" panose="020B0604020202020204" pitchFamily="34" charset="0"/>
                        <a:ea typeface="等线" panose="02010600030101010101" pitchFamily="2" charset="-122"/>
                      </a:endParaRPr>
                    </a:p>
                  </a:txBody>
                  <a:tcPr marL="0" marR="0" marT="0" marB="0" anchor="ctr"/>
                </a:tc>
              </a:tr>
              <a:tr h="741434">
                <a:tc>
                  <a:txBody>
                    <a:bodyPr/>
                    <a:lstStyle/>
                    <a:p>
                      <a:pPr algn="ctr">
                        <a:spcAft>
                          <a:spcPts val="0"/>
                        </a:spcAft>
                      </a:pPr>
                      <a:r>
                        <a:rPr lang="en-US" sz="1000" kern="100">
                          <a:effectLst/>
                        </a:rPr>
                        <a:t>2</a:t>
                      </a:r>
                      <a:endParaRPr lang="zh-CN" sz="1000" kern="100">
                        <a:solidFill>
                          <a:srgbClr val="000000"/>
                        </a:solidFill>
                        <a:effectLst/>
                        <a:latin typeface="Arial" panose="020B0604020202020204" pitchFamily="34" charset="0"/>
                        <a:ea typeface="等线" panose="02010600030101010101" pitchFamily="2" charset="-122"/>
                      </a:endParaRPr>
                    </a:p>
                  </a:txBody>
                  <a:tcPr marL="0" marR="0" marT="0" marB="0" anchor="ctr"/>
                </a:tc>
                <a:tc>
                  <a:txBody>
                    <a:bodyPr/>
                    <a:lstStyle/>
                    <a:p>
                      <a:pPr algn="ctr">
                        <a:lnSpc>
                          <a:spcPts val="1600"/>
                        </a:lnSpc>
                        <a:spcAft>
                          <a:spcPts val="0"/>
                        </a:spcAft>
                      </a:pPr>
                      <a:r>
                        <a:rPr lang="en-US" sz="1000" kern="100" dirty="0">
                          <a:effectLst/>
                        </a:rPr>
                        <a:t>O-26 </a:t>
                      </a:r>
                      <a:endParaRPr lang="zh-CN" sz="1000" kern="100" dirty="0">
                        <a:solidFill>
                          <a:srgbClr val="000000"/>
                        </a:solidFill>
                        <a:effectLst/>
                        <a:latin typeface="Arial" panose="020B0604020202020204" pitchFamily="34" charset="0"/>
                        <a:ea typeface="等线" panose="02010600030101010101" pitchFamily="2" charset="-122"/>
                      </a:endParaRPr>
                    </a:p>
                  </a:txBody>
                  <a:tcPr marL="0" marR="0" marT="0" marB="0" anchor="ctr"/>
                </a:tc>
                <a:tc>
                  <a:txBody>
                    <a:bodyPr/>
                    <a:lstStyle/>
                    <a:p>
                      <a:pPr>
                        <a:spcAft>
                          <a:spcPts val="0"/>
                        </a:spcAft>
                      </a:pPr>
                      <a:r>
                        <a:rPr lang="zh-CN" sz="1000" kern="100">
                          <a:effectLst/>
                        </a:rPr>
                        <a:t>语言包</a:t>
                      </a:r>
                      <a:endParaRPr lang="zh-CN" sz="1000" kern="100">
                        <a:solidFill>
                          <a:srgbClr val="000000"/>
                        </a:solidFill>
                        <a:effectLst/>
                        <a:latin typeface="Arial" panose="020B0604020202020204" pitchFamily="34" charset="0"/>
                        <a:ea typeface="等线" panose="02010600030101010101" pitchFamily="2" charset="-122"/>
                      </a:endParaRPr>
                    </a:p>
                  </a:txBody>
                  <a:tcPr marL="0" marR="0" marT="0" marB="0" anchor="ctr"/>
                </a:tc>
                <a:tc>
                  <a:txBody>
                    <a:bodyPr/>
                    <a:lstStyle/>
                    <a:p>
                      <a:pPr>
                        <a:spcAft>
                          <a:spcPts val="0"/>
                        </a:spcAft>
                      </a:pPr>
                      <a:r>
                        <a:rPr lang="zh-CN" sz="1000" kern="100">
                          <a:effectLst/>
                        </a:rPr>
                        <a:t>案例拥有者用户需求</a:t>
                      </a:r>
                      <a:r>
                        <a:rPr lang="en-US" sz="1000" kern="100">
                          <a:effectLst/>
                        </a:rPr>
                        <a:t>(</a:t>
                      </a:r>
                      <a:r>
                        <a:rPr lang="zh-CN" sz="1000" kern="100">
                          <a:effectLst/>
                        </a:rPr>
                        <a:t>当前版本</a:t>
                      </a:r>
                      <a:r>
                        <a:rPr lang="en-US" sz="1000" kern="100">
                          <a:effectLst/>
                        </a:rPr>
                        <a:t>)  O-26</a:t>
                      </a:r>
                      <a:endParaRPr lang="zh-CN" sz="1000" kern="100">
                        <a:solidFill>
                          <a:srgbClr val="000000"/>
                        </a:solidFill>
                        <a:effectLst/>
                        <a:latin typeface="Arial" panose="020B0604020202020204" pitchFamily="34" charset="0"/>
                        <a:ea typeface="等线" panose="02010600030101010101" pitchFamily="2" charset="-122"/>
                      </a:endParaRPr>
                    </a:p>
                  </a:txBody>
                  <a:tcPr marL="0" marR="0" marT="0" marB="0" anchor="ctr"/>
                </a:tc>
                <a:tc>
                  <a:txBody>
                    <a:bodyPr/>
                    <a:lstStyle/>
                    <a:p>
                      <a:pPr>
                        <a:spcAft>
                          <a:spcPts val="0"/>
                        </a:spcAft>
                      </a:pPr>
                      <a:r>
                        <a:rPr lang="zh-CN" sz="1000" kern="100">
                          <a:effectLst/>
                        </a:rPr>
                        <a:t>案例拥有者用户需求</a:t>
                      </a:r>
                      <a:endParaRPr lang="zh-CN" sz="1000" kern="100">
                        <a:effectLst/>
                      </a:endParaRPr>
                    </a:p>
                    <a:p>
                      <a:pPr>
                        <a:spcAft>
                          <a:spcPts val="0"/>
                        </a:spcAft>
                      </a:pPr>
                      <a:r>
                        <a:rPr lang="en-US" sz="1000" kern="100">
                          <a:effectLst/>
                        </a:rPr>
                        <a:t>(</a:t>
                      </a:r>
                      <a:r>
                        <a:rPr lang="zh-CN" sz="1000" kern="100">
                          <a:effectLst/>
                        </a:rPr>
                        <a:t>当前版本</a:t>
                      </a:r>
                      <a:r>
                        <a:rPr lang="en-US" sz="1000" kern="100">
                          <a:effectLst/>
                        </a:rPr>
                        <a:t>)</a:t>
                      </a:r>
                      <a:endParaRPr lang="zh-CN" sz="1000" kern="100">
                        <a:solidFill>
                          <a:srgbClr val="000000"/>
                        </a:solidFill>
                        <a:effectLst/>
                        <a:latin typeface="Arial" panose="020B0604020202020204" pitchFamily="34" charset="0"/>
                        <a:ea typeface="等线" panose="02010600030101010101" pitchFamily="2" charset="-122"/>
                      </a:endParaRPr>
                    </a:p>
                  </a:txBody>
                  <a:tcPr marL="0" marR="0" marT="0" marB="0" anchor="ctr"/>
                </a:tc>
                <a:tc>
                  <a:txBody>
                    <a:bodyPr/>
                    <a:lstStyle/>
                    <a:p>
                      <a:pPr algn="ctr">
                        <a:lnSpc>
                          <a:spcPts val="1600"/>
                        </a:lnSpc>
                        <a:spcAft>
                          <a:spcPts val="0"/>
                        </a:spcAft>
                      </a:pPr>
                      <a:r>
                        <a:rPr lang="en-US" sz="1000" kern="100">
                          <a:effectLst/>
                        </a:rPr>
                        <a:t>O-25 </a:t>
                      </a:r>
                      <a:endParaRPr lang="zh-CN" sz="1000" kern="100">
                        <a:solidFill>
                          <a:srgbClr val="000000"/>
                        </a:solidFill>
                        <a:effectLst/>
                        <a:latin typeface="Arial" panose="020B0604020202020204" pitchFamily="34" charset="0"/>
                        <a:ea typeface="等线" panose="02010600030101010101" pitchFamily="2" charset="-122"/>
                      </a:endParaRPr>
                    </a:p>
                  </a:txBody>
                  <a:tcPr marL="0" marR="0" marT="0" marB="0" anchor="ctr"/>
                </a:tc>
                <a:tc>
                  <a:txBody>
                    <a:bodyPr/>
                    <a:lstStyle/>
                    <a:p>
                      <a:pPr>
                        <a:spcAft>
                          <a:spcPts val="0"/>
                        </a:spcAft>
                      </a:pPr>
                      <a:r>
                        <a:rPr lang="zh-CN" sz="1000" kern="100">
                          <a:effectLst/>
                        </a:rPr>
                        <a:t>取消正在申请的案例</a:t>
                      </a:r>
                      <a:endParaRPr lang="zh-CN" sz="1000" kern="100">
                        <a:solidFill>
                          <a:srgbClr val="000000"/>
                        </a:solidFill>
                        <a:effectLst/>
                        <a:latin typeface="Arial" panose="020B0604020202020204" pitchFamily="34" charset="0"/>
                        <a:ea typeface="等线" panose="02010600030101010101" pitchFamily="2" charset="-122"/>
                      </a:endParaRPr>
                    </a:p>
                  </a:txBody>
                  <a:tcPr marL="0" marR="0" marT="0" marB="0" anchor="ctr"/>
                </a:tc>
              </a:tr>
              <a:tr h="741434">
                <a:tc>
                  <a:txBody>
                    <a:bodyPr/>
                    <a:lstStyle/>
                    <a:p>
                      <a:pPr algn="ctr">
                        <a:spcAft>
                          <a:spcPts val="0"/>
                        </a:spcAft>
                      </a:pPr>
                      <a:r>
                        <a:rPr lang="en-US" sz="1000" kern="100">
                          <a:effectLst/>
                        </a:rPr>
                        <a:t>3</a:t>
                      </a:r>
                      <a:endParaRPr lang="zh-CN" sz="1000" kern="100">
                        <a:solidFill>
                          <a:srgbClr val="000000"/>
                        </a:solidFill>
                        <a:effectLst/>
                        <a:latin typeface="Arial" panose="020B0604020202020204" pitchFamily="34" charset="0"/>
                        <a:ea typeface="等线" panose="02010600030101010101" pitchFamily="2" charset="-122"/>
                      </a:endParaRPr>
                    </a:p>
                  </a:txBody>
                  <a:tcPr marL="0" marR="0" marT="0" marB="0" anchor="ctr"/>
                </a:tc>
                <a:tc>
                  <a:txBody>
                    <a:bodyPr/>
                    <a:lstStyle/>
                    <a:p>
                      <a:pPr algn="ctr">
                        <a:lnSpc>
                          <a:spcPts val="1600"/>
                        </a:lnSpc>
                        <a:spcAft>
                          <a:spcPts val="0"/>
                        </a:spcAft>
                      </a:pPr>
                      <a:r>
                        <a:rPr lang="en-US" sz="1000" kern="100">
                          <a:effectLst/>
                        </a:rPr>
                        <a:t>O-26 </a:t>
                      </a:r>
                      <a:endParaRPr lang="zh-CN" sz="1000" kern="100">
                        <a:solidFill>
                          <a:srgbClr val="000000"/>
                        </a:solidFill>
                        <a:effectLst/>
                        <a:latin typeface="Arial" panose="020B0604020202020204" pitchFamily="34" charset="0"/>
                        <a:ea typeface="等线" panose="02010600030101010101" pitchFamily="2" charset="-122"/>
                      </a:endParaRPr>
                    </a:p>
                  </a:txBody>
                  <a:tcPr marL="0" marR="0" marT="0" marB="0" anchor="ctr"/>
                </a:tc>
                <a:tc>
                  <a:txBody>
                    <a:bodyPr/>
                    <a:lstStyle/>
                    <a:p>
                      <a:pPr>
                        <a:spcAft>
                          <a:spcPts val="0"/>
                        </a:spcAft>
                      </a:pPr>
                      <a:r>
                        <a:rPr lang="zh-CN" sz="1000" kern="100">
                          <a:effectLst/>
                        </a:rPr>
                        <a:t>语言包</a:t>
                      </a:r>
                      <a:endParaRPr lang="zh-CN" sz="1000" kern="100">
                        <a:solidFill>
                          <a:srgbClr val="000000"/>
                        </a:solidFill>
                        <a:effectLst/>
                        <a:latin typeface="Arial" panose="020B0604020202020204" pitchFamily="34" charset="0"/>
                        <a:ea typeface="等线" panose="02010600030101010101" pitchFamily="2" charset="-122"/>
                      </a:endParaRPr>
                    </a:p>
                  </a:txBody>
                  <a:tcPr marL="0" marR="0" marT="0" marB="0" anchor="ctr"/>
                </a:tc>
                <a:tc>
                  <a:txBody>
                    <a:bodyPr/>
                    <a:lstStyle/>
                    <a:p>
                      <a:pPr>
                        <a:spcAft>
                          <a:spcPts val="0"/>
                        </a:spcAft>
                      </a:pPr>
                      <a:r>
                        <a:rPr lang="zh-CN" sz="1000" kern="100">
                          <a:effectLst/>
                        </a:rPr>
                        <a:t>案例拥有者用户需求</a:t>
                      </a:r>
                      <a:r>
                        <a:rPr lang="en-US" sz="1000" kern="100">
                          <a:effectLst/>
                        </a:rPr>
                        <a:t>(</a:t>
                      </a:r>
                      <a:r>
                        <a:rPr lang="zh-CN" sz="1000" kern="100">
                          <a:effectLst/>
                        </a:rPr>
                        <a:t>当前版本</a:t>
                      </a:r>
                      <a:r>
                        <a:rPr lang="en-US" sz="1000" kern="100">
                          <a:effectLst/>
                        </a:rPr>
                        <a:t>)  O-26</a:t>
                      </a:r>
                      <a:endParaRPr lang="zh-CN" sz="1000" kern="100">
                        <a:solidFill>
                          <a:srgbClr val="000000"/>
                        </a:solidFill>
                        <a:effectLst/>
                        <a:latin typeface="Arial" panose="020B0604020202020204" pitchFamily="34" charset="0"/>
                        <a:ea typeface="等线" panose="02010600030101010101" pitchFamily="2" charset="-122"/>
                      </a:endParaRPr>
                    </a:p>
                  </a:txBody>
                  <a:tcPr marL="0" marR="0" marT="0" marB="0" anchor="ctr"/>
                </a:tc>
                <a:tc>
                  <a:txBody>
                    <a:bodyPr/>
                    <a:lstStyle/>
                    <a:p>
                      <a:pPr>
                        <a:spcAft>
                          <a:spcPts val="0"/>
                        </a:spcAft>
                      </a:pPr>
                      <a:r>
                        <a:rPr lang="zh-CN" sz="1000" kern="100">
                          <a:effectLst/>
                        </a:rPr>
                        <a:t>案例拥有者用户需求</a:t>
                      </a:r>
                      <a:endParaRPr lang="zh-CN" sz="1000" kern="100">
                        <a:effectLst/>
                      </a:endParaRPr>
                    </a:p>
                    <a:p>
                      <a:pPr>
                        <a:spcAft>
                          <a:spcPts val="0"/>
                        </a:spcAft>
                      </a:pPr>
                      <a:r>
                        <a:rPr lang="en-US" sz="1000" kern="100">
                          <a:effectLst/>
                        </a:rPr>
                        <a:t>(</a:t>
                      </a:r>
                      <a:r>
                        <a:rPr lang="zh-CN" sz="1000" kern="100">
                          <a:effectLst/>
                        </a:rPr>
                        <a:t>当前版本</a:t>
                      </a:r>
                      <a:r>
                        <a:rPr lang="en-US" sz="1000" kern="100">
                          <a:effectLst/>
                        </a:rPr>
                        <a:t>)</a:t>
                      </a:r>
                      <a:endParaRPr lang="zh-CN" sz="1000" kern="100">
                        <a:solidFill>
                          <a:srgbClr val="000000"/>
                        </a:solidFill>
                        <a:effectLst/>
                        <a:latin typeface="Arial" panose="020B0604020202020204" pitchFamily="34" charset="0"/>
                        <a:ea typeface="等线" panose="02010600030101010101" pitchFamily="2" charset="-122"/>
                      </a:endParaRPr>
                    </a:p>
                  </a:txBody>
                  <a:tcPr marL="0" marR="0" marT="0" marB="0" anchor="ctr"/>
                </a:tc>
                <a:tc>
                  <a:txBody>
                    <a:bodyPr/>
                    <a:lstStyle/>
                    <a:p>
                      <a:pPr algn="ctr">
                        <a:lnSpc>
                          <a:spcPts val="1600"/>
                        </a:lnSpc>
                        <a:spcAft>
                          <a:spcPts val="0"/>
                        </a:spcAft>
                      </a:pPr>
                      <a:r>
                        <a:rPr lang="en-US" sz="1000" kern="100">
                          <a:effectLst/>
                        </a:rPr>
                        <a:t>O-9 </a:t>
                      </a:r>
                      <a:endParaRPr lang="zh-CN" sz="1000" kern="100">
                        <a:solidFill>
                          <a:srgbClr val="000000"/>
                        </a:solidFill>
                        <a:effectLst/>
                        <a:latin typeface="Arial" panose="020B0604020202020204" pitchFamily="34" charset="0"/>
                        <a:ea typeface="等线" panose="02010600030101010101" pitchFamily="2" charset="-122"/>
                      </a:endParaRPr>
                    </a:p>
                  </a:txBody>
                  <a:tcPr marL="0" marR="0" marT="0" marB="0" anchor="ctr"/>
                </a:tc>
                <a:tc>
                  <a:txBody>
                    <a:bodyPr/>
                    <a:lstStyle/>
                    <a:p>
                      <a:pPr>
                        <a:spcAft>
                          <a:spcPts val="0"/>
                        </a:spcAft>
                      </a:pPr>
                      <a:r>
                        <a:rPr lang="zh-CN" sz="1000" kern="100">
                          <a:effectLst/>
                        </a:rPr>
                        <a:t>新增角色</a:t>
                      </a:r>
                      <a:endParaRPr lang="zh-CN" sz="1000" kern="100">
                        <a:solidFill>
                          <a:srgbClr val="000000"/>
                        </a:solidFill>
                        <a:effectLst/>
                        <a:latin typeface="Arial" panose="020B0604020202020204" pitchFamily="34" charset="0"/>
                        <a:ea typeface="等线" panose="02010600030101010101" pitchFamily="2" charset="-122"/>
                      </a:endParaRPr>
                    </a:p>
                  </a:txBody>
                  <a:tcPr marL="0" marR="0" marT="0" marB="0" anchor="ctr"/>
                </a:tc>
              </a:tr>
              <a:tr h="741434">
                <a:tc>
                  <a:txBody>
                    <a:bodyPr/>
                    <a:lstStyle/>
                    <a:p>
                      <a:pPr algn="ctr">
                        <a:spcAft>
                          <a:spcPts val="0"/>
                        </a:spcAft>
                      </a:pPr>
                      <a:r>
                        <a:rPr lang="en-US" sz="1000" kern="100">
                          <a:effectLst/>
                        </a:rPr>
                        <a:t>4</a:t>
                      </a:r>
                      <a:endParaRPr lang="zh-CN" sz="1000" kern="100">
                        <a:solidFill>
                          <a:srgbClr val="000000"/>
                        </a:solidFill>
                        <a:effectLst/>
                        <a:latin typeface="Arial" panose="020B0604020202020204" pitchFamily="34" charset="0"/>
                        <a:ea typeface="等线" panose="02010600030101010101" pitchFamily="2" charset="-122"/>
                      </a:endParaRPr>
                    </a:p>
                  </a:txBody>
                  <a:tcPr marL="0" marR="0" marT="0" marB="0" anchor="ctr"/>
                </a:tc>
                <a:tc>
                  <a:txBody>
                    <a:bodyPr/>
                    <a:lstStyle/>
                    <a:p>
                      <a:pPr algn="ctr">
                        <a:lnSpc>
                          <a:spcPts val="1600"/>
                        </a:lnSpc>
                        <a:spcAft>
                          <a:spcPts val="0"/>
                        </a:spcAft>
                      </a:pPr>
                      <a:r>
                        <a:rPr lang="en-US" sz="1000" kern="100">
                          <a:effectLst/>
                        </a:rPr>
                        <a:t>O-26 </a:t>
                      </a:r>
                      <a:endParaRPr lang="zh-CN" sz="1000" kern="100">
                        <a:solidFill>
                          <a:srgbClr val="000000"/>
                        </a:solidFill>
                        <a:effectLst/>
                        <a:latin typeface="Arial" panose="020B0604020202020204" pitchFamily="34" charset="0"/>
                        <a:ea typeface="等线" panose="02010600030101010101" pitchFamily="2" charset="-122"/>
                      </a:endParaRPr>
                    </a:p>
                  </a:txBody>
                  <a:tcPr marL="0" marR="0" marT="0" marB="0" anchor="ctr"/>
                </a:tc>
                <a:tc>
                  <a:txBody>
                    <a:bodyPr/>
                    <a:lstStyle/>
                    <a:p>
                      <a:pPr>
                        <a:spcAft>
                          <a:spcPts val="0"/>
                        </a:spcAft>
                      </a:pPr>
                      <a:r>
                        <a:rPr lang="zh-CN" sz="1000" kern="100">
                          <a:effectLst/>
                        </a:rPr>
                        <a:t>语言包</a:t>
                      </a:r>
                      <a:endParaRPr lang="zh-CN" sz="1000" kern="100">
                        <a:solidFill>
                          <a:srgbClr val="000000"/>
                        </a:solidFill>
                        <a:effectLst/>
                        <a:latin typeface="Arial" panose="020B0604020202020204" pitchFamily="34" charset="0"/>
                        <a:ea typeface="等线" panose="02010600030101010101" pitchFamily="2" charset="-122"/>
                      </a:endParaRPr>
                    </a:p>
                  </a:txBody>
                  <a:tcPr marL="0" marR="0" marT="0" marB="0" anchor="ctr"/>
                </a:tc>
                <a:tc>
                  <a:txBody>
                    <a:bodyPr/>
                    <a:lstStyle/>
                    <a:p>
                      <a:pPr>
                        <a:spcAft>
                          <a:spcPts val="0"/>
                        </a:spcAft>
                      </a:pPr>
                      <a:r>
                        <a:rPr lang="zh-CN" sz="1000" kern="100">
                          <a:effectLst/>
                        </a:rPr>
                        <a:t>案例拥有者用户需求</a:t>
                      </a:r>
                      <a:r>
                        <a:rPr lang="en-US" sz="1000" kern="100">
                          <a:effectLst/>
                        </a:rPr>
                        <a:t>(</a:t>
                      </a:r>
                      <a:r>
                        <a:rPr lang="zh-CN" sz="1000" kern="100">
                          <a:effectLst/>
                        </a:rPr>
                        <a:t>当前版本</a:t>
                      </a:r>
                      <a:r>
                        <a:rPr lang="en-US" sz="1000" kern="100">
                          <a:effectLst/>
                        </a:rPr>
                        <a:t>)  O-26</a:t>
                      </a:r>
                      <a:endParaRPr lang="zh-CN" sz="1000" kern="100">
                        <a:solidFill>
                          <a:srgbClr val="000000"/>
                        </a:solidFill>
                        <a:effectLst/>
                        <a:latin typeface="Arial" panose="020B0604020202020204" pitchFamily="34" charset="0"/>
                        <a:ea typeface="等线" panose="02010600030101010101" pitchFamily="2" charset="-122"/>
                      </a:endParaRPr>
                    </a:p>
                  </a:txBody>
                  <a:tcPr marL="0" marR="0" marT="0" marB="0" anchor="ctr"/>
                </a:tc>
                <a:tc>
                  <a:txBody>
                    <a:bodyPr/>
                    <a:lstStyle/>
                    <a:p>
                      <a:pPr>
                        <a:spcAft>
                          <a:spcPts val="0"/>
                        </a:spcAft>
                      </a:pPr>
                      <a:r>
                        <a:rPr lang="zh-CN" sz="1000" kern="100">
                          <a:effectLst/>
                        </a:rPr>
                        <a:t>案例拥有者用户需求</a:t>
                      </a:r>
                      <a:endParaRPr lang="zh-CN" sz="1000" kern="100">
                        <a:effectLst/>
                      </a:endParaRPr>
                    </a:p>
                    <a:p>
                      <a:pPr>
                        <a:spcAft>
                          <a:spcPts val="0"/>
                        </a:spcAft>
                      </a:pPr>
                      <a:r>
                        <a:rPr lang="en-US" sz="1000" kern="100">
                          <a:effectLst/>
                        </a:rPr>
                        <a:t>(</a:t>
                      </a:r>
                      <a:r>
                        <a:rPr lang="zh-CN" sz="1000" kern="100">
                          <a:effectLst/>
                        </a:rPr>
                        <a:t>当前版本</a:t>
                      </a:r>
                      <a:r>
                        <a:rPr lang="en-US" sz="1000" kern="100">
                          <a:effectLst/>
                        </a:rPr>
                        <a:t>)</a:t>
                      </a:r>
                      <a:endParaRPr lang="zh-CN" sz="1000" kern="100">
                        <a:solidFill>
                          <a:srgbClr val="000000"/>
                        </a:solidFill>
                        <a:effectLst/>
                        <a:latin typeface="Arial" panose="020B0604020202020204" pitchFamily="34" charset="0"/>
                        <a:ea typeface="等线" panose="02010600030101010101" pitchFamily="2" charset="-122"/>
                      </a:endParaRPr>
                    </a:p>
                  </a:txBody>
                  <a:tcPr marL="0" marR="0" marT="0" marB="0" anchor="ctr"/>
                </a:tc>
                <a:tc>
                  <a:txBody>
                    <a:bodyPr/>
                    <a:lstStyle/>
                    <a:p>
                      <a:pPr algn="ctr">
                        <a:lnSpc>
                          <a:spcPts val="1600"/>
                        </a:lnSpc>
                        <a:spcAft>
                          <a:spcPts val="0"/>
                        </a:spcAft>
                      </a:pPr>
                      <a:r>
                        <a:rPr lang="en-US" sz="1000" kern="100">
                          <a:effectLst/>
                        </a:rPr>
                        <a:t>O-2 </a:t>
                      </a:r>
                      <a:endParaRPr lang="zh-CN" sz="1000" kern="100">
                        <a:solidFill>
                          <a:srgbClr val="000000"/>
                        </a:solidFill>
                        <a:effectLst/>
                        <a:latin typeface="Arial" panose="020B0604020202020204" pitchFamily="34" charset="0"/>
                        <a:ea typeface="等线" panose="02010600030101010101" pitchFamily="2" charset="-122"/>
                      </a:endParaRPr>
                    </a:p>
                  </a:txBody>
                  <a:tcPr marL="0" marR="0" marT="0" marB="0" anchor="ctr"/>
                </a:tc>
                <a:tc>
                  <a:txBody>
                    <a:bodyPr/>
                    <a:lstStyle/>
                    <a:p>
                      <a:pPr>
                        <a:spcAft>
                          <a:spcPts val="0"/>
                        </a:spcAft>
                      </a:pPr>
                      <a:r>
                        <a:rPr lang="zh-CN" sz="1000" kern="100" dirty="0">
                          <a:effectLst/>
                        </a:rPr>
                        <a:t>案例拥有者浏览现有案例</a:t>
                      </a:r>
                      <a:endParaRPr lang="zh-CN" sz="1000" kern="100" dirty="0">
                        <a:solidFill>
                          <a:srgbClr val="000000"/>
                        </a:solidFill>
                        <a:effectLst/>
                        <a:latin typeface="Arial" panose="020B0604020202020204" pitchFamily="34" charset="0"/>
                        <a:ea typeface="等线" panose="02010600030101010101" pitchFamily="2" charset="-122"/>
                      </a:endParaRPr>
                    </a:p>
                  </a:txBody>
                  <a:tcPr marL="0" marR="0" marT="0" marB="0" anchor="ct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par>
                                <p:cTn id="19" presetID="10"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par>
                          <p:cTn id="26" fill="hold">
                            <p:stCondLst>
                              <p:cond delay="1000"/>
                            </p:stCondLst>
                            <p:childTnLst>
                              <p:par>
                                <p:cTn id="27" presetID="10" presetClass="entr" presetSubtype="0" fill="hold"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108"/>
          <p:cNvSpPr txBox="1">
            <a:spLocks noChangeArrowheads="1"/>
          </p:cNvSpPr>
          <p:nvPr/>
        </p:nvSpPr>
        <p:spPr bwMode="auto">
          <a:xfrm>
            <a:off x="539552" y="267494"/>
            <a:ext cx="13388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dirty="0">
                <a:solidFill>
                  <a:prstClr val="black"/>
                </a:solidFill>
                <a:latin typeface="微软雅黑" panose="020B0503020204020204" pitchFamily="34" charset="-122"/>
                <a:ea typeface="微软雅黑" panose="020B0503020204020204" pitchFamily="34" charset="-122"/>
              </a:rPr>
              <a:t>项目里程碑</a:t>
            </a:r>
            <a:endParaRPr lang="en-US" altLang="zh-CN" dirty="0">
              <a:solidFill>
                <a:prstClr val="black"/>
              </a:solidFill>
              <a:latin typeface="微软雅黑" panose="020B0503020204020204" pitchFamily="34" charset="-122"/>
              <a:ea typeface="微软雅黑" panose="020B0503020204020204" pitchFamily="34" charset="-122"/>
            </a:endParaRPr>
          </a:p>
        </p:txBody>
      </p:sp>
      <p:grpSp>
        <p:nvGrpSpPr>
          <p:cNvPr id="30" name="组合 29"/>
          <p:cNvGrpSpPr/>
          <p:nvPr/>
        </p:nvGrpSpPr>
        <p:grpSpPr>
          <a:xfrm>
            <a:off x="107544" y="245001"/>
            <a:ext cx="360000" cy="360000"/>
            <a:chOff x="1965186" y="1419622"/>
            <a:chExt cx="302558" cy="314067"/>
          </a:xfrm>
        </p:grpSpPr>
        <p:sp>
          <p:nvSpPr>
            <p:cNvPr id="31" name="矩形 30"/>
            <p:cNvSpPr/>
            <p:nvPr userDrawn="1"/>
          </p:nvSpPr>
          <p:spPr>
            <a:xfrm>
              <a:off x="1965186" y="1419622"/>
              <a:ext cx="252000" cy="252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userDrawn="1"/>
          </p:nvSpPr>
          <p:spPr>
            <a:xfrm>
              <a:off x="2087744" y="1553689"/>
              <a:ext cx="180000" cy="180000"/>
            </a:xfrm>
            <a:prstGeom prst="rect">
              <a:avLst/>
            </a:prstGeom>
            <a:solidFill>
              <a:srgbClr val="0E90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a:off x="1995587" y="178529"/>
            <a:ext cx="6336704" cy="584775"/>
          </a:xfrm>
          <a:prstGeom prst="rect">
            <a:avLst/>
          </a:prstGeom>
          <a:noFill/>
        </p:spPr>
        <p:txBody>
          <a:bodyPr wrap="square" rtlCol="0">
            <a:spAutoFit/>
          </a:bodyPr>
          <a:lstStyle/>
          <a:p>
            <a:r>
              <a:rPr lang="en-US" altLang="zh-CN" sz="1600" b="1" dirty="0"/>
              <a:t>1.</a:t>
            </a:r>
            <a:r>
              <a:rPr lang="zh-CN" altLang="zh-CN" sz="1600" b="1" dirty="0"/>
              <a:t>是否在每个里程碑阶段都准备了相关的演示材料？格式是否符合要求？整体效果如何？</a:t>
            </a:r>
            <a:endParaRPr lang="zh-CN" altLang="en-US" sz="1600" dirty="0"/>
          </a:p>
        </p:txBody>
      </p:sp>
      <p:pic>
        <p:nvPicPr>
          <p:cNvPr id="4" name="图片 3"/>
          <p:cNvPicPr>
            <a:picLocks noChangeAspect="1"/>
          </p:cNvPicPr>
          <p:nvPr/>
        </p:nvPicPr>
        <p:blipFill>
          <a:blip r:embed="rId1"/>
          <a:stretch>
            <a:fillRect/>
          </a:stretch>
        </p:blipFill>
        <p:spPr>
          <a:xfrm>
            <a:off x="554071" y="974822"/>
            <a:ext cx="1981372" cy="266723"/>
          </a:xfrm>
          <a:prstGeom prst="rect">
            <a:avLst/>
          </a:prstGeom>
        </p:spPr>
      </p:pic>
      <p:pic>
        <p:nvPicPr>
          <p:cNvPr id="5" name="图片 4"/>
          <p:cNvPicPr>
            <a:picLocks noChangeAspect="1"/>
          </p:cNvPicPr>
          <p:nvPr/>
        </p:nvPicPr>
        <p:blipFill>
          <a:blip r:embed="rId2"/>
          <a:stretch>
            <a:fillRect/>
          </a:stretch>
        </p:blipFill>
        <p:spPr>
          <a:xfrm>
            <a:off x="578463" y="2217615"/>
            <a:ext cx="2370025" cy="1783235"/>
          </a:xfrm>
          <a:prstGeom prst="rect">
            <a:avLst/>
          </a:prstGeom>
        </p:spPr>
      </p:pic>
      <p:pic>
        <p:nvPicPr>
          <p:cNvPr id="6" name="图片 5"/>
          <p:cNvPicPr>
            <a:picLocks noChangeAspect="1"/>
          </p:cNvPicPr>
          <p:nvPr/>
        </p:nvPicPr>
        <p:blipFill>
          <a:blip r:embed="rId3"/>
          <a:stretch>
            <a:fillRect/>
          </a:stretch>
        </p:blipFill>
        <p:spPr>
          <a:xfrm>
            <a:off x="479395" y="1298980"/>
            <a:ext cx="2682472" cy="548688"/>
          </a:xfrm>
          <a:prstGeom prst="rect">
            <a:avLst/>
          </a:prstGeom>
        </p:spPr>
      </p:pic>
      <p:pic>
        <p:nvPicPr>
          <p:cNvPr id="10" name="图片 9"/>
          <p:cNvPicPr>
            <a:picLocks noChangeAspect="1"/>
          </p:cNvPicPr>
          <p:nvPr/>
        </p:nvPicPr>
        <p:blipFill>
          <a:blip r:embed="rId4"/>
          <a:stretch>
            <a:fillRect/>
          </a:stretch>
        </p:blipFill>
        <p:spPr>
          <a:xfrm>
            <a:off x="515257" y="1847668"/>
            <a:ext cx="2110923" cy="266723"/>
          </a:xfrm>
          <a:prstGeom prst="rect">
            <a:avLst/>
          </a:prstGeom>
        </p:spPr>
      </p:pic>
      <p:pic>
        <p:nvPicPr>
          <p:cNvPr id="11" name="图片 10"/>
          <p:cNvPicPr>
            <a:picLocks noChangeAspect="1"/>
          </p:cNvPicPr>
          <p:nvPr/>
        </p:nvPicPr>
        <p:blipFill>
          <a:blip r:embed="rId5"/>
          <a:stretch>
            <a:fillRect/>
          </a:stretch>
        </p:blipFill>
        <p:spPr>
          <a:xfrm>
            <a:off x="481490" y="4462860"/>
            <a:ext cx="2568163" cy="281964"/>
          </a:xfrm>
          <a:prstGeom prst="rect">
            <a:avLst/>
          </a:prstGeom>
        </p:spPr>
      </p:pic>
      <p:pic>
        <p:nvPicPr>
          <p:cNvPr id="12" name="图片 11"/>
          <p:cNvPicPr>
            <a:picLocks noChangeAspect="1"/>
          </p:cNvPicPr>
          <p:nvPr/>
        </p:nvPicPr>
        <p:blipFill>
          <a:blip r:embed="rId6"/>
          <a:stretch>
            <a:fillRect/>
          </a:stretch>
        </p:blipFill>
        <p:spPr>
          <a:xfrm>
            <a:off x="409482" y="4763286"/>
            <a:ext cx="2255715" cy="327688"/>
          </a:xfrm>
          <a:prstGeom prst="rect">
            <a:avLst/>
          </a:prstGeom>
        </p:spPr>
      </p:pic>
      <p:pic>
        <p:nvPicPr>
          <p:cNvPr id="13" name="图片 12"/>
          <p:cNvPicPr>
            <a:picLocks noChangeAspect="1"/>
          </p:cNvPicPr>
          <p:nvPr/>
        </p:nvPicPr>
        <p:blipFill>
          <a:blip r:embed="rId7"/>
          <a:stretch>
            <a:fillRect/>
          </a:stretch>
        </p:blipFill>
        <p:spPr>
          <a:xfrm>
            <a:off x="573966" y="4040083"/>
            <a:ext cx="1859441" cy="320068"/>
          </a:xfrm>
          <a:prstGeom prst="rect">
            <a:avLst/>
          </a:prstGeom>
        </p:spPr>
      </p:pic>
      <p:pic>
        <p:nvPicPr>
          <p:cNvPr id="15" name="图片 14"/>
          <p:cNvPicPr>
            <a:picLocks noChangeAspect="1"/>
          </p:cNvPicPr>
          <p:nvPr/>
        </p:nvPicPr>
        <p:blipFill>
          <a:blip r:embed="rId8"/>
          <a:stretch>
            <a:fillRect/>
          </a:stretch>
        </p:blipFill>
        <p:spPr>
          <a:xfrm>
            <a:off x="2626180" y="1847668"/>
            <a:ext cx="2110923" cy="266723"/>
          </a:xfrm>
          <a:prstGeom prst="rect">
            <a:avLst/>
          </a:prstGeom>
        </p:spPr>
      </p:pic>
      <p:pic>
        <p:nvPicPr>
          <p:cNvPr id="17" name="图片 16"/>
          <p:cNvPicPr>
            <a:picLocks noChangeAspect="1"/>
          </p:cNvPicPr>
          <p:nvPr/>
        </p:nvPicPr>
        <p:blipFill>
          <a:blip r:embed="rId9"/>
          <a:stretch>
            <a:fillRect/>
          </a:stretch>
        </p:blipFill>
        <p:spPr>
          <a:xfrm>
            <a:off x="5394718" y="925287"/>
            <a:ext cx="1722269" cy="365792"/>
          </a:xfrm>
          <a:prstGeom prst="rect">
            <a:avLst/>
          </a:prstGeom>
        </p:spPr>
      </p:pic>
      <p:pic>
        <p:nvPicPr>
          <p:cNvPr id="19" name="图片 18"/>
          <p:cNvPicPr>
            <a:picLocks noChangeAspect="1"/>
          </p:cNvPicPr>
          <p:nvPr/>
        </p:nvPicPr>
        <p:blipFill>
          <a:blip r:embed="rId10"/>
          <a:stretch>
            <a:fillRect/>
          </a:stretch>
        </p:blipFill>
        <p:spPr>
          <a:xfrm>
            <a:off x="5394718" y="1340181"/>
            <a:ext cx="2591025" cy="1851820"/>
          </a:xfrm>
          <a:prstGeom prst="rect">
            <a:avLst/>
          </a:prstGeom>
        </p:spPr>
      </p:pic>
      <p:pic>
        <p:nvPicPr>
          <p:cNvPr id="20" name="图片 19"/>
          <p:cNvPicPr>
            <a:picLocks noChangeAspect="1"/>
          </p:cNvPicPr>
          <p:nvPr/>
        </p:nvPicPr>
        <p:blipFill>
          <a:blip r:embed="rId11"/>
          <a:stretch>
            <a:fillRect/>
          </a:stretch>
        </p:blipFill>
        <p:spPr>
          <a:xfrm>
            <a:off x="5394718" y="3176495"/>
            <a:ext cx="2080440" cy="213378"/>
          </a:xfrm>
          <a:prstGeom prst="rect">
            <a:avLst/>
          </a:prstGeom>
        </p:spPr>
      </p:pic>
      <p:pic>
        <p:nvPicPr>
          <p:cNvPr id="21" name="图片 20"/>
          <p:cNvPicPr>
            <a:picLocks noChangeAspect="1"/>
          </p:cNvPicPr>
          <p:nvPr/>
        </p:nvPicPr>
        <p:blipFill>
          <a:blip r:embed="rId12"/>
          <a:stretch>
            <a:fillRect/>
          </a:stretch>
        </p:blipFill>
        <p:spPr>
          <a:xfrm>
            <a:off x="5288028" y="3448810"/>
            <a:ext cx="2293819" cy="32006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par>
                                <p:cTn id="12" presetID="10" presetClass="entr" presetSubtype="0"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par>
                                <p:cTn id="23" presetID="10"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par>
                                <p:cTn id="31" presetID="10" presetClass="entr" presetSubtype="0" fill="hold"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par>
                                <p:cTn id="34" presetID="10" presetClass="entr" presetSubtype="0" fill="hold"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fade">
                                      <p:cBhvr>
                                        <p:cTn id="41" dur="500"/>
                                        <p:tgtEl>
                                          <p:spTgt spid="17"/>
                                        </p:tgtEl>
                                      </p:cBhvr>
                                    </p:animEffect>
                                  </p:childTnLst>
                                </p:cTn>
                              </p:par>
                              <p:par>
                                <p:cTn id="42" presetID="10" presetClass="entr" presetSubtype="0" fill="hold" nodeType="with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fade">
                                      <p:cBhvr>
                                        <p:cTn id="44" dur="500"/>
                                        <p:tgtEl>
                                          <p:spTgt spid="19"/>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fade">
                                      <p:cBhvr>
                                        <p:cTn id="49" dur="500"/>
                                        <p:tgtEl>
                                          <p:spTgt spid="20"/>
                                        </p:tgtEl>
                                      </p:cBhvr>
                                    </p:animEffect>
                                  </p:childTnLst>
                                </p:cTn>
                              </p:par>
                              <p:par>
                                <p:cTn id="50" presetID="10" presetClass="entr" presetSubtype="0" fill="hold" nodeType="with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fade">
                                      <p:cBhvr>
                                        <p:cTn id="52" dur="500"/>
                                        <p:tgtEl>
                                          <p:spTgt spid="21"/>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grpId="1" nodeType="clickEffect">
                                  <p:stCondLst>
                                    <p:cond delay="0"/>
                                  </p:stCondLst>
                                  <p:childTnLst>
                                    <p:animEffect transition="out" filter="fade">
                                      <p:cBhvr>
                                        <p:cTn id="56" dur="500"/>
                                        <p:tgtEl>
                                          <p:spTgt spid="2"/>
                                        </p:tgtEl>
                                      </p:cBhvr>
                                    </p:animEffect>
                                    <p:set>
                                      <p:cBhvr>
                                        <p:cTn id="57" dur="1" fill="hold">
                                          <p:stCondLst>
                                            <p:cond delay="499"/>
                                          </p:stCondLst>
                                        </p:cTn>
                                        <p:tgtEl>
                                          <p:spTgt spid="2"/>
                                        </p:tgtEl>
                                        <p:attrNameLst>
                                          <p:attrName>style.visibility</p:attrName>
                                        </p:attrNameLst>
                                      </p:cBhvr>
                                      <p:to>
                                        <p:strVal val="hidden"/>
                                      </p:to>
                                    </p:set>
                                  </p:childTnLst>
                                </p:cTn>
                              </p:par>
                              <p:par>
                                <p:cTn id="58" presetID="10" presetClass="exit" presetSubtype="0" fill="hold" nodeType="withEffect">
                                  <p:stCondLst>
                                    <p:cond delay="0"/>
                                  </p:stCondLst>
                                  <p:childTnLst>
                                    <p:animEffect transition="out" filter="fade">
                                      <p:cBhvr>
                                        <p:cTn id="59" dur="500"/>
                                        <p:tgtEl>
                                          <p:spTgt spid="4"/>
                                        </p:tgtEl>
                                      </p:cBhvr>
                                    </p:animEffect>
                                    <p:set>
                                      <p:cBhvr>
                                        <p:cTn id="60" dur="1" fill="hold">
                                          <p:stCondLst>
                                            <p:cond delay="499"/>
                                          </p:stCondLst>
                                        </p:cTn>
                                        <p:tgtEl>
                                          <p:spTgt spid="4"/>
                                        </p:tgtEl>
                                        <p:attrNameLst>
                                          <p:attrName>style.visibility</p:attrName>
                                        </p:attrNameLst>
                                      </p:cBhvr>
                                      <p:to>
                                        <p:strVal val="hidden"/>
                                      </p:to>
                                    </p:set>
                                  </p:childTnLst>
                                </p:cTn>
                              </p:par>
                              <p:par>
                                <p:cTn id="61" presetID="10" presetClass="exit" presetSubtype="0" fill="hold" nodeType="withEffect">
                                  <p:stCondLst>
                                    <p:cond delay="0"/>
                                  </p:stCondLst>
                                  <p:childTnLst>
                                    <p:animEffect transition="out" filter="fade">
                                      <p:cBhvr>
                                        <p:cTn id="62" dur="500"/>
                                        <p:tgtEl>
                                          <p:spTgt spid="6"/>
                                        </p:tgtEl>
                                      </p:cBhvr>
                                    </p:animEffect>
                                    <p:set>
                                      <p:cBhvr>
                                        <p:cTn id="63" dur="1" fill="hold">
                                          <p:stCondLst>
                                            <p:cond delay="499"/>
                                          </p:stCondLst>
                                        </p:cTn>
                                        <p:tgtEl>
                                          <p:spTgt spid="6"/>
                                        </p:tgtEl>
                                        <p:attrNameLst>
                                          <p:attrName>style.visibility</p:attrName>
                                        </p:attrNameLst>
                                      </p:cBhvr>
                                      <p:to>
                                        <p:strVal val="hidden"/>
                                      </p:to>
                                    </p:set>
                                  </p:childTnLst>
                                </p:cTn>
                              </p:par>
                              <p:par>
                                <p:cTn id="64" presetID="10" presetClass="exit" presetSubtype="0" fill="hold" nodeType="withEffect">
                                  <p:stCondLst>
                                    <p:cond delay="0"/>
                                  </p:stCondLst>
                                  <p:childTnLst>
                                    <p:animEffect transition="out" filter="fade">
                                      <p:cBhvr>
                                        <p:cTn id="65" dur="500"/>
                                        <p:tgtEl>
                                          <p:spTgt spid="10"/>
                                        </p:tgtEl>
                                      </p:cBhvr>
                                    </p:animEffect>
                                    <p:set>
                                      <p:cBhvr>
                                        <p:cTn id="66" dur="1" fill="hold">
                                          <p:stCondLst>
                                            <p:cond delay="499"/>
                                          </p:stCondLst>
                                        </p:cTn>
                                        <p:tgtEl>
                                          <p:spTgt spid="10"/>
                                        </p:tgtEl>
                                        <p:attrNameLst>
                                          <p:attrName>style.visibility</p:attrName>
                                        </p:attrNameLst>
                                      </p:cBhvr>
                                      <p:to>
                                        <p:strVal val="hidden"/>
                                      </p:to>
                                    </p:set>
                                  </p:childTnLst>
                                </p:cTn>
                              </p:par>
                              <p:par>
                                <p:cTn id="67" presetID="10" presetClass="exit" presetSubtype="0" fill="hold" nodeType="withEffect">
                                  <p:stCondLst>
                                    <p:cond delay="0"/>
                                  </p:stCondLst>
                                  <p:childTnLst>
                                    <p:animEffect transition="out" filter="fade">
                                      <p:cBhvr>
                                        <p:cTn id="68" dur="500"/>
                                        <p:tgtEl>
                                          <p:spTgt spid="15"/>
                                        </p:tgtEl>
                                      </p:cBhvr>
                                    </p:animEffect>
                                    <p:set>
                                      <p:cBhvr>
                                        <p:cTn id="69" dur="1" fill="hold">
                                          <p:stCondLst>
                                            <p:cond delay="499"/>
                                          </p:stCondLst>
                                        </p:cTn>
                                        <p:tgtEl>
                                          <p:spTgt spid="15"/>
                                        </p:tgtEl>
                                        <p:attrNameLst>
                                          <p:attrName>style.visibility</p:attrName>
                                        </p:attrNameLst>
                                      </p:cBhvr>
                                      <p:to>
                                        <p:strVal val="hidden"/>
                                      </p:to>
                                    </p:set>
                                  </p:childTnLst>
                                </p:cTn>
                              </p:par>
                              <p:par>
                                <p:cTn id="70" presetID="10" presetClass="exit" presetSubtype="0" fill="hold" nodeType="withEffect">
                                  <p:stCondLst>
                                    <p:cond delay="0"/>
                                  </p:stCondLst>
                                  <p:childTnLst>
                                    <p:animEffect transition="out" filter="fade">
                                      <p:cBhvr>
                                        <p:cTn id="71" dur="500"/>
                                        <p:tgtEl>
                                          <p:spTgt spid="5"/>
                                        </p:tgtEl>
                                      </p:cBhvr>
                                    </p:animEffect>
                                    <p:set>
                                      <p:cBhvr>
                                        <p:cTn id="72" dur="1" fill="hold">
                                          <p:stCondLst>
                                            <p:cond delay="499"/>
                                          </p:stCondLst>
                                        </p:cTn>
                                        <p:tgtEl>
                                          <p:spTgt spid="5"/>
                                        </p:tgtEl>
                                        <p:attrNameLst>
                                          <p:attrName>style.visibility</p:attrName>
                                        </p:attrNameLst>
                                      </p:cBhvr>
                                      <p:to>
                                        <p:strVal val="hidden"/>
                                      </p:to>
                                    </p:set>
                                  </p:childTnLst>
                                </p:cTn>
                              </p:par>
                              <p:par>
                                <p:cTn id="73" presetID="10" presetClass="exit" presetSubtype="0" fill="hold" nodeType="withEffect">
                                  <p:stCondLst>
                                    <p:cond delay="0"/>
                                  </p:stCondLst>
                                  <p:childTnLst>
                                    <p:animEffect transition="out" filter="fade">
                                      <p:cBhvr>
                                        <p:cTn id="74" dur="500"/>
                                        <p:tgtEl>
                                          <p:spTgt spid="13"/>
                                        </p:tgtEl>
                                      </p:cBhvr>
                                    </p:animEffect>
                                    <p:set>
                                      <p:cBhvr>
                                        <p:cTn id="75" dur="1" fill="hold">
                                          <p:stCondLst>
                                            <p:cond delay="499"/>
                                          </p:stCondLst>
                                        </p:cTn>
                                        <p:tgtEl>
                                          <p:spTgt spid="13"/>
                                        </p:tgtEl>
                                        <p:attrNameLst>
                                          <p:attrName>style.visibility</p:attrName>
                                        </p:attrNameLst>
                                      </p:cBhvr>
                                      <p:to>
                                        <p:strVal val="hidden"/>
                                      </p:to>
                                    </p:set>
                                  </p:childTnLst>
                                </p:cTn>
                              </p:par>
                              <p:par>
                                <p:cTn id="76" presetID="10" presetClass="exit" presetSubtype="0" fill="hold" nodeType="withEffect">
                                  <p:stCondLst>
                                    <p:cond delay="0"/>
                                  </p:stCondLst>
                                  <p:childTnLst>
                                    <p:animEffect transition="out" filter="fade">
                                      <p:cBhvr>
                                        <p:cTn id="77" dur="500"/>
                                        <p:tgtEl>
                                          <p:spTgt spid="11"/>
                                        </p:tgtEl>
                                      </p:cBhvr>
                                    </p:animEffect>
                                    <p:set>
                                      <p:cBhvr>
                                        <p:cTn id="78" dur="1" fill="hold">
                                          <p:stCondLst>
                                            <p:cond delay="499"/>
                                          </p:stCondLst>
                                        </p:cTn>
                                        <p:tgtEl>
                                          <p:spTgt spid="11"/>
                                        </p:tgtEl>
                                        <p:attrNameLst>
                                          <p:attrName>style.visibility</p:attrName>
                                        </p:attrNameLst>
                                      </p:cBhvr>
                                      <p:to>
                                        <p:strVal val="hidden"/>
                                      </p:to>
                                    </p:set>
                                  </p:childTnLst>
                                </p:cTn>
                              </p:par>
                              <p:par>
                                <p:cTn id="79" presetID="10" presetClass="exit" presetSubtype="0" fill="hold" nodeType="withEffect">
                                  <p:stCondLst>
                                    <p:cond delay="0"/>
                                  </p:stCondLst>
                                  <p:childTnLst>
                                    <p:animEffect transition="out" filter="fade">
                                      <p:cBhvr>
                                        <p:cTn id="80" dur="500"/>
                                        <p:tgtEl>
                                          <p:spTgt spid="12"/>
                                        </p:tgtEl>
                                      </p:cBhvr>
                                    </p:animEffect>
                                    <p:set>
                                      <p:cBhvr>
                                        <p:cTn id="81" dur="1" fill="hold">
                                          <p:stCondLst>
                                            <p:cond delay="499"/>
                                          </p:stCondLst>
                                        </p:cTn>
                                        <p:tgtEl>
                                          <p:spTgt spid="12"/>
                                        </p:tgtEl>
                                        <p:attrNameLst>
                                          <p:attrName>style.visibility</p:attrName>
                                        </p:attrNameLst>
                                      </p:cBhvr>
                                      <p:to>
                                        <p:strVal val="hidden"/>
                                      </p:to>
                                    </p:set>
                                  </p:childTnLst>
                                </p:cTn>
                              </p:par>
                              <p:par>
                                <p:cTn id="82" presetID="10" presetClass="exit" presetSubtype="0" fill="hold" nodeType="withEffect">
                                  <p:stCondLst>
                                    <p:cond delay="0"/>
                                  </p:stCondLst>
                                  <p:childTnLst>
                                    <p:animEffect transition="out" filter="fade">
                                      <p:cBhvr>
                                        <p:cTn id="83" dur="500"/>
                                        <p:tgtEl>
                                          <p:spTgt spid="17"/>
                                        </p:tgtEl>
                                      </p:cBhvr>
                                    </p:animEffect>
                                    <p:set>
                                      <p:cBhvr>
                                        <p:cTn id="84" dur="1" fill="hold">
                                          <p:stCondLst>
                                            <p:cond delay="499"/>
                                          </p:stCondLst>
                                        </p:cTn>
                                        <p:tgtEl>
                                          <p:spTgt spid="17"/>
                                        </p:tgtEl>
                                        <p:attrNameLst>
                                          <p:attrName>style.visibility</p:attrName>
                                        </p:attrNameLst>
                                      </p:cBhvr>
                                      <p:to>
                                        <p:strVal val="hidden"/>
                                      </p:to>
                                    </p:set>
                                  </p:childTnLst>
                                </p:cTn>
                              </p:par>
                              <p:par>
                                <p:cTn id="85" presetID="10" presetClass="exit" presetSubtype="0" fill="hold" nodeType="withEffect">
                                  <p:stCondLst>
                                    <p:cond delay="0"/>
                                  </p:stCondLst>
                                  <p:childTnLst>
                                    <p:animEffect transition="out" filter="fade">
                                      <p:cBhvr>
                                        <p:cTn id="86" dur="500"/>
                                        <p:tgtEl>
                                          <p:spTgt spid="19"/>
                                        </p:tgtEl>
                                      </p:cBhvr>
                                    </p:animEffect>
                                    <p:set>
                                      <p:cBhvr>
                                        <p:cTn id="87" dur="1" fill="hold">
                                          <p:stCondLst>
                                            <p:cond delay="499"/>
                                          </p:stCondLst>
                                        </p:cTn>
                                        <p:tgtEl>
                                          <p:spTgt spid="19"/>
                                        </p:tgtEl>
                                        <p:attrNameLst>
                                          <p:attrName>style.visibility</p:attrName>
                                        </p:attrNameLst>
                                      </p:cBhvr>
                                      <p:to>
                                        <p:strVal val="hidden"/>
                                      </p:to>
                                    </p:set>
                                  </p:childTnLst>
                                </p:cTn>
                              </p:par>
                              <p:par>
                                <p:cTn id="88" presetID="10" presetClass="exit" presetSubtype="0" fill="hold" nodeType="withEffect">
                                  <p:stCondLst>
                                    <p:cond delay="0"/>
                                  </p:stCondLst>
                                  <p:childTnLst>
                                    <p:animEffect transition="out" filter="fade">
                                      <p:cBhvr>
                                        <p:cTn id="89" dur="500"/>
                                        <p:tgtEl>
                                          <p:spTgt spid="20"/>
                                        </p:tgtEl>
                                      </p:cBhvr>
                                    </p:animEffect>
                                    <p:set>
                                      <p:cBhvr>
                                        <p:cTn id="90" dur="1" fill="hold">
                                          <p:stCondLst>
                                            <p:cond delay="499"/>
                                          </p:stCondLst>
                                        </p:cTn>
                                        <p:tgtEl>
                                          <p:spTgt spid="20"/>
                                        </p:tgtEl>
                                        <p:attrNameLst>
                                          <p:attrName>style.visibility</p:attrName>
                                        </p:attrNameLst>
                                      </p:cBhvr>
                                      <p:to>
                                        <p:strVal val="hidden"/>
                                      </p:to>
                                    </p:set>
                                  </p:childTnLst>
                                </p:cTn>
                              </p:par>
                              <p:par>
                                <p:cTn id="91" presetID="10" presetClass="exit" presetSubtype="0" fill="hold" nodeType="withEffect">
                                  <p:stCondLst>
                                    <p:cond delay="0"/>
                                  </p:stCondLst>
                                  <p:childTnLst>
                                    <p:animEffect transition="out" filter="fade">
                                      <p:cBhvr>
                                        <p:cTn id="92" dur="500"/>
                                        <p:tgtEl>
                                          <p:spTgt spid="21"/>
                                        </p:tgtEl>
                                      </p:cBhvr>
                                    </p:animEffect>
                                    <p:set>
                                      <p:cBhvr>
                                        <p:cTn id="93" dur="1" fill="hold">
                                          <p:stCondLst>
                                            <p:cond delay="49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108"/>
          <p:cNvSpPr txBox="1">
            <a:spLocks noChangeArrowheads="1"/>
          </p:cNvSpPr>
          <p:nvPr/>
        </p:nvSpPr>
        <p:spPr bwMode="auto">
          <a:xfrm>
            <a:off x="539552" y="267494"/>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dirty="0">
                <a:solidFill>
                  <a:prstClr val="black"/>
                </a:solidFill>
                <a:latin typeface="微软雅黑" panose="020B0503020204020204" pitchFamily="34" charset="-122"/>
                <a:ea typeface="微软雅黑" panose="020B0503020204020204" pitchFamily="34" charset="-122"/>
              </a:rPr>
              <a:t>需求变更</a:t>
            </a:r>
            <a:endParaRPr lang="en-US" altLang="zh-CN" dirty="0">
              <a:solidFill>
                <a:prstClr val="black"/>
              </a:solidFill>
              <a:latin typeface="微软雅黑" panose="020B0503020204020204" pitchFamily="34" charset="-122"/>
              <a:ea typeface="微软雅黑" panose="020B0503020204020204" pitchFamily="34" charset="-122"/>
            </a:endParaRPr>
          </a:p>
        </p:txBody>
      </p:sp>
      <p:grpSp>
        <p:nvGrpSpPr>
          <p:cNvPr id="30" name="组合 29"/>
          <p:cNvGrpSpPr/>
          <p:nvPr/>
        </p:nvGrpSpPr>
        <p:grpSpPr>
          <a:xfrm>
            <a:off x="107544" y="245001"/>
            <a:ext cx="360000" cy="360000"/>
            <a:chOff x="1965186" y="1419622"/>
            <a:chExt cx="302558" cy="314067"/>
          </a:xfrm>
        </p:grpSpPr>
        <p:sp>
          <p:nvSpPr>
            <p:cNvPr id="31" name="矩形 30"/>
            <p:cNvSpPr/>
            <p:nvPr userDrawn="1"/>
          </p:nvSpPr>
          <p:spPr>
            <a:xfrm>
              <a:off x="1965186" y="1419622"/>
              <a:ext cx="252000" cy="252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userDrawn="1"/>
          </p:nvSpPr>
          <p:spPr>
            <a:xfrm>
              <a:off x="2087744" y="1553689"/>
              <a:ext cx="180000" cy="180000"/>
            </a:xfrm>
            <a:prstGeom prst="rect">
              <a:avLst/>
            </a:prstGeom>
            <a:solidFill>
              <a:srgbClr val="0E90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a:off x="2195736" y="202634"/>
            <a:ext cx="6336704" cy="584775"/>
          </a:xfrm>
          <a:prstGeom prst="rect">
            <a:avLst/>
          </a:prstGeom>
          <a:noFill/>
        </p:spPr>
        <p:txBody>
          <a:bodyPr wrap="square" rtlCol="0">
            <a:spAutoFit/>
          </a:bodyPr>
          <a:lstStyle/>
          <a:p>
            <a:r>
              <a:rPr lang="en-US" altLang="zh-CN" sz="1600" b="1" dirty="0"/>
              <a:t>45.</a:t>
            </a:r>
            <a:r>
              <a:rPr lang="zh-CN" altLang="en-US" sz="1600" b="1" dirty="0"/>
              <a:t>针对变更的影响，在项目计划中，建议的变更如何影响任务的执行顺序、依赖性、工作量或进度？</a:t>
            </a:r>
            <a:endParaRPr lang="zh-CN" altLang="en-US" sz="1000" dirty="0"/>
          </a:p>
        </p:txBody>
      </p:sp>
      <p:graphicFrame>
        <p:nvGraphicFramePr>
          <p:cNvPr id="3" name="表格 2"/>
          <p:cNvGraphicFramePr>
            <a:graphicFrameLocks noGrp="1"/>
          </p:cNvGraphicFramePr>
          <p:nvPr/>
        </p:nvGraphicFramePr>
        <p:xfrm>
          <a:off x="119281" y="745099"/>
          <a:ext cx="8905438" cy="4350799"/>
        </p:xfrm>
        <a:graphic>
          <a:graphicData uri="http://schemas.openxmlformats.org/drawingml/2006/table">
            <a:tbl>
              <a:tblPr firstRow="1" firstCol="1" bandRow="1">
                <a:tableStyleId>{5C22544A-7EE6-4342-B048-85BDC9FD1C3A}</a:tableStyleId>
              </a:tblPr>
              <a:tblGrid>
                <a:gridCol w="2597193"/>
                <a:gridCol w="2597193"/>
                <a:gridCol w="1855526"/>
                <a:gridCol w="1855526"/>
              </a:tblGrid>
              <a:tr h="223927">
                <a:tc>
                  <a:txBody>
                    <a:bodyPr/>
                    <a:lstStyle/>
                    <a:p>
                      <a:pPr algn="just">
                        <a:lnSpc>
                          <a:spcPct val="150000"/>
                        </a:lnSpc>
                        <a:spcAft>
                          <a:spcPts val="0"/>
                        </a:spcAft>
                      </a:pPr>
                      <a:r>
                        <a:rPr lang="zh-CN" sz="1000" kern="100">
                          <a:effectLst/>
                        </a:rPr>
                        <a:t>变更</a:t>
                      </a:r>
                      <a:r>
                        <a:rPr lang="en-US" sz="1000" kern="100">
                          <a:effectLst/>
                        </a:rPr>
                        <a:t>ID</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9427" marR="19427" marT="0" marB="0"/>
                </a:tc>
                <a:tc>
                  <a:txBody>
                    <a:bodyPr/>
                    <a:lstStyle/>
                    <a:p>
                      <a:pPr algn="just">
                        <a:lnSpc>
                          <a:spcPct val="150000"/>
                        </a:lnSpc>
                        <a:spcAft>
                          <a:spcPts val="0"/>
                        </a:spcAft>
                      </a:pPr>
                      <a:r>
                        <a:rPr lang="en-US" sz="1000" kern="100" dirty="0">
                          <a:effectLst/>
                        </a:rPr>
                        <a:t>CUC-01</a:t>
                      </a:r>
                      <a:endParaRPr lang="zh-CN" sz="1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9427" marR="19427" marT="0" marB="0"/>
                </a:tc>
                <a:tc>
                  <a:txBody>
                    <a:bodyPr/>
                    <a:lstStyle/>
                    <a:p>
                      <a:pPr algn="just">
                        <a:lnSpc>
                          <a:spcPct val="150000"/>
                        </a:lnSpc>
                        <a:spcAft>
                          <a:spcPts val="0"/>
                        </a:spcAft>
                      </a:pPr>
                      <a:r>
                        <a:rPr lang="zh-CN" sz="1000" kern="100">
                          <a:effectLst/>
                        </a:rPr>
                        <a:t>评估人</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9427" marR="19427" marT="0" marB="0"/>
                </a:tc>
                <a:tc>
                  <a:txBody>
                    <a:bodyPr/>
                    <a:lstStyle/>
                    <a:p>
                      <a:pPr algn="just">
                        <a:lnSpc>
                          <a:spcPct val="150000"/>
                        </a:lnSpc>
                        <a:spcAft>
                          <a:spcPts val="0"/>
                        </a:spcAft>
                      </a:pPr>
                      <a:r>
                        <a:rPr lang="zh-CN" sz="1000" kern="100">
                          <a:effectLst/>
                        </a:rPr>
                        <a:t>冯一鸣（</a:t>
                      </a:r>
                      <a:r>
                        <a:rPr lang="en-US" sz="1000" kern="100">
                          <a:effectLst/>
                        </a:rPr>
                        <a:t>CCB</a:t>
                      </a:r>
                      <a:r>
                        <a:rPr lang="zh-CN" sz="1000" kern="100">
                          <a:effectLst/>
                        </a:rPr>
                        <a:t>评估者）</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9427" marR="19427" marT="0" marB="0"/>
                </a:tc>
              </a:tr>
              <a:tr h="132568">
                <a:tc>
                  <a:txBody>
                    <a:bodyPr/>
                    <a:lstStyle/>
                    <a:p>
                      <a:pPr algn="just">
                        <a:lnSpc>
                          <a:spcPct val="150000"/>
                        </a:lnSpc>
                        <a:spcAft>
                          <a:spcPts val="0"/>
                        </a:spcAft>
                      </a:pPr>
                      <a:r>
                        <a:rPr lang="zh-CN" sz="1000" kern="100">
                          <a:effectLst/>
                        </a:rPr>
                        <a:t>标题</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9427" marR="19427" marT="0" marB="0"/>
                </a:tc>
                <a:tc gridSpan="3">
                  <a:txBody>
                    <a:bodyPr/>
                    <a:lstStyle/>
                    <a:p>
                      <a:pPr algn="just">
                        <a:lnSpc>
                          <a:spcPct val="150000"/>
                        </a:lnSpc>
                        <a:spcAft>
                          <a:spcPts val="0"/>
                        </a:spcAft>
                      </a:pPr>
                      <a:r>
                        <a:rPr lang="zh-CN" sz="1000" kern="100">
                          <a:effectLst/>
                        </a:rPr>
                        <a:t>语言包用户需求新增</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9427" marR="19427" marT="0" marB="0"/>
                </a:tc>
                <a:tc hMerge="1">
                  <a:tcPr/>
                </a:tc>
                <a:tc hMerge="1">
                  <a:tcPr/>
                </a:tc>
              </a:tr>
              <a:tr h="457046">
                <a:tc>
                  <a:txBody>
                    <a:bodyPr/>
                    <a:lstStyle/>
                    <a:p>
                      <a:pPr algn="just">
                        <a:lnSpc>
                          <a:spcPct val="150000"/>
                        </a:lnSpc>
                        <a:spcAft>
                          <a:spcPts val="0"/>
                        </a:spcAft>
                      </a:pPr>
                      <a:r>
                        <a:rPr lang="zh-CN" sz="1000" kern="100">
                          <a:effectLst/>
                        </a:rPr>
                        <a:t>描述</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9427" marR="19427" marT="0" marB="0"/>
                </a:tc>
                <a:tc gridSpan="3">
                  <a:txBody>
                    <a:bodyPr/>
                    <a:lstStyle/>
                    <a:p>
                      <a:pPr algn="just">
                        <a:lnSpc>
                          <a:spcPct val="150000"/>
                        </a:lnSpc>
                        <a:spcAft>
                          <a:spcPts val="0"/>
                        </a:spcAft>
                      </a:pPr>
                      <a:r>
                        <a:rPr lang="zh-CN" sz="1000" kern="100" dirty="0">
                          <a:effectLst/>
                        </a:rPr>
                        <a:t>在网站中加入功能切换语言包，比如点击切换语言包，可以通过下拉列表选择“简体中文”，“</a:t>
                      </a:r>
                      <a:r>
                        <a:rPr lang="en-US" sz="1000" kern="100" dirty="0">
                          <a:effectLst/>
                        </a:rPr>
                        <a:t>English</a:t>
                      </a:r>
                      <a:r>
                        <a:rPr lang="zh-CN" sz="1000" kern="100" dirty="0">
                          <a:effectLst/>
                        </a:rPr>
                        <a:t>”，点击“</a:t>
                      </a:r>
                      <a:r>
                        <a:rPr lang="en-US" sz="1000" kern="100" dirty="0">
                          <a:effectLst/>
                        </a:rPr>
                        <a:t>English</a:t>
                      </a:r>
                      <a:r>
                        <a:rPr lang="zh-CN" sz="1000" kern="100" dirty="0">
                          <a:effectLst/>
                        </a:rPr>
                        <a:t>”后，网站的所有页面显示为英语表达。而点击“简体中文”后，网站的所有页面显示为中文表达。</a:t>
                      </a:r>
                      <a:endParaRPr lang="zh-CN" sz="1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9427" marR="19427" marT="0" marB="0"/>
                </a:tc>
                <a:tc hMerge="1">
                  <a:tcPr/>
                </a:tc>
                <a:tc hMerge="1">
                  <a:tcPr/>
                </a:tc>
              </a:tr>
              <a:tr h="146221">
                <a:tc>
                  <a:txBody>
                    <a:bodyPr/>
                    <a:lstStyle/>
                    <a:p>
                      <a:pPr algn="just">
                        <a:lnSpc>
                          <a:spcPct val="150000"/>
                        </a:lnSpc>
                        <a:spcAft>
                          <a:spcPts val="0"/>
                        </a:spcAft>
                      </a:pPr>
                      <a:r>
                        <a:rPr lang="zh-CN" sz="1000" kern="100">
                          <a:effectLst/>
                        </a:rPr>
                        <a:t>准备日期</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9427" marR="19427" marT="0" marB="0"/>
                </a:tc>
                <a:tc>
                  <a:txBody>
                    <a:bodyPr/>
                    <a:lstStyle/>
                    <a:p>
                      <a:pPr algn="just">
                        <a:lnSpc>
                          <a:spcPct val="150000"/>
                        </a:lnSpc>
                        <a:spcAft>
                          <a:spcPts val="0"/>
                        </a:spcAft>
                      </a:pPr>
                      <a:r>
                        <a:rPr lang="en-US" sz="1000" kern="100">
                          <a:effectLst/>
                        </a:rPr>
                        <a:t>2019-1-10</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9427" marR="19427" marT="0" marB="0"/>
                </a:tc>
                <a:tc>
                  <a:txBody>
                    <a:bodyPr/>
                    <a:lstStyle/>
                    <a:p>
                      <a:pPr algn="just">
                        <a:lnSpc>
                          <a:spcPct val="150000"/>
                        </a:lnSpc>
                        <a:spcAft>
                          <a:spcPts val="0"/>
                        </a:spcAft>
                      </a:pPr>
                      <a:r>
                        <a:rPr lang="zh-CN" sz="1000" kern="100">
                          <a:effectLst/>
                        </a:rPr>
                        <a:t>预估总时间</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9427" marR="19427" marT="0" marB="0"/>
                </a:tc>
                <a:tc>
                  <a:txBody>
                    <a:bodyPr/>
                    <a:lstStyle/>
                    <a:p>
                      <a:pPr algn="just">
                        <a:lnSpc>
                          <a:spcPct val="150000"/>
                        </a:lnSpc>
                        <a:spcAft>
                          <a:spcPts val="0"/>
                        </a:spcAft>
                      </a:pPr>
                      <a:r>
                        <a:rPr lang="en-US" sz="1000" kern="100">
                          <a:effectLst/>
                        </a:rPr>
                        <a:t>63</a:t>
                      </a:r>
                      <a:r>
                        <a:rPr lang="zh-CN" sz="1000" kern="100">
                          <a:effectLst/>
                        </a:rPr>
                        <a:t>工时</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9427" marR="19427" marT="0" marB="0"/>
                </a:tc>
              </a:tr>
              <a:tr h="132568">
                <a:tc>
                  <a:txBody>
                    <a:bodyPr/>
                    <a:lstStyle/>
                    <a:p>
                      <a:pPr algn="just">
                        <a:lnSpc>
                          <a:spcPct val="150000"/>
                        </a:lnSpc>
                        <a:spcAft>
                          <a:spcPts val="0"/>
                        </a:spcAft>
                      </a:pPr>
                      <a:r>
                        <a:rPr lang="zh-CN" sz="1000" kern="100">
                          <a:effectLst/>
                        </a:rPr>
                        <a:t>预估排期影响</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9427" marR="19427" marT="0" marB="0"/>
                </a:tc>
                <a:tc gridSpan="3">
                  <a:txBody>
                    <a:bodyPr/>
                    <a:lstStyle/>
                    <a:p>
                      <a:pPr algn="just">
                        <a:lnSpc>
                          <a:spcPct val="150000"/>
                        </a:lnSpc>
                        <a:spcAft>
                          <a:spcPts val="0"/>
                        </a:spcAft>
                      </a:pPr>
                      <a:r>
                        <a:rPr lang="zh-CN" sz="1000" kern="100" dirty="0">
                          <a:effectLst/>
                        </a:rPr>
                        <a:t>较大，对预估的排期影响很大</a:t>
                      </a:r>
                      <a:endParaRPr lang="zh-CN" sz="1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9427" marR="19427" marT="0" marB="0"/>
                </a:tc>
                <a:tc hMerge="1">
                  <a:tcPr/>
                </a:tc>
                <a:tc hMerge="1">
                  <a:tcPr/>
                </a:tc>
              </a:tr>
              <a:tr h="132568">
                <a:tc>
                  <a:txBody>
                    <a:bodyPr/>
                    <a:lstStyle/>
                    <a:p>
                      <a:pPr algn="just">
                        <a:lnSpc>
                          <a:spcPct val="150000"/>
                        </a:lnSpc>
                        <a:spcAft>
                          <a:spcPts val="0"/>
                        </a:spcAft>
                      </a:pPr>
                      <a:r>
                        <a:rPr lang="zh-CN" sz="1000" kern="100">
                          <a:effectLst/>
                        </a:rPr>
                        <a:t>其他成本影响</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9427" marR="19427" marT="0" marB="0"/>
                </a:tc>
                <a:tc gridSpan="3">
                  <a:txBody>
                    <a:bodyPr/>
                    <a:lstStyle/>
                    <a:p>
                      <a:pPr algn="just">
                        <a:lnSpc>
                          <a:spcPct val="150000"/>
                        </a:lnSpc>
                        <a:spcAft>
                          <a:spcPts val="0"/>
                        </a:spcAft>
                      </a:pPr>
                      <a:r>
                        <a:rPr lang="zh-CN" sz="1000" kern="100">
                          <a:effectLst/>
                        </a:rPr>
                        <a:t>时间成本：需要加班</a:t>
                      </a:r>
                      <a:r>
                        <a:rPr lang="en-US" sz="1000" kern="100">
                          <a:effectLst/>
                        </a:rPr>
                        <a:t>63</a:t>
                      </a:r>
                      <a:r>
                        <a:rPr lang="zh-CN" sz="1000" kern="100">
                          <a:effectLst/>
                        </a:rPr>
                        <a:t>个工时</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9427" marR="19427" marT="0" marB="0"/>
                </a:tc>
                <a:tc hMerge="1">
                  <a:tcPr/>
                </a:tc>
                <a:tc hMerge="1">
                  <a:tcPr/>
                </a:tc>
              </a:tr>
              <a:tr h="132568">
                <a:tc>
                  <a:txBody>
                    <a:bodyPr/>
                    <a:lstStyle/>
                    <a:p>
                      <a:pPr algn="just">
                        <a:lnSpc>
                          <a:spcPct val="150000"/>
                        </a:lnSpc>
                        <a:spcAft>
                          <a:spcPts val="0"/>
                        </a:spcAft>
                      </a:pPr>
                      <a:r>
                        <a:rPr lang="zh-CN" sz="1000" kern="100">
                          <a:effectLst/>
                        </a:rPr>
                        <a:t>质量影响</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9427" marR="19427" marT="0" marB="0"/>
                </a:tc>
                <a:tc gridSpan="3">
                  <a:txBody>
                    <a:bodyPr/>
                    <a:lstStyle/>
                    <a:p>
                      <a:pPr algn="just">
                        <a:lnSpc>
                          <a:spcPct val="150000"/>
                        </a:lnSpc>
                        <a:spcAft>
                          <a:spcPts val="0"/>
                        </a:spcAft>
                      </a:pPr>
                      <a:r>
                        <a:rPr lang="zh-CN" sz="1000" kern="100">
                          <a:effectLst/>
                        </a:rPr>
                        <a:t>英语网页的质量无法保证</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9427" marR="19427" marT="0" marB="0"/>
                </a:tc>
                <a:tc hMerge="1">
                  <a:tcPr/>
                </a:tc>
                <a:tc hMerge="1">
                  <a:tcPr/>
                </a:tc>
              </a:tr>
              <a:tr h="223927">
                <a:tc>
                  <a:txBody>
                    <a:bodyPr/>
                    <a:lstStyle/>
                    <a:p>
                      <a:pPr algn="just">
                        <a:lnSpc>
                          <a:spcPct val="150000"/>
                        </a:lnSpc>
                        <a:spcAft>
                          <a:spcPts val="0"/>
                        </a:spcAft>
                      </a:pPr>
                      <a:r>
                        <a:rPr lang="zh-CN" sz="1000" kern="100">
                          <a:effectLst/>
                        </a:rPr>
                        <a:t>其他受影响的组件</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9427" marR="19427" marT="0" marB="0"/>
                </a:tc>
                <a:tc gridSpan="3">
                  <a:txBody>
                    <a:bodyPr/>
                    <a:lstStyle/>
                    <a:p>
                      <a:pPr algn="just">
                        <a:lnSpc>
                          <a:spcPct val="150000"/>
                        </a:lnSpc>
                        <a:spcAft>
                          <a:spcPts val="0"/>
                        </a:spcAft>
                      </a:pPr>
                      <a:r>
                        <a:rPr lang="zh-CN" sz="1000" kern="100">
                          <a:effectLst/>
                        </a:rPr>
                        <a:t>网站的全部页面都要根据用户语言选择变更语言，所以所有页面的显示方式都会受到改变</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9427" marR="19427" marT="0" marB="0"/>
                </a:tc>
                <a:tc hMerge="1">
                  <a:tcPr/>
                </a:tc>
                <a:tc hMerge="1">
                  <a:tcPr/>
                </a:tc>
              </a:tr>
              <a:tr h="146221">
                <a:tc>
                  <a:txBody>
                    <a:bodyPr/>
                    <a:lstStyle/>
                    <a:p>
                      <a:pPr algn="just">
                        <a:lnSpc>
                          <a:spcPct val="150000"/>
                        </a:lnSpc>
                        <a:spcAft>
                          <a:spcPts val="0"/>
                        </a:spcAft>
                      </a:pPr>
                      <a:r>
                        <a:rPr lang="zh-CN" sz="1000" kern="100">
                          <a:effectLst/>
                        </a:rPr>
                        <a:t>其他受影响的任务</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9427" marR="19427" marT="0" marB="0"/>
                </a:tc>
                <a:tc gridSpan="3">
                  <a:txBody>
                    <a:bodyPr/>
                    <a:lstStyle/>
                    <a:p>
                      <a:endParaRPr lang="zh-CN" altLang="en-US" sz="1000"/>
                    </a:p>
                  </a:txBody>
                  <a:tcPr marL="19427" marR="19427" marT="0" marB="0"/>
                </a:tc>
                <a:tc hMerge="1">
                  <a:tcPr/>
                </a:tc>
                <a:tc hMerge="1">
                  <a:tcPr/>
                </a:tc>
              </a:tr>
              <a:tr h="132568">
                <a:tc>
                  <a:txBody>
                    <a:bodyPr/>
                    <a:lstStyle/>
                    <a:p>
                      <a:pPr algn="just">
                        <a:lnSpc>
                          <a:spcPct val="150000"/>
                        </a:lnSpc>
                        <a:spcAft>
                          <a:spcPts val="0"/>
                        </a:spcAft>
                      </a:pPr>
                      <a:r>
                        <a:rPr lang="zh-CN" sz="1000" kern="100">
                          <a:effectLst/>
                        </a:rPr>
                        <a:t>任务</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9427" marR="19427" marT="0" marB="0"/>
                </a:tc>
                <a:tc>
                  <a:txBody>
                    <a:bodyPr/>
                    <a:lstStyle/>
                    <a:p>
                      <a:pPr algn="just">
                        <a:lnSpc>
                          <a:spcPct val="150000"/>
                        </a:lnSpc>
                        <a:spcAft>
                          <a:spcPts val="0"/>
                        </a:spcAft>
                      </a:pPr>
                      <a:r>
                        <a:rPr lang="zh-CN" sz="1000" kern="100">
                          <a:effectLst/>
                        </a:rPr>
                        <a:t>工时（小时）</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9427" marR="19427" marT="0" marB="0"/>
                </a:tc>
                <a:tc>
                  <a:txBody>
                    <a:bodyPr/>
                    <a:lstStyle/>
                    <a:p>
                      <a:endParaRPr lang="zh-CN" altLang="en-US" sz="1000"/>
                    </a:p>
                  </a:txBody>
                  <a:tcPr marL="25902" marR="25902" marT="12951" marB="12951"/>
                </a:tc>
                <a:tc>
                  <a:txBody>
                    <a:bodyPr/>
                    <a:lstStyle/>
                    <a:p>
                      <a:endParaRPr lang="zh-CN" altLang="en-US" sz="1000"/>
                    </a:p>
                  </a:txBody>
                  <a:tcPr marL="25902" marR="25902" marT="12951" marB="12951"/>
                </a:tc>
              </a:tr>
              <a:tr h="132568">
                <a:tc>
                  <a:txBody>
                    <a:bodyPr/>
                    <a:lstStyle/>
                    <a:p>
                      <a:pPr algn="just">
                        <a:lnSpc>
                          <a:spcPct val="150000"/>
                        </a:lnSpc>
                        <a:spcAft>
                          <a:spcPts val="0"/>
                        </a:spcAft>
                      </a:pPr>
                      <a:r>
                        <a:rPr lang="zh-CN" sz="1000" kern="100">
                          <a:effectLst/>
                        </a:rPr>
                        <a:t>更新</a:t>
                      </a:r>
                      <a:r>
                        <a:rPr lang="en-US" sz="1000" kern="100">
                          <a:effectLst/>
                        </a:rPr>
                        <a:t>SRS</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9427" marR="19427" marT="0" marB="0"/>
                </a:tc>
                <a:tc>
                  <a:txBody>
                    <a:bodyPr/>
                    <a:lstStyle/>
                    <a:p>
                      <a:pPr algn="just">
                        <a:lnSpc>
                          <a:spcPct val="150000"/>
                        </a:lnSpc>
                        <a:spcAft>
                          <a:spcPts val="0"/>
                        </a:spcAft>
                      </a:pPr>
                      <a:r>
                        <a:rPr lang="en-US" sz="1000" kern="100">
                          <a:effectLst/>
                        </a:rPr>
                        <a:t>2</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9427" marR="19427" marT="0" marB="0"/>
                </a:tc>
                <a:tc>
                  <a:txBody>
                    <a:bodyPr/>
                    <a:lstStyle/>
                    <a:p>
                      <a:endParaRPr lang="zh-CN" altLang="en-US" sz="1000"/>
                    </a:p>
                  </a:txBody>
                  <a:tcPr marL="25902" marR="25902" marT="12951" marB="12951"/>
                </a:tc>
                <a:tc>
                  <a:txBody>
                    <a:bodyPr/>
                    <a:lstStyle/>
                    <a:p>
                      <a:endParaRPr lang="zh-CN" altLang="en-US" sz="1000"/>
                    </a:p>
                  </a:txBody>
                  <a:tcPr marL="25902" marR="25902" marT="12951" marB="12951"/>
                </a:tc>
              </a:tr>
              <a:tr h="195363">
                <a:tc>
                  <a:txBody>
                    <a:bodyPr/>
                    <a:lstStyle/>
                    <a:p>
                      <a:pPr algn="just">
                        <a:lnSpc>
                          <a:spcPct val="150000"/>
                        </a:lnSpc>
                        <a:spcAft>
                          <a:spcPts val="0"/>
                        </a:spcAft>
                      </a:pPr>
                      <a:r>
                        <a:rPr lang="zh-CN" sz="1000" kern="100">
                          <a:effectLst/>
                        </a:rPr>
                        <a:t>开发并评估原型（英语的界面原型）</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9427" marR="19427" marT="0" marB="0"/>
                </a:tc>
                <a:tc>
                  <a:txBody>
                    <a:bodyPr/>
                    <a:lstStyle/>
                    <a:p>
                      <a:pPr algn="just">
                        <a:lnSpc>
                          <a:spcPct val="150000"/>
                        </a:lnSpc>
                        <a:spcAft>
                          <a:spcPts val="0"/>
                        </a:spcAft>
                      </a:pPr>
                      <a:r>
                        <a:rPr lang="en-US" sz="1000" kern="100">
                          <a:effectLst/>
                        </a:rPr>
                        <a:t>40</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9427" marR="19427" marT="0" marB="0"/>
                </a:tc>
                <a:tc>
                  <a:txBody>
                    <a:bodyPr/>
                    <a:lstStyle/>
                    <a:p>
                      <a:endParaRPr lang="zh-CN" altLang="en-US" sz="1000"/>
                    </a:p>
                  </a:txBody>
                  <a:tcPr marL="25902" marR="25902" marT="12951" marB="12951"/>
                </a:tc>
                <a:tc>
                  <a:txBody>
                    <a:bodyPr/>
                    <a:lstStyle/>
                    <a:p>
                      <a:endParaRPr lang="zh-CN" altLang="en-US" sz="1000"/>
                    </a:p>
                  </a:txBody>
                  <a:tcPr marL="25902" marR="25902" marT="12951" marB="12951"/>
                </a:tc>
              </a:tr>
              <a:tr h="132568">
                <a:tc>
                  <a:txBody>
                    <a:bodyPr/>
                    <a:lstStyle/>
                    <a:p>
                      <a:pPr algn="just">
                        <a:lnSpc>
                          <a:spcPct val="150000"/>
                        </a:lnSpc>
                        <a:spcAft>
                          <a:spcPts val="0"/>
                        </a:spcAft>
                      </a:pPr>
                      <a:r>
                        <a:rPr lang="zh-CN" sz="1000" kern="100">
                          <a:effectLst/>
                        </a:rPr>
                        <a:t>修改已有的用户文档和帮助界面</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9427" marR="19427" marT="0" marB="0"/>
                </a:tc>
                <a:tc>
                  <a:txBody>
                    <a:bodyPr/>
                    <a:lstStyle/>
                    <a:p>
                      <a:pPr algn="just">
                        <a:lnSpc>
                          <a:spcPct val="150000"/>
                        </a:lnSpc>
                        <a:spcAft>
                          <a:spcPts val="0"/>
                        </a:spcAft>
                      </a:pPr>
                      <a:r>
                        <a:rPr lang="en-US" sz="1000" kern="100">
                          <a:effectLst/>
                        </a:rPr>
                        <a:t>8</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9427" marR="19427" marT="0" marB="0"/>
                </a:tc>
                <a:tc>
                  <a:txBody>
                    <a:bodyPr/>
                    <a:lstStyle/>
                    <a:p>
                      <a:endParaRPr lang="zh-CN" altLang="en-US" sz="1000"/>
                    </a:p>
                  </a:txBody>
                  <a:tcPr marL="25902" marR="25902" marT="12951" marB="12951"/>
                </a:tc>
                <a:tc>
                  <a:txBody>
                    <a:bodyPr/>
                    <a:lstStyle/>
                    <a:p>
                      <a:endParaRPr lang="zh-CN" altLang="en-US" sz="1000"/>
                    </a:p>
                  </a:txBody>
                  <a:tcPr marL="25902" marR="25902" marT="12951" marB="12951"/>
                </a:tc>
              </a:tr>
              <a:tr h="132568">
                <a:tc>
                  <a:txBody>
                    <a:bodyPr/>
                    <a:lstStyle/>
                    <a:p>
                      <a:pPr algn="just">
                        <a:lnSpc>
                          <a:spcPct val="150000"/>
                        </a:lnSpc>
                        <a:spcAft>
                          <a:spcPts val="0"/>
                        </a:spcAft>
                      </a:pPr>
                      <a:r>
                        <a:rPr lang="zh-CN" sz="1000" kern="100">
                          <a:effectLst/>
                        </a:rPr>
                        <a:t>修改各种项目计划</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9427" marR="19427" marT="0" marB="0"/>
                </a:tc>
                <a:tc>
                  <a:txBody>
                    <a:bodyPr/>
                    <a:lstStyle/>
                    <a:p>
                      <a:pPr algn="just">
                        <a:lnSpc>
                          <a:spcPct val="150000"/>
                        </a:lnSpc>
                        <a:spcAft>
                          <a:spcPts val="0"/>
                        </a:spcAft>
                      </a:pPr>
                      <a:r>
                        <a:rPr lang="en-US" sz="1000" kern="100">
                          <a:effectLst/>
                        </a:rPr>
                        <a:t>4</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9427" marR="19427" marT="0" marB="0"/>
                </a:tc>
                <a:tc>
                  <a:txBody>
                    <a:bodyPr/>
                    <a:lstStyle/>
                    <a:p>
                      <a:endParaRPr lang="zh-CN" altLang="en-US" sz="1000"/>
                    </a:p>
                  </a:txBody>
                  <a:tcPr marL="25902" marR="25902" marT="12951" marB="12951"/>
                </a:tc>
                <a:tc>
                  <a:txBody>
                    <a:bodyPr/>
                    <a:lstStyle/>
                    <a:p>
                      <a:endParaRPr lang="zh-CN" altLang="en-US" sz="1000"/>
                    </a:p>
                  </a:txBody>
                  <a:tcPr marL="25902" marR="25902" marT="12951" marB="12951"/>
                </a:tc>
              </a:tr>
              <a:tr h="132568">
                <a:tc>
                  <a:txBody>
                    <a:bodyPr/>
                    <a:lstStyle/>
                    <a:p>
                      <a:pPr algn="just">
                        <a:lnSpc>
                          <a:spcPct val="150000"/>
                        </a:lnSpc>
                        <a:spcAft>
                          <a:spcPts val="0"/>
                        </a:spcAft>
                      </a:pPr>
                      <a:r>
                        <a:rPr lang="zh-CN" sz="1000" kern="100">
                          <a:effectLst/>
                        </a:rPr>
                        <a:t>更新各种文档</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9427" marR="19427" marT="0" marB="0"/>
                </a:tc>
                <a:tc>
                  <a:txBody>
                    <a:bodyPr/>
                    <a:lstStyle/>
                    <a:p>
                      <a:pPr algn="just">
                        <a:lnSpc>
                          <a:spcPct val="150000"/>
                        </a:lnSpc>
                        <a:spcAft>
                          <a:spcPts val="0"/>
                        </a:spcAft>
                      </a:pPr>
                      <a:r>
                        <a:rPr lang="en-US" sz="1000" kern="100">
                          <a:effectLst/>
                        </a:rPr>
                        <a:t>1</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9427" marR="19427" marT="0" marB="0"/>
                </a:tc>
                <a:tc>
                  <a:txBody>
                    <a:bodyPr/>
                    <a:lstStyle/>
                    <a:p>
                      <a:endParaRPr lang="zh-CN" altLang="en-US" sz="1000"/>
                    </a:p>
                  </a:txBody>
                  <a:tcPr marL="25902" marR="25902" marT="12951" marB="12951"/>
                </a:tc>
                <a:tc>
                  <a:txBody>
                    <a:bodyPr/>
                    <a:lstStyle/>
                    <a:p>
                      <a:endParaRPr lang="zh-CN" altLang="en-US" sz="1000"/>
                    </a:p>
                  </a:txBody>
                  <a:tcPr marL="25902" marR="25902" marT="12951" marB="12951"/>
                </a:tc>
              </a:tr>
              <a:tr h="132568">
                <a:tc>
                  <a:txBody>
                    <a:bodyPr/>
                    <a:lstStyle/>
                    <a:p>
                      <a:pPr algn="just">
                        <a:lnSpc>
                          <a:spcPct val="150000"/>
                        </a:lnSpc>
                        <a:spcAft>
                          <a:spcPts val="0"/>
                        </a:spcAft>
                      </a:pPr>
                      <a:r>
                        <a:rPr lang="zh-CN" sz="1000" kern="100">
                          <a:effectLst/>
                        </a:rPr>
                        <a:t>评审修改工作产出</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9427" marR="19427" marT="0" marB="0"/>
                </a:tc>
                <a:tc>
                  <a:txBody>
                    <a:bodyPr/>
                    <a:lstStyle/>
                    <a:p>
                      <a:pPr algn="just">
                        <a:lnSpc>
                          <a:spcPct val="150000"/>
                        </a:lnSpc>
                        <a:spcAft>
                          <a:spcPts val="0"/>
                        </a:spcAft>
                      </a:pPr>
                      <a:r>
                        <a:rPr lang="en-US" sz="1000" kern="100">
                          <a:effectLst/>
                        </a:rPr>
                        <a:t>1</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9427" marR="19427" marT="0" marB="0"/>
                </a:tc>
                <a:tc>
                  <a:txBody>
                    <a:bodyPr/>
                    <a:lstStyle/>
                    <a:p>
                      <a:endParaRPr lang="zh-CN" altLang="en-US" sz="1000"/>
                    </a:p>
                  </a:txBody>
                  <a:tcPr marL="25902" marR="25902" marT="12951" marB="12951"/>
                </a:tc>
                <a:tc>
                  <a:txBody>
                    <a:bodyPr/>
                    <a:lstStyle/>
                    <a:p>
                      <a:endParaRPr lang="zh-CN" altLang="en-US" sz="1000"/>
                    </a:p>
                  </a:txBody>
                  <a:tcPr marL="25902" marR="25902" marT="12951" marB="12951"/>
                </a:tc>
              </a:tr>
              <a:tr h="132568">
                <a:tc>
                  <a:txBody>
                    <a:bodyPr/>
                    <a:lstStyle/>
                    <a:p>
                      <a:pPr algn="just">
                        <a:lnSpc>
                          <a:spcPct val="150000"/>
                        </a:lnSpc>
                        <a:spcAft>
                          <a:spcPts val="0"/>
                        </a:spcAft>
                      </a:pPr>
                      <a:r>
                        <a:rPr lang="zh-CN" sz="1000" kern="100">
                          <a:effectLst/>
                        </a:rPr>
                        <a:t>更新需求工作矩阵</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9427" marR="19427" marT="0" marB="0"/>
                </a:tc>
                <a:tc>
                  <a:txBody>
                    <a:bodyPr/>
                    <a:lstStyle/>
                    <a:p>
                      <a:pPr algn="just">
                        <a:lnSpc>
                          <a:spcPct val="150000"/>
                        </a:lnSpc>
                        <a:spcAft>
                          <a:spcPts val="0"/>
                        </a:spcAft>
                      </a:pPr>
                      <a:r>
                        <a:rPr lang="en-US" sz="1000" kern="100">
                          <a:effectLst/>
                        </a:rPr>
                        <a:t>1</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9427" marR="19427" marT="0" marB="0"/>
                </a:tc>
                <a:tc>
                  <a:txBody>
                    <a:bodyPr/>
                    <a:lstStyle/>
                    <a:p>
                      <a:endParaRPr lang="zh-CN" altLang="en-US" sz="1000"/>
                    </a:p>
                  </a:txBody>
                  <a:tcPr marL="25902" marR="25902" marT="12951" marB="12951"/>
                </a:tc>
                <a:tc>
                  <a:txBody>
                    <a:bodyPr/>
                    <a:lstStyle/>
                    <a:p>
                      <a:endParaRPr lang="zh-CN" altLang="en-US" sz="1000"/>
                    </a:p>
                  </a:txBody>
                  <a:tcPr marL="25902" marR="25902" marT="12951" marB="12951"/>
                </a:tc>
              </a:tr>
              <a:tr h="132568">
                <a:tc>
                  <a:txBody>
                    <a:bodyPr/>
                    <a:lstStyle/>
                    <a:p>
                      <a:pPr algn="just">
                        <a:lnSpc>
                          <a:spcPct val="150000"/>
                        </a:lnSpc>
                        <a:spcAft>
                          <a:spcPts val="0"/>
                        </a:spcAft>
                      </a:pPr>
                      <a:r>
                        <a:rPr lang="zh-CN" sz="1000" kern="100">
                          <a:effectLst/>
                        </a:rPr>
                        <a:t>其他任务（寻找用户确认原型）</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9427" marR="19427" marT="0" marB="0"/>
                </a:tc>
                <a:tc>
                  <a:txBody>
                    <a:bodyPr/>
                    <a:lstStyle/>
                    <a:p>
                      <a:pPr algn="just">
                        <a:lnSpc>
                          <a:spcPct val="150000"/>
                        </a:lnSpc>
                        <a:spcAft>
                          <a:spcPts val="0"/>
                        </a:spcAft>
                      </a:pPr>
                      <a:r>
                        <a:rPr lang="en-US" sz="1000" kern="100">
                          <a:effectLst/>
                        </a:rPr>
                        <a:t>6</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9427" marR="19427" marT="0" marB="0"/>
                </a:tc>
                <a:tc>
                  <a:txBody>
                    <a:bodyPr/>
                    <a:lstStyle/>
                    <a:p>
                      <a:endParaRPr lang="zh-CN" altLang="en-US" sz="1000"/>
                    </a:p>
                  </a:txBody>
                  <a:tcPr marL="25902" marR="25902" marT="12951" marB="12951"/>
                </a:tc>
                <a:tc>
                  <a:txBody>
                    <a:bodyPr/>
                    <a:lstStyle/>
                    <a:p>
                      <a:endParaRPr lang="zh-CN" altLang="en-US" sz="1000"/>
                    </a:p>
                  </a:txBody>
                  <a:tcPr marL="25902" marR="25902" marT="12951" marB="12951"/>
                </a:tc>
              </a:tr>
              <a:tr h="132568">
                <a:tc>
                  <a:txBody>
                    <a:bodyPr/>
                    <a:lstStyle/>
                    <a:p>
                      <a:pPr algn="just">
                        <a:lnSpc>
                          <a:spcPct val="150000"/>
                        </a:lnSpc>
                        <a:spcAft>
                          <a:spcPts val="0"/>
                        </a:spcAft>
                      </a:pPr>
                      <a:r>
                        <a:rPr lang="zh-CN" sz="1000" kern="100" dirty="0">
                          <a:effectLst/>
                        </a:rPr>
                        <a:t>总计</a:t>
                      </a:r>
                      <a:endParaRPr lang="zh-CN" sz="1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9427" marR="19427" marT="0" marB="0"/>
                </a:tc>
                <a:tc>
                  <a:txBody>
                    <a:bodyPr/>
                    <a:lstStyle/>
                    <a:p>
                      <a:pPr algn="just">
                        <a:lnSpc>
                          <a:spcPct val="150000"/>
                        </a:lnSpc>
                        <a:spcAft>
                          <a:spcPts val="0"/>
                        </a:spcAft>
                      </a:pPr>
                      <a:r>
                        <a:rPr lang="en-US" sz="1000" kern="100" dirty="0">
                          <a:effectLst/>
                        </a:rPr>
                        <a:t>63</a:t>
                      </a:r>
                      <a:endParaRPr lang="zh-CN" sz="1000" kern="100" dirty="0">
                        <a:effectLst/>
                      </a:endParaRPr>
                    </a:p>
                  </a:txBody>
                  <a:tcPr marL="19427" marR="19427" marT="0" marB="0"/>
                </a:tc>
                <a:tc>
                  <a:txBody>
                    <a:bodyPr/>
                    <a:lstStyle/>
                    <a:p>
                      <a:endParaRPr lang="zh-CN" altLang="en-US" sz="1000"/>
                    </a:p>
                  </a:txBody>
                  <a:tcPr marL="25902" marR="25902" marT="12951" marB="12951"/>
                </a:tc>
                <a:tc>
                  <a:txBody>
                    <a:bodyPr/>
                    <a:lstStyle/>
                    <a:p>
                      <a:endParaRPr lang="zh-CN" altLang="en-US" sz="1000"/>
                    </a:p>
                  </a:txBody>
                  <a:tcPr marL="25902" marR="25902" marT="12951" marB="12951"/>
                </a:tc>
              </a:tr>
              <a:tr h="146221">
                <a:tc>
                  <a:txBody>
                    <a:bodyPr/>
                    <a:lstStyle/>
                    <a:p>
                      <a:pPr algn="just">
                        <a:lnSpc>
                          <a:spcPct val="150000"/>
                        </a:lnSpc>
                        <a:spcAft>
                          <a:spcPts val="0"/>
                        </a:spcAft>
                      </a:pPr>
                      <a:r>
                        <a:rPr lang="zh-CN" sz="1000" kern="100">
                          <a:effectLst/>
                        </a:rPr>
                        <a:t>生命周期成本问题</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9427" marR="19427" marT="0" marB="0"/>
                </a:tc>
                <a:tc gridSpan="3">
                  <a:txBody>
                    <a:bodyPr/>
                    <a:lstStyle/>
                    <a:p>
                      <a:pPr algn="just">
                        <a:lnSpc>
                          <a:spcPct val="150000"/>
                        </a:lnSpc>
                        <a:spcAft>
                          <a:spcPts val="0"/>
                        </a:spcAft>
                      </a:pPr>
                      <a:r>
                        <a:rPr lang="zh-CN" sz="1000" kern="100" dirty="0">
                          <a:effectLst/>
                        </a:rPr>
                        <a:t>成本影响为</a:t>
                      </a:r>
                      <a:r>
                        <a:rPr lang="en-US" sz="1000" kern="100" dirty="0">
                          <a:effectLst/>
                        </a:rPr>
                        <a:t>4368.42</a:t>
                      </a:r>
                      <a:r>
                        <a:rPr lang="zh-CN" sz="1000" kern="100" dirty="0">
                          <a:effectLst/>
                        </a:rPr>
                        <a:t>元（</a:t>
                      </a:r>
                      <a:r>
                        <a:rPr lang="en-US" sz="1000" kern="100" dirty="0">
                          <a:effectLst/>
                        </a:rPr>
                        <a:t>69.34</a:t>
                      </a:r>
                      <a:r>
                        <a:rPr lang="zh-CN" sz="1000" kern="100" dirty="0">
                          <a:effectLst/>
                        </a:rPr>
                        <a:t>元</a:t>
                      </a:r>
                      <a:r>
                        <a:rPr lang="en-US" sz="1000" kern="100" dirty="0">
                          <a:effectLst/>
                        </a:rPr>
                        <a:t>/</a:t>
                      </a:r>
                      <a:r>
                        <a:rPr lang="zh-CN" sz="1000" kern="100" dirty="0">
                          <a:effectLst/>
                        </a:rPr>
                        <a:t>工时）。</a:t>
                      </a:r>
                      <a:endParaRPr lang="zh-CN" sz="1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9427" marR="19427" marT="0" marB="0"/>
                </a:tc>
                <a:tc hMerge="1">
                  <a:tcPr/>
                </a:tc>
                <a:tc hMerge="1">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108"/>
          <p:cNvSpPr txBox="1">
            <a:spLocks noChangeArrowheads="1"/>
          </p:cNvSpPr>
          <p:nvPr/>
        </p:nvSpPr>
        <p:spPr bwMode="auto">
          <a:xfrm>
            <a:off x="539552" y="267494"/>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dirty="0">
                <a:solidFill>
                  <a:prstClr val="black"/>
                </a:solidFill>
                <a:latin typeface="微软雅黑" panose="020B0503020204020204" pitchFamily="34" charset="-122"/>
                <a:ea typeface="微软雅黑" panose="020B0503020204020204" pitchFamily="34" charset="-122"/>
              </a:rPr>
              <a:t>后续计划</a:t>
            </a:r>
            <a:endParaRPr lang="en-US" altLang="zh-CN" dirty="0">
              <a:solidFill>
                <a:prstClr val="black"/>
              </a:solidFill>
              <a:latin typeface="微软雅黑" panose="020B0503020204020204" pitchFamily="34" charset="-122"/>
              <a:ea typeface="微软雅黑" panose="020B0503020204020204" pitchFamily="34" charset="-122"/>
            </a:endParaRPr>
          </a:p>
        </p:txBody>
      </p:sp>
      <p:grpSp>
        <p:nvGrpSpPr>
          <p:cNvPr id="30" name="组合 29"/>
          <p:cNvGrpSpPr/>
          <p:nvPr/>
        </p:nvGrpSpPr>
        <p:grpSpPr>
          <a:xfrm>
            <a:off x="107544" y="245001"/>
            <a:ext cx="360000" cy="360000"/>
            <a:chOff x="1965186" y="1419622"/>
            <a:chExt cx="302558" cy="314067"/>
          </a:xfrm>
        </p:grpSpPr>
        <p:sp>
          <p:nvSpPr>
            <p:cNvPr id="31" name="矩形 30"/>
            <p:cNvSpPr/>
            <p:nvPr userDrawn="1"/>
          </p:nvSpPr>
          <p:spPr>
            <a:xfrm>
              <a:off x="1965186" y="1419622"/>
              <a:ext cx="252000" cy="252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userDrawn="1"/>
          </p:nvSpPr>
          <p:spPr>
            <a:xfrm>
              <a:off x="2087744" y="1553689"/>
              <a:ext cx="180000" cy="180000"/>
            </a:xfrm>
            <a:prstGeom prst="rect">
              <a:avLst/>
            </a:prstGeom>
            <a:solidFill>
              <a:srgbClr val="0E90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a:off x="2195736" y="267494"/>
            <a:ext cx="6336704" cy="584775"/>
          </a:xfrm>
          <a:prstGeom prst="rect">
            <a:avLst/>
          </a:prstGeom>
          <a:noFill/>
        </p:spPr>
        <p:txBody>
          <a:bodyPr wrap="square" rtlCol="0">
            <a:spAutoFit/>
          </a:bodyPr>
          <a:lstStyle/>
          <a:p>
            <a:r>
              <a:rPr lang="en-US" altLang="zh-CN" sz="1600" b="1" dirty="0"/>
              <a:t>48.</a:t>
            </a:r>
            <a:r>
              <a:rPr lang="zh-CN" altLang="en-US" sz="1600" b="1" dirty="0"/>
              <a:t>项目阶段性工作中，后续设计，开发，部署，测试等阶段的计划性安排是否完成？</a:t>
            </a:r>
            <a:endParaRPr lang="zh-CN" altLang="en-US" sz="1000" dirty="0"/>
          </a:p>
        </p:txBody>
      </p:sp>
      <p:pic>
        <p:nvPicPr>
          <p:cNvPr id="3" name="图片 2"/>
          <p:cNvPicPr>
            <a:picLocks noChangeAspect="1"/>
          </p:cNvPicPr>
          <p:nvPr/>
        </p:nvPicPr>
        <p:blipFill>
          <a:blip r:embed="rId1"/>
          <a:stretch>
            <a:fillRect/>
          </a:stretch>
        </p:blipFill>
        <p:spPr>
          <a:xfrm>
            <a:off x="0" y="1851670"/>
            <a:ext cx="9144000" cy="452077"/>
          </a:xfrm>
          <a:prstGeom prst="rect">
            <a:avLst/>
          </a:prstGeom>
        </p:spPr>
      </p:pic>
      <p:pic>
        <p:nvPicPr>
          <p:cNvPr id="4" name="图片 3"/>
          <p:cNvPicPr>
            <a:picLocks noChangeAspect="1"/>
          </p:cNvPicPr>
          <p:nvPr/>
        </p:nvPicPr>
        <p:blipFill>
          <a:blip r:embed="rId2"/>
          <a:stretch>
            <a:fillRect/>
          </a:stretch>
        </p:blipFill>
        <p:spPr>
          <a:xfrm>
            <a:off x="3348884" y="2563944"/>
            <a:ext cx="2446232" cy="1478408"/>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350" fill="hold"/>
                                        <p:tgtEl>
                                          <p:spTgt spid="30"/>
                                        </p:tgtEl>
                                        <p:attrNameLst>
                                          <p:attrName>ppt_w</p:attrName>
                                        </p:attrNameLst>
                                      </p:cBhvr>
                                      <p:tavLst>
                                        <p:tav tm="0">
                                          <p:val>
                                            <p:fltVal val="0"/>
                                          </p:val>
                                        </p:tav>
                                        <p:tav tm="100000">
                                          <p:val>
                                            <p:strVal val="#ppt_w"/>
                                          </p:val>
                                        </p:tav>
                                      </p:tavLst>
                                    </p:anim>
                                    <p:anim calcmode="lin" valueType="num">
                                      <p:cBhvr>
                                        <p:cTn id="8" dur="350" fill="hold"/>
                                        <p:tgtEl>
                                          <p:spTgt spid="30"/>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29"/>
                                        </p:tgtEl>
                                        <p:attrNameLst>
                                          <p:attrName>style.visibility</p:attrName>
                                        </p:attrNameLst>
                                      </p:cBhvr>
                                      <p:to>
                                        <p:strVal val="visible"/>
                                      </p:to>
                                    </p:set>
                                    <p:anim calcmode="lin" valueType="num">
                                      <p:cBhvr>
                                        <p:cTn id="12" dur="400" fill="hold"/>
                                        <p:tgtEl>
                                          <p:spTgt spid="29"/>
                                        </p:tgtEl>
                                        <p:attrNameLst>
                                          <p:attrName>ppt_x</p:attrName>
                                        </p:attrNameLst>
                                      </p:cBhvr>
                                      <p:tavLst>
                                        <p:tav tm="0">
                                          <p:val>
                                            <p:strVal val="#ppt_x"/>
                                          </p:val>
                                        </p:tav>
                                        <p:tav tm="50000">
                                          <p:val>
                                            <p:strVal val="#ppt_x+.1"/>
                                          </p:val>
                                        </p:tav>
                                        <p:tav tm="100000">
                                          <p:val>
                                            <p:strVal val="#ppt_x"/>
                                          </p:val>
                                        </p:tav>
                                      </p:tavLst>
                                    </p:anim>
                                    <p:anim calcmode="lin" valueType="num">
                                      <p:cBhvr>
                                        <p:cTn id="13" dur="400" fill="hold"/>
                                        <p:tgtEl>
                                          <p:spTgt spid="29"/>
                                        </p:tgtEl>
                                        <p:attrNameLst>
                                          <p:attrName>ppt_y</p:attrName>
                                        </p:attrNameLst>
                                      </p:cBhvr>
                                      <p:tavLst>
                                        <p:tav tm="0">
                                          <p:val>
                                            <p:strVal val="#ppt_y"/>
                                          </p:val>
                                        </p:tav>
                                        <p:tav tm="100000">
                                          <p:val>
                                            <p:strVal val="#ppt_y"/>
                                          </p:val>
                                        </p:tav>
                                      </p:tavLst>
                                    </p:anim>
                                    <p:anim calcmode="lin" valueType="num">
                                      <p:cBhvr>
                                        <p:cTn id="14" dur="400" fill="hold"/>
                                        <p:tgtEl>
                                          <p:spTgt spid="29"/>
                                        </p:tgtEl>
                                        <p:attrNameLst>
                                          <p:attrName>ppt_h</p:attrName>
                                        </p:attrNameLst>
                                      </p:cBhvr>
                                      <p:tavLst>
                                        <p:tav tm="0">
                                          <p:val>
                                            <p:strVal val="#ppt_h/10"/>
                                          </p:val>
                                        </p:tav>
                                        <p:tav tm="50000">
                                          <p:val>
                                            <p:strVal val="#ppt_h+.01"/>
                                          </p:val>
                                        </p:tav>
                                        <p:tav tm="100000">
                                          <p:val>
                                            <p:strVal val="#ppt_h"/>
                                          </p:val>
                                        </p:tav>
                                      </p:tavLst>
                                    </p:anim>
                                    <p:anim calcmode="lin" valueType="num">
                                      <p:cBhvr>
                                        <p:cTn id="15" dur="400" fill="hold"/>
                                        <p:tgtEl>
                                          <p:spTgt spid="29"/>
                                        </p:tgtEl>
                                        <p:attrNameLst>
                                          <p:attrName>ppt_w</p:attrName>
                                        </p:attrNameLst>
                                      </p:cBhvr>
                                      <p:tavLst>
                                        <p:tav tm="0">
                                          <p:val>
                                            <p:strVal val="#ppt_w/10"/>
                                          </p:val>
                                        </p:tav>
                                        <p:tav tm="50000">
                                          <p:val>
                                            <p:strVal val="#ppt_w+.01"/>
                                          </p:val>
                                        </p:tav>
                                        <p:tav tm="100000">
                                          <p:val>
                                            <p:strVal val="#ppt_w"/>
                                          </p:val>
                                        </p:tav>
                                      </p:tavLst>
                                    </p:anim>
                                    <p:animEffect transition="in" filter="fade">
                                      <p:cBhvr>
                                        <p:cTn id="16" dur="400" tmFilter="0,0; .5, 1; 1, 1"/>
                                        <p:tgtEl>
                                          <p:spTgt spid="29"/>
                                        </p:tgtEl>
                                      </p:cBhvr>
                                    </p:animEffect>
                                  </p:childTnLst>
                                </p:cTn>
                              </p:par>
                            </p:childTnLst>
                          </p:cTn>
                        </p:par>
                        <p:par>
                          <p:cTn id="17" fill="hold">
                            <p:stCondLst>
                              <p:cond delay="519"/>
                            </p:stCondLst>
                            <p:childTnLst>
                              <p:par>
                                <p:cTn id="18" presetID="22" presetClass="entr" presetSubtype="8"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left)">
                                      <p:cBhvr>
                                        <p:cTn id="20" dur="500"/>
                                        <p:tgtEl>
                                          <p:spTgt spid="2"/>
                                        </p:tgtEl>
                                      </p:cBhvr>
                                    </p:animEffect>
                                  </p:childTnLst>
                                </p:cTn>
                              </p:par>
                            </p:childTnLst>
                          </p:cTn>
                        </p:par>
                        <p:par>
                          <p:cTn id="21" fill="hold">
                            <p:stCondLst>
                              <p:cond delay="1019"/>
                            </p:stCondLst>
                            <p:childTnLst>
                              <p:par>
                                <p:cTn id="22" presetID="10" presetClass="entr" presetSubtype="0" fill="hold" nodeType="after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500"/>
                                        <p:tgtEl>
                                          <p:spTgt spid="3"/>
                                        </p:tgtEl>
                                      </p:cBhvr>
                                    </p:animEffect>
                                  </p:childTnLst>
                                </p:cTn>
                              </p:par>
                            </p:childTnLst>
                          </p:cTn>
                        </p:par>
                        <p:par>
                          <p:cTn id="25" fill="hold">
                            <p:stCondLst>
                              <p:cond delay="1519"/>
                            </p:stCondLst>
                            <p:childTnLst>
                              <p:par>
                                <p:cTn id="26" presetID="10" presetClass="entr" presetSubtype="0" fill="hold" nodeType="after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2"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108"/>
          <p:cNvSpPr txBox="1">
            <a:spLocks noChangeArrowheads="1"/>
          </p:cNvSpPr>
          <p:nvPr/>
        </p:nvSpPr>
        <p:spPr bwMode="auto">
          <a:xfrm>
            <a:off x="539552" y="267494"/>
            <a:ext cx="15696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dirty="0">
                <a:solidFill>
                  <a:prstClr val="black"/>
                </a:solidFill>
                <a:latin typeface="微软雅黑" panose="020B0503020204020204" pitchFamily="34" charset="-122"/>
                <a:ea typeface="微软雅黑" panose="020B0503020204020204" pitchFamily="34" charset="-122"/>
              </a:rPr>
              <a:t>概要设计文档</a:t>
            </a:r>
            <a:endParaRPr lang="en-US" altLang="zh-CN" dirty="0">
              <a:solidFill>
                <a:prstClr val="black"/>
              </a:solidFill>
              <a:latin typeface="微软雅黑" panose="020B0503020204020204" pitchFamily="34" charset="-122"/>
              <a:ea typeface="微软雅黑" panose="020B0503020204020204" pitchFamily="34" charset="-122"/>
            </a:endParaRPr>
          </a:p>
        </p:txBody>
      </p:sp>
      <p:grpSp>
        <p:nvGrpSpPr>
          <p:cNvPr id="30" name="组合 29"/>
          <p:cNvGrpSpPr/>
          <p:nvPr/>
        </p:nvGrpSpPr>
        <p:grpSpPr>
          <a:xfrm>
            <a:off x="107544" y="245001"/>
            <a:ext cx="360000" cy="360000"/>
            <a:chOff x="1965186" y="1419622"/>
            <a:chExt cx="302558" cy="314067"/>
          </a:xfrm>
        </p:grpSpPr>
        <p:sp>
          <p:nvSpPr>
            <p:cNvPr id="31" name="矩形 30"/>
            <p:cNvSpPr/>
            <p:nvPr userDrawn="1"/>
          </p:nvSpPr>
          <p:spPr>
            <a:xfrm>
              <a:off x="1965186" y="1419622"/>
              <a:ext cx="252000" cy="252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userDrawn="1"/>
          </p:nvSpPr>
          <p:spPr>
            <a:xfrm>
              <a:off x="2087744" y="1553689"/>
              <a:ext cx="180000" cy="180000"/>
            </a:xfrm>
            <a:prstGeom prst="rect">
              <a:avLst/>
            </a:prstGeom>
            <a:solidFill>
              <a:srgbClr val="0E90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a:off x="2195736" y="267494"/>
            <a:ext cx="6336704" cy="584775"/>
          </a:xfrm>
          <a:prstGeom prst="rect">
            <a:avLst/>
          </a:prstGeom>
          <a:noFill/>
        </p:spPr>
        <p:txBody>
          <a:bodyPr wrap="square" rtlCol="0">
            <a:spAutoFit/>
          </a:bodyPr>
          <a:lstStyle/>
          <a:p>
            <a:r>
              <a:rPr lang="en-US" altLang="zh-CN" sz="1600" b="1" dirty="0"/>
              <a:t>49.</a:t>
            </a:r>
            <a:r>
              <a:rPr lang="zh-CN" altLang="en-US" sz="1600" b="1" dirty="0"/>
              <a:t>是否还完成了课程作业要求的工作阶段之外的工作？比如：设计、实现等</a:t>
            </a:r>
            <a:endParaRPr lang="zh-CN" altLang="en-US" sz="1000" dirty="0"/>
          </a:p>
        </p:txBody>
      </p:sp>
      <p:pic>
        <p:nvPicPr>
          <p:cNvPr id="3" name="图片 2"/>
          <p:cNvPicPr>
            <a:picLocks noChangeAspect="1"/>
          </p:cNvPicPr>
          <p:nvPr/>
        </p:nvPicPr>
        <p:blipFill>
          <a:blip r:embed="rId1"/>
          <a:stretch>
            <a:fillRect/>
          </a:stretch>
        </p:blipFill>
        <p:spPr>
          <a:xfrm>
            <a:off x="2195736" y="812667"/>
            <a:ext cx="6932949" cy="4322758"/>
          </a:xfrm>
          <a:prstGeom prst="rect">
            <a:avLst/>
          </a:prstGeom>
        </p:spPr>
      </p:pic>
      <p:pic>
        <p:nvPicPr>
          <p:cNvPr id="8" name="图片 7"/>
          <p:cNvPicPr>
            <a:picLocks noChangeAspect="1"/>
          </p:cNvPicPr>
          <p:nvPr/>
        </p:nvPicPr>
        <p:blipFill>
          <a:blip r:embed="rId2"/>
          <a:stretch>
            <a:fillRect/>
          </a:stretch>
        </p:blipFill>
        <p:spPr>
          <a:xfrm>
            <a:off x="15315" y="1936231"/>
            <a:ext cx="2446232" cy="1478408"/>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350" fill="hold"/>
                                        <p:tgtEl>
                                          <p:spTgt spid="30"/>
                                        </p:tgtEl>
                                        <p:attrNameLst>
                                          <p:attrName>ppt_w</p:attrName>
                                        </p:attrNameLst>
                                      </p:cBhvr>
                                      <p:tavLst>
                                        <p:tav tm="0">
                                          <p:val>
                                            <p:fltVal val="0"/>
                                          </p:val>
                                        </p:tav>
                                        <p:tav tm="100000">
                                          <p:val>
                                            <p:strVal val="#ppt_w"/>
                                          </p:val>
                                        </p:tav>
                                      </p:tavLst>
                                    </p:anim>
                                    <p:anim calcmode="lin" valueType="num">
                                      <p:cBhvr>
                                        <p:cTn id="8" dur="350" fill="hold"/>
                                        <p:tgtEl>
                                          <p:spTgt spid="30"/>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29"/>
                                        </p:tgtEl>
                                        <p:attrNameLst>
                                          <p:attrName>style.visibility</p:attrName>
                                        </p:attrNameLst>
                                      </p:cBhvr>
                                      <p:to>
                                        <p:strVal val="visible"/>
                                      </p:to>
                                    </p:set>
                                    <p:anim calcmode="lin" valueType="num">
                                      <p:cBhvr>
                                        <p:cTn id="12" dur="400" fill="hold"/>
                                        <p:tgtEl>
                                          <p:spTgt spid="29"/>
                                        </p:tgtEl>
                                        <p:attrNameLst>
                                          <p:attrName>ppt_x</p:attrName>
                                        </p:attrNameLst>
                                      </p:cBhvr>
                                      <p:tavLst>
                                        <p:tav tm="0">
                                          <p:val>
                                            <p:strVal val="#ppt_x"/>
                                          </p:val>
                                        </p:tav>
                                        <p:tav tm="50000">
                                          <p:val>
                                            <p:strVal val="#ppt_x+.1"/>
                                          </p:val>
                                        </p:tav>
                                        <p:tav tm="100000">
                                          <p:val>
                                            <p:strVal val="#ppt_x"/>
                                          </p:val>
                                        </p:tav>
                                      </p:tavLst>
                                    </p:anim>
                                    <p:anim calcmode="lin" valueType="num">
                                      <p:cBhvr>
                                        <p:cTn id="13" dur="400" fill="hold"/>
                                        <p:tgtEl>
                                          <p:spTgt spid="29"/>
                                        </p:tgtEl>
                                        <p:attrNameLst>
                                          <p:attrName>ppt_y</p:attrName>
                                        </p:attrNameLst>
                                      </p:cBhvr>
                                      <p:tavLst>
                                        <p:tav tm="0">
                                          <p:val>
                                            <p:strVal val="#ppt_y"/>
                                          </p:val>
                                        </p:tav>
                                        <p:tav tm="100000">
                                          <p:val>
                                            <p:strVal val="#ppt_y"/>
                                          </p:val>
                                        </p:tav>
                                      </p:tavLst>
                                    </p:anim>
                                    <p:anim calcmode="lin" valueType="num">
                                      <p:cBhvr>
                                        <p:cTn id="14" dur="400" fill="hold"/>
                                        <p:tgtEl>
                                          <p:spTgt spid="29"/>
                                        </p:tgtEl>
                                        <p:attrNameLst>
                                          <p:attrName>ppt_h</p:attrName>
                                        </p:attrNameLst>
                                      </p:cBhvr>
                                      <p:tavLst>
                                        <p:tav tm="0">
                                          <p:val>
                                            <p:strVal val="#ppt_h/10"/>
                                          </p:val>
                                        </p:tav>
                                        <p:tav tm="50000">
                                          <p:val>
                                            <p:strVal val="#ppt_h+.01"/>
                                          </p:val>
                                        </p:tav>
                                        <p:tav tm="100000">
                                          <p:val>
                                            <p:strVal val="#ppt_h"/>
                                          </p:val>
                                        </p:tav>
                                      </p:tavLst>
                                    </p:anim>
                                    <p:anim calcmode="lin" valueType="num">
                                      <p:cBhvr>
                                        <p:cTn id="15" dur="400" fill="hold"/>
                                        <p:tgtEl>
                                          <p:spTgt spid="29"/>
                                        </p:tgtEl>
                                        <p:attrNameLst>
                                          <p:attrName>ppt_w</p:attrName>
                                        </p:attrNameLst>
                                      </p:cBhvr>
                                      <p:tavLst>
                                        <p:tav tm="0">
                                          <p:val>
                                            <p:strVal val="#ppt_w/10"/>
                                          </p:val>
                                        </p:tav>
                                        <p:tav tm="50000">
                                          <p:val>
                                            <p:strVal val="#ppt_w+.01"/>
                                          </p:val>
                                        </p:tav>
                                        <p:tav tm="100000">
                                          <p:val>
                                            <p:strVal val="#ppt_w"/>
                                          </p:val>
                                        </p:tav>
                                      </p:tavLst>
                                    </p:anim>
                                    <p:animEffect transition="in" filter="fade">
                                      <p:cBhvr>
                                        <p:cTn id="16" dur="400" tmFilter="0,0; .5, 1; 1, 1"/>
                                        <p:tgtEl>
                                          <p:spTgt spid="29"/>
                                        </p:tgtEl>
                                      </p:cBhvr>
                                    </p:animEffect>
                                  </p:childTnLst>
                                </p:cTn>
                              </p:par>
                            </p:childTnLst>
                          </p:cTn>
                        </p:par>
                        <p:par>
                          <p:cTn id="17" fill="hold">
                            <p:stCondLst>
                              <p:cond delay="600"/>
                            </p:stCondLst>
                            <p:childTnLst>
                              <p:par>
                                <p:cTn id="18" presetID="22" presetClass="entr" presetSubtype="8"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left)">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fade">
                                      <p:cBhvr>
                                        <p:cTn id="2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2"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108"/>
          <p:cNvSpPr txBox="1">
            <a:spLocks noChangeArrowheads="1"/>
          </p:cNvSpPr>
          <p:nvPr/>
        </p:nvSpPr>
        <p:spPr bwMode="auto">
          <a:xfrm>
            <a:off x="539552" y="267494"/>
            <a:ext cx="174432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dirty="0">
                <a:solidFill>
                  <a:prstClr val="black"/>
                </a:solidFill>
                <a:latin typeface="微软雅黑" panose="020B0503020204020204" pitchFamily="34" charset="-122"/>
                <a:ea typeface="微软雅黑" panose="020B0503020204020204" pitchFamily="34" charset="-122"/>
              </a:rPr>
              <a:t>Team Building</a:t>
            </a:r>
            <a:endParaRPr lang="en-US" altLang="zh-CN" dirty="0">
              <a:solidFill>
                <a:prstClr val="black"/>
              </a:solidFill>
              <a:latin typeface="微软雅黑" panose="020B0503020204020204" pitchFamily="34" charset="-122"/>
              <a:ea typeface="微软雅黑" panose="020B0503020204020204" pitchFamily="34" charset="-122"/>
            </a:endParaRPr>
          </a:p>
        </p:txBody>
      </p:sp>
      <p:grpSp>
        <p:nvGrpSpPr>
          <p:cNvPr id="30" name="组合 29"/>
          <p:cNvGrpSpPr/>
          <p:nvPr/>
        </p:nvGrpSpPr>
        <p:grpSpPr>
          <a:xfrm>
            <a:off x="107544" y="245001"/>
            <a:ext cx="360000" cy="360000"/>
            <a:chOff x="1965186" y="1419622"/>
            <a:chExt cx="302558" cy="314067"/>
          </a:xfrm>
        </p:grpSpPr>
        <p:sp>
          <p:nvSpPr>
            <p:cNvPr id="31" name="矩形 30"/>
            <p:cNvSpPr/>
            <p:nvPr userDrawn="1"/>
          </p:nvSpPr>
          <p:spPr>
            <a:xfrm>
              <a:off x="1965186" y="1419622"/>
              <a:ext cx="252000" cy="252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userDrawn="1"/>
          </p:nvSpPr>
          <p:spPr>
            <a:xfrm>
              <a:off x="2087744" y="1553689"/>
              <a:ext cx="180000" cy="180000"/>
            </a:xfrm>
            <a:prstGeom prst="rect">
              <a:avLst/>
            </a:prstGeom>
            <a:solidFill>
              <a:srgbClr val="0E90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a:off x="2195736" y="267494"/>
            <a:ext cx="6336704" cy="584775"/>
          </a:xfrm>
          <a:prstGeom prst="rect">
            <a:avLst/>
          </a:prstGeom>
          <a:noFill/>
        </p:spPr>
        <p:txBody>
          <a:bodyPr wrap="square" rtlCol="0">
            <a:spAutoFit/>
          </a:bodyPr>
          <a:lstStyle/>
          <a:p>
            <a:r>
              <a:rPr lang="en-US" altLang="zh-CN" sz="1600" b="1" dirty="0"/>
              <a:t>50.</a:t>
            </a:r>
            <a:r>
              <a:rPr lang="zh-CN" altLang="en-US" sz="1600" b="1" dirty="0"/>
              <a:t>项目过程中，是否进行了</a:t>
            </a:r>
            <a:r>
              <a:rPr lang="en-US" altLang="zh-CN" sz="1600" b="1" dirty="0"/>
              <a:t>Team Building</a:t>
            </a:r>
            <a:r>
              <a:rPr lang="zh-CN" altLang="en-US" sz="1600" b="1" dirty="0"/>
              <a:t>？目的是什么？方式是什么？是否有效？</a:t>
            </a:r>
            <a:endParaRPr lang="zh-CN" altLang="en-US" sz="1000" dirty="0"/>
          </a:p>
        </p:txBody>
      </p:sp>
      <p:graphicFrame>
        <p:nvGraphicFramePr>
          <p:cNvPr id="3" name="表格 2"/>
          <p:cNvGraphicFramePr>
            <a:graphicFrameLocks noGrp="1"/>
          </p:cNvGraphicFramePr>
          <p:nvPr/>
        </p:nvGraphicFramePr>
        <p:xfrm>
          <a:off x="3288775" y="1419622"/>
          <a:ext cx="5267960" cy="2560320"/>
        </p:xfrm>
        <a:graphic>
          <a:graphicData uri="http://schemas.openxmlformats.org/drawingml/2006/table">
            <a:tbl>
              <a:tblPr firstRow="1" firstCol="1" bandRow="1">
                <a:tableStyleId>{5C22544A-7EE6-4342-B048-85BDC9FD1C3A}</a:tableStyleId>
              </a:tblPr>
              <a:tblGrid>
                <a:gridCol w="2633980"/>
                <a:gridCol w="2633980"/>
              </a:tblGrid>
              <a:tr h="0">
                <a:tc>
                  <a:txBody>
                    <a:bodyPr/>
                    <a:lstStyle/>
                    <a:p>
                      <a:pPr algn="just">
                        <a:spcAft>
                          <a:spcPts val="0"/>
                        </a:spcAft>
                      </a:pPr>
                      <a:r>
                        <a:rPr lang="zh-CN" sz="1050" kern="100">
                          <a:effectLst/>
                        </a:rPr>
                        <a:t>开始时间</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12</a:t>
                      </a:r>
                      <a:r>
                        <a:rPr lang="zh-CN" sz="1050" kern="100">
                          <a:effectLst/>
                        </a:rPr>
                        <a:t>月</a:t>
                      </a:r>
                      <a:r>
                        <a:rPr lang="en-US" sz="1050" kern="100">
                          <a:effectLst/>
                        </a:rPr>
                        <a:t>27</a:t>
                      </a:r>
                      <a:r>
                        <a:rPr lang="zh-CN" sz="1050" kern="100">
                          <a:effectLst/>
                        </a:rPr>
                        <a:t>日</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0">
                <a:tc>
                  <a:txBody>
                    <a:bodyPr/>
                    <a:lstStyle/>
                    <a:p>
                      <a:pPr algn="just">
                        <a:spcAft>
                          <a:spcPts val="0"/>
                        </a:spcAft>
                      </a:pPr>
                      <a:r>
                        <a:rPr lang="zh-CN" sz="1050" kern="100">
                          <a:effectLst/>
                        </a:rPr>
                        <a:t>主要目标</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在艰苦的工作中得一丝放松的机会，大家互相打气，做最后阶段的冲刺。</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0">
                <a:tc>
                  <a:txBody>
                    <a:bodyPr/>
                    <a:lstStyle/>
                    <a:p>
                      <a:pPr algn="just">
                        <a:spcAft>
                          <a:spcPts val="0"/>
                        </a:spcAft>
                      </a:pPr>
                      <a:r>
                        <a:rPr lang="zh-CN" sz="1050" kern="100">
                          <a:effectLst/>
                        </a:rPr>
                        <a:t>形式</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到洪涛吃烧烤。</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0">
                <a:tc>
                  <a:txBody>
                    <a:bodyPr/>
                    <a:lstStyle/>
                    <a:p>
                      <a:pPr algn="just">
                        <a:spcAft>
                          <a:spcPts val="0"/>
                        </a:spcAft>
                      </a:pPr>
                      <a:r>
                        <a:rPr lang="zh-CN" sz="1050" kern="100">
                          <a:effectLst/>
                        </a:rPr>
                        <a:t>来回方式</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步行</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0">
                <a:tc>
                  <a:txBody>
                    <a:bodyPr/>
                    <a:lstStyle/>
                    <a:p>
                      <a:pPr algn="just">
                        <a:spcAft>
                          <a:spcPts val="0"/>
                        </a:spcAft>
                      </a:pPr>
                      <a:r>
                        <a:rPr lang="zh-CN" sz="1050" kern="100">
                          <a:effectLst/>
                        </a:rPr>
                        <a:t>心得小结</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dirty="0">
                          <a:effectLst/>
                        </a:rPr>
                        <a:t>这次团建活动计划了比较久，主要是最后阶段，大家都比较累，不是在赶工就是在准备赶工，约了很久最终比较仓促的定在这天。主要起因是我的电脑烧坏了，导致小组的进度受到了影响。团建一个是为了借此机会缓解大家疲惫的状态，另一个是为了不让大家的士气受到影响。从结果来说，团建还是成功的，大家在聚餐的时候也都纷纷表示再辛苦半个月。又充满了干劲。</a:t>
                      </a:r>
                      <a:endParaRPr lang="zh-CN" sz="1050" kern="100" dirty="0">
                        <a:effectLst/>
                      </a:endParaRPr>
                    </a:p>
                    <a:p>
                      <a:pPr algn="just">
                        <a:spcAft>
                          <a:spcPts val="0"/>
                        </a:spcAft>
                      </a:pPr>
                      <a:r>
                        <a:rPr lang="en-US" sz="1050" kern="100" dirty="0">
                          <a:effectLst/>
                        </a:rPr>
                        <a:t> </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bl>
          </a:graphicData>
        </a:graphic>
      </p:graphicFrame>
      <p:pic>
        <p:nvPicPr>
          <p:cNvPr id="4" name="图片 3"/>
          <p:cNvPicPr>
            <a:picLocks noChangeAspect="1"/>
          </p:cNvPicPr>
          <p:nvPr/>
        </p:nvPicPr>
        <p:blipFill>
          <a:blip r:embed="rId1"/>
          <a:stretch>
            <a:fillRect/>
          </a:stretch>
        </p:blipFill>
        <p:spPr>
          <a:xfrm>
            <a:off x="0" y="1707654"/>
            <a:ext cx="3240320" cy="1493649"/>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350" fill="hold"/>
                                        <p:tgtEl>
                                          <p:spTgt spid="30"/>
                                        </p:tgtEl>
                                        <p:attrNameLst>
                                          <p:attrName>ppt_w</p:attrName>
                                        </p:attrNameLst>
                                      </p:cBhvr>
                                      <p:tavLst>
                                        <p:tav tm="0">
                                          <p:val>
                                            <p:fltVal val="0"/>
                                          </p:val>
                                        </p:tav>
                                        <p:tav tm="100000">
                                          <p:val>
                                            <p:strVal val="#ppt_w"/>
                                          </p:val>
                                        </p:tav>
                                      </p:tavLst>
                                    </p:anim>
                                    <p:anim calcmode="lin" valueType="num">
                                      <p:cBhvr>
                                        <p:cTn id="8" dur="350" fill="hold"/>
                                        <p:tgtEl>
                                          <p:spTgt spid="30"/>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29"/>
                                        </p:tgtEl>
                                        <p:attrNameLst>
                                          <p:attrName>style.visibility</p:attrName>
                                        </p:attrNameLst>
                                      </p:cBhvr>
                                      <p:to>
                                        <p:strVal val="visible"/>
                                      </p:to>
                                    </p:set>
                                    <p:anim calcmode="lin" valueType="num">
                                      <p:cBhvr>
                                        <p:cTn id="12" dur="400" fill="hold"/>
                                        <p:tgtEl>
                                          <p:spTgt spid="29"/>
                                        </p:tgtEl>
                                        <p:attrNameLst>
                                          <p:attrName>ppt_x</p:attrName>
                                        </p:attrNameLst>
                                      </p:cBhvr>
                                      <p:tavLst>
                                        <p:tav tm="0">
                                          <p:val>
                                            <p:strVal val="#ppt_x"/>
                                          </p:val>
                                        </p:tav>
                                        <p:tav tm="50000">
                                          <p:val>
                                            <p:strVal val="#ppt_x+.1"/>
                                          </p:val>
                                        </p:tav>
                                        <p:tav tm="100000">
                                          <p:val>
                                            <p:strVal val="#ppt_x"/>
                                          </p:val>
                                        </p:tav>
                                      </p:tavLst>
                                    </p:anim>
                                    <p:anim calcmode="lin" valueType="num">
                                      <p:cBhvr>
                                        <p:cTn id="13" dur="400" fill="hold"/>
                                        <p:tgtEl>
                                          <p:spTgt spid="29"/>
                                        </p:tgtEl>
                                        <p:attrNameLst>
                                          <p:attrName>ppt_y</p:attrName>
                                        </p:attrNameLst>
                                      </p:cBhvr>
                                      <p:tavLst>
                                        <p:tav tm="0">
                                          <p:val>
                                            <p:strVal val="#ppt_y"/>
                                          </p:val>
                                        </p:tav>
                                        <p:tav tm="100000">
                                          <p:val>
                                            <p:strVal val="#ppt_y"/>
                                          </p:val>
                                        </p:tav>
                                      </p:tavLst>
                                    </p:anim>
                                    <p:anim calcmode="lin" valueType="num">
                                      <p:cBhvr>
                                        <p:cTn id="14" dur="400" fill="hold"/>
                                        <p:tgtEl>
                                          <p:spTgt spid="29"/>
                                        </p:tgtEl>
                                        <p:attrNameLst>
                                          <p:attrName>ppt_h</p:attrName>
                                        </p:attrNameLst>
                                      </p:cBhvr>
                                      <p:tavLst>
                                        <p:tav tm="0">
                                          <p:val>
                                            <p:strVal val="#ppt_h/10"/>
                                          </p:val>
                                        </p:tav>
                                        <p:tav tm="50000">
                                          <p:val>
                                            <p:strVal val="#ppt_h+.01"/>
                                          </p:val>
                                        </p:tav>
                                        <p:tav tm="100000">
                                          <p:val>
                                            <p:strVal val="#ppt_h"/>
                                          </p:val>
                                        </p:tav>
                                      </p:tavLst>
                                    </p:anim>
                                    <p:anim calcmode="lin" valueType="num">
                                      <p:cBhvr>
                                        <p:cTn id="15" dur="400" fill="hold"/>
                                        <p:tgtEl>
                                          <p:spTgt spid="29"/>
                                        </p:tgtEl>
                                        <p:attrNameLst>
                                          <p:attrName>ppt_w</p:attrName>
                                        </p:attrNameLst>
                                      </p:cBhvr>
                                      <p:tavLst>
                                        <p:tav tm="0">
                                          <p:val>
                                            <p:strVal val="#ppt_w/10"/>
                                          </p:val>
                                        </p:tav>
                                        <p:tav tm="50000">
                                          <p:val>
                                            <p:strVal val="#ppt_w+.01"/>
                                          </p:val>
                                        </p:tav>
                                        <p:tav tm="100000">
                                          <p:val>
                                            <p:strVal val="#ppt_w"/>
                                          </p:val>
                                        </p:tav>
                                      </p:tavLst>
                                    </p:anim>
                                    <p:animEffect transition="in" filter="fade">
                                      <p:cBhvr>
                                        <p:cTn id="16" dur="400" tmFilter="0,0; .5, 1; 1, 1"/>
                                        <p:tgtEl>
                                          <p:spTgt spid="29"/>
                                        </p:tgtEl>
                                      </p:cBhvr>
                                    </p:animEffect>
                                  </p:childTnLst>
                                </p:cTn>
                              </p:par>
                            </p:childTnLst>
                          </p:cTn>
                        </p:par>
                        <p:par>
                          <p:cTn id="17" fill="hold">
                            <p:stCondLst>
                              <p:cond delay="879"/>
                            </p:stCondLst>
                            <p:childTnLst>
                              <p:par>
                                <p:cTn id="18" presetID="22" presetClass="entr" presetSubtype="8"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left)">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fade">
                                      <p:cBhvr>
                                        <p:cTn id="2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2"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350498"/>
            <a:ext cx="3228536" cy="1188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3" name="文本框 2"/>
          <p:cNvSpPr txBox="1"/>
          <p:nvPr/>
        </p:nvSpPr>
        <p:spPr>
          <a:xfrm>
            <a:off x="1352697" y="1663625"/>
            <a:ext cx="1677382" cy="530915"/>
          </a:xfrm>
          <a:prstGeom prst="rect">
            <a:avLst/>
          </a:prstGeom>
          <a:noFill/>
        </p:spPr>
        <p:txBody>
          <a:bodyPr wrap="none" lIns="68580" tIns="34290" rIns="68580" bIns="34290" rtlCol="0">
            <a:spAutoFit/>
          </a:bodyPr>
          <a:lstStyle/>
          <a:p>
            <a:r>
              <a:rPr lang="zh-CN" altLang="en-US" sz="3000" b="1" dirty="0">
                <a:solidFill>
                  <a:schemeClr val="bg1"/>
                </a:solidFill>
                <a:latin typeface="微软雅黑" panose="020B0503020204020204" pitchFamily="34" charset="-122"/>
                <a:ea typeface="微软雅黑" panose="020B0503020204020204" pitchFamily="34" charset="-122"/>
              </a:rPr>
              <a:t>第四部分</a:t>
            </a:r>
            <a:endParaRPr lang="zh-CN" altLang="en-US" sz="3000" b="1" dirty="0">
              <a:solidFill>
                <a:schemeClr val="bg1"/>
              </a:solidFill>
              <a:latin typeface="微软雅黑" panose="020B0503020204020204" pitchFamily="34" charset="-122"/>
              <a:ea typeface="微软雅黑" panose="020B0503020204020204" pitchFamily="34" charset="-122"/>
            </a:endParaRPr>
          </a:p>
        </p:txBody>
      </p:sp>
      <p:sp>
        <p:nvSpPr>
          <p:cNvPr id="4" name="TextBox 4"/>
          <p:cNvSpPr txBox="1"/>
          <p:nvPr/>
        </p:nvSpPr>
        <p:spPr>
          <a:xfrm>
            <a:off x="4932040" y="1504217"/>
            <a:ext cx="2600712" cy="880562"/>
          </a:xfrm>
          <a:prstGeom prst="rect">
            <a:avLst/>
          </a:prstGeom>
          <a:noFill/>
        </p:spPr>
        <p:txBody>
          <a:bodyPr wrap="none" lIns="68580" tIns="34290" rIns="68580" bIns="34290" rtlCol="0">
            <a:spAutoFit/>
          </a:bodyPr>
          <a:lstStyle/>
          <a:p>
            <a:pPr fontAlgn="base">
              <a:lnSpc>
                <a:spcPct val="120000"/>
              </a:lnSpc>
            </a:pPr>
            <a:r>
              <a:rPr lang="zh-CN" altLang="en-US" sz="4800" b="1" dirty="0">
                <a:solidFill>
                  <a:schemeClr val="tx1">
                    <a:lumMod val="75000"/>
                    <a:lumOff val="25000"/>
                  </a:schemeClr>
                </a:solidFill>
                <a:latin typeface="微软雅黑" panose="020B0503020204020204" pitchFamily="34" charset="-122"/>
                <a:ea typeface="微软雅黑" panose="020B0503020204020204" pitchFamily="34" charset="-122"/>
              </a:rPr>
              <a:t>收尾阶段</a:t>
            </a:r>
            <a:endParaRPr lang="zh-CN" altLang="en-US" sz="4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矩形 9"/>
          <p:cNvSpPr/>
          <p:nvPr/>
        </p:nvSpPr>
        <p:spPr>
          <a:xfrm>
            <a:off x="3825914" y="3281290"/>
            <a:ext cx="5319000" cy="20046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1" name="矩形 10"/>
          <p:cNvSpPr/>
          <p:nvPr/>
        </p:nvSpPr>
        <p:spPr>
          <a:xfrm>
            <a:off x="3302392" y="1350498"/>
            <a:ext cx="305972" cy="1188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dirty="0"/>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 presetClass="entr" presetSubtype="1" fill="hold" grpId="0" nodeType="withEffect">
                                  <p:stCondLst>
                                    <p:cond delay="300"/>
                                  </p:stCondLst>
                                  <p:childTnLst>
                                    <p:set>
                                      <p:cBhvr>
                                        <p:cTn id="9" dur="1" fill="hold">
                                          <p:stCondLst>
                                            <p:cond delay="0"/>
                                          </p:stCondLst>
                                        </p:cTn>
                                        <p:tgtEl>
                                          <p:spTgt spid="11"/>
                                        </p:tgtEl>
                                        <p:attrNameLst>
                                          <p:attrName>style.visibility</p:attrName>
                                        </p:attrNameLst>
                                      </p:cBhvr>
                                      <p:to>
                                        <p:strVal val="visible"/>
                                      </p:to>
                                    </p:set>
                                    <p:anim calcmode="lin" valueType="num">
                                      <p:cBhvr additive="base">
                                        <p:cTn id="10" dur="400" fill="hold"/>
                                        <p:tgtEl>
                                          <p:spTgt spid="11"/>
                                        </p:tgtEl>
                                        <p:attrNameLst>
                                          <p:attrName>ppt_x</p:attrName>
                                        </p:attrNameLst>
                                      </p:cBhvr>
                                      <p:tavLst>
                                        <p:tav tm="0">
                                          <p:val>
                                            <p:strVal val="#ppt_x"/>
                                          </p:val>
                                        </p:tav>
                                        <p:tav tm="100000">
                                          <p:val>
                                            <p:strVal val="#ppt_x"/>
                                          </p:val>
                                        </p:tav>
                                      </p:tavLst>
                                    </p:anim>
                                    <p:anim calcmode="lin" valueType="num">
                                      <p:cBhvr additive="base">
                                        <p:cTn id="11" dur="400" fill="hold"/>
                                        <p:tgtEl>
                                          <p:spTgt spid="11"/>
                                        </p:tgtEl>
                                        <p:attrNameLst>
                                          <p:attrName>ppt_y</p:attrName>
                                        </p:attrNameLst>
                                      </p:cBhvr>
                                      <p:tavLst>
                                        <p:tav tm="0">
                                          <p:val>
                                            <p:strVal val="0-#ppt_h/2"/>
                                          </p:val>
                                        </p:tav>
                                        <p:tav tm="100000">
                                          <p:val>
                                            <p:strVal val="#ppt_y"/>
                                          </p:val>
                                        </p:tav>
                                      </p:tavLst>
                                    </p:anim>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animBg="1"/>
      <p:bldP spid="11"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108"/>
          <p:cNvSpPr txBox="1">
            <a:spLocks noChangeArrowheads="1"/>
          </p:cNvSpPr>
          <p:nvPr/>
        </p:nvSpPr>
        <p:spPr bwMode="auto">
          <a:xfrm>
            <a:off x="539552" y="267494"/>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dirty="0">
                <a:solidFill>
                  <a:prstClr val="black"/>
                </a:solidFill>
                <a:latin typeface="微软雅黑" panose="020B0503020204020204" pitchFamily="34" charset="-122"/>
                <a:ea typeface="微软雅黑" panose="020B0503020204020204" pitchFamily="34" charset="-122"/>
              </a:rPr>
              <a:t>项目总结</a:t>
            </a:r>
            <a:endParaRPr lang="en-US" altLang="zh-CN" dirty="0">
              <a:solidFill>
                <a:prstClr val="black"/>
              </a:solidFill>
              <a:latin typeface="微软雅黑" panose="020B0503020204020204" pitchFamily="34" charset="-122"/>
              <a:ea typeface="微软雅黑" panose="020B0503020204020204" pitchFamily="34" charset="-122"/>
            </a:endParaRPr>
          </a:p>
        </p:txBody>
      </p:sp>
      <p:grpSp>
        <p:nvGrpSpPr>
          <p:cNvPr id="30" name="组合 29"/>
          <p:cNvGrpSpPr/>
          <p:nvPr/>
        </p:nvGrpSpPr>
        <p:grpSpPr>
          <a:xfrm>
            <a:off x="107544" y="245001"/>
            <a:ext cx="360000" cy="360000"/>
            <a:chOff x="1965186" y="1419622"/>
            <a:chExt cx="302558" cy="314067"/>
          </a:xfrm>
        </p:grpSpPr>
        <p:sp>
          <p:nvSpPr>
            <p:cNvPr id="31" name="矩形 30"/>
            <p:cNvSpPr/>
            <p:nvPr userDrawn="1"/>
          </p:nvSpPr>
          <p:spPr>
            <a:xfrm>
              <a:off x="1965186" y="1419622"/>
              <a:ext cx="252000" cy="252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userDrawn="1"/>
          </p:nvSpPr>
          <p:spPr>
            <a:xfrm>
              <a:off x="2087744" y="1553689"/>
              <a:ext cx="180000" cy="180000"/>
            </a:xfrm>
            <a:prstGeom prst="rect">
              <a:avLst/>
            </a:prstGeom>
            <a:solidFill>
              <a:srgbClr val="0E90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a:off x="2195736" y="267494"/>
            <a:ext cx="6336704" cy="584775"/>
          </a:xfrm>
          <a:prstGeom prst="rect">
            <a:avLst/>
          </a:prstGeom>
          <a:noFill/>
        </p:spPr>
        <p:txBody>
          <a:bodyPr wrap="square" rtlCol="0">
            <a:spAutoFit/>
          </a:bodyPr>
          <a:lstStyle/>
          <a:p>
            <a:r>
              <a:rPr lang="en-US" altLang="zh-CN" sz="1600" b="1" dirty="0"/>
              <a:t>51.</a:t>
            </a:r>
            <a:r>
              <a:rPr lang="zh-CN" altLang="zh-CN" sz="1600" b="1" dirty="0"/>
              <a:t>项目总结报告中是否总结了项目执行中的问题、经验和教训？分析了相关原因吗？</a:t>
            </a:r>
            <a:endParaRPr lang="zh-CN" altLang="en-US" sz="900" dirty="0"/>
          </a:p>
        </p:txBody>
      </p:sp>
      <p:sp>
        <p:nvSpPr>
          <p:cNvPr id="4" name="矩形 3"/>
          <p:cNvSpPr/>
          <p:nvPr/>
        </p:nvSpPr>
        <p:spPr>
          <a:xfrm>
            <a:off x="1620787" y="1275606"/>
            <a:ext cx="5902425" cy="3293209"/>
          </a:xfrm>
          <a:prstGeom prst="rect">
            <a:avLst/>
          </a:prstGeom>
        </p:spPr>
        <p:txBody>
          <a:bodyPr wrap="square">
            <a:spAutoFit/>
          </a:bodyPr>
          <a:lstStyle/>
          <a:p>
            <a:pPr indent="266700" algn="just">
              <a:spcAft>
                <a:spcPts val="0"/>
              </a:spcAft>
            </a:pPr>
            <a:r>
              <a:rPr lang="en-US" altLang="zh-CN" sz="1600" kern="100" dirty="0">
                <a:latin typeface="Times New Roman" panose="02020603050405020304" pitchFamily="18" charset="0"/>
              </a:rPr>
              <a:t>1</a:t>
            </a:r>
            <a:r>
              <a:rPr lang="zh-CN" altLang="zh-CN" sz="1600" kern="100" dirty="0">
                <a:latin typeface="Times New Roman" panose="02020603050405020304" pitchFamily="18" charset="0"/>
              </a:rPr>
              <a:t>、和客户代表的沟通问题，不能准确理解客户的意思。不理解客户需求，一开始业务需求的定位有错误。</a:t>
            </a:r>
            <a:endParaRPr lang="zh-CN" altLang="zh-CN" sz="1600" kern="100" dirty="0">
              <a:latin typeface="Times New Roman" panose="02020603050405020304" pitchFamily="18" charset="0"/>
            </a:endParaRPr>
          </a:p>
          <a:p>
            <a:pPr indent="266700" algn="just">
              <a:spcAft>
                <a:spcPts val="0"/>
              </a:spcAft>
            </a:pPr>
            <a:r>
              <a:rPr lang="en-US" altLang="zh-CN" sz="1600" kern="100" dirty="0">
                <a:latin typeface="Times New Roman" panose="02020603050405020304" pitchFamily="18" charset="0"/>
              </a:rPr>
              <a:t>2</a:t>
            </a:r>
            <a:r>
              <a:rPr lang="zh-CN" altLang="zh-CN" sz="1600" kern="100" dirty="0">
                <a:latin typeface="Times New Roman" panose="02020603050405020304" pitchFamily="18" charset="0"/>
              </a:rPr>
              <a:t>、未准确控制小组人员因外事而引发的风险。在项目过程中，有组员因为需要考英语雅思考试，所以工作没有分配好。</a:t>
            </a:r>
            <a:endParaRPr lang="zh-CN" altLang="zh-CN" sz="1600" kern="100" dirty="0">
              <a:latin typeface="Times New Roman" panose="02020603050405020304" pitchFamily="18" charset="0"/>
            </a:endParaRPr>
          </a:p>
          <a:p>
            <a:pPr indent="266700" algn="just">
              <a:spcAft>
                <a:spcPts val="0"/>
              </a:spcAft>
            </a:pPr>
            <a:r>
              <a:rPr lang="en-US" altLang="zh-CN" sz="1600" kern="100" dirty="0">
                <a:latin typeface="Times New Roman" panose="02020603050405020304" pitchFamily="18" charset="0"/>
              </a:rPr>
              <a:t>3</a:t>
            </a:r>
            <a:r>
              <a:rPr lang="zh-CN" altLang="zh-CN" sz="1600" kern="100" dirty="0">
                <a:latin typeface="Times New Roman" panose="02020603050405020304" pitchFamily="18" charset="0"/>
              </a:rPr>
              <a:t>、小组内的关系协调不及时。在项目执行开始的时候，组员之间因为时间的问题而导致工作不协调。</a:t>
            </a:r>
            <a:endParaRPr lang="zh-CN" altLang="zh-CN" sz="1600" kern="100" dirty="0">
              <a:latin typeface="Times New Roman" panose="02020603050405020304" pitchFamily="18" charset="0"/>
            </a:endParaRPr>
          </a:p>
          <a:p>
            <a:pPr indent="266700" algn="just">
              <a:spcAft>
                <a:spcPts val="0"/>
              </a:spcAft>
            </a:pPr>
            <a:r>
              <a:rPr lang="en-US" altLang="zh-CN" sz="1600" kern="100" dirty="0">
                <a:latin typeface="Times New Roman" panose="02020603050405020304" pitchFamily="18" charset="0"/>
              </a:rPr>
              <a:t>4</a:t>
            </a:r>
            <a:r>
              <a:rPr lang="zh-CN" altLang="zh-CN" sz="1600" kern="100" dirty="0">
                <a:latin typeface="Times New Roman" panose="02020603050405020304" pitchFamily="18" charset="0"/>
              </a:rPr>
              <a:t>、工具的错误使用。在绘制</a:t>
            </a:r>
            <a:r>
              <a:rPr lang="en-US" altLang="zh-CN" sz="1600" kern="100" dirty="0">
                <a:latin typeface="Times New Roman" panose="02020603050405020304" pitchFamily="18" charset="0"/>
              </a:rPr>
              <a:t>UML</a:t>
            </a:r>
            <a:r>
              <a:rPr lang="zh-CN" altLang="zh-CN" sz="1600" kern="100" dirty="0">
                <a:latin typeface="Times New Roman" panose="02020603050405020304" pitchFamily="18" charset="0"/>
              </a:rPr>
              <a:t>图时，一开始选用</a:t>
            </a:r>
            <a:r>
              <a:rPr lang="en-US" altLang="zh-CN" sz="1600" kern="100" dirty="0">
                <a:latin typeface="Times New Roman" panose="02020603050405020304" pitchFamily="18" charset="0"/>
              </a:rPr>
              <a:t>Rose</a:t>
            </a:r>
            <a:r>
              <a:rPr lang="zh-CN" altLang="zh-CN" sz="1600" kern="100" dirty="0">
                <a:latin typeface="Times New Roman" panose="02020603050405020304" pitchFamily="18" charset="0"/>
              </a:rPr>
              <a:t>，考虑到</a:t>
            </a:r>
            <a:r>
              <a:rPr lang="en-US" altLang="zh-CN" sz="1600" kern="100" dirty="0">
                <a:latin typeface="Times New Roman" panose="02020603050405020304" pitchFamily="18" charset="0"/>
              </a:rPr>
              <a:t>Rose</a:t>
            </a:r>
            <a:r>
              <a:rPr lang="zh-CN" altLang="zh-CN" sz="1600" kern="100" dirty="0">
                <a:latin typeface="Times New Roman" panose="02020603050405020304" pitchFamily="18" charset="0"/>
              </a:rPr>
              <a:t>不支持</a:t>
            </a:r>
            <a:r>
              <a:rPr lang="en-US" altLang="zh-CN" sz="1600" kern="100" dirty="0">
                <a:latin typeface="Times New Roman" panose="02020603050405020304" pitchFamily="18" charset="0"/>
              </a:rPr>
              <a:t>UML2.0</a:t>
            </a:r>
            <a:r>
              <a:rPr lang="zh-CN" altLang="zh-CN" sz="1600" kern="100" dirty="0">
                <a:latin typeface="Times New Roman" panose="02020603050405020304" pitchFamily="18" charset="0"/>
              </a:rPr>
              <a:t>的图，改用</a:t>
            </a:r>
            <a:r>
              <a:rPr lang="en-US" altLang="zh-CN" sz="1600" kern="100" dirty="0">
                <a:latin typeface="Times New Roman" panose="02020603050405020304" pitchFamily="18" charset="0"/>
              </a:rPr>
              <a:t>Rational software Architect</a:t>
            </a:r>
            <a:r>
              <a:rPr lang="zh-CN" altLang="zh-CN" sz="1600" kern="100" dirty="0">
                <a:latin typeface="Times New Roman" panose="02020603050405020304" pitchFamily="18" charset="0"/>
              </a:rPr>
              <a:t>。</a:t>
            </a:r>
            <a:r>
              <a:rPr lang="en-US" altLang="zh-CN" sz="1600" kern="100" dirty="0" err="1">
                <a:latin typeface="Times New Roman" panose="02020603050405020304" pitchFamily="18" charset="0"/>
              </a:rPr>
              <a:t>PowerDesign</a:t>
            </a:r>
            <a:r>
              <a:rPr lang="zh-CN" altLang="zh-CN" sz="1600" kern="100" dirty="0">
                <a:latin typeface="Times New Roman" panose="02020603050405020304" pitchFamily="18" charset="0"/>
              </a:rPr>
              <a:t>不合适用于从用例抽取数据字典的</a:t>
            </a:r>
            <a:r>
              <a:rPr lang="en-US" altLang="zh-CN" sz="1600" kern="100" dirty="0">
                <a:latin typeface="Times New Roman" panose="02020603050405020304" pitchFamily="18" charset="0"/>
              </a:rPr>
              <a:t>ER</a:t>
            </a:r>
            <a:r>
              <a:rPr lang="zh-CN" altLang="zh-CN" sz="1600" kern="100" dirty="0">
                <a:latin typeface="Times New Roman" panose="02020603050405020304" pitchFamily="18" charset="0"/>
              </a:rPr>
              <a:t>图绘制。</a:t>
            </a:r>
            <a:endParaRPr lang="zh-CN" altLang="zh-CN" sz="1600" kern="100" dirty="0">
              <a:latin typeface="Times New Roman" panose="02020603050405020304" pitchFamily="18" charset="0"/>
            </a:endParaRPr>
          </a:p>
          <a:p>
            <a:pPr indent="266700" algn="just">
              <a:spcAft>
                <a:spcPts val="0"/>
              </a:spcAft>
            </a:pPr>
            <a:r>
              <a:rPr lang="en-US" altLang="zh-CN" sz="1600" kern="100" dirty="0">
                <a:latin typeface="Times New Roman" panose="02020603050405020304" pitchFamily="18" charset="0"/>
              </a:rPr>
              <a:t>5</a:t>
            </a:r>
            <a:r>
              <a:rPr lang="zh-CN" altLang="zh-CN" sz="1600" kern="100" dirty="0">
                <a:latin typeface="Times New Roman" panose="02020603050405020304" pitchFamily="18" charset="0"/>
              </a:rPr>
              <a:t>、对技术、方法的理解使用错误。一开始小组成员还是采用数据流图的方式来进行数据字典的制作。</a:t>
            </a:r>
            <a:endParaRPr lang="zh-CN" altLang="zh-CN" sz="1600" kern="100" dirty="0">
              <a:latin typeface="Times New Roman" panose="02020603050405020304" pitchFamily="18" charset="0"/>
            </a:endParaRPr>
          </a:p>
          <a:p>
            <a:pPr indent="266700" algn="just">
              <a:spcAft>
                <a:spcPts val="0"/>
              </a:spcAft>
            </a:pPr>
            <a:r>
              <a:rPr lang="en-US" altLang="zh-CN" sz="1600" kern="100" dirty="0">
                <a:latin typeface="Times New Roman" panose="02020603050405020304" pitchFamily="18" charset="0"/>
              </a:rPr>
              <a:t>6</a:t>
            </a:r>
            <a:r>
              <a:rPr lang="zh-CN" altLang="zh-CN" sz="1600" kern="100" dirty="0">
                <a:latin typeface="Times New Roman" panose="02020603050405020304" pitchFamily="18" charset="0"/>
              </a:rPr>
              <a:t>、对时间的把控不到位，对工作的时间预估不足。在编写软件需求说明书，制作界面原型的工作时间估计不足。</a:t>
            </a:r>
            <a:endParaRPr lang="zh-CN" altLang="zh-CN" sz="1600" kern="100" dirty="0">
              <a:latin typeface="Times New Roman" panose="02020603050405020304" pitchFamily="18" charset="0"/>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350" fill="hold"/>
                                        <p:tgtEl>
                                          <p:spTgt spid="30"/>
                                        </p:tgtEl>
                                        <p:attrNameLst>
                                          <p:attrName>ppt_w</p:attrName>
                                        </p:attrNameLst>
                                      </p:cBhvr>
                                      <p:tavLst>
                                        <p:tav tm="0">
                                          <p:val>
                                            <p:fltVal val="0"/>
                                          </p:val>
                                        </p:tav>
                                        <p:tav tm="100000">
                                          <p:val>
                                            <p:strVal val="#ppt_w"/>
                                          </p:val>
                                        </p:tav>
                                      </p:tavLst>
                                    </p:anim>
                                    <p:anim calcmode="lin" valueType="num">
                                      <p:cBhvr>
                                        <p:cTn id="8" dur="350" fill="hold"/>
                                        <p:tgtEl>
                                          <p:spTgt spid="30"/>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29"/>
                                        </p:tgtEl>
                                        <p:attrNameLst>
                                          <p:attrName>style.visibility</p:attrName>
                                        </p:attrNameLst>
                                      </p:cBhvr>
                                      <p:to>
                                        <p:strVal val="visible"/>
                                      </p:to>
                                    </p:set>
                                    <p:anim calcmode="lin" valueType="num">
                                      <p:cBhvr>
                                        <p:cTn id="12" dur="400" fill="hold"/>
                                        <p:tgtEl>
                                          <p:spTgt spid="29"/>
                                        </p:tgtEl>
                                        <p:attrNameLst>
                                          <p:attrName>ppt_x</p:attrName>
                                        </p:attrNameLst>
                                      </p:cBhvr>
                                      <p:tavLst>
                                        <p:tav tm="0">
                                          <p:val>
                                            <p:strVal val="#ppt_x"/>
                                          </p:val>
                                        </p:tav>
                                        <p:tav tm="50000">
                                          <p:val>
                                            <p:strVal val="#ppt_x+.1"/>
                                          </p:val>
                                        </p:tav>
                                        <p:tav tm="100000">
                                          <p:val>
                                            <p:strVal val="#ppt_x"/>
                                          </p:val>
                                        </p:tav>
                                      </p:tavLst>
                                    </p:anim>
                                    <p:anim calcmode="lin" valueType="num">
                                      <p:cBhvr>
                                        <p:cTn id="13" dur="400" fill="hold"/>
                                        <p:tgtEl>
                                          <p:spTgt spid="29"/>
                                        </p:tgtEl>
                                        <p:attrNameLst>
                                          <p:attrName>ppt_y</p:attrName>
                                        </p:attrNameLst>
                                      </p:cBhvr>
                                      <p:tavLst>
                                        <p:tav tm="0">
                                          <p:val>
                                            <p:strVal val="#ppt_y"/>
                                          </p:val>
                                        </p:tav>
                                        <p:tav tm="100000">
                                          <p:val>
                                            <p:strVal val="#ppt_y"/>
                                          </p:val>
                                        </p:tav>
                                      </p:tavLst>
                                    </p:anim>
                                    <p:anim calcmode="lin" valueType="num">
                                      <p:cBhvr>
                                        <p:cTn id="14" dur="400" fill="hold"/>
                                        <p:tgtEl>
                                          <p:spTgt spid="29"/>
                                        </p:tgtEl>
                                        <p:attrNameLst>
                                          <p:attrName>ppt_h</p:attrName>
                                        </p:attrNameLst>
                                      </p:cBhvr>
                                      <p:tavLst>
                                        <p:tav tm="0">
                                          <p:val>
                                            <p:strVal val="#ppt_h/10"/>
                                          </p:val>
                                        </p:tav>
                                        <p:tav tm="50000">
                                          <p:val>
                                            <p:strVal val="#ppt_h+.01"/>
                                          </p:val>
                                        </p:tav>
                                        <p:tav tm="100000">
                                          <p:val>
                                            <p:strVal val="#ppt_h"/>
                                          </p:val>
                                        </p:tav>
                                      </p:tavLst>
                                    </p:anim>
                                    <p:anim calcmode="lin" valueType="num">
                                      <p:cBhvr>
                                        <p:cTn id="15" dur="400" fill="hold"/>
                                        <p:tgtEl>
                                          <p:spTgt spid="29"/>
                                        </p:tgtEl>
                                        <p:attrNameLst>
                                          <p:attrName>ppt_w</p:attrName>
                                        </p:attrNameLst>
                                      </p:cBhvr>
                                      <p:tavLst>
                                        <p:tav tm="0">
                                          <p:val>
                                            <p:strVal val="#ppt_w/10"/>
                                          </p:val>
                                        </p:tav>
                                        <p:tav tm="50000">
                                          <p:val>
                                            <p:strVal val="#ppt_w+.01"/>
                                          </p:val>
                                        </p:tav>
                                        <p:tav tm="100000">
                                          <p:val>
                                            <p:strVal val="#ppt_w"/>
                                          </p:val>
                                        </p:tav>
                                      </p:tavLst>
                                    </p:anim>
                                    <p:animEffect transition="in" filter="fade">
                                      <p:cBhvr>
                                        <p:cTn id="16" dur="400" tmFilter="0,0; .5, 1; 1, 1"/>
                                        <p:tgtEl>
                                          <p:spTgt spid="29"/>
                                        </p:tgtEl>
                                      </p:cBhvr>
                                    </p:animEffect>
                                  </p:childTnLst>
                                </p:cTn>
                              </p:par>
                            </p:childTnLst>
                          </p:cTn>
                        </p:par>
                        <p:par>
                          <p:cTn id="17" fill="hold">
                            <p:stCondLst>
                              <p:cond delay="519"/>
                            </p:stCondLst>
                            <p:childTnLst>
                              <p:par>
                                <p:cTn id="18" presetID="22" presetClass="entr" presetSubtype="8"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left)">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barn(inVertical)">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2" grpId="0"/>
      <p:bldP spid="4"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108"/>
          <p:cNvSpPr txBox="1">
            <a:spLocks noChangeArrowheads="1"/>
          </p:cNvSpPr>
          <p:nvPr/>
        </p:nvSpPr>
        <p:spPr bwMode="auto">
          <a:xfrm>
            <a:off x="539552" y="267494"/>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dirty="0">
                <a:solidFill>
                  <a:prstClr val="black"/>
                </a:solidFill>
                <a:latin typeface="微软雅黑" panose="020B0503020204020204" pitchFamily="34" charset="-122"/>
                <a:ea typeface="微软雅黑" panose="020B0503020204020204" pitchFamily="34" charset="-122"/>
              </a:rPr>
              <a:t>项目总结</a:t>
            </a:r>
            <a:endParaRPr lang="en-US" altLang="zh-CN" dirty="0">
              <a:solidFill>
                <a:prstClr val="black"/>
              </a:solidFill>
              <a:latin typeface="微软雅黑" panose="020B0503020204020204" pitchFamily="34" charset="-122"/>
              <a:ea typeface="微软雅黑" panose="020B0503020204020204" pitchFamily="34" charset="-122"/>
            </a:endParaRPr>
          </a:p>
        </p:txBody>
      </p:sp>
      <p:grpSp>
        <p:nvGrpSpPr>
          <p:cNvPr id="30" name="组合 29"/>
          <p:cNvGrpSpPr/>
          <p:nvPr/>
        </p:nvGrpSpPr>
        <p:grpSpPr>
          <a:xfrm>
            <a:off x="107544" y="245001"/>
            <a:ext cx="360000" cy="360000"/>
            <a:chOff x="1965186" y="1419622"/>
            <a:chExt cx="302558" cy="314067"/>
          </a:xfrm>
        </p:grpSpPr>
        <p:sp>
          <p:nvSpPr>
            <p:cNvPr id="31" name="矩形 30"/>
            <p:cNvSpPr/>
            <p:nvPr userDrawn="1"/>
          </p:nvSpPr>
          <p:spPr>
            <a:xfrm>
              <a:off x="1965186" y="1419622"/>
              <a:ext cx="252000" cy="252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userDrawn="1"/>
          </p:nvSpPr>
          <p:spPr>
            <a:xfrm>
              <a:off x="2087744" y="1553689"/>
              <a:ext cx="180000" cy="180000"/>
            </a:xfrm>
            <a:prstGeom prst="rect">
              <a:avLst/>
            </a:prstGeom>
            <a:solidFill>
              <a:srgbClr val="0E90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a:off x="2195736" y="267494"/>
            <a:ext cx="6336704" cy="584775"/>
          </a:xfrm>
          <a:prstGeom prst="rect">
            <a:avLst/>
          </a:prstGeom>
          <a:noFill/>
        </p:spPr>
        <p:txBody>
          <a:bodyPr wrap="square" rtlCol="0">
            <a:spAutoFit/>
          </a:bodyPr>
          <a:lstStyle/>
          <a:p>
            <a:r>
              <a:rPr lang="en-US" altLang="zh-CN" sz="1600" b="1" dirty="0"/>
              <a:t>53.</a:t>
            </a:r>
            <a:r>
              <a:rPr lang="zh-CN" altLang="en-US" sz="1600" b="1" dirty="0"/>
              <a:t>项目总结报告中是否给出了每个项目成员的合适评价？是否进行了成员的绩效排序和打分？</a:t>
            </a:r>
            <a:endParaRPr lang="zh-CN" altLang="en-US" sz="900" dirty="0"/>
          </a:p>
        </p:txBody>
      </p:sp>
      <p:graphicFrame>
        <p:nvGraphicFramePr>
          <p:cNvPr id="3" name="表格 2"/>
          <p:cNvGraphicFramePr>
            <a:graphicFrameLocks noGrp="1"/>
          </p:cNvGraphicFramePr>
          <p:nvPr/>
        </p:nvGraphicFramePr>
        <p:xfrm>
          <a:off x="1878329" y="948834"/>
          <a:ext cx="5387342" cy="2011680"/>
        </p:xfrm>
        <a:graphic>
          <a:graphicData uri="http://schemas.openxmlformats.org/drawingml/2006/table">
            <a:tbl>
              <a:tblPr firstRow="1" firstCol="1" bandRow="1">
                <a:tableStyleId>{5C22544A-7EE6-4342-B048-85BDC9FD1C3A}</a:tableStyleId>
              </a:tblPr>
              <a:tblGrid>
                <a:gridCol w="560641"/>
                <a:gridCol w="625010"/>
                <a:gridCol w="496271"/>
                <a:gridCol w="607880"/>
                <a:gridCol w="513401"/>
                <a:gridCol w="560641"/>
                <a:gridCol w="1133221"/>
                <a:gridCol w="473430"/>
                <a:gridCol w="416847"/>
              </a:tblGrid>
              <a:tr h="180975">
                <a:tc>
                  <a:txBody>
                    <a:bodyPr/>
                    <a:lstStyle/>
                    <a:p>
                      <a:pPr algn="ctr">
                        <a:spcAft>
                          <a:spcPts val="0"/>
                        </a:spcAft>
                      </a:pPr>
                      <a:r>
                        <a:rPr lang="zh-CN" sz="1100" kern="0">
                          <a:effectLst/>
                        </a:rPr>
                        <a:t>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zh-CN" sz="1100" kern="0">
                          <a:effectLst/>
                        </a:rPr>
                        <a:t>工作任务</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zh-CN" sz="1100" kern="0">
                          <a:effectLst/>
                        </a:rPr>
                        <a:t>工作量</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zh-CN" sz="1100" kern="0">
                          <a:effectLst/>
                        </a:rPr>
                        <a:t>工作态度</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zh-CN" sz="1100" kern="0">
                          <a:effectLst/>
                        </a:rPr>
                        <a:t>协调性</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zh-CN" sz="1100" kern="0">
                          <a:effectLst/>
                        </a:rPr>
                        <a:t>纪律性</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zh-CN" sz="1100" kern="0" dirty="0">
                          <a:effectLst/>
                        </a:rPr>
                        <a:t>工作态度与责任感</a:t>
                      </a: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zh-CN" sz="1100" kern="0">
                          <a:effectLst/>
                        </a:rPr>
                        <a:t>工作技能</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zh-CN" sz="1100" kern="0">
                          <a:effectLst/>
                        </a:rPr>
                        <a:t>合计</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r>
              <a:tr h="180975">
                <a:tc>
                  <a:txBody>
                    <a:bodyPr/>
                    <a:lstStyle/>
                    <a:p>
                      <a:pPr algn="ctr">
                        <a:spcAft>
                          <a:spcPts val="0"/>
                        </a:spcAft>
                      </a:pPr>
                      <a:r>
                        <a:rPr lang="zh-CN" sz="1100" kern="0">
                          <a:effectLst/>
                        </a:rPr>
                        <a:t>郦哲聪</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en-US" sz="1100" kern="0">
                          <a:effectLst/>
                        </a:rPr>
                        <a:t>18.50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en-US" sz="1100" kern="0">
                          <a:effectLst/>
                        </a:rPr>
                        <a:t>18.50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en-US" sz="1100" kern="0">
                          <a:effectLst/>
                        </a:rPr>
                        <a:t>17.00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en-US" sz="1100" kern="0">
                          <a:effectLst/>
                        </a:rPr>
                        <a:t>8.75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en-US" sz="1100" kern="0">
                          <a:effectLst/>
                        </a:rPr>
                        <a:t>8.75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en-US" sz="1100" kern="0">
                          <a:effectLst/>
                        </a:rPr>
                        <a:t>8.75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en-US" sz="1100" kern="0">
                          <a:effectLst/>
                        </a:rPr>
                        <a:t>9.00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en-US" sz="1100" kern="0">
                          <a:effectLst/>
                        </a:rPr>
                        <a:t>89.25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r>
              <a:tr h="180975">
                <a:tc>
                  <a:txBody>
                    <a:bodyPr/>
                    <a:lstStyle/>
                    <a:p>
                      <a:pPr algn="ctr">
                        <a:spcAft>
                          <a:spcPts val="0"/>
                        </a:spcAft>
                      </a:pPr>
                      <a:r>
                        <a:rPr lang="zh-CN" sz="1100" kern="0">
                          <a:effectLst/>
                        </a:rPr>
                        <a:t>王飞钢</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en-US" sz="1100" kern="0">
                          <a:effectLst/>
                        </a:rPr>
                        <a:t>17.25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en-US" sz="1100" kern="0">
                          <a:effectLst/>
                        </a:rPr>
                        <a:t>16.75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en-US" sz="1100" kern="0">
                          <a:effectLst/>
                        </a:rPr>
                        <a:t>17.67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en-US" sz="1100" kern="0">
                          <a:effectLst/>
                        </a:rPr>
                        <a:t>8.00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en-US" sz="1100" kern="0">
                          <a:effectLst/>
                        </a:rPr>
                        <a:t>8.67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en-US" sz="1100" kern="0">
                          <a:effectLst/>
                        </a:rPr>
                        <a:t>9.00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en-US" sz="1100" kern="0">
                          <a:effectLst/>
                        </a:rPr>
                        <a:t>8.00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en-US" sz="1100" kern="0">
                          <a:effectLst/>
                        </a:rPr>
                        <a:t>85.33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r>
              <a:tr h="180975">
                <a:tc>
                  <a:txBody>
                    <a:bodyPr/>
                    <a:lstStyle/>
                    <a:p>
                      <a:pPr algn="ctr">
                        <a:spcAft>
                          <a:spcPts val="0"/>
                        </a:spcAft>
                      </a:pPr>
                      <a:r>
                        <a:rPr lang="zh-CN" sz="1100" kern="0">
                          <a:effectLst/>
                        </a:rPr>
                        <a:t>刘乐威</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en-US" sz="1100" kern="0">
                          <a:effectLst/>
                        </a:rPr>
                        <a:t>17.75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en-US" sz="1100" kern="0">
                          <a:effectLst/>
                        </a:rPr>
                        <a:t>18.25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en-US" sz="1100" kern="0">
                          <a:effectLst/>
                        </a:rPr>
                        <a:t>16.25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en-US" sz="1100" kern="0">
                          <a:effectLst/>
                        </a:rPr>
                        <a:t>8.25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en-US" sz="1100" kern="0">
                          <a:effectLst/>
                        </a:rPr>
                        <a:t>8.00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en-US" sz="1100" kern="0">
                          <a:effectLst/>
                        </a:rPr>
                        <a:t>8.50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en-US" sz="1100" kern="0">
                          <a:effectLst/>
                        </a:rPr>
                        <a:t>8.75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en-US" sz="1100" kern="0">
                          <a:effectLst/>
                        </a:rPr>
                        <a:t>85.75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r>
              <a:tr h="180975">
                <a:tc>
                  <a:txBody>
                    <a:bodyPr/>
                    <a:lstStyle/>
                    <a:p>
                      <a:pPr algn="ctr">
                        <a:spcAft>
                          <a:spcPts val="0"/>
                        </a:spcAft>
                      </a:pPr>
                      <a:r>
                        <a:rPr lang="zh-CN" sz="1100" kern="0">
                          <a:effectLst/>
                        </a:rPr>
                        <a:t>周德阳</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en-US" sz="1100" kern="0">
                          <a:effectLst/>
                        </a:rPr>
                        <a:t>18.00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en-US" sz="1100" kern="0">
                          <a:effectLst/>
                        </a:rPr>
                        <a:t>18.33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en-US" sz="1100" kern="0">
                          <a:effectLst/>
                        </a:rPr>
                        <a:t>18.00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en-US" sz="1100" kern="0">
                          <a:effectLst/>
                        </a:rPr>
                        <a:t>8.67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en-US" sz="1100" kern="0">
                          <a:effectLst/>
                        </a:rPr>
                        <a:t>8.33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en-US" sz="1100" kern="0">
                          <a:effectLst/>
                        </a:rPr>
                        <a:t>8.33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en-US" sz="1100" kern="0" dirty="0">
                          <a:effectLst/>
                        </a:rPr>
                        <a:t>8.33 </a:t>
                      </a: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en-US" sz="1100" kern="0">
                          <a:effectLst/>
                        </a:rPr>
                        <a:t>88.00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r>
              <a:tr h="180975">
                <a:tc>
                  <a:txBody>
                    <a:bodyPr/>
                    <a:lstStyle/>
                    <a:p>
                      <a:pPr algn="ctr">
                        <a:spcAft>
                          <a:spcPts val="0"/>
                        </a:spcAft>
                      </a:pPr>
                      <a:r>
                        <a:rPr lang="zh-CN" sz="1100" kern="0">
                          <a:effectLst/>
                        </a:rPr>
                        <a:t>冯一鸣</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en-US" sz="1100" kern="0">
                          <a:effectLst/>
                        </a:rPr>
                        <a:t>17.50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en-US" sz="1100" kern="0">
                          <a:effectLst/>
                        </a:rPr>
                        <a:t>18.00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en-US" sz="1100" kern="0">
                          <a:effectLst/>
                        </a:rPr>
                        <a:t>16.00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en-US" sz="1100" kern="0">
                          <a:effectLst/>
                        </a:rPr>
                        <a:t>8.00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en-US" sz="1100" kern="0">
                          <a:effectLst/>
                        </a:rPr>
                        <a:t>8.50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en-US" sz="1100" kern="0" dirty="0">
                          <a:effectLst/>
                        </a:rPr>
                        <a:t>9.00 </a:t>
                      </a: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en-US" sz="1100" kern="0">
                          <a:effectLst/>
                        </a:rPr>
                        <a:t>8.50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en-US" sz="1100" kern="0" dirty="0">
                          <a:effectLst/>
                        </a:rPr>
                        <a:t>85.50 </a:t>
                      </a: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r>
            </a:tbl>
          </a:graphicData>
        </a:graphic>
      </p:graphicFrame>
      <p:graphicFrame>
        <p:nvGraphicFramePr>
          <p:cNvPr id="4" name="表格 3"/>
          <p:cNvGraphicFramePr>
            <a:graphicFrameLocks noGrp="1"/>
          </p:cNvGraphicFramePr>
          <p:nvPr/>
        </p:nvGraphicFramePr>
        <p:xfrm>
          <a:off x="2404110" y="3188826"/>
          <a:ext cx="4335780" cy="1085850"/>
        </p:xfrm>
        <a:graphic>
          <a:graphicData uri="http://schemas.openxmlformats.org/drawingml/2006/table">
            <a:tbl>
              <a:tblPr firstRow="1" firstCol="1" bandRow="1">
                <a:tableStyleId>{5C22544A-7EE6-4342-B048-85BDC9FD1C3A}</a:tableStyleId>
              </a:tblPr>
              <a:tblGrid>
                <a:gridCol w="2167890"/>
                <a:gridCol w="2167890"/>
              </a:tblGrid>
              <a:tr h="180975">
                <a:tc>
                  <a:txBody>
                    <a:bodyPr/>
                    <a:lstStyle/>
                    <a:p>
                      <a:pPr algn="ctr">
                        <a:spcAft>
                          <a:spcPts val="0"/>
                        </a:spcAft>
                      </a:pPr>
                      <a:r>
                        <a:rPr lang="zh-CN" sz="1100" kern="0">
                          <a:effectLst/>
                        </a:rPr>
                        <a:t>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zh-CN" sz="1100" kern="0">
                          <a:effectLst/>
                        </a:rPr>
                        <a:t>合计</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r>
              <a:tr h="180975">
                <a:tc>
                  <a:txBody>
                    <a:bodyPr/>
                    <a:lstStyle/>
                    <a:p>
                      <a:pPr algn="ctr">
                        <a:spcAft>
                          <a:spcPts val="0"/>
                        </a:spcAft>
                      </a:pPr>
                      <a:r>
                        <a:rPr lang="zh-CN" sz="1100" kern="0">
                          <a:effectLst/>
                        </a:rPr>
                        <a:t>郦哲聪</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en-US" sz="1100" kern="0">
                          <a:effectLst/>
                        </a:rPr>
                        <a:t>89</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r>
              <a:tr h="180975">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zh-CN" sz="1050" kern="0" dirty="0">
                          <a:effectLst/>
                        </a:rPr>
                        <a:t>周德阳</a:t>
                      </a:r>
                      <a:endParaRPr lang="zh-CN" altLang="zh-CN" sz="1000" kern="100" dirty="0">
                        <a:effectLst/>
                        <a:latin typeface="Times New Roman" panose="02020603050405020304" pitchFamily="18" charset="0"/>
                        <a:ea typeface="+mn-ea"/>
                        <a:cs typeface="Times New Roman" panose="02020603050405020304" pitchFamily="18" charset="0"/>
                      </a:endParaRPr>
                    </a:p>
                  </a:txBody>
                  <a:tcPr marL="68580" marR="68580" marT="0" marB="0" anchor="b"/>
                </a:tc>
                <a:tc>
                  <a:txBody>
                    <a:bodyPr/>
                    <a:lstStyle/>
                    <a:p>
                      <a:pPr algn="ctr">
                        <a:spcAft>
                          <a:spcPts val="0"/>
                        </a:spcAft>
                      </a:pPr>
                      <a:r>
                        <a:rPr lang="en-US" sz="1100" kern="0" dirty="0">
                          <a:effectLst/>
                        </a:rPr>
                        <a:t>88</a:t>
                      </a: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r>
              <a:tr h="180975">
                <a:tc>
                  <a:txBody>
                    <a:bodyPr/>
                    <a:lstStyle/>
                    <a:p>
                      <a:pPr algn="ctr">
                        <a:spcAft>
                          <a:spcPts val="0"/>
                        </a:spcAft>
                      </a:pPr>
                      <a:r>
                        <a:rPr lang="zh-CN" sz="1100" kern="0">
                          <a:effectLst/>
                        </a:rPr>
                        <a:t>刘乐威</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en-US" sz="1100" kern="0">
                          <a:effectLst/>
                        </a:rPr>
                        <a:t>86</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r>
              <a:tr h="180975">
                <a:tc>
                  <a:txBody>
                    <a:bodyPr/>
                    <a:lstStyle/>
                    <a:p>
                      <a:pPr algn="ctr">
                        <a:spcAft>
                          <a:spcPts val="0"/>
                        </a:spcAft>
                      </a:pPr>
                      <a:r>
                        <a:rPr lang="zh-CN" altLang="zh-CN" sz="1050" kern="0" dirty="0">
                          <a:effectLst/>
                        </a:rPr>
                        <a:t>冯一鸣</a:t>
                      </a: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en-US" sz="1100" kern="0" dirty="0">
                          <a:effectLst/>
                        </a:rPr>
                        <a:t>85</a:t>
                      </a: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r>
              <a:tr h="180975">
                <a:tc>
                  <a:txBody>
                    <a:bodyPr/>
                    <a:lstStyle/>
                    <a:p>
                      <a:pPr algn="ctr">
                        <a:spcAft>
                          <a:spcPts val="0"/>
                        </a:spcAft>
                      </a:pPr>
                      <a:r>
                        <a:rPr lang="zh-CN" altLang="zh-CN" sz="1050" kern="0" dirty="0">
                          <a:effectLst/>
                        </a:rPr>
                        <a:t>王飞钢</a:t>
                      </a: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en-US" sz="1100" kern="0" dirty="0">
                          <a:effectLst/>
                        </a:rPr>
                        <a:t>84</a:t>
                      </a: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r>
            </a:tbl>
          </a:graphicData>
        </a:graphic>
      </p:graphicFrame>
      <p:sp>
        <p:nvSpPr>
          <p:cNvPr id="5" name="Rectangle 1"/>
          <p:cNvSpPr>
            <a:spLocks noChangeArrowheads="1"/>
          </p:cNvSpPr>
          <p:nvPr/>
        </p:nvSpPr>
        <p:spPr bwMode="auto">
          <a:xfrm>
            <a:off x="2403475" y="24590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矩形 5"/>
          <p:cNvSpPr/>
          <p:nvPr/>
        </p:nvSpPr>
        <p:spPr>
          <a:xfrm>
            <a:off x="2286000" y="4386856"/>
            <a:ext cx="4572000" cy="584775"/>
          </a:xfrm>
          <a:prstGeom prst="rect">
            <a:avLst/>
          </a:prstGeom>
        </p:spPr>
        <p:txBody>
          <a:bodyPr>
            <a:spAutoFit/>
          </a:bodyPr>
          <a:lstStyle/>
          <a:p>
            <a:r>
              <a:rPr lang="zh-CN" altLang="zh-CN" sz="1600" kern="100" dirty="0">
                <a:latin typeface="Times New Roman" panose="02020603050405020304" pitchFamily="18" charset="0"/>
                <a:cs typeface="Times New Roman" panose="02020603050405020304" pitchFamily="18" charset="0"/>
              </a:rPr>
              <a:t>由于三个人分数差距比较小，经过讨论，为了更直观的表现差距，对最后得分进行细微调整</a:t>
            </a:r>
            <a:endParaRPr lang="zh-CN" altLang="en-US"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108"/>
          <p:cNvSpPr txBox="1">
            <a:spLocks noChangeArrowheads="1"/>
          </p:cNvSpPr>
          <p:nvPr/>
        </p:nvSpPr>
        <p:spPr bwMode="auto">
          <a:xfrm>
            <a:off x="539552" y="267494"/>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dirty="0">
                <a:solidFill>
                  <a:prstClr val="black"/>
                </a:solidFill>
                <a:latin typeface="微软雅黑" panose="020B0503020204020204" pitchFamily="34" charset="-122"/>
                <a:ea typeface="微软雅黑" panose="020B0503020204020204" pitchFamily="34" charset="-122"/>
              </a:rPr>
              <a:t>项目总结</a:t>
            </a:r>
            <a:endParaRPr lang="en-US" altLang="zh-CN" dirty="0">
              <a:solidFill>
                <a:prstClr val="black"/>
              </a:solidFill>
              <a:latin typeface="微软雅黑" panose="020B0503020204020204" pitchFamily="34" charset="-122"/>
              <a:ea typeface="微软雅黑" panose="020B0503020204020204" pitchFamily="34" charset="-122"/>
            </a:endParaRPr>
          </a:p>
        </p:txBody>
      </p:sp>
      <p:grpSp>
        <p:nvGrpSpPr>
          <p:cNvPr id="30" name="组合 29"/>
          <p:cNvGrpSpPr/>
          <p:nvPr/>
        </p:nvGrpSpPr>
        <p:grpSpPr>
          <a:xfrm>
            <a:off x="107544" y="245001"/>
            <a:ext cx="360000" cy="360000"/>
            <a:chOff x="1965186" y="1419622"/>
            <a:chExt cx="302558" cy="314067"/>
          </a:xfrm>
        </p:grpSpPr>
        <p:sp>
          <p:nvSpPr>
            <p:cNvPr id="31" name="矩形 30"/>
            <p:cNvSpPr/>
            <p:nvPr userDrawn="1"/>
          </p:nvSpPr>
          <p:spPr>
            <a:xfrm>
              <a:off x="1965186" y="1419622"/>
              <a:ext cx="252000" cy="252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userDrawn="1"/>
          </p:nvSpPr>
          <p:spPr>
            <a:xfrm>
              <a:off x="2087744" y="1553689"/>
              <a:ext cx="180000" cy="180000"/>
            </a:xfrm>
            <a:prstGeom prst="rect">
              <a:avLst/>
            </a:prstGeom>
            <a:solidFill>
              <a:srgbClr val="0E90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a:off x="2195736" y="267494"/>
            <a:ext cx="6336704" cy="584775"/>
          </a:xfrm>
          <a:prstGeom prst="rect">
            <a:avLst/>
          </a:prstGeom>
          <a:noFill/>
        </p:spPr>
        <p:txBody>
          <a:bodyPr wrap="square" rtlCol="0">
            <a:spAutoFit/>
          </a:bodyPr>
          <a:lstStyle/>
          <a:p>
            <a:r>
              <a:rPr lang="en-US" altLang="zh-CN" sz="1600" b="1" dirty="0"/>
              <a:t>54.</a:t>
            </a:r>
            <a:r>
              <a:rPr lang="zh-CN" altLang="en-US" sz="1600" b="1" dirty="0"/>
              <a:t>现在通知你们小组，在接下来的三个月中完成教师提出的移动课堂助理的需求，怎么做？</a:t>
            </a:r>
            <a:endParaRPr lang="zh-CN" altLang="en-US" sz="900" dirty="0"/>
          </a:p>
        </p:txBody>
      </p:sp>
      <p:sp>
        <p:nvSpPr>
          <p:cNvPr id="5" name="Rectangle 1"/>
          <p:cNvSpPr>
            <a:spLocks noChangeArrowheads="1"/>
          </p:cNvSpPr>
          <p:nvPr/>
        </p:nvSpPr>
        <p:spPr bwMode="auto">
          <a:xfrm>
            <a:off x="2403475" y="24590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3" name="表格 2"/>
          <p:cNvGraphicFramePr>
            <a:graphicFrameLocks noGrp="1"/>
          </p:cNvGraphicFramePr>
          <p:nvPr/>
        </p:nvGraphicFramePr>
        <p:xfrm>
          <a:off x="1187624" y="1316038"/>
          <a:ext cx="6984777" cy="3200400"/>
        </p:xfrm>
        <a:graphic>
          <a:graphicData uri="http://schemas.openxmlformats.org/drawingml/2006/table">
            <a:tbl>
              <a:tblPr firstRow="1" bandRow="1">
                <a:tableStyleId>{5C22544A-7EE6-4342-B048-85BDC9FD1C3A}</a:tableStyleId>
              </a:tblPr>
              <a:tblGrid>
                <a:gridCol w="2328259"/>
                <a:gridCol w="2328259"/>
                <a:gridCol w="2328259"/>
              </a:tblGrid>
              <a:tr h="356519">
                <a:tc>
                  <a:txBody>
                    <a:bodyPr/>
                    <a:lstStyle/>
                    <a:p>
                      <a:r>
                        <a:rPr lang="zh-CN" altLang="en-US" dirty="0"/>
                        <a:t>活动</a:t>
                      </a:r>
                      <a:endParaRPr lang="zh-CN" altLang="en-US" dirty="0"/>
                    </a:p>
                  </a:txBody>
                  <a:tcPr/>
                </a:tc>
                <a:tc>
                  <a:txBody>
                    <a:bodyPr/>
                    <a:lstStyle/>
                    <a:p>
                      <a:r>
                        <a:rPr lang="zh-CN" altLang="en-US" dirty="0"/>
                        <a:t>预期时间</a:t>
                      </a:r>
                      <a:endParaRPr lang="zh-CN" altLang="en-US" dirty="0"/>
                    </a:p>
                  </a:txBody>
                  <a:tcPr/>
                </a:tc>
                <a:tc>
                  <a:txBody>
                    <a:bodyPr/>
                    <a:lstStyle/>
                    <a:p>
                      <a:r>
                        <a:rPr lang="zh-CN" altLang="en-US" dirty="0"/>
                        <a:t>负责人</a:t>
                      </a:r>
                      <a:endParaRPr lang="zh-CN" altLang="en-US" dirty="0"/>
                    </a:p>
                  </a:txBody>
                  <a:tcPr/>
                </a:tc>
              </a:tr>
              <a:tr h="356519">
                <a:tc>
                  <a:txBody>
                    <a:bodyPr/>
                    <a:lstStyle/>
                    <a:p>
                      <a:r>
                        <a:rPr lang="zh-CN" altLang="en-US" dirty="0"/>
                        <a:t>概要设计</a:t>
                      </a:r>
                      <a:endParaRPr lang="zh-CN" altLang="en-US" dirty="0"/>
                    </a:p>
                  </a:txBody>
                  <a:tcPr/>
                </a:tc>
                <a:tc>
                  <a:txBody>
                    <a:bodyPr/>
                    <a:lstStyle/>
                    <a:p>
                      <a:r>
                        <a:rPr lang="en-US" altLang="zh-CN" dirty="0"/>
                        <a:t>7</a:t>
                      </a:r>
                      <a:r>
                        <a:rPr lang="zh-CN" altLang="en-US" dirty="0"/>
                        <a:t>天</a:t>
                      </a:r>
                      <a:endParaRPr lang="zh-CN" altLang="en-US" dirty="0"/>
                    </a:p>
                  </a:txBody>
                  <a:tcPr/>
                </a:tc>
                <a:tc>
                  <a:txBody>
                    <a:bodyPr/>
                    <a:lstStyle/>
                    <a:p>
                      <a:r>
                        <a:rPr lang="zh-CN" altLang="en-US" dirty="0"/>
                        <a:t>郦哲聪</a:t>
                      </a:r>
                      <a:endParaRPr lang="zh-CN" altLang="en-US" dirty="0"/>
                    </a:p>
                  </a:txBody>
                  <a:tcPr/>
                </a:tc>
              </a:tr>
              <a:tr h="356519">
                <a:tc>
                  <a:txBody>
                    <a:bodyPr/>
                    <a:lstStyle/>
                    <a:p>
                      <a:r>
                        <a:rPr lang="zh-CN" altLang="en-US" dirty="0"/>
                        <a:t>详细设计</a:t>
                      </a:r>
                      <a:endParaRPr lang="zh-CN" altLang="en-US" dirty="0"/>
                    </a:p>
                  </a:txBody>
                  <a:tcPr/>
                </a:tc>
                <a:tc>
                  <a:txBody>
                    <a:bodyPr/>
                    <a:lstStyle/>
                    <a:p>
                      <a:r>
                        <a:rPr lang="en-US" altLang="zh-CN" dirty="0"/>
                        <a:t>14</a:t>
                      </a:r>
                      <a:r>
                        <a:rPr lang="zh-CN" altLang="en-US" dirty="0"/>
                        <a:t>天</a:t>
                      </a:r>
                      <a:endParaRPr lang="zh-CN" altLang="en-US" dirty="0"/>
                    </a:p>
                  </a:txBody>
                  <a:tcPr/>
                </a:tc>
                <a:tc>
                  <a:txBody>
                    <a:bodyPr/>
                    <a:lstStyle/>
                    <a:p>
                      <a:r>
                        <a:rPr lang="zh-CN" altLang="en-US" dirty="0"/>
                        <a:t>郦哲聪</a:t>
                      </a:r>
                      <a:endParaRPr lang="zh-CN" altLang="en-US" dirty="0"/>
                    </a:p>
                  </a:txBody>
                  <a:tcPr/>
                </a:tc>
              </a:tr>
              <a:tr h="356519">
                <a:tc>
                  <a:txBody>
                    <a:bodyPr/>
                    <a:lstStyle/>
                    <a:p>
                      <a:r>
                        <a:rPr lang="zh-CN" altLang="en-US" dirty="0"/>
                        <a:t>编码实现</a:t>
                      </a:r>
                      <a:endParaRPr lang="zh-CN" altLang="en-US" dirty="0"/>
                    </a:p>
                  </a:txBody>
                  <a:tcPr/>
                </a:tc>
                <a:tc>
                  <a:txBody>
                    <a:bodyPr/>
                    <a:lstStyle/>
                    <a:p>
                      <a:r>
                        <a:rPr lang="en-US" altLang="zh-CN" dirty="0"/>
                        <a:t>30</a:t>
                      </a:r>
                      <a:r>
                        <a:rPr lang="zh-CN" altLang="en-US" dirty="0"/>
                        <a:t>天</a:t>
                      </a:r>
                      <a:endParaRPr lang="zh-CN" altLang="en-US" dirty="0"/>
                    </a:p>
                  </a:txBody>
                  <a:tcPr/>
                </a:tc>
                <a:tc>
                  <a:txBody>
                    <a:bodyPr/>
                    <a:lstStyle/>
                    <a:p>
                      <a:r>
                        <a:rPr lang="zh-CN" altLang="en-US" dirty="0"/>
                        <a:t>郦哲聪</a:t>
                      </a:r>
                      <a:endParaRPr lang="zh-CN" altLang="en-US" dirty="0"/>
                    </a:p>
                  </a:txBody>
                  <a:tcPr/>
                </a:tc>
              </a:tr>
              <a:tr h="351635">
                <a:tc>
                  <a:txBody>
                    <a:bodyPr/>
                    <a:lstStyle/>
                    <a:p>
                      <a:r>
                        <a:rPr lang="zh-CN" altLang="en-US" dirty="0"/>
                        <a:t>测试</a:t>
                      </a:r>
                      <a:endParaRPr lang="zh-CN" altLang="en-US" dirty="0"/>
                    </a:p>
                  </a:txBody>
                  <a:tcPr/>
                </a:tc>
                <a:tc>
                  <a:txBody>
                    <a:bodyPr/>
                    <a:lstStyle/>
                    <a:p>
                      <a:r>
                        <a:rPr lang="en-US" altLang="zh-CN" dirty="0"/>
                        <a:t>21</a:t>
                      </a:r>
                      <a:r>
                        <a:rPr lang="zh-CN" altLang="en-US" dirty="0"/>
                        <a:t>天</a:t>
                      </a:r>
                      <a:endParaRPr lang="zh-CN" altLang="en-US" dirty="0"/>
                    </a:p>
                  </a:txBody>
                  <a:tcPr/>
                </a:tc>
                <a:tc>
                  <a:txBody>
                    <a:bodyPr/>
                    <a:lstStyle/>
                    <a:p>
                      <a:r>
                        <a:rPr lang="zh-CN" altLang="en-US" dirty="0"/>
                        <a:t>刘乐威</a:t>
                      </a:r>
                      <a:endParaRPr lang="zh-CN" altLang="en-US" dirty="0"/>
                    </a:p>
                  </a:txBody>
                  <a:tcPr/>
                </a:tc>
              </a:tr>
              <a:tr h="351635">
                <a:tc>
                  <a:txBody>
                    <a:bodyPr/>
                    <a:lstStyle/>
                    <a:p>
                      <a:r>
                        <a:rPr lang="zh-CN" altLang="en-US" dirty="0"/>
                        <a:t>项目部署</a:t>
                      </a:r>
                      <a:endParaRPr lang="zh-CN" altLang="en-US" dirty="0"/>
                    </a:p>
                  </a:txBody>
                  <a:tcPr/>
                </a:tc>
                <a:tc>
                  <a:txBody>
                    <a:bodyPr/>
                    <a:lstStyle/>
                    <a:p>
                      <a:r>
                        <a:rPr lang="en-US" altLang="zh-CN" dirty="0"/>
                        <a:t>7</a:t>
                      </a:r>
                      <a:r>
                        <a:rPr lang="zh-CN" altLang="en-US" dirty="0"/>
                        <a:t>天</a:t>
                      </a:r>
                      <a:endParaRPr lang="zh-CN" altLang="en-US" dirty="0"/>
                    </a:p>
                  </a:txBody>
                  <a:tcPr/>
                </a:tc>
                <a:tc>
                  <a:txBody>
                    <a:bodyPr/>
                    <a:lstStyle/>
                    <a:p>
                      <a:r>
                        <a:rPr lang="zh-CN" altLang="en-US" dirty="0"/>
                        <a:t>冯一鸣</a:t>
                      </a:r>
                      <a:endParaRPr lang="zh-CN" altLang="en-US" dirty="0"/>
                    </a:p>
                  </a:txBody>
                  <a:tcPr/>
                </a:tc>
              </a:tr>
            </a:tbl>
          </a:graphicData>
        </a:graphic>
      </p:graphicFrame>
      <p:sp>
        <p:nvSpPr>
          <p:cNvPr id="4" name="文本框 3"/>
          <p:cNvSpPr txBox="1"/>
          <p:nvPr/>
        </p:nvSpPr>
        <p:spPr>
          <a:xfrm>
            <a:off x="1331640" y="915566"/>
            <a:ext cx="3744416" cy="369332"/>
          </a:xfrm>
          <a:prstGeom prst="rect">
            <a:avLst/>
          </a:prstGeom>
          <a:noFill/>
        </p:spPr>
        <p:txBody>
          <a:bodyPr wrap="square" rtlCol="0">
            <a:spAutoFit/>
          </a:bodyPr>
          <a:lstStyle/>
          <a:p>
            <a:r>
              <a:rPr lang="zh-CN" altLang="en-US" dirty="0"/>
              <a:t>假设一个月</a:t>
            </a:r>
            <a:r>
              <a:rPr lang="en-US" altLang="zh-CN" dirty="0"/>
              <a:t>30</a:t>
            </a:r>
            <a:r>
              <a:rPr lang="zh-CN" altLang="en-US" dirty="0"/>
              <a:t>天，则项目共</a:t>
            </a:r>
            <a:r>
              <a:rPr lang="en-US" altLang="zh-CN" dirty="0"/>
              <a:t>120</a:t>
            </a:r>
            <a:r>
              <a:rPr lang="zh-CN" altLang="en-US" dirty="0"/>
              <a:t>天</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108"/>
          <p:cNvSpPr txBox="1">
            <a:spLocks noChangeArrowheads="1"/>
          </p:cNvSpPr>
          <p:nvPr/>
        </p:nvSpPr>
        <p:spPr bwMode="auto">
          <a:xfrm>
            <a:off x="539552" y="267494"/>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dirty="0">
                <a:solidFill>
                  <a:prstClr val="black"/>
                </a:solidFill>
                <a:latin typeface="微软雅黑" panose="020B0503020204020204" pitchFamily="34" charset="-122"/>
                <a:ea typeface="微软雅黑" panose="020B0503020204020204" pitchFamily="34" charset="-122"/>
              </a:rPr>
              <a:t>项目总结</a:t>
            </a:r>
            <a:endParaRPr lang="en-US" altLang="zh-CN" dirty="0">
              <a:solidFill>
                <a:prstClr val="black"/>
              </a:solidFill>
              <a:latin typeface="微软雅黑" panose="020B0503020204020204" pitchFamily="34" charset="-122"/>
              <a:ea typeface="微软雅黑" panose="020B0503020204020204" pitchFamily="34" charset="-122"/>
            </a:endParaRPr>
          </a:p>
        </p:txBody>
      </p:sp>
      <p:grpSp>
        <p:nvGrpSpPr>
          <p:cNvPr id="30" name="组合 29"/>
          <p:cNvGrpSpPr/>
          <p:nvPr/>
        </p:nvGrpSpPr>
        <p:grpSpPr>
          <a:xfrm>
            <a:off x="107544" y="245001"/>
            <a:ext cx="360000" cy="360000"/>
            <a:chOff x="1965186" y="1419622"/>
            <a:chExt cx="302558" cy="314067"/>
          </a:xfrm>
        </p:grpSpPr>
        <p:sp>
          <p:nvSpPr>
            <p:cNvPr id="31" name="矩形 30"/>
            <p:cNvSpPr/>
            <p:nvPr userDrawn="1"/>
          </p:nvSpPr>
          <p:spPr>
            <a:xfrm>
              <a:off x="1965186" y="1419622"/>
              <a:ext cx="252000" cy="252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userDrawn="1"/>
          </p:nvSpPr>
          <p:spPr>
            <a:xfrm>
              <a:off x="2087744" y="1553689"/>
              <a:ext cx="180000" cy="180000"/>
            </a:xfrm>
            <a:prstGeom prst="rect">
              <a:avLst/>
            </a:prstGeom>
            <a:solidFill>
              <a:srgbClr val="0E90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a:off x="2195736" y="267494"/>
            <a:ext cx="6336704" cy="584775"/>
          </a:xfrm>
          <a:prstGeom prst="rect">
            <a:avLst/>
          </a:prstGeom>
          <a:noFill/>
        </p:spPr>
        <p:txBody>
          <a:bodyPr wrap="square" rtlCol="0">
            <a:spAutoFit/>
          </a:bodyPr>
          <a:lstStyle/>
          <a:p>
            <a:r>
              <a:rPr lang="en-US" altLang="zh-CN" sz="1600" b="1" dirty="0"/>
              <a:t>54.</a:t>
            </a:r>
            <a:r>
              <a:rPr lang="zh-CN" altLang="en-US" sz="1600" b="1" dirty="0"/>
              <a:t>现在通知你们小组，在接下来的三个月中完成教师提出的移动课堂助理的需求，怎么做？</a:t>
            </a:r>
            <a:endParaRPr lang="zh-CN" altLang="en-US" sz="900" dirty="0"/>
          </a:p>
        </p:txBody>
      </p:sp>
      <p:sp>
        <p:nvSpPr>
          <p:cNvPr id="5" name="Rectangle 1"/>
          <p:cNvSpPr>
            <a:spLocks noChangeArrowheads="1"/>
          </p:cNvSpPr>
          <p:nvPr/>
        </p:nvSpPr>
        <p:spPr bwMode="auto">
          <a:xfrm>
            <a:off x="2403475" y="24590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矩形 6"/>
          <p:cNvSpPr/>
          <p:nvPr/>
        </p:nvSpPr>
        <p:spPr>
          <a:xfrm>
            <a:off x="1763688" y="1275606"/>
            <a:ext cx="7200800" cy="3046988"/>
          </a:xfrm>
          <a:prstGeom prst="rect">
            <a:avLst/>
          </a:prstGeom>
        </p:spPr>
        <p:txBody>
          <a:bodyPr wrap="square">
            <a:spAutoFit/>
          </a:bodyPr>
          <a:lstStyle/>
          <a:p>
            <a:r>
              <a:rPr lang="zh-CN" altLang="en-US" sz="1600" dirty="0"/>
              <a:t>PC端---&gt;移动端</a:t>
            </a:r>
            <a:endParaRPr lang="zh-CN" altLang="en-US" sz="1600" dirty="0"/>
          </a:p>
          <a:p>
            <a:r>
              <a:rPr lang="zh-CN" altLang="en-US" sz="1600" dirty="0"/>
              <a:t>移动端产品线扩展（Line extension strategy）</a:t>
            </a:r>
            <a:endParaRPr lang="en-US" altLang="zh-CN" sz="1600" dirty="0"/>
          </a:p>
          <a:p>
            <a:endParaRPr lang="zh-CN" altLang="en-US" sz="1600" dirty="0"/>
          </a:p>
          <a:p>
            <a:r>
              <a:rPr lang="zh-CN" altLang="en-US" sz="1600" dirty="0"/>
              <a:t>一、首先看PC端提供的产品和服务是否适合移植到移动端。</a:t>
            </a:r>
            <a:endParaRPr lang="zh-CN" altLang="en-US" sz="1600" dirty="0"/>
          </a:p>
          <a:p>
            <a:r>
              <a:rPr lang="zh-CN" altLang="en-US" sz="1600" dirty="0"/>
              <a:t>1.产品属性</a:t>
            </a:r>
            <a:endParaRPr lang="zh-CN" altLang="en-US" sz="1600" dirty="0"/>
          </a:p>
          <a:p>
            <a:r>
              <a:rPr lang="zh-CN" altLang="en-US" sz="1600" dirty="0"/>
              <a:t>2.使用场景</a:t>
            </a:r>
            <a:endParaRPr lang="zh-CN" altLang="en-US" sz="1600" dirty="0"/>
          </a:p>
          <a:p>
            <a:pPr marL="342900" indent="-342900">
              <a:buAutoNum type="arabicPeriod" startAt="3"/>
            </a:pPr>
            <a:r>
              <a:rPr lang="zh-CN" altLang="en-US" sz="1600" dirty="0"/>
              <a:t>产品的设计逻辑。</a:t>
            </a:r>
            <a:endParaRPr lang="en-US" altLang="zh-CN" sz="1600" dirty="0"/>
          </a:p>
          <a:p>
            <a:pPr marL="342900" indent="-342900">
              <a:buAutoNum type="arabicPeriod" startAt="3"/>
            </a:pPr>
            <a:endParaRPr lang="zh-CN" altLang="en-US" sz="1600" dirty="0"/>
          </a:p>
          <a:p>
            <a:r>
              <a:rPr lang="zh-CN" altLang="en-US" sz="1600" dirty="0"/>
              <a:t>二、明确PC端扩展到移动app端的使命和需求</a:t>
            </a:r>
            <a:endParaRPr lang="zh-CN" altLang="en-US" sz="1600" dirty="0"/>
          </a:p>
          <a:p>
            <a:r>
              <a:rPr lang="en-US" altLang="zh-CN" sz="1600" dirty="0"/>
              <a:t>1.</a:t>
            </a:r>
            <a:r>
              <a:rPr lang="zh-CN" altLang="en-US" sz="1600" dirty="0"/>
              <a:t>移动端有哪些需求点。</a:t>
            </a:r>
            <a:endParaRPr lang="en-US" altLang="zh-CN" sz="1600" dirty="0"/>
          </a:p>
          <a:p>
            <a:r>
              <a:rPr lang="en-US" altLang="zh-CN" sz="1600" dirty="0"/>
              <a:t>2.</a:t>
            </a:r>
            <a:r>
              <a:rPr lang="zh-CN" altLang="en-US" sz="1600" dirty="0"/>
              <a:t>不在移动端添加复杂功能。</a:t>
            </a:r>
            <a:endParaRPr lang="zh-CN" altLang="en-US" sz="1600" dirty="0"/>
          </a:p>
          <a:p>
            <a:r>
              <a:rPr lang="en-US" altLang="zh-CN" sz="1600" dirty="0"/>
              <a:t>3.</a:t>
            </a:r>
            <a:r>
              <a:rPr lang="zh-CN" altLang="en-US" sz="1600" dirty="0"/>
              <a:t>添加新的需求点。</a:t>
            </a:r>
            <a:endParaRPr lang="zh-CN" altLang="en-US"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359874" y="1160705"/>
            <a:ext cx="2363189" cy="2363189"/>
          </a:xfrm>
          <a:prstGeom prst="ellipse">
            <a:avLst/>
          </a:prstGeom>
          <a:solidFill>
            <a:srgbClr val="414455"/>
          </a:solidFill>
          <a:ln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 name="椭圆 2"/>
          <p:cNvSpPr/>
          <p:nvPr/>
        </p:nvSpPr>
        <p:spPr>
          <a:xfrm>
            <a:off x="-474426" y="1046156"/>
            <a:ext cx="2592288" cy="2592288"/>
          </a:xfrm>
          <a:prstGeom prst="ellipse">
            <a:avLst/>
          </a:prstGeom>
          <a:noFill/>
          <a:ln cmpd="sng">
            <a:solidFill>
              <a:srgbClr val="4144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11109" y="1694228"/>
            <a:ext cx="914667" cy="1286251"/>
          </a:xfrm>
          <a:prstGeom prst="rect">
            <a:avLst/>
          </a:prstGeom>
        </p:spPr>
      </p:pic>
      <p:cxnSp>
        <p:nvCxnSpPr>
          <p:cNvPr id="5" name="直接连接符 4"/>
          <p:cNvCxnSpPr>
            <a:stCxn id="3" idx="7"/>
            <a:endCxn id="9" idx="2"/>
          </p:cNvCxnSpPr>
          <p:nvPr/>
        </p:nvCxnSpPr>
        <p:spPr>
          <a:xfrm flipV="1">
            <a:off x="1737995" y="996950"/>
            <a:ext cx="1151255" cy="428625"/>
          </a:xfrm>
          <a:prstGeom prst="line">
            <a:avLst/>
          </a:prstGeom>
          <a:ln>
            <a:solidFill>
              <a:srgbClr val="414455"/>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a:stCxn id="2" idx="6"/>
            <a:endCxn id="12" idx="2"/>
          </p:cNvCxnSpPr>
          <p:nvPr/>
        </p:nvCxnSpPr>
        <p:spPr>
          <a:xfrm>
            <a:off x="2003425" y="2342515"/>
            <a:ext cx="885825" cy="120015"/>
          </a:xfrm>
          <a:prstGeom prst="line">
            <a:avLst/>
          </a:prstGeom>
          <a:ln>
            <a:solidFill>
              <a:srgbClr val="414455"/>
            </a:solidFill>
          </a:ln>
        </p:spPr>
        <p:style>
          <a:lnRef idx="1">
            <a:schemeClr val="accent1"/>
          </a:lnRef>
          <a:fillRef idx="0">
            <a:schemeClr val="accent1"/>
          </a:fillRef>
          <a:effectRef idx="0">
            <a:schemeClr val="accent1"/>
          </a:effectRef>
          <a:fontRef idx="minor">
            <a:schemeClr val="tx1"/>
          </a:fontRef>
        </p:style>
      </p:cxnSp>
      <p:grpSp>
        <p:nvGrpSpPr>
          <p:cNvPr id="8" name="组合 7"/>
          <p:cNvGrpSpPr/>
          <p:nvPr/>
        </p:nvGrpSpPr>
        <p:grpSpPr>
          <a:xfrm>
            <a:off x="2889017" y="637155"/>
            <a:ext cx="720080" cy="720081"/>
            <a:chOff x="3104211" y="1516067"/>
            <a:chExt cx="720080" cy="720080"/>
          </a:xfrm>
        </p:grpSpPr>
        <p:sp>
          <p:nvSpPr>
            <p:cNvPr id="9" name="椭圆 8"/>
            <p:cNvSpPr/>
            <p:nvPr/>
          </p:nvSpPr>
          <p:spPr>
            <a:xfrm>
              <a:off x="3104211" y="1516067"/>
              <a:ext cx="720080" cy="720080"/>
            </a:xfrm>
            <a:prstGeom prst="ellipse">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0" name="TextBox 9"/>
            <p:cNvSpPr txBox="1"/>
            <p:nvPr/>
          </p:nvSpPr>
          <p:spPr>
            <a:xfrm>
              <a:off x="3169820" y="1645204"/>
              <a:ext cx="604653" cy="523219"/>
            </a:xfrm>
            <a:prstGeom prst="rect">
              <a:avLst/>
            </a:prstGeom>
            <a:noFill/>
          </p:spPr>
          <p:txBody>
            <a:bodyPr wrap="none" rtlCol="0">
              <a:spAutoFit/>
            </a:bodyPr>
            <a:lstStyle/>
            <a:p>
              <a:r>
                <a:rPr lang="en-US" altLang="zh-CN" sz="2800" dirty="0">
                  <a:solidFill>
                    <a:schemeClr val="bg1"/>
                  </a:solidFill>
                  <a:latin typeface="微软雅黑" panose="020B0503020204020204" pitchFamily="34" charset="-122"/>
                  <a:ea typeface="微软雅黑" panose="020B0503020204020204" pitchFamily="34" charset="-122"/>
                </a:rPr>
                <a:t>01</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grpSp>
        <p:nvGrpSpPr>
          <p:cNvPr id="11" name="组合 10"/>
          <p:cNvGrpSpPr/>
          <p:nvPr/>
        </p:nvGrpSpPr>
        <p:grpSpPr>
          <a:xfrm>
            <a:off x="2889012" y="2102275"/>
            <a:ext cx="720080" cy="720080"/>
            <a:chOff x="3568945" y="2283266"/>
            <a:chExt cx="720080" cy="720080"/>
          </a:xfrm>
        </p:grpSpPr>
        <p:sp>
          <p:nvSpPr>
            <p:cNvPr id="12" name="椭圆 11"/>
            <p:cNvSpPr/>
            <p:nvPr/>
          </p:nvSpPr>
          <p:spPr>
            <a:xfrm>
              <a:off x="3568945" y="2283266"/>
              <a:ext cx="720080" cy="720080"/>
            </a:xfrm>
            <a:prstGeom prst="ellipse">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3" name="TextBox 12"/>
            <p:cNvSpPr txBox="1"/>
            <p:nvPr/>
          </p:nvSpPr>
          <p:spPr>
            <a:xfrm>
              <a:off x="3634552" y="2417349"/>
              <a:ext cx="604653" cy="523220"/>
            </a:xfrm>
            <a:prstGeom prst="rect">
              <a:avLst/>
            </a:prstGeom>
            <a:noFill/>
          </p:spPr>
          <p:txBody>
            <a:bodyPr wrap="none" rtlCol="0">
              <a:spAutoFit/>
            </a:bodyPr>
            <a:lstStyle/>
            <a:p>
              <a:r>
                <a:rPr lang="en-US" altLang="zh-CN" sz="2800" dirty="0">
                  <a:solidFill>
                    <a:schemeClr val="bg1"/>
                  </a:solidFill>
                  <a:latin typeface="微软雅黑" panose="020B0503020204020204" pitchFamily="34" charset="-122"/>
                  <a:ea typeface="微软雅黑" panose="020B0503020204020204" pitchFamily="34" charset="-122"/>
                </a:rPr>
                <a:t>02</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sp>
        <p:nvSpPr>
          <p:cNvPr id="17" name="TextBox 16"/>
          <p:cNvSpPr txBox="1"/>
          <p:nvPr/>
        </p:nvSpPr>
        <p:spPr bwMode="auto">
          <a:xfrm>
            <a:off x="3921516" y="735617"/>
            <a:ext cx="3546569" cy="1198880"/>
          </a:xfrm>
          <a:prstGeom prst="rect">
            <a:avLst/>
          </a:prstGeom>
          <a:noFill/>
        </p:spPr>
        <p:txBody>
          <a:bodyPr wrap="square">
            <a:spAutoFit/>
          </a:bodyPr>
          <a:lstStyle/>
          <a:p>
            <a:pPr>
              <a:lnSpc>
                <a:spcPct val="150000"/>
              </a:lnSpc>
            </a:pPr>
            <a:r>
              <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rPr>
              <a:t>【1】PRD2018-G04-</a:t>
            </a: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sym typeface="+mn-ea"/>
              </a:rPr>
              <a:t>项目需求工程计划</a:t>
            </a:r>
            <a:endPar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sym typeface="+mn-ea"/>
            </a:endParaRPr>
          </a:p>
          <a:p>
            <a:pPr>
              <a:lnSpc>
                <a:spcPct val="150000"/>
              </a:lnSpc>
            </a:pPr>
            <a:r>
              <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rPr>
              <a:t>【2】PRD2018-G04-</a:t>
            </a: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sym typeface="+mn-ea"/>
              </a:rPr>
              <a:t>产品愿景和项目范围文档</a:t>
            </a:r>
            <a:endPar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endParaRPr>
          </a:p>
          <a:p>
            <a:pPr>
              <a:lnSpc>
                <a:spcPct val="150000"/>
              </a:lnSpc>
            </a:pPr>
            <a:r>
              <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rPr>
              <a:t>【3】PRD2018-G04-</a:t>
            </a: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sym typeface="+mn-ea"/>
              </a:rPr>
              <a:t>软件需求规格说明</a:t>
            </a:r>
            <a:r>
              <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sym typeface="+mn-ea"/>
              </a:rPr>
              <a:t>(SRS)</a:t>
            </a:r>
            <a:endPar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endParaRPr>
          </a:p>
          <a:p>
            <a:pPr>
              <a:lnSpc>
                <a:spcPct val="150000"/>
              </a:lnSpc>
            </a:pPr>
            <a:r>
              <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rPr>
              <a:t>【4】PRD2018-G04-</a:t>
            </a: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rPr>
              <a:t>需求变更分析报告</a:t>
            </a: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rPr>
              <a:t>等</a:t>
            </a:r>
            <a:endPar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8" name="矩形 17"/>
          <p:cNvSpPr/>
          <p:nvPr/>
        </p:nvSpPr>
        <p:spPr bwMode="auto">
          <a:xfrm>
            <a:off x="3909736" y="435724"/>
            <a:ext cx="2020887" cy="338554"/>
          </a:xfrm>
          <a:prstGeom prst="rect">
            <a:avLst/>
          </a:prstGeom>
        </p:spPr>
        <p:txBody>
          <a:bodyPr>
            <a:spAutoFit/>
          </a:bodyPr>
          <a:lstStyle/>
          <a:p>
            <a:pPr>
              <a:defRPr/>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文档资料</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TextBox 20"/>
          <p:cNvSpPr txBox="1"/>
          <p:nvPr/>
        </p:nvSpPr>
        <p:spPr bwMode="auto">
          <a:xfrm>
            <a:off x="3925310" y="2215121"/>
            <a:ext cx="4911706" cy="1721690"/>
          </a:xfrm>
          <a:prstGeom prst="rect">
            <a:avLst/>
          </a:prstGeom>
          <a:noFill/>
        </p:spPr>
        <p:txBody>
          <a:bodyPr wrap="square">
            <a:spAutoFit/>
          </a:bodyPr>
          <a:lstStyle/>
          <a:p>
            <a:pPr>
              <a:lnSpc>
                <a:spcPct val="150000"/>
              </a:lnSpc>
            </a:pPr>
            <a:r>
              <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rPr>
              <a:t>【5】《UML2</a:t>
            </a: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rPr>
              <a:t>基础、建模与设计教程</a:t>
            </a:r>
            <a:r>
              <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rPr>
              <a:t>》</a:t>
            </a: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rPr>
              <a:t>杨弘平等著</a:t>
            </a:r>
            <a:endPar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endParaRPr>
          </a:p>
          <a:p>
            <a:pPr>
              <a:lnSpc>
                <a:spcPct val="150000"/>
              </a:lnSpc>
            </a:pP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rPr>
              <a:t>清华大学出版社 </a:t>
            </a:r>
            <a:r>
              <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rPr>
              <a:t>CIP</a:t>
            </a: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rPr>
              <a:t>：</a:t>
            </a:r>
            <a:r>
              <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rPr>
              <a:t>127741</a:t>
            </a: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rPr>
              <a:t>号</a:t>
            </a:r>
            <a:endPar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endParaRPr>
          </a:p>
          <a:p>
            <a:pPr>
              <a:lnSpc>
                <a:spcPct val="150000"/>
              </a:lnSpc>
            </a:pPr>
            <a:r>
              <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rPr>
              <a:t>【6】《</a:t>
            </a: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rPr>
              <a:t>软件需求</a:t>
            </a:r>
            <a:r>
              <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rPr>
              <a:t>》</a:t>
            </a: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rPr>
              <a:t>第三版</a:t>
            </a:r>
            <a:r>
              <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rPr>
              <a:t>Karl </a:t>
            </a:r>
            <a:r>
              <a:rPr lang="en-US" altLang="zh-CN" sz="1200" dirty="0" err="1">
                <a:solidFill>
                  <a:schemeClr val="tx1">
                    <a:lumMod val="95000"/>
                    <a:lumOff val="5000"/>
                  </a:schemeClr>
                </a:solidFill>
                <a:latin typeface="微软雅黑" panose="020B0503020204020204" pitchFamily="34" charset="-122"/>
                <a:ea typeface="微软雅黑" panose="020B0503020204020204" pitchFamily="34" charset="-122"/>
              </a:rPr>
              <a:t>Wiegers</a:t>
            </a: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rPr>
              <a:t>、</a:t>
            </a:r>
            <a:r>
              <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rPr>
              <a:t>Joe </a:t>
            </a:r>
            <a:r>
              <a:rPr lang="en-US" altLang="zh-CN" sz="1200" dirty="0" err="1">
                <a:solidFill>
                  <a:schemeClr val="tx1">
                    <a:lumMod val="95000"/>
                    <a:lumOff val="5000"/>
                  </a:schemeClr>
                </a:solidFill>
                <a:latin typeface="微软雅黑" panose="020B0503020204020204" pitchFamily="34" charset="-122"/>
                <a:ea typeface="微软雅黑" panose="020B0503020204020204" pitchFamily="34" charset="-122"/>
              </a:rPr>
              <a:t>Beattty</a:t>
            </a: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rPr>
              <a:t>著 李忠利等译</a:t>
            </a:r>
            <a:endPar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endParaRPr>
          </a:p>
          <a:p>
            <a:pPr>
              <a:lnSpc>
                <a:spcPct val="150000"/>
              </a:lnSpc>
            </a:pP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rPr>
              <a:t>清华大学出版社 </a:t>
            </a:r>
            <a:r>
              <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rPr>
              <a:t>CIP</a:t>
            </a: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rPr>
              <a:t>：</a:t>
            </a:r>
            <a:r>
              <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rPr>
              <a:t>ISBN: 9787302426820</a:t>
            </a:r>
            <a:endPar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endParaRPr>
          </a:p>
          <a:p>
            <a:pPr>
              <a:lnSpc>
                <a:spcPct val="150000"/>
              </a:lnSpc>
            </a:pPr>
            <a:r>
              <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rPr>
              <a:t>【7】《</a:t>
            </a: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rPr>
              <a:t>软件质量保证与测试</a:t>
            </a:r>
            <a:r>
              <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rPr>
              <a:t>》</a:t>
            </a: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rPr>
              <a:t>第二版 秦航主编 杨强副主编 </a:t>
            </a:r>
            <a:endPar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endParaRPr>
          </a:p>
          <a:p>
            <a:pPr>
              <a:lnSpc>
                <a:spcPct val="150000"/>
              </a:lnSpc>
            </a:pP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rPr>
              <a:t>清华大学出版社 </a:t>
            </a:r>
            <a:r>
              <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rPr>
              <a:t>CIP</a:t>
            </a: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rPr>
              <a:t>：</a:t>
            </a:r>
            <a:r>
              <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rPr>
              <a:t>048490</a:t>
            </a: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rPr>
              <a:t>号</a:t>
            </a:r>
            <a:endPar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2" name="矩形 21"/>
          <p:cNvSpPr/>
          <p:nvPr/>
        </p:nvSpPr>
        <p:spPr bwMode="auto">
          <a:xfrm>
            <a:off x="3921516" y="1947066"/>
            <a:ext cx="2020887" cy="338554"/>
          </a:xfrm>
          <a:prstGeom prst="rect">
            <a:avLst/>
          </a:prstGeom>
        </p:spPr>
        <p:txBody>
          <a:bodyPr>
            <a:spAutoFit/>
          </a:bodyPr>
          <a:lstStyle/>
          <a:p>
            <a:pPr>
              <a:defRPr/>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书籍资料</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3" name="TextBox 108"/>
          <p:cNvSpPr txBox="1">
            <a:spLocks noChangeArrowheads="1"/>
          </p:cNvSpPr>
          <p:nvPr/>
        </p:nvSpPr>
        <p:spPr bwMode="auto">
          <a:xfrm>
            <a:off x="539552" y="267494"/>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dirty="0">
                <a:solidFill>
                  <a:prstClr val="black"/>
                </a:solidFill>
                <a:latin typeface="微软雅黑" panose="020B0503020204020204" pitchFamily="34" charset="-122"/>
                <a:ea typeface="微软雅黑" panose="020B0503020204020204" pitchFamily="34" charset="-122"/>
              </a:rPr>
              <a:t>参考资料</a:t>
            </a:r>
            <a:endParaRPr lang="en-US" altLang="zh-CN" dirty="0">
              <a:solidFill>
                <a:prstClr val="black"/>
              </a:solidFill>
              <a:latin typeface="微软雅黑" panose="020B0503020204020204" pitchFamily="34" charset="-122"/>
              <a:ea typeface="微软雅黑" panose="020B0503020204020204" pitchFamily="34" charset="-122"/>
            </a:endParaRPr>
          </a:p>
        </p:txBody>
      </p:sp>
      <p:grpSp>
        <p:nvGrpSpPr>
          <p:cNvPr id="24" name="组合 23"/>
          <p:cNvGrpSpPr/>
          <p:nvPr/>
        </p:nvGrpSpPr>
        <p:grpSpPr>
          <a:xfrm>
            <a:off x="107544" y="245001"/>
            <a:ext cx="360000" cy="360000"/>
            <a:chOff x="1965186" y="1419622"/>
            <a:chExt cx="302558" cy="314067"/>
          </a:xfrm>
        </p:grpSpPr>
        <p:sp>
          <p:nvSpPr>
            <p:cNvPr id="25" name="矩形 24"/>
            <p:cNvSpPr/>
            <p:nvPr userDrawn="1"/>
          </p:nvSpPr>
          <p:spPr>
            <a:xfrm>
              <a:off x="1965186" y="1419622"/>
              <a:ext cx="252000" cy="252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a:off x="2087744" y="1553689"/>
              <a:ext cx="180000" cy="180000"/>
            </a:xfrm>
            <a:prstGeom prst="rect">
              <a:avLst/>
            </a:prstGeom>
            <a:solidFill>
              <a:srgbClr val="0E90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350" fill="hold"/>
                                        <p:tgtEl>
                                          <p:spTgt spid="24"/>
                                        </p:tgtEl>
                                        <p:attrNameLst>
                                          <p:attrName>ppt_w</p:attrName>
                                        </p:attrNameLst>
                                      </p:cBhvr>
                                      <p:tavLst>
                                        <p:tav tm="0">
                                          <p:val>
                                            <p:fltVal val="0"/>
                                          </p:val>
                                        </p:tav>
                                        <p:tav tm="100000">
                                          <p:val>
                                            <p:strVal val="#ppt_w"/>
                                          </p:val>
                                        </p:tav>
                                      </p:tavLst>
                                    </p:anim>
                                    <p:anim calcmode="lin" valueType="num">
                                      <p:cBhvr>
                                        <p:cTn id="8" dur="350" fill="hold"/>
                                        <p:tgtEl>
                                          <p:spTgt spid="24"/>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23"/>
                                        </p:tgtEl>
                                        <p:attrNameLst>
                                          <p:attrName>style.visibility</p:attrName>
                                        </p:attrNameLst>
                                      </p:cBhvr>
                                      <p:to>
                                        <p:strVal val="visible"/>
                                      </p:to>
                                    </p:set>
                                    <p:anim calcmode="lin" valueType="num">
                                      <p:cBhvr>
                                        <p:cTn id="12" dur="400" fill="hold"/>
                                        <p:tgtEl>
                                          <p:spTgt spid="23"/>
                                        </p:tgtEl>
                                        <p:attrNameLst>
                                          <p:attrName>ppt_x</p:attrName>
                                        </p:attrNameLst>
                                      </p:cBhvr>
                                      <p:tavLst>
                                        <p:tav tm="0">
                                          <p:val>
                                            <p:strVal val="#ppt_x"/>
                                          </p:val>
                                        </p:tav>
                                        <p:tav tm="50000">
                                          <p:val>
                                            <p:strVal val="#ppt_x+.1"/>
                                          </p:val>
                                        </p:tav>
                                        <p:tav tm="100000">
                                          <p:val>
                                            <p:strVal val="#ppt_x"/>
                                          </p:val>
                                        </p:tav>
                                      </p:tavLst>
                                    </p:anim>
                                    <p:anim calcmode="lin" valueType="num">
                                      <p:cBhvr>
                                        <p:cTn id="13" dur="400" fill="hold"/>
                                        <p:tgtEl>
                                          <p:spTgt spid="23"/>
                                        </p:tgtEl>
                                        <p:attrNameLst>
                                          <p:attrName>ppt_y</p:attrName>
                                        </p:attrNameLst>
                                      </p:cBhvr>
                                      <p:tavLst>
                                        <p:tav tm="0">
                                          <p:val>
                                            <p:strVal val="#ppt_y"/>
                                          </p:val>
                                        </p:tav>
                                        <p:tav tm="100000">
                                          <p:val>
                                            <p:strVal val="#ppt_y"/>
                                          </p:val>
                                        </p:tav>
                                      </p:tavLst>
                                    </p:anim>
                                    <p:anim calcmode="lin" valueType="num">
                                      <p:cBhvr>
                                        <p:cTn id="14" dur="400" fill="hold"/>
                                        <p:tgtEl>
                                          <p:spTgt spid="23"/>
                                        </p:tgtEl>
                                        <p:attrNameLst>
                                          <p:attrName>ppt_h</p:attrName>
                                        </p:attrNameLst>
                                      </p:cBhvr>
                                      <p:tavLst>
                                        <p:tav tm="0">
                                          <p:val>
                                            <p:strVal val="#ppt_h/10"/>
                                          </p:val>
                                        </p:tav>
                                        <p:tav tm="50000">
                                          <p:val>
                                            <p:strVal val="#ppt_h+.01"/>
                                          </p:val>
                                        </p:tav>
                                        <p:tav tm="100000">
                                          <p:val>
                                            <p:strVal val="#ppt_h"/>
                                          </p:val>
                                        </p:tav>
                                      </p:tavLst>
                                    </p:anim>
                                    <p:anim calcmode="lin" valueType="num">
                                      <p:cBhvr>
                                        <p:cTn id="15" dur="400" fill="hold"/>
                                        <p:tgtEl>
                                          <p:spTgt spid="23"/>
                                        </p:tgtEl>
                                        <p:attrNameLst>
                                          <p:attrName>ppt_w</p:attrName>
                                        </p:attrNameLst>
                                      </p:cBhvr>
                                      <p:tavLst>
                                        <p:tav tm="0">
                                          <p:val>
                                            <p:strVal val="#ppt_w/10"/>
                                          </p:val>
                                        </p:tav>
                                        <p:tav tm="50000">
                                          <p:val>
                                            <p:strVal val="#ppt_w+.01"/>
                                          </p:val>
                                        </p:tav>
                                        <p:tav tm="100000">
                                          <p:val>
                                            <p:strVal val="#ppt_w"/>
                                          </p:val>
                                        </p:tav>
                                      </p:tavLst>
                                    </p:anim>
                                    <p:animEffect transition="in" filter="fade">
                                      <p:cBhvr>
                                        <p:cTn id="16" dur="400" tmFilter="0,0; .5, 1; 1, 1"/>
                                        <p:tgtEl>
                                          <p:spTgt spid="23"/>
                                        </p:tgtEl>
                                      </p:cBhvr>
                                    </p:animEffect>
                                  </p:childTnLst>
                                </p:cTn>
                              </p:par>
                            </p:childTnLst>
                          </p:cTn>
                        </p:par>
                        <p:par>
                          <p:cTn id="17" fill="hold">
                            <p:stCondLst>
                              <p:cond delay="519"/>
                            </p:stCondLst>
                            <p:childTnLst>
                              <p:par>
                                <p:cTn id="18" presetID="53" presetClass="entr" presetSubtype="16"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p:cTn id="20" dur="500" fill="hold"/>
                                        <p:tgtEl>
                                          <p:spTgt spid="2"/>
                                        </p:tgtEl>
                                        <p:attrNameLst>
                                          <p:attrName>ppt_w</p:attrName>
                                        </p:attrNameLst>
                                      </p:cBhvr>
                                      <p:tavLst>
                                        <p:tav tm="0">
                                          <p:val>
                                            <p:fltVal val="0"/>
                                          </p:val>
                                        </p:tav>
                                        <p:tav tm="100000">
                                          <p:val>
                                            <p:strVal val="#ppt_w"/>
                                          </p:val>
                                        </p:tav>
                                      </p:tavLst>
                                    </p:anim>
                                    <p:anim calcmode="lin" valueType="num">
                                      <p:cBhvr>
                                        <p:cTn id="21" dur="500" fill="hold"/>
                                        <p:tgtEl>
                                          <p:spTgt spid="2"/>
                                        </p:tgtEl>
                                        <p:attrNameLst>
                                          <p:attrName>ppt_h</p:attrName>
                                        </p:attrNameLst>
                                      </p:cBhvr>
                                      <p:tavLst>
                                        <p:tav tm="0">
                                          <p:val>
                                            <p:fltVal val="0"/>
                                          </p:val>
                                        </p:tav>
                                        <p:tav tm="100000">
                                          <p:val>
                                            <p:strVal val="#ppt_h"/>
                                          </p:val>
                                        </p:tav>
                                      </p:tavLst>
                                    </p:anim>
                                    <p:animEffect transition="in" filter="fade">
                                      <p:cBhvr>
                                        <p:cTn id="22" dur="500"/>
                                        <p:tgtEl>
                                          <p:spTgt spid="2"/>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p:cTn id="25" dur="500" fill="hold"/>
                                        <p:tgtEl>
                                          <p:spTgt spid="3"/>
                                        </p:tgtEl>
                                        <p:attrNameLst>
                                          <p:attrName>ppt_w</p:attrName>
                                        </p:attrNameLst>
                                      </p:cBhvr>
                                      <p:tavLst>
                                        <p:tav tm="0">
                                          <p:val>
                                            <p:fltVal val="0"/>
                                          </p:val>
                                        </p:tav>
                                        <p:tav tm="100000">
                                          <p:val>
                                            <p:strVal val="#ppt_w"/>
                                          </p:val>
                                        </p:tav>
                                      </p:tavLst>
                                    </p:anim>
                                    <p:anim calcmode="lin" valueType="num">
                                      <p:cBhvr>
                                        <p:cTn id="26" dur="500" fill="hold"/>
                                        <p:tgtEl>
                                          <p:spTgt spid="3"/>
                                        </p:tgtEl>
                                        <p:attrNameLst>
                                          <p:attrName>ppt_h</p:attrName>
                                        </p:attrNameLst>
                                      </p:cBhvr>
                                      <p:tavLst>
                                        <p:tav tm="0">
                                          <p:val>
                                            <p:fltVal val="0"/>
                                          </p:val>
                                        </p:tav>
                                        <p:tav tm="100000">
                                          <p:val>
                                            <p:strVal val="#ppt_h"/>
                                          </p:val>
                                        </p:tav>
                                      </p:tavLst>
                                    </p:anim>
                                    <p:animEffect transition="in" filter="fade">
                                      <p:cBhvr>
                                        <p:cTn id="27" dur="500"/>
                                        <p:tgtEl>
                                          <p:spTgt spid="3"/>
                                        </p:tgtEl>
                                      </p:cBhvr>
                                    </p:animEffect>
                                  </p:childTnLst>
                                </p:cTn>
                              </p:par>
                            </p:childTnLst>
                          </p:cTn>
                        </p:par>
                        <p:par>
                          <p:cTn id="28" fill="hold">
                            <p:stCondLst>
                              <p:cond delay="1019"/>
                            </p:stCondLst>
                            <p:childTnLst>
                              <p:par>
                                <p:cTn id="29" presetID="42" presetClass="entr" presetSubtype="0" fill="hold" nodeType="after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750"/>
                                        <p:tgtEl>
                                          <p:spTgt spid="4"/>
                                        </p:tgtEl>
                                      </p:cBhvr>
                                    </p:animEffect>
                                    <p:anim calcmode="lin" valueType="num">
                                      <p:cBhvr>
                                        <p:cTn id="32" dur="750" fill="hold"/>
                                        <p:tgtEl>
                                          <p:spTgt spid="4"/>
                                        </p:tgtEl>
                                        <p:attrNameLst>
                                          <p:attrName>ppt_x</p:attrName>
                                        </p:attrNameLst>
                                      </p:cBhvr>
                                      <p:tavLst>
                                        <p:tav tm="0">
                                          <p:val>
                                            <p:strVal val="#ppt_x"/>
                                          </p:val>
                                        </p:tav>
                                        <p:tav tm="100000">
                                          <p:val>
                                            <p:strVal val="#ppt_x"/>
                                          </p:val>
                                        </p:tav>
                                      </p:tavLst>
                                    </p:anim>
                                    <p:anim calcmode="lin" valueType="num">
                                      <p:cBhvr>
                                        <p:cTn id="33" dur="750" fill="hold"/>
                                        <p:tgtEl>
                                          <p:spTgt spid="4"/>
                                        </p:tgtEl>
                                        <p:attrNameLst>
                                          <p:attrName>ppt_y</p:attrName>
                                        </p:attrNameLst>
                                      </p:cBhvr>
                                      <p:tavLst>
                                        <p:tav tm="0">
                                          <p:val>
                                            <p:strVal val="#ppt_y+.1"/>
                                          </p:val>
                                        </p:tav>
                                        <p:tav tm="100000">
                                          <p:val>
                                            <p:strVal val="#ppt_y"/>
                                          </p:val>
                                        </p:tav>
                                      </p:tavLst>
                                    </p:anim>
                                  </p:childTnLst>
                                </p:cTn>
                              </p:par>
                            </p:childTnLst>
                          </p:cTn>
                        </p:par>
                        <p:par>
                          <p:cTn id="34" fill="hold">
                            <p:stCondLst>
                              <p:cond delay="2019"/>
                            </p:stCondLst>
                            <p:childTnLst>
                              <p:par>
                                <p:cTn id="35" presetID="22" presetClass="entr" presetSubtype="8" fill="hold" nodeType="after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left)">
                                      <p:cBhvr>
                                        <p:cTn id="37" dur="4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500"/>
                                        <p:tgtEl>
                                          <p:spTgt spid="8"/>
                                        </p:tgtEl>
                                      </p:cBhvr>
                                    </p:animEffect>
                                  </p:childTnLst>
                                </p:cTn>
                              </p:par>
                            </p:childTnLst>
                          </p:cTn>
                        </p:par>
                        <p:par>
                          <p:cTn id="43" fill="hold">
                            <p:stCondLst>
                              <p:cond delay="500"/>
                            </p:stCondLst>
                            <p:childTnLst>
                              <p:par>
                                <p:cTn id="44" presetID="17" presetClass="entr" presetSubtype="1" fill="hold" grpId="0" nodeType="afterEffect">
                                  <p:stCondLst>
                                    <p:cond delay="0"/>
                                  </p:stCondLst>
                                  <p:iterate type="lt">
                                    <p:tmPct val="40000"/>
                                  </p:iterate>
                                  <p:childTnLst>
                                    <p:set>
                                      <p:cBhvr>
                                        <p:cTn id="45" dur="1" fill="hold">
                                          <p:stCondLst>
                                            <p:cond delay="0"/>
                                          </p:stCondLst>
                                        </p:cTn>
                                        <p:tgtEl>
                                          <p:spTgt spid="18"/>
                                        </p:tgtEl>
                                        <p:attrNameLst>
                                          <p:attrName>style.visibility</p:attrName>
                                        </p:attrNameLst>
                                      </p:cBhvr>
                                      <p:to>
                                        <p:strVal val="visible"/>
                                      </p:to>
                                    </p:set>
                                    <p:anim calcmode="lin" valueType="num">
                                      <p:cBhvr>
                                        <p:cTn id="46" dur="250" fill="hold"/>
                                        <p:tgtEl>
                                          <p:spTgt spid="18"/>
                                        </p:tgtEl>
                                        <p:attrNameLst>
                                          <p:attrName>ppt_x</p:attrName>
                                        </p:attrNameLst>
                                      </p:cBhvr>
                                      <p:tavLst>
                                        <p:tav tm="0">
                                          <p:val>
                                            <p:strVal val="#ppt_x"/>
                                          </p:val>
                                        </p:tav>
                                        <p:tav tm="100000">
                                          <p:val>
                                            <p:strVal val="#ppt_x"/>
                                          </p:val>
                                        </p:tav>
                                      </p:tavLst>
                                    </p:anim>
                                    <p:anim calcmode="lin" valueType="num">
                                      <p:cBhvr>
                                        <p:cTn id="47" dur="250" fill="hold"/>
                                        <p:tgtEl>
                                          <p:spTgt spid="18"/>
                                        </p:tgtEl>
                                        <p:attrNameLst>
                                          <p:attrName>ppt_y</p:attrName>
                                        </p:attrNameLst>
                                      </p:cBhvr>
                                      <p:tavLst>
                                        <p:tav tm="0">
                                          <p:val>
                                            <p:strVal val="#ppt_y-#ppt_h/2"/>
                                          </p:val>
                                        </p:tav>
                                        <p:tav tm="100000">
                                          <p:val>
                                            <p:strVal val="#ppt_y"/>
                                          </p:val>
                                        </p:tav>
                                      </p:tavLst>
                                    </p:anim>
                                    <p:anim calcmode="lin" valueType="num">
                                      <p:cBhvr>
                                        <p:cTn id="48" dur="250" fill="hold"/>
                                        <p:tgtEl>
                                          <p:spTgt spid="18"/>
                                        </p:tgtEl>
                                        <p:attrNameLst>
                                          <p:attrName>ppt_w</p:attrName>
                                        </p:attrNameLst>
                                      </p:cBhvr>
                                      <p:tavLst>
                                        <p:tav tm="0">
                                          <p:val>
                                            <p:strVal val="#ppt_w"/>
                                          </p:val>
                                        </p:tav>
                                        <p:tav tm="100000">
                                          <p:val>
                                            <p:strVal val="#ppt_w"/>
                                          </p:val>
                                        </p:tav>
                                      </p:tavLst>
                                    </p:anim>
                                    <p:anim calcmode="lin" valueType="num">
                                      <p:cBhvr>
                                        <p:cTn id="49" dur="250" fill="hold"/>
                                        <p:tgtEl>
                                          <p:spTgt spid="18"/>
                                        </p:tgtEl>
                                        <p:attrNameLst>
                                          <p:attrName>ppt_h</p:attrName>
                                        </p:attrNameLst>
                                      </p:cBhvr>
                                      <p:tavLst>
                                        <p:tav tm="0">
                                          <p:val>
                                            <p:fltVal val="0"/>
                                          </p:val>
                                        </p:tav>
                                        <p:tav tm="100000">
                                          <p:val>
                                            <p:strVal val="#ppt_h"/>
                                          </p:val>
                                        </p:tav>
                                      </p:tavLst>
                                    </p:anim>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wipe(left)">
                                      <p:cBhvr>
                                        <p:cTn id="54" dur="500"/>
                                        <p:tgtEl>
                                          <p:spTgt spid="17"/>
                                        </p:tgtEl>
                                      </p:cBhvr>
                                    </p:animEffect>
                                  </p:childTnLst>
                                </p:cTn>
                              </p:par>
                            </p:childTnLst>
                          </p:cTn>
                        </p:par>
                        <p:par>
                          <p:cTn id="55" fill="hold">
                            <p:stCondLst>
                              <p:cond delay="500"/>
                            </p:stCondLst>
                            <p:childTnLst>
                              <p:par>
                                <p:cTn id="56" presetID="22" presetClass="entr" presetSubtype="8" fill="hold" nodeType="afterEffect">
                                  <p:stCondLst>
                                    <p:cond delay="0"/>
                                  </p:stCondLst>
                                  <p:childTnLst>
                                    <p:set>
                                      <p:cBhvr>
                                        <p:cTn id="57" dur="1" fill="hold">
                                          <p:stCondLst>
                                            <p:cond delay="0"/>
                                          </p:stCondLst>
                                        </p:cTn>
                                        <p:tgtEl>
                                          <p:spTgt spid="6"/>
                                        </p:tgtEl>
                                        <p:attrNameLst>
                                          <p:attrName>style.visibility</p:attrName>
                                        </p:attrNameLst>
                                      </p:cBhvr>
                                      <p:to>
                                        <p:strVal val="visible"/>
                                      </p:to>
                                    </p:set>
                                    <p:animEffect transition="in" filter="wipe(left)">
                                      <p:cBhvr>
                                        <p:cTn id="58" dur="400"/>
                                        <p:tgtEl>
                                          <p:spTgt spid="6"/>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11"/>
                                        </p:tgtEl>
                                        <p:attrNameLst>
                                          <p:attrName>style.visibility</p:attrName>
                                        </p:attrNameLst>
                                      </p:cBhvr>
                                      <p:to>
                                        <p:strVal val="visible"/>
                                      </p:to>
                                    </p:set>
                                    <p:animEffect transition="in" filter="fade">
                                      <p:cBhvr>
                                        <p:cTn id="63" dur="500"/>
                                        <p:tgtEl>
                                          <p:spTgt spid="11"/>
                                        </p:tgtEl>
                                      </p:cBhvr>
                                    </p:animEffect>
                                  </p:childTnLst>
                                </p:cTn>
                              </p:par>
                            </p:childTnLst>
                          </p:cTn>
                        </p:par>
                        <p:par>
                          <p:cTn id="64" fill="hold">
                            <p:stCondLst>
                              <p:cond delay="500"/>
                            </p:stCondLst>
                            <p:childTnLst>
                              <p:par>
                                <p:cTn id="65" presetID="17" presetClass="entr" presetSubtype="1" fill="hold" grpId="0" nodeType="afterEffect">
                                  <p:stCondLst>
                                    <p:cond delay="0"/>
                                  </p:stCondLst>
                                  <p:iterate type="lt">
                                    <p:tmPct val="40000"/>
                                  </p:iterate>
                                  <p:childTnLst>
                                    <p:set>
                                      <p:cBhvr>
                                        <p:cTn id="66" dur="1" fill="hold">
                                          <p:stCondLst>
                                            <p:cond delay="0"/>
                                          </p:stCondLst>
                                        </p:cTn>
                                        <p:tgtEl>
                                          <p:spTgt spid="22"/>
                                        </p:tgtEl>
                                        <p:attrNameLst>
                                          <p:attrName>style.visibility</p:attrName>
                                        </p:attrNameLst>
                                      </p:cBhvr>
                                      <p:to>
                                        <p:strVal val="visible"/>
                                      </p:to>
                                    </p:set>
                                    <p:anim calcmode="lin" valueType="num">
                                      <p:cBhvr>
                                        <p:cTn id="67" dur="250" fill="hold"/>
                                        <p:tgtEl>
                                          <p:spTgt spid="22"/>
                                        </p:tgtEl>
                                        <p:attrNameLst>
                                          <p:attrName>ppt_x</p:attrName>
                                        </p:attrNameLst>
                                      </p:cBhvr>
                                      <p:tavLst>
                                        <p:tav tm="0">
                                          <p:val>
                                            <p:strVal val="#ppt_x"/>
                                          </p:val>
                                        </p:tav>
                                        <p:tav tm="100000">
                                          <p:val>
                                            <p:strVal val="#ppt_x"/>
                                          </p:val>
                                        </p:tav>
                                      </p:tavLst>
                                    </p:anim>
                                    <p:anim calcmode="lin" valueType="num">
                                      <p:cBhvr>
                                        <p:cTn id="68" dur="250" fill="hold"/>
                                        <p:tgtEl>
                                          <p:spTgt spid="22"/>
                                        </p:tgtEl>
                                        <p:attrNameLst>
                                          <p:attrName>ppt_y</p:attrName>
                                        </p:attrNameLst>
                                      </p:cBhvr>
                                      <p:tavLst>
                                        <p:tav tm="0">
                                          <p:val>
                                            <p:strVal val="#ppt_y-#ppt_h/2"/>
                                          </p:val>
                                        </p:tav>
                                        <p:tav tm="100000">
                                          <p:val>
                                            <p:strVal val="#ppt_y"/>
                                          </p:val>
                                        </p:tav>
                                      </p:tavLst>
                                    </p:anim>
                                    <p:anim calcmode="lin" valueType="num">
                                      <p:cBhvr>
                                        <p:cTn id="69" dur="250" fill="hold"/>
                                        <p:tgtEl>
                                          <p:spTgt spid="22"/>
                                        </p:tgtEl>
                                        <p:attrNameLst>
                                          <p:attrName>ppt_w</p:attrName>
                                        </p:attrNameLst>
                                      </p:cBhvr>
                                      <p:tavLst>
                                        <p:tav tm="0">
                                          <p:val>
                                            <p:strVal val="#ppt_w"/>
                                          </p:val>
                                        </p:tav>
                                        <p:tav tm="100000">
                                          <p:val>
                                            <p:strVal val="#ppt_w"/>
                                          </p:val>
                                        </p:tav>
                                      </p:tavLst>
                                    </p:anim>
                                    <p:anim calcmode="lin" valueType="num">
                                      <p:cBhvr>
                                        <p:cTn id="70" dur="250" fill="hold"/>
                                        <p:tgtEl>
                                          <p:spTgt spid="22"/>
                                        </p:tgtEl>
                                        <p:attrNameLst>
                                          <p:attrName>ppt_h</p:attrName>
                                        </p:attrNameLst>
                                      </p:cBhvr>
                                      <p:tavLst>
                                        <p:tav tm="0">
                                          <p:val>
                                            <p:fltVal val="0"/>
                                          </p:val>
                                        </p:tav>
                                        <p:tav tm="100000">
                                          <p:val>
                                            <p:strVal val="#ppt_h"/>
                                          </p:val>
                                        </p:tav>
                                      </p:tavLst>
                                    </p:anim>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21"/>
                                        </p:tgtEl>
                                        <p:attrNameLst>
                                          <p:attrName>style.visibility</p:attrName>
                                        </p:attrNameLst>
                                      </p:cBhvr>
                                      <p:to>
                                        <p:strVal val="visible"/>
                                      </p:to>
                                    </p:set>
                                    <p:animEffect transition="in" filter="wipe(left)">
                                      <p:cBhvr>
                                        <p:cTn id="7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17" grpId="0"/>
      <p:bldP spid="18" grpId="0"/>
      <p:bldP spid="21" grpId="0"/>
      <p:bldP spid="22" grpId="0"/>
      <p:bldP spid="2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108"/>
          <p:cNvSpPr txBox="1">
            <a:spLocks noChangeArrowheads="1"/>
          </p:cNvSpPr>
          <p:nvPr/>
        </p:nvSpPr>
        <p:spPr bwMode="auto">
          <a:xfrm>
            <a:off x="539552" y="267494"/>
            <a:ext cx="13388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dirty="0">
                <a:solidFill>
                  <a:prstClr val="black"/>
                </a:solidFill>
                <a:latin typeface="微软雅黑" panose="020B0503020204020204" pitchFamily="34" charset="-122"/>
                <a:ea typeface="微软雅黑" panose="020B0503020204020204" pitchFamily="34" charset="-122"/>
              </a:rPr>
              <a:t>项目里程碑</a:t>
            </a:r>
            <a:endParaRPr lang="en-US" altLang="zh-CN" dirty="0">
              <a:solidFill>
                <a:prstClr val="black"/>
              </a:solidFill>
              <a:latin typeface="微软雅黑" panose="020B0503020204020204" pitchFamily="34" charset="-122"/>
              <a:ea typeface="微软雅黑" panose="020B0503020204020204" pitchFamily="34" charset="-122"/>
            </a:endParaRPr>
          </a:p>
        </p:txBody>
      </p:sp>
      <p:grpSp>
        <p:nvGrpSpPr>
          <p:cNvPr id="30" name="组合 29"/>
          <p:cNvGrpSpPr/>
          <p:nvPr/>
        </p:nvGrpSpPr>
        <p:grpSpPr>
          <a:xfrm>
            <a:off x="107544" y="245001"/>
            <a:ext cx="360000" cy="360000"/>
            <a:chOff x="1965186" y="1419622"/>
            <a:chExt cx="302558" cy="314067"/>
          </a:xfrm>
        </p:grpSpPr>
        <p:sp>
          <p:nvSpPr>
            <p:cNvPr id="31" name="矩形 30"/>
            <p:cNvSpPr/>
            <p:nvPr userDrawn="1"/>
          </p:nvSpPr>
          <p:spPr>
            <a:xfrm>
              <a:off x="1965186" y="1419622"/>
              <a:ext cx="252000" cy="252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userDrawn="1"/>
          </p:nvSpPr>
          <p:spPr>
            <a:xfrm>
              <a:off x="2087744" y="1553689"/>
              <a:ext cx="180000" cy="180000"/>
            </a:xfrm>
            <a:prstGeom prst="rect">
              <a:avLst/>
            </a:prstGeom>
            <a:solidFill>
              <a:srgbClr val="0E90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a:off x="1995587" y="178529"/>
            <a:ext cx="6336704" cy="584775"/>
          </a:xfrm>
          <a:prstGeom prst="rect">
            <a:avLst/>
          </a:prstGeom>
          <a:noFill/>
        </p:spPr>
        <p:txBody>
          <a:bodyPr wrap="square" rtlCol="0">
            <a:spAutoFit/>
          </a:bodyPr>
          <a:lstStyle/>
          <a:p>
            <a:r>
              <a:rPr lang="en-US" altLang="zh-CN" sz="1600" b="1" dirty="0"/>
              <a:t>2.</a:t>
            </a:r>
            <a:r>
              <a:rPr lang="zh-CN" altLang="zh-CN" sz="1600" b="1" dirty="0"/>
              <a:t>总体上，是否完成了大作业要求的全部的里程碑任务？是否按时提交？</a:t>
            </a:r>
            <a:endParaRPr lang="zh-CN" altLang="en-US" sz="1400" dirty="0"/>
          </a:p>
        </p:txBody>
      </p:sp>
      <p:sp>
        <p:nvSpPr>
          <p:cNvPr id="7" name="文本框 6"/>
          <p:cNvSpPr txBox="1"/>
          <p:nvPr/>
        </p:nvSpPr>
        <p:spPr>
          <a:xfrm>
            <a:off x="107544" y="915566"/>
            <a:ext cx="2160200" cy="369332"/>
          </a:xfrm>
          <a:prstGeom prst="rect">
            <a:avLst/>
          </a:prstGeom>
          <a:noFill/>
        </p:spPr>
        <p:txBody>
          <a:bodyPr wrap="square" rtlCol="0">
            <a:spAutoFit/>
          </a:bodyPr>
          <a:lstStyle/>
          <a:p>
            <a:r>
              <a:rPr lang="zh-CN" altLang="en-US" dirty="0"/>
              <a:t>需求工程项目计划</a:t>
            </a:r>
            <a:endParaRPr lang="zh-CN" altLang="en-US" dirty="0"/>
          </a:p>
        </p:txBody>
      </p:sp>
      <p:pic>
        <p:nvPicPr>
          <p:cNvPr id="8" name="图片 7"/>
          <p:cNvPicPr>
            <a:picLocks noChangeAspect="1"/>
          </p:cNvPicPr>
          <p:nvPr/>
        </p:nvPicPr>
        <p:blipFill>
          <a:blip r:embed="rId1"/>
          <a:stretch>
            <a:fillRect/>
          </a:stretch>
        </p:blipFill>
        <p:spPr>
          <a:xfrm>
            <a:off x="0" y="1241423"/>
            <a:ext cx="9144000" cy="708080"/>
          </a:xfrm>
          <a:prstGeom prst="rect">
            <a:avLst/>
          </a:prstGeom>
        </p:spPr>
      </p:pic>
      <p:sp>
        <p:nvSpPr>
          <p:cNvPr id="19" name="文本框 18"/>
          <p:cNvSpPr txBox="1"/>
          <p:nvPr/>
        </p:nvSpPr>
        <p:spPr>
          <a:xfrm>
            <a:off x="107544" y="1978341"/>
            <a:ext cx="2160200" cy="369332"/>
          </a:xfrm>
          <a:prstGeom prst="rect">
            <a:avLst/>
          </a:prstGeom>
          <a:noFill/>
        </p:spPr>
        <p:txBody>
          <a:bodyPr wrap="square" rtlCol="0">
            <a:spAutoFit/>
          </a:bodyPr>
          <a:lstStyle/>
          <a:p>
            <a:r>
              <a:rPr lang="en-US" altLang="zh-CN" dirty="0"/>
              <a:t>UML</a:t>
            </a:r>
            <a:r>
              <a:rPr lang="zh-CN" altLang="en-US" dirty="0"/>
              <a:t>翻转</a:t>
            </a:r>
            <a:r>
              <a:rPr lang="en-US" altLang="zh-CN" dirty="0"/>
              <a:t>PPT</a:t>
            </a:r>
            <a:endParaRPr lang="zh-CN" altLang="en-US" dirty="0"/>
          </a:p>
        </p:txBody>
      </p:sp>
      <p:pic>
        <p:nvPicPr>
          <p:cNvPr id="9" name="图片 8"/>
          <p:cNvPicPr>
            <a:picLocks noChangeAspect="1"/>
          </p:cNvPicPr>
          <p:nvPr/>
        </p:nvPicPr>
        <p:blipFill>
          <a:blip r:embed="rId2"/>
          <a:stretch>
            <a:fillRect/>
          </a:stretch>
        </p:blipFill>
        <p:spPr>
          <a:xfrm>
            <a:off x="0" y="2341847"/>
            <a:ext cx="9144000" cy="1533505"/>
          </a:xfrm>
          <a:prstGeom prst="rect">
            <a:avLst/>
          </a:prstGeom>
        </p:spPr>
      </p:pic>
      <p:pic>
        <p:nvPicPr>
          <p:cNvPr id="14" name="图片 13"/>
          <p:cNvPicPr>
            <a:picLocks noChangeAspect="1"/>
          </p:cNvPicPr>
          <p:nvPr/>
        </p:nvPicPr>
        <p:blipFill>
          <a:blip r:embed="rId3"/>
          <a:stretch>
            <a:fillRect/>
          </a:stretch>
        </p:blipFill>
        <p:spPr>
          <a:xfrm>
            <a:off x="0" y="3902077"/>
            <a:ext cx="9144000" cy="40519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22" presetClass="entr" presetSubtype="8"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par>
                                <p:cTn id="21" presetID="22" presetClass="entr" presetSubtype="8"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left)">
                                      <p:cBhvr>
                                        <p:cTn id="23" dur="500"/>
                                        <p:tgtEl>
                                          <p:spTgt spid="9"/>
                                        </p:tgtEl>
                                      </p:cBhvr>
                                    </p:animEffect>
                                  </p:childTnLst>
                                </p:cTn>
                              </p:par>
                              <p:par>
                                <p:cTn id="24" presetID="22" presetClass="entr" presetSubtype="8" fill="hold"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left)">
                                      <p:cBhvr>
                                        <p:cTn id="26" dur="5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1" nodeType="clickEffect">
                                  <p:stCondLst>
                                    <p:cond delay="0"/>
                                  </p:stCondLst>
                                  <p:childTnLst>
                                    <p:animEffect transition="out" filter="fade">
                                      <p:cBhvr>
                                        <p:cTn id="30" dur="500"/>
                                        <p:tgtEl>
                                          <p:spTgt spid="7"/>
                                        </p:tgtEl>
                                      </p:cBhvr>
                                    </p:animEffect>
                                    <p:set>
                                      <p:cBhvr>
                                        <p:cTn id="31" dur="1" fill="hold">
                                          <p:stCondLst>
                                            <p:cond delay="499"/>
                                          </p:stCondLst>
                                        </p:cTn>
                                        <p:tgtEl>
                                          <p:spTgt spid="7"/>
                                        </p:tgtEl>
                                        <p:attrNameLst>
                                          <p:attrName>style.visibility</p:attrName>
                                        </p:attrNameLst>
                                      </p:cBhvr>
                                      <p:to>
                                        <p:strVal val="hidden"/>
                                      </p:to>
                                    </p:set>
                                  </p:childTnLst>
                                </p:cTn>
                              </p:par>
                              <p:par>
                                <p:cTn id="32" presetID="10" presetClass="exit" presetSubtype="0" fill="hold" nodeType="withEffect">
                                  <p:stCondLst>
                                    <p:cond delay="0"/>
                                  </p:stCondLst>
                                  <p:childTnLst>
                                    <p:animEffect transition="out" filter="fade">
                                      <p:cBhvr>
                                        <p:cTn id="33" dur="500"/>
                                        <p:tgtEl>
                                          <p:spTgt spid="8"/>
                                        </p:tgtEl>
                                      </p:cBhvr>
                                    </p:animEffect>
                                    <p:set>
                                      <p:cBhvr>
                                        <p:cTn id="34" dur="1" fill="hold">
                                          <p:stCondLst>
                                            <p:cond delay="499"/>
                                          </p:stCondLst>
                                        </p:cTn>
                                        <p:tgtEl>
                                          <p:spTgt spid="8"/>
                                        </p:tgtEl>
                                        <p:attrNameLst>
                                          <p:attrName>style.visibility</p:attrName>
                                        </p:attrNameLst>
                                      </p:cBhvr>
                                      <p:to>
                                        <p:strVal val="hidden"/>
                                      </p:to>
                                    </p:set>
                                  </p:childTnLst>
                                </p:cTn>
                              </p:par>
                              <p:par>
                                <p:cTn id="35" presetID="10" presetClass="exit" presetSubtype="0" fill="hold" grpId="1" nodeType="withEffect">
                                  <p:stCondLst>
                                    <p:cond delay="0"/>
                                  </p:stCondLst>
                                  <p:childTnLst>
                                    <p:animEffect transition="out" filter="fade">
                                      <p:cBhvr>
                                        <p:cTn id="36" dur="500"/>
                                        <p:tgtEl>
                                          <p:spTgt spid="19"/>
                                        </p:tgtEl>
                                      </p:cBhvr>
                                    </p:animEffect>
                                    <p:set>
                                      <p:cBhvr>
                                        <p:cTn id="37" dur="1" fill="hold">
                                          <p:stCondLst>
                                            <p:cond delay="499"/>
                                          </p:stCondLst>
                                        </p:cTn>
                                        <p:tgtEl>
                                          <p:spTgt spid="19"/>
                                        </p:tgtEl>
                                        <p:attrNameLst>
                                          <p:attrName>style.visibility</p:attrName>
                                        </p:attrNameLst>
                                      </p:cBhvr>
                                      <p:to>
                                        <p:strVal val="hidden"/>
                                      </p:to>
                                    </p:set>
                                  </p:childTnLst>
                                </p:cTn>
                              </p:par>
                              <p:par>
                                <p:cTn id="38" presetID="10" presetClass="exit" presetSubtype="0" fill="hold" nodeType="withEffect">
                                  <p:stCondLst>
                                    <p:cond delay="0"/>
                                  </p:stCondLst>
                                  <p:childTnLst>
                                    <p:animEffect transition="out" filter="fade">
                                      <p:cBhvr>
                                        <p:cTn id="39" dur="500"/>
                                        <p:tgtEl>
                                          <p:spTgt spid="9"/>
                                        </p:tgtEl>
                                      </p:cBhvr>
                                    </p:animEffect>
                                    <p:set>
                                      <p:cBhvr>
                                        <p:cTn id="40" dur="1" fill="hold">
                                          <p:stCondLst>
                                            <p:cond delay="499"/>
                                          </p:stCondLst>
                                        </p:cTn>
                                        <p:tgtEl>
                                          <p:spTgt spid="9"/>
                                        </p:tgtEl>
                                        <p:attrNameLst>
                                          <p:attrName>style.visibility</p:attrName>
                                        </p:attrNameLst>
                                      </p:cBhvr>
                                      <p:to>
                                        <p:strVal val="hidden"/>
                                      </p:to>
                                    </p:set>
                                  </p:childTnLst>
                                </p:cTn>
                              </p:par>
                              <p:par>
                                <p:cTn id="41" presetID="10" presetClass="exit" presetSubtype="0" fill="hold" nodeType="withEffect">
                                  <p:stCondLst>
                                    <p:cond delay="0"/>
                                  </p:stCondLst>
                                  <p:childTnLst>
                                    <p:animEffect transition="out" filter="fade">
                                      <p:cBhvr>
                                        <p:cTn id="42" dur="500"/>
                                        <p:tgtEl>
                                          <p:spTgt spid="14"/>
                                        </p:tgtEl>
                                      </p:cBhvr>
                                    </p:animEffect>
                                    <p:set>
                                      <p:cBhvr>
                                        <p:cTn id="43"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7" grpId="1"/>
      <p:bldP spid="19" grpId="0"/>
      <p:bldP spid="19" grpId="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图片 4" descr="2457331_082944614000_2.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1616075"/>
            <a:ext cx="6750050" cy="352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 name="TextBox 56"/>
          <p:cNvSpPr txBox="1"/>
          <p:nvPr/>
        </p:nvSpPr>
        <p:spPr>
          <a:xfrm rot="-240000">
            <a:off x="3872696" y="2230890"/>
            <a:ext cx="3213862" cy="707886"/>
          </a:xfrm>
          <a:prstGeom prst="rect">
            <a:avLst/>
          </a:prstGeom>
          <a:noFill/>
        </p:spPr>
        <p:txBody>
          <a:bodyPr wrap="square" rtlCol="0">
            <a:spAutoFit/>
          </a:bodyPr>
          <a:lstStyle/>
          <a:p>
            <a:r>
              <a:rPr lang="en-US" altLang="zh-CN" sz="4000" b="1" dirty="0">
                <a:solidFill>
                  <a:schemeClr val="tx1">
                    <a:lumMod val="85000"/>
                    <a:lumOff val="15000"/>
                  </a:schemeClr>
                </a:solidFill>
                <a:latin typeface="微软雅黑" panose="020B0503020204020204" pitchFamily="34" charset="-122"/>
                <a:ea typeface="微软雅黑" panose="020B0503020204020204" pitchFamily="34" charset="-122"/>
              </a:rPr>
              <a:t>THANKS</a:t>
            </a:r>
            <a:r>
              <a:rPr lang="zh-CN" altLang="en-US" sz="4000" b="1" dirty="0">
                <a:solidFill>
                  <a:schemeClr val="tx1">
                    <a:lumMod val="85000"/>
                    <a:lumOff val="15000"/>
                  </a:schemeClr>
                </a:solidFill>
                <a:latin typeface="微软雅黑" panose="020B0503020204020204" pitchFamily="34" charset="-122"/>
                <a:ea typeface="微软雅黑" panose="020B0503020204020204" pitchFamily="34" charset="-122"/>
              </a:rPr>
              <a:t>！</a:t>
            </a:r>
            <a:endParaRPr lang="en-US" altLang="zh-CN" sz="40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Tm="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0-#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38" presetClass="entr" presetSubtype="0" accel="50000" fill="hold" grpId="0" nodeType="afterEffect">
                                  <p:stCondLst>
                                    <p:cond delay="0"/>
                                  </p:stCondLst>
                                  <p:iterate type="lt">
                                    <p:tmPct val="10000"/>
                                  </p:iterate>
                                  <p:childTnLst>
                                    <p:set>
                                      <p:cBhvr>
                                        <p:cTn id="11" dur="1" fill="hold">
                                          <p:stCondLst>
                                            <p:cond delay="0"/>
                                          </p:stCondLst>
                                        </p:cTn>
                                        <p:tgtEl>
                                          <p:spTgt spid="57"/>
                                        </p:tgtEl>
                                        <p:attrNameLst>
                                          <p:attrName>style.visibility</p:attrName>
                                        </p:attrNameLst>
                                      </p:cBhvr>
                                      <p:to>
                                        <p:strVal val="visible"/>
                                      </p:to>
                                    </p:set>
                                    <p:set>
                                      <p:cBhvr>
                                        <p:cTn id="12" dur="455" fill="hold">
                                          <p:stCondLst>
                                            <p:cond delay="0"/>
                                          </p:stCondLst>
                                        </p:cTn>
                                        <p:tgtEl>
                                          <p:spTgt spid="57"/>
                                        </p:tgtEl>
                                        <p:attrNameLst>
                                          <p:attrName>style.rotation</p:attrName>
                                        </p:attrNameLst>
                                      </p:cBhvr>
                                      <p:to>
                                        <p:strVal val="-45.0"/>
                                      </p:to>
                                    </p:set>
                                    <p:anim calcmode="lin" valueType="num">
                                      <p:cBhvr>
                                        <p:cTn id="13" dur="455" fill="hold">
                                          <p:stCondLst>
                                            <p:cond delay="455"/>
                                          </p:stCondLst>
                                        </p:cTn>
                                        <p:tgtEl>
                                          <p:spTgt spid="57"/>
                                        </p:tgtEl>
                                        <p:attrNameLst>
                                          <p:attrName>style.rotation</p:attrName>
                                        </p:attrNameLst>
                                      </p:cBhvr>
                                      <p:tavLst>
                                        <p:tav tm="0">
                                          <p:val>
                                            <p:fltVal val="-45"/>
                                          </p:val>
                                        </p:tav>
                                        <p:tav tm="69900">
                                          <p:val>
                                            <p:fltVal val="45"/>
                                          </p:val>
                                        </p:tav>
                                        <p:tav tm="100000">
                                          <p:val>
                                            <p:fltVal val="0"/>
                                          </p:val>
                                        </p:tav>
                                      </p:tavLst>
                                    </p:anim>
                                    <p:anim calcmode="lin" valueType="num">
                                      <p:cBhvr>
                                        <p:cTn id="14" dur="455" fill="hold">
                                          <p:stCondLst>
                                            <p:cond delay="0"/>
                                          </p:stCondLst>
                                        </p:cTn>
                                        <p:tgtEl>
                                          <p:spTgt spid="57"/>
                                        </p:tgtEl>
                                        <p:attrNameLst>
                                          <p:attrName>ppt_y</p:attrName>
                                        </p:attrNameLst>
                                      </p:cBhvr>
                                      <p:tavLst>
                                        <p:tav tm="0">
                                          <p:val>
                                            <p:strVal val="#ppt_y-1"/>
                                          </p:val>
                                        </p:tav>
                                        <p:tav tm="100000">
                                          <p:val>
                                            <p:strVal val="#ppt_y-(0.354*#ppt_w-0.172*#ppt_h)"/>
                                          </p:val>
                                        </p:tav>
                                      </p:tavLst>
                                    </p:anim>
                                    <p:anim calcmode="lin" valueType="num">
                                      <p:cBhvr>
                                        <p:cTn id="15" dur="156" decel="50000" autoRev="1" fill="hold">
                                          <p:stCondLst>
                                            <p:cond delay="455"/>
                                          </p:stCondLst>
                                        </p:cTn>
                                        <p:tgtEl>
                                          <p:spTgt spid="57"/>
                                        </p:tgtEl>
                                        <p:attrNameLst>
                                          <p:attrName>ppt_y</p:attrName>
                                        </p:attrNameLst>
                                      </p:cBhvr>
                                      <p:tavLst>
                                        <p:tav tm="0">
                                          <p:val>
                                            <p:strVal val="#ppt_y-(0.354*#ppt_w-0.172*#ppt_h)"/>
                                          </p:val>
                                        </p:tav>
                                        <p:tav tm="100000">
                                          <p:val>
                                            <p:strVal val="#ppt_y-(0.354*#ppt_w-0.172*#ppt_h)-#ppt_h/2"/>
                                          </p:val>
                                        </p:tav>
                                      </p:tavLst>
                                    </p:anim>
                                    <p:anim calcmode="lin" valueType="num">
                                      <p:cBhvr>
                                        <p:cTn id="16" dur="136" fill="hold">
                                          <p:stCondLst>
                                            <p:cond delay="864"/>
                                          </p:stCondLst>
                                        </p:cTn>
                                        <p:tgtEl>
                                          <p:spTgt spid="57"/>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108"/>
          <p:cNvSpPr txBox="1">
            <a:spLocks noChangeArrowheads="1"/>
          </p:cNvSpPr>
          <p:nvPr/>
        </p:nvSpPr>
        <p:spPr bwMode="auto">
          <a:xfrm>
            <a:off x="539552" y="267494"/>
            <a:ext cx="13388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dirty="0">
                <a:solidFill>
                  <a:prstClr val="black"/>
                </a:solidFill>
                <a:latin typeface="微软雅黑" panose="020B0503020204020204" pitchFamily="34" charset="-122"/>
                <a:ea typeface="微软雅黑" panose="020B0503020204020204" pitchFamily="34" charset="-122"/>
              </a:rPr>
              <a:t>项目里程碑</a:t>
            </a:r>
            <a:endParaRPr lang="en-US" altLang="zh-CN" dirty="0">
              <a:solidFill>
                <a:prstClr val="black"/>
              </a:solidFill>
              <a:latin typeface="微软雅黑" panose="020B0503020204020204" pitchFamily="34" charset="-122"/>
              <a:ea typeface="微软雅黑" panose="020B0503020204020204" pitchFamily="34" charset="-122"/>
            </a:endParaRPr>
          </a:p>
        </p:txBody>
      </p:sp>
      <p:grpSp>
        <p:nvGrpSpPr>
          <p:cNvPr id="30" name="组合 29"/>
          <p:cNvGrpSpPr/>
          <p:nvPr/>
        </p:nvGrpSpPr>
        <p:grpSpPr>
          <a:xfrm>
            <a:off x="107544" y="245001"/>
            <a:ext cx="360000" cy="360000"/>
            <a:chOff x="1965186" y="1419622"/>
            <a:chExt cx="302558" cy="314067"/>
          </a:xfrm>
        </p:grpSpPr>
        <p:sp>
          <p:nvSpPr>
            <p:cNvPr id="31" name="矩形 30"/>
            <p:cNvSpPr/>
            <p:nvPr userDrawn="1"/>
          </p:nvSpPr>
          <p:spPr>
            <a:xfrm>
              <a:off x="1965186" y="1419622"/>
              <a:ext cx="252000" cy="252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userDrawn="1"/>
          </p:nvSpPr>
          <p:spPr>
            <a:xfrm>
              <a:off x="2087744" y="1553689"/>
              <a:ext cx="180000" cy="180000"/>
            </a:xfrm>
            <a:prstGeom prst="rect">
              <a:avLst/>
            </a:prstGeom>
            <a:solidFill>
              <a:srgbClr val="0E90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a:off x="1995587" y="178529"/>
            <a:ext cx="6336704" cy="584775"/>
          </a:xfrm>
          <a:prstGeom prst="rect">
            <a:avLst/>
          </a:prstGeom>
          <a:noFill/>
        </p:spPr>
        <p:txBody>
          <a:bodyPr wrap="square" rtlCol="0">
            <a:spAutoFit/>
          </a:bodyPr>
          <a:lstStyle/>
          <a:p>
            <a:r>
              <a:rPr lang="en-US" altLang="zh-CN" sz="1600" b="1" dirty="0"/>
              <a:t>2.</a:t>
            </a:r>
            <a:r>
              <a:rPr lang="zh-CN" altLang="zh-CN" sz="1600" b="1" dirty="0"/>
              <a:t>总体上，是否完成了大作业要求的全部的里程碑任务？是否按时提交？</a:t>
            </a:r>
            <a:endParaRPr lang="zh-CN" altLang="en-US" sz="1400" dirty="0"/>
          </a:p>
        </p:txBody>
      </p:sp>
      <p:sp>
        <p:nvSpPr>
          <p:cNvPr id="7" name="文本框 6"/>
          <p:cNvSpPr txBox="1"/>
          <p:nvPr/>
        </p:nvSpPr>
        <p:spPr>
          <a:xfrm>
            <a:off x="107544" y="915566"/>
            <a:ext cx="2304216" cy="369332"/>
          </a:xfrm>
          <a:prstGeom prst="rect">
            <a:avLst/>
          </a:prstGeom>
          <a:noFill/>
        </p:spPr>
        <p:txBody>
          <a:bodyPr wrap="square" rtlCol="0">
            <a:spAutoFit/>
          </a:bodyPr>
          <a:lstStyle/>
          <a:p>
            <a:r>
              <a:rPr lang="zh-CN" altLang="en-US" dirty="0"/>
              <a:t>软件需求规格说明书</a:t>
            </a:r>
            <a:endParaRPr lang="zh-CN" altLang="en-US" dirty="0"/>
          </a:p>
        </p:txBody>
      </p:sp>
      <p:sp>
        <p:nvSpPr>
          <p:cNvPr id="19" name="文本框 18"/>
          <p:cNvSpPr txBox="1"/>
          <p:nvPr/>
        </p:nvSpPr>
        <p:spPr>
          <a:xfrm>
            <a:off x="128866" y="2174900"/>
            <a:ext cx="2160200" cy="369332"/>
          </a:xfrm>
          <a:prstGeom prst="rect">
            <a:avLst/>
          </a:prstGeom>
          <a:noFill/>
        </p:spPr>
        <p:txBody>
          <a:bodyPr wrap="square" rtlCol="0">
            <a:spAutoFit/>
          </a:bodyPr>
          <a:lstStyle/>
          <a:p>
            <a:r>
              <a:rPr lang="zh-CN" altLang="en-US" dirty="0"/>
              <a:t>需求变更</a:t>
            </a:r>
            <a:endParaRPr lang="zh-CN" altLang="en-US" dirty="0"/>
          </a:p>
        </p:txBody>
      </p:sp>
      <p:pic>
        <p:nvPicPr>
          <p:cNvPr id="3" name="图片 2"/>
          <p:cNvPicPr>
            <a:picLocks noChangeAspect="1"/>
          </p:cNvPicPr>
          <p:nvPr/>
        </p:nvPicPr>
        <p:blipFill>
          <a:blip r:embed="rId1"/>
          <a:stretch>
            <a:fillRect/>
          </a:stretch>
        </p:blipFill>
        <p:spPr>
          <a:xfrm>
            <a:off x="31287" y="1230581"/>
            <a:ext cx="9144000" cy="835645"/>
          </a:xfrm>
          <a:prstGeom prst="rect">
            <a:avLst/>
          </a:prstGeom>
        </p:spPr>
      </p:pic>
      <p:pic>
        <p:nvPicPr>
          <p:cNvPr id="4" name="图片 3"/>
          <p:cNvPicPr>
            <a:picLocks noChangeAspect="1"/>
          </p:cNvPicPr>
          <p:nvPr/>
        </p:nvPicPr>
        <p:blipFill>
          <a:blip r:embed="rId2"/>
          <a:stretch>
            <a:fillRect/>
          </a:stretch>
        </p:blipFill>
        <p:spPr>
          <a:xfrm>
            <a:off x="31287" y="2652906"/>
            <a:ext cx="9144000" cy="1254346"/>
          </a:xfrm>
          <a:prstGeom prst="rect">
            <a:avLst/>
          </a:prstGeom>
        </p:spPr>
      </p:pic>
      <p:sp>
        <p:nvSpPr>
          <p:cNvPr id="15" name="文本框 14"/>
          <p:cNvSpPr txBox="1"/>
          <p:nvPr/>
        </p:nvSpPr>
        <p:spPr>
          <a:xfrm>
            <a:off x="128866" y="4015926"/>
            <a:ext cx="2160200" cy="369332"/>
          </a:xfrm>
          <a:prstGeom prst="rect">
            <a:avLst/>
          </a:prstGeom>
          <a:noFill/>
        </p:spPr>
        <p:txBody>
          <a:bodyPr wrap="square" rtlCol="0">
            <a:spAutoFit/>
          </a:bodyPr>
          <a:lstStyle/>
          <a:p>
            <a:r>
              <a:rPr lang="zh-CN" altLang="en-US" dirty="0"/>
              <a:t>项目收尾</a:t>
            </a:r>
            <a:endParaRPr lang="zh-CN" altLang="en-US" dirty="0"/>
          </a:p>
        </p:txBody>
      </p:sp>
      <p:pic>
        <p:nvPicPr>
          <p:cNvPr id="5" name="图片 4"/>
          <p:cNvPicPr>
            <a:picLocks noChangeAspect="1"/>
          </p:cNvPicPr>
          <p:nvPr/>
        </p:nvPicPr>
        <p:blipFill>
          <a:blip r:embed="rId3"/>
          <a:stretch>
            <a:fillRect/>
          </a:stretch>
        </p:blipFill>
        <p:spPr>
          <a:xfrm>
            <a:off x="16768" y="4485750"/>
            <a:ext cx="9144000" cy="39025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350" fill="hold"/>
                                        <p:tgtEl>
                                          <p:spTgt spid="30"/>
                                        </p:tgtEl>
                                        <p:attrNameLst>
                                          <p:attrName>ppt_w</p:attrName>
                                        </p:attrNameLst>
                                      </p:cBhvr>
                                      <p:tavLst>
                                        <p:tav tm="0">
                                          <p:val>
                                            <p:fltVal val="0"/>
                                          </p:val>
                                        </p:tav>
                                        <p:tav tm="100000">
                                          <p:val>
                                            <p:strVal val="#ppt_w"/>
                                          </p:val>
                                        </p:tav>
                                      </p:tavLst>
                                    </p:anim>
                                    <p:anim calcmode="lin" valueType="num">
                                      <p:cBhvr>
                                        <p:cTn id="8" dur="350" fill="hold"/>
                                        <p:tgtEl>
                                          <p:spTgt spid="30"/>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29"/>
                                        </p:tgtEl>
                                        <p:attrNameLst>
                                          <p:attrName>style.visibility</p:attrName>
                                        </p:attrNameLst>
                                      </p:cBhvr>
                                      <p:to>
                                        <p:strVal val="visible"/>
                                      </p:to>
                                    </p:set>
                                    <p:anim calcmode="lin" valueType="num">
                                      <p:cBhvr>
                                        <p:cTn id="12" dur="400" fill="hold"/>
                                        <p:tgtEl>
                                          <p:spTgt spid="29"/>
                                        </p:tgtEl>
                                        <p:attrNameLst>
                                          <p:attrName>ppt_x</p:attrName>
                                        </p:attrNameLst>
                                      </p:cBhvr>
                                      <p:tavLst>
                                        <p:tav tm="0">
                                          <p:val>
                                            <p:strVal val="#ppt_x"/>
                                          </p:val>
                                        </p:tav>
                                        <p:tav tm="50000">
                                          <p:val>
                                            <p:strVal val="#ppt_x+.1"/>
                                          </p:val>
                                        </p:tav>
                                        <p:tav tm="100000">
                                          <p:val>
                                            <p:strVal val="#ppt_x"/>
                                          </p:val>
                                        </p:tav>
                                      </p:tavLst>
                                    </p:anim>
                                    <p:anim calcmode="lin" valueType="num">
                                      <p:cBhvr>
                                        <p:cTn id="13" dur="400" fill="hold"/>
                                        <p:tgtEl>
                                          <p:spTgt spid="29"/>
                                        </p:tgtEl>
                                        <p:attrNameLst>
                                          <p:attrName>ppt_y</p:attrName>
                                        </p:attrNameLst>
                                      </p:cBhvr>
                                      <p:tavLst>
                                        <p:tav tm="0">
                                          <p:val>
                                            <p:strVal val="#ppt_y"/>
                                          </p:val>
                                        </p:tav>
                                        <p:tav tm="100000">
                                          <p:val>
                                            <p:strVal val="#ppt_y"/>
                                          </p:val>
                                        </p:tav>
                                      </p:tavLst>
                                    </p:anim>
                                    <p:anim calcmode="lin" valueType="num">
                                      <p:cBhvr>
                                        <p:cTn id="14" dur="400" fill="hold"/>
                                        <p:tgtEl>
                                          <p:spTgt spid="29"/>
                                        </p:tgtEl>
                                        <p:attrNameLst>
                                          <p:attrName>ppt_h</p:attrName>
                                        </p:attrNameLst>
                                      </p:cBhvr>
                                      <p:tavLst>
                                        <p:tav tm="0">
                                          <p:val>
                                            <p:strVal val="#ppt_h/10"/>
                                          </p:val>
                                        </p:tav>
                                        <p:tav tm="50000">
                                          <p:val>
                                            <p:strVal val="#ppt_h+.01"/>
                                          </p:val>
                                        </p:tav>
                                        <p:tav tm="100000">
                                          <p:val>
                                            <p:strVal val="#ppt_h"/>
                                          </p:val>
                                        </p:tav>
                                      </p:tavLst>
                                    </p:anim>
                                    <p:anim calcmode="lin" valueType="num">
                                      <p:cBhvr>
                                        <p:cTn id="15" dur="400" fill="hold"/>
                                        <p:tgtEl>
                                          <p:spTgt spid="29"/>
                                        </p:tgtEl>
                                        <p:attrNameLst>
                                          <p:attrName>ppt_w</p:attrName>
                                        </p:attrNameLst>
                                      </p:cBhvr>
                                      <p:tavLst>
                                        <p:tav tm="0">
                                          <p:val>
                                            <p:strVal val="#ppt_w/10"/>
                                          </p:val>
                                        </p:tav>
                                        <p:tav tm="50000">
                                          <p:val>
                                            <p:strVal val="#ppt_w+.01"/>
                                          </p:val>
                                        </p:tav>
                                        <p:tav tm="100000">
                                          <p:val>
                                            <p:strVal val="#ppt_w"/>
                                          </p:val>
                                        </p:tav>
                                      </p:tavLst>
                                    </p:anim>
                                    <p:animEffect transition="in" filter="fade">
                                      <p:cBhvr>
                                        <p:cTn id="16" dur="400" tmFilter="0,0; .5, 1; 1, 1"/>
                                        <p:tgtEl>
                                          <p:spTgt spid="2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left)">
                                      <p:cBhvr>
                                        <p:cTn id="26" dur="500"/>
                                        <p:tgtEl>
                                          <p:spTgt spid="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wipe(left)">
                                      <p:cBhvr>
                                        <p:cTn id="36" dur="500"/>
                                        <p:tgtEl>
                                          <p:spTgt spid="4"/>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500"/>
                                        <p:tgtEl>
                                          <p:spTgt spid="15"/>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wipe(left)">
                                      <p:cBhvr>
                                        <p:cTn id="4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7" grpId="0"/>
      <p:bldP spid="19" grpId="0"/>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108"/>
          <p:cNvSpPr txBox="1">
            <a:spLocks noChangeArrowheads="1"/>
          </p:cNvSpPr>
          <p:nvPr/>
        </p:nvSpPr>
        <p:spPr bwMode="auto">
          <a:xfrm>
            <a:off x="539552" y="267494"/>
            <a:ext cx="13388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dirty="0">
                <a:solidFill>
                  <a:prstClr val="black"/>
                </a:solidFill>
                <a:latin typeface="微软雅黑" panose="020B0503020204020204" pitchFamily="34" charset="-122"/>
                <a:ea typeface="微软雅黑" panose="020B0503020204020204" pitchFamily="34" charset="-122"/>
              </a:rPr>
              <a:t>项目里程碑</a:t>
            </a:r>
            <a:endParaRPr lang="en-US" altLang="zh-CN" dirty="0">
              <a:solidFill>
                <a:prstClr val="black"/>
              </a:solidFill>
              <a:latin typeface="微软雅黑" panose="020B0503020204020204" pitchFamily="34" charset="-122"/>
              <a:ea typeface="微软雅黑" panose="020B0503020204020204" pitchFamily="34" charset="-122"/>
            </a:endParaRPr>
          </a:p>
        </p:txBody>
      </p:sp>
      <p:grpSp>
        <p:nvGrpSpPr>
          <p:cNvPr id="30" name="组合 29"/>
          <p:cNvGrpSpPr/>
          <p:nvPr/>
        </p:nvGrpSpPr>
        <p:grpSpPr>
          <a:xfrm>
            <a:off x="107544" y="245001"/>
            <a:ext cx="360000" cy="360000"/>
            <a:chOff x="1965186" y="1419622"/>
            <a:chExt cx="302558" cy="314067"/>
          </a:xfrm>
        </p:grpSpPr>
        <p:sp>
          <p:nvSpPr>
            <p:cNvPr id="31" name="矩形 30"/>
            <p:cNvSpPr/>
            <p:nvPr userDrawn="1"/>
          </p:nvSpPr>
          <p:spPr>
            <a:xfrm>
              <a:off x="1965186" y="1419622"/>
              <a:ext cx="252000" cy="252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userDrawn="1"/>
          </p:nvSpPr>
          <p:spPr>
            <a:xfrm>
              <a:off x="2087744" y="1553689"/>
              <a:ext cx="180000" cy="180000"/>
            </a:xfrm>
            <a:prstGeom prst="rect">
              <a:avLst/>
            </a:prstGeom>
            <a:solidFill>
              <a:srgbClr val="0E90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a:off x="1995587" y="178529"/>
            <a:ext cx="6336704" cy="584775"/>
          </a:xfrm>
          <a:prstGeom prst="rect">
            <a:avLst/>
          </a:prstGeom>
          <a:noFill/>
        </p:spPr>
        <p:txBody>
          <a:bodyPr wrap="square" rtlCol="0">
            <a:spAutoFit/>
          </a:bodyPr>
          <a:lstStyle/>
          <a:p>
            <a:r>
              <a:rPr lang="en-US" altLang="zh-CN" sz="1600" b="1" dirty="0"/>
              <a:t>6.</a:t>
            </a:r>
            <a:r>
              <a:rPr lang="zh-CN" altLang="en-US" sz="1600" b="1" dirty="0"/>
              <a:t>是否在各个里程碑都有内部的评审记录？是否有针对评审后的修改和完善？</a:t>
            </a:r>
            <a:endParaRPr lang="zh-CN" altLang="en-US" sz="1400" dirty="0"/>
          </a:p>
        </p:txBody>
      </p:sp>
      <p:pic>
        <p:nvPicPr>
          <p:cNvPr id="4" name="图片 3"/>
          <p:cNvPicPr>
            <a:picLocks noChangeAspect="1"/>
          </p:cNvPicPr>
          <p:nvPr/>
        </p:nvPicPr>
        <p:blipFill>
          <a:blip r:embed="rId1"/>
          <a:stretch>
            <a:fillRect/>
          </a:stretch>
        </p:blipFill>
        <p:spPr>
          <a:xfrm>
            <a:off x="3995936" y="1203598"/>
            <a:ext cx="4991533" cy="693480"/>
          </a:xfrm>
          <a:prstGeom prst="rect">
            <a:avLst/>
          </a:prstGeom>
        </p:spPr>
      </p:pic>
      <p:pic>
        <p:nvPicPr>
          <p:cNvPr id="5" name="图片 4"/>
          <p:cNvPicPr>
            <a:picLocks noChangeAspect="1"/>
          </p:cNvPicPr>
          <p:nvPr/>
        </p:nvPicPr>
        <p:blipFill>
          <a:blip r:embed="rId2"/>
          <a:stretch>
            <a:fillRect/>
          </a:stretch>
        </p:blipFill>
        <p:spPr>
          <a:xfrm>
            <a:off x="4121985" y="2099341"/>
            <a:ext cx="5022015" cy="640135"/>
          </a:xfrm>
          <a:prstGeom prst="rect">
            <a:avLst/>
          </a:prstGeom>
        </p:spPr>
      </p:pic>
      <p:pic>
        <p:nvPicPr>
          <p:cNvPr id="7" name="图片 6"/>
          <p:cNvPicPr>
            <a:picLocks noChangeAspect="1"/>
          </p:cNvPicPr>
          <p:nvPr/>
        </p:nvPicPr>
        <p:blipFill>
          <a:blip r:embed="rId3"/>
          <a:stretch>
            <a:fillRect/>
          </a:stretch>
        </p:blipFill>
        <p:spPr>
          <a:xfrm>
            <a:off x="4125487" y="2953230"/>
            <a:ext cx="4732430" cy="350550"/>
          </a:xfrm>
          <a:prstGeom prst="rect">
            <a:avLst/>
          </a:prstGeom>
        </p:spPr>
      </p:pic>
      <p:pic>
        <p:nvPicPr>
          <p:cNvPr id="9" name="图片 8"/>
          <p:cNvPicPr>
            <a:picLocks noChangeAspect="1"/>
          </p:cNvPicPr>
          <p:nvPr/>
        </p:nvPicPr>
        <p:blipFill>
          <a:blip r:embed="rId4"/>
          <a:stretch>
            <a:fillRect/>
          </a:stretch>
        </p:blipFill>
        <p:spPr>
          <a:xfrm>
            <a:off x="683568" y="2015888"/>
            <a:ext cx="3139712" cy="1287892"/>
          </a:xfrm>
          <a:prstGeom prst="rect">
            <a:avLst/>
          </a:prstGeom>
        </p:spPr>
      </p:pic>
      <p:pic>
        <p:nvPicPr>
          <p:cNvPr id="10" name="图片 9"/>
          <p:cNvPicPr>
            <a:picLocks noChangeAspect="1"/>
          </p:cNvPicPr>
          <p:nvPr/>
        </p:nvPicPr>
        <p:blipFill>
          <a:blip r:embed="rId5"/>
          <a:stretch>
            <a:fillRect/>
          </a:stretch>
        </p:blipFill>
        <p:spPr>
          <a:xfrm>
            <a:off x="3995936" y="3506043"/>
            <a:ext cx="4897397" cy="53344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11194</Words>
  <Application>WPS 演示</Application>
  <PresentationFormat>全屏显示(16:9)</PresentationFormat>
  <Paragraphs>2289</Paragraphs>
  <Slides>70</Slides>
  <Notes>69</Notes>
  <HiddenSlides>0</HiddenSlides>
  <MMClips>1</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70</vt:i4>
      </vt:variant>
    </vt:vector>
  </HeadingPairs>
  <TitlesOfParts>
    <vt:vector size="81" baseType="lpstr">
      <vt:lpstr>Arial</vt:lpstr>
      <vt:lpstr>宋体</vt:lpstr>
      <vt:lpstr>Wingdings</vt:lpstr>
      <vt:lpstr>微软雅黑</vt:lpstr>
      <vt:lpstr>Arial</vt:lpstr>
      <vt:lpstr>Calibri</vt:lpstr>
      <vt:lpstr>Arial Unicode MS</vt:lpstr>
      <vt:lpstr>等线</vt:lpstr>
      <vt:lpstr>Times New Roman</vt:lpstr>
      <vt:lpstr>Office 主题​​</vt:lpstr>
      <vt:lpstr>Excel.Sheet.8</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严谨实用2015</dc:title>
  <dc:creator>Windows 用户</dc:creator>
  <cp:lastModifiedBy>Younger_Zhou</cp:lastModifiedBy>
  <cp:revision>113</cp:revision>
  <dcterms:created xsi:type="dcterms:W3CDTF">2014-09-01T11:16:00Z</dcterms:created>
  <dcterms:modified xsi:type="dcterms:W3CDTF">2019-01-16T00:40:09Z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