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sldIdLst>
    <p:sldId id="295" r:id="rId4"/>
    <p:sldId id="273"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45"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333" r:id="rId33"/>
    <p:sldId id="365" r:id="rId34"/>
    <p:sldId id="366" r:id="rId35"/>
    <p:sldId id="367" r:id="rId36"/>
    <p:sldId id="368" r:id="rId37"/>
    <p:sldId id="369"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05" r:id="rId73"/>
    <p:sldId id="433" r:id="rId74"/>
    <p:sldId id="434" r:id="rId75"/>
    <p:sldId id="435" r:id="rId76"/>
    <p:sldId id="436" r:id="rId77"/>
    <p:sldId id="437" r:id="rId78"/>
    <p:sldId id="439" r:id="rId79"/>
    <p:sldId id="440" r:id="rId80"/>
    <p:sldId id="441" r:id="rId81"/>
    <p:sldId id="442" r:id="rId82"/>
    <p:sldId id="443" r:id="rId83"/>
    <p:sldId id="444" r:id="rId84"/>
    <p:sldId id="406" r:id="rId85"/>
    <p:sldId id="364"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5C9"/>
    <a:srgbClr val="18478F"/>
    <a:srgbClr val="238DED"/>
    <a:srgbClr val="D4D2D3"/>
    <a:srgbClr val="1FABF1"/>
    <a:srgbClr val="20CDF0"/>
    <a:srgbClr val="277FE9"/>
    <a:srgbClr val="3378DD"/>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autoAdjust="0"/>
    <p:restoredTop sz="96370" autoAdjust="0"/>
  </p:normalViewPr>
  <p:slideViewPr>
    <p:cSldViewPr snapToGrid="0">
      <p:cViewPr>
        <p:scale>
          <a:sx n="100" d="100"/>
          <a:sy n="100" d="100"/>
        </p:scale>
        <p:origin x="-1212" y="-306"/>
      </p:cViewPr>
      <p:guideLst>
        <p:guide orient="horz" pos="2183"/>
        <p:guide pos="3840"/>
      </p:guideLst>
    </p:cSldViewPr>
  </p:slideViewPr>
  <p:outlineViewPr>
    <p:cViewPr>
      <p:scale>
        <a:sx n="33" d="100"/>
        <a:sy n="33" d="100"/>
      </p:scale>
      <p:origin x="0" y="73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客户对于改进产品可能会有许多意见。分析这些意见背后存在的问题也非常重要，就像针对主题专家的情况一样，这样才能确定所提想法背后的问题，因为在设计过程后期，可能会产生更好、更完整的解决方案</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2" Type="http://schemas.openxmlformats.org/officeDocument/2006/relationships/theme" Target="../theme/theme2.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46336-D367-4C97-B428-F21266EF28A9}"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9C49E-DB2B-4C55-8086-FFC6998B36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image" Target="../media/image8.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3.xml"/><Relationship Id="rId4" Type="http://schemas.openxmlformats.org/officeDocument/2006/relationships/image" Target="../media/image8.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hyperlink" Target="https://www.zhihu.com/question/37067416" TargetMode="Externa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11198" y="2900643"/>
            <a:ext cx="9627957" cy="1107996"/>
          </a:xfrm>
          <a:prstGeom prst="rect">
            <a:avLst/>
          </a:prstGeom>
          <a:noFill/>
        </p:spPr>
        <p:txBody>
          <a:bodyPr wrap="none" rtlCol="0">
            <a:spAutoFit/>
          </a:bodyPr>
          <a:lstStyle/>
          <a:p>
            <a:pPr algn="ctr"/>
            <a:r>
              <a:rPr lang="en-US" altLang="zh-CN" sz="6600" dirty="0" smtClean="0">
                <a:solidFill>
                  <a:schemeClr val="tx1">
                    <a:lumMod val="75000"/>
                    <a:lumOff val="25000"/>
                  </a:schemeClr>
                </a:solidFill>
                <a:latin typeface="微软雅黑" panose="020B0503020204020204" pitchFamily="34" charset="-122"/>
                <a:ea typeface="微软雅黑" panose="020B0503020204020204" pitchFamily="34" charset="-122"/>
              </a:rPr>
              <a:t>PRD2018-G14-</a:t>
            </a:r>
            <a:r>
              <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rPr>
              <a:t>原型设计</a:t>
            </a:r>
            <a:endPar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654427"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4" y="5054579"/>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G14</a:t>
              </a:r>
              <a:endParaRPr kumimoji="0" 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395842" y="4718860"/>
            <a:ext cx="2515245" cy="298106"/>
            <a:chOff x="6395842" y="4718860"/>
            <a:chExt cx="201997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8" name="文本框 27"/>
            <p:cNvSpPr txBox="1"/>
            <p:nvPr/>
          </p:nvSpPr>
          <p:spPr>
            <a:xfrm>
              <a:off x="6672877" y="4739967"/>
              <a:ext cx="174293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时间：</a:t>
              </a:r>
              <a:r>
                <a:rPr kumimoji="0" lang="en-US" altLang="zh-CN"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2018</a:t>
              </a: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年</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月</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日</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pic>
        <p:nvPicPr>
          <p:cNvPr id="3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0305" y="1245793"/>
            <a:ext cx="1327546" cy="139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childTnLst>
                          </p:cTn>
                        </p:par>
                        <p:par>
                          <p:cTn id="77" fill="hold">
                            <p:stCondLst>
                              <p:cond delay="1250"/>
                            </p:stCondLst>
                            <p:childTnLst>
                              <p:par>
                                <p:cTn id="78" presetID="2" presetClass="entr" presetSubtype="4"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childTnLst>
                          </p:cTn>
                        </p:par>
                        <p:par>
                          <p:cTn id="82" fill="hold">
                            <p:stCondLst>
                              <p:cond delay="1750"/>
                            </p:stCondLst>
                            <p:childTnLst>
                              <p:par>
                                <p:cTn id="83" presetID="2" presetClass="entr" presetSubtype="4"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40790" y="1826260"/>
            <a:ext cx="9711055" cy="645160"/>
          </a:xfrm>
          <a:prstGeom prst="rect">
            <a:avLst/>
          </a:prstGeom>
        </p:spPr>
        <p:txBody>
          <a:bodyPr wrap="square">
            <a:spAutoFit/>
          </a:bodyPr>
          <a:lstStyle/>
          <a:p>
            <a:pPr algn="l">
              <a:lnSpc>
                <a:spcPct val="200000"/>
              </a:lnSpc>
            </a:pPr>
            <a:r>
              <a:rPr lang="zh-CN" altLang="en-US"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下图描述了在使用可抛弃原型的情况下，从用例到详细界面设计过程中一系列可能的开发活动。</a:t>
            </a:r>
            <a:endParaRPr lang="zh-CN" altLang="en-US"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pic>
        <p:nvPicPr>
          <p:cNvPr id="2" name="H0006(Black_iPhone6)2.png" descr="C:\Users\Foyer\Desktop\示例.png示例"/>
          <p:cNvPicPr>
            <a:picLocks noChangeAspect="1" noChangeArrowheads="1"/>
          </p:cNvPicPr>
          <p:nvPr/>
        </p:nvPicPr>
        <p:blipFill>
          <a:blip r:embed="rId1"/>
          <a:srcRect/>
          <a:stretch>
            <a:fillRect/>
          </a:stretch>
        </p:blipFill>
        <p:spPr bwMode="auto">
          <a:xfrm>
            <a:off x="2191385" y="3089910"/>
            <a:ext cx="7808595" cy="213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原型的使用</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300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1000"/>
                                        <p:tgtEl>
                                          <p:spTgt spid="3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bldLvl="0" animBg="1"/>
      <p:bldP spid="5" grpId="0" bldLvl="0" animBg="1"/>
      <p:bldP spid="6" grpId="0" bldLvl="0" animBg="1"/>
      <p:bldP spid="7"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8433477" y="2939946"/>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任意多边形 12"/>
          <p:cNvSpPr/>
          <p:nvPr/>
        </p:nvSpPr>
        <p:spPr>
          <a:xfrm rot="2700000">
            <a:off x="8757867" y="2893651"/>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14" name="任意多边形 13"/>
          <p:cNvSpPr/>
          <p:nvPr/>
        </p:nvSpPr>
        <p:spPr>
          <a:xfrm>
            <a:off x="6018468" y="2940259"/>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2700000">
            <a:off x="6342858" y="2893964"/>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21" name="任意多边形 20"/>
          <p:cNvSpPr/>
          <p:nvPr/>
        </p:nvSpPr>
        <p:spPr>
          <a:xfrm>
            <a:off x="3636966" y="2949829"/>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22"/>
          <p:cNvSpPr/>
          <p:nvPr/>
        </p:nvSpPr>
        <p:spPr>
          <a:xfrm rot="2700000">
            <a:off x="3961356" y="2903535"/>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28" name="任意多边形 27"/>
          <p:cNvSpPr/>
          <p:nvPr/>
        </p:nvSpPr>
        <p:spPr>
          <a:xfrm>
            <a:off x="1221957" y="2950142"/>
            <a:ext cx="2363194"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gradFill>
            <a:gsLst>
              <a:gs pos="100000">
                <a:srgbClr val="18478F"/>
              </a:gs>
              <a:gs pos="0">
                <a:srgbClr val="238DED"/>
              </a:gs>
            </a:gsLst>
            <a:lin ang="72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任意多边形 29"/>
          <p:cNvSpPr/>
          <p:nvPr/>
        </p:nvSpPr>
        <p:spPr>
          <a:xfrm rot="2700000">
            <a:off x="1546346" y="2903847"/>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Arial" panose="020B0604020202020204" pitchFamily="34" charset="0"/>
              <a:ea typeface="微软雅黑" panose="020B0503020204020204" pitchFamily="34" charset="-122"/>
            </a:endParaRPr>
          </a:p>
        </p:txBody>
      </p:sp>
      <p:sp>
        <p:nvSpPr>
          <p:cNvPr id="3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36966" y="4921544"/>
            <a:ext cx="2661947" cy="101473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受细节所累</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原型的另外一个风险是用户把注意力放在与</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UI</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有关的外观和操作细节上。</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70886" y="1590219"/>
            <a:ext cx="2748909" cy="1229995"/>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原型发布的压力</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最大的风险是项目干系人会看到一个可以运行的可抛弃原型，从而得出产品几乎完成的结论。</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33477" y="4921544"/>
            <a:ext cx="2661947" cy="1722120"/>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对原型投入过多</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最后，不要再原型工作上投入太多精力，最终导致开发团队没有时间而不得不将原型作为产品或者匆忙进入混乱的产品实现。</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256878" y="1572332"/>
            <a:ext cx="2748909" cy="79883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不现实的性能预期</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05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第</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三个风险是用户根据原型的性能来推断最终产品的预期性能。</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5" name="矩形 34"/>
          <p:cNvSpPr/>
          <p:nvPr/>
        </p:nvSpPr>
        <p:spPr>
          <a:xfrm>
            <a:off x="1996418" y="3462879"/>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4354133" y="3462879"/>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7" name="矩形 36"/>
          <p:cNvSpPr/>
          <p:nvPr/>
        </p:nvSpPr>
        <p:spPr>
          <a:xfrm>
            <a:off x="6749708" y="3474974"/>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8" name="矩形 37"/>
          <p:cNvSpPr/>
          <p:nvPr/>
        </p:nvSpPr>
        <p:spPr>
          <a:xfrm>
            <a:off x="9145556" y="3484858"/>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原型风险</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0-#ppt_w/2"/>
                                              </p:val>
                                            </p:tav>
                                            <p:tav tm="100000">
                                              <p:val>
                                                <p:strVal val="#ppt_x"/>
                                              </p:val>
                                            </p:tav>
                                          </p:tavLst>
                                        </p:anim>
                                        <p:anim calcmode="lin" valueType="num">
                                          <p:cBhvr additive="base">
                                            <p:cTn id="20" dur="10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50000">
                                      <p:stCondLst>
                                        <p:cond delay="2250"/>
                                      </p:stCondLst>
                                      <p:childTnLst>
                                        <p:set>
                                          <p:cBhvr>
                                            <p:cTn id="22" dur="1" fill="hold">
                                              <p:stCondLst>
                                                <p:cond delay="0"/>
                                              </p:stCondLst>
                                            </p:cTn>
                                            <p:tgtEl>
                                              <p:spTgt spid="13"/>
                                            </p:tgtEl>
                                            <p:attrNameLst>
                                              <p:attrName>style.visibility</p:attrName>
                                            </p:attrNameLst>
                                          </p:cBhvr>
                                          <p:to>
                                            <p:strVal val="visible"/>
                                          </p:to>
                                        </p:set>
                                        <p:anim calcmode="lin" valueType="num" p14:bounceEnd="50000">
                                          <p:cBhvr additive="base">
                                            <p:cTn id="23"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24" dur="1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50000">
                                      <p:stCondLst>
                                        <p:cond delay="2250"/>
                                      </p:stCondLst>
                                      <p:childTnLst>
                                        <p:set>
                                          <p:cBhvr>
                                            <p:cTn id="26" dur="1" fill="hold">
                                              <p:stCondLst>
                                                <p:cond delay="0"/>
                                              </p:stCondLst>
                                            </p:cTn>
                                            <p:tgtEl>
                                              <p:spTgt spid="20"/>
                                            </p:tgtEl>
                                            <p:attrNameLst>
                                              <p:attrName>style.visibility</p:attrName>
                                            </p:attrNameLst>
                                          </p:cBhvr>
                                          <p:to>
                                            <p:strVal val="visible"/>
                                          </p:to>
                                        </p:set>
                                        <p:anim calcmode="lin" valueType="num" p14:bounceEnd="50000">
                                          <p:cBhvr additive="base">
                                            <p:cTn id="27"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50000">
                                      <p:stCondLst>
                                        <p:cond delay="2250"/>
                                      </p:stCondLst>
                                      <p:childTnLst>
                                        <p:set>
                                          <p:cBhvr>
                                            <p:cTn id="30" dur="1" fill="hold">
                                              <p:stCondLst>
                                                <p:cond delay="0"/>
                                              </p:stCondLst>
                                            </p:cTn>
                                            <p:tgtEl>
                                              <p:spTgt spid="23"/>
                                            </p:tgtEl>
                                            <p:attrNameLst>
                                              <p:attrName>style.visibility</p:attrName>
                                            </p:attrNameLst>
                                          </p:cBhvr>
                                          <p:to>
                                            <p:strVal val="visible"/>
                                          </p:to>
                                        </p:set>
                                        <p:anim calcmode="lin" valueType="num" p14:bounceEnd="50000">
                                          <p:cBhvr additive="base">
                                            <p:cTn id="31" dur="10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32" dur="10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50000">
                                      <p:stCondLst>
                                        <p:cond delay="2250"/>
                                      </p:stCondLst>
                                      <p:childTnLst>
                                        <p:set>
                                          <p:cBhvr>
                                            <p:cTn id="34" dur="1" fill="hold">
                                              <p:stCondLst>
                                                <p:cond delay="0"/>
                                              </p:stCondLst>
                                            </p:cTn>
                                            <p:tgtEl>
                                              <p:spTgt spid="30"/>
                                            </p:tgtEl>
                                            <p:attrNameLst>
                                              <p:attrName>style.visibility</p:attrName>
                                            </p:attrNameLst>
                                          </p:cBhvr>
                                          <p:to>
                                            <p:strVal val="visible"/>
                                          </p:to>
                                        </p:set>
                                        <p:anim calcmode="lin" valueType="num" p14:bounceEnd="50000">
                                          <p:cBhvr additive="base">
                                            <p:cTn id="35" dur="1000" fill="hold"/>
                                            <p:tgtEl>
                                              <p:spTgt spid="30"/>
                                            </p:tgtEl>
                                            <p:attrNameLst>
                                              <p:attrName>ppt_x</p:attrName>
                                            </p:attrNameLst>
                                          </p:cBhvr>
                                          <p:tavLst>
                                            <p:tav tm="0">
                                              <p:val>
                                                <p:strVal val="0-#ppt_w/2"/>
                                              </p:val>
                                            </p:tav>
                                            <p:tav tm="100000">
                                              <p:val>
                                                <p:strVal val="#ppt_x"/>
                                              </p:val>
                                            </p:tav>
                                          </p:tavLst>
                                        </p:anim>
                                        <p:anim calcmode="lin" valueType="num" p14:bounceEnd="50000">
                                          <p:cBhvr additive="base">
                                            <p:cTn id="36" dur="1000" fill="hold"/>
                                            <p:tgtEl>
                                              <p:spTgt spid="30"/>
                                            </p:tgtEl>
                                            <p:attrNameLst>
                                              <p:attrName>ppt_y</p:attrName>
                                            </p:attrNameLst>
                                          </p:cBhvr>
                                          <p:tavLst>
                                            <p:tav tm="0">
                                              <p:val>
                                                <p:strVal val="#ppt_y"/>
                                              </p:val>
                                            </p:tav>
                                            <p:tav tm="100000">
                                              <p:val>
                                                <p:strVal val="#ppt_y"/>
                                              </p:val>
                                            </p:tav>
                                          </p:tavLst>
                                        </p:anim>
                                      </p:childTnLst>
                                    </p:cTn>
                                  </p:par>
                                  <p:par>
                                    <p:cTn id="37" presetID="53" presetClass="entr" presetSubtype="16" fill="hold" grpId="0" nodeType="withEffect">
                                      <p:stCondLst>
                                        <p:cond delay="275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275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grpId="0" nodeType="withEffect">
                                      <p:stCondLst>
                                        <p:cond delay="275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par>
                                    <p:cTn id="52" presetID="53" presetClass="entr" presetSubtype="16" fill="hold" grpId="0" nodeType="withEffect">
                                      <p:stCondLst>
                                        <p:cond delay="275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22" presetClass="entr" presetSubtype="8" fill="hold" grpId="0" nodeType="withEffect">
                                      <p:stCondLst>
                                        <p:cond delay="300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par>
                                    <p:cTn id="60" presetID="22" presetClass="entr" presetSubtype="8" fill="hold" grpId="0" nodeType="withEffect">
                                      <p:stCondLst>
                                        <p:cond delay="300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1000"/>
                                            <p:tgtEl>
                                              <p:spTgt spid="33"/>
                                            </p:tgtEl>
                                          </p:cBhvr>
                                        </p:animEffect>
                                      </p:childTnLst>
                                    </p:cTn>
                                  </p:par>
                                  <p:par>
                                    <p:cTn id="63" presetID="22" presetClass="entr" presetSubtype="2" fill="hold" grpId="0" nodeType="withEffect">
                                      <p:stCondLst>
                                        <p:cond delay="300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1000"/>
                                            <p:tgtEl>
                                              <p:spTgt spid="32"/>
                                            </p:tgtEl>
                                          </p:cBhvr>
                                        </p:animEffect>
                                      </p:childTnLst>
                                    </p:cTn>
                                  </p:par>
                                  <p:par>
                                    <p:cTn id="66" presetID="22" presetClass="entr" presetSubtype="2" fill="hold" grpId="0" nodeType="withEffect">
                                      <p:stCondLst>
                                        <p:cond delay="3000"/>
                                      </p:stCondLst>
                                      <p:childTnLst>
                                        <p:set>
                                          <p:cBhvr>
                                            <p:cTn id="67" dur="1" fill="hold">
                                              <p:stCondLst>
                                                <p:cond delay="0"/>
                                              </p:stCondLst>
                                            </p:cTn>
                                            <p:tgtEl>
                                              <p:spTgt spid="34"/>
                                            </p:tgtEl>
                                            <p:attrNameLst>
                                              <p:attrName>style.visibility</p:attrName>
                                            </p:attrNameLst>
                                          </p:cBhvr>
                                          <p:to>
                                            <p:strVal val="visible"/>
                                          </p:to>
                                        </p:set>
                                        <p:animEffect transition="in" filter="wipe(right)">
                                          <p:cBhvr>
                                            <p:cTn id="68" dur="1000"/>
                                            <p:tgtEl>
                                              <p:spTgt spid="34"/>
                                            </p:tgtEl>
                                          </p:cBhvr>
                                        </p:animEffect>
                                      </p:childTnLst>
                                    </p:cTn>
                                  </p:par>
                                  <p:par>
                                    <p:cTn id="69" presetID="2" presetClass="entr" presetSubtype="9"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0-#ppt_w/2"/>
                                              </p:val>
                                            </p:tav>
                                            <p:tav tm="100000">
                                              <p:val>
                                                <p:strVal val="#ppt_x"/>
                                              </p:val>
                                            </p:tav>
                                          </p:tavLst>
                                        </p:anim>
                                        <p:anim calcmode="lin" valueType="num">
                                          <p:cBhvr additive="base">
                                            <p:cTn id="72" dur="500" fill="hold"/>
                                            <p:tgtEl>
                                              <p:spTgt spid="4"/>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0-#ppt_w/2"/>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0-#ppt_w/2"/>
                                              </p:val>
                                            </p:tav>
                                            <p:tav tm="100000">
                                              <p:val>
                                                <p:strVal val="#ppt_x"/>
                                              </p:val>
                                            </p:tav>
                                          </p:tavLst>
                                        </p:anim>
                                        <p:anim calcmode="lin" valueType="num">
                                          <p:cBhvr additive="base">
                                            <p:cTn id="80" dur="500" fill="hold"/>
                                            <p:tgtEl>
                                              <p:spTgt spid="6"/>
                                            </p:tgtEl>
                                            <p:attrNameLst>
                                              <p:attrName>ppt_y</p:attrName>
                                            </p:attrNameLst>
                                          </p:cBhvr>
                                          <p:tavLst>
                                            <p:tav tm="0">
                                              <p:val>
                                                <p:strVal val="0-#ppt_h/2"/>
                                              </p:val>
                                            </p:tav>
                                            <p:tav tm="100000">
                                              <p:val>
                                                <p:strVal val="#ppt_y"/>
                                              </p:val>
                                            </p:tav>
                                          </p:tavLst>
                                        </p:anim>
                                      </p:childTnLst>
                                    </p:cTn>
                                  </p:par>
                                  <p:par>
                                    <p:cTn id="81" presetID="2" presetClass="entr" presetSubtype="9"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0-#ppt_w/2"/>
                                              </p:val>
                                            </p:tav>
                                            <p:tav tm="100000">
                                              <p:val>
                                                <p:strVal val="#ppt_x"/>
                                              </p:val>
                                            </p:tav>
                                          </p:tavLst>
                                        </p:anim>
                                        <p:anim calcmode="lin" valueType="num">
                                          <p:cBhvr additive="base">
                                            <p:cTn id="84" dur="500" fill="hold"/>
                                            <p:tgtEl>
                                              <p:spTgt spid="7"/>
                                            </p:tgtEl>
                                            <p:attrNameLst>
                                              <p:attrName>ppt_y</p:attrName>
                                            </p:attrNameLst>
                                          </p:cBhvr>
                                          <p:tavLst>
                                            <p:tav tm="0">
                                              <p:val>
                                                <p:strVal val="0-#ppt_h/2"/>
                                              </p:val>
                                            </p:tav>
                                            <p:tav tm="100000">
                                              <p:val>
                                                <p:strVal val="#ppt_y"/>
                                              </p:val>
                                            </p:tav>
                                          </p:tavLst>
                                        </p:anim>
                                      </p:childTnLst>
                                    </p:cTn>
                                  </p:par>
                                  <p:par>
                                    <p:cTn id="85" presetID="2" presetClass="entr" presetSubtype="9"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0-#ppt_w/2"/>
                                              </p:val>
                                            </p:tav>
                                            <p:tav tm="100000">
                                              <p:val>
                                                <p:strVal val="#ppt_x"/>
                                              </p:val>
                                            </p:tav>
                                          </p:tavLst>
                                        </p:anim>
                                        <p:anim calcmode="lin" valueType="num">
                                          <p:cBhvr additive="base">
                                            <p:cTn id="8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P spid="20" grpId="0" bldLvl="0" animBg="1"/>
          <p:bldP spid="21" grpId="0" bldLvl="0" animBg="1"/>
          <p:bldP spid="23" grpId="0" bldLvl="0" animBg="1"/>
          <p:bldP spid="28" grpId="0" bldLvl="0" animBg="1"/>
          <p:bldP spid="30" grpId="0" bldLvl="0" animBg="1"/>
          <p:bldP spid="31" grpId="0"/>
          <p:bldP spid="32" grpId="0"/>
          <p:bldP spid="33" grpId="0"/>
          <p:bldP spid="34" grpId="0"/>
          <p:bldP spid="35" grpId="0"/>
          <p:bldP spid="36" grpId="0"/>
          <p:bldP spid="37" grpId="0"/>
          <p:bldP spid="38" grpId="0"/>
          <p:bldP spid="4" grpId="0" bldLvl="0" animBg="1"/>
          <p:bldP spid="5" grpId="0" bldLvl="0" animBg="1"/>
          <p:bldP spid="6" grpId="0" bldLvl="0" animBg="1"/>
          <p:bldP spid="7" grpId="0" bldLvl="0" animBg="1"/>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0-#ppt_w/2"/>
                                              </p:val>
                                            </p:tav>
                                            <p:tav tm="100000">
                                              <p:val>
                                                <p:strVal val="#ppt_x"/>
                                              </p:val>
                                            </p:tav>
                                          </p:tavLst>
                                        </p:anim>
                                        <p:anim calcmode="lin" valueType="num">
                                          <p:cBhvr additive="base">
                                            <p:cTn id="20" dur="10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25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0-#ppt_w/2"/>
                                              </p:val>
                                            </p:tav>
                                            <p:tav tm="100000">
                                              <p:val>
                                                <p:strVal val="#ppt_x"/>
                                              </p:val>
                                            </p:tav>
                                          </p:tavLst>
                                        </p:anim>
                                        <p:anim calcmode="lin" valueType="num">
                                          <p:cBhvr additive="base">
                                            <p:cTn id="24" dur="1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25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000" fill="hold"/>
                                            <p:tgtEl>
                                              <p:spTgt spid="23"/>
                                            </p:tgtEl>
                                            <p:attrNameLst>
                                              <p:attrName>ppt_x</p:attrName>
                                            </p:attrNameLst>
                                          </p:cBhvr>
                                          <p:tavLst>
                                            <p:tav tm="0">
                                              <p:val>
                                                <p:strVal val="0-#ppt_w/2"/>
                                              </p:val>
                                            </p:tav>
                                            <p:tav tm="100000">
                                              <p:val>
                                                <p:strVal val="#ppt_x"/>
                                              </p:val>
                                            </p:tav>
                                          </p:tavLst>
                                        </p:anim>
                                        <p:anim calcmode="lin" valueType="num">
                                          <p:cBhvr additive="base">
                                            <p:cTn id="32" dur="10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25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1000" fill="hold"/>
                                            <p:tgtEl>
                                              <p:spTgt spid="30"/>
                                            </p:tgtEl>
                                            <p:attrNameLst>
                                              <p:attrName>ppt_x</p:attrName>
                                            </p:attrNameLst>
                                          </p:cBhvr>
                                          <p:tavLst>
                                            <p:tav tm="0">
                                              <p:val>
                                                <p:strVal val="0-#ppt_w/2"/>
                                              </p:val>
                                            </p:tav>
                                            <p:tav tm="100000">
                                              <p:val>
                                                <p:strVal val="#ppt_x"/>
                                              </p:val>
                                            </p:tav>
                                          </p:tavLst>
                                        </p:anim>
                                        <p:anim calcmode="lin" valueType="num">
                                          <p:cBhvr additive="base">
                                            <p:cTn id="36" dur="1000" fill="hold"/>
                                            <p:tgtEl>
                                              <p:spTgt spid="30"/>
                                            </p:tgtEl>
                                            <p:attrNameLst>
                                              <p:attrName>ppt_y</p:attrName>
                                            </p:attrNameLst>
                                          </p:cBhvr>
                                          <p:tavLst>
                                            <p:tav tm="0">
                                              <p:val>
                                                <p:strVal val="#ppt_y"/>
                                              </p:val>
                                            </p:tav>
                                            <p:tav tm="100000">
                                              <p:val>
                                                <p:strVal val="#ppt_y"/>
                                              </p:val>
                                            </p:tav>
                                          </p:tavLst>
                                        </p:anim>
                                      </p:childTnLst>
                                    </p:cTn>
                                  </p:par>
                                  <p:par>
                                    <p:cTn id="37" presetID="53" presetClass="entr" presetSubtype="16" fill="hold" grpId="0" nodeType="withEffect">
                                      <p:stCondLst>
                                        <p:cond delay="275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275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grpId="0" nodeType="withEffect">
                                      <p:stCondLst>
                                        <p:cond delay="275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par>
                                    <p:cTn id="52" presetID="53" presetClass="entr" presetSubtype="16" fill="hold" grpId="0" nodeType="withEffect">
                                      <p:stCondLst>
                                        <p:cond delay="275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22" presetClass="entr" presetSubtype="8" fill="hold" grpId="0" nodeType="withEffect">
                                      <p:stCondLst>
                                        <p:cond delay="300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par>
                                    <p:cTn id="60" presetID="22" presetClass="entr" presetSubtype="8" fill="hold" grpId="0" nodeType="withEffect">
                                      <p:stCondLst>
                                        <p:cond delay="300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1000"/>
                                            <p:tgtEl>
                                              <p:spTgt spid="33"/>
                                            </p:tgtEl>
                                          </p:cBhvr>
                                        </p:animEffect>
                                      </p:childTnLst>
                                    </p:cTn>
                                  </p:par>
                                  <p:par>
                                    <p:cTn id="63" presetID="22" presetClass="entr" presetSubtype="2" fill="hold" grpId="0" nodeType="withEffect">
                                      <p:stCondLst>
                                        <p:cond delay="300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1000"/>
                                            <p:tgtEl>
                                              <p:spTgt spid="32"/>
                                            </p:tgtEl>
                                          </p:cBhvr>
                                        </p:animEffect>
                                      </p:childTnLst>
                                    </p:cTn>
                                  </p:par>
                                  <p:par>
                                    <p:cTn id="66" presetID="22" presetClass="entr" presetSubtype="2" fill="hold" grpId="0" nodeType="withEffect">
                                      <p:stCondLst>
                                        <p:cond delay="3000"/>
                                      </p:stCondLst>
                                      <p:childTnLst>
                                        <p:set>
                                          <p:cBhvr>
                                            <p:cTn id="67" dur="1" fill="hold">
                                              <p:stCondLst>
                                                <p:cond delay="0"/>
                                              </p:stCondLst>
                                            </p:cTn>
                                            <p:tgtEl>
                                              <p:spTgt spid="34"/>
                                            </p:tgtEl>
                                            <p:attrNameLst>
                                              <p:attrName>style.visibility</p:attrName>
                                            </p:attrNameLst>
                                          </p:cBhvr>
                                          <p:to>
                                            <p:strVal val="visible"/>
                                          </p:to>
                                        </p:set>
                                        <p:animEffect transition="in" filter="wipe(right)">
                                          <p:cBhvr>
                                            <p:cTn id="68" dur="1000"/>
                                            <p:tgtEl>
                                              <p:spTgt spid="34"/>
                                            </p:tgtEl>
                                          </p:cBhvr>
                                        </p:animEffect>
                                      </p:childTnLst>
                                    </p:cTn>
                                  </p:par>
                                  <p:par>
                                    <p:cTn id="69" presetID="2" presetClass="entr" presetSubtype="9"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0-#ppt_w/2"/>
                                              </p:val>
                                            </p:tav>
                                            <p:tav tm="100000">
                                              <p:val>
                                                <p:strVal val="#ppt_x"/>
                                              </p:val>
                                            </p:tav>
                                          </p:tavLst>
                                        </p:anim>
                                        <p:anim calcmode="lin" valueType="num">
                                          <p:cBhvr additive="base">
                                            <p:cTn id="72" dur="500" fill="hold"/>
                                            <p:tgtEl>
                                              <p:spTgt spid="4"/>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0-#ppt_w/2"/>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0-#ppt_w/2"/>
                                              </p:val>
                                            </p:tav>
                                            <p:tav tm="100000">
                                              <p:val>
                                                <p:strVal val="#ppt_x"/>
                                              </p:val>
                                            </p:tav>
                                          </p:tavLst>
                                        </p:anim>
                                        <p:anim calcmode="lin" valueType="num">
                                          <p:cBhvr additive="base">
                                            <p:cTn id="80" dur="500" fill="hold"/>
                                            <p:tgtEl>
                                              <p:spTgt spid="6"/>
                                            </p:tgtEl>
                                            <p:attrNameLst>
                                              <p:attrName>ppt_y</p:attrName>
                                            </p:attrNameLst>
                                          </p:cBhvr>
                                          <p:tavLst>
                                            <p:tav tm="0">
                                              <p:val>
                                                <p:strVal val="0-#ppt_h/2"/>
                                              </p:val>
                                            </p:tav>
                                            <p:tav tm="100000">
                                              <p:val>
                                                <p:strVal val="#ppt_y"/>
                                              </p:val>
                                            </p:tav>
                                          </p:tavLst>
                                        </p:anim>
                                      </p:childTnLst>
                                    </p:cTn>
                                  </p:par>
                                  <p:par>
                                    <p:cTn id="81" presetID="2" presetClass="entr" presetSubtype="9"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0-#ppt_w/2"/>
                                              </p:val>
                                            </p:tav>
                                            <p:tav tm="100000">
                                              <p:val>
                                                <p:strVal val="#ppt_x"/>
                                              </p:val>
                                            </p:tav>
                                          </p:tavLst>
                                        </p:anim>
                                        <p:anim calcmode="lin" valueType="num">
                                          <p:cBhvr additive="base">
                                            <p:cTn id="84" dur="500" fill="hold"/>
                                            <p:tgtEl>
                                              <p:spTgt spid="7"/>
                                            </p:tgtEl>
                                            <p:attrNameLst>
                                              <p:attrName>ppt_y</p:attrName>
                                            </p:attrNameLst>
                                          </p:cBhvr>
                                          <p:tavLst>
                                            <p:tav tm="0">
                                              <p:val>
                                                <p:strVal val="0-#ppt_h/2"/>
                                              </p:val>
                                            </p:tav>
                                            <p:tav tm="100000">
                                              <p:val>
                                                <p:strVal val="#ppt_y"/>
                                              </p:val>
                                            </p:tav>
                                          </p:tavLst>
                                        </p:anim>
                                      </p:childTnLst>
                                    </p:cTn>
                                  </p:par>
                                  <p:par>
                                    <p:cTn id="85" presetID="2" presetClass="entr" presetSubtype="9"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0-#ppt_w/2"/>
                                              </p:val>
                                            </p:tav>
                                            <p:tav tm="100000">
                                              <p:val>
                                                <p:strVal val="#ppt_x"/>
                                              </p:val>
                                            </p:tav>
                                          </p:tavLst>
                                        </p:anim>
                                        <p:anim calcmode="lin" valueType="num">
                                          <p:cBhvr additive="base">
                                            <p:cTn id="8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P spid="20" grpId="0" bldLvl="0" animBg="1"/>
          <p:bldP spid="21" grpId="0" bldLvl="0" animBg="1"/>
          <p:bldP spid="23" grpId="0" bldLvl="0" animBg="1"/>
          <p:bldP spid="28" grpId="0" bldLvl="0" animBg="1"/>
          <p:bldP spid="30" grpId="0" bldLvl="0" animBg="1"/>
          <p:bldP spid="31" grpId="0"/>
          <p:bldP spid="32" grpId="0"/>
          <p:bldP spid="33" grpId="0"/>
          <p:bldP spid="34" grpId="0"/>
          <p:bldP spid="35" grpId="0"/>
          <p:bldP spid="36" grpId="0"/>
          <p:bldP spid="37" grpId="0"/>
          <p:bldP spid="38" grpId="0"/>
          <p:bldP spid="4" grpId="0" bldLvl="0" animBg="1"/>
          <p:bldP spid="5" grpId="0" bldLvl="0" animBg="1"/>
          <p:bldP spid="6" grpId="0" bldLvl="0" animBg="1"/>
          <p:bldP spid="7" grpId="0" bldLvl="0" animBg="1"/>
          <p:bldP spid="9"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9410834" y="2025648"/>
            <a:ext cx="475052" cy="682348"/>
            <a:chOff x="9410834" y="2025648"/>
            <a:chExt cx="475052" cy="682348"/>
          </a:xfrm>
        </p:grpSpPr>
        <p:sp>
          <p:nvSpPr>
            <p:cNvPr id="19"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816476" y="2075313"/>
            <a:ext cx="602453" cy="606771"/>
            <a:chOff x="1816476" y="2075313"/>
            <a:chExt cx="602453" cy="606771"/>
          </a:xfrm>
        </p:grpSpPr>
        <p:sp>
          <p:nvSpPr>
            <p:cNvPr id="33"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lstStyle/>
            <a:p>
              <a:endParaRPr lang="zh-CN" altLang="en-US"/>
            </a:p>
          </p:txBody>
        </p:sp>
        <p:sp>
          <p:nvSpPr>
            <p:cNvPr id="34"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lstStyle/>
            <a:p>
              <a:endParaRPr lang="zh-CN" altLang="en-US"/>
            </a:p>
          </p:txBody>
        </p:sp>
      </p:grpSp>
      <p:sp>
        <p:nvSpPr>
          <p:cNvPr id="35"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297544" y="2142252"/>
            <a:ext cx="619727" cy="431866"/>
            <a:chOff x="4297544" y="2142252"/>
            <a:chExt cx="619727" cy="431866"/>
          </a:xfrm>
        </p:grpSpPr>
        <p:sp>
          <p:nvSpPr>
            <p:cNvPr id="36"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8" name="矩形 37"/>
          <p:cNvSpPr/>
          <p:nvPr/>
        </p:nvSpPr>
        <p:spPr>
          <a:xfrm>
            <a:off x="1909604" y="2963315"/>
            <a:ext cx="758771" cy="584775"/>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4297544" y="2969078"/>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6627179" y="2970887"/>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8493776" y="2970887"/>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90538" y="4978262"/>
            <a:ext cx="2056781" cy="1876425"/>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原型发布的压力</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控制该风险的一个方法是使用纸上原型而不是电子原型。</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另一个可选方法是选用一些原型工具，而这些工具明显不同于用于实际开发的原型工具。</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27924" y="4978262"/>
            <a:ext cx="2056781" cy="101473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受细节所累</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将原型限定于显示画面、功能和导航选项，可以消除不确定的需求。</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4562" y="4978262"/>
            <a:ext cx="2056781" cy="1445260"/>
          </a:xfrm>
          <a:prstGeom prst="rect">
            <a:avLst/>
          </a:prstGeom>
        </p:spPr>
        <p:txBody>
          <a:bodyPr wrap="square">
            <a:spAutoFit/>
          </a:bodyPr>
          <a:lstStyle/>
          <a:p>
            <a:pPr fontAlgn="auto">
              <a:lnSpc>
                <a:spcPct val="1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不现实的性能预期</a:t>
            </a: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 </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不要在预期产品环境中对原型进行评估。</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可以在屏幕上放消息，声明它并不代表最终的产品。</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101948" y="4978262"/>
            <a:ext cx="2056781" cy="144526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对原型投入过多</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用模型来进行试验。</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进行的是假设测试，需求是否已经充分定义，关键的人机交互以及架构问题是否已经解决。</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原型风险的控制</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1</a:t>
            </a:r>
            <a:endParaRPr 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14"/>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11"/>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12"/>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13"/>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nodeType="withEffect">
                                  <p:stCondLst>
                                    <p:cond delay="35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par>
                                <p:cTn id="55" presetID="53" presetClass="entr" presetSubtype="16" fill="hold" grpId="0" nodeType="withEffect">
                                  <p:stCondLst>
                                    <p:cond delay="350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grpId="0" nodeType="withEffect">
                                  <p:stCondLst>
                                    <p:cond delay="3500"/>
                                  </p:stCondLst>
                                  <p:childTnLst>
                                    <p:set>
                                      <p:cBhvr>
                                        <p:cTn id="61" dur="1" fill="hold">
                                          <p:stCondLst>
                                            <p:cond delay="0"/>
                                          </p:stCondLst>
                                        </p:cTn>
                                        <p:tgtEl>
                                          <p:spTgt spid="41"/>
                                        </p:tgtEl>
                                        <p:attrNameLst>
                                          <p:attrName>style.visibility</p:attrName>
                                        </p:attrNameLst>
                                      </p:cBhvr>
                                      <p:to>
                                        <p:strVal val="visible"/>
                                      </p:to>
                                    </p:set>
                                    <p:anim calcmode="lin" valueType="num">
                                      <p:cBhvr>
                                        <p:cTn id="62" dur="500" fill="hold"/>
                                        <p:tgtEl>
                                          <p:spTgt spid="41"/>
                                        </p:tgtEl>
                                        <p:attrNameLst>
                                          <p:attrName>ppt_w</p:attrName>
                                        </p:attrNameLst>
                                      </p:cBhvr>
                                      <p:tavLst>
                                        <p:tav tm="0">
                                          <p:val>
                                            <p:fltVal val="0"/>
                                          </p:val>
                                        </p:tav>
                                        <p:tav tm="100000">
                                          <p:val>
                                            <p:strVal val="#ppt_w"/>
                                          </p:val>
                                        </p:tav>
                                      </p:tavLst>
                                    </p:anim>
                                    <p:anim calcmode="lin" valueType="num">
                                      <p:cBhvr>
                                        <p:cTn id="63" dur="500" fill="hold"/>
                                        <p:tgtEl>
                                          <p:spTgt spid="41"/>
                                        </p:tgtEl>
                                        <p:attrNameLst>
                                          <p:attrName>ppt_h</p:attrName>
                                        </p:attrNameLst>
                                      </p:cBhvr>
                                      <p:tavLst>
                                        <p:tav tm="0">
                                          <p:val>
                                            <p:fltVal val="0"/>
                                          </p:val>
                                        </p:tav>
                                        <p:tav tm="100000">
                                          <p:val>
                                            <p:strVal val="#ppt_h"/>
                                          </p:val>
                                        </p:tav>
                                      </p:tavLst>
                                    </p:anim>
                                    <p:animEffect transition="in" filter="fade">
                                      <p:cBhvr>
                                        <p:cTn id="64" dur="500"/>
                                        <p:tgtEl>
                                          <p:spTgt spid="41"/>
                                        </p:tgtEl>
                                      </p:cBhvr>
                                    </p:animEffect>
                                  </p:childTnLst>
                                </p:cTn>
                              </p:par>
                              <p:par>
                                <p:cTn id="65" presetID="22" presetClass="entr" presetSubtype="1" fill="hold" grpId="0" nodeType="withEffect">
                                  <p:stCondLst>
                                    <p:cond delay="3500"/>
                                  </p:stCondLst>
                                  <p:childTnLst>
                                    <p:set>
                                      <p:cBhvr>
                                        <p:cTn id="66" dur="1" fill="hold">
                                          <p:stCondLst>
                                            <p:cond delay="0"/>
                                          </p:stCondLst>
                                        </p:cTn>
                                        <p:tgtEl>
                                          <p:spTgt spid="42"/>
                                        </p:tgtEl>
                                        <p:attrNameLst>
                                          <p:attrName>style.visibility</p:attrName>
                                        </p:attrNameLst>
                                      </p:cBhvr>
                                      <p:to>
                                        <p:strVal val="visible"/>
                                      </p:to>
                                    </p:set>
                                    <p:animEffect transition="in" filter="wipe(up)">
                                      <p:cBhvr>
                                        <p:cTn id="67" dur="500"/>
                                        <p:tgtEl>
                                          <p:spTgt spid="42"/>
                                        </p:tgtEl>
                                      </p:cBhvr>
                                    </p:animEffect>
                                  </p:childTnLst>
                                </p:cTn>
                              </p:par>
                              <p:par>
                                <p:cTn id="68" presetID="22" presetClass="entr" presetSubtype="1" fill="hold" grpId="0" nodeType="withEffect">
                                  <p:stCondLst>
                                    <p:cond delay="350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22" presetClass="entr" presetSubtype="1" fill="hold" grpId="0" nodeType="withEffect">
                                  <p:stCondLst>
                                    <p:cond delay="350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par>
                                <p:cTn id="74" presetID="22" presetClass="entr" presetSubtype="1" fill="hold" grpId="0" nodeType="withEffect">
                                  <p:stCondLst>
                                    <p:cond delay="3500"/>
                                  </p:stCondLst>
                                  <p:childTnLst>
                                    <p:set>
                                      <p:cBhvr>
                                        <p:cTn id="75" dur="1" fill="hold">
                                          <p:stCondLst>
                                            <p:cond delay="0"/>
                                          </p:stCondLst>
                                        </p:cTn>
                                        <p:tgtEl>
                                          <p:spTgt spid="45"/>
                                        </p:tgtEl>
                                        <p:attrNameLst>
                                          <p:attrName>style.visibility</p:attrName>
                                        </p:attrNameLst>
                                      </p:cBhvr>
                                      <p:to>
                                        <p:strVal val="visible"/>
                                      </p:to>
                                    </p:set>
                                    <p:animEffect transition="in" filter="wipe(up)">
                                      <p:cBhvr>
                                        <p:cTn id="76" dur="500"/>
                                        <p:tgtEl>
                                          <p:spTgt spid="45"/>
                                        </p:tgtEl>
                                      </p:cBhvr>
                                    </p:animEffect>
                                  </p:childTnLst>
                                </p:cTn>
                              </p:par>
                              <p:par>
                                <p:cTn id="77" presetID="2" presetClass="entr" presetSubtype="9"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0-#ppt_w/2"/>
                                          </p:val>
                                        </p:tav>
                                        <p:tav tm="100000">
                                          <p:val>
                                            <p:strVal val="#ppt_x"/>
                                          </p:val>
                                        </p:tav>
                                      </p:tavLst>
                                    </p:anim>
                                    <p:anim calcmode="lin" valueType="num">
                                      <p:cBhvr additive="base">
                                        <p:cTn id="80" dur="500" fill="hold"/>
                                        <p:tgtEl>
                                          <p:spTgt spid="5"/>
                                        </p:tgtEl>
                                        <p:attrNameLst>
                                          <p:attrName>ppt_y</p:attrName>
                                        </p:attrNameLst>
                                      </p:cBhvr>
                                      <p:tavLst>
                                        <p:tav tm="0">
                                          <p:val>
                                            <p:strVal val="0-#ppt_h/2"/>
                                          </p:val>
                                        </p:tav>
                                        <p:tav tm="100000">
                                          <p:val>
                                            <p:strVal val="#ppt_y"/>
                                          </p:val>
                                        </p:tav>
                                      </p:tavLst>
                                    </p:anim>
                                  </p:childTnLst>
                                </p:cTn>
                              </p:par>
                              <p:par>
                                <p:cTn id="81" presetID="2" presetClass="entr" presetSubtype="9"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0-#ppt_w/2"/>
                                          </p:val>
                                        </p:tav>
                                        <p:tav tm="100000">
                                          <p:val>
                                            <p:strVal val="#ppt_x"/>
                                          </p:val>
                                        </p:tav>
                                      </p:tavLst>
                                    </p:anim>
                                    <p:anim calcmode="lin" valueType="num">
                                      <p:cBhvr additive="base">
                                        <p:cTn id="84" dur="500" fill="hold"/>
                                        <p:tgtEl>
                                          <p:spTgt spid="6"/>
                                        </p:tgtEl>
                                        <p:attrNameLst>
                                          <p:attrName>ppt_y</p:attrName>
                                        </p:attrNameLst>
                                      </p:cBhvr>
                                      <p:tavLst>
                                        <p:tav tm="0">
                                          <p:val>
                                            <p:strVal val="0-#ppt_h/2"/>
                                          </p:val>
                                        </p:tav>
                                        <p:tav tm="100000">
                                          <p:val>
                                            <p:strVal val="#ppt_y"/>
                                          </p:val>
                                        </p:tav>
                                      </p:tavLst>
                                    </p:anim>
                                  </p:childTnLst>
                                </p:cTn>
                              </p:par>
                              <p:par>
                                <p:cTn id="85" presetID="2" presetClass="entr" presetSubtype="9"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fill="hold"/>
                                        <p:tgtEl>
                                          <p:spTgt spid="7"/>
                                        </p:tgtEl>
                                        <p:attrNameLst>
                                          <p:attrName>ppt_x</p:attrName>
                                        </p:attrNameLst>
                                      </p:cBhvr>
                                      <p:tavLst>
                                        <p:tav tm="0">
                                          <p:val>
                                            <p:strVal val="0-#ppt_w/2"/>
                                          </p:val>
                                        </p:tav>
                                        <p:tav tm="100000">
                                          <p:val>
                                            <p:strVal val="#ppt_x"/>
                                          </p:val>
                                        </p:tav>
                                      </p:tavLst>
                                    </p:anim>
                                    <p:anim calcmode="lin" valueType="num">
                                      <p:cBhvr additive="base">
                                        <p:cTn id="88" dur="500" fill="hold"/>
                                        <p:tgtEl>
                                          <p:spTgt spid="7"/>
                                        </p:tgtEl>
                                        <p:attrNameLst>
                                          <p:attrName>ppt_y</p:attrName>
                                        </p:attrNameLst>
                                      </p:cBhvr>
                                      <p:tavLst>
                                        <p:tav tm="0">
                                          <p:val>
                                            <p:strVal val="0-#ppt_h/2"/>
                                          </p:val>
                                        </p:tav>
                                        <p:tav tm="100000">
                                          <p:val>
                                            <p:strVal val="#ppt_y"/>
                                          </p:val>
                                        </p:tav>
                                      </p:tavLst>
                                    </p:anim>
                                  </p:childTnLst>
                                </p:cTn>
                              </p:par>
                              <p:par>
                                <p:cTn id="89" presetID="2" presetClass="entr" presetSubtype="9"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0-#ppt_w/2"/>
                                          </p:val>
                                        </p:tav>
                                        <p:tav tm="100000">
                                          <p:val>
                                            <p:strVal val="#ppt_x"/>
                                          </p:val>
                                        </p:tav>
                                      </p:tavLst>
                                    </p:anim>
                                    <p:anim calcmode="lin" valueType="num">
                                      <p:cBhvr additive="base">
                                        <p:cTn id="92" dur="500" fill="hold"/>
                                        <p:tgtEl>
                                          <p:spTgt spid="9"/>
                                        </p:tgtEl>
                                        <p:attrNameLst>
                                          <p:attrName>ppt_y</p:attrName>
                                        </p:attrNameLst>
                                      </p:cBhvr>
                                      <p:tavLst>
                                        <p:tav tm="0">
                                          <p:val>
                                            <p:strVal val="0-#ppt_h/2"/>
                                          </p:val>
                                        </p:tav>
                                        <p:tav tm="100000">
                                          <p:val>
                                            <p:strVal val="#ppt_y"/>
                                          </p:val>
                                        </p:tav>
                                      </p:tavLst>
                                    </p:anim>
                                  </p:childTnLst>
                                </p:cTn>
                              </p:par>
                              <p:par>
                                <p:cTn id="93" presetID="2" presetClass="entr" presetSubtype="9"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additive="base">
                                        <p:cTn id="95" dur="500" fill="hold"/>
                                        <p:tgtEl>
                                          <p:spTgt spid="10"/>
                                        </p:tgtEl>
                                        <p:attrNameLst>
                                          <p:attrName>ppt_x</p:attrName>
                                        </p:attrNameLst>
                                      </p:cBhvr>
                                      <p:tavLst>
                                        <p:tav tm="0">
                                          <p:val>
                                            <p:strVal val="0-#ppt_w/2"/>
                                          </p:val>
                                        </p:tav>
                                        <p:tav tm="100000">
                                          <p:val>
                                            <p:strVal val="#ppt_x"/>
                                          </p:val>
                                        </p:tav>
                                      </p:tavLst>
                                    </p:anim>
                                    <p:anim calcmode="lin" valueType="num">
                                      <p:cBhvr additive="base">
                                        <p:cTn id="9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35" grpId="0" bldLvl="0" animBg="1"/>
      <p:bldP spid="38" grpId="0"/>
      <p:bldP spid="39" grpId="0"/>
      <p:bldP spid="40" grpId="0"/>
      <p:bldP spid="41" grpId="0"/>
      <p:bldP spid="42" grpId="0"/>
      <p:bldP spid="43" grpId="0"/>
      <p:bldP spid="44" grpId="0"/>
      <p:bldP spid="45" grpId="0"/>
      <p:bldP spid="5" grpId="0" bldLvl="0" animBg="1"/>
      <p:bldP spid="6" grpId="0" bldLvl="0" animBg="1"/>
      <p:bldP spid="7" grpId="0" bldLvl="0" animBg="1"/>
      <p:bldP spid="9"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gradFill>
            <a:gsLst>
              <a:gs pos="100000">
                <a:srgbClr val="18478F"/>
              </a:gs>
              <a:gs pos="0">
                <a:srgbClr val="238DED"/>
              </a:gs>
            </a:gsLst>
            <a:lin ang="7200000" scaled="0"/>
          </a:gra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7" name="矩形 146"/>
          <p:cNvSpPr/>
          <p:nvPr/>
        </p:nvSpPr>
        <p:spPr>
          <a:xfrm>
            <a:off x="8506460" y="1795145"/>
            <a:ext cx="2486660" cy="64516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不要再抛弃型原型中包含输入数据验证、防护型编码技术处理错误代码或大量的代码文档。</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0" name="矩形 149"/>
          <p:cNvSpPr/>
          <p:nvPr/>
        </p:nvSpPr>
        <p:spPr>
          <a:xfrm>
            <a:off x="8623935" y="5331460"/>
            <a:ext cx="2486660" cy="27559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不要指望原型来替代书面需求。</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3" name="矩形 152"/>
          <p:cNvSpPr/>
          <p:nvPr/>
        </p:nvSpPr>
        <p:spPr>
          <a:xfrm>
            <a:off x="1218565" y="1795145"/>
            <a:ext cx="2486660" cy="460375"/>
          </a:xfrm>
          <a:prstGeom prst="rect">
            <a:avLst/>
          </a:prstGeom>
        </p:spPr>
        <p:txBody>
          <a:bodyPr wrap="square">
            <a:spAutoFit/>
          </a:bodyPr>
          <a:lstStyle/>
          <a:p>
            <a:pPr algn="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在项目计划中包含与原型相关的任务。</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6" name="矩形 155"/>
          <p:cNvSpPr/>
          <p:nvPr/>
        </p:nvSpPr>
        <p:spPr>
          <a:xfrm>
            <a:off x="1218565" y="5331460"/>
            <a:ext cx="2486660" cy="460375"/>
          </a:xfrm>
          <a:prstGeom prst="rect">
            <a:avLst/>
          </a:prstGeom>
        </p:spPr>
        <p:txBody>
          <a:bodyPr wrap="square">
            <a:spAutoFit/>
          </a:bodyPr>
          <a:lstStyle/>
          <a:p>
            <a:pPr algn="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创建抛弃型原型，要尽可能快、成本低。</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9" name="矩形 158"/>
          <p:cNvSpPr/>
          <p:nvPr/>
        </p:nvSpPr>
        <p:spPr>
          <a:xfrm>
            <a:off x="934085" y="4191000"/>
            <a:ext cx="2486660" cy="275590"/>
          </a:xfrm>
          <a:prstGeom prst="rect">
            <a:avLst/>
          </a:prstGeom>
        </p:spPr>
        <p:txBody>
          <a:bodyPr wrap="square">
            <a:spAutoFit/>
          </a:bodyPr>
          <a:lstStyle/>
          <a:p>
            <a:pPr algn="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做好开发多个原型的计划。</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2" name="矩形 161"/>
          <p:cNvSpPr/>
          <p:nvPr/>
        </p:nvSpPr>
        <p:spPr>
          <a:xfrm>
            <a:off x="8766175" y="4191000"/>
            <a:ext cx="2486660" cy="460375"/>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在原型的屏幕显示和报表中，使用合理的数据。</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gradFill>
            <a:gsLst>
              <a:gs pos="100000">
                <a:srgbClr val="18478F"/>
              </a:gs>
              <a:gs pos="0">
                <a:srgbClr val="238DED"/>
              </a:gs>
            </a:gsLst>
            <a:lin ang="7200000" scaled="0"/>
          </a:gra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原型成功的因素</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934085" y="2880995"/>
            <a:ext cx="2486660" cy="460375"/>
          </a:xfrm>
          <a:prstGeom prst="rect">
            <a:avLst/>
          </a:prstGeom>
        </p:spPr>
        <p:txBody>
          <a:bodyPr wrap="square">
            <a:spAutoFit/>
          </a:bodyPr>
          <a:p>
            <a:pPr algn="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在创建原型之前，注明原型的目的并解释最终产出。</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矩形 3"/>
          <p:cNvSpPr/>
          <p:nvPr/>
        </p:nvSpPr>
        <p:spPr>
          <a:xfrm>
            <a:off x="8766175" y="2886710"/>
            <a:ext cx="2486660" cy="460375"/>
          </a:xfrm>
          <a:prstGeom prst="rect">
            <a:avLst/>
          </a:prstGeom>
        </p:spPr>
        <p:txBody>
          <a:bodyPr wrap="square">
            <a:spAutoFit/>
          </a:bodyPr>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不要对已经理解的需求创建原型，除非需要探究其他设计方案。</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500"/>
                                        <p:tgtEl>
                                          <p:spTgt spid="19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500"/>
                                        <p:tgtEl>
                                          <p:spTgt spid="19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96"/>
                                        </p:tgtEl>
                                        <p:attrNameLst>
                                          <p:attrName>style.visibility</p:attrName>
                                        </p:attrNameLst>
                                      </p:cBhvr>
                                      <p:to>
                                        <p:strVal val="visible"/>
                                      </p:to>
                                    </p:set>
                                    <p:animEffect transition="in" filter="fade">
                                      <p:cBhvr>
                                        <p:cTn id="19" dur="500"/>
                                        <p:tgtEl>
                                          <p:spTgt spid="196"/>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500"/>
                                        <p:tgtEl>
                                          <p:spTgt spid="197"/>
                                        </p:tgtEl>
                                      </p:cBhvr>
                                    </p:animEffect>
                                  </p:childTnLst>
                                </p:cTn>
                              </p:par>
                              <p:par>
                                <p:cTn id="23" presetID="22" presetClass="entr" presetSubtype="4" fill="hold" grpId="0" nodeType="withEffect">
                                  <p:stCondLst>
                                    <p:cond delay="2250"/>
                                  </p:stCondLst>
                                  <p:childTnLst>
                                    <p:set>
                                      <p:cBhvr>
                                        <p:cTn id="24" dur="1" fill="hold">
                                          <p:stCondLst>
                                            <p:cond delay="0"/>
                                          </p:stCondLst>
                                        </p:cTn>
                                        <p:tgtEl>
                                          <p:spTgt spid="186"/>
                                        </p:tgtEl>
                                        <p:attrNameLst>
                                          <p:attrName>style.visibility</p:attrName>
                                        </p:attrNameLst>
                                      </p:cBhvr>
                                      <p:to>
                                        <p:strVal val="visible"/>
                                      </p:to>
                                    </p:set>
                                    <p:animEffect transition="in" filter="wipe(down)">
                                      <p:cBhvr>
                                        <p:cTn id="25" dur="500"/>
                                        <p:tgtEl>
                                          <p:spTgt spid="186"/>
                                        </p:tgtEl>
                                      </p:cBhvr>
                                    </p:animEffect>
                                  </p:childTnLst>
                                </p:cTn>
                              </p:par>
                              <p:par>
                                <p:cTn id="26" presetID="22" presetClass="entr" presetSubtype="4" fill="hold" grpId="0" nodeType="withEffect">
                                  <p:stCondLst>
                                    <p:cond delay="2250"/>
                                  </p:stCondLst>
                                  <p:childTnLst>
                                    <p:set>
                                      <p:cBhvr>
                                        <p:cTn id="27" dur="1" fill="hold">
                                          <p:stCondLst>
                                            <p:cond delay="0"/>
                                          </p:stCondLst>
                                        </p:cTn>
                                        <p:tgtEl>
                                          <p:spTgt spid="190"/>
                                        </p:tgtEl>
                                        <p:attrNameLst>
                                          <p:attrName>style.visibility</p:attrName>
                                        </p:attrNameLst>
                                      </p:cBhvr>
                                      <p:to>
                                        <p:strVal val="visible"/>
                                      </p:to>
                                    </p:set>
                                    <p:animEffect transition="in" filter="wipe(down)">
                                      <p:cBhvr>
                                        <p:cTn id="28" dur="500"/>
                                        <p:tgtEl>
                                          <p:spTgt spid="190"/>
                                        </p:tgtEl>
                                      </p:cBhvr>
                                    </p:animEffect>
                                  </p:childTnLst>
                                </p:cTn>
                              </p:par>
                              <p:par>
                                <p:cTn id="29" presetID="22" presetClass="entr" presetSubtype="4" fill="hold" grpId="0" nodeType="withEffect">
                                  <p:stCondLst>
                                    <p:cond delay="2250"/>
                                  </p:stCondLst>
                                  <p:childTnLst>
                                    <p:set>
                                      <p:cBhvr>
                                        <p:cTn id="30" dur="1" fill="hold">
                                          <p:stCondLst>
                                            <p:cond delay="0"/>
                                          </p:stCondLst>
                                        </p:cTn>
                                        <p:tgtEl>
                                          <p:spTgt spid="191"/>
                                        </p:tgtEl>
                                        <p:attrNameLst>
                                          <p:attrName>style.visibility</p:attrName>
                                        </p:attrNameLst>
                                      </p:cBhvr>
                                      <p:to>
                                        <p:strVal val="visible"/>
                                      </p:to>
                                    </p:set>
                                    <p:animEffect transition="in" filter="wipe(down)">
                                      <p:cBhvr>
                                        <p:cTn id="31" dur="500"/>
                                        <p:tgtEl>
                                          <p:spTgt spid="191"/>
                                        </p:tgtEl>
                                      </p:cBhvr>
                                    </p:animEffect>
                                  </p:childTnLst>
                                </p:cTn>
                              </p:par>
                              <p:par>
                                <p:cTn id="32" presetID="22" presetClass="entr" presetSubtype="4" fill="hold" grpId="0" nodeType="withEffect">
                                  <p:stCondLst>
                                    <p:cond delay="2250"/>
                                  </p:stCondLst>
                                  <p:childTnLst>
                                    <p:set>
                                      <p:cBhvr>
                                        <p:cTn id="33" dur="1" fill="hold">
                                          <p:stCondLst>
                                            <p:cond delay="0"/>
                                          </p:stCondLst>
                                        </p:cTn>
                                        <p:tgtEl>
                                          <p:spTgt spid="189"/>
                                        </p:tgtEl>
                                        <p:attrNameLst>
                                          <p:attrName>style.visibility</p:attrName>
                                        </p:attrNameLst>
                                      </p:cBhvr>
                                      <p:to>
                                        <p:strVal val="visible"/>
                                      </p:to>
                                    </p:set>
                                    <p:animEffect transition="in" filter="wipe(down)">
                                      <p:cBhvr>
                                        <p:cTn id="34" dur="500"/>
                                        <p:tgtEl>
                                          <p:spTgt spid="189"/>
                                        </p:tgtEl>
                                      </p:cBhvr>
                                    </p:animEffect>
                                  </p:childTnLst>
                                </p:cTn>
                              </p:par>
                              <p:par>
                                <p:cTn id="35" presetID="22" presetClass="entr" presetSubtype="4" fill="hold" grpId="0" nodeType="withEffect">
                                  <p:stCondLst>
                                    <p:cond delay="2250"/>
                                  </p:stCondLst>
                                  <p:childTnLst>
                                    <p:set>
                                      <p:cBhvr>
                                        <p:cTn id="36" dur="1" fill="hold">
                                          <p:stCondLst>
                                            <p:cond delay="0"/>
                                          </p:stCondLst>
                                        </p:cTn>
                                        <p:tgtEl>
                                          <p:spTgt spid="188"/>
                                        </p:tgtEl>
                                        <p:attrNameLst>
                                          <p:attrName>style.visibility</p:attrName>
                                        </p:attrNameLst>
                                      </p:cBhvr>
                                      <p:to>
                                        <p:strVal val="visible"/>
                                      </p:to>
                                    </p:set>
                                    <p:animEffect transition="in" filter="wipe(down)">
                                      <p:cBhvr>
                                        <p:cTn id="37" dur="500"/>
                                        <p:tgtEl>
                                          <p:spTgt spid="188"/>
                                        </p:tgtEl>
                                      </p:cBhvr>
                                    </p:animEffect>
                                  </p:childTnLst>
                                </p:cTn>
                              </p:par>
                              <p:par>
                                <p:cTn id="38" presetID="22" presetClass="entr" presetSubtype="4" fill="hold" grpId="0" nodeType="withEffect">
                                  <p:stCondLst>
                                    <p:cond delay="2250"/>
                                  </p:stCondLst>
                                  <p:childTnLst>
                                    <p:set>
                                      <p:cBhvr>
                                        <p:cTn id="39" dur="1" fill="hold">
                                          <p:stCondLst>
                                            <p:cond delay="0"/>
                                          </p:stCondLst>
                                        </p:cTn>
                                        <p:tgtEl>
                                          <p:spTgt spid="187"/>
                                        </p:tgtEl>
                                        <p:attrNameLst>
                                          <p:attrName>style.visibility</p:attrName>
                                        </p:attrNameLst>
                                      </p:cBhvr>
                                      <p:to>
                                        <p:strVal val="visible"/>
                                      </p:to>
                                    </p:set>
                                    <p:animEffect transition="in" filter="wipe(down)">
                                      <p:cBhvr>
                                        <p:cTn id="40" dur="500"/>
                                        <p:tgtEl>
                                          <p:spTgt spid="187"/>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22" presetClass="entr" presetSubtype="1" fill="hold" nodeType="withEffect">
                                  <p:stCondLst>
                                    <p:cond delay="300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par>
                                <p:cTn id="49" presetID="2" presetClass="entr" presetSubtype="9"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0-#ppt_w/2"/>
                                          </p:val>
                                        </p:tav>
                                        <p:tav tm="100000">
                                          <p:val>
                                            <p:strVal val="#ppt_x"/>
                                          </p:val>
                                        </p:tav>
                                      </p:tavLst>
                                    </p:anim>
                                    <p:anim calcmode="lin" valueType="num">
                                      <p:cBhvr additive="base">
                                        <p:cTn id="52" dur="500" fill="hold"/>
                                        <p:tgtEl>
                                          <p:spTgt spid="5"/>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0-#ppt_w/2"/>
                                          </p:val>
                                        </p:tav>
                                        <p:tav tm="100000">
                                          <p:val>
                                            <p:strVal val="#ppt_x"/>
                                          </p:val>
                                        </p:tav>
                                      </p:tavLst>
                                    </p:anim>
                                    <p:anim calcmode="lin" valueType="num">
                                      <p:cBhvr additive="base">
                                        <p:cTn id="60" dur="500" fill="hold"/>
                                        <p:tgtEl>
                                          <p:spTgt spid="7"/>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0-#ppt_w/2"/>
                                          </p:val>
                                        </p:tav>
                                        <p:tav tm="100000">
                                          <p:val>
                                            <p:strVal val="#ppt_x"/>
                                          </p:val>
                                        </p:tav>
                                      </p:tavLst>
                                    </p:anim>
                                    <p:anim calcmode="lin" valueType="num">
                                      <p:cBhvr additive="base">
                                        <p:cTn id="64" dur="500" fill="hold"/>
                                        <p:tgtEl>
                                          <p:spTgt spid="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0-#ppt_w/2"/>
                                          </p:val>
                                        </p:tav>
                                        <p:tav tm="100000">
                                          <p:val>
                                            <p:strVal val="#ppt_x"/>
                                          </p:val>
                                        </p:tav>
                                      </p:tavLst>
                                    </p:anim>
                                    <p:anim calcmode="lin" valueType="num">
                                      <p:cBhvr additive="base">
                                        <p:cTn id="6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P spid="5" grpId="0" bldLvl="0" animBg="1"/>
      <p:bldP spid="6" grpId="0" bldLvl="0" animBg="1"/>
      <p:bldP spid="7" grpId="0" bldLvl="0" animBg="1"/>
      <p:bldP spid="9"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1198880"/>
          </a:xfrm>
          <a:prstGeom prst="rect">
            <a:avLst/>
          </a:prstGeom>
        </p:spPr>
        <p:txBody>
          <a:bodyPr wrap="square">
            <a:spAutoFit/>
          </a:bodyPr>
          <a:lstStyle/>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原型发布的压力；</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受细节所累；</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不现实的性能预期；</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a:p>
            <a:pPr marL="342900" indent="-342900">
              <a:buAutoNum type="arabicPeriod"/>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对原型投入过多。</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p:txBody>
      </p:sp>
      <p:sp>
        <p:nvSpPr>
          <p:cNvPr id="33" name="矩形 32"/>
          <p:cNvSpPr/>
          <p:nvPr/>
        </p:nvSpPr>
        <p:spPr>
          <a:xfrm>
            <a:off x="4657725" y="1569085"/>
            <a:ext cx="426656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原型风险有哪些？（共四个）</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par>
                                <p:cTn id="12" presetID="2" presetClass="entr" presetSubtype="9"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bldLvl="0" animBg="1"/>
      <p:bldP spid="5" grpId="0" bldLvl="0" animBg="1"/>
      <p:bldP spid="6" grpId="0" bldLvl="0" animBg="1"/>
      <p:bldP spid="7" grpId="0" bldLvl="0" animBg="1"/>
      <p:bldP spid="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821055"/>
            <a:ext cx="8435975" cy="5429601"/>
            <a:chOff x="8548025" y="1459078"/>
            <a:chExt cx="2967866" cy="589954"/>
          </a:xfrm>
        </p:grpSpPr>
        <p:sp>
          <p:nvSpPr>
            <p:cNvPr id="32" name="矩形 31"/>
            <p:cNvSpPr/>
            <p:nvPr/>
          </p:nvSpPr>
          <p:spPr>
            <a:xfrm>
              <a:off x="9908530" y="1524110"/>
              <a:ext cx="1607361" cy="524922"/>
            </a:xfrm>
            <a:prstGeom prst="rect">
              <a:avLst/>
            </a:prstGeom>
          </p:spPr>
          <p:txBody>
            <a:bodyPr wrap="square">
              <a:spAutoFit/>
            </a:bodyPr>
            <a:lstStyle/>
            <a:p>
              <a:r>
                <a:rPr lang="en-US" sz="2000" dirty="0">
                  <a:solidFill>
                    <a:schemeClr val="tx1">
                      <a:lumMod val="65000"/>
                      <a:lumOff val="35000"/>
                    </a:schemeClr>
                  </a:solidFill>
                  <a:latin typeface="+mj-ea"/>
                  <a:ea typeface="+mj-ea"/>
                  <a:cs typeface="Segoe UI Semilight" panose="020B0402040204020203" pitchFamily="34" charset="0"/>
                </a:rPr>
                <a:t>	</a:t>
              </a:r>
              <a:r>
                <a:rPr dirty="0">
                  <a:solidFill>
                    <a:schemeClr val="tx1">
                      <a:lumMod val="65000"/>
                      <a:lumOff val="35000"/>
                    </a:schemeClr>
                  </a:solidFill>
                  <a:latin typeface="+mj-ea"/>
                  <a:ea typeface="+mj-ea"/>
                  <a:cs typeface="Segoe UI Semilight" panose="020B0402040204020203" pitchFamily="34" charset="0"/>
                </a:rPr>
                <a:t>本书是《About Face 3:交互设计精髓》的升级版，此次升级把全书的结构重组优化，更加精练和易用；更新了一些适合当下时代的术语和实例，文字全部重新编译，更加清晰易读；增加了更多目标导向设计过程的细节，更新了现行实践，重点增加了移动和触屏平台交互设计，尽管本书多数内容适用于多种平台</a:t>
              </a:r>
              <a:r>
                <a:rPr dirty="0" smtClean="0">
                  <a:solidFill>
                    <a:schemeClr val="tx1">
                      <a:lumMod val="65000"/>
                      <a:lumOff val="35000"/>
                    </a:schemeClr>
                  </a:solidFill>
                  <a:latin typeface="+mj-ea"/>
                  <a:ea typeface="+mj-ea"/>
                  <a:cs typeface="Segoe UI Semilight" panose="020B0402040204020203" pitchFamily="34" charset="0"/>
                </a:rPr>
                <a:t>。</a:t>
              </a:r>
              <a:r>
                <a:rPr lang="en-US" sz="1600" b="1" dirty="0" smtClean="0">
                  <a:solidFill>
                    <a:schemeClr val="tx1">
                      <a:lumMod val="65000"/>
                      <a:lumOff val="35000"/>
                    </a:schemeClr>
                  </a:solidFill>
                  <a:latin typeface="+mj-ea"/>
                  <a:ea typeface="+mj-ea"/>
                  <a:cs typeface="Segoe UI Semilight" panose="020B0402040204020203" pitchFamily="34" charset="0"/>
                </a:rPr>
                <a:t>[1]</a:t>
              </a:r>
              <a:endParaRPr b="1" dirty="0">
                <a:solidFill>
                  <a:schemeClr val="tx1">
                    <a:lumMod val="65000"/>
                    <a:lumOff val="35000"/>
                  </a:schemeClr>
                </a:solidFill>
                <a:latin typeface="+mj-ea"/>
                <a:ea typeface="+mj-ea"/>
                <a:cs typeface="Segoe UI Semilight" panose="020B0402040204020203" pitchFamily="34" charset="0"/>
              </a:endParaRPr>
            </a:p>
            <a:p>
              <a:r>
                <a:rPr lang="en-US" dirty="0">
                  <a:solidFill>
                    <a:schemeClr val="tx1">
                      <a:lumMod val="65000"/>
                      <a:lumOff val="35000"/>
                    </a:schemeClr>
                  </a:solidFill>
                  <a:latin typeface="+mj-ea"/>
                  <a:ea typeface="+mj-ea"/>
                  <a:cs typeface="Segoe UI Semilight" panose="020B0402040204020203" pitchFamily="34" charset="0"/>
                </a:rPr>
                <a:t>	</a:t>
              </a:r>
              <a:r>
                <a:rPr dirty="0">
                  <a:solidFill>
                    <a:schemeClr val="tx1">
                      <a:lumMod val="65000"/>
                      <a:lumOff val="35000"/>
                    </a:schemeClr>
                  </a:solidFill>
                  <a:latin typeface="+mj-ea"/>
                  <a:ea typeface="+mj-ea"/>
                  <a:cs typeface="Segoe UI Semilight" panose="020B0402040204020203" pitchFamily="34" charset="0"/>
                </a:rPr>
                <a:t>本书是一本数字产品和系统的交互设计指南，全面系统地讲述了交互设计的过程、原理和方法，涉及的产品和系统有个人计算机上的个人软件和商务软件、Web应用、手持设备、信息亭、数字医疗系统、数字工业系统等。运用本书的交互设计过程和方法，有助于了解使用者和产品之间的交互行为，进而更好地设计出更具吸引力和更具市场竞争力的产品</a:t>
              </a:r>
              <a:r>
                <a:rPr dirty="0" smtClean="0">
                  <a:solidFill>
                    <a:schemeClr val="tx1">
                      <a:lumMod val="65000"/>
                      <a:lumOff val="35000"/>
                    </a:schemeClr>
                  </a:solidFill>
                  <a:latin typeface="+mj-ea"/>
                  <a:ea typeface="+mj-ea"/>
                  <a:cs typeface="Segoe UI Semilight" panose="020B0402040204020203" pitchFamily="34" charset="0"/>
                </a:rPr>
                <a:t>。</a:t>
              </a:r>
              <a:endParaRPr sz="2000" dirty="0">
                <a:solidFill>
                  <a:schemeClr val="tx1">
                    <a:lumMod val="65000"/>
                    <a:lumOff val="35000"/>
                  </a:schemeClr>
                </a:solidFill>
                <a:latin typeface="+mj-ea"/>
                <a:ea typeface="+mj-ea"/>
                <a:cs typeface="Segoe UI Semilight" panose="020B0402040204020203" pitchFamily="34" charset="0"/>
              </a:endParaRPr>
            </a:p>
          </p:txBody>
        </p:sp>
        <p:sp>
          <p:nvSpPr>
            <p:cNvPr id="33" name="矩形 32"/>
            <p:cNvSpPr/>
            <p:nvPr/>
          </p:nvSpPr>
          <p:spPr>
            <a:xfrm>
              <a:off x="8548025" y="1459078"/>
              <a:ext cx="1720625" cy="50022"/>
            </a:xfrm>
            <a:prstGeom prst="rect">
              <a:avLst/>
            </a:prstGeom>
          </p:spPr>
          <p:txBody>
            <a:bodyPr wrap="square">
              <a:spAutoFit/>
            </a:bodyPr>
            <a:lstStyle/>
            <a:p>
              <a:r>
                <a:rPr lang="zh-CN" alt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About Face 4 交互设计精髓</a:t>
              </a:r>
              <a:r>
                <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518074" y="330494"/>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本书简介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pic>
        <p:nvPicPr>
          <p:cNvPr id="2" name="图片 1"/>
          <p:cNvPicPr>
            <a:picLocks noChangeAspect="1"/>
          </p:cNvPicPr>
          <p:nvPr/>
        </p:nvPicPr>
        <p:blipFill>
          <a:blip r:embed="rId1"/>
          <a:stretch>
            <a:fillRect/>
          </a:stretch>
        </p:blipFill>
        <p:spPr>
          <a:xfrm>
            <a:off x="1878330" y="1403985"/>
            <a:ext cx="3759200" cy="497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8"/>
                                        </p:tgtEl>
                                        <p:attrNameLst>
                                          <p:attrName>ppt_y</p:attrName>
                                        </p:attrNameLst>
                                      </p:cBhvr>
                                      <p:tavLst>
                                        <p:tav tm="0">
                                          <p:val>
                                            <p:strVal val="#ppt_y"/>
                                          </p:val>
                                        </p:tav>
                                        <p:tav tm="100000">
                                          <p:val>
                                            <p:strVal val="#ppt_y"/>
                                          </p:val>
                                        </p:tav>
                                      </p:tavLst>
                                    </p:anim>
                                    <p:anim calcmode="lin" valueType="num">
                                      <p:cBhvr>
                                        <p:cTn id="1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3137535"/>
            <a:ext cx="4498340" cy="583565"/>
          </a:xfrm>
          <a:prstGeom prst="rect">
            <a:avLst/>
          </a:prstGeom>
          <a:ln>
            <a:noFill/>
          </a:ln>
        </p:spPr>
        <p:txBody>
          <a:bodyPr wrap="square">
            <a:spAutoFit/>
          </a:bodyPr>
          <a:lstStyle/>
          <a:p>
            <a:r>
              <a:rPr lang="en-US" altLang="zh-CN"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AboutFace</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：设计研究</a:t>
            </a:r>
            <a:endPar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27200" y="1772225"/>
            <a:ext cx="8435975" cy="3169285"/>
          </a:xfrm>
          <a:prstGeom prst="rect">
            <a:avLst/>
          </a:prstGeom>
        </p:spPr>
        <p:txBody>
          <a:bodyPr wrap="square">
            <a:spAutoFit/>
          </a:bodyPr>
          <a:lstStyle/>
          <a:p>
            <a:r>
              <a:rPr lang="en-US" sz="2000" dirty="0">
                <a:latin typeface="+mn-ea"/>
                <a:cs typeface="Segoe UI Semilight" panose="020B0402040204020203" pitchFamily="34" charset="0"/>
              </a:rPr>
              <a:t>	</a:t>
            </a:r>
            <a:r>
              <a:rPr sz="2000" dirty="0">
                <a:latin typeface="+mn-ea"/>
                <a:cs typeface="Segoe UI Semilight" panose="020B0402040204020203" pitchFamily="34" charset="0"/>
              </a:rPr>
              <a:t>多数人会把“研究”一词与科学和客观联系起来，这种联系并没有错，但是让很多人认为， 只有产生所谓客观事实（定量数据）的研究才是有效的研究。</a:t>
            </a:r>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r>
              <a:rPr lang="en-US" sz="2000" dirty="0">
                <a:latin typeface="+mn-ea"/>
                <a:cs typeface="Segoe UI Semilight" panose="020B0402040204020203" pitchFamily="34" charset="0"/>
              </a:rPr>
              <a:t>	</a:t>
            </a:r>
            <a:r>
              <a:rPr sz="2000" dirty="0">
                <a:solidFill>
                  <a:srgbClr val="FF0000"/>
                </a:solidFill>
                <a:latin typeface="+mn-ea"/>
                <a:cs typeface="Segoe UI Semilight" panose="020B0402040204020203" pitchFamily="34" charset="0"/>
              </a:rPr>
              <a:t>定量分析只能回答那些少数简化轴上的“多与少”问题。</a:t>
            </a:r>
            <a:endParaRPr sz="2000" dirty="0">
              <a:solidFill>
                <a:srgbClr val="FF0000"/>
              </a:solidFill>
              <a:latin typeface="+mn-ea"/>
              <a:cs typeface="Segoe UI Semilight" panose="020B0402040204020203" pitchFamily="34" charset="0"/>
            </a:endParaRPr>
          </a:p>
          <a:p>
            <a:r>
              <a:rPr lang="en-US" sz="2000" dirty="0">
                <a:solidFill>
                  <a:srgbClr val="FF0000"/>
                </a:solidFill>
                <a:latin typeface="+mn-ea"/>
                <a:cs typeface="Segoe UI Semilight" panose="020B0402040204020203" pitchFamily="34" charset="0"/>
              </a:rPr>
              <a:t>	</a:t>
            </a:r>
            <a:endParaRPr lang="en-US" sz="2000" dirty="0">
              <a:solidFill>
                <a:srgbClr val="FF0000"/>
              </a:solidFill>
              <a:latin typeface="+mn-ea"/>
              <a:cs typeface="Segoe UI Semilight" panose="020B0402040204020203" pitchFamily="34" charset="0"/>
            </a:endParaRPr>
          </a:p>
          <a:p>
            <a:r>
              <a:rPr lang="en-US" sz="2000" dirty="0">
                <a:solidFill>
                  <a:srgbClr val="FF0000"/>
                </a:solidFill>
                <a:latin typeface="+mn-ea"/>
                <a:cs typeface="Segoe UI Semilight" panose="020B0402040204020203" pitchFamily="34" charset="0"/>
              </a:rPr>
              <a:t>	</a:t>
            </a:r>
            <a:r>
              <a:rPr sz="2000" dirty="0">
                <a:solidFill>
                  <a:srgbClr val="FF0000"/>
                </a:solidFill>
                <a:latin typeface="+mn-ea"/>
                <a:cs typeface="Segoe UI Semilight" panose="020B0402040204020203" pitchFamily="34" charset="0"/>
              </a:rPr>
              <a:t>定性研究能够以丰富多元的形式回答“是什么”、“怎么样”和“为什么”等问题，真实反映人类现实情况的复杂性。</a:t>
            </a:r>
            <a:endParaRPr sz="2000" dirty="0">
              <a:solidFill>
                <a:srgbClr val="FF0000"/>
              </a:solidFill>
              <a:latin typeface="+mn-ea"/>
              <a:cs typeface="Segoe UI Semilight" panose="020B0402040204020203" pitchFamily="34" charset="0"/>
            </a:endParaRPr>
          </a:p>
        </p:txBody>
      </p:sp>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设计研究中的定性研究与定量研究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定性研究的价值</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4" y="965734"/>
            <a:ext cx="8435975" cy="4707890"/>
          </a:xfrm>
          <a:prstGeom prst="rect">
            <a:avLst/>
          </a:prstGeom>
        </p:spPr>
        <p:txBody>
          <a:bodyPr wrap="square">
            <a:spAutoFit/>
          </a:bodyPr>
          <a:lstStyle/>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定性研究比定量研究更快速、更简便地帮助我们发现产品用户和潜在用户的行为模式。</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定性研究能帮助我们理解以下问题：</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产品现有和潜在用户的行为、态度与能力。</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待设计产品的技术、业务和环境情境，即产品的领域。</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目标领域的词汇和其他社会问题。</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已有产品的使用方式。</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定性研究也有助于设计项目的进展：</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为设计团队提供可信性和权威性方面的依据，因为有研究结果作为设计决定支撑。</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让团队对目标领域和用户关切达成统一认识。</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帮助管理人员在产品设计问题上做出更全面科学的决策，而不是基于猜测和个人偏好做决定。</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定量研究的利弊</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784600"/>
          </a:xfrm>
          <a:prstGeom prst="rect">
            <a:avLst/>
          </a:prstGeom>
        </p:spPr>
        <p:txBody>
          <a:bodyPr wrap="square">
            <a:spAutoFit/>
          </a:bodyPr>
          <a:lstStyle/>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量化研究能够为等式中的“是什么”（或至少“有多少”）提供有洞察力的答案。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定量分析</a:t>
            </a:r>
            <a:r>
              <a:rPr sz="20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能指导设计研究</a:t>
            </a:r>
            <a:r>
              <a:rPr lang="zh-CN" sz="20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sz="20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a:p>
            <a:endParaRPr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定性分析</a:t>
            </a:r>
            <a:r>
              <a:rPr sz="20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几乎始终是收集行为知识的最有效工具</a:t>
            </a:r>
            <a:r>
              <a:rPr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行为知识能够帮助设计者为用户定义和设计产品。</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在描述用户行为和潜在需求方面，定性研究几乎始终是不二之选。</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1" y="165970"/>
            <a:ext cx="3476596" cy="646331"/>
          </a:xfrm>
          <a:prstGeom prst="rect">
            <a:avLst/>
          </a:prstGeom>
          <a:ln>
            <a:noFill/>
          </a:ln>
        </p:spPr>
        <p:txBody>
          <a:bodyPr wrap="square">
            <a:spAutoFit/>
          </a:bodyPr>
          <a:lstStyle/>
          <a:p>
            <a:pPr algn="ctr"/>
            <a:r>
              <a:rPr lang="zh-CN" alt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组合 9"/>
          <p:cNvGrpSpPr/>
          <p:nvPr/>
        </p:nvGrpSpPr>
        <p:grpSpPr>
          <a:xfrm>
            <a:off x="2782570" y="1340485"/>
            <a:ext cx="2419350" cy="5043170"/>
            <a:chOff x="2993" y="2305"/>
            <a:chExt cx="3810" cy="7942"/>
          </a:xfrm>
        </p:grpSpPr>
        <p:grpSp>
          <p:nvGrpSpPr>
            <p:cNvPr id="2" name="组合 1"/>
            <p:cNvGrpSpPr/>
            <p:nvPr/>
          </p:nvGrpSpPr>
          <p:grpSpPr>
            <a:xfrm>
              <a:off x="2993" y="2305"/>
              <a:ext cx="3621" cy="2326"/>
              <a:chOff x="853722" y="3510427"/>
              <a:chExt cx="2299168" cy="147681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368300"/>
              </a:xfrm>
              <a:prstGeom prst="rect">
                <a:avLst/>
              </a:prstGeom>
              <a:ln>
                <a:noFill/>
              </a:ln>
            </p:spPr>
            <p:txBody>
              <a:bodyPr wrap="square">
                <a:spAutoFit/>
              </a:bodyPr>
              <a:lstStyle/>
              <a:p>
                <a:pPr algn="ctr"/>
                <a:r>
                  <a:rPr 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界面原型介绍</a:t>
                </a:r>
                <a:endParaRPr 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3027" y="4840"/>
              <a:ext cx="3776" cy="2386"/>
              <a:chOff x="853721" y="3749187"/>
              <a:chExt cx="2397893" cy="1514918"/>
            </a:xfrm>
          </p:grpSpPr>
          <p:sp>
            <p:nvSpPr>
              <p:cNvPr id="38" name="椭圆 37"/>
              <p:cNvSpPr/>
              <p:nvPr/>
            </p:nvSpPr>
            <p:spPr>
              <a:xfrm>
                <a:off x="1547522" y="374918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1" y="4618945"/>
                <a:ext cx="2397893" cy="645160"/>
              </a:xfrm>
              <a:prstGeom prst="rect">
                <a:avLst/>
              </a:prstGeom>
              <a:ln>
                <a:noFill/>
              </a:ln>
            </p:spPr>
            <p:txBody>
              <a:bodyPr wrap="square">
                <a:spAutoFit/>
              </a:bodyPr>
              <a:lstStyle/>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AboutFace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：设计研究</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grpSp>
          <p:nvGrpSpPr>
            <p:cNvPr id="41" name="组合 40"/>
            <p:cNvGrpSpPr/>
            <p:nvPr/>
          </p:nvGrpSpPr>
          <p:grpSpPr>
            <a:xfrm>
              <a:off x="2994" y="7485"/>
              <a:ext cx="3621" cy="2762"/>
              <a:chOff x="853722" y="3510427"/>
              <a:chExt cx="2299168" cy="1753678"/>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645160"/>
              </a:xfrm>
              <a:prstGeom prst="rect">
                <a:avLst/>
              </a:prstGeom>
              <a:ln>
                <a:noFill/>
              </a:ln>
            </p:spPr>
            <p:txBody>
              <a:bodyPr wrap="square">
                <a:spAutoFit/>
              </a:body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：设计需求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grpSp>
        <p:nvGrpSpPr>
          <p:cNvPr id="11" name="组合 10"/>
          <p:cNvGrpSpPr/>
          <p:nvPr/>
        </p:nvGrpSpPr>
        <p:grpSpPr>
          <a:xfrm>
            <a:off x="6663690" y="1340485"/>
            <a:ext cx="2606040" cy="4766310"/>
            <a:chOff x="10607" y="2111"/>
            <a:chExt cx="4104" cy="7506"/>
          </a:xfrm>
        </p:grpSpPr>
        <p:grpSp>
          <p:nvGrpSpPr>
            <p:cNvPr id="45" name="组合 44"/>
            <p:cNvGrpSpPr/>
            <p:nvPr/>
          </p:nvGrpSpPr>
          <p:grpSpPr>
            <a:xfrm>
              <a:off x="10607" y="2111"/>
              <a:ext cx="4104" cy="2326"/>
              <a:chOff x="849238" y="3510427"/>
              <a:chExt cx="2629085" cy="1476789"/>
            </a:xfrm>
          </p:grpSpPr>
          <p:sp>
            <p:nvSpPr>
              <p:cNvPr id="46" name="椭圆 45"/>
              <p:cNvSpPr/>
              <p:nvPr/>
            </p:nvSpPr>
            <p:spPr>
              <a:xfrm>
                <a:off x="1733115"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9238" y="4618971"/>
                <a:ext cx="2629085" cy="368245"/>
              </a:xfrm>
              <a:prstGeom prst="rect">
                <a:avLst/>
              </a:prstGeom>
              <a:ln>
                <a:noFill/>
              </a:ln>
            </p:spPr>
            <p:txBody>
              <a:bodyPr wrap="square">
                <a:spAutoFit/>
              </a:body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：设计产品</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 name="组合 2"/>
            <p:cNvGrpSpPr/>
            <p:nvPr/>
          </p:nvGrpSpPr>
          <p:grpSpPr>
            <a:xfrm>
              <a:off x="10911" y="4646"/>
              <a:ext cx="3559" cy="2386"/>
              <a:chOff x="885472" y="3241822"/>
              <a:chExt cx="2259965" cy="1515110"/>
            </a:xfrm>
          </p:grpSpPr>
          <p:sp>
            <p:nvSpPr>
              <p:cNvPr id="4" name="椭圆 3"/>
              <p:cNvSpPr/>
              <p:nvPr/>
            </p:nvSpPr>
            <p:spPr>
              <a:xfrm>
                <a:off x="1568477" y="3241822"/>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a:t>
                </a:r>
                <a:r>
                  <a:rPr lang="en-US" sz="3100" dirty="0" smtClean="0">
                    <a:effectLst>
                      <a:outerShdw blurRad="38100" dist="38100" dir="2700000" algn="tl">
                        <a:srgbClr val="000000">
                          <a:alpha val="43137"/>
                        </a:srgbClr>
                      </a:outerShdw>
                    </a:effectLst>
                    <a:latin typeface="Impact" panose="020B0806030902050204" pitchFamily="34" charset="0"/>
                  </a:rPr>
                  <a:t>5</a:t>
                </a:r>
                <a:endParaRPr lang="en-US" sz="3100" dirty="0">
                  <a:effectLst>
                    <a:outerShdw blurRad="38100" dist="38100" dir="2700000" algn="tl">
                      <a:srgbClr val="000000">
                        <a:alpha val="43137"/>
                      </a:srgbClr>
                    </a:outerShdw>
                  </a:effectLst>
                  <a:latin typeface="Impact" panose="020B0806030902050204" pitchFamily="34" charset="0"/>
                </a:endParaRPr>
              </a:p>
            </p:txBody>
          </p:sp>
          <p:sp>
            <p:nvSpPr>
              <p:cNvPr id="5" name="矩形 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85472" y="4111772"/>
                <a:ext cx="2259965" cy="645160"/>
              </a:xfrm>
              <a:prstGeom prst="rect">
                <a:avLst/>
              </a:prstGeom>
              <a:ln>
                <a:noFill/>
              </a:ln>
            </p:spPr>
            <p:txBody>
              <a:bodyPr wrap="square">
                <a:spAutoFit/>
              </a:bodyPr>
              <a:lstStyle/>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：良好产品行为的基础</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7" name="组合 6"/>
            <p:cNvGrpSpPr/>
            <p:nvPr/>
          </p:nvGrpSpPr>
          <p:grpSpPr>
            <a:xfrm>
              <a:off x="10848" y="7291"/>
              <a:ext cx="3621" cy="2326"/>
              <a:chOff x="853087" y="3510427"/>
              <a:chExt cx="2299168" cy="1476818"/>
            </a:xfrm>
          </p:grpSpPr>
          <p:sp>
            <p:nvSpPr>
              <p:cNvPr id="8" name="椭圆 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100" dirty="0" smtClean="0">
                    <a:effectLst>
                      <a:outerShdw blurRad="38100" dist="38100" dir="2700000" algn="tl">
                        <a:srgbClr val="000000">
                          <a:alpha val="43137"/>
                        </a:srgbClr>
                      </a:outerShdw>
                    </a:effectLst>
                    <a:latin typeface="Impact" panose="020B0806030902050204" pitchFamily="34" charset="0"/>
                  </a:rPr>
                  <a:t>0</a:t>
                </a:r>
                <a:r>
                  <a:rPr lang="en-US" sz="3100" dirty="0" smtClean="0">
                    <a:effectLst>
                      <a:outerShdw blurRad="38100" dist="38100" dir="2700000" algn="tl">
                        <a:srgbClr val="000000">
                          <a:alpha val="43137"/>
                        </a:srgbClr>
                      </a:outerShdw>
                    </a:effectLst>
                    <a:latin typeface="Impact" panose="020B0806030902050204" pitchFamily="34" charset="0"/>
                  </a:rPr>
                  <a:t>6</a:t>
                </a:r>
                <a:endParaRPr lang="en-US" sz="3100" dirty="0">
                  <a:effectLst>
                    <a:outerShdw blurRad="38100" dist="38100" dir="2700000" algn="tl">
                      <a:srgbClr val="000000">
                        <a:alpha val="43137"/>
                      </a:srgbClr>
                    </a:outerShdw>
                  </a:effectLst>
                  <a:latin typeface="Impact" panose="020B0806030902050204" pitchFamily="34" charset="0"/>
                </a:endParaRPr>
              </a:p>
            </p:txBody>
          </p:sp>
          <p:sp>
            <p:nvSpPr>
              <p:cNvPr id="9" name="矩形 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087" y="4618945"/>
                <a:ext cx="2299168" cy="368300"/>
              </a:xfrm>
              <a:prstGeom prst="rect">
                <a:avLst/>
              </a:prstGeom>
              <a:ln>
                <a:noFill/>
              </a:ln>
            </p:spPr>
            <p:txBody>
              <a:bodyPr wrap="square">
                <a:spAutoFit/>
              </a:bodyPr>
              <a:p>
                <a:pPr algn="ct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Axure RP</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工具介绍</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目标导向设计研究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815465"/>
            <a:ext cx="8435975" cy="3170099"/>
          </a:xfrm>
          <a:prstGeom prst="rect">
            <a:avLst/>
          </a:prstGeom>
        </p:spPr>
        <p:txBody>
          <a:bodyPr wrap="square">
            <a:spAutoFit/>
          </a:bodyPr>
          <a:lstStyle/>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定性研究活动在目标导向涉及实践中最有用（大致按照执行顺序排列）：</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启动会</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文献综述</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产品/原型和竞争者审核</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利益相关者访谈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主题专家（SME)访谈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用户和客户访谈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用户观察/人种学实地研究</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用户访谈</a:t>
            </a:r>
            <a:endPar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96938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设计的主要关注点是用户，他们（而不是经理或产品支持团队）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是亲自使用产品来达成目标</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的人。</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我们需要从</a:t>
            </a:r>
            <a:r>
              <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rPr>
              <a:t>用</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户访谈中了解的信息：</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产品</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（如果目前产品还未面世，则指类似系统）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如何适应用户生活和工作流程</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：用户何时、因何原因以及如何使用产品。</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用户角度的领域知识</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：用户完成工作需要知道的信息。</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当前任务和活动</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：包括现有产品需要完成和不能完成的。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使用产品的动机与期望</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心理模型</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：用户对于工作、活动的看法，以及对产品的期望。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现有产品</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（如果目前产品还未面世，则指类似系统）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的问题</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和不尽完美之处。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客户访谈</a:t>
            </a:r>
            <a:endPar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96938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用户和客户这两个概念容易被混淆</a:t>
            </a:r>
            <a:r>
              <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endParaRPr>
          </a:p>
          <a:p>
            <a:r>
              <a:rPr lang="en-US" alt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尽管两组人员都是访谈对象，但他们对产品的观察角度不同，在产品最终设计的反映也有所不同</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客户</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指购买产品的人</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消费品来说，客户往往也是产品的用户</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访谈客户时，要了解以下内容：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购买产品的目的。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当前解决方案中遇到的难题。</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购买正在设计的这类产品时的决策过程。</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在安装、维护、管理产品时的角色。</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产品所在领域相关问题和词汇。</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用户观察</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400175" y="996950"/>
            <a:ext cx="8763000" cy="479996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大多数用户不能准确评估自己的行为</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访谈时， 可以与用户讨论他们对自身行为的看法，或者可以</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直接观察用户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许多可用性专家利用技术辅助手段，如录音或摄像来记录用户的言行。</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一个笔记本和一台数码相机足以捕捉我们需要的全部信息</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对消费品而言，很难获得用户行为的真实画面，尤其是户外或者公众场合使用产品的话。 这种情况下，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采取路人的方式观察用户十分有效</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dirty="0">
              <a:solidFill>
                <a:schemeClr val="tx1">
                  <a:lumMod val="95000"/>
                  <a:lumOff val="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3997723"/>
            <a:chOff x="8548025" y="1459078"/>
            <a:chExt cx="2967866" cy="445989"/>
          </a:xfrm>
        </p:grpSpPr>
        <p:sp>
          <p:nvSpPr>
            <p:cNvPr id="32" name="矩形 31"/>
            <p:cNvSpPr/>
            <p:nvPr/>
          </p:nvSpPr>
          <p:spPr>
            <a:xfrm>
              <a:off x="8548025" y="1524084"/>
              <a:ext cx="2967866" cy="380983"/>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市场部门钟情于使用焦点小组收集到的用户数据。</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焦点小组是传统产品营销的标准技术，有助于测定产品外观以及工业设计等产品形式的初始形状</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。焦点小组也有助于收集用户长时间使用某产品的反应。</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尽管焦点小组看起来提供了必要的用户接触，但这种方法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在很多方面不适合用做交互设计工具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比如：</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焦点小组擅长收集人们拥有或愿意购买的产品方面的信息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，但在收集用户使用产品做什么、如何使用产品以及为何这么使用产品等方面的信息方面表现不佳。</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焦点小组属于团队活动</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，倾向于达成一致意见。</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焦点小组倾向于抑制行为和观念的多样性</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sz="2400" b="1" dirty="0">
                  <a:solidFill>
                    <a:srgbClr val="18478F"/>
                  </a:solidFill>
                  <a:latin typeface="微软雅黑" panose="020B0503020204020204" pitchFamily="34" charset="-122"/>
                  <a:cs typeface="Segoe UI Semilight" panose="020B0402040204020203" pitchFamily="34" charset="0"/>
                </a:rPr>
                <a:t>焦点小组</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275222"/>
            <a:chOff x="8548025" y="1459078"/>
            <a:chExt cx="2967866" cy="476947"/>
          </a:xfrm>
        </p:grpSpPr>
        <p:sp>
          <p:nvSpPr>
            <p:cNvPr id="32" name="矩形 31"/>
            <p:cNvSpPr/>
            <p:nvPr/>
          </p:nvSpPr>
          <p:spPr>
            <a:xfrm>
              <a:off x="8548025" y="1524084"/>
              <a:ext cx="2967866" cy="411941"/>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可用性测试（又称用户测试）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是测量用户与产品交互特点的一系列技术的总称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。测试的目标通常是评估产品的可用性。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需要在较为完善和连贯的设计成品上进行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在重新设计开始时可以将可用性测试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作为一个案例</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可用性测试技术肯定能在此类项目中发现改进机会。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lang="zh-CN" sz="2400" b="1" dirty="0">
                  <a:solidFill>
                    <a:srgbClr val="18478F"/>
                  </a:solidFill>
                  <a:latin typeface="微软雅黑" panose="020B0503020204020204" pitchFamily="34" charset="-122"/>
                  <a:cs typeface="Segoe UI Semilight" panose="020B0402040204020203" pitchFamily="34" charset="0"/>
                </a:rPr>
                <a:t>可用性测试</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3997723"/>
            <a:chOff x="8548025" y="1459078"/>
            <a:chExt cx="2967866" cy="445989"/>
          </a:xfrm>
        </p:grpSpPr>
        <p:sp>
          <p:nvSpPr>
            <p:cNvPr id="32" name="矩形 31"/>
            <p:cNvSpPr/>
            <p:nvPr/>
          </p:nvSpPr>
          <p:spPr>
            <a:xfrm>
              <a:off x="8548025" y="1524084"/>
              <a:ext cx="2967866" cy="380983"/>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信息架构师推广开来的技术，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有助于理解用户组织信息和概念的方式。</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卡片分类最棘手的是结果分析，可以通过探索趋势或者统计分析来揭示各种模式及其关联。</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卡片分类有助于理解用户心理模型的某个方面，但</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前提是用户必须具备精湛的组织能力</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lang="zh-CN" sz="2400" b="1" dirty="0">
                  <a:solidFill>
                    <a:srgbClr val="18478F"/>
                  </a:solidFill>
                  <a:latin typeface="微软雅黑" panose="020B0503020204020204" pitchFamily="34" charset="-122"/>
                  <a:cs typeface="Segoe UI Semilight" panose="020B0402040204020203" pitchFamily="34" charset="0"/>
                </a:rPr>
                <a:t>卡片分类</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552085"/>
            <a:chOff x="8548025" y="1459078"/>
            <a:chExt cx="2967866" cy="507834"/>
          </a:xfrm>
        </p:grpSpPr>
        <p:sp>
          <p:nvSpPr>
            <p:cNvPr id="32" name="矩形 31"/>
            <p:cNvSpPr/>
            <p:nvPr/>
          </p:nvSpPr>
          <p:spPr>
            <a:xfrm>
              <a:off x="8548025" y="1524084"/>
              <a:ext cx="2967866" cy="442828"/>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任务分析是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指使用问卷调查或者开放式访谈来深入理解人们目前如何执行具体的任务。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该研究包括以下内容：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用户执行任务的原因（即任务背后的目标)。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任务的执行频率和重要程度。</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提示——推动或促使任务执行的因素。</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依赖关系——执行任务的要素和完成任务的必备条件。</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相关人员有哪些，他们的职责和角色。</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执行的具体动作。</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做出的决定。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支持决策的信息。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有哪些问题——失误和意外情况。</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如何纠正这些失误和意外。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sz="2400" b="1" dirty="0">
                  <a:solidFill>
                    <a:srgbClr val="18478F"/>
                  </a:solidFill>
                  <a:latin typeface="微软雅黑" panose="020B0503020204020204" pitchFamily="34" charset="-122"/>
                  <a:cs typeface="Segoe UI Semilight" panose="020B0402040204020203" pitchFamily="34" charset="0"/>
                </a:rPr>
                <a:t>任务分析</a:t>
              </a:r>
              <a:endParaRPr sz="2400" b="1" dirty="0">
                <a:solidFill>
                  <a:srgbClr val="18478F"/>
                </a:solidFill>
                <a:latin typeface="微软雅黑" panose="020B0503020204020204" pitchFamily="34"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2</a:t>
            </a:r>
            <a:endParaRPr 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7" grpId="0" bldLvl="0" animBg="1"/>
      <p:bldP spid="9" grpId="0" bldLvl="0" animBg="1"/>
      <p:bldP spid="10" grpId="0" bldLvl="0" animBg="1"/>
      <p:bldP spid="1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9220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他们对产品的观察角度不同，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在产品最终设计的反映也有所不同，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endPar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3" name="矩形 32"/>
          <p:cNvSpPr/>
          <p:nvPr/>
        </p:nvSpPr>
        <p:spPr>
          <a:xfrm>
            <a:off x="4657725" y="1569085"/>
            <a:ext cx="370014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请简述用户和客户的区别</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9220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他们对产品的观察角度不同，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在产品最终设计的反映也有所不同，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endPar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3" name="矩形 32"/>
          <p:cNvSpPr/>
          <p:nvPr/>
        </p:nvSpPr>
        <p:spPr>
          <a:xfrm>
            <a:off x="4657725" y="1569085"/>
            <a:ext cx="370014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请简述用户和客户的区别</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74970" y="3242310"/>
            <a:ext cx="3858895" cy="583565"/>
          </a:xfrm>
          <a:prstGeom prst="rect">
            <a:avLst/>
          </a:prstGeom>
          <a:ln>
            <a:noFill/>
          </a:ln>
        </p:spPr>
        <p:txBody>
          <a:bodyPr wrap="square">
            <a:spAutoFit/>
          </a:bodyPr>
          <a:lstStyle/>
          <a:p>
            <a:r>
              <a:rPr lang="zh-CN" sz="3200" dirty="0">
                <a:solidFill>
                  <a:srgbClr val="18478F"/>
                </a:solidFill>
                <a:latin typeface="Open Sans" panose="020B0606030504020204" pitchFamily="34" charset="0"/>
                <a:ea typeface="宋体" panose="02010600030101010101" pitchFamily="2" charset="-122"/>
                <a:cs typeface="Open Sans" panose="020B0606030504020204" pitchFamily="34" charset="0"/>
              </a:rPr>
              <a:t>界面原型介绍</a:t>
            </a:r>
            <a:endParaRPr lang="en-US" altLang="zh-CN" sz="32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504815" y="3251835"/>
            <a:ext cx="5111115" cy="583565"/>
          </a:xfrm>
          <a:prstGeom prst="rect">
            <a:avLst/>
          </a:prstGeom>
          <a:ln>
            <a:noFill/>
          </a:ln>
        </p:spPr>
        <p:txBody>
          <a:bodyPr wrap="square">
            <a:spAutoFit/>
          </a:bodyPr>
          <a:lstStyle/>
          <a:p>
            <a:r>
              <a:rPr lang="en-US" altLang="zh-CN"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AboutFace</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2129790"/>
            <a:ext cx="4446270" cy="1568450"/>
          </a:xfrm>
          <a:prstGeom prst="rect">
            <a:avLst/>
          </a:prstGeom>
        </p:spPr>
        <p:txBody>
          <a:bodyPr wrap="square">
            <a:spAutoFit/>
          </a:bodyPr>
          <a:lstStyle/>
          <a:p>
            <a:pPr algn="l" fontAlgn="auto">
              <a:lnSpc>
                <a:spcPct val="100000"/>
              </a:lnSpc>
            </a:pP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产品团队启动一个新项目后不久，通常会碰到一个严重的阻碍。开始的时候满怀壮志，收集了大量研究数据，或者更典型的做法是，雇人收集市场、用户或者竞争产品研究的相关数据。 又或者是不做研究</a:t>
            </a:r>
            <a:r>
              <a:rPr lang="zh-CN" altLang="en-US" sz="1600" dirty="0">
                <a:solidFill>
                  <a:schemeClr val="bg1"/>
                </a:solidFill>
                <a:latin typeface="Open Sans" panose="020B0606030504020204" pitchFamily="34" charset="0"/>
                <a:ea typeface="宋体" panose="02010600030101010101" pitchFamily="2" charset="-122"/>
                <a:cs typeface="Open Sans" panose="020B0606030504020204" pitchFamily="34" charset="0"/>
              </a:rPr>
              <a: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直接进行头脑风暴，收集了一堆貌似很酷又很有用的点子。</a:t>
            </a:r>
            <a:endPar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3907790"/>
            <a:ext cx="4446905" cy="1322070"/>
          </a:xfrm>
          <a:prstGeom prst="rect">
            <a:avLst/>
          </a:prstGeom>
        </p:spPr>
        <p:txBody>
          <a:bodyPr wrap="square">
            <a:spAutoFit/>
          </a:bodyPr>
          <a:lstStyle/>
          <a:p>
            <a:pPr algn="l" fontAlgn="auto">
              <a:lnSpc>
                <a:spcPct val="10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研究固然能够深入理解用户，头脑风暴也的确很有趣，能够激发团队灵感，但一旦开始制 订详细的设计和开发决策，团队很快就会意识到，遗漏了理论研究到实际产品设计的过程的一个</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关键环节</a:t>
            </a: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4"/>
                                        </p:tgtEl>
                                        <p:attrNameLst>
                                          <p:attrName>ppt_y</p:attrName>
                                        </p:attrNameLst>
                                      </p:cBhvr>
                                      <p:tavLst>
                                        <p:tav tm="0">
                                          <p:val>
                                            <p:strVal val="#ppt_y"/>
                                          </p:val>
                                        </p:tav>
                                        <p:tav tm="100000">
                                          <p:val>
                                            <p:strVal val="#ppt_y"/>
                                          </p:val>
                                        </p:tav>
                                      </p:tavLst>
                                    </p:anim>
                                    <p:anim calcmode="lin" valueType="num">
                                      <p:cBhvr>
                                        <p:cTn id="3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4"/>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4" grpId="0"/>
      <p:bldP spid="14" grpId="0" animBg="1"/>
      <p:bldP spid="15" grpId="0"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009045"/>
            <a:ext cx="3925778" cy="1076325"/>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sz="1600" dirty="0" smtClean="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那么这个关键环节指的是什么呢？</a:t>
            </a:r>
            <a:endParaRPr lang="zh-CN" sz="16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27200" y="436245"/>
            <a:ext cx="396621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提问</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椭圆 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477510" y="3456305"/>
            <a:ext cx="6381750" cy="368300"/>
          </a:xfrm>
          <a:prstGeom prst="rect">
            <a:avLst/>
          </a:prstGeom>
        </p:spPr>
        <p:txBody>
          <a:bodyPr wrap="square">
            <a:spAutoFit/>
          </a:bodyPr>
          <a:p>
            <a:pPr indent="0">
              <a:buNone/>
            </a:pPr>
            <a:r>
              <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rPr>
              <a:t>界面原型设计。</a:t>
            </a:r>
            <a:endParaRPr lang="zh-CN" altLang="en-US"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par>
                                <p:cTn id="45" presetID="2" presetClass="entr" presetSubtype="9"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0-#ppt_w/2"/>
                                          </p:val>
                                        </p:tav>
                                        <p:tav tm="100000">
                                          <p:val>
                                            <p:strVal val="#ppt_x"/>
                                          </p:val>
                                        </p:tav>
                                      </p:tavLst>
                                    </p:anim>
                                    <p:anim calcmode="lin" valueType="num">
                                      <p:cBhvr additive="base">
                                        <p:cTn id="60" dur="500" fill="hold"/>
                                        <p:tgtEl>
                                          <p:spTgt spid="17"/>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heel(1)">
                                      <p:cBhvr>
                                        <p:cTn id="6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9" grpId="0" bldLvl="0" animBg="1"/>
      <p:bldP spid="20" grpId="0" bldLvl="0" animBg="1"/>
      <p:bldP spid="30" grpId="0"/>
      <p:bldP spid="8" grpId="0"/>
      <p:bldP spid="10" grpId="0" animBg="1"/>
      <p:bldP spid="15" grpId="0" animBg="1"/>
      <p:bldP spid="16" grpId="0" animBg="1"/>
      <p:bldP spid="17" grpId="0" animBg="1"/>
      <p:bldP spid="18" grpId="0" animBg="1"/>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338185" y="157924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利用故事情节或场景剧本来设想理想的用户交互过程</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4" name="矩形 13"/>
          <p:cNvSpPr/>
          <p:nvPr/>
        </p:nvSpPr>
        <p:spPr>
          <a:xfrm>
            <a:off x="8338185" y="2955925"/>
            <a:ext cx="3164205" cy="368300"/>
          </a:xfrm>
          <a:prstGeom prst="rect">
            <a:avLst/>
          </a:prstGeom>
        </p:spPr>
        <p:txBody>
          <a:bodyPr wrap="square">
            <a:spAutoFit/>
          </a:bodyPr>
          <a:lstStyle/>
          <a:p>
            <a:r>
              <a:rPr lang="en-US" altLang="zh-CN"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运用场景剧本提取设计需求</a:t>
            </a:r>
            <a:r>
              <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1" name="矩形 20"/>
          <p:cNvSpPr/>
          <p:nvPr/>
        </p:nvSpPr>
        <p:spPr>
          <a:xfrm>
            <a:off x="8338185" y="407860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依次使用这些需求来定义产品的基本交互需要</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8" name="矩形 27"/>
          <p:cNvSpPr/>
          <p:nvPr/>
        </p:nvSpPr>
        <p:spPr>
          <a:xfrm>
            <a:off x="8338185" y="5349240"/>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在这个框架中不断增加设计细节</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0" name="椭圆 29"/>
          <p:cNvSpPr/>
          <p:nvPr/>
        </p:nvSpPr>
        <p:spPr>
          <a:xfrm>
            <a:off x="7278531" y="1556937"/>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78531" y="2786246"/>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278531" y="4056952"/>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p:cNvSpPr/>
          <p:nvPr/>
        </p:nvSpPr>
        <p:spPr>
          <a:xfrm>
            <a:off x="7283270" y="5327658"/>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矩形 66"/>
          <p:cNvSpPr/>
          <p:nvPr/>
        </p:nvSpPr>
        <p:spPr>
          <a:xfrm>
            <a:off x="7163229" y="4201081"/>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3</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8" name="矩形 67"/>
          <p:cNvSpPr/>
          <p:nvPr/>
        </p:nvSpPr>
        <p:spPr>
          <a:xfrm>
            <a:off x="7174779" y="1702745"/>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1</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9" name="矩形 68"/>
          <p:cNvSpPr/>
          <p:nvPr/>
        </p:nvSpPr>
        <p:spPr>
          <a:xfrm>
            <a:off x="7202017" y="2940730"/>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2</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70" name="矩形 69"/>
          <p:cNvSpPr/>
          <p:nvPr/>
        </p:nvSpPr>
        <p:spPr>
          <a:xfrm>
            <a:off x="7213734" y="5477928"/>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4</a:t>
            </a:r>
            <a:endParaRPr lang="zh-CN" altLang="en-US" sz="2000" b="1" dirty="0">
              <a:solidFill>
                <a:srgbClr val="18478F"/>
              </a:solidFill>
              <a:latin typeface="Dotum" panose="020B0600000101010101" pitchFamily="34" charset="-127"/>
              <a:ea typeface="Dotum" panose="020B0600000101010101" pitchFamily="34" charset="-127"/>
            </a:endParaRPr>
          </a:p>
        </p:txBody>
      </p:sp>
      <p:grpSp>
        <p:nvGrpSpPr>
          <p:cNvPr id="74" name="组合 73"/>
          <p:cNvGrpSpPr/>
          <p:nvPr/>
        </p:nvGrpSpPr>
        <p:grpSpPr>
          <a:xfrm>
            <a:off x="735965" y="2341880"/>
            <a:ext cx="5923280" cy="1859446"/>
            <a:chOff x="2399" y="3050"/>
            <a:chExt cx="6677" cy="2051"/>
          </a:xfrm>
        </p:grpSpPr>
        <p:sp>
          <p:nvSpPr>
            <p:cNvPr id="17" name="Freeform 5"/>
            <p:cNvSpPr/>
            <p:nvPr/>
          </p:nvSpPr>
          <p:spPr bwMode="auto">
            <a:xfrm>
              <a:off x="2399" y="3050"/>
              <a:ext cx="2769" cy="2051"/>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6"/>
            <p:cNvSpPr/>
            <p:nvPr/>
          </p:nvSpPr>
          <p:spPr bwMode="auto">
            <a:xfrm>
              <a:off x="4514" y="3050"/>
              <a:ext cx="4562" cy="2051"/>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24" name="组合 23"/>
            <p:cNvGrpSpPr/>
            <p:nvPr/>
          </p:nvGrpSpPr>
          <p:grpSpPr>
            <a:xfrm>
              <a:off x="3056" y="3642"/>
              <a:ext cx="727" cy="867"/>
              <a:chOff x="689553" y="1041991"/>
              <a:chExt cx="461652" cy="550860"/>
            </a:xfrm>
            <a:gradFill>
              <a:gsLst>
                <a:gs pos="100000">
                  <a:srgbClr val="18478F"/>
                </a:gs>
                <a:gs pos="0">
                  <a:srgbClr val="238DED"/>
                </a:gs>
              </a:gsLst>
              <a:lin ang="7200000" scaled="0"/>
            </a:gradFill>
          </p:grpSpPr>
          <p:sp>
            <p:nvSpPr>
              <p:cNvPr id="25"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1" name="矩形 70"/>
            <p:cNvSpPr/>
            <p:nvPr/>
          </p:nvSpPr>
          <p:spPr>
            <a:xfrm>
              <a:off x="5475" y="3099"/>
              <a:ext cx="3377" cy="2002"/>
            </a:xfrm>
            <a:prstGeom prst="rect">
              <a:avLst/>
            </a:prstGeom>
          </p:spPr>
          <p:txBody>
            <a:bodyPr wrap="square">
              <a:spAutoFit/>
            </a:bodyPr>
            <a:lstStyle/>
            <a:p>
              <a:r>
                <a:rPr sz="1600" dirty="0">
                  <a:solidFill>
                    <a:schemeClr val="bg1"/>
                  </a:solidFill>
                  <a:latin typeface="微软雅黑" panose="020B0503020204020204" pitchFamily="34" charset="-122"/>
                  <a:cs typeface="Segoe UI Semilight" panose="020B0402040204020203" pitchFamily="34" charset="0"/>
                  <a:sym typeface="+mn-ea"/>
                </a:rPr>
                <a:t>本章讲解弥合研究与设计之间鸿沟的过程的前半部分。这里采用的一系列技巧均以人物模 型为主角。这些技巧以</a:t>
              </a:r>
              <a:r>
                <a:rPr sz="1600" dirty="0">
                  <a:solidFill>
                    <a:srgbClr val="FF0000"/>
                  </a:solidFill>
                  <a:latin typeface="微软雅黑" panose="020B0503020204020204" pitchFamily="34" charset="-122"/>
                  <a:cs typeface="Segoe UI Semilight" panose="020B0402040204020203" pitchFamily="34" charset="0"/>
                  <a:sym typeface="+mn-ea"/>
                </a:rPr>
                <a:t>迭代</a:t>
              </a:r>
              <a:r>
                <a:rPr sz="1600" dirty="0">
                  <a:solidFill>
                    <a:schemeClr val="bg1"/>
                  </a:solidFill>
                  <a:latin typeface="微软雅黑" panose="020B0503020204020204" pitchFamily="34" charset="-122"/>
                  <a:cs typeface="Segoe UI Semilight" panose="020B0402040204020203" pitchFamily="34" charset="0"/>
                  <a:sym typeface="+mn-ea"/>
                </a:rPr>
                <a:t>、</a:t>
              </a:r>
              <a:r>
                <a:rPr sz="1600" dirty="0">
                  <a:solidFill>
                    <a:srgbClr val="FF0000"/>
                  </a:solidFill>
                  <a:latin typeface="微软雅黑" panose="020B0503020204020204" pitchFamily="34" charset="-122"/>
                  <a:cs typeface="Segoe UI Semilight" panose="020B0402040204020203" pitchFamily="34" charset="0"/>
                  <a:sym typeface="+mn-ea"/>
                </a:rPr>
                <a:t>可重复</a:t>
              </a:r>
              <a:r>
                <a:rPr sz="1600" dirty="0">
                  <a:solidFill>
                    <a:schemeClr val="bg1"/>
                  </a:solidFill>
                  <a:latin typeface="微软雅黑" panose="020B0503020204020204" pitchFamily="34" charset="-122"/>
                  <a:cs typeface="Segoe UI Semilight" panose="020B0402040204020203" pitchFamily="34" charset="0"/>
                  <a:sym typeface="+mn-ea"/>
                </a:rPr>
                <a:t>和</a:t>
              </a:r>
              <a:r>
                <a:rPr sz="1600" dirty="0">
                  <a:solidFill>
                    <a:srgbClr val="FF0000"/>
                  </a:solidFill>
                  <a:latin typeface="微软雅黑" panose="020B0503020204020204" pitchFamily="34" charset="-122"/>
                  <a:cs typeface="Segoe UI Semilight" panose="020B0402040204020203" pitchFamily="34" charset="0"/>
                  <a:sym typeface="+mn-ea"/>
                </a:rPr>
                <a:t>可测试</a:t>
              </a:r>
              <a:r>
                <a:rPr sz="1600" dirty="0">
                  <a:solidFill>
                    <a:schemeClr val="bg1"/>
                  </a:solidFill>
                  <a:latin typeface="微软雅黑" panose="020B0503020204020204" pitchFamily="34" charset="-122"/>
                  <a:cs typeface="Segoe UI Semilight" panose="020B0402040204020203" pitchFamily="34" charset="0"/>
                  <a:sym typeface="+mn-ea"/>
                </a:rPr>
                <a:t>的方式迅速推出设计方案。这一过程包含四个主要活动</a:t>
              </a:r>
              <a:r>
                <a:rPr lang="zh-CN" sz="1600" dirty="0">
                  <a:solidFill>
                    <a:schemeClr val="bg1"/>
                  </a:solidFill>
                  <a:latin typeface="微软雅黑" panose="020B0503020204020204" pitchFamily="34" charset="-122"/>
                  <a:cs typeface="Segoe UI Semilight" panose="020B0402040204020203" pitchFamily="34" charset="0"/>
                  <a:sym typeface="+mn-ea"/>
                </a:rPr>
                <a:t>。</a:t>
              </a:r>
              <a:endParaRPr lang="zh-CN" altLang="en-US"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sp>
        <p:nvSpPr>
          <p:cNvPr id="8" name="矩形 7"/>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椭圆 2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23" name="椭圆 2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350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par>
                                <p:cTn id="26" presetID="53" presetClass="entr" presetSubtype="16" fill="hold" grpId="0" nodeType="withEffect">
                                  <p:stCondLst>
                                    <p:cond delay="350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par>
                                <p:cTn id="31" presetID="53" presetClass="entr" presetSubtype="16" fill="hold" grpId="0" nodeType="withEffect">
                                  <p:stCondLst>
                                    <p:cond delay="3500"/>
                                  </p:stCondLst>
                                  <p:childTnLst>
                                    <p:set>
                                      <p:cBhvr>
                                        <p:cTn id="32" dur="1" fill="hold">
                                          <p:stCondLst>
                                            <p:cond delay="0"/>
                                          </p:stCondLst>
                                        </p:cTn>
                                        <p:tgtEl>
                                          <p:spTgt spid="67"/>
                                        </p:tgtEl>
                                        <p:attrNameLst>
                                          <p:attrName>style.visibility</p:attrName>
                                        </p:attrNameLst>
                                      </p:cBhvr>
                                      <p:to>
                                        <p:strVal val="visible"/>
                                      </p:to>
                                    </p:set>
                                    <p:anim calcmode="lin" valueType="num">
                                      <p:cBhvr>
                                        <p:cTn id="33" dur="500" fill="hold"/>
                                        <p:tgtEl>
                                          <p:spTgt spid="67"/>
                                        </p:tgtEl>
                                        <p:attrNameLst>
                                          <p:attrName>ppt_w</p:attrName>
                                        </p:attrNameLst>
                                      </p:cBhvr>
                                      <p:tavLst>
                                        <p:tav tm="0">
                                          <p:val>
                                            <p:fltVal val="0"/>
                                          </p:val>
                                        </p:tav>
                                        <p:tav tm="100000">
                                          <p:val>
                                            <p:strVal val="#ppt_w"/>
                                          </p:val>
                                        </p:tav>
                                      </p:tavLst>
                                    </p:anim>
                                    <p:anim calcmode="lin" valueType="num">
                                      <p:cBhvr>
                                        <p:cTn id="34" dur="500" fill="hold"/>
                                        <p:tgtEl>
                                          <p:spTgt spid="67"/>
                                        </p:tgtEl>
                                        <p:attrNameLst>
                                          <p:attrName>ppt_h</p:attrName>
                                        </p:attrNameLst>
                                      </p:cBhvr>
                                      <p:tavLst>
                                        <p:tav tm="0">
                                          <p:val>
                                            <p:fltVal val="0"/>
                                          </p:val>
                                        </p:tav>
                                        <p:tav tm="100000">
                                          <p:val>
                                            <p:strVal val="#ppt_h"/>
                                          </p:val>
                                        </p:tav>
                                      </p:tavLst>
                                    </p:anim>
                                    <p:animEffect transition="in" filter="fade">
                                      <p:cBhvr>
                                        <p:cTn id="35" dur="500"/>
                                        <p:tgtEl>
                                          <p:spTgt spid="67"/>
                                        </p:tgtEl>
                                      </p:cBhvr>
                                    </p:animEffect>
                                  </p:childTnLst>
                                </p:cTn>
                              </p:par>
                              <p:par>
                                <p:cTn id="36" presetID="53" presetClass="entr" presetSubtype="16" fill="hold" grpId="0" nodeType="withEffect">
                                  <p:stCondLst>
                                    <p:cond delay="3500"/>
                                  </p:stCondLst>
                                  <p:childTnLst>
                                    <p:set>
                                      <p:cBhvr>
                                        <p:cTn id="37" dur="1" fill="hold">
                                          <p:stCondLst>
                                            <p:cond delay="0"/>
                                          </p:stCondLst>
                                        </p:cTn>
                                        <p:tgtEl>
                                          <p:spTgt spid="70"/>
                                        </p:tgtEl>
                                        <p:attrNameLst>
                                          <p:attrName>style.visibility</p:attrName>
                                        </p:attrNameLst>
                                      </p:cBhvr>
                                      <p:to>
                                        <p:strVal val="visible"/>
                                      </p:to>
                                    </p:set>
                                    <p:anim calcmode="lin" valueType="num">
                                      <p:cBhvr>
                                        <p:cTn id="38" dur="500" fill="hold"/>
                                        <p:tgtEl>
                                          <p:spTgt spid="70"/>
                                        </p:tgtEl>
                                        <p:attrNameLst>
                                          <p:attrName>ppt_w</p:attrName>
                                        </p:attrNameLst>
                                      </p:cBhvr>
                                      <p:tavLst>
                                        <p:tav tm="0">
                                          <p:val>
                                            <p:fltVal val="0"/>
                                          </p:val>
                                        </p:tav>
                                        <p:tav tm="100000">
                                          <p:val>
                                            <p:strVal val="#ppt_w"/>
                                          </p:val>
                                        </p:tav>
                                      </p:tavLst>
                                    </p:anim>
                                    <p:anim calcmode="lin" valueType="num">
                                      <p:cBhvr>
                                        <p:cTn id="39" dur="500" fill="hold"/>
                                        <p:tgtEl>
                                          <p:spTgt spid="70"/>
                                        </p:tgtEl>
                                        <p:attrNameLst>
                                          <p:attrName>ppt_h</p:attrName>
                                        </p:attrNameLst>
                                      </p:cBhvr>
                                      <p:tavLst>
                                        <p:tav tm="0">
                                          <p:val>
                                            <p:fltVal val="0"/>
                                          </p:val>
                                        </p:tav>
                                        <p:tav tm="100000">
                                          <p:val>
                                            <p:strVal val="#ppt_h"/>
                                          </p:val>
                                        </p:tav>
                                      </p:tavLst>
                                    </p:anim>
                                    <p:animEffect transition="in" filter="fade">
                                      <p:cBhvr>
                                        <p:cTn id="40" dur="500"/>
                                        <p:tgtEl>
                                          <p:spTgt spid="70"/>
                                        </p:tgtEl>
                                      </p:cBhvr>
                                    </p:animEffect>
                                  </p:childTnLst>
                                </p:cTn>
                              </p:par>
                              <p:par>
                                <p:cTn id="41" presetID="41" presetClass="entr" presetSubtype="0" fill="hold" grpId="0" nodeType="withEffect">
                                  <p:stCondLst>
                                    <p:cond delay="500"/>
                                  </p:stCondLst>
                                  <p:iterate type="lt">
                                    <p:tmPct val="10000"/>
                                  </p:iterate>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8"/>
                                        </p:tgtEl>
                                        <p:attrNameLst>
                                          <p:attrName>ppt_y</p:attrName>
                                        </p:attrNameLst>
                                      </p:cBhvr>
                                      <p:tavLst>
                                        <p:tav tm="0">
                                          <p:val>
                                            <p:strVal val="#ppt_y"/>
                                          </p:val>
                                        </p:tav>
                                        <p:tav tm="100000">
                                          <p:val>
                                            <p:strVal val="#ppt_y"/>
                                          </p:val>
                                        </p:tav>
                                      </p:tavLst>
                                    </p:anim>
                                    <p:anim calcmode="lin" valueType="num">
                                      <p:cBhvr>
                                        <p:cTn id="4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8"/>
                                        </p:tgtEl>
                                      </p:cBhvr>
                                    </p:animEffect>
                                  </p:childTnLst>
                                </p:cTn>
                              </p:par>
                              <p:par>
                                <p:cTn id="48" presetID="2" presetClass="entr" presetSubtype="9"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0-#ppt_h/2"/>
                                          </p:val>
                                        </p:tav>
                                        <p:tav tm="100000">
                                          <p:val>
                                            <p:strVal val="#ppt_y"/>
                                          </p:val>
                                        </p:tav>
                                      </p:tavLst>
                                    </p:anim>
                                  </p:childTnLst>
                                </p:cTn>
                              </p:par>
                              <p:par>
                                <p:cTn id="52" presetID="2" presetClass="entr" presetSubtype="9"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9"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0-#ppt_w/2"/>
                                          </p:val>
                                        </p:tav>
                                        <p:tav tm="100000">
                                          <p:val>
                                            <p:strVal val="#ppt_x"/>
                                          </p:val>
                                        </p:tav>
                                      </p:tavLst>
                                    </p:anim>
                                    <p:anim calcmode="lin" valueType="num">
                                      <p:cBhvr additive="base">
                                        <p:cTn id="59" dur="500" fill="hold"/>
                                        <p:tgtEl>
                                          <p:spTgt spid="27"/>
                                        </p:tgtEl>
                                        <p:attrNameLst>
                                          <p:attrName>ppt_y</p:attrName>
                                        </p:attrNameLst>
                                      </p:cBhvr>
                                      <p:tavLst>
                                        <p:tav tm="0">
                                          <p:val>
                                            <p:strVal val="0-#ppt_h/2"/>
                                          </p:val>
                                        </p:tav>
                                        <p:tav tm="100000">
                                          <p:val>
                                            <p:strVal val="#ppt_y"/>
                                          </p:val>
                                        </p:tav>
                                      </p:tavLst>
                                    </p:anim>
                                  </p:childTnLst>
                                </p:cTn>
                              </p:par>
                              <p:par>
                                <p:cTn id="60" presetID="2" presetClass="entr" presetSubtype="9"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0-#ppt_w/2"/>
                                          </p:val>
                                        </p:tav>
                                        <p:tav tm="100000">
                                          <p:val>
                                            <p:strVal val="#ppt_x"/>
                                          </p:val>
                                        </p:tav>
                                      </p:tavLst>
                                    </p:anim>
                                    <p:anim calcmode="lin" valueType="num">
                                      <p:cBhvr additive="base">
                                        <p:cTn id="63" dur="500" fill="hold"/>
                                        <p:tgtEl>
                                          <p:spTgt spid="29"/>
                                        </p:tgtEl>
                                        <p:attrNameLst>
                                          <p:attrName>ppt_y</p:attrName>
                                        </p:attrNameLst>
                                      </p:cBhvr>
                                      <p:tavLst>
                                        <p:tav tm="0">
                                          <p:val>
                                            <p:strVal val="0-#ppt_h/2"/>
                                          </p:val>
                                        </p:tav>
                                        <p:tav tm="100000">
                                          <p:val>
                                            <p:strVal val="#ppt_y"/>
                                          </p:val>
                                        </p:tav>
                                      </p:tavLst>
                                    </p:anim>
                                  </p:childTnLst>
                                </p:cTn>
                              </p:par>
                              <p:par>
                                <p:cTn id="64" presetID="2" presetClass="entr" presetSubtype="9"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500" fill="hold"/>
                                        <p:tgtEl>
                                          <p:spTgt spid="34"/>
                                        </p:tgtEl>
                                        <p:attrNameLst>
                                          <p:attrName>ppt_x</p:attrName>
                                        </p:attrNameLst>
                                      </p:cBhvr>
                                      <p:tavLst>
                                        <p:tav tm="0">
                                          <p:val>
                                            <p:strVal val="0-#ppt_w/2"/>
                                          </p:val>
                                        </p:tav>
                                        <p:tav tm="100000">
                                          <p:val>
                                            <p:strVal val="#ppt_x"/>
                                          </p:val>
                                        </p:tav>
                                      </p:tavLst>
                                    </p:anim>
                                    <p:anim calcmode="lin" valueType="num">
                                      <p:cBhvr additive="base">
                                        <p:cTn id="67"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67" grpId="0" bldLvl="0" animBg="1"/>
      <p:bldP spid="68" grpId="0" bldLvl="0" animBg="1"/>
      <p:bldP spid="69" grpId="0" bldLvl="0" animBg="1"/>
      <p:bldP spid="70" grpId="0" bldLvl="0" animBg="1"/>
      <p:bldP spid="8" grpId="0"/>
      <p:bldP spid="22" grpId="0" animBg="1"/>
      <p:bldP spid="23" grpId="0" animBg="1"/>
      <p:bldP spid="27" grpId="0" animBg="1"/>
      <p:bldP spid="29"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95425" y="171759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 name="矩形 51"/>
            <p:cNvSpPr/>
            <p:nvPr/>
          </p:nvSpPr>
          <p:spPr>
            <a:xfrm>
              <a:off x="13510" y="3156"/>
              <a:ext cx="3377" cy="1840"/>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叙事是这一过程的黏合剂，是研究数据和潜在产品特性的指南针：用人物模型创造故事， 让故事指明用户满意的地方</a:t>
              </a:r>
              <a:r>
                <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endPar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 name="矩形 2"/>
          <p:cNvSpPr/>
          <p:nvPr/>
        </p:nvSpPr>
        <p:spPr>
          <a:xfrm>
            <a:off x="1395704" y="3444450"/>
            <a:ext cx="8889537" cy="922020"/>
          </a:xfrm>
          <a:prstGeom prst="rect">
            <a:avLst/>
          </a:prstGeom>
        </p:spPr>
        <p:txBody>
          <a:bodyPr wrap="square">
            <a:spAutoFit/>
          </a:bodyPr>
          <a:lstStyle/>
          <a:p>
            <a:r>
              <a:rPr lang="zh-CN" altLang="en-US" dirty="0"/>
              <a:t>叙述是</a:t>
            </a:r>
            <a:r>
              <a:rPr lang="zh-CN" altLang="en-US" dirty="0">
                <a:solidFill>
                  <a:srgbClr val="FF0000"/>
                </a:solidFill>
              </a:rPr>
              <a:t>高效的设计工具</a:t>
            </a:r>
            <a:r>
              <a:rPr lang="zh-CN" altLang="en-US" dirty="0"/>
              <a:t>，证据随处可见。著名的迪士尼幻想工程师（Disney Imagineer)®构 建的体验如果不是以现代神话为基础，他们也会迷失方向。我们为数字产品创造的体验都有其 自己的叙事结构（可能更有根据），交互设计就建立在这些叙事的基础上。</a:t>
            </a:r>
            <a:endParaRPr lang="zh-CN" altLang="en-US" dirty="0"/>
          </a:p>
        </p:txBody>
      </p:sp>
      <p:sp>
        <p:nvSpPr>
          <p:cNvPr id="8" name="矩形 7"/>
          <p:cNvSpPr/>
          <p:nvPr userDrawn="1"/>
        </p:nvSpPr>
        <p:spPr>
          <a:xfrm>
            <a:off x="1727200" y="436245"/>
            <a:ext cx="364617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场景：以叙述为设计工具</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395704" y="4595705"/>
            <a:ext cx="8889537" cy="922020"/>
          </a:xfrm>
          <a:prstGeom prst="rect">
            <a:avLst/>
          </a:prstGeom>
        </p:spPr>
        <p:txBody>
          <a:bodyPr wrap="square">
            <a:spAutoFit/>
          </a:bodyPr>
          <a:lstStyle/>
          <a:p>
            <a:r>
              <a:rPr lang="zh-CN" altLang="en-US" dirty="0"/>
              <a:t>叙述在交互产品的</a:t>
            </a:r>
            <a:r>
              <a:rPr lang="zh-CN" altLang="en-US" dirty="0">
                <a:solidFill>
                  <a:srgbClr val="FF0000"/>
                </a:solidFill>
              </a:rPr>
              <a:t>视觉描述方面</a:t>
            </a:r>
            <a:r>
              <a:rPr lang="zh-CN" altLang="en-US" dirty="0"/>
              <a:t>也很有效。交互设计首先是对不断发生的行为进行设计。 因此，叙事结构结合快速、灵活的视觉工具（比如不起眼的白板），能够完美地激发、想象、呈 现、验证各种交互概念</a:t>
            </a:r>
            <a:r>
              <a:rPr lang="zh-CN" altLang="en-US" dirty="0" smtClean="0"/>
              <a:t>。</a:t>
            </a:r>
            <a:r>
              <a:rPr lang="en-US" altLang="zh-CN" dirty="0" smtClean="0"/>
              <a:t>[3]</a:t>
            </a:r>
            <a:endParaRPr lang="zh-CN" altLang="en-US" dirty="0"/>
          </a:p>
        </p:txBody>
      </p:sp>
      <p:sp>
        <p:nvSpPr>
          <p:cNvPr id="12" name="椭圆 1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P spid="15"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570894"/>
            <a:ext cx="3350072" cy="1476375"/>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敏捷编程方法中会采用用户故事的方式，但通常这些故事并非真实的故事或叙事。用户故事更像是非正式的措辞要求， 而不是场景。</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92539"/>
            <a:ext cx="3459514" cy="922020"/>
          </a:xfrm>
          <a:prstGeom prst="rect">
            <a:avLst/>
          </a:prstGeom>
        </p:spPr>
        <p:txBody>
          <a:bodyPr wrap="square">
            <a:spAutoFit/>
          </a:bodyPr>
          <a:lstStyle/>
          <a:p>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场景和使用案例都是用来描述用户与系统交互的方法。不过，它们服务于不同的功能。</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3883121"/>
            <a:ext cx="3459514" cy="1200329"/>
          </a:xfrm>
          <a:prstGeom prst="rect">
            <a:avLst/>
          </a:prstGeom>
        </p:spPr>
        <p:txBody>
          <a:bodyPr wrap="square">
            <a:spAutoFit/>
          </a:bodyPr>
          <a:lstStyle/>
          <a:p>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另一方面，使用案例通常是一种技术，基于对系统功能需求的全面描述上，具有</a:t>
            </a:r>
            <a:r>
              <a:rPr 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事务</a:t>
            </a:r>
            <a:r>
              <a:rPr lang="zh-CN" alt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性</a:t>
            </a:r>
            <a:r>
              <a:rPr lang="zh-CN" alt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r>
              <a:rPr 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关注低层用户行为和相应的系统反应</a:t>
            </a: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场景对比使用案例、用户故事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575589"/>
            <a:ext cx="3350072" cy="1753235"/>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场景更类似于敏捷方法所描述的叙事诗（epic)。同场景一样，叙事诗不描述任务层面的交 互，而是主要描述更广泛深远的交互集合，这里的交互旨在满足用户需求。</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椭圆 3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44" name="椭圆 4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41" presetClass="entr" presetSubtype="0" fill="hold" grpId="0" nodeType="withEffect">
                                  <p:stCondLst>
                                    <p:cond delay="500"/>
                                  </p:stCondLst>
                                  <p:iterate type="lt">
                                    <p:tmPct val="10000"/>
                                  </p:iterate>
                                  <p:childTnLst>
                                    <p:set>
                                      <p:cBhvr>
                                        <p:cTn id="86" dur="1" fill="hold">
                                          <p:stCondLst>
                                            <p:cond delay="0"/>
                                          </p:stCondLst>
                                        </p:cTn>
                                        <p:tgtEl>
                                          <p:spTgt spid="8"/>
                                        </p:tgtEl>
                                        <p:attrNameLst>
                                          <p:attrName>style.visibility</p:attrName>
                                        </p:attrNameLst>
                                      </p:cBhvr>
                                      <p:to>
                                        <p:strVal val="visible"/>
                                      </p:to>
                                    </p:set>
                                    <p:anim calcmode="lin" valueType="num">
                                      <p:cBhvr>
                                        <p:cTn id="8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8"/>
                                        </p:tgtEl>
                                        <p:attrNameLst>
                                          <p:attrName>ppt_y</p:attrName>
                                        </p:attrNameLst>
                                      </p:cBhvr>
                                      <p:tavLst>
                                        <p:tav tm="0">
                                          <p:val>
                                            <p:strVal val="#ppt_y"/>
                                          </p:val>
                                        </p:tav>
                                        <p:tav tm="100000">
                                          <p:val>
                                            <p:strVal val="#ppt_y"/>
                                          </p:val>
                                        </p:tav>
                                      </p:tavLst>
                                    </p:anim>
                                    <p:anim calcmode="lin" valueType="num">
                                      <p:cBhvr>
                                        <p:cTn id="8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tmFilter="0,0; .5, 1; 1, 1"/>
                                        <p:tgtEl>
                                          <p:spTgt spid="8"/>
                                        </p:tgtEl>
                                      </p:cBhvr>
                                    </p:animEffect>
                                  </p:childTnLst>
                                </p:cTn>
                              </p:par>
                              <p:par>
                                <p:cTn id="92" presetID="22" presetClass="entr" presetSubtype="8" fill="hold" grpId="0" nodeType="withEffect">
                                  <p:stCondLst>
                                    <p:cond delay="3500"/>
                                  </p:stCondLst>
                                  <p:childTnLst>
                                    <p:set>
                                      <p:cBhvr>
                                        <p:cTn id="93" dur="1" fill="hold">
                                          <p:stCondLst>
                                            <p:cond delay="0"/>
                                          </p:stCondLst>
                                        </p:cTn>
                                        <p:tgtEl>
                                          <p:spTgt spid="3"/>
                                        </p:tgtEl>
                                        <p:attrNameLst>
                                          <p:attrName>style.visibility</p:attrName>
                                        </p:attrNameLst>
                                      </p:cBhvr>
                                      <p:to>
                                        <p:strVal val="visible"/>
                                      </p:to>
                                    </p:set>
                                    <p:animEffect transition="in" filter="wipe(left)">
                                      <p:cBhvr>
                                        <p:cTn id="94" dur="500"/>
                                        <p:tgtEl>
                                          <p:spTgt spid="3"/>
                                        </p:tgtEl>
                                      </p:cBhvr>
                                    </p:animEffect>
                                  </p:childTnLst>
                                </p:cTn>
                              </p:par>
                              <p:par>
                                <p:cTn id="95" presetID="2" presetClass="entr" presetSubtype="9"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0-#ppt_w/2"/>
                                          </p:val>
                                        </p:tav>
                                        <p:tav tm="100000">
                                          <p:val>
                                            <p:strVal val="#ppt_x"/>
                                          </p:val>
                                        </p:tav>
                                      </p:tavLst>
                                    </p:anim>
                                    <p:anim calcmode="lin" valueType="num">
                                      <p:cBhvr additive="base">
                                        <p:cTn id="98" dur="500" fill="hold"/>
                                        <p:tgtEl>
                                          <p:spTgt spid="39"/>
                                        </p:tgtEl>
                                        <p:attrNameLst>
                                          <p:attrName>ppt_y</p:attrName>
                                        </p:attrNameLst>
                                      </p:cBhvr>
                                      <p:tavLst>
                                        <p:tav tm="0">
                                          <p:val>
                                            <p:strVal val="0-#ppt_h/2"/>
                                          </p:val>
                                        </p:tav>
                                        <p:tav tm="100000">
                                          <p:val>
                                            <p:strVal val="#ppt_y"/>
                                          </p:val>
                                        </p:tav>
                                      </p:tavLst>
                                    </p:anim>
                                  </p:childTnLst>
                                </p:cTn>
                              </p:par>
                              <p:par>
                                <p:cTn id="99" presetID="2" presetClass="entr" presetSubtype="9"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0-#ppt_w/2"/>
                                          </p:val>
                                        </p:tav>
                                        <p:tav tm="100000">
                                          <p:val>
                                            <p:strVal val="#ppt_x"/>
                                          </p:val>
                                        </p:tav>
                                      </p:tavLst>
                                    </p:anim>
                                    <p:anim calcmode="lin" valueType="num">
                                      <p:cBhvr additive="base">
                                        <p:cTn id="102" dur="500" fill="hold"/>
                                        <p:tgtEl>
                                          <p:spTgt spid="44"/>
                                        </p:tgtEl>
                                        <p:attrNameLst>
                                          <p:attrName>ppt_y</p:attrName>
                                        </p:attrNameLst>
                                      </p:cBhvr>
                                      <p:tavLst>
                                        <p:tav tm="0">
                                          <p:val>
                                            <p:strVal val="0-#ppt_h/2"/>
                                          </p:val>
                                        </p:tav>
                                        <p:tav tm="100000">
                                          <p:val>
                                            <p:strVal val="#ppt_y"/>
                                          </p:val>
                                        </p:tav>
                                      </p:tavLst>
                                    </p:anim>
                                  </p:childTnLst>
                                </p:cTn>
                              </p:par>
                              <p:par>
                                <p:cTn id="103" presetID="2" presetClass="entr" presetSubtype="9"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 calcmode="lin" valueType="num">
                                      <p:cBhvr additive="base">
                                        <p:cTn id="105" dur="500" fill="hold"/>
                                        <p:tgtEl>
                                          <p:spTgt spid="45"/>
                                        </p:tgtEl>
                                        <p:attrNameLst>
                                          <p:attrName>ppt_x</p:attrName>
                                        </p:attrNameLst>
                                      </p:cBhvr>
                                      <p:tavLst>
                                        <p:tav tm="0">
                                          <p:val>
                                            <p:strVal val="0-#ppt_w/2"/>
                                          </p:val>
                                        </p:tav>
                                        <p:tav tm="100000">
                                          <p:val>
                                            <p:strVal val="#ppt_x"/>
                                          </p:val>
                                        </p:tav>
                                      </p:tavLst>
                                    </p:anim>
                                    <p:anim calcmode="lin" valueType="num">
                                      <p:cBhvr additive="base">
                                        <p:cTn id="106" dur="500" fill="hold"/>
                                        <p:tgtEl>
                                          <p:spTgt spid="45"/>
                                        </p:tgtEl>
                                        <p:attrNameLst>
                                          <p:attrName>ppt_y</p:attrName>
                                        </p:attrNameLst>
                                      </p:cBhvr>
                                      <p:tavLst>
                                        <p:tav tm="0">
                                          <p:val>
                                            <p:strVal val="0-#ppt_h/2"/>
                                          </p:val>
                                        </p:tav>
                                        <p:tav tm="100000">
                                          <p:val>
                                            <p:strVal val="#ppt_y"/>
                                          </p:val>
                                        </p:tav>
                                      </p:tavLst>
                                    </p:anim>
                                  </p:childTnLst>
                                </p:cTn>
                              </p:par>
                              <p:par>
                                <p:cTn id="107" presetID="2" presetClass="entr" presetSubtype="9"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0-#ppt_h/2"/>
                                          </p:val>
                                        </p:tav>
                                        <p:tav tm="100000">
                                          <p:val>
                                            <p:strVal val="#ppt_y"/>
                                          </p:val>
                                        </p:tav>
                                      </p:tavLst>
                                    </p:anim>
                                  </p:childTnLst>
                                </p:cTn>
                              </p:par>
                              <p:par>
                                <p:cTn id="111" presetID="2" presetClass="entr" presetSubtype="9"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0-#ppt_w/2"/>
                                          </p:val>
                                        </p:tav>
                                        <p:tav tm="100000">
                                          <p:val>
                                            <p:strVal val="#ppt_x"/>
                                          </p:val>
                                        </p:tav>
                                      </p:tavLst>
                                    </p:anim>
                                    <p:anim calcmode="lin" valueType="num">
                                      <p:cBhvr additive="base">
                                        <p:cTn id="11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40" grpId="0"/>
      <p:bldP spid="2" grpId="0" animBg="1"/>
      <p:bldP spid="41" grpId="0" animBg="1"/>
      <p:bldP spid="42" grpId="0" animBg="1"/>
      <p:bldP spid="43" grpId="0" animBg="1"/>
      <p:bldP spid="8" grpId="0"/>
      <p:bldP spid="3" grpId="0"/>
      <p:bldP spid="39" grpId="0" animBg="1"/>
      <p:bldP spid="44" grpId="0" animBg="1"/>
      <p:bldP spid="45" grpId="0" animBg="1"/>
      <p:bldP spid="46" grpId="0" animBg="1"/>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sp>
        <p:nvSpPr>
          <p:cNvPr id="33" name="矩形 32"/>
          <p:cNvSpPr/>
          <p:nvPr/>
        </p:nvSpPr>
        <p:spPr>
          <a:xfrm>
            <a:off x="7981315" y="1576705"/>
            <a:ext cx="2967990" cy="1076325"/>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20 世纪 90 年代，人机交互（HCI)社区围绕面向用户的软件（use-oriented software)设计概念做了大量工作。</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7981315" y="4832350"/>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约翰•卡罗尔在“Making Use” 一 书中讨论这些概念</a:t>
            </a:r>
            <a:r>
              <a:rPr 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卡罗尔所采用的基于场景的设计（scenario-based design)描述了用户完成任务的方式。</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9" name="矩形 38"/>
          <p:cNvSpPr/>
          <p:nvPr/>
        </p:nvSpPr>
        <p:spPr>
          <a:xfrm>
            <a:off x="7981315" y="3244215"/>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从这些工作中产生了场景（scenario)这一概念，一般用来描述具体解决设 计问题的方法：运用一个具体的故事构建并阐明设计方案。</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椭圆 3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4" name="椭圆 3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0-#ppt_w/2"/>
                                          </p:val>
                                        </p:tav>
                                        <p:tav tm="100000">
                                          <p:val>
                                            <p:strVal val="#ppt_x"/>
                                          </p:val>
                                        </p:tav>
                                      </p:tavLst>
                                    </p:anim>
                                    <p:anim calcmode="lin" valueType="num">
                                      <p:cBhvr additive="base">
                                        <p:cTn id="53" dur="500" fill="hold"/>
                                        <p:tgtEl>
                                          <p:spTgt spid="35"/>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0-#ppt_w/2"/>
                                          </p:val>
                                        </p:tav>
                                        <p:tav tm="100000">
                                          <p:val>
                                            <p:strVal val="#ppt_x"/>
                                          </p:val>
                                        </p:tav>
                                      </p:tavLst>
                                    </p:anim>
                                    <p:anim calcmode="lin" valueType="num">
                                      <p:cBhvr additive="base">
                                        <p:cTn id="57" dur="500" fill="hold"/>
                                        <p:tgtEl>
                                          <p:spTgt spid="3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0-#ppt_w/2"/>
                                          </p:val>
                                        </p:tav>
                                        <p:tav tm="100000">
                                          <p:val>
                                            <p:strVal val="#ppt_x"/>
                                          </p:val>
                                        </p:tav>
                                      </p:tavLst>
                                    </p:anim>
                                    <p:anim calcmode="lin" valueType="num">
                                      <p:cBhvr additive="base">
                                        <p:cTn id="61"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animBg="1"/>
      <p:bldP spid="34" grpId="0" animBg="1"/>
      <p:bldP spid="35" grpId="0" animBg="1"/>
      <p:bldP spid="37"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8230" y="155376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13279" y="3834"/>
              <a:ext cx="3689" cy="531"/>
            </a:xfrm>
            <a:prstGeom prst="rect">
              <a:avLst/>
            </a:prstGeom>
          </p:spPr>
          <p:txBody>
            <a:bodyPr wrap="square">
              <a:spAutoFit/>
            </a:bodyPr>
            <a:lstStyle/>
            <a:p>
              <a:r>
                <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基于场景的设计的缺陷</a:t>
              </a:r>
              <a:endPar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628114" y="3591770"/>
            <a:ext cx="8889537" cy="1476375"/>
          </a:xfrm>
          <a:prstGeom prst="rect">
            <a:avLst/>
          </a:prstGeom>
        </p:spPr>
        <p:txBody>
          <a:bodyPr wrap="square">
            <a:spAutoFit/>
          </a:bodyPr>
          <a:lstStyle/>
          <a:p>
            <a:r>
              <a:rPr lang="zh-CN" altLang="en-US" dirty="0"/>
              <a:t>卡罗尔基于场景的设计方法中缺少了一环，即使用</a:t>
            </a:r>
            <a:r>
              <a:rPr lang="zh-CN" altLang="en-US" dirty="0">
                <a:solidFill>
                  <a:srgbClr val="FF0000"/>
                </a:solidFill>
              </a:rPr>
              <a:t>人物模型</a:t>
            </a:r>
            <a:r>
              <a:rPr lang="zh-CN" altLang="en-US" dirty="0"/>
              <a:t>。人物模型是</a:t>
            </a:r>
            <a:r>
              <a:rPr lang="zh-CN" altLang="en-US" dirty="0">
                <a:solidFill>
                  <a:srgbClr val="FF0000"/>
                </a:solidFill>
              </a:rPr>
              <a:t>用户的有形代表</a:t>
            </a:r>
            <a:r>
              <a:rPr lang="zh-CN" altLang="en-US" dirty="0"/>
              <a:t>， 是场景设定中的</a:t>
            </a:r>
            <a:r>
              <a:rPr lang="zh-CN" altLang="en-US" dirty="0">
                <a:solidFill>
                  <a:srgbClr val="FF0000"/>
                </a:solidFill>
              </a:rPr>
              <a:t>可靠代理人</a:t>
            </a:r>
            <a:r>
              <a:rPr lang="zh-CN" altLang="en-US" dirty="0"/>
              <a:t>。人物模型除了反映当前的行为模式和动机外，人物模型还能让人去探索未来用户动机如何影响任务，以及如何对任务进行优先级排序。因为人物模型仿效的是</a:t>
            </a:r>
            <a:r>
              <a:rPr lang="zh-CN" altLang="en-US" dirty="0">
                <a:solidFill>
                  <a:srgbClr val="FF0000"/>
                </a:solidFill>
              </a:rPr>
              <a:t>目标</a:t>
            </a:r>
            <a:r>
              <a:rPr lang="zh-CN" altLang="en-US" dirty="0"/>
              <a:t>，而不仅仅是任务，因此场景解决的问题范围能够扩展到产品定义。</a:t>
            </a:r>
            <a:endParaRPr lang="zh-CN" altLang="en-US" dirty="0"/>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基于人物模型的场景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78223" y="1983455"/>
            <a:ext cx="3194340" cy="2129560"/>
          </a:xfrm>
          <a:prstGeom prst="rect">
            <a:avLst/>
          </a:prstGeom>
          <a:effectLst>
            <a:outerShdw blurRad="50800" dist="38100" dir="5400000" algn="t" rotWithShape="0">
              <a:prstClr val="black">
                <a:alpha val="40000"/>
              </a:prstClr>
            </a:outerShdw>
          </a:effec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21385" y="4978400"/>
            <a:ext cx="3037205" cy="119888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基于人物模型的场景是用叙事的方式简明地描述运用产品或服务来实现具体目标的一个或多个人物模型。.</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81271" y="4978400"/>
            <a:ext cx="3136265" cy="119888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场景能够捕捉随时间而出现的用户与产品、环境或系统之间的非语言对话，以及交互功能 的结构和行为。</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70520" y="4978400"/>
            <a:ext cx="3080385" cy="92202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场景的内容和背景是从研究阶段收集并在建模阶段分析得到的信息中推导出来的。</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5" y="1847349"/>
            <a:ext cx="3586298" cy="3586298"/>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3663431" y="2875727"/>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39858" y="2893048"/>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23626" y="980641"/>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523626" y="4836445"/>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52932" y="2809116"/>
            <a:ext cx="1662764" cy="1662764"/>
          </a:xfrm>
          <a:prstGeom prst="ellipse">
            <a:avLst/>
          </a:prstGeom>
          <a:gradFill>
            <a:gsLst>
              <a:gs pos="100000">
                <a:srgbClr val="18478F"/>
              </a:gs>
              <a:gs pos="0">
                <a:srgbClr val="238DED"/>
              </a:gs>
            </a:gsLst>
            <a:lin ang="7200000" scaled="0"/>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7"/>
          <p:cNvSpPr>
            <a:spLocks noEditPoints="1"/>
          </p:cNvSpPr>
          <p:nvPr/>
        </p:nvSpPr>
        <p:spPr bwMode="auto">
          <a:xfrm>
            <a:off x="5880767" y="3209080"/>
            <a:ext cx="807094"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4059549"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939340"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30"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31" name="组合 30"/>
          <p:cNvGrpSpPr/>
          <p:nvPr/>
        </p:nvGrpSpPr>
        <p:grpSpPr>
          <a:xfrm>
            <a:off x="5939340" y="5272269"/>
            <a:ext cx="519302" cy="450063"/>
            <a:chOff x="7090992" y="4839631"/>
            <a:chExt cx="424306" cy="367732"/>
          </a:xfrm>
          <a:solidFill>
            <a:schemeClr val="bg1"/>
          </a:solidFill>
        </p:grpSpPr>
        <p:sp>
          <p:nvSpPr>
            <p:cNvPr id="32"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3"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4"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6" name="组合 35"/>
          <p:cNvGrpSpPr/>
          <p:nvPr/>
        </p:nvGrpSpPr>
        <p:grpSpPr>
          <a:xfrm>
            <a:off x="7890684" y="3319480"/>
            <a:ext cx="478012" cy="473085"/>
            <a:chOff x="4270293" y="4090633"/>
            <a:chExt cx="390570" cy="386543"/>
          </a:xfrm>
          <a:solidFill>
            <a:schemeClr val="bg1"/>
          </a:solidFill>
        </p:grpSpPr>
        <p:sp>
          <p:nvSpPr>
            <p:cNvPr id="37"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1767693"/>
            <a:ext cx="3350072" cy="1076325"/>
          </a:xfrm>
          <a:prstGeom prst="rect">
            <a:avLst/>
          </a:prstGeom>
        </p:spPr>
        <p:txBody>
          <a:bodyPr wrap="square">
            <a:spAutoFit/>
          </a:bodyPr>
          <a:lstStyle/>
          <a:p>
            <a:pPr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第一种是</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情境场景</a:t>
            </a: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，用于在更高层次探索产品如何更好地服务于人 物模型的需求。情境场景在执行任何设计草图之前创建。</a:t>
            </a:r>
            <a:endPar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1767774"/>
            <a:ext cx="3459514" cy="1076325"/>
          </a:xfrm>
          <a:prstGeom prst="rect">
            <a:avLst/>
          </a:prstGeom>
        </p:spPr>
        <p:txBody>
          <a:bodyPr wrap="square">
            <a:spAutoFit/>
          </a:bodyPr>
          <a:lstStyle/>
          <a:p>
            <a:pPr algn="l"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在设计过程的不同阶段，目标导向设计的方法会采用三类基于人物模型的场景，每一类都相继有针对界面的焦点。</a:t>
            </a:r>
            <a:endPar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4761806"/>
            <a:ext cx="3350072" cy="1076325"/>
          </a:xfrm>
          <a:prstGeom prst="rect">
            <a:avLst/>
          </a:prstGeom>
        </p:spPr>
        <p:txBody>
          <a:bodyPr wrap="square">
            <a:spAutoFit/>
          </a:bodyPr>
          <a:lstStyle/>
          <a:p>
            <a:pPr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随着越来越多的细节被开发出来，关键路径场景也会反复得到优化。在此过程中，设计团队使用</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验证场景</a:t>
            </a: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在各种情况下测试设计方案</a:t>
            </a: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32436" y="4761806"/>
            <a:ext cx="3459514" cy="1323439"/>
          </a:xfrm>
          <a:prstGeom prst="rect">
            <a:avLst/>
          </a:prstGeom>
        </p:spPr>
        <p:txBody>
          <a:bodyPr wrap="square">
            <a:spAutoFit/>
          </a:bodyPr>
          <a:lstStyle/>
          <a:p>
            <a:pPr algn="l"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一旦设计团队定义了对产品功能和数据，开发出设计框架，情境场景就被修改了。通过更详细地描述用户与产品的交互、引入设计词汇，</a:t>
            </a:r>
            <a:r>
              <a:rPr lang="en-US" sz="16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情境场景就成为</a:t>
            </a:r>
            <a:r>
              <a:rPr lang="en-US" sz="1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关键路径场景</a:t>
            </a:r>
            <a:r>
              <a:rPr lang="zh-CN" altLang="en-US" sz="1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三类场景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椭圆 4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44" name="椭圆 4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1" fill="hold" grpId="0" nodeType="withEffect">
                                  <p:stCondLst>
                                    <p:cond delay="2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2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2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30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nodeType="withEffect">
                                  <p:stCondLst>
                                    <p:cond delay="30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nodeType="withEffect">
                                  <p:stCondLst>
                                    <p:cond delay="30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22" presetClass="entr" presetSubtype="2" fill="hold" grpId="0" nodeType="withEffect">
                                  <p:stCondLst>
                                    <p:cond delay="300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1000"/>
                                        <p:tgtEl>
                                          <p:spTgt spid="40"/>
                                        </p:tgtEl>
                                      </p:cBhvr>
                                    </p:animEffect>
                                  </p:childTnLst>
                                </p:cTn>
                              </p:par>
                              <p:par>
                                <p:cTn id="59" presetID="22" presetClass="entr" presetSubtype="2" fill="hold" grpId="0" nodeType="withEffect">
                                  <p:stCondLst>
                                    <p:cond delay="300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1000"/>
                                        <p:tgtEl>
                                          <p:spTgt spid="42"/>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1000"/>
                                        <p:tgtEl>
                                          <p:spTgt spid="41"/>
                                        </p:tgtEl>
                                      </p:cBhvr>
                                    </p:animEffect>
                                  </p:childTnLst>
                                </p:cTn>
                              </p:par>
                              <p:par>
                                <p:cTn id="65" presetID="22" presetClass="entr" presetSubtype="8" fill="hold" grpId="0" nodeType="withEffect">
                                  <p:stCondLst>
                                    <p:cond delay="30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1000"/>
                                        <p:tgtEl>
                                          <p:spTgt spid="39"/>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
                                        </p:tgtEl>
                                        <p:attrNameLst>
                                          <p:attrName>ppt_y</p:attrName>
                                        </p:attrNameLst>
                                      </p:cBhvr>
                                      <p:tavLst>
                                        <p:tav tm="0">
                                          <p:val>
                                            <p:strVal val="#ppt_y"/>
                                          </p:val>
                                        </p:tav>
                                        <p:tav tm="100000">
                                          <p:val>
                                            <p:strVal val="#ppt_y"/>
                                          </p:val>
                                        </p:tav>
                                      </p:tavLst>
                                    </p:anim>
                                    <p:anim calcmode="lin" valueType="num">
                                      <p:cBhvr>
                                        <p:cTn id="7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0-#ppt_w/2"/>
                                          </p:val>
                                        </p:tav>
                                        <p:tav tm="100000">
                                          <p:val>
                                            <p:strVal val="#ppt_x"/>
                                          </p:val>
                                        </p:tav>
                                      </p:tavLst>
                                    </p:anim>
                                    <p:anim calcmode="lin" valueType="num">
                                      <p:cBhvr additive="base">
                                        <p:cTn id="78" dur="500" fill="hold"/>
                                        <p:tgtEl>
                                          <p:spTgt spid="43"/>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0-#ppt_w/2"/>
                                          </p:val>
                                        </p:tav>
                                        <p:tav tm="100000">
                                          <p:val>
                                            <p:strVal val="#ppt_x"/>
                                          </p:val>
                                        </p:tav>
                                      </p:tavLst>
                                    </p:anim>
                                    <p:anim calcmode="lin" valueType="num">
                                      <p:cBhvr additive="base">
                                        <p:cTn id="82" dur="500" fill="hold"/>
                                        <p:tgtEl>
                                          <p:spTgt spid="44"/>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0-#ppt_w/2"/>
                                          </p:val>
                                        </p:tav>
                                        <p:tav tm="100000">
                                          <p:val>
                                            <p:strVal val="#ppt_x"/>
                                          </p:val>
                                        </p:tav>
                                      </p:tavLst>
                                    </p:anim>
                                    <p:anim calcmode="lin" valueType="num">
                                      <p:cBhvr additive="base">
                                        <p:cTn id="86" dur="500" fill="hold"/>
                                        <p:tgtEl>
                                          <p:spTgt spid="45"/>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additive="base">
                                        <p:cTn id="89" dur="500" fill="hold"/>
                                        <p:tgtEl>
                                          <p:spTgt spid="46"/>
                                        </p:tgtEl>
                                        <p:attrNameLst>
                                          <p:attrName>ppt_x</p:attrName>
                                        </p:attrNameLst>
                                      </p:cBhvr>
                                      <p:tavLst>
                                        <p:tav tm="0">
                                          <p:val>
                                            <p:strVal val="0-#ppt_w/2"/>
                                          </p:val>
                                        </p:tav>
                                        <p:tav tm="100000">
                                          <p:val>
                                            <p:strVal val="#ppt_x"/>
                                          </p:val>
                                        </p:tav>
                                      </p:tavLst>
                                    </p:anim>
                                    <p:anim calcmode="lin" valueType="num">
                                      <p:cBhvr additive="base">
                                        <p:cTn id="90" dur="500" fill="hold"/>
                                        <p:tgtEl>
                                          <p:spTgt spid="46"/>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0-#ppt_w/2"/>
                                          </p:val>
                                        </p:tav>
                                        <p:tav tm="100000">
                                          <p:val>
                                            <p:strVal val="#ppt_x"/>
                                          </p:val>
                                        </p:tav>
                                      </p:tavLst>
                                    </p:anim>
                                    <p:anim calcmode="lin" valueType="num">
                                      <p:cBhvr additive="base">
                                        <p:cTn id="9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9" grpId="0"/>
      <p:bldP spid="40" grpId="0"/>
      <p:bldP spid="41" grpId="0"/>
      <p:bldP spid="42" grpId="0"/>
      <p:bldP spid="4" grpId="0"/>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92950" y="1923415"/>
            <a:ext cx="3948430" cy="4211320"/>
            <a:chOff x="2661" y="2762"/>
            <a:chExt cx="6218" cy="6632"/>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61" y="2891"/>
              <a:ext cx="1084" cy="1084"/>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61" y="5518"/>
              <a:ext cx="1084" cy="1084"/>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61" y="8061"/>
              <a:ext cx="1084" cy="1084"/>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4097" y="2762"/>
              <a:ext cx="4674" cy="1501"/>
              <a:chOff x="8548025" y="1459078"/>
              <a:chExt cx="2967866" cy="952937"/>
            </a:xfrm>
          </p:grpSpPr>
          <p:sp>
            <p:nvSpPr>
              <p:cNvPr id="32" name="矩形 31"/>
              <p:cNvSpPr/>
              <p:nvPr/>
            </p:nvSpPr>
            <p:spPr>
              <a:xfrm>
                <a:off x="8548025" y="1766855"/>
                <a:ext cx="2967866" cy="64516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作为一种</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需求工具</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，原型能够辅助我们取得共识、查找错误和遗漏以及评估需求的准确性和质量。</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3" name="矩形 32"/>
              <p:cNvSpPr/>
              <p:nvPr/>
            </p:nvSpPr>
            <p:spPr>
              <a:xfrm>
                <a:off x="8548025" y="1459078"/>
                <a:ext cx="2279015"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明确、完成以及验证需求</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4" name="组合 3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4097" y="7894"/>
              <a:ext cx="4782" cy="1501"/>
              <a:chOff x="8548025" y="1459078"/>
              <a:chExt cx="3036570" cy="952937"/>
            </a:xfrm>
          </p:grpSpPr>
          <p:sp>
            <p:nvSpPr>
              <p:cNvPr id="35" name="矩形 34"/>
              <p:cNvSpPr/>
              <p:nvPr/>
            </p:nvSpPr>
            <p:spPr>
              <a:xfrm>
                <a:off x="8548025" y="1766855"/>
                <a:ext cx="2854850" cy="645160"/>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作为</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结构化工具</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，原型是对部分产品的功能实现，通过一系列小规模的开发周期，它演变为完整的产品。</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6" name="矩形 35"/>
              <p:cNvSpPr/>
              <p:nvPr/>
            </p:nvSpPr>
            <p:spPr>
              <a:xfrm>
                <a:off x="8548025" y="1459078"/>
                <a:ext cx="303657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创建一个可以演变为成品的部分系统</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7" name="组合 3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4097" y="5400"/>
              <a:ext cx="4496" cy="1792"/>
              <a:chOff x="8548024" y="1459078"/>
              <a:chExt cx="2854851" cy="1137722"/>
            </a:xfrm>
          </p:grpSpPr>
          <p:sp>
            <p:nvSpPr>
              <p:cNvPr id="38" name="矩形 37"/>
              <p:cNvSpPr/>
              <p:nvPr/>
            </p:nvSpPr>
            <p:spPr>
              <a:xfrm>
                <a:off x="8548025" y="1766855"/>
                <a:ext cx="2854850" cy="829945"/>
              </a:xfrm>
              <a:prstGeom prst="rect">
                <a:avLst/>
              </a:prstGeom>
            </p:spPr>
            <p:txBody>
              <a:bodyPr wrap="square">
                <a:spAutoFit/>
              </a:bodyPr>
              <a:lstStyle/>
              <a:p>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原型用作</a:t>
                </a:r>
                <a:r>
                  <a:rPr lang="zh-CN" sz="1200" dirty="0">
                    <a:solidFill>
                      <a:srgbClr val="FF0000"/>
                    </a:solidFill>
                    <a:effectLst/>
                    <a:latin typeface="微软雅黑" panose="020B0503020204020204" pitchFamily="34" charset="-122"/>
                    <a:ea typeface="宋体" panose="02010600030101010101" pitchFamily="2" charset="-122"/>
                    <a:cs typeface="Segoe UI Semilight" panose="020B0402040204020203" pitchFamily="34" charset="0"/>
                  </a:rPr>
                  <a:t>设计工具</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，能够使项目干系人探究不同的用户交互技术、设想最终产品、优化系统的易用性以及评估潜在的技术方法。</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9" name="矩形 38"/>
              <p:cNvSpPr/>
              <p:nvPr/>
            </p:nvSpPr>
            <p:spPr>
              <a:xfrm>
                <a:off x="8548024" y="1459078"/>
                <a:ext cx="184658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探究设计的选择方案</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2934" y="8314"/>
              <a:ext cx="579" cy="5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2926" y="3147"/>
              <a:ext cx="582" cy="587"/>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rot="0">
              <a:off x="2859" y="5756"/>
              <a:ext cx="670" cy="637"/>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 name="矩形 7"/>
          <p:cNvSpPr/>
          <p:nvPr userDrawn="1"/>
        </p:nvSpPr>
        <p:spPr>
          <a:xfrm>
            <a:off x="1727200" y="436245"/>
            <a:ext cx="2787015" cy="460375"/>
          </a:xfrm>
          <a:prstGeom prst="rect">
            <a:avLst/>
          </a:prstGeom>
        </p:spPr>
        <p:txBody>
          <a:bodyPr wrap="square">
            <a:spAutoFit/>
          </a:bodyPr>
          <a:lstStyle/>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原型的定义及动机</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16" name="组合 15"/>
          <p:cNvGrpSpPr/>
          <p:nvPr/>
        </p:nvGrpSpPr>
        <p:grpSpPr>
          <a:xfrm>
            <a:off x="1364122" y="1889600"/>
            <a:ext cx="4241754" cy="1329018"/>
            <a:chOff x="2399" y="3050"/>
            <a:chExt cx="6680" cy="2093"/>
          </a:xfrm>
        </p:grpSpPr>
        <p:sp>
          <p:nvSpPr>
            <p:cNvPr id="11" name="Freeform 5"/>
            <p:cNvSpPr/>
            <p:nvPr/>
          </p:nvSpPr>
          <p:spPr bwMode="auto">
            <a:xfrm>
              <a:off x="2399" y="3050"/>
              <a:ext cx="2769" cy="2051"/>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2" name="Freeform 6"/>
            <p:cNvSpPr/>
            <p:nvPr/>
          </p:nvSpPr>
          <p:spPr bwMode="auto">
            <a:xfrm>
              <a:off x="4517" y="3050"/>
              <a:ext cx="4562" cy="2051"/>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5" name="组合 4"/>
            <p:cNvGrpSpPr/>
            <p:nvPr/>
          </p:nvGrpSpPr>
          <p:grpSpPr>
            <a:xfrm>
              <a:off x="3056" y="3642"/>
              <a:ext cx="727" cy="867"/>
              <a:chOff x="689553" y="1041991"/>
              <a:chExt cx="461652" cy="550860"/>
            </a:xfrm>
            <a:gradFill>
              <a:gsLst>
                <a:gs pos="100000">
                  <a:srgbClr val="18478F"/>
                </a:gs>
                <a:gs pos="0">
                  <a:srgbClr val="238DED"/>
                </a:gs>
              </a:gsLst>
              <a:lin ang="7200000" scaled="0"/>
            </a:gradFill>
          </p:grpSpPr>
          <p:sp>
            <p:nvSpPr>
              <p:cNvPr id="6"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9" name="组合 8"/>
            <p:cNvGrpSpPr/>
            <p:nvPr/>
          </p:nvGrpSpPr>
          <p:grpSpPr>
            <a:xfrm>
              <a:off x="5481" y="3398"/>
              <a:ext cx="3377" cy="1745"/>
              <a:chOff x="8548024" y="1459078"/>
              <a:chExt cx="2144376" cy="1108135"/>
            </a:xfrm>
          </p:grpSpPr>
          <p:sp>
            <p:nvSpPr>
              <p:cNvPr id="10" name="矩形 9"/>
              <p:cNvSpPr/>
              <p:nvPr/>
            </p:nvSpPr>
            <p:spPr>
              <a:xfrm>
                <a:off x="8548025" y="1766855"/>
                <a:ext cx="2144375" cy="800358"/>
              </a:xfrm>
              <a:prstGeom prst="rect">
                <a:avLst/>
              </a:prstGeom>
            </p:spPr>
            <p:txBody>
              <a:bodyPr wrap="square">
                <a:spAutoFit/>
              </a:bodyPr>
              <a:p>
                <a:r>
                  <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软件原型是对提议新产品的部分、可能的或是初步的实现。</a:t>
                </a:r>
                <a:endPar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5" name="矩形 14"/>
              <p:cNvSpPr/>
              <p:nvPr/>
            </p:nvSpPr>
            <p:spPr>
              <a:xfrm>
                <a:off x="8548024" y="1459078"/>
                <a:ext cx="1748959" cy="306705"/>
              </a:xfrm>
              <a:prstGeom prst="rect">
                <a:avLst/>
              </a:prstGeom>
            </p:spPr>
            <p:txBody>
              <a:bodyPr wrap="square">
                <a:spAutoFit/>
              </a:bodyPr>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原型的定义</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sp>
        <p:nvSpPr>
          <p:cNvPr id="17" name="矩形 16"/>
          <p:cNvSpPr/>
          <p:nvPr/>
        </p:nvSpPr>
        <p:spPr>
          <a:xfrm>
            <a:off x="7092950" y="975995"/>
            <a:ext cx="3904615" cy="398780"/>
          </a:xfrm>
          <a:prstGeom prst="rect">
            <a:avLst/>
          </a:prstGeom>
        </p:spPr>
        <p:txBody>
          <a:bodyPr wrap="square">
            <a:spAutoFit/>
          </a:bodyPr>
          <a:p>
            <a:r>
              <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原型能够实现以下三个主要目的：</a:t>
            </a:r>
            <a:endPar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nvGrpSpPr>
          <p:cNvPr id="56" name="组合 55"/>
          <p:cNvGrpSpPr/>
          <p:nvPr/>
        </p:nvGrpSpPr>
        <p:grpSpPr>
          <a:xfrm>
            <a:off x="1363675" y="4229015"/>
            <a:ext cx="4239593" cy="1323868"/>
            <a:chOff x="10476" y="3033"/>
            <a:chExt cx="6677" cy="2085"/>
          </a:xfrm>
        </p:grpSpPr>
        <p:sp>
          <p:nvSpPr>
            <p:cNvPr id="18"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4"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25" name="组合 24"/>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26"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53" name="组合 52"/>
            <p:cNvGrpSpPr/>
            <p:nvPr/>
          </p:nvGrpSpPr>
          <p:grpSpPr>
            <a:xfrm>
              <a:off x="13567" y="3355"/>
              <a:ext cx="3377" cy="1501"/>
              <a:chOff x="8548024" y="1459078"/>
              <a:chExt cx="2144376" cy="952937"/>
            </a:xfrm>
          </p:grpSpPr>
          <p:sp>
            <p:nvSpPr>
              <p:cNvPr id="54" name="矩形 53"/>
              <p:cNvSpPr/>
              <p:nvPr/>
            </p:nvSpPr>
            <p:spPr>
              <a:xfrm>
                <a:off x="8548025" y="1766855"/>
                <a:ext cx="2144375" cy="645160"/>
              </a:xfrm>
              <a:prstGeom prst="rect">
                <a:avLst/>
              </a:prstGeom>
            </p:spPr>
            <p:txBody>
              <a:bodyPr wrap="square">
                <a:spAutoFit/>
              </a:bodyPr>
              <a:p>
                <a:r>
                  <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创建原型的主要原因是想在开发过程中尽早解决不确定的问题。</a:t>
                </a:r>
                <a:endPar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55" name="矩形 54"/>
              <p:cNvSpPr/>
              <p:nvPr/>
            </p:nvSpPr>
            <p:spPr>
              <a:xfrm>
                <a:off x="8548024" y="1459078"/>
                <a:ext cx="1557341" cy="306705"/>
              </a:xfrm>
              <a:prstGeom prst="rect">
                <a:avLst/>
              </a:prstGeom>
            </p:spPr>
            <p:txBody>
              <a:bodyPr wrap="square">
                <a:spAutoFit/>
              </a:bodyPr>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原型的动机</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1</a:t>
            </a:r>
            <a:endParaRPr lang="en-US" dirty="0">
              <a:latin typeface="Impact" panose="020B0806030902050204" pitchFamily="34" charset="0"/>
            </a:endParaRPr>
          </a:p>
        </p:txBody>
      </p:sp>
      <p:sp>
        <p:nvSpPr>
          <p:cNvPr id="2" name="椭圆 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additive="base">
                                        <p:cTn id="26" dur="500" fill="hold"/>
                                        <p:tgtEl>
                                          <p:spTgt spid="57"/>
                                        </p:tgtEl>
                                        <p:attrNameLst>
                                          <p:attrName>ppt_x</p:attrName>
                                        </p:attrNameLst>
                                      </p:cBhvr>
                                      <p:tavLst>
                                        <p:tav tm="0">
                                          <p:val>
                                            <p:strVal val="0-#ppt_w/2"/>
                                          </p:val>
                                        </p:tav>
                                        <p:tav tm="100000">
                                          <p:val>
                                            <p:strVal val="#ppt_x"/>
                                          </p:val>
                                        </p:tav>
                                      </p:tavLst>
                                    </p:anim>
                                    <p:anim calcmode="lin" valueType="num">
                                      <p:cBhvr additive="base">
                                        <p:cTn id="27" dur="500" fill="hold"/>
                                        <p:tgtEl>
                                          <p:spTgt spid="5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2" grpId="0" bldLvl="0" animBg="1"/>
      <p:bldP spid="13" grpId="0" bldLvl="0" animBg="1"/>
      <p:bldP spid="57" grpId="0" bldLvl="0" animBg="1"/>
      <p:bldP spid="5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Freeform 5"/>
          <p:cNvSpPr/>
          <p:nvPr/>
        </p:nvSpPr>
        <p:spPr bwMode="auto">
          <a:xfrm>
            <a:off x="1523507" y="1936590"/>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Freeform 6"/>
          <p:cNvSpPr/>
          <p:nvPr/>
        </p:nvSpPr>
        <p:spPr bwMode="auto">
          <a:xfrm>
            <a:off x="2866135" y="1936590"/>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7" name="Freeform 7"/>
          <p:cNvSpPr/>
          <p:nvPr/>
        </p:nvSpPr>
        <p:spPr bwMode="auto">
          <a:xfrm>
            <a:off x="6651955" y="1925870"/>
            <a:ext cx="1779450" cy="1323868"/>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
          <p:cNvSpPr/>
          <p:nvPr/>
        </p:nvSpPr>
        <p:spPr bwMode="auto">
          <a:xfrm>
            <a:off x="7997262" y="1925870"/>
            <a:ext cx="2894286" cy="1323868"/>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9" name="Freeform 9"/>
          <p:cNvSpPr/>
          <p:nvPr/>
        </p:nvSpPr>
        <p:spPr bwMode="auto">
          <a:xfrm>
            <a:off x="1523508" y="4141266"/>
            <a:ext cx="1758011" cy="132386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6"/>
                  <a:pt x="62" y="34"/>
                  <a:pt x="65" y="34"/>
                </a:cubicBezTo>
                <a:cubicBezTo>
                  <a:pt x="67" y="34"/>
                  <a:pt x="69" y="36"/>
                  <a:pt x="69" y="37"/>
                </a:cubicBezTo>
                <a:cubicBezTo>
                  <a:pt x="71" y="39"/>
                  <a:pt x="73" y="41"/>
                  <a:pt x="76" y="41"/>
                </a:cubicBezTo>
                <a:cubicBezTo>
                  <a:pt x="81" y="41"/>
                  <a:pt x="85" y="37"/>
                  <a:pt x="85" y="32"/>
                </a:cubicBezTo>
                <a:cubicBezTo>
                  <a:pt x="85" y="27"/>
                  <a:pt x="81" y="23"/>
                  <a:pt x="76" y="23"/>
                </a:cubicBezTo>
                <a:cubicBezTo>
                  <a:pt x="73" y="23"/>
                  <a:pt x="71" y="24"/>
                  <a:pt x="69" y="27"/>
                </a:cubicBezTo>
                <a:cubicBezTo>
                  <a:pt x="69" y="27"/>
                  <a:pt x="67" y="30"/>
                  <a:pt x="65" y="30"/>
                </a:cubicBezTo>
                <a:cubicBezTo>
                  <a:pt x="62" y="30"/>
                  <a:pt x="61" y="27"/>
                  <a:pt x="61" y="26"/>
                </a:cubicBezTo>
                <a:cubicBezTo>
                  <a:pt x="61" y="26"/>
                  <a:pt x="61" y="26"/>
                  <a:pt x="61" y="26"/>
                </a:cubicBezTo>
                <a:cubicBezTo>
                  <a:pt x="61" y="0"/>
                  <a:pt x="61" y="0"/>
                  <a:pt x="61" y="0"/>
                </a:cubicBezTo>
                <a:cubicBezTo>
                  <a:pt x="10" y="0"/>
                  <a:pt x="10" y="0"/>
                  <a:pt x="10" y="0"/>
                </a:cubicBezTo>
                <a:cubicBezTo>
                  <a:pt x="4" y="0"/>
                  <a:pt x="0" y="4"/>
                  <a:pt x="0" y="10"/>
                </a:cubicBezTo>
                <a:cubicBezTo>
                  <a:pt x="0" y="54"/>
                  <a:pt x="0" y="54"/>
                  <a:pt x="0" y="54"/>
                </a:cubicBezTo>
                <a:cubicBezTo>
                  <a:pt x="0" y="59"/>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10"/>
          <p:cNvSpPr/>
          <p:nvPr/>
        </p:nvSpPr>
        <p:spPr bwMode="auto">
          <a:xfrm>
            <a:off x="2847376" y="4141266"/>
            <a:ext cx="2915725" cy="1323868"/>
          </a:xfrm>
          <a:custGeom>
            <a:avLst/>
            <a:gdLst>
              <a:gd name="T0" fmla="*/ 131 w 141"/>
              <a:gd name="T1" fmla="*/ 0 h 64"/>
              <a:gd name="T2" fmla="*/ 0 w 141"/>
              <a:gd name="T3" fmla="*/ 0 h 64"/>
              <a:gd name="T4" fmla="*/ 0 w 141"/>
              <a:gd name="T5" fmla="*/ 25 h 64"/>
              <a:gd name="T6" fmla="*/ 1 w 141"/>
              <a:gd name="T7" fmla="*/ 26 h 64"/>
              <a:gd name="T8" fmla="*/ 2 w 141"/>
              <a:gd name="T9" fmla="*/ 25 h 64"/>
              <a:gd name="T10" fmla="*/ 2 w 141"/>
              <a:gd name="T11" fmla="*/ 24 h 64"/>
              <a:gd name="T12" fmla="*/ 12 w 141"/>
              <a:gd name="T13" fmla="*/ 19 h 64"/>
              <a:gd name="T14" fmla="*/ 25 w 141"/>
              <a:gd name="T15" fmla="*/ 32 h 64"/>
              <a:gd name="T16" fmla="*/ 12 w 141"/>
              <a:gd name="T17" fmla="*/ 45 h 64"/>
              <a:gd name="T18" fmla="*/ 2 w 141"/>
              <a:gd name="T19" fmla="*/ 39 h 64"/>
              <a:gd name="T20" fmla="*/ 2 w 141"/>
              <a:gd name="T21" fmla="*/ 39 h 64"/>
              <a:gd name="T22" fmla="*/ 1 w 141"/>
              <a:gd name="T23" fmla="*/ 38 h 64"/>
              <a:gd name="T24" fmla="*/ 0 w 141"/>
              <a:gd name="T25" fmla="*/ 38 h 64"/>
              <a:gd name="T26" fmla="*/ 0 w 141"/>
              <a:gd name="T27" fmla="*/ 64 h 64"/>
              <a:gd name="T28" fmla="*/ 131 w 141"/>
              <a:gd name="T29" fmla="*/ 64 h 64"/>
              <a:gd name="T30" fmla="*/ 141 w 141"/>
              <a:gd name="T31" fmla="*/ 54 h 64"/>
              <a:gd name="T32" fmla="*/ 141 w 141"/>
              <a:gd name="T33" fmla="*/ 10 h 64"/>
              <a:gd name="T34" fmla="*/ 131 w 14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64">
                <a:moveTo>
                  <a:pt x="131" y="0"/>
                </a:moveTo>
                <a:cubicBezTo>
                  <a:pt x="0" y="0"/>
                  <a:pt x="0" y="0"/>
                  <a:pt x="0" y="0"/>
                </a:cubicBezTo>
                <a:cubicBezTo>
                  <a:pt x="0" y="25"/>
                  <a:pt x="0" y="25"/>
                  <a:pt x="0" y="25"/>
                </a:cubicBezTo>
                <a:cubicBezTo>
                  <a:pt x="1" y="25"/>
                  <a:pt x="1" y="26"/>
                  <a:pt x="1" y="26"/>
                </a:cubicBezTo>
                <a:cubicBezTo>
                  <a:pt x="1" y="26"/>
                  <a:pt x="1" y="25"/>
                  <a:pt x="2" y="25"/>
                </a:cubicBezTo>
                <a:cubicBezTo>
                  <a:pt x="2" y="24"/>
                  <a:pt x="2" y="24"/>
                  <a:pt x="2" y="24"/>
                </a:cubicBezTo>
                <a:cubicBezTo>
                  <a:pt x="4" y="21"/>
                  <a:pt x="8" y="19"/>
                  <a:pt x="12" y="19"/>
                </a:cubicBezTo>
                <a:cubicBezTo>
                  <a:pt x="19" y="19"/>
                  <a:pt x="25" y="25"/>
                  <a:pt x="25" y="32"/>
                </a:cubicBezTo>
                <a:cubicBezTo>
                  <a:pt x="25" y="39"/>
                  <a:pt x="19" y="45"/>
                  <a:pt x="12" y="45"/>
                </a:cubicBezTo>
                <a:cubicBezTo>
                  <a:pt x="8" y="45"/>
                  <a:pt x="4" y="43"/>
                  <a:pt x="2" y="39"/>
                </a:cubicBezTo>
                <a:cubicBezTo>
                  <a:pt x="2" y="39"/>
                  <a:pt x="2" y="39"/>
                  <a:pt x="2" y="39"/>
                </a:cubicBezTo>
                <a:cubicBezTo>
                  <a:pt x="1" y="39"/>
                  <a:pt x="1" y="38"/>
                  <a:pt x="1" y="38"/>
                </a:cubicBezTo>
                <a:cubicBezTo>
                  <a:pt x="1" y="38"/>
                  <a:pt x="1" y="38"/>
                  <a:pt x="0" y="38"/>
                </a:cubicBezTo>
                <a:cubicBezTo>
                  <a:pt x="0" y="64"/>
                  <a:pt x="0" y="64"/>
                  <a:pt x="0" y="64"/>
                </a:cubicBezTo>
                <a:cubicBezTo>
                  <a:pt x="131" y="64"/>
                  <a:pt x="131" y="64"/>
                  <a:pt x="131" y="64"/>
                </a:cubicBezTo>
                <a:cubicBezTo>
                  <a:pt x="136" y="64"/>
                  <a:pt x="141" y="59"/>
                  <a:pt x="141" y="54"/>
                </a:cubicBezTo>
                <a:cubicBezTo>
                  <a:pt x="141" y="10"/>
                  <a:pt x="141" y="10"/>
                  <a:pt x="141" y="10"/>
                </a:cubicBezTo>
                <a:cubicBezTo>
                  <a:pt x="141" y="4"/>
                  <a:pt x="136" y="0"/>
                  <a:pt x="131"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6651955" y="4141266"/>
            <a:ext cx="1758011" cy="132118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7"/>
                  <a:pt x="62" y="34"/>
                  <a:pt x="65" y="34"/>
                </a:cubicBezTo>
                <a:cubicBezTo>
                  <a:pt x="67" y="34"/>
                  <a:pt x="69" y="37"/>
                  <a:pt x="69" y="37"/>
                </a:cubicBezTo>
                <a:cubicBezTo>
                  <a:pt x="71" y="40"/>
                  <a:pt x="73" y="41"/>
                  <a:pt x="76" y="41"/>
                </a:cubicBezTo>
                <a:cubicBezTo>
                  <a:pt x="81" y="41"/>
                  <a:pt x="85" y="37"/>
                  <a:pt x="85" y="32"/>
                </a:cubicBezTo>
                <a:cubicBezTo>
                  <a:pt x="85" y="27"/>
                  <a:pt x="81" y="23"/>
                  <a:pt x="76" y="23"/>
                </a:cubicBezTo>
                <a:cubicBezTo>
                  <a:pt x="73" y="23"/>
                  <a:pt x="71" y="25"/>
                  <a:pt x="69" y="27"/>
                </a:cubicBezTo>
                <a:cubicBezTo>
                  <a:pt x="69" y="28"/>
                  <a:pt x="67" y="30"/>
                  <a:pt x="65" y="30"/>
                </a:cubicBezTo>
                <a:cubicBezTo>
                  <a:pt x="62" y="30"/>
                  <a:pt x="61" y="28"/>
                  <a:pt x="61" y="26"/>
                </a:cubicBezTo>
                <a:cubicBezTo>
                  <a:pt x="61" y="26"/>
                  <a:pt x="61" y="26"/>
                  <a:pt x="61" y="26"/>
                </a:cubicBezTo>
                <a:cubicBezTo>
                  <a:pt x="61" y="0"/>
                  <a:pt x="61" y="0"/>
                  <a:pt x="61" y="0"/>
                </a:cubicBezTo>
                <a:cubicBezTo>
                  <a:pt x="10" y="0"/>
                  <a:pt x="10" y="0"/>
                  <a:pt x="10" y="0"/>
                </a:cubicBezTo>
                <a:cubicBezTo>
                  <a:pt x="4" y="0"/>
                  <a:pt x="0" y="5"/>
                  <a:pt x="0" y="10"/>
                </a:cubicBezTo>
                <a:cubicBezTo>
                  <a:pt x="0" y="54"/>
                  <a:pt x="0" y="54"/>
                  <a:pt x="0" y="54"/>
                </a:cubicBezTo>
                <a:cubicBezTo>
                  <a:pt x="0" y="60"/>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2"/>
          <p:cNvSpPr/>
          <p:nvPr/>
        </p:nvSpPr>
        <p:spPr bwMode="auto">
          <a:xfrm>
            <a:off x="7997262" y="4141266"/>
            <a:ext cx="2894286" cy="1321188"/>
          </a:xfrm>
          <a:custGeom>
            <a:avLst/>
            <a:gdLst>
              <a:gd name="T0" fmla="*/ 130 w 140"/>
              <a:gd name="T1" fmla="*/ 0 h 64"/>
              <a:gd name="T2" fmla="*/ 0 w 140"/>
              <a:gd name="T3" fmla="*/ 0 h 64"/>
              <a:gd name="T4" fmla="*/ 0 w 140"/>
              <a:gd name="T5" fmla="*/ 26 h 64"/>
              <a:gd name="T6" fmla="*/ 0 w 140"/>
              <a:gd name="T7" fmla="*/ 26 h 64"/>
              <a:gd name="T8" fmla="*/ 1 w 140"/>
              <a:gd name="T9" fmla="*/ 25 h 64"/>
              <a:gd name="T10" fmla="*/ 1 w 140"/>
              <a:gd name="T11" fmla="*/ 25 h 64"/>
              <a:gd name="T12" fmla="*/ 11 w 140"/>
              <a:gd name="T13" fmla="*/ 20 h 64"/>
              <a:gd name="T14" fmla="*/ 24 w 140"/>
              <a:gd name="T15" fmla="*/ 32 h 64"/>
              <a:gd name="T16" fmla="*/ 11 w 140"/>
              <a:gd name="T17" fmla="*/ 45 h 64"/>
              <a:gd name="T18" fmla="*/ 1 w 140"/>
              <a:gd name="T19" fmla="*/ 40 h 64"/>
              <a:gd name="T20" fmla="*/ 1 w 140"/>
              <a:gd name="T21" fmla="*/ 39 h 64"/>
              <a:gd name="T22" fmla="*/ 0 w 140"/>
              <a:gd name="T23" fmla="*/ 38 h 64"/>
              <a:gd name="T24" fmla="*/ 0 w 140"/>
              <a:gd name="T25" fmla="*/ 39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6"/>
                  <a:pt x="0" y="26"/>
                  <a:pt x="0" y="26"/>
                </a:cubicBezTo>
                <a:cubicBezTo>
                  <a:pt x="0" y="26"/>
                  <a:pt x="0" y="26"/>
                  <a:pt x="0" y="26"/>
                </a:cubicBezTo>
                <a:cubicBezTo>
                  <a:pt x="0" y="26"/>
                  <a:pt x="1" y="25"/>
                  <a:pt x="1" y="25"/>
                </a:cubicBezTo>
                <a:cubicBezTo>
                  <a:pt x="1" y="25"/>
                  <a:pt x="1" y="25"/>
                  <a:pt x="1" y="25"/>
                </a:cubicBezTo>
                <a:cubicBezTo>
                  <a:pt x="3" y="22"/>
                  <a:pt x="7" y="20"/>
                  <a:pt x="11" y="20"/>
                </a:cubicBezTo>
                <a:cubicBezTo>
                  <a:pt x="18" y="20"/>
                  <a:pt x="24" y="25"/>
                  <a:pt x="24" y="32"/>
                </a:cubicBezTo>
                <a:cubicBezTo>
                  <a:pt x="24" y="39"/>
                  <a:pt x="18" y="45"/>
                  <a:pt x="11" y="45"/>
                </a:cubicBezTo>
                <a:cubicBezTo>
                  <a:pt x="7" y="45"/>
                  <a:pt x="3" y="43"/>
                  <a:pt x="1" y="40"/>
                </a:cubicBezTo>
                <a:cubicBezTo>
                  <a:pt x="1" y="39"/>
                  <a:pt x="1" y="39"/>
                  <a:pt x="1" y="39"/>
                </a:cubicBezTo>
                <a:cubicBezTo>
                  <a:pt x="1" y="39"/>
                  <a:pt x="0" y="39"/>
                  <a:pt x="0" y="38"/>
                </a:cubicBezTo>
                <a:cubicBezTo>
                  <a:pt x="0" y="38"/>
                  <a:pt x="0" y="39"/>
                  <a:pt x="0" y="39"/>
                </a:cubicBezTo>
                <a:cubicBezTo>
                  <a:pt x="0" y="64"/>
                  <a:pt x="0" y="64"/>
                  <a:pt x="0" y="64"/>
                </a:cubicBezTo>
                <a:cubicBezTo>
                  <a:pt x="130" y="64"/>
                  <a:pt x="130" y="64"/>
                  <a:pt x="130" y="64"/>
                </a:cubicBezTo>
                <a:cubicBezTo>
                  <a:pt x="135" y="64"/>
                  <a:pt x="140" y="60"/>
                  <a:pt x="140" y="54"/>
                </a:cubicBezTo>
                <a:cubicBezTo>
                  <a:pt x="140" y="10"/>
                  <a:pt x="140" y="10"/>
                  <a:pt x="140" y="10"/>
                </a:cubicBezTo>
                <a:cubicBezTo>
                  <a:pt x="140" y="5"/>
                  <a:pt x="135"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7063732" y="4503570"/>
            <a:ext cx="467228" cy="596580"/>
            <a:chOff x="3607775" y="6678831"/>
            <a:chExt cx="467228" cy="596580"/>
          </a:xfrm>
          <a:gradFill>
            <a:gsLst>
              <a:gs pos="100000">
                <a:srgbClr val="18478F"/>
              </a:gs>
              <a:gs pos="0">
                <a:srgbClr val="238DED"/>
              </a:gs>
            </a:gsLst>
            <a:lin ang="7200000" scaled="0"/>
          </a:gradFill>
        </p:grpSpPr>
        <p:sp>
          <p:nvSpPr>
            <p:cNvPr id="17" name="Freeform 27"/>
            <p:cNvSpPr/>
            <p:nvPr/>
          </p:nvSpPr>
          <p:spPr bwMode="auto">
            <a:xfrm>
              <a:off x="3934500" y="6678831"/>
              <a:ext cx="140503" cy="156114"/>
            </a:xfrm>
            <a:custGeom>
              <a:avLst/>
              <a:gdLst>
                <a:gd name="T0" fmla="*/ 0 w 126"/>
                <a:gd name="T1" fmla="*/ 57 h 140"/>
                <a:gd name="T2" fmla="*/ 48 w 126"/>
                <a:gd name="T3" fmla="*/ 0 h 140"/>
                <a:gd name="T4" fmla="*/ 126 w 126"/>
                <a:gd name="T5" fmla="*/ 85 h 140"/>
                <a:gd name="T6" fmla="*/ 78 w 126"/>
                <a:gd name="T7" fmla="*/ 140 h 140"/>
                <a:gd name="T8" fmla="*/ 0 w 126"/>
                <a:gd name="T9" fmla="*/ 57 h 140"/>
              </a:gdLst>
              <a:ahLst/>
              <a:cxnLst>
                <a:cxn ang="0">
                  <a:pos x="T0" y="T1"/>
                </a:cxn>
                <a:cxn ang="0">
                  <a:pos x="T2" y="T3"/>
                </a:cxn>
                <a:cxn ang="0">
                  <a:pos x="T4" y="T5"/>
                </a:cxn>
                <a:cxn ang="0">
                  <a:pos x="T6" y="T7"/>
                </a:cxn>
                <a:cxn ang="0">
                  <a:pos x="T8" y="T9"/>
                </a:cxn>
              </a:cxnLst>
              <a:rect l="0" t="0" r="r" b="b"/>
              <a:pathLst>
                <a:path w="126" h="140">
                  <a:moveTo>
                    <a:pt x="0" y="57"/>
                  </a:moveTo>
                  <a:lnTo>
                    <a:pt x="48" y="0"/>
                  </a:lnTo>
                  <a:lnTo>
                    <a:pt x="126" y="85"/>
                  </a:lnTo>
                  <a:lnTo>
                    <a:pt x="78" y="14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8"/>
            <p:cNvSpPr/>
            <p:nvPr/>
          </p:nvSpPr>
          <p:spPr bwMode="auto">
            <a:xfrm>
              <a:off x="3752738" y="6760234"/>
              <a:ext cx="247553" cy="277660"/>
            </a:xfrm>
            <a:custGeom>
              <a:avLst/>
              <a:gdLst>
                <a:gd name="T0" fmla="*/ 70 w 94"/>
                <a:gd name="T1" fmla="*/ 0 h 105"/>
                <a:gd name="T2" fmla="*/ 63 w 94"/>
                <a:gd name="T3" fmla="*/ 9 h 105"/>
                <a:gd name="T4" fmla="*/ 21 w 94"/>
                <a:gd name="T5" fmla="*/ 30 h 105"/>
                <a:gd name="T6" fmla="*/ 12 w 94"/>
                <a:gd name="T7" fmla="*/ 37 h 105"/>
                <a:gd name="T8" fmla="*/ 1 w 94"/>
                <a:gd name="T9" fmla="*/ 70 h 105"/>
                <a:gd name="T10" fmla="*/ 0 w 94"/>
                <a:gd name="T11" fmla="*/ 77 h 105"/>
                <a:gd name="T12" fmla="*/ 3 w 94"/>
                <a:gd name="T13" fmla="*/ 102 h 105"/>
                <a:gd name="T14" fmla="*/ 3 w 94"/>
                <a:gd name="T15" fmla="*/ 103 h 105"/>
                <a:gd name="T16" fmla="*/ 3 w 94"/>
                <a:gd name="T17" fmla="*/ 103 h 105"/>
                <a:gd name="T18" fmla="*/ 4 w 94"/>
                <a:gd name="T19" fmla="*/ 105 h 105"/>
                <a:gd name="T20" fmla="*/ 4 w 94"/>
                <a:gd name="T21" fmla="*/ 81 h 105"/>
                <a:gd name="T22" fmla="*/ 20 w 94"/>
                <a:gd name="T23" fmla="*/ 81 h 105"/>
                <a:gd name="T24" fmla="*/ 20 w 94"/>
                <a:gd name="T25" fmla="*/ 75 h 105"/>
                <a:gd name="T26" fmla="*/ 30 w 94"/>
                <a:gd name="T27" fmla="*/ 58 h 105"/>
                <a:gd name="T28" fmla="*/ 40 w 94"/>
                <a:gd name="T29" fmla="*/ 62 h 105"/>
                <a:gd name="T30" fmla="*/ 37 w 94"/>
                <a:gd name="T31" fmla="*/ 69 h 105"/>
                <a:gd name="T32" fmla="*/ 27 w 94"/>
                <a:gd name="T33" fmla="*/ 83 h 105"/>
                <a:gd name="T34" fmla="*/ 28 w 94"/>
                <a:gd name="T35" fmla="*/ 93 h 105"/>
                <a:gd name="T36" fmla="*/ 33 w 94"/>
                <a:gd name="T37" fmla="*/ 95 h 105"/>
                <a:gd name="T38" fmla="*/ 41 w 94"/>
                <a:gd name="T39" fmla="*/ 92 h 105"/>
                <a:gd name="T40" fmla="*/ 41 w 94"/>
                <a:gd name="T41" fmla="*/ 92 h 105"/>
                <a:gd name="T42" fmla="*/ 41 w 94"/>
                <a:gd name="T43" fmla="*/ 92 h 105"/>
                <a:gd name="T44" fmla="*/ 63 w 94"/>
                <a:gd name="T45" fmla="*/ 71 h 105"/>
                <a:gd name="T46" fmla="*/ 87 w 94"/>
                <a:gd name="T47" fmla="*/ 36 h 105"/>
                <a:gd name="T48" fmla="*/ 94 w 94"/>
                <a:gd name="T49" fmla="*/ 26 h 105"/>
                <a:gd name="T50" fmla="*/ 70 w 94"/>
                <a:gd name="T5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9"/>
            <p:cNvSpPr/>
            <p:nvPr/>
          </p:nvSpPr>
          <p:spPr bwMode="auto">
            <a:xfrm>
              <a:off x="3607775" y="6982139"/>
              <a:ext cx="390286" cy="293272"/>
            </a:xfrm>
            <a:custGeom>
              <a:avLst/>
              <a:gdLst>
                <a:gd name="T0" fmla="*/ 124 w 148"/>
                <a:gd name="T1" fmla="*/ 49 h 111"/>
                <a:gd name="T2" fmla="*/ 124 w 148"/>
                <a:gd name="T3" fmla="*/ 104 h 111"/>
                <a:gd name="T4" fmla="*/ 117 w 148"/>
                <a:gd name="T5" fmla="*/ 104 h 111"/>
                <a:gd name="T6" fmla="*/ 117 w 148"/>
                <a:gd name="T7" fmla="*/ 29 h 111"/>
                <a:gd name="T8" fmla="*/ 93 w 148"/>
                <a:gd name="T9" fmla="*/ 29 h 111"/>
                <a:gd name="T10" fmla="*/ 93 w 148"/>
                <a:gd name="T11" fmla="*/ 104 h 111"/>
                <a:gd name="T12" fmla="*/ 86 w 148"/>
                <a:gd name="T13" fmla="*/ 104 h 111"/>
                <a:gd name="T14" fmla="*/ 86 w 148"/>
                <a:gd name="T15" fmla="*/ 14 h 111"/>
                <a:gd name="T16" fmla="*/ 80 w 148"/>
                <a:gd name="T17" fmla="*/ 10 h 111"/>
                <a:gd name="T18" fmla="*/ 78 w 148"/>
                <a:gd name="T19" fmla="*/ 0 h 111"/>
                <a:gd name="T20" fmla="*/ 62 w 148"/>
                <a:gd name="T21" fmla="*/ 0 h 111"/>
                <a:gd name="T22" fmla="*/ 62 w 148"/>
                <a:gd name="T23" fmla="*/ 104 h 111"/>
                <a:gd name="T24" fmla="*/ 55 w 148"/>
                <a:gd name="T25" fmla="*/ 104 h 111"/>
                <a:gd name="T26" fmla="*/ 55 w 148"/>
                <a:gd name="T27" fmla="*/ 36 h 111"/>
                <a:gd name="T28" fmla="*/ 31 w 148"/>
                <a:gd name="T29" fmla="*/ 36 h 111"/>
                <a:gd name="T30" fmla="*/ 31 w 148"/>
                <a:gd name="T31" fmla="*/ 104 h 111"/>
                <a:gd name="T32" fmla="*/ 24 w 148"/>
                <a:gd name="T33" fmla="*/ 104 h 111"/>
                <a:gd name="T34" fmla="*/ 24 w 148"/>
                <a:gd name="T35" fmla="*/ 66 h 111"/>
                <a:gd name="T36" fmla="*/ 0 w 148"/>
                <a:gd name="T37" fmla="*/ 66 h 111"/>
                <a:gd name="T38" fmla="*/ 0 w 148"/>
                <a:gd name="T39" fmla="*/ 104 h 111"/>
                <a:gd name="T40" fmla="*/ 0 w 148"/>
                <a:gd name="T41" fmla="*/ 111 h 111"/>
                <a:gd name="T42" fmla="*/ 148 w 148"/>
                <a:gd name="T43" fmla="*/ 111 h 111"/>
                <a:gd name="T44" fmla="*/ 148 w 148"/>
                <a:gd name="T45" fmla="*/ 104 h 111"/>
                <a:gd name="T46" fmla="*/ 148 w 148"/>
                <a:gd name="T47" fmla="*/ 49 h 111"/>
                <a:gd name="T48" fmla="*/ 124 w 148"/>
                <a:gd name="T49" fmla="*/ 4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1884745" y="4473819"/>
            <a:ext cx="577623" cy="614421"/>
            <a:chOff x="1649656" y="2839535"/>
            <a:chExt cx="577623" cy="614421"/>
          </a:xfrm>
          <a:gradFill>
            <a:gsLst>
              <a:gs pos="100000">
                <a:srgbClr val="18478F"/>
              </a:gs>
              <a:gs pos="0">
                <a:srgbClr val="238DED"/>
              </a:gs>
            </a:gsLst>
            <a:lin ang="7200000" scaled="0"/>
          </a:gradFill>
        </p:grpSpPr>
        <p:sp>
          <p:nvSpPr>
            <p:cNvPr id="24" name="Freeform 30"/>
            <p:cNvSpPr/>
            <p:nvPr/>
          </p:nvSpPr>
          <p:spPr bwMode="auto">
            <a:xfrm>
              <a:off x="1987532" y="2839535"/>
              <a:ext cx="239747" cy="269855"/>
            </a:xfrm>
            <a:custGeom>
              <a:avLst/>
              <a:gdLst>
                <a:gd name="T0" fmla="*/ 76 w 91"/>
                <a:gd name="T1" fmla="*/ 45 h 102"/>
                <a:gd name="T2" fmla="*/ 50 w 91"/>
                <a:gd name="T3" fmla="*/ 52 h 102"/>
                <a:gd name="T4" fmla="*/ 11 w 91"/>
                <a:gd name="T5" fmla="*/ 102 h 102"/>
                <a:gd name="T6" fmla="*/ 0 w 91"/>
                <a:gd name="T7" fmla="*/ 93 h 102"/>
                <a:gd name="T8" fmla="*/ 43 w 91"/>
                <a:gd name="T9" fmla="*/ 47 h 102"/>
                <a:gd name="T10" fmla="*/ 45 w 91"/>
                <a:gd name="T11" fmla="*/ 19 h 102"/>
                <a:gd name="T12" fmla="*/ 70 w 91"/>
                <a:gd name="T13" fmla="*/ 0 h 102"/>
                <a:gd name="T14" fmla="*/ 67 w 91"/>
                <a:gd name="T15" fmla="*/ 22 h 102"/>
                <a:gd name="T16" fmla="*/ 70 w 91"/>
                <a:gd name="T17" fmla="*/ 22 h 102"/>
                <a:gd name="T18" fmla="*/ 70 w 91"/>
                <a:gd name="T19" fmla="*/ 24 h 102"/>
                <a:gd name="T20" fmla="*/ 91 w 91"/>
                <a:gd name="T21" fmla="*/ 17 h 102"/>
                <a:gd name="T22" fmla="*/ 76 w 91"/>
                <a:gd name="T23"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1"/>
            <p:cNvSpPr/>
            <p:nvPr/>
          </p:nvSpPr>
          <p:spPr bwMode="auto">
            <a:xfrm>
              <a:off x="1649656" y="3024642"/>
              <a:ext cx="461652" cy="429314"/>
            </a:xfrm>
            <a:custGeom>
              <a:avLst/>
              <a:gdLst>
                <a:gd name="T0" fmla="*/ 77 w 175"/>
                <a:gd name="T1" fmla="*/ 0 h 163"/>
                <a:gd name="T2" fmla="*/ 127 w 175"/>
                <a:gd name="T3" fmla="*/ 16 h 163"/>
                <a:gd name="T4" fmla="*/ 107 w 175"/>
                <a:gd name="T5" fmla="*/ 40 h 163"/>
                <a:gd name="T6" fmla="*/ 84 w 175"/>
                <a:gd name="T7" fmla="*/ 34 h 163"/>
                <a:gd name="T8" fmla="*/ 44 w 175"/>
                <a:gd name="T9" fmla="*/ 80 h 163"/>
                <a:gd name="T10" fmla="*/ 96 w 175"/>
                <a:gd name="T11" fmla="*/ 125 h 163"/>
                <a:gd name="T12" fmla="*/ 135 w 175"/>
                <a:gd name="T13" fmla="*/ 80 h 163"/>
                <a:gd name="T14" fmla="*/ 125 w 175"/>
                <a:gd name="T15" fmla="*/ 56 h 163"/>
                <a:gd name="T16" fmla="*/ 145 w 175"/>
                <a:gd name="T17" fmla="*/ 32 h 163"/>
                <a:gd name="T18" fmla="*/ 169 w 175"/>
                <a:gd name="T19" fmla="*/ 82 h 163"/>
                <a:gd name="T20" fmla="*/ 98 w 175"/>
                <a:gd name="T21" fmla="*/ 163 h 163"/>
                <a:gd name="T22" fmla="*/ 6 w 175"/>
                <a:gd name="T23" fmla="*/ 82 h 163"/>
                <a:gd name="T24" fmla="*/ 77 w 175"/>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2"/>
            <p:cNvSpPr/>
            <p:nvPr/>
          </p:nvSpPr>
          <p:spPr bwMode="auto">
            <a:xfrm>
              <a:off x="1789043" y="3140613"/>
              <a:ext cx="195143" cy="181762"/>
            </a:xfrm>
            <a:custGeom>
              <a:avLst/>
              <a:gdLst>
                <a:gd name="T0" fmla="*/ 42 w 74"/>
                <a:gd name="T1" fmla="*/ 69 h 69"/>
                <a:gd name="T2" fmla="*/ 3 w 74"/>
                <a:gd name="T3" fmla="*/ 35 h 69"/>
                <a:gd name="T4" fmla="*/ 33 w 74"/>
                <a:gd name="T5" fmla="*/ 0 h 69"/>
                <a:gd name="T6" fmla="*/ 49 w 74"/>
                <a:gd name="T7" fmla="*/ 4 h 69"/>
                <a:gd name="T8" fmla="*/ 49 w 74"/>
                <a:gd name="T9" fmla="*/ 11 h 69"/>
                <a:gd name="T10" fmla="*/ 36 w 74"/>
                <a:gd name="T11" fmla="*/ 30 h 69"/>
                <a:gd name="T12" fmla="*/ 42 w 74"/>
                <a:gd name="T13" fmla="*/ 35 h 69"/>
                <a:gd name="T14" fmla="*/ 59 w 74"/>
                <a:gd name="T15" fmla="*/ 20 h 69"/>
                <a:gd name="T16" fmla="*/ 60 w 74"/>
                <a:gd name="T17" fmla="*/ 20 h 69"/>
                <a:gd name="T18" fmla="*/ 66 w 74"/>
                <a:gd name="T19" fmla="*/ 18 h 69"/>
                <a:gd name="T20" fmla="*/ 72 w 74"/>
                <a:gd name="T21" fmla="*/ 35 h 69"/>
                <a:gd name="T22" fmla="*/ 42 w 7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3"/>
            <p:cNvSpPr/>
            <p:nvPr/>
          </p:nvSpPr>
          <p:spPr bwMode="auto">
            <a:xfrm>
              <a:off x="1897208" y="3090433"/>
              <a:ext cx="113740" cy="129352"/>
            </a:xfrm>
            <a:custGeom>
              <a:avLst/>
              <a:gdLst>
                <a:gd name="T0" fmla="*/ 13 w 43"/>
                <a:gd name="T1" fmla="*/ 31 h 49"/>
                <a:gd name="T2" fmla="*/ 14 w 43"/>
                <a:gd name="T3" fmla="*/ 22 h 49"/>
                <a:gd name="T4" fmla="*/ 32 w 43"/>
                <a:gd name="T5" fmla="*/ 0 h 49"/>
                <a:gd name="T6" fmla="*/ 43 w 43"/>
                <a:gd name="T7" fmla="*/ 9 h 49"/>
                <a:gd name="T8" fmla="*/ 24 w 43"/>
                <a:gd name="T9" fmla="*/ 32 h 49"/>
                <a:gd name="T10" fmla="*/ 17 w 43"/>
                <a:gd name="T11" fmla="*/ 34 h 49"/>
                <a:gd name="T12" fmla="*/ 1 w 43"/>
                <a:gd name="T13" fmla="*/ 49 h 49"/>
                <a:gd name="T14" fmla="*/ 0 w 43"/>
                <a:gd name="T15" fmla="*/ 48 h 49"/>
                <a:gd name="T16" fmla="*/ 13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1940860" y="2312374"/>
            <a:ext cx="461652" cy="550860"/>
            <a:chOff x="689553" y="1041991"/>
            <a:chExt cx="461652" cy="550860"/>
          </a:xfrm>
          <a:gradFill>
            <a:gsLst>
              <a:gs pos="100000">
                <a:srgbClr val="18478F"/>
              </a:gs>
              <a:gs pos="0">
                <a:srgbClr val="238DED"/>
              </a:gs>
            </a:gsLst>
            <a:lin ang="7200000" scaled="0"/>
          </a:gradFill>
        </p:grpSpPr>
        <p:sp>
          <p:nvSpPr>
            <p:cNvPr id="58"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0" name="组合 59"/>
          <p:cNvGrpSpPr/>
          <p:nvPr/>
        </p:nvGrpSpPr>
        <p:grpSpPr>
          <a:xfrm>
            <a:off x="6956193" y="2312374"/>
            <a:ext cx="664601" cy="579853"/>
            <a:chOff x="4499856" y="8587886"/>
            <a:chExt cx="664601" cy="579853"/>
          </a:xfrm>
          <a:gradFill>
            <a:gsLst>
              <a:gs pos="100000">
                <a:srgbClr val="18478F"/>
              </a:gs>
              <a:gs pos="0">
                <a:srgbClr val="238DED"/>
              </a:gs>
            </a:gsLst>
            <a:lin ang="7200000" scaled="0"/>
          </a:gradFill>
        </p:grpSpPr>
        <p:sp>
          <p:nvSpPr>
            <p:cNvPr id="61"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p:nvSpPr>
        <p:spPr>
          <a:xfrm>
            <a:off x="3458210" y="1936750"/>
            <a:ext cx="2144395" cy="1322070"/>
          </a:xfrm>
          <a:prstGeom prst="rect">
            <a:avLst/>
          </a:prstGeom>
        </p:spPr>
        <p:txBody>
          <a:bodyPr wrap="square">
            <a:spAutoFit/>
          </a:bodyPr>
          <a:lstStyle/>
          <a:p>
            <a:r>
              <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需求定义阶段决定设计中的“什么”问题：人物模型需要哪些信息和能力来完成其目标。</a:t>
            </a:r>
            <a:endPar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7" name="矩形 66"/>
          <p:cNvSpPr/>
          <p:nvPr/>
        </p:nvSpPr>
        <p:spPr>
          <a:xfrm>
            <a:off x="3366135" y="4473575"/>
            <a:ext cx="2396490" cy="73723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混淆这两个问题是设计交互产品过程中最严重的 陷阱之一。</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0" name="矩形 69"/>
          <p:cNvSpPr/>
          <p:nvPr/>
        </p:nvSpPr>
        <p:spPr>
          <a:xfrm>
            <a:off x="8615045" y="1936750"/>
            <a:ext cx="2144395" cy="138366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在进入下一个问题之前，阐明交互中需要“什么”并达成一致意见很关键：产品外观是什么样 子、有什么样的行为、如何操作、感觉如何。</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3" name="矩形 72"/>
          <p:cNvSpPr/>
          <p:nvPr/>
        </p:nvSpPr>
        <p:spPr>
          <a:xfrm>
            <a:off x="8593455" y="4312285"/>
            <a:ext cx="2165985" cy="95313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rPr>
              <a:t>如果没有阐明问题并达成 一致意见就提出解决方案，结果就是没有清晰、客观的方法评估设计是否适当。</a:t>
            </a:r>
            <a:endParaRPr lang="zh-CN" altLang="en-US"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0" name="椭圆 2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1" name="椭圆 30"/>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50" presetClass="entr" presetSubtype="0" decel="100000" fill="hold" grpId="0" nodeType="withEffect">
                                  <p:stCondLst>
                                    <p:cond delay="200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3"/>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0" presetClass="entr" presetSubtype="0" decel="100000" fill="hold" grpId="0" nodeType="withEffect">
                                  <p:stCondLst>
                                    <p:cond delay="200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3"/>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par>
                                <p:cTn id="22" presetID="50" presetClass="entr" presetSubtype="0" decel="100000" fill="hold" grpId="0"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3"/>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par>
                                <p:cTn id="27" presetID="50" presetClass="entr" presetSubtype="0" decel="100000" fill="hold" grpId="0" nodeType="withEffect">
                                  <p:stCondLst>
                                    <p:cond delay="2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strVal val="#ppt_w+.3"/>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Effect transition="in" filter="fade">
                                      <p:cBhvr>
                                        <p:cTn id="31" dur="1000"/>
                                        <p:tgtEl>
                                          <p:spTgt spid="6"/>
                                        </p:tgtEl>
                                      </p:cBhvr>
                                    </p:animEffect>
                                  </p:childTnLst>
                                </p:cTn>
                              </p:par>
                              <p:par>
                                <p:cTn id="32" presetID="50" presetClass="entr" presetSubtype="0" decel="100000" fill="hold" grpId="0" nodeType="withEffect">
                                  <p:stCondLst>
                                    <p:cond delay="200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strVal val="#ppt_w+.3"/>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Effect transition="in" filter="fade">
                                      <p:cBhvr>
                                        <p:cTn id="36" dur="1000"/>
                                        <p:tgtEl>
                                          <p:spTgt spid="7"/>
                                        </p:tgtEl>
                                      </p:cBhvr>
                                    </p:animEffect>
                                  </p:childTnLst>
                                </p:cTn>
                              </p:par>
                              <p:par>
                                <p:cTn id="37" presetID="50" presetClass="entr" presetSubtype="0" decel="100000" fill="hold" grpId="0" nodeType="withEffect">
                                  <p:stCondLst>
                                    <p:cond delay="200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strVal val="#ppt_w+.3"/>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Effect transition="in" filter="fade">
                                      <p:cBhvr>
                                        <p:cTn id="41" dur="1000"/>
                                        <p:tgtEl>
                                          <p:spTgt spid="8"/>
                                        </p:tgtEl>
                                      </p:cBhvr>
                                    </p:animEffect>
                                  </p:childTnLst>
                                </p:cTn>
                              </p:par>
                              <p:par>
                                <p:cTn id="42" presetID="50" presetClass="entr" presetSubtype="0" decel="100000" fill="hold" grpId="0" nodeType="withEffect">
                                  <p:stCondLst>
                                    <p:cond delay="2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ppt_w</p:attrName>
                                        </p:attrNameLst>
                                      </p:cBhvr>
                                      <p:tavLst>
                                        <p:tav tm="0">
                                          <p:val>
                                            <p:strVal val="#ppt_w+.3"/>
                                          </p:val>
                                        </p:tav>
                                        <p:tav tm="100000">
                                          <p:val>
                                            <p:strVal val="#ppt_w"/>
                                          </p:val>
                                        </p:tav>
                                      </p:tavLst>
                                    </p:anim>
                                    <p:anim calcmode="lin" valueType="num">
                                      <p:cBhvr>
                                        <p:cTn id="45" dur="1000" fill="hold"/>
                                        <p:tgtEl>
                                          <p:spTgt spid="13"/>
                                        </p:tgtEl>
                                        <p:attrNameLst>
                                          <p:attrName>ppt_h</p:attrName>
                                        </p:attrNameLst>
                                      </p:cBhvr>
                                      <p:tavLst>
                                        <p:tav tm="0">
                                          <p:val>
                                            <p:strVal val="#ppt_h"/>
                                          </p:val>
                                        </p:tav>
                                        <p:tav tm="100000">
                                          <p:val>
                                            <p:strVal val="#ppt_h"/>
                                          </p:val>
                                        </p:tav>
                                      </p:tavLst>
                                    </p:anim>
                                    <p:animEffect transition="in" filter="fade">
                                      <p:cBhvr>
                                        <p:cTn id="46" dur="1000"/>
                                        <p:tgtEl>
                                          <p:spTgt spid="13"/>
                                        </p:tgtEl>
                                      </p:cBhvr>
                                    </p:animEffect>
                                  </p:childTnLst>
                                </p:cTn>
                              </p:par>
                              <p:par>
                                <p:cTn id="47" presetID="50" presetClass="entr" presetSubtype="0" decel="100000" fill="hold" grpId="0"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strVal val="#ppt_w+.3"/>
                                          </p:val>
                                        </p:tav>
                                        <p:tav tm="100000">
                                          <p:val>
                                            <p:strVal val="#ppt_w"/>
                                          </p:val>
                                        </p:tav>
                                      </p:tavLst>
                                    </p:anim>
                                    <p:anim calcmode="lin" valueType="num">
                                      <p:cBhvr>
                                        <p:cTn id="50" dur="1000" fill="hold"/>
                                        <p:tgtEl>
                                          <p:spTgt spid="15"/>
                                        </p:tgtEl>
                                        <p:attrNameLst>
                                          <p:attrName>ppt_h</p:attrName>
                                        </p:attrNameLst>
                                      </p:cBhvr>
                                      <p:tavLst>
                                        <p:tav tm="0">
                                          <p:val>
                                            <p:strVal val="#ppt_h"/>
                                          </p:val>
                                        </p:tav>
                                        <p:tav tm="100000">
                                          <p:val>
                                            <p:strVal val="#ppt_h"/>
                                          </p:val>
                                        </p:tav>
                                      </p:tavLst>
                                    </p:anim>
                                    <p:animEffect transition="in" filter="fade">
                                      <p:cBhvr>
                                        <p:cTn id="51" dur="1000"/>
                                        <p:tgtEl>
                                          <p:spTgt spid="15"/>
                                        </p:tgtEl>
                                      </p:cBhvr>
                                    </p:animEffect>
                                  </p:childTnLst>
                                </p:cTn>
                              </p:par>
                              <p:par>
                                <p:cTn id="52" presetID="53" presetClass="entr" presetSubtype="16" fill="hold" nodeType="withEffect">
                                  <p:stCondLst>
                                    <p:cond delay="25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250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fltVal val="0"/>
                                          </p:val>
                                        </p:tav>
                                        <p:tav tm="100000">
                                          <p:val>
                                            <p:strVal val="#ppt_h"/>
                                          </p:val>
                                        </p:tav>
                                      </p:tavLst>
                                    </p:anim>
                                    <p:animEffect transition="in" filter="fade">
                                      <p:cBhvr>
                                        <p:cTn id="61" dur="500"/>
                                        <p:tgtEl>
                                          <p:spTgt spid="57"/>
                                        </p:tgtEl>
                                      </p:cBhvr>
                                    </p:animEffect>
                                  </p:childTnLst>
                                </p:cTn>
                              </p:par>
                              <p:par>
                                <p:cTn id="62" presetID="53" presetClass="entr" presetSubtype="16" fill="hold" nodeType="withEffect">
                                  <p:stCondLst>
                                    <p:cond delay="25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nodeType="withEffect">
                                  <p:stCondLst>
                                    <p:cond delay="25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fill="hold"/>
                                        <p:tgtEl>
                                          <p:spTgt spid="30"/>
                                        </p:tgtEl>
                                        <p:attrNameLst>
                                          <p:attrName>ppt_x</p:attrName>
                                        </p:attrNameLst>
                                      </p:cBhvr>
                                      <p:tavLst>
                                        <p:tav tm="0">
                                          <p:val>
                                            <p:strVal val="0-#ppt_w/2"/>
                                          </p:val>
                                        </p:tav>
                                        <p:tav tm="100000">
                                          <p:val>
                                            <p:strVal val="#ppt_x"/>
                                          </p:val>
                                        </p:tav>
                                      </p:tavLst>
                                    </p:anim>
                                    <p:anim calcmode="lin" valueType="num">
                                      <p:cBhvr additive="base">
                                        <p:cTn id="75" dur="500" fill="hold"/>
                                        <p:tgtEl>
                                          <p:spTgt spid="30"/>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additive="base">
                                        <p:cTn id="78" dur="500" fill="hold"/>
                                        <p:tgtEl>
                                          <p:spTgt spid="31"/>
                                        </p:tgtEl>
                                        <p:attrNameLst>
                                          <p:attrName>ppt_x</p:attrName>
                                        </p:attrNameLst>
                                      </p:cBhvr>
                                      <p:tavLst>
                                        <p:tav tm="0">
                                          <p:val>
                                            <p:strVal val="0-#ppt_w/2"/>
                                          </p:val>
                                        </p:tav>
                                        <p:tav tm="100000">
                                          <p:val>
                                            <p:strVal val="#ppt_x"/>
                                          </p:val>
                                        </p:tav>
                                      </p:tavLst>
                                    </p:anim>
                                    <p:anim calcmode="lin" valueType="num">
                                      <p:cBhvr additive="base">
                                        <p:cTn id="79" dur="500" fill="hold"/>
                                        <p:tgtEl>
                                          <p:spTgt spid="31"/>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additive="base">
                                        <p:cTn id="82" dur="500" fill="hold"/>
                                        <p:tgtEl>
                                          <p:spTgt spid="32"/>
                                        </p:tgtEl>
                                        <p:attrNameLst>
                                          <p:attrName>ppt_x</p:attrName>
                                        </p:attrNameLst>
                                      </p:cBhvr>
                                      <p:tavLst>
                                        <p:tav tm="0">
                                          <p:val>
                                            <p:strVal val="0-#ppt_w/2"/>
                                          </p:val>
                                        </p:tav>
                                        <p:tav tm="100000">
                                          <p:val>
                                            <p:strVal val="#ppt_x"/>
                                          </p:val>
                                        </p:tav>
                                      </p:tavLst>
                                    </p:anim>
                                    <p:anim calcmode="lin" valueType="num">
                                      <p:cBhvr additive="base">
                                        <p:cTn id="83" dur="500" fill="hold"/>
                                        <p:tgtEl>
                                          <p:spTgt spid="32"/>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0-#ppt_w/2"/>
                                          </p:val>
                                        </p:tav>
                                        <p:tav tm="100000">
                                          <p:val>
                                            <p:strVal val="#ppt_x"/>
                                          </p:val>
                                        </p:tav>
                                      </p:tavLst>
                                    </p:anim>
                                    <p:anim calcmode="lin" valueType="num">
                                      <p:cBhvr additive="base">
                                        <p:cTn id="87" dur="500" fill="hold"/>
                                        <p:tgtEl>
                                          <p:spTgt spid="33"/>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0-#ppt_w/2"/>
                                          </p:val>
                                        </p:tav>
                                        <p:tav tm="100000">
                                          <p:val>
                                            <p:strVal val="#ppt_x"/>
                                          </p:val>
                                        </p:tav>
                                      </p:tavLst>
                                    </p:anim>
                                    <p:anim calcmode="lin" valueType="num">
                                      <p:cBhvr additive="base">
                                        <p:cTn id="91"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bldLvl="0" animBg="1"/>
      <p:bldP spid="8" grpId="0" bldLvl="0" animBg="1"/>
      <p:bldP spid="9" grpId="0" bldLvl="0" animBg="1"/>
      <p:bldP spid="10" grpId="0" bldLvl="0" animBg="1"/>
      <p:bldP spid="13" grpId="0" bldLvl="0" animBg="1"/>
      <p:bldP spid="15" grpId="0" bldLvl="0" animBg="1"/>
      <p:bldP spid="30" grpId="0" animBg="1"/>
      <p:bldP spid="31" grpId="0" animBg="1"/>
      <p:bldP spid="32" grpId="0" animBg="1"/>
      <p:bldP spid="33" grpId="0" animBg="1"/>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3"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4"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5"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 name="组合 5"/>
          <p:cNvGrpSpPr/>
          <p:nvPr/>
        </p:nvGrpSpPr>
        <p:grpSpPr>
          <a:xfrm>
            <a:off x="9410834" y="2025648"/>
            <a:ext cx="475052" cy="682348"/>
            <a:chOff x="9410834" y="2025648"/>
            <a:chExt cx="475052" cy="682348"/>
          </a:xfrm>
        </p:grpSpPr>
        <p:sp>
          <p:nvSpPr>
            <p:cNvPr id="7"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1816476" y="2075313"/>
            <a:ext cx="602453" cy="606771"/>
            <a:chOff x="1816476" y="2075313"/>
            <a:chExt cx="602453" cy="606771"/>
          </a:xfrm>
        </p:grpSpPr>
        <p:sp>
          <p:nvSpPr>
            <p:cNvPr id="37"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lstStyle/>
            <a:p>
              <a:endParaRPr lang="zh-CN" altLang="en-US"/>
            </a:p>
          </p:txBody>
        </p:sp>
        <p:sp>
          <p:nvSpPr>
            <p:cNvPr id="38"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lstStyle/>
            <a:p>
              <a:endParaRPr lang="zh-CN" altLang="en-US"/>
            </a:p>
          </p:txBody>
        </p:sp>
      </p:grpSp>
      <p:sp>
        <p:nvSpPr>
          <p:cNvPr id="39"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9" name="组合 48"/>
          <p:cNvGrpSpPr/>
          <p:nvPr/>
        </p:nvGrpSpPr>
        <p:grpSpPr>
          <a:xfrm>
            <a:off x="4297544" y="2142252"/>
            <a:ext cx="619727" cy="431866"/>
            <a:chOff x="4297544" y="2142252"/>
            <a:chExt cx="619727" cy="431866"/>
          </a:xfrm>
        </p:grpSpPr>
        <p:sp>
          <p:nvSpPr>
            <p:cNvPr id="50"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87998" y="4543287"/>
            <a:ext cx="2291192" cy="2154436"/>
          </a:xfrm>
          <a:prstGeom prst="rect">
            <a:avLst/>
          </a:prstGeom>
        </p:spPr>
        <p:txBody>
          <a:bodyPr wrap="square">
            <a:spAutoFit/>
          </a:bodyPr>
          <a:lstStyle/>
          <a:p>
            <a:pPr fontAlgn="auto">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设计需求不是特性</a:t>
            </a:r>
            <a:endPar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fontAlgn="auto">
              <a:lnSpc>
                <a:spcPct val="100000"/>
              </a:lnSpc>
            </a:pP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在许多产品开发组织中，‘需求’已经成了产品特征或者功能的同义词，但是我们建议把设计需求当成需要的同义词——必须满足人类和商业的需要，这是产品必须满足的目标。</a:t>
            </a:r>
            <a:endParaRPr lang="zh-CN" altLang="en-US" sz="1400" dirty="0">
              <a:solidFill>
                <a:schemeClr val="tx1">
                  <a:lumMod val="95000"/>
                  <a:lumOff val="5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79190" y="4543425"/>
            <a:ext cx="2697742" cy="1938992"/>
          </a:xfrm>
          <a:prstGeom prst="rect">
            <a:avLst/>
          </a:prstGeom>
        </p:spPr>
        <p:txBody>
          <a:bodyPr wrap="square">
            <a:spAutoFit/>
          </a:bodyPr>
          <a:lstStyle/>
          <a:p>
            <a:pPr fontAlgn="auto">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设计需求不是规格说明</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产品经理的MRD (市场营销需求文档)和PRD（项目需求文档）是试图描述产品是什么的问题，但是在制定时往往没有认证研究用户需求，没办法保证会是用户喜欢的产品。</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76931" y="4543287"/>
            <a:ext cx="2712951" cy="1938992"/>
          </a:xfrm>
          <a:prstGeom prst="rect">
            <a:avLst/>
          </a:prstGeom>
        </p:spPr>
        <p:txBody>
          <a:bodyPr wrap="square">
            <a:spAutoFit/>
          </a:bodyPr>
          <a:lstStyle/>
          <a:p>
            <a:pPr>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设计需求是战略性的</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通过明确定义用户需求，设 计师能够同技术人员一道，</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找到切实可行的最佳方案，同时保证产品帮助人们达成目标的能力 不会妥协。这样的话，执行出现问题时不会殃及产品定义。</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089883" y="4543287"/>
            <a:ext cx="2056781" cy="1938992"/>
          </a:xfrm>
          <a:prstGeom prst="rect">
            <a:avLst/>
          </a:prstGeom>
        </p:spPr>
        <p:txBody>
          <a:bodyPr wrap="square">
            <a:spAutoFit/>
          </a:bodyPr>
          <a:lstStyle/>
          <a:p>
            <a:pPr>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设计需求来源广泛</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人物模型和场景是设计需求的主要来源，当然还包括其他诸如：人物模型商业需求和限制，以及技术和法律的约束。</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椭圆 2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0" name="椭圆 29"/>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5"/>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2"/>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3"/>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4"/>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35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nodeType="withEffect">
                                  <p:stCondLst>
                                    <p:cond delay="3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22" presetClass="entr" presetSubtype="1" fill="hold" grpId="0" nodeType="withEffect">
                                  <p:stCondLst>
                                    <p:cond delay="350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3500"/>
                                  </p:stCondLst>
                                  <p:childTnLst>
                                    <p:set>
                                      <p:cBhvr>
                                        <p:cTn id="49" dur="1" fill="hold">
                                          <p:stCondLst>
                                            <p:cond delay="0"/>
                                          </p:stCondLst>
                                        </p:cTn>
                                        <p:tgtEl>
                                          <p:spTgt spid="57"/>
                                        </p:tgtEl>
                                        <p:attrNameLst>
                                          <p:attrName>style.visibility</p:attrName>
                                        </p:attrNameLst>
                                      </p:cBhvr>
                                      <p:to>
                                        <p:strVal val="visible"/>
                                      </p:to>
                                    </p:set>
                                    <p:animEffect transition="in" filter="wipe(up)">
                                      <p:cBhvr>
                                        <p:cTn id="50" dur="500"/>
                                        <p:tgtEl>
                                          <p:spTgt spid="57"/>
                                        </p:tgtEl>
                                      </p:cBhvr>
                                    </p:animEffect>
                                  </p:childTnLst>
                                </p:cTn>
                              </p:par>
                              <p:par>
                                <p:cTn id="51" presetID="22" presetClass="entr" presetSubtype="1" fill="hold" grpId="0" nodeType="withEffect">
                                  <p:stCondLst>
                                    <p:cond delay="3500"/>
                                  </p:stCondLst>
                                  <p:childTnLst>
                                    <p:set>
                                      <p:cBhvr>
                                        <p:cTn id="52" dur="1" fill="hold">
                                          <p:stCondLst>
                                            <p:cond delay="0"/>
                                          </p:stCondLst>
                                        </p:cTn>
                                        <p:tgtEl>
                                          <p:spTgt spid="58"/>
                                        </p:tgtEl>
                                        <p:attrNameLst>
                                          <p:attrName>style.visibility</p:attrName>
                                        </p:attrNameLst>
                                      </p:cBhvr>
                                      <p:to>
                                        <p:strVal val="visible"/>
                                      </p:to>
                                    </p:set>
                                    <p:animEffect transition="in" filter="wipe(up)">
                                      <p:cBhvr>
                                        <p:cTn id="53" dur="500"/>
                                        <p:tgtEl>
                                          <p:spTgt spid="58"/>
                                        </p:tgtEl>
                                      </p:cBhvr>
                                    </p:animEffect>
                                  </p:childTnLst>
                                </p:cTn>
                              </p:par>
                              <p:par>
                                <p:cTn id="54" presetID="22" presetClass="entr" presetSubtype="1" fill="hold" grpId="0" nodeType="withEffect">
                                  <p:stCondLst>
                                    <p:cond delay="3500"/>
                                  </p:stCondLst>
                                  <p:childTnLst>
                                    <p:set>
                                      <p:cBhvr>
                                        <p:cTn id="55" dur="1" fill="hold">
                                          <p:stCondLst>
                                            <p:cond delay="0"/>
                                          </p:stCondLst>
                                        </p:cTn>
                                        <p:tgtEl>
                                          <p:spTgt spid="59"/>
                                        </p:tgtEl>
                                        <p:attrNameLst>
                                          <p:attrName>style.visibility</p:attrName>
                                        </p:attrNameLst>
                                      </p:cBhvr>
                                      <p:to>
                                        <p:strVal val="visible"/>
                                      </p:to>
                                    </p:set>
                                    <p:animEffect transition="in" filter="wipe(up)">
                                      <p:cBhvr>
                                        <p:cTn id="56" dur="500"/>
                                        <p:tgtEl>
                                          <p:spTgt spid="59"/>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60"/>
                                        </p:tgtEl>
                                        <p:attrNameLst>
                                          <p:attrName>style.visibility</p:attrName>
                                        </p:attrNameLst>
                                      </p:cBhvr>
                                      <p:to>
                                        <p:strVal val="visible"/>
                                      </p:to>
                                    </p:set>
                                    <p:anim calcmode="lin" valueType="num">
                                      <p:cBhvr>
                                        <p:cTn id="59"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60"/>
                                        </p:tgtEl>
                                        <p:attrNameLst>
                                          <p:attrName>ppt_y</p:attrName>
                                        </p:attrNameLst>
                                      </p:cBhvr>
                                      <p:tavLst>
                                        <p:tav tm="0">
                                          <p:val>
                                            <p:strVal val="#ppt_y"/>
                                          </p:val>
                                        </p:tav>
                                        <p:tav tm="100000">
                                          <p:val>
                                            <p:strVal val="#ppt_y"/>
                                          </p:val>
                                        </p:tav>
                                      </p:tavLst>
                                    </p:anim>
                                    <p:anim calcmode="lin" valueType="num">
                                      <p:cBhvr>
                                        <p:cTn id="61"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60"/>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0-#ppt_w/2"/>
                                          </p:val>
                                        </p:tav>
                                        <p:tav tm="100000">
                                          <p:val>
                                            <p:strVal val="#ppt_x"/>
                                          </p:val>
                                        </p:tav>
                                      </p:tavLst>
                                    </p:anim>
                                    <p:anim calcmode="lin" valueType="num">
                                      <p:cBhvr additive="base">
                                        <p:cTn id="67" dur="500" fill="hold"/>
                                        <p:tgtEl>
                                          <p:spTgt spid="29"/>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0-#ppt_w/2"/>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500" fill="hold"/>
                                        <p:tgtEl>
                                          <p:spTgt spid="31"/>
                                        </p:tgtEl>
                                        <p:attrNameLst>
                                          <p:attrName>ppt_x</p:attrName>
                                        </p:attrNameLst>
                                      </p:cBhvr>
                                      <p:tavLst>
                                        <p:tav tm="0">
                                          <p:val>
                                            <p:strVal val="0-#ppt_w/2"/>
                                          </p:val>
                                        </p:tav>
                                        <p:tav tm="100000">
                                          <p:val>
                                            <p:strVal val="#ppt_x"/>
                                          </p:val>
                                        </p:tav>
                                      </p:tavLst>
                                    </p:anim>
                                    <p:anim calcmode="lin" valueType="num">
                                      <p:cBhvr additive="base">
                                        <p:cTn id="75" dur="500" fill="hold"/>
                                        <p:tgtEl>
                                          <p:spTgt spid="31"/>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0-#ppt_w/2"/>
                                          </p:val>
                                        </p:tav>
                                        <p:tav tm="100000">
                                          <p:val>
                                            <p:strVal val="#ppt_x"/>
                                          </p:val>
                                        </p:tav>
                                      </p:tavLst>
                                    </p:anim>
                                    <p:anim calcmode="lin" valueType="num">
                                      <p:cBhvr additive="base">
                                        <p:cTn id="79" dur="500" fill="hold"/>
                                        <p:tgtEl>
                                          <p:spTgt spid="32"/>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0-#ppt_w/2"/>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4" grpId="0" bldLvl="0" animBg="1"/>
      <p:bldP spid="4" grpId="1" bldLvl="0" animBg="1"/>
      <p:bldP spid="5" grpId="0" bldLvl="0" animBg="1"/>
      <p:bldP spid="5" grpId="1" bldLvl="0" animBg="1"/>
      <p:bldP spid="39" grpId="0" bldLvl="0" animBg="1"/>
      <p:bldP spid="56" grpId="0"/>
      <p:bldP spid="57" grpId="0"/>
      <p:bldP spid="58" grpId="0"/>
      <p:bldP spid="59" grpId="0"/>
      <p:bldP spid="60" grpId="0"/>
      <p:bldP spid="29" grpId="0" animBg="1"/>
      <p:bldP spid="30" grpId="0" animBg="1"/>
      <p:bldP spid="31" grpId="0" animBg="1"/>
      <p:bldP spid="3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25495" y="2096770"/>
            <a:ext cx="320929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创建问题和愿景陈述</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141345" y="3126105"/>
            <a:ext cx="6448425" cy="92202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在构思过程开始前，设计师要对前进方向有明确的指令，这点很重要。问题和愿景陈述提供了这种指令，非常有利于在设计过程向前推进之前，在利益相关者之间达成共识。</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 name="矩形 2"/>
          <p:cNvSpPr/>
          <p:nvPr/>
        </p:nvSpPr>
        <p:spPr>
          <a:xfrm>
            <a:off x="3140710" y="4048125"/>
            <a:ext cx="6449060" cy="645160"/>
          </a:xfrm>
          <a:prstGeom prst="rect">
            <a:avLst/>
          </a:prstGeom>
        </p:spPr>
        <p:txBody>
          <a:bodyPr wrap="square">
            <a:spAutoFit/>
          </a:bodyPr>
          <a:lstStyle/>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问题陈述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定义了设计启动的目标。设计的问题陈述应该同时为人物模型以及提供产品给人物模型的企业，简明地反应变化。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矩形 3"/>
          <p:cNvSpPr/>
          <p:nvPr/>
        </p:nvSpPr>
        <p:spPr>
          <a:xfrm>
            <a:off x="3140710" y="4693285"/>
            <a:ext cx="6449060" cy="922020"/>
          </a:xfrm>
          <a:prstGeom prst="rect">
            <a:avLst/>
          </a:prstGeom>
        </p:spPr>
        <p:txBody>
          <a:bodyPr wrap="square">
            <a:spAutoFit/>
          </a:bodyPr>
          <a:lstStyle/>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愿景陈述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是问题陈述的</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倒转</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，是高层设计目标或委托。在愿景陈述中，将以用户需求为引领，将需求转化为如何让设计愿景满足商业目标。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13" grpId="0" animBg="1"/>
      <p:bldP spid="14" grpId="0" animBg="1"/>
      <p:bldP spid="15" grpId="0" animBg="1"/>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14700" y="2096135"/>
            <a:ext cx="350012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探索和头脑风暴</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492500" y="3269615"/>
            <a:ext cx="6785610" cy="2030095"/>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这里的主要目的是尽可能地剔除先入之见。这么做允许设计师保持开发灵活。另一个好处是将你的思维切换到“</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解决方案模式</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”，开始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创造性设计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探索</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（exploration）一词表明，应该不受约束，不予批判。把所有的想法记录下来，妥善保留到过程的后期。或许这些想法能派上用场。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a:t>
            </a:r>
            <a:endParaRPr 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820" y="2096770"/>
            <a:ext cx="362458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确定人物模型期望</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2306955"/>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为了达到这一目标，我们正式记录这些期望。这是需求的一个重要来源，对于每一个主要和次要模型，我们要确定以下几点：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影响人物模型的态度、经历、渴望和其他社会、文化、环境，以及人物模型认知因素。</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人物模型对使用产品的体验可能持有的一般期望和愿望。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人物模型对产品行为的期待和愿望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人物模型如何看待数据的基本元素或单位。</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4</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509645" y="2096770"/>
            <a:ext cx="396684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构建情境场景</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1200329"/>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设计由此开始。开发情境场景时，重点是如何才能使设计的产品最有效地帮助人物模型实现目标。情境场景建立在一天或者其他有意义的一段时间中名主要和次要人物模型与系统之间（或其他人物模型之间）的主要接触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5</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185" y="2096135"/>
            <a:ext cx="258381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明确设计需求</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922020"/>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在对情境场景初稿满意后，可以分析草稿，提炼出人物模型的需要或设计需求。这些设计需求包括对象、动作和情境。切记，我们不倾向于将需求等同于功能和任务。</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514975" y="3136265"/>
            <a:ext cx="4498340" cy="583565"/>
          </a:xfrm>
          <a:prstGeom prst="rect">
            <a:avLst/>
          </a:prstGeom>
          <a:ln>
            <a:noFill/>
          </a:ln>
        </p:spPr>
        <p:txBody>
          <a:bodyPr wrap="square">
            <a:spAutoFit/>
          </a:bodyPr>
          <a:lstStyle/>
          <a:p>
            <a:pPr algn="ct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AboutFace</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：设计产品</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gradFill>
            <a:gsLst>
              <a:gs pos="100000">
                <a:srgbClr val="18478F"/>
              </a:gs>
              <a:gs pos="0">
                <a:srgbClr val="238DED"/>
              </a:gs>
            </a:gsLst>
            <a:lin ang="7200000" scaled="0"/>
          </a:gra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8" name="矩形 147"/>
          <p:cNvSpPr/>
          <p:nvPr/>
        </p:nvSpPr>
        <p:spPr>
          <a:xfrm>
            <a:off x="8506460" y="1487170"/>
            <a:ext cx="2221865" cy="369332"/>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(4) 勾画交互框架</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1" name="矩形 150"/>
          <p:cNvSpPr/>
          <p:nvPr/>
        </p:nvSpPr>
        <p:spPr>
          <a:xfrm>
            <a:off x="8623935" y="5023485"/>
            <a:ext cx="2728595" cy="646331"/>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(6) 运用验证性场景来检查设计</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4" name="矩形 153"/>
          <p:cNvSpPr/>
          <p:nvPr/>
        </p:nvSpPr>
        <p:spPr>
          <a:xfrm>
            <a:off x="345440" y="1487170"/>
            <a:ext cx="3893185" cy="369332"/>
          </a:xfrm>
          <a:prstGeom prst="rect">
            <a:avLst/>
          </a:prstGeom>
        </p:spPr>
        <p:txBody>
          <a:bodyPr wrap="square">
            <a:spAutoFit/>
          </a:bodyPr>
          <a:lstStyle/>
          <a:p>
            <a:pPr algn="r"/>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(1) 定义形式要素、姿态和输入方法</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7" name="矩形 156"/>
          <p:cNvSpPr/>
          <p:nvPr/>
        </p:nvSpPr>
        <p:spPr>
          <a:xfrm>
            <a:off x="1294765" y="5240020"/>
            <a:ext cx="2410460" cy="338554"/>
          </a:xfrm>
          <a:prstGeom prst="rect">
            <a:avLst/>
          </a:prstGeom>
        </p:spPr>
        <p:txBody>
          <a:bodyPr wrap="square">
            <a:spAutoFit/>
          </a:bodyPr>
          <a:lstStyle/>
          <a:p>
            <a:pPr algn="r"/>
            <a:r>
              <a:rPr lang="en-US" altLang="zh-CN" sz="16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(3) 确定功能组和层级</a:t>
            </a:r>
            <a:endParaRPr lang="en-US" altLang="zh-CN" sz="16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0" name="矩形 159"/>
          <p:cNvSpPr/>
          <p:nvPr/>
        </p:nvSpPr>
        <p:spPr>
          <a:xfrm>
            <a:off x="790575" y="3454400"/>
            <a:ext cx="2914650" cy="369332"/>
          </a:xfrm>
          <a:prstGeom prst="rect">
            <a:avLst/>
          </a:prstGeom>
        </p:spPr>
        <p:txBody>
          <a:bodyPr wrap="square">
            <a:spAutoFit/>
          </a:bodyPr>
          <a:lstStyle/>
          <a:p>
            <a:pPr algn="r"/>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(2) 定义功能性和数据元素</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3" name="矩形 162"/>
          <p:cNvSpPr/>
          <p:nvPr/>
        </p:nvSpPr>
        <p:spPr>
          <a:xfrm>
            <a:off x="8865870" y="3157855"/>
            <a:ext cx="2716530" cy="646331"/>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(5) 构建关键线路情景剧本</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gradFill>
            <a:gsLst>
              <a:gs pos="100000">
                <a:srgbClr val="18478F"/>
              </a:gs>
              <a:gs pos="0">
                <a:srgbClr val="238DED"/>
              </a:gs>
            </a:gsLst>
            <a:lin ang="7200000" scaled="0"/>
          </a:gra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7318375" y="5730875"/>
            <a:ext cx="4664710" cy="737235"/>
          </a:xfrm>
          <a:prstGeom prst="rect">
            <a:avLst/>
          </a:prstGeom>
          <a:noFill/>
        </p:spPr>
        <p:txBody>
          <a:bodyPr wrap="square" rtlCol="0">
            <a:spAutoFit/>
          </a:bodyPr>
          <a:lstStyle/>
          <a:p>
            <a:r>
              <a:rPr lang="zh-CN" altLang="en-US" sz="1400" dirty="0"/>
              <a:t>尽管我们把这个过程按照顺序分解为 6 个步骤，但实际上并不一定是线性过程，而经常是 反复的循环回路，尤其是第 3〜5 步有可能因为设计者思维方式不同而顺序不同</a:t>
            </a:r>
            <a:endParaRPr lang="zh-CN" altLang="en-US" sz="1400" dirty="0"/>
          </a:p>
        </p:txBody>
      </p:sp>
      <p:sp>
        <p:nvSpPr>
          <p:cNvPr id="4" name="文本框 3"/>
          <p:cNvSpPr txBox="1"/>
          <p:nvPr/>
        </p:nvSpPr>
        <p:spPr>
          <a:xfrm>
            <a:off x="1708785" y="268605"/>
            <a:ext cx="2168525" cy="368300"/>
          </a:xfrm>
          <a:prstGeom prst="rect">
            <a:avLst/>
          </a:prstGeom>
          <a:noFill/>
        </p:spPr>
        <p:txBody>
          <a:bodyPr wrap="square" rtlCol="0">
            <a:spAutoFit/>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框架和提炼</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7" name="椭圆 5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58" name="椭圆 5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500"/>
                                        <p:tgtEl>
                                          <p:spTgt spid="19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500"/>
                                        <p:tgtEl>
                                          <p:spTgt spid="19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96"/>
                                        </p:tgtEl>
                                        <p:attrNameLst>
                                          <p:attrName>style.visibility</p:attrName>
                                        </p:attrNameLst>
                                      </p:cBhvr>
                                      <p:to>
                                        <p:strVal val="visible"/>
                                      </p:to>
                                    </p:set>
                                    <p:animEffect transition="in" filter="fade">
                                      <p:cBhvr>
                                        <p:cTn id="19" dur="500"/>
                                        <p:tgtEl>
                                          <p:spTgt spid="196"/>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500"/>
                                        <p:tgtEl>
                                          <p:spTgt spid="197"/>
                                        </p:tgtEl>
                                      </p:cBhvr>
                                    </p:animEffect>
                                  </p:childTnLst>
                                </p:cTn>
                              </p:par>
                              <p:par>
                                <p:cTn id="23" presetID="22" presetClass="entr" presetSubtype="4" fill="hold" grpId="0" nodeType="withEffect">
                                  <p:stCondLst>
                                    <p:cond delay="2250"/>
                                  </p:stCondLst>
                                  <p:childTnLst>
                                    <p:set>
                                      <p:cBhvr>
                                        <p:cTn id="24" dur="1" fill="hold">
                                          <p:stCondLst>
                                            <p:cond delay="0"/>
                                          </p:stCondLst>
                                        </p:cTn>
                                        <p:tgtEl>
                                          <p:spTgt spid="186"/>
                                        </p:tgtEl>
                                        <p:attrNameLst>
                                          <p:attrName>style.visibility</p:attrName>
                                        </p:attrNameLst>
                                      </p:cBhvr>
                                      <p:to>
                                        <p:strVal val="visible"/>
                                      </p:to>
                                    </p:set>
                                    <p:animEffect transition="in" filter="wipe(down)">
                                      <p:cBhvr>
                                        <p:cTn id="25" dur="500"/>
                                        <p:tgtEl>
                                          <p:spTgt spid="186"/>
                                        </p:tgtEl>
                                      </p:cBhvr>
                                    </p:animEffect>
                                  </p:childTnLst>
                                </p:cTn>
                              </p:par>
                              <p:par>
                                <p:cTn id="26" presetID="22" presetClass="entr" presetSubtype="4" fill="hold" grpId="0" nodeType="withEffect">
                                  <p:stCondLst>
                                    <p:cond delay="2250"/>
                                  </p:stCondLst>
                                  <p:childTnLst>
                                    <p:set>
                                      <p:cBhvr>
                                        <p:cTn id="27" dur="1" fill="hold">
                                          <p:stCondLst>
                                            <p:cond delay="0"/>
                                          </p:stCondLst>
                                        </p:cTn>
                                        <p:tgtEl>
                                          <p:spTgt spid="190"/>
                                        </p:tgtEl>
                                        <p:attrNameLst>
                                          <p:attrName>style.visibility</p:attrName>
                                        </p:attrNameLst>
                                      </p:cBhvr>
                                      <p:to>
                                        <p:strVal val="visible"/>
                                      </p:to>
                                    </p:set>
                                    <p:animEffect transition="in" filter="wipe(down)">
                                      <p:cBhvr>
                                        <p:cTn id="28" dur="500"/>
                                        <p:tgtEl>
                                          <p:spTgt spid="190"/>
                                        </p:tgtEl>
                                      </p:cBhvr>
                                    </p:animEffect>
                                  </p:childTnLst>
                                </p:cTn>
                              </p:par>
                              <p:par>
                                <p:cTn id="29" presetID="22" presetClass="entr" presetSubtype="4" fill="hold" grpId="0" nodeType="withEffect">
                                  <p:stCondLst>
                                    <p:cond delay="2250"/>
                                  </p:stCondLst>
                                  <p:childTnLst>
                                    <p:set>
                                      <p:cBhvr>
                                        <p:cTn id="30" dur="1" fill="hold">
                                          <p:stCondLst>
                                            <p:cond delay="0"/>
                                          </p:stCondLst>
                                        </p:cTn>
                                        <p:tgtEl>
                                          <p:spTgt spid="191"/>
                                        </p:tgtEl>
                                        <p:attrNameLst>
                                          <p:attrName>style.visibility</p:attrName>
                                        </p:attrNameLst>
                                      </p:cBhvr>
                                      <p:to>
                                        <p:strVal val="visible"/>
                                      </p:to>
                                    </p:set>
                                    <p:animEffect transition="in" filter="wipe(down)">
                                      <p:cBhvr>
                                        <p:cTn id="31" dur="500"/>
                                        <p:tgtEl>
                                          <p:spTgt spid="191"/>
                                        </p:tgtEl>
                                      </p:cBhvr>
                                    </p:animEffect>
                                  </p:childTnLst>
                                </p:cTn>
                              </p:par>
                              <p:par>
                                <p:cTn id="32" presetID="22" presetClass="entr" presetSubtype="4" fill="hold" grpId="0" nodeType="withEffect">
                                  <p:stCondLst>
                                    <p:cond delay="2250"/>
                                  </p:stCondLst>
                                  <p:childTnLst>
                                    <p:set>
                                      <p:cBhvr>
                                        <p:cTn id="33" dur="1" fill="hold">
                                          <p:stCondLst>
                                            <p:cond delay="0"/>
                                          </p:stCondLst>
                                        </p:cTn>
                                        <p:tgtEl>
                                          <p:spTgt spid="189"/>
                                        </p:tgtEl>
                                        <p:attrNameLst>
                                          <p:attrName>style.visibility</p:attrName>
                                        </p:attrNameLst>
                                      </p:cBhvr>
                                      <p:to>
                                        <p:strVal val="visible"/>
                                      </p:to>
                                    </p:set>
                                    <p:animEffect transition="in" filter="wipe(down)">
                                      <p:cBhvr>
                                        <p:cTn id="34" dur="500"/>
                                        <p:tgtEl>
                                          <p:spTgt spid="189"/>
                                        </p:tgtEl>
                                      </p:cBhvr>
                                    </p:animEffect>
                                  </p:childTnLst>
                                </p:cTn>
                              </p:par>
                              <p:par>
                                <p:cTn id="35" presetID="22" presetClass="entr" presetSubtype="4" fill="hold" grpId="0" nodeType="withEffect">
                                  <p:stCondLst>
                                    <p:cond delay="2250"/>
                                  </p:stCondLst>
                                  <p:childTnLst>
                                    <p:set>
                                      <p:cBhvr>
                                        <p:cTn id="36" dur="1" fill="hold">
                                          <p:stCondLst>
                                            <p:cond delay="0"/>
                                          </p:stCondLst>
                                        </p:cTn>
                                        <p:tgtEl>
                                          <p:spTgt spid="188"/>
                                        </p:tgtEl>
                                        <p:attrNameLst>
                                          <p:attrName>style.visibility</p:attrName>
                                        </p:attrNameLst>
                                      </p:cBhvr>
                                      <p:to>
                                        <p:strVal val="visible"/>
                                      </p:to>
                                    </p:set>
                                    <p:animEffect transition="in" filter="wipe(down)">
                                      <p:cBhvr>
                                        <p:cTn id="37" dur="500"/>
                                        <p:tgtEl>
                                          <p:spTgt spid="188"/>
                                        </p:tgtEl>
                                      </p:cBhvr>
                                    </p:animEffect>
                                  </p:childTnLst>
                                </p:cTn>
                              </p:par>
                              <p:par>
                                <p:cTn id="38" presetID="22" presetClass="entr" presetSubtype="4" fill="hold" grpId="0" nodeType="withEffect">
                                  <p:stCondLst>
                                    <p:cond delay="2250"/>
                                  </p:stCondLst>
                                  <p:childTnLst>
                                    <p:set>
                                      <p:cBhvr>
                                        <p:cTn id="39" dur="1" fill="hold">
                                          <p:stCondLst>
                                            <p:cond delay="0"/>
                                          </p:stCondLst>
                                        </p:cTn>
                                        <p:tgtEl>
                                          <p:spTgt spid="187"/>
                                        </p:tgtEl>
                                        <p:attrNameLst>
                                          <p:attrName>style.visibility</p:attrName>
                                        </p:attrNameLst>
                                      </p:cBhvr>
                                      <p:to>
                                        <p:strVal val="visible"/>
                                      </p:to>
                                    </p:set>
                                    <p:animEffect transition="in" filter="wipe(down)">
                                      <p:cBhvr>
                                        <p:cTn id="40" dur="500"/>
                                        <p:tgtEl>
                                          <p:spTgt spid="187"/>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22" presetClass="entr" presetSubtype="1" fill="hold" nodeType="withEffect">
                                  <p:stCondLst>
                                    <p:cond delay="300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par>
                                <p:cTn id="49" presetID="2" presetClass="entr" presetSubtype="9"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0-#ppt_w/2"/>
                                          </p:val>
                                        </p:tav>
                                        <p:tav tm="100000">
                                          <p:val>
                                            <p:strVal val="#ppt_x"/>
                                          </p:val>
                                        </p:tav>
                                      </p:tavLst>
                                    </p:anim>
                                    <p:anim calcmode="lin" valueType="num">
                                      <p:cBhvr additive="base">
                                        <p:cTn id="52" dur="500" fill="hold"/>
                                        <p:tgtEl>
                                          <p:spTgt spid="57"/>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0-#ppt_w/2"/>
                                          </p:val>
                                        </p:tav>
                                        <p:tav tm="100000">
                                          <p:val>
                                            <p:strVal val="#ppt_x"/>
                                          </p:val>
                                        </p:tav>
                                      </p:tavLst>
                                    </p:anim>
                                    <p:anim calcmode="lin" valueType="num">
                                      <p:cBhvr additive="base">
                                        <p:cTn id="56" dur="500" fill="hold"/>
                                        <p:tgtEl>
                                          <p:spTgt spid="58"/>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0-#ppt_w/2"/>
                                          </p:val>
                                        </p:tav>
                                        <p:tav tm="100000">
                                          <p:val>
                                            <p:strVal val="#ppt_x"/>
                                          </p:val>
                                        </p:tav>
                                      </p:tavLst>
                                    </p:anim>
                                    <p:anim calcmode="lin" valueType="num">
                                      <p:cBhvr additive="base">
                                        <p:cTn id="60" dur="500" fill="hold"/>
                                        <p:tgtEl>
                                          <p:spTgt spid="59"/>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0-#ppt_w/2"/>
                                          </p:val>
                                        </p:tav>
                                        <p:tav tm="100000">
                                          <p:val>
                                            <p:strVal val="#ppt_x"/>
                                          </p:val>
                                        </p:tav>
                                      </p:tavLst>
                                    </p:anim>
                                    <p:anim calcmode="lin" valueType="num">
                                      <p:cBhvr additive="base">
                                        <p:cTn id="64" dur="500" fill="hold"/>
                                        <p:tgtEl>
                                          <p:spTgt spid="60"/>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0-#ppt_w/2"/>
                                          </p:val>
                                        </p:tav>
                                        <p:tav tm="100000">
                                          <p:val>
                                            <p:strVal val="#ppt_x"/>
                                          </p:val>
                                        </p:tav>
                                      </p:tavLst>
                                    </p:anim>
                                    <p:anim calcmode="lin" valueType="num">
                                      <p:cBhvr additive="base">
                                        <p:cTn id="68"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P spid="57" grpId="0" animBg="1"/>
      <p:bldP spid="58" grpId="0" animBg="1"/>
      <p:bldP spid="59" grpId="0" animBg="1"/>
      <p:bldP spid="60" grpId="0" animBg="1"/>
      <p:bldP spid="6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sp>
        <p:nvSpPr>
          <p:cNvPr id="32" name="矩形 31"/>
          <p:cNvSpPr/>
          <p:nvPr/>
        </p:nvSpPr>
        <p:spPr>
          <a:xfrm>
            <a:off x="2601595" y="1586865"/>
            <a:ext cx="3926840" cy="1383665"/>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建框架的第 1 步是对设计产品的形式要素进行定义。产品是高分辨率电 脑屏幕上的 Web 应用？是小巧、轻便、低分辨率，无论强光还是黑暗处都能看清屏幕的手机？ 是嘈杂的公共场所中供众多容易分心的新手使用的信息亭？每种形式要素对设计暗含何种限制条件？</a:t>
            </a:r>
            <a:endPar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5" name="矩形 34"/>
          <p:cNvSpPr/>
          <p:nvPr/>
        </p:nvSpPr>
        <p:spPr>
          <a:xfrm>
            <a:off x="2601595" y="5043170"/>
            <a:ext cx="4417060" cy="1814830"/>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输入方法是用户和产品互动的方式，</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同时也受到产品外形和姿态、人物模型的态度、能力 和喜好的驱使。</a:t>
            </a:r>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这一选择包括键盘、鼠标、小键盘、拇指板、触摸屏、声音、游戏杆、遥控器、 专门按键等多种可能。确定何种组合更适合产品的主要人物模型和次要人物模型。在需要两种或以上不同输入方式的组合（如大多数电脑应用和网站访问都需要键盘和鼠标两种输入方法） 时，</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要确定该产品的主要输入方法。</a:t>
            </a:r>
            <a:endPar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8" name="矩形 37"/>
          <p:cNvSpPr/>
          <p:nvPr/>
        </p:nvSpPr>
        <p:spPr>
          <a:xfrm>
            <a:off x="2601595" y="3451225"/>
            <a:ext cx="3926205" cy="1168400"/>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定义外形时，</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也要考虑产品基本姿态,确定该系统的输入方法</a:t>
            </a:r>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。产品姿态是指用户将会投入多大的注意力和产品互动，以及产品的行为将会对用户投入的注意力做出何种反应。这一决定取决于情境场景中描述的使用情境和环境。</a:t>
            </a:r>
            <a:endPar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999203"/>
            <a:ext cx="1859280" cy="3279648"/>
          </a:xfrm>
          <a:prstGeom prst="rect">
            <a:avLst/>
          </a:prstGeom>
        </p:spPr>
      </p:pic>
      <p:sp>
        <p:nvSpPr>
          <p:cNvPr id="2" name="文本框 1"/>
          <p:cNvSpPr txBox="1"/>
          <p:nvPr/>
        </p:nvSpPr>
        <p:spPr>
          <a:xfrm>
            <a:off x="1708785" y="268605"/>
            <a:ext cx="4487545" cy="64516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定义形式要素、姿态和输入方法</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椭圆 3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33" name="椭圆 3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0-#ppt_w/2"/>
                                          </p:val>
                                        </p:tav>
                                        <p:tav tm="100000">
                                          <p:val>
                                            <p:strVal val="#ppt_x"/>
                                          </p:val>
                                        </p:tav>
                                      </p:tavLst>
                                    </p:anim>
                                    <p:anim calcmode="lin" valueType="num">
                                      <p:cBhvr additive="base">
                                        <p:cTn id="5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1784473"/>
            <a:ext cx="2967866" cy="952937"/>
            <a:chOff x="8548025" y="1459078"/>
            <a:chExt cx="2967866" cy="952937"/>
          </a:xfrm>
        </p:grpSpPr>
        <p:sp>
          <p:nvSpPr>
            <p:cNvPr id="33" name="矩形 32"/>
            <p:cNvSpPr/>
            <p:nvPr/>
          </p:nvSpPr>
          <p:spPr>
            <a:xfrm>
              <a:off x="8548025" y="1766855"/>
              <a:ext cx="2967866" cy="645160"/>
            </a:xfrm>
            <a:prstGeom prst="rect">
              <a:avLst/>
            </a:prstGeom>
          </p:spPr>
          <p:txBody>
            <a:bodyPr wrap="square">
              <a:spAutoFit/>
            </a:bodyPr>
            <a:lstStyle/>
            <a:p>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实物模型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这一类原型重点关注用户体验；</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概念证明原型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探究的是提议方式方法的技术合理性。</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4" name="矩形 33"/>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范围</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4"/>
            <a:ext cx="2854850" cy="952937"/>
            <a:chOff x="8548025" y="1459078"/>
            <a:chExt cx="2854850" cy="952937"/>
          </a:xfrm>
        </p:grpSpPr>
        <p:sp>
          <p:nvSpPr>
            <p:cNvPr id="36" name="矩形 35"/>
            <p:cNvSpPr/>
            <p:nvPr/>
          </p:nvSpPr>
          <p:spPr>
            <a:xfrm>
              <a:off x="8548025" y="1766855"/>
              <a:ext cx="2854850" cy="645160"/>
            </a:xfrm>
            <a:prstGeom prst="rect">
              <a:avLst/>
            </a:prstGeom>
          </p:spPr>
          <p:txBody>
            <a:bodyPr wrap="square">
              <a:spAutoFit/>
            </a:bodyPr>
            <a:lstStyle/>
            <a:p>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纸上原型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是画在纸上、白板上或者画图工具中的草图。</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电子原型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由只针对部分解决方案的可工作软件组成。</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7" name="矩形 36"/>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形式</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7"/>
            <a:ext cx="2854850" cy="952937"/>
            <a:chOff x="8548025" y="1459078"/>
            <a:chExt cx="2854850" cy="952937"/>
          </a:xfrm>
        </p:grpSpPr>
        <p:sp>
          <p:nvSpPr>
            <p:cNvPr id="39" name="矩形 38"/>
            <p:cNvSpPr/>
            <p:nvPr/>
          </p:nvSpPr>
          <p:spPr>
            <a:xfrm>
              <a:off x="8548025" y="1766855"/>
              <a:ext cx="2854850" cy="645160"/>
            </a:xfrm>
            <a:prstGeom prst="rect">
              <a:avLst/>
            </a:prstGeom>
          </p:spPr>
          <p:txBody>
            <a:bodyPr wrap="square">
              <a:spAutoFit/>
            </a:bodyPr>
            <a:lstStyle/>
            <a:p>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一次性（可抛弃型）原型</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在产生反馈信息以后会被抛弃，</a:t>
              </a:r>
              <a:r>
                <a:rPr lang="zh-CN" sz="1200"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演进型原则</a:t>
              </a:r>
              <a:r>
                <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通过一系列的迭代发展成为最终产品。</a:t>
              </a:r>
              <a:endParaRPr lang="zh-CN" sz="12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40" name="矩形 39"/>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未来用途</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p:cNvSpPr/>
          <p:nvPr userDrawn="1"/>
        </p:nvSpPr>
        <p:spPr>
          <a:xfrm>
            <a:off x="1727200" y="436245"/>
            <a:ext cx="319341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原型的定义及其动机</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67" name="组合 66"/>
          <p:cNvGrpSpPr/>
          <p:nvPr/>
        </p:nvGrpSpPr>
        <p:grpSpPr>
          <a:xfrm>
            <a:off x="1364123" y="2950641"/>
            <a:ext cx="4239593" cy="1323868"/>
            <a:chOff x="2399" y="6522"/>
            <a:chExt cx="6677" cy="2085"/>
          </a:xfrm>
        </p:grpSpPr>
        <p:sp>
          <p:nvSpPr>
            <p:cNvPr id="57" name="Freeform 9"/>
            <p:cNvSpPr/>
            <p:nvPr/>
          </p:nvSpPr>
          <p:spPr bwMode="auto">
            <a:xfrm>
              <a:off x="2399" y="6522"/>
              <a:ext cx="2769" cy="2085"/>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6"/>
                    <a:pt x="62" y="34"/>
                    <a:pt x="65" y="34"/>
                  </a:cubicBezTo>
                  <a:cubicBezTo>
                    <a:pt x="67" y="34"/>
                    <a:pt x="69" y="36"/>
                    <a:pt x="69" y="37"/>
                  </a:cubicBezTo>
                  <a:cubicBezTo>
                    <a:pt x="71" y="39"/>
                    <a:pt x="73" y="41"/>
                    <a:pt x="76" y="41"/>
                  </a:cubicBezTo>
                  <a:cubicBezTo>
                    <a:pt x="81" y="41"/>
                    <a:pt x="85" y="37"/>
                    <a:pt x="85" y="32"/>
                  </a:cubicBezTo>
                  <a:cubicBezTo>
                    <a:pt x="85" y="27"/>
                    <a:pt x="81" y="23"/>
                    <a:pt x="76" y="23"/>
                  </a:cubicBezTo>
                  <a:cubicBezTo>
                    <a:pt x="73" y="23"/>
                    <a:pt x="71" y="24"/>
                    <a:pt x="69" y="27"/>
                  </a:cubicBezTo>
                  <a:cubicBezTo>
                    <a:pt x="69" y="27"/>
                    <a:pt x="67" y="30"/>
                    <a:pt x="65" y="30"/>
                  </a:cubicBezTo>
                  <a:cubicBezTo>
                    <a:pt x="62" y="30"/>
                    <a:pt x="61" y="27"/>
                    <a:pt x="61" y="26"/>
                  </a:cubicBezTo>
                  <a:cubicBezTo>
                    <a:pt x="61" y="26"/>
                    <a:pt x="61" y="26"/>
                    <a:pt x="61" y="26"/>
                  </a:cubicBezTo>
                  <a:cubicBezTo>
                    <a:pt x="61" y="0"/>
                    <a:pt x="61" y="0"/>
                    <a:pt x="61" y="0"/>
                  </a:cubicBezTo>
                  <a:cubicBezTo>
                    <a:pt x="10" y="0"/>
                    <a:pt x="10" y="0"/>
                    <a:pt x="10" y="0"/>
                  </a:cubicBezTo>
                  <a:cubicBezTo>
                    <a:pt x="4" y="0"/>
                    <a:pt x="0" y="4"/>
                    <a:pt x="0" y="10"/>
                  </a:cubicBezTo>
                  <a:cubicBezTo>
                    <a:pt x="0" y="54"/>
                    <a:pt x="0" y="54"/>
                    <a:pt x="0" y="54"/>
                  </a:cubicBezTo>
                  <a:cubicBezTo>
                    <a:pt x="0" y="59"/>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8" name="Freeform 10"/>
            <p:cNvSpPr/>
            <p:nvPr/>
          </p:nvSpPr>
          <p:spPr bwMode="auto">
            <a:xfrm>
              <a:off x="4484" y="6522"/>
              <a:ext cx="4592" cy="2085"/>
            </a:xfrm>
            <a:custGeom>
              <a:avLst/>
              <a:gdLst>
                <a:gd name="T0" fmla="*/ 131 w 141"/>
                <a:gd name="T1" fmla="*/ 0 h 64"/>
                <a:gd name="T2" fmla="*/ 0 w 141"/>
                <a:gd name="T3" fmla="*/ 0 h 64"/>
                <a:gd name="T4" fmla="*/ 0 w 141"/>
                <a:gd name="T5" fmla="*/ 25 h 64"/>
                <a:gd name="T6" fmla="*/ 1 w 141"/>
                <a:gd name="T7" fmla="*/ 26 h 64"/>
                <a:gd name="T8" fmla="*/ 2 w 141"/>
                <a:gd name="T9" fmla="*/ 25 h 64"/>
                <a:gd name="T10" fmla="*/ 2 w 141"/>
                <a:gd name="T11" fmla="*/ 24 h 64"/>
                <a:gd name="T12" fmla="*/ 12 w 141"/>
                <a:gd name="T13" fmla="*/ 19 h 64"/>
                <a:gd name="T14" fmla="*/ 25 w 141"/>
                <a:gd name="T15" fmla="*/ 32 h 64"/>
                <a:gd name="T16" fmla="*/ 12 w 141"/>
                <a:gd name="T17" fmla="*/ 45 h 64"/>
                <a:gd name="T18" fmla="*/ 2 w 141"/>
                <a:gd name="T19" fmla="*/ 39 h 64"/>
                <a:gd name="T20" fmla="*/ 2 w 141"/>
                <a:gd name="T21" fmla="*/ 39 h 64"/>
                <a:gd name="T22" fmla="*/ 1 w 141"/>
                <a:gd name="T23" fmla="*/ 38 h 64"/>
                <a:gd name="T24" fmla="*/ 0 w 141"/>
                <a:gd name="T25" fmla="*/ 38 h 64"/>
                <a:gd name="T26" fmla="*/ 0 w 141"/>
                <a:gd name="T27" fmla="*/ 64 h 64"/>
                <a:gd name="T28" fmla="*/ 131 w 141"/>
                <a:gd name="T29" fmla="*/ 64 h 64"/>
                <a:gd name="T30" fmla="*/ 141 w 141"/>
                <a:gd name="T31" fmla="*/ 54 h 64"/>
                <a:gd name="T32" fmla="*/ 141 w 141"/>
                <a:gd name="T33" fmla="*/ 10 h 64"/>
                <a:gd name="T34" fmla="*/ 131 w 14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64">
                  <a:moveTo>
                    <a:pt x="131" y="0"/>
                  </a:moveTo>
                  <a:cubicBezTo>
                    <a:pt x="0" y="0"/>
                    <a:pt x="0" y="0"/>
                    <a:pt x="0" y="0"/>
                  </a:cubicBezTo>
                  <a:cubicBezTo>
                    <a:pt x="0" y="25"/>
                    <a:pt x="0" y="25"/>
                    <a:pt x="0" y="25"/>
                  </a:cubicBezTo>
                  <a:cubicBezTo>
                    <a:pt x="1" y="25"/>
                    <a:pt x="1" y="26"/>
                    <a:pt x="1" y="26"/>
                  </a:cubicBezTo>
                  <a:cubicBezTo>
                    <a:pt x="1" y="26"/>
                    <a:pt x="1" y="25"/>
                    <a:pt x="2" y="25"/>
                  </a:cubicBezTo>
                  <a:cubicBezTo>
                    <a:pt x="2" y="24"/>
                    <a:pt x="2" y="24"/>
                    <a:pt x="2" y="24"/>
                  </a:cubicBezTo>
                  <a:cubicBezTo>
                    <a:pt x="4" y="21"/>
                    <a:pt x="8" y="19"/>
                    <a:pt x="12" y="19"/>
                  </a:cubicBezTo>
                  <a:cubicBezTo>
                    <a:pt x="19" y="19"/>
                    <a:pt x="25" y="25"/>
                    <a:pt x="25" y="32"/>
                  </a:cubicBezTo>
                  <a:cubicBezTo>
                    <a:pt x="25" y="39"/>
                    <a:pt x="19" y="45"/>
                    <a:pt x="12" y="45"/>
                  </a:cubicBezTo>
                  <a:cubicBezTo>
                    <a:pt x="8" y="45"/>
                    <a:pt x="4" y="43"/>
                    <a:pt x="2" y="39"/>
                  </a:cubicBezTo>
                  <a:cubicBezTo>
                    <a:pt x="2" y="39"/>
                    <a:pt x="2" y="39"/>
                    <a:pt x="2" y="39"/>
                  </a:cubicBezTo>
                  <a:cubicBezTo>
                    <a:pt x="1" y="39"/>
                    <a:pt x="1" y="38"/>
                    <a:pt x="1" y="38"/>
                  </a:cubicBezTo>
                  <a:cubicBezTo>
                    <a:pt x="1" y="38"/>
                    <a:pt x="1" y="38"/>
                    <a:pt x="0" y="38"/>
                  </a:cubicBezTo>
                  <a:cubicBezTo>
                    <a:pt x="0" y="64"/>
                    <a:pt x="0" y="64"/>
                    <a:pt x="0" y="64"/>
                  </a:cubicBezTo>
                  <a:cubicBezTo>
                    <a:pt x="131" y="64"/>
                    <a:pt x="131" y="64"/>
                    <a:pt x="131" y="64"/>
                  </a:cubicBezTo>
                  <a:cubicBezTo>
                    <a:pt x="136" y="64"/>
                    <a:pt x="141" y="59"/>
                    <a:pt x="141" y="54"/>
                  </a:cubicBezTo>
                  <a:cubicBezTo>
                    <a:pt x="141" y="10"/>
                    <a:pt x="141" y="10"/>
                    <a:pt x="141" y="10"/>
                  </a:cubicBezTo>
                  <a:cubicBezTo>
                    <a:pt x="141" y="4"/>
                    <a:pt x="136" y="0"/>
                    <a:pt x="131"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59" name="组合 58"/>
            <p:cNvGrpSpPr/>
            <p:nvPr/>
          </p:nvGrpSpPr>
          <p:grpSpPr>
            <a:xfrm>
              <a:off x="2968" y="7045"/>
              <a:ext cx="910" cy="968"/>
              <a:chOff x="1649656" y="2839535"/>
              <a:chExt cx="577623" cy="614421"/>
            </a:xfrm>
            <a:gradFill>
              <a:gsLst>
                <a:gs pos="100000">
                  <a:srgbClr val="18478F"/>
                </a:gs>
                <a:gs pos="0">
                  <a:srgbClr val="238DED"/>
                </a:gs>
              </a:gsLst>
              <a:lin ang="7200000" scaled="0"/>
            </a:gradFill>
          </p:grpSpPr>
          <p:sp>
            <p:nvSpPr>
              <p:cNvPr id="60" name="Freeform 30"/>
              <p:cNvSpPr/>
              <p:nvPr/>
            </p:nvSpPr>
            <p:spPr bwMode="auto">
              <a:xfrm>
                <a:off x="1987532" y="2839535"/>
                <a:ext cx="239747" cy="269855"/>
              </a:xfrm>
              <a:custGeom>
                <a:avLst/>
                <a:gdLst>
                  <a:gd name="T0" fmla="*/ 76 w 91"/>
                  <a:gd name="T1" fmla="*/ 45 h 102"/>
                  <a:gd name="T2" fmla="*/ 50 w 91"/>
                  <a:gd name="T3" fmla="*/ 52 h 102"/>
                  <a:gd name="T4" fmla="*/ 11 w 91"/>
                  <a:gd name="T5" fmla="*/ 102 h 102"/>
                  <a:gd name="T6" fmla="*/ 0 w 91"/>
                  <a:gd name="T7" fmla="*/ 93 h 102"/>
                  <a:gd name="T8" fmla="*/ 43 w 91"/>
                  <a:gd name="T9" fmla="*/ 47 h 102"/>
                  <a:gd name="T10" fmla="*/ 45 w 91"/>
                  <a:gd name="T11" fmla="*/ 19 h 102"/>
                  <a:gd name="T12" fmla="*/ 70 w 91"/>
                  <a:gd name="T13" fmla="*/ 0 h 102"/>
                  <a:gd name="T14" fmla="*/ 67 w 91"/>
                  <a:gd name="T15" fmla="*/ 22 h 102"/>
                  <a:gd name="T16" fmla="*/ 70 w 91"/>
                  <a:gd name="T17" fmla="*/ 22 h 102"/>
                  <a:gd name="T18" fmla="*/ 70 w 91"/>
                  <a:gd name="T19" fmla="*/ 24 h 102"/>
                  <a:gd name="T20" fmla="*/ 91 w 91"/>
                  <a:gd name="T21" fmla="*/ 17 h 102"/>
                  <a:gd name="T22" fmla="*/ 76 w 91"/>
                  <a:gd name="T23"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1" name="Freeform 31"/>
              <p:cNvSpPr/>
              <p:nvPr/>
            </p:nvSpPr>
            <p:spPr bwMode="auto">
              <a:xfrm>
                <a:off x="1649656" y="3024642"/>
                <a:ext cx="461652" cy="429314"/>
              </a:xfrm>
              <a:custGeom>
                <a:avLst/>
                <a:gdLst>
                  <a:gd name="T0" fmla="*/ 77 w 175"/>
                  <a:gd name="T1" fmla="*/ 0 h 163"/>
                  <a:gd name="T2" fmla="*/ 127 w 175"/>
                  <a:gd name="T3" fmla="*/ 16 h 163"/>
                  <a:gd name="T4" fmla="*/ 107 w 175"/>
                  <a:gd name="T5" fmla="*/ 40 h 163"/>
                  <a:gd name="T6" fmla="*/ 84 w 175"/>
                  <a:gd name="T7" fmla="*/ 34 h 163"/>
                  <a:gd name="T8" fmla="*/ 44 w 175"/>
                  <a:gd name="T9" fmla="*/ 80 h 163"/>
                  <a:gd name="T10" fmla="*/ 96 w 175"/>
                  <a:gd name="T11" fmla="*/ 125 h 163"/>
                  <a:gd name="T12" fmla="*/ 135 w 175"/>
                  <a:gd name="T13" fmla="*/ 80 h 163"/>
                  <a:gd name="T14" fmla="*/ 125 w 175"/>
                  <a:gd name="T15" fmla="*/ 56 h 163"/>
                  <a:gd name="T16" fmla="*/ 145 w 175"/>
                  <a:gd name="T17" fmla="*/ 32 h 163"/>
                  <a:gd name="T18" fmla="*/ 169 w 175"/>
                  <a:gd name="T19" fmla="*/ 82 h 163"/>
                  <a:gd name="T20" fmla="*/ 98 w 175"/>
                  <a:gd name="T21" fmla="*/ 163 h 163"/>
                  <a:gd name="T22" fmla="*/ 6 w 175"/>
                  <a:gd name="T23" fmla="*/ 82 h 163"/>
                  <a:gd name="T24" fmla="*/ 77 w 175"/>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2" name="Freeform 32"/>
              <p:cNvSpPr/>
              <p:nvPr/>
            </p:nvSpPr>
            <p:spPr bwMode="auto">
              <a:xfrm>
                <a:off x="1789043" y="3140613"/>
                <a:ext cx="195143" cy="181762"/>
              </a:xfrm>
              <a:custGeom>
                <a:avLst/>
                <a:gdLst>
                  <a:gd name="T0" fmla="*/ 42 w 74"/>
                  <a:gd name="T1" fmla="*/ 69 h 69"/>
                  <a:gd name="T2" fmla="*/ 3 w 74"/>
                  <a:gd name="T3" fmla="*/ 35 h 69"/>
                  <a:gd name="T4" fmla="*/ 33 w 74"/>
                  <a:gd name="T5" fmla="*/ 0 h 69"/>
                  <a:gd name="T6" fmla="*/ 49 w 74"/>
                  <a:gd name="T7" fmla="*/ 4 h 69"/>
                  <a:gd name="T8" fmla="*/ 49 w 74"/>
                  <a:gd name="T9" fmla="*/ 11 h 69"/>
                  <a:gd name="T10" fmla="*/ 36 w 74"/>
                  <a:gd name="T11" fmla="*/ 30 h 69"/>
                  <a:gd name="T12" fmla="*/ 42 w 74"/>
                  <a:gd name="T13" fmla="*/ 35 h 69"/>
                  <a:gd name="T14" fmla="*/ 59 w 74"/>
                  <a:gd name="T15" fmla="*/ 20 h 69"/>
                  <a:gd name="T16" fmla="*/ 60 w 74"/>
                  <a:gd name="T17" fmla="*/ 20 h 69"/>
                  <a:gd name="T18" fmla="*/ 66 w 74"/>
                  <a:gd name="T19" fmla="*/ 18 h 69"/>
                  <a:gd name="T20" fmla="*/ 72 w 74"/>
                  <a:gd name="T21" fmla="*/ 35 h 69"/>
                  <a:gd name="T22" fmla="*/ 42 w 7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3" name="Freeform 33"/>
              <p:cNvSpPr/>
              <p:nvPr/>
            </p:nvSpPr>
            <p:spPr bwMode="auto">
              <a:xfrm>
                <a:off x="1897208" y="3090433"/>
                <a:ext cx="113740" cy="129352"/>
              </a:xfrm>
              <a:custGeom>
                <a:avLst/>
                <a:gdLst>
                  <a:gd name="T0" fmla="*/ 13 w 43"/>
                  <a:gd name="T1" fmla="*/ 31 h 49"/>
                  <a:gd name="T2" fmla="*/ 14 w 43"/>
                  <a:gd name="T3" fmla="*/ 22 h 49"/>
                  <a:gd name="T4" fmla="*/ 32 w 43"/>
                  <a:gd name="T5" fmla="*/ 0 h 49"/>
                  <a:gd name="T6" fmla="*/ 43 w 43"/>
                  <a:gd name="T7" fmla="*/ 9 h 49"/>
                  <a:gd name="T8" fmla="*/ 24 w 43"/>
                  <a:gd name="T9" fmla="*/ 32 h 49"/>
                  <a:gd name="T10" fmla="*/ 17 w 43"/>
                  <a:gd name="T11" fmla="*/ 34 h 49"/>
                  <a:gd name="T12" fmla="*/ 1 w 43"/>
                  <a:gd name="T13" fmla="*/ 49 h 49"/>
                  <a:gd name="T14" fmla="*/ 0 w 43"/>
                  <a:gd name="T15" fmla="*/ 48 h 49"/>
                  <a:gd name="T16" fmla="*/ 13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64" name="组合 63"/>
            <p:cNvGrpSpPr/>
            <p:nvPr/>
          </p:nvGrpSpPr>
          <p:grpSpPr>
            <a:xfrm>
              <a:off x="5446" y="6811"/>
              <a:ext cx="3411" cy="1792"/>
              <a:chOff x="8548025" y="1459078"/>
              <a:chExt cx="2166198" cy="1137722"/>
            </a:xfrm>
          </p:grpSpPr>
          <p:sp>
            <p:nvSpPr>
              <p:cNvPr id="65" name="矩形 64"/>
              <p:cNvSpPr/>
              <p:nvPr/>
            </p:nvSpPr>
            <p:spPr>
              <a:xfrm>
                <a:off x="8548025" y="1766855"/>
                <a:ext cx="2166198" cy="829945"/>
              </a:xfrm>
              <a:prstGeom prst="rect">
                <a:avLst/>
              </a:prstGeom>
            </p:spPr>
            <p:txBody>
              <a:bodyPr wrap="square">
                <a:spAutoFit/>
              </a:bodyPr>
              <a:p>
                <a:r>
                  <a:rPr 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由于有误解的风险，所以在</a:t>
                </a:r>
                <a:r>
                  <a:rPr lang="en-US" alt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r>
                  <a:rPr lang="zh-CN" altLang="en-US"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原型</a:t>
                </a:r>
                <a:r>
                  <a:rPr lang="en-US" altLang="zh-CN"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r>
                  <a:rPr lang="zh-CN" altLang="en-US"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这个词之前加上一些描述很重要，这可以使项目参与者明白原型的原因和动机。</a:t>
                </a:r>
                <a:endParaRPr lang="zh-CN" altLang="en-US" sz="12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66" name="矩形 65"/>
              <p:cNvSpPr/>
              <p:nvPr/>
            </p:nvSpPr>
            <p:spPr>
              <a:xfrm>
                <a:off x="8548025" y="1459078"/>
                <a:ext cx="1542182" cy="306705"/>
              </a:xfrm>
              <a:prstGeom prst="rect">
                <a:avLst/>
              </a:prstGeom>
            </p:spPr>
            <p:txBody>
              <a:bodyPr wrap="square">
                <a:spAutoFit/>
              </a:bodyPr>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原型的属性</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sp>
        <p:nvSpPr>
          <p:cNvPr id="68" name="矩形 67"/>
          <p:cNvSpPr/>
          <p:nvPr/>
        </p:nvSpPr>
        <p:spPr>
          <a:xfrm>
            <a:off x="7092950" y="975995"/>
            <a:ext cx="3904615" cy="398780"/>
          </a:xfrm>
          <a:prstGeom prst="rect">
            <a:avLst/>
          </a:prstGeom>
        </p:spPr>
        <p:txBody>
          <a:bodyPr wrap="square">
            <a:spAutoFit/>
          </a:bodyPr>
          <a:p>
            <a:r>
              <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原型的三类属性：</a:t>
            </a:r>
            <a:endParaRPr lang="zh-CN" sz="20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a:t>
            </a:r>
            <a:r>
              <a:rPr lang="en-US" dirty="0" smtClean="0">
                <a:latin typeface="Impact" panose="020B0806030902050204" pitchFamily="34" charset="0"/>
              </a:rPr>
              <a:t>1</a:t>
            </a:r>
            <a:endParaRPr 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41" presetClass="entr" presetSubtype="0" fill="hold" grpId="0" nodeType="withEffect">
                                  <p:stCondLst>
                                    <p:cond delay="500"/>
                                  </p:stCondLst>
                                  <p:iterate type="lt">
                                    <p:tmPct val="10000"/>
                                  </p:iterate>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8"/>
                                        </p:tgtEl>
                                        <p:attrNameLst>
                                          <p:attrName>ppt_y</p:attrName>
                                        </p:attrNameLst>
                                      </p:cBhvr>
                                      <p:tavLst>
                                        <p:tav tm="0">
                                          <p:val>
                                            <p:strVal val="#ppt_y"/>
                                          </p:val>
                                        </p:tav>
                                        <p:tav tm="100000">
                                          <p:val>
                                            <p:strVal val="#ppt_y"/>
                                          </p:val>
                                        </p:tav>
                                      </p:tavLst>
                                    </p:anim>
                                    <p:anim calcmode="lin" valueType="num">
                                      <p:cBhvr>
                                        <p:cTn id="4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8"/>
                                        </p:tgtEl>
                                      </p:cBhvr>
                                    </p:animEffect>
                                  </p:childTnLst>
                                </p:cTn>
                              </p:par>
                              <p:par>
                                <p:cTn id="51" presetID="2" presetClass="entr" presetSubtype="9"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0-#ppt_w/2"/>
                                          </p:val>
                                        </p:tav>
                                        <p:tav tm="100000">
                                          <p:val>
                                            <p:strVal val="#ppt_x"/>
                                          </p:val>
                                        </p:tav>
                                      </p:tavLst>
                                    </p:anim>
                                    <p:anim calcmode="lin" valueType="num">
                                      <p:cBhvr additive="base">
                                        <p:cTn id="54" dur="500" fill="hold"/>
                                        <p:tgtEl>
                                          <p:spTgt spid="4"/>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0-#ppt_h/2"/>
                                          </p:val>
                                        </p:tav>
                                        <p:tav tm="100000">
                                          <p:val>
                                            <p:strVal val="#ppt_y"/>
                                          </p:val>
                                        </p:tav>
                                      </p:tavLst>
                                    </p:anim>
                                  </p:childTnLst>
                                </p:cTn>
                              </p:par>
                              <p:par>
                                <p:cTn id="59" presetID="2" presetClass="entr" presetSubtype="9"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0-#ppt_w/2"/>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0-#ppt_w/2"/>
                                          </p:val>
                                        </p:tav>
                                        <p:tav tm="100000">
                                          <p:val>
                                            <p:strVal val="#ppt_x"/>
                                          </p:val>
                                        </p:tav>
                                      </p:tavLst>
                                    </p:anim>
                                    <p:anim calcmode="lin" valueType="num">
                                      <p:cBhvr additive="base">
                                        <p:cTn id="66" dur="500" fill="hold"/>
                                        <p:tgtEl>
                                          <p:spTgt spid="7"/>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0-#ppt_w/2"/>
                                          </p:val>
                                        </p:tav>
                                        <p:tav tm="100000">
                                          <p:val>
                                            <p:strVal val="#ppt_x"/>
                                          </p:val>
                                        </p:tav>
                                      </p:tavLst>
                                    </p:anim>
                                    <p:anim calcmode="lin" valueType="num">
                                      <p:cBhvr additive="base">
                                        <p:cTn id="7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035458"/>
            <a:ext cx="3350072" cy="2030095"/>
          </a:xfrm>
          <a:prstGeom prst="rect">
            <a:avLst/>
          </a:prstGeom>
        </p:spPr>
        <p:txBody>
          <a:bodyPr wrap="square">
            <a:spAutoFit/>
          </a:bodyPr>
          <a:lstStyle/>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考虑数据元素间的关系也大有裨益。有时一个数据可能包含其他数据的信息，而更多的时候，不同数据间可能存在更紧密的联系。比如相册中的照片、播放列表中的歌曲或者客户数据 中的某个账单等，都是不同数据相互联系的范例。对于简单联系可以通过创建子窗口记录，而 针对复杂关系，使用方盒- 箭头表示法来阐释更为合适。</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014664"/>
            <a:ext cx="3459514" cy="1814830"/>
          </a:xfrm>
          <a:prstGeom prst="rect">
            <a:avLst/>
          </a:prstGeom>
        </p:spPr>
        <p:txBody>
          <a:bodyPr wrap="square">
            <a:spAutoFit/>
          </a:bodyPr>
          <a:lstStyle/>
          <a:p>
            <a:pPr algn="l"/>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功能性和数据元素代表着界面中要展现给用户的功能和数据。</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不过，如果需求的描述有意从 人物模型的角度出发，采用日常词汇和语言，则功能和数据元素会以用户界面的表现语言来描 述。每个元素的定义要针对先前定义的具体需求，才能保证产品的各方面都有清晰的意图</a:t>
            </a:r>
            <a:r>
              <a:rPr lang="zh-CN" altLang="en-US" sz="1400" dirty="0">
                <a:solidFill>
                  <a:schemeClr val="tx1">
                    <a:lumMod val="95000"/>
                    <a:lumOff val="5000"/>
                  </a:schemeClr>
                </a:solidFill>
                <a:latin typeface="Open Sans" panose="020B0606030504020204" pitchFamily="34" charset="0"/>
                <a:ea typeface="宋体" panose="02010600030101010101" pitchFamily="2" charset="-122"/>
                <a:cs typeface="Open Sans" panose="020B0606030504020204" pitchFamily="34" charset="0"/>
              </a:rPr>
              <a:t>，</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能够追溯到某个使用场景或者业务目标。</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493201"/>
            <a:ext cx="3350072" cy="2030095"/>
          </a:xfrm>
          <a:prstGeom prst="rect">
            <a:avLst/>
          </a:prstGeom>
        </p:spPr>
        <p:txBody>
          <a:bodyPr wrap="square">
            <a:spAutoFit/>
          </a:bodyPr>
          <a:lstStyle/>
          <a:p>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功能元素是针对界面中的数据元素及其显示所做的操作。</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一般来说，功能元素包括数据元 素操作工具，以及数据元素的视觉和结构化管理方式。功能需求向功能元素的转换，使得设计逐渐清晰具体。</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如果说情境场景是我们设想用户整体体验的载体，那么功能元素就让设想变得</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真实。</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76684" y="3309195"/>
            <a:ext cx="3459514" cy="3107690"/>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数据元素通常是交互产品中的基本主体，比如照片、电子邮件、客户记录及订单等，是用户可以访问、反应以及操作的基本个体。理想情况下，数据元素要符合人物模型的心理模型。 在这点上，将数据对象分类十分关键，因为产品的功能定义通常与此相关。我们也关注对象的 一些显著属性（比如电子邮件的发件人和照片的拍摄日期等），不过，在此阶段，对于属性的了 解不必过于全面，只要对人物模型是否关心少数或者多数属性有大致了解即可。这时，可以着手构建团队软件原型，利用目标导向数据模型创建更多的正式数据模型，以供日后开发人员使用。</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定义功能性和数据元素</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44" name="椭圆 4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45" name="椭圆 4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22" presetClass="entr" presetSubtype="8" fill="hold" grpId="0" nodeType="withEffect">
                                  <p:stCondLst>
                                    <p:cond delay="350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par>
                                <p:cTn id="88" presetID="2" presetClass="entr" presetSubtype="9"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0-#ppt_w/2"/>
                                          </p:val>
                                        </p:tav>
                                        <p:tav tm="100000">
                                          <p:val>
                                            <p:strVal val="#ppt_x"/>
                                          </p:val>
                                        </p:tav>
                                      </p:tavLst>
                                    </p:anim>
                                    <p:anim calcmode="lin" valueType="num">
                                      <p:cBhvr additive="base">
                                        <p:cTn id="91" dur="500" fill="hold"/>
                                        <p:tgtEl>
                                          <p:spTgt spid="44"/>
                                        </p:tgtEl>
                                        <p:attrNameLst>
                                          <p:attrName>ppt_y</p:attrName>
                                        </p:attrNameLst>
                                      </p:cBhvr>
                                      <p:tavLst>
                                        <p:tav tm="0">
                                          <p:val>
                                            <p:strVal val="0-#ppt_h/2"/>
                                          </p:val>
                                        </p:tav>
                                        <p:tav tm="100000">
                                          <p:val>
                                            <p:strVal val="#ppt_y"/>
                                          </p:val>
                                        </p:tav>
                                      </p:tavLst>
                                    </p:anim>
                                  </p:childTnLst>
                                </p:cTn>
                              </p:par>
                              <p:par>
                                <p:cTn id="92" presetID="2" presetClass="entr" presetSubtype="9"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0-#ppt_w/2"/>
                                          </p:val>
                                        </p:tav>
                                        <p:tav tm="100000">
                                          <p:val>
                                            <p:strVal val="#ppt_x"/>
                                          </p:val>
                                        </p:tav>
                                      </p:tavLst>
                                    </p:anim>
                                    <p:anim calcmode="lin" valueType="num">
                                      <p:cBhvr additive="base">
                                        <p:cTn id="95" dur="500" fill="hold"/>
                                        <p:tgtEl>
                                          <p:spTgt spid="45"/>
                                        </p:tgtEl>
                                        <p:attrNameLst>
                                          <p:attrName>ppt_y</p:attrName>
                                        </p:attrNameLst>
                                      </p:cBhvr>
                                      <p:tavLst>
                                        <p:tav tm="0">
                                          <p:val>
                                            <p:strVal val="0-#ppt_h/2"/>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0-#ppt_w/2"/>
                                          </p:val>
                                        </p:tav>
                                        <p:tav tm="100000">
                                          <p:val>
                                            <p:strVal val="#ppt_x"/>
                                          </p:val>
                                        </p:tav>
                                      </p:tavLst>
                                    </p:anim>
                                    <p:anim calcmode="lin" valueType="num">
                                      <p:cBhvr additive="base">
                                        <p:cTn id="99" dur="500" fill="hold"/>
                                        <p:tgtEl>
                                          <p:spTgt spid="46"/>
                                        </p:tgtEl>
                                        <p:attrNameLst>
                                          <p:attrName>ppt_y</p:attrName>
                                        </p:attrNameLst>
                                      </p:cBhvr>
                                      <p:tavLst>
                                        <p:tav tm="0">
                                          <p:val>
                                            <p:strVal val="0-#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0-#ppt_w/2"/>
                                          </p:val>
                                        </p:tav>
                                        <p:tav tm="100000">
                                          <p:val>
                                            <p:strVal val="#ppt_x"/>
                                          </p:val>
                                        </p:tav>
                                      </p:tavLst>
                                    </p:anim>
                                    <p:anim calcmode="lin" valueType="num">
                                      <p:cBhvr additive="base">
                                        <p:cTn id="103" dur="500" fill="hold"/>
                                        <p:tgtEl>
                                          <p:spTgt spid="47"/>
                                        </p:tgtEl>
                                        <p:attrNameLst>
                                          <p:attrName>ppt_y</p:attrName>
                                        </p:attrNameLst>
                                      </p:cBhvr>
                                      <p:tavLst>
                                        <p:tav tm="0">
                                          <p:val>
                                            <p:strVal val="0-#ppt_h/2"/>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additive="base">
                                        <p:cTn id="106" dur="500" fill="hold"/>
                                        <p:tgtEl>
                                          <p:spTgt spid="48"/>
                                        </p:tgtEl>
                                        <p:attrNameLst>
                                          <p:attrName>ppt_x</p:attrName>
                                        </p:attrNameLst>
                                      </p:cBhvr>
                                      <p:tavLst>
                                        <p:tav tm="0">
                                          <p:val>
                                            <p:strVal val="0-#ppt_w/2"/>
                                          </p:val>
                                        </p:tav>
                                        <p:tav tm="100000">
                                          <p:val>
                                            <p:strVal val="#ppt_x"/>
                                          </p:val>
                                        </p:tav>
                                      </p:tavLst>
                                    </p:anim>
                                    <p:anim calcmode="lin" valueType="num">
                                      <p:cBhvr additive="base">
                                        <p:cTn id="107"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39" grpId="0"/>
      <p:bldP spid="40" grpId="0"/>
      <p:bldP spid="2"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2461441"/>
            <a:ext cx="3505732" cy="1383665"/>
          </a:xfrm>
          <a:prstGeom prst="rect">
            <a:avLst/>
          </a:prstGeom>
        </p:spPr>
        <p:txBody>
          <a:bodyPr wrap="square">
            <a:spAutoFit/>
          </a:bodyPr>
          <a:lstStyle/>
          <a:p>
            <a:pPr algn="l"/>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有了完善的高层次功能和数据元素后，就可以开始按照不同功能分组工作，确定各自的层 级。由于这些元素各自承担着具体任务，因此元素分组的目的在于更好地在任务中和任务间疏通人物模型的流程。这时，要考虑的主要问题如下：</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3834944"/>
            <a:ext cx="3505732" cy="1383665"/>
          </a:xfrm>
          <a:prstGeom prst="rect">
            <a:avLst/>
          </a:prstGeom>
        </p:spPr>
        <p:txBody>
          <a:bodyPr wrap="square">
            <a:spAutoFit/>
          </a:bodyPr>
          <a:lstStyle/>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1.哪些元素需要大片的视频区域，哪些不需要？</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2.哪些元素能够容纳其他元素？</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3.容器如何组织才能优化工作流？</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4.哪些元素需要捆绑使用？哪些不</a:t>
            </a:r>
            <a:r>
              <a:rPr lang="zh-CN" altLang="en-US" sz="1050" dirty="0">
                <a:solidFill>
                  <a:schemeClr val="bg1"/>
                </a:solidFill>
                <a:latin typeface="Open Sans" panose="020B0606030504020204" pitchFamily="34" charset="0"/>
                <a:ea typeface="宋体" panose="02010600030101010101" pitchFamily="2" charset="-122"/>
                <a:cs typeface="Open Sans" panose="020B0606030504020204" pitchFamily="34" charset="0"/>
              </a:rPr>
              <a:t>需要</a:t>
            </a: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5.相关联的元素使用时顺序如何？</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6.哪些数据元素有助于人物模型做出决定？</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7.采用何种交互模式和原则？</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8.人物模型的心理模型如何影响元素组织？</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确定功能组和层级</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0-#ppt_w/2"/>
                                          </p:val>
                                        </p:tav>
                                        <p:tav tm="100000">
                                          <p:val>
                                            <p:strVal val="#ppt_x"/>
                                          </p:val>
                                        </p:tav>
                                      </p:tavLst>
                                    </p:anim>
                                    <p:anim calcmode="lin" valueType="num">
                                      <p:cBhvr additive="base">
                                        <p:cTn id="5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14" grpId="0" animBg="1"/>
      <p:bldP spid="15" grpId="0" animBg="1"/>
      <p:bldP spid="16" grpId="0" animBg="1"/>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5520" y="1680210"/>
            <a:ext cx="4504055" cy="3692525"/>
          </a:xfrm>
          <a:prstGeom prst="rect">
            <a:avLst/>
          </a:prstGeom>
          <a:noFill/>
        </p:spPr>
        <p:txBody>
          <a:bodyPr wrap="square" rtlCol="0">
            <a:spAutoFit/>
          </a:bodyPr>
          <a:lstStyle/>
          <a:p>
            <a:r>
              <a:rPr lang="zh-CN" altLang="en-US" dirty="0"/>
              <a:t>现在我们准备开始勾画大致的界面。首先，</a:t>
            </a:r>
            <a:r>
              <a:rPr lang="zh-CN" altLang="en-US" dirty="0">
                <a:solidFill>
                  <a:srgbClr val="FF0000"/>
                </a:solidFill>
              </a:rPr>
              <a:t>界面的视觉化工作应该是简单的</a:t>
            </a:r>
            <a:r>
              <a:rPr lang="zh-CN" altLang="en-US" dirty="0"/>
              <a:t>。勾画通常始于视图的细分工作，我们将视图细分为粗略的方块图，对应窗格、控制部件（如工具栏），以及其他高层次的容器。然后为每 个方块图添加标签和注解，并描述每个分组或者元素如何影响其他分组和元素。方块间的箭头 代表流程或状态的改变。在界面上，你可以勾画不同草图，对这些高层次的容器进行排列组合。开始时，界面的视 觉化应当简单明了，即每个功能组和容器用方块图表示，标注上名字和不同区域间关系的简单 描述</a:t>
            </a:r>
            <a:r>
              <a:rPr lang="zh-CN" altLang="en-US" dirty="0" smtClean="0"/>
              <a:t>。</a:t>
            </a:r>
            <a:endParaRPr lang="en-US" altLang="zh-CN" dirty="0"/>
          </a:p>
        </p:txBody>
      </p:sp>
      <p:pic>
        <p:nvPicPr>
          <p:cNvPr id="3" name="图片 2"/>
          <p:cNvPicPr>
            <a:picLocks noChangeAspect="1"/>
          </p:cNvPicPr>
          <p:nvPr/>
        </p:nvPicPr>
        <p:blipFill>
          <a:blip r:embed="rId1"/>
          <a:stretch>
            <a:fillRect/>
          </a:stretch>
        </p:blipFill>
        <p:spPr>
          <a:xfrm>
            <a:off x="6563360" y="2023745"/>
            <a:ext cx="4343400" cy="2809875"/>
          </a:xfrm>
          <a:prstGeom prst="rect">
            <a:avLst/>
          </a:prstGeom>
        </p:spPr>
      </p:pic>
      <p:sp>
        <p:nvSpPr>
          <p:cNvPr id="4" name="文本框 3"/>
          <p:cNvSpPr txBox="1"/>
          <p:nvPr/>
        </p:nvSpPr>
        <p:spPr>
          <a:xfrm>
            <a:off x="1708785" y="260350"/>
            <a:ext cx="2772410" cy="645160"/>
          </a:xfrm>
          <a:prstGeom prst="rect">
            <a:avLst/>
          </a:prstGeom>
          <a:noFill/>
        </p:spPr>
        <p:txBody>
          <a:bodyPr wrap="square" rtlCol="0">
            <a:spAutoFit/>
            <a:scene3d>
              <a:camera prst="orthographicFront"/>
              <a:lightRig rig="threePt" dir="t"/>
            </a:scene3d>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勾画交互框架</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endParaRPr>
          </a:p>
          <a:p>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51153" y="4833620"/>
            <a:ext cx="652743" cy="369332"/>
          </a:xfrm>
          <a:prstGeom prst="rect">
            <a:avLst/>
          </a:prstGeom>
        </p:spPr>
        <p:txBody>
          <a:bodyPr wrap="none">
            <a:spAutoFit/>
          </a:bodyPr>
          <a:lstStyle/>
          <a:p>
            <a:r>
              <a:rPr lang="en-US" altLang="zh-CN" b="1" dirty="0">
                <a:solidFill>
                  <a:schemeClr val="tx1">
                    <a:lumMod val="65000"/>
                    <a:lumOff val="35000"/>
                  </a:schemeClr>
                </a:solidFill>
                <a:latin typeface="+mj-ea"/>
                <a:cs typeface="Segoe UI Semilight" panose="020B0402040204020203" pitchFamily="34" charset="0"/>
              </a:rPr>
              <a:t> [5]</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478077" y="13323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78077" y="251774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5400000">
            <a:off x="7259736" y="291115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5400000">
            <a:off x="6359386" y="319618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16200000">
            <a:off x="3670282" y="2851405"/>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4570633" y="3136429"/>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a:off x="4817841" y="3413242"/>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5732136" y="2825456"/>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7" name="矩形 36"/>
          <p:cNvSpPr/>
          <p:nvPr/>
        </p:nvSpPr>
        <p:spPr>
          <a:xfrm>
            <a:off x="6591100" y="3492238"/>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9" name="组合 38"/>
          <p:cNvGrpSpPr/>
          <p:nvPr/>
        </p:nvGrpSpPr>
        <p:grpSpPr>
          <a:xfrm>
            <a:off x="3844189" y="3323108"/>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13"/>
          <p:cNvSpPr>
            <a:spLocks noEditPoints="1"/>
          </p:cNvSpPr>
          <p:nvPr/>
        </p:nvSpPr>
        <p:spPr bwMode="auto">
          <a:xfrm>
            <a:off x="7718390" y="338776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19"/>
          <p:cNvSpPr>
            <a:spLocks noEditPoints="1"/>
          </p:cNvSpPr>
          <p:nvPr/>
        </p:nvSpPr>
        <p:spPr bwMode="auto">
          <a:xfrm>
            <a:off x="5679826" y="5153845"/>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5" name="组合 44"/>
          <p:cNvGrpSpPr/>
          <p:nvPr/>
        </p:nvGrpSpPr>
        <p:grpSpPr>
          <a:xfrm>
            <a:off x="5736181" y="1706835"/>
            <a:ext cx="583473" cy="561118"/>
            <a:chOff x="2607983" y="4241292"/>
            <a:chExt cx="490600" cy="471805"/>
          </a:xfrm>
          <a:effectLst/>
        </p:grpSpPr>
        <p:sp>
          <p:nvSpPr>
            <p:cNvPr id="46"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1534013"/>
            <a:ext cx="3350072" cy="1599565"/>
          </a:xfrm>
          <a:prstGeom prst="rect">
            <a:avLst/>
          </a:prstGeom>
        </p:spPr>
        <p:txBody>
          <a:bodyPr wrap="square">
            <a:spAutoFit/>
          </a:bodyPr>
          <a:lstStyle/>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这些场景通常从情境场景演变而来，但在此处的场景特别描述了人物模型和组成交互框架的不同功能和数据元素之间的交互。交互框架中细节越多时，我们越会反复运用关键线路情境，对用户动作和产品反应中更为具体的细节进行仔细考量。</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06814"/>
            <a:ext cx="3459514" cy="1383665"/>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人物模型如何使用交互框架词汇同产品进行交互，</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关键线路情境剧本对此进行了描述。</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 物模型最频繁使用界面的主要路径，通常是每天都使用的路径。比如，在电子邮件应用程序中， 关键线路活动包括读写邮件，而不是配置邮件服务器。</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258876" y="4445623"/>
            <a:ext cx="3459514" cy="2030095"/>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与目标导向情境场景不同，</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关键线路场景以任务为导向</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，关注情境场景中广泛描述和暗含 的任务细节。这不意味着我们可以忽视目标，目标和人物模型需求 始终都是整个设计过程的度量尺，用来删除不必要的任务，优化必要任务。不过，关键线路情 境剧本必须在细节上严谨地描述每个主要交互的精确行为，并提供每个主要线路的走查。</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构建关键线路情景剧本</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27" name="椭圆 2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29" name="椭圆 2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2000"/>
                                      </p:stCondLst>
                                      <p:childTnLst>
                                        <p:set>
                                          <p:cBhvr>
                                            <p:cTn id="6" dur="1" fill="hold">
                                              <p:stCondLst>
                                                <p:cond delay="0"/>
                                              </p:stCondLst>
                                            </p:cTn>
                                            <p:tgtEl>
                                              <p:spTgt spid="34"/>
                                            </p:tgtEl>
                                            <p:attrNameLst>
                                              <p:attrName>style.visibility</p:attrName>
                                            </p:attrNameLst>
                                          </p:cBhvr>
                                          <p:to>
                                            <p:strVal val="visible"/>
                                          </p:to>
                                        </p:set>
                                        <p:anim calcmode="lin" valueType="num" p14:bounceEnd="50000">
                                          <p:cBhvr additive="base">
                                            <p:cTn id="7"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14:presetBounceEnd="50000">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14:bounceEnd="50000">
                                          <p:cBhvr additive="base">
                                            <p:cTn id="11"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14:presetBounceEnd="50000">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14:bounceEnd="50000">
                                          <p:cBhvr additive="base">
                                            <p:cTn id="15" dur="10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2" presetClass="entr" presetSubtype="4"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2" fill="hold" grpId="0" nodeType="withEffect">
                                      <p:stCondLst>
                                        <p:cond delay="25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300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53" presetClass="entr" presetSubtype="16" fill="hold" nodeType="withEffect">
                                      <p:stCondLst>
                                        <p:cond delay="30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16" fill="hold" nodeType="withEffect">
                                      <p:stCondLst>
                                        <p:cond delay="30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22" presetClass="entr" presetSubtype="2" fill="hold" grpId="0" nodeType="withEffect">
                                      <p:stCondLst>
                                        <p:cond delay="3250"/>
                                      </p:stCondLst>
                                      <p:childTnLst>
                                        <p:set>
                                          <p:cBhvr>
                                            <p:cTn id="62" dur="1" fill="hold">
                                              <p:stCondLst>
                                                <p:cond delay="0"/>
                                              </p:stCondLst>
                                            </p:cTn>
                                            <p:tgtEl>
                                              <p:spTgt spid="49"/>
                                            </p:tgtEl>
                                            <p:attrNameLst>
                                              <p:attrName>style.visibility</p:attrName>
                                            </p:attrNameLst>
                                          </p:cBhvr>
                                          <p:to>
                                            <p:strVal val="visible"/>
                                          </p:to>
                                        </p:set>
                                        <p:animEffect transition="in" filter="wipe(right)">
                                          <p:cBhvr>
                                            <p:cTn id="63" dur="1000"/>
                                            <p:tgtEl>
                                              <p:spTgt spid="49"/>
                                            </p:tgtEl>
                                          </p:cBhvr>
                                        </p:animEffect>
                                      </p:childTnLst>
                                    </p:cTn>
                                  </p:par>
                                  <p:par>
                                    <p:cTn id="64" presetID="22" presetClass="entr" presetSubtype="2" fill="hold" grpId="0" nodeType="withEffect">
                                      <p:stCondLst>
                                        <p:cond delay="32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1000"/>
                                            <p:tgtEl>
                                              <p:spTgt spid="51"/>
                                            </p:tgtEl>
                                          </p:cBhvr>
                                        </p:animEffect>
                                      </p:childTnLst>
                                    </p:cTn>
                                  </p:par>
                                  <p:par>
                                    <p:cTn id="67" presetID="22" presetClass="entr" presetSubtype="8" fill="hold" grpId="0" nodeType="withEffect">
                                      <p:stCondLst>
                                        <p:cond delay="325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1000"/>
                                            <p:tgtEl>
                                              <p:spTgt spid="48"/>
                                            </p:tgtEl>
                                          </p:cBhvr>
                                        </p:animEffect>
                                      </p:childTnLst>
                                    </p:cTn>
                                  </p:par>
                                  <p:par>
                                    <p:cTn id="70" presetID="2" presetClass="entr" presetSubtype="9"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0-#ppt_w/2"/>
                                              </p:val>
                                            </p:tav>
                                            <p:tav tm="100000">
                                              <p:val>
                                                <p:strVal val="#ppt_x"/>
                                              </p:val>
                                            </p:tav>
                                          </p:tavLst>
                                        </p:anim>
                                        <p:anim calcmode="lin" valueType="num">
                                          <p:cBhvr additive="base">
                                            <p:cTn id="81" dur="5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0-#ppt_w/2"/>
                                              </p:val>
                                            </p:tav>
                                            <p:tav tm="100000">
                                              <p:val>
                                                <p:strVal val="#ppt_x"/>
                                              </p:val>
                                            </p:tav>
                                          </p:tavLst>
                                        </p:anim>
                                        <p:anim calcmode="lin" valueType="num">
                                          <p:cBhvr additive="base">
                                            <p:cTn id="85" dur="500" fill="hold"/>
                                            <p:tgtEl>
                                              <p:spTgt spid="33"/>
                                            </p:tgtEl>
                                            <p:attrNameLst>
                                              <p:attrName>ppt_y</p:attrName>
                                            </p:attrNameLst>
                                          </p:cBhvr>
                                          <p:tavLst>
                                            <p:tav tm="0">
                                              <p:val>
                                                <p:strVal val="0-#ppt_h/2"/>
                                              </p:val>
                                            </p:tav>
                                            <p:tav tm="100000">
                                              <p:val>
                                                <p:strVal val="#ppt_y"/>
                                              </p:val>
                                            </p:tav>
                                          </p:tavLst>
                                        </p:anim>
                                      </p:childTnLst>
                                    </p:cTn>
                                  </p:par>
                                  <p:par>
                                    <p:cTn id="86" presetID="2" presetClass="entr" presetSubtype="9"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32" grpId="0" animBg="1"/>
          <p:bldP spid="34" grpId="0" animBg="1"/>
          <p:bldP spid="35" grpId="0"/>
          <p:bldP spid="36" grpId="0"/>
          <p:bldP spid="37" grpId="0"/>
          <p:bldP spid="43" grpId="0" animBg="1"/>
          <p:bldP spid="44" grpId="0" animBg="1"/>
          <p:bldP spid="48" grpId="0"/>
          <p:bldP spid="49" grpId="0"/>
          <p:bldP spid="51" grpId="0"/>
          <p:bldP spid="27" grpId="0" animBg="1"/>
          <p:bldP spid="29" grpId="0" animBg="1"/>
          <p:bldP spid="31" grpId="0" animBg="1"/>
          <p:bldP spid="33" grpId="0" animBg="1"/>
          <p:bldP spid="5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0-#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2" presetClass="entr" presetSubtype="4"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2" fill="hold" grpId="0" nodeType="withEffect">
                                      <p:stCondLst>
                                        <p:cond delay="25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300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53" presetClass="entr" presetSubtype="16" fill="hold" nodeType="withEffect">
                                      <p:stCondLst>
                                        <p:cond delay="30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16" fill="hold" nodeType="withEffect">
                                      <p:stCondLst>
                                        <p:cond delay="30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22" presetClass="entr" presetSubtype="2" fill="hold" grpId="0" nodeType="withEffect">
                                      <p:stCondLst>
                                        <p:cond delay="3250"/>
                                      </p:stCondLst>
                                      <p:childTnLst>
                                        <p:set>
                                          <p:cBhvr>
                                            <p:cTn id="62" dur="1" fill="hold">
                                              <p:stCondLst>
                                                <p:cond delay="0"/>
                                              </p:stCondLst>
                                            </p:cTn>
                                            <p:tgtEl>
                                              <p:spTgt spid="49"/>
                                            </p:tgtEl>
                                            <p:attrNameLst>
                                              <p:attrName>style.visibility</p:attrName>
                                            </p:attrNameLst>
                                          </p:cBhvr>
                                          <p:to>
                                            <p:strVal val="visible"/>
                                          </p:to>
                                        </p:set>
                                        <p:animEffect transition="in" filter="wipe(right)">
                                          <p:cBhvr>
                                            <p:cTn id="63" dur="1000"/>
                                            <p:tgtEl>
                                              <p:spTgt spid="49"/>
                                            </p:tgtEl>
                                          </p:cBhvr>
                                        </p:animEffect>
                                      </p:childTnLst>
                                    </p:cTn>
                                  </p:par>
                                  <p:par>
                                    <p:cTn id="64" presetID="22" presetClass="entr" presetSubtype="2" fill="hold" grpId="0" nodeType="withEffect">
                                      <p:stCondLst>
                                        <p:cond delay="32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1000"/>
                                            <p:tgtEl>
                                              <p:spTgt spid="51"/>
                                            </p:tgtEl>
                                          </p:cBhvr>
                                        </p:animEffect>
                                      </p:childTnLst>
                                    </p:cTn>
                                  </p:par>
                                  <p:par>
                                    <p:cTn id="67" presetID="22" presetClass="entr" presetSubtype="8" fill="hold" grpId="0" nodeType="withEffect">
                                      <p:stCondLst>
                                        <p:cond delay="325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1000"/>
                                            <p:tgtEl>
                                              <p:spTgt spid="48"/>
                                            </p:tgtEl>
                                          </p:cBhvr>
                                        </p:animEffect>
                                      </p:childTnLst>
                                    </p:cTn>
                                  </p:par>
                                  <p:par>
                                    <p:cTn id="70" presetID="2" presetClass="entr" presetSubtype="9"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0-#ppt_w/2"/>
                                              </p:val>
                                            </p:tav>
                                            <p:tav tm="100000">
                                              <p:val>
                                                <p:strVal val="#ppt_x"/>
                                              </p:val>
                                            </p:tav>
                                          </p:tavLst>
                                        </p:anim>
                                        <p:anim calcmode="lin" valueType="num">
                                          <p:cBhvr additive="base">
                                            <p:cTn id="81" dur="5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0-#ppt_w/2"/>
                                              </p:val>
                                            </p:tav>
                                            <p:tav tm="100000">
                                              <p:val>
                                                <p:strVal val="#ppt_x"/>
                                              </p:val>
                                            </p:tav>
                                          </p:tavLst>
                                        </p:anim>
                                        <p:anim calcmode="lin" valueType="num">
                                          <p:cBhvr additive="base">
                                            <p:cTn id="85" dur="500" fill="hold"/>
                                            <p:tgtEl>
                                              <p:spTgt spid="33"/>
                                            </p:tgtEl>
                                            <p:attrNameLst>
                                              <p:attrName>ppt_y</p:attrName>
                                            </p:attrNameLst>
                                          </p:cBhvr>
                                          <p:tavLst>
                                            <p:tav tm="0">
                                              <p:val>
                                                <p:strVal val="0-#ppt_h/2"/>
                                              </p:val>
                                            </p:tav>
                                            <p:tav tm="100000">
                                              <p:val>
                                                <p:strVal val="#ppt_y"/>
                                              </p:val>
                                            </p:tav>
                                          </p:tavLst>
                                        </p:anim>
                                      </p:childTnLst>
                                    </p:cTn>
                                  </p:par>
                                  <p:par>
                                    <p:cTn id="86" presetID="2" presetClass="entr" presetSubtype="9"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32" grpId="0" animBg="1"/>
          <p:bldP spid="34" grpId="0" animBg="1"/>
          <p:bldP spid="35" grpId="0"/>
          <p:bldP spid="36" grpId="0"/>
          <p:bldP spid="37" grpId="0"/>
          <p:bldP spid="43" grpId="0" animBg="1"/>
          <p:bldP spid="44" grpId="0" animBg="1"/>
          <p:bldP spid="48" grpId="0"/>
          <p:bldP spid="49" grpId="0"/>
          <p:bldP spid="51" grpId="0"/>
          <p:bldP spid="27" grpId="0" animBg="1"/>
          <p:bldP spid="29" grpId="0" animBg="1"/>
          <p:bldP spid="31" grpId="0" animBg="1"/>
          <p:bldP spid="33" grpId="0" animBg="1"/>
          <p:bldP spid="50" grpId="0" animBg="1"/>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5520" y="1680210"/>
            <a:ext cx="4504055" cy="2861310"/>
          </a:xfrm>
          <a:prstGeom prst="rect">
            <a:avLst/>
          </a:prstGeom>
          <a:noFill/>
        </p:spPr>
        <p:txBody>
          <a:bodyPr wrap="square" rtlCol="0">
            <a:spAutoFit/>
          </a:bodyPr>
          <a:lstStyle/>
          <a:p>
            <a:r>
              <a:rPr lang="zh-CN" altLang="en-US" dirty="0"/>
              <a:t>用故事板完成关键线路情境剧本，并对交互框架进行调整，场景会逐渐变得流畅，你也更加确信自己正沿着正确的道路前进。这时，可以将重点转移到一些不太频繁使用和不太重要的 交互设计上。</a:t>
            </a:r>
            <a:r>
              <a:rPr lang="zh-CN" altLang="en-US" dirty="0">
                <a:solidFill>
                  <a:srgbClr val="FF0000"/>
                </a:solidFill>
              </a:rPr>
              <a:t>这些验证性场景通常不像关键线路情境剧本一样详细，而是包含一系列假设性问 题。</a:t>
            </a:r>
            <a:r>
              <a:rPr lang="zh-CN" altLang="en-US" dirty="0"/>
              <a:t>本步骤的目标在于，指出设计方案的漏洞，并根据需要进行调整（或者完全抛弃或者重新 开始设计）</a:t>
            </a:r>
            <a:r>
              <a:rPr lang="zh-CN" altLang="en-US" dirty="0" smtClean="0"/>
              <a:t>。</a:t>
            </a:r>
            <a:endParaRPr lang="zh-CN" altLang="en-US" dirty="0"/>
          </a:p>
        </p:txBody>
      </p:sp>
      <p:pic>
        <p:nvPicPr>
          <p:cNvPr id="3" name="图片 2"/>
          <p:cNvPicPr>
            <a:picLocks noChangeAspect="1"/>
          </p:cNvPicPr>
          <p:nvPr/>
        </p:nvPicPr>
        <p:blipFill>
          <a:blip r:embed="rId1"/>
          <a:stretch>
            <a:fillRect/>
          </a:stretch>
        </p:blipFill>
        <p:spPr>
          <a:xfrm>
            <a:off x="6021070" y="1223645"/>
            <a:ext cx="5715000" cy="4410075"/>
          </a:xfrm>
          <a:prstGeom prst="rect">
            <a:avLst/>
          </a:prstGeom>
        </p:spPr>
      </p:pic>
      <p:sp>
        <p:nvSpPr>
          <p:cNvPr id="4" name="文本框 3"/>
          <p:cNvSpPr txBox="1"/>
          <p:nvPr/>
        </p:nvSpPr>
        <p:spPr>
          <a:xfrm>
            <a:off x="1708785" y="268605"/>
            <a:ext cx="295656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运用验证性场景来检查设计</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200346" y="5630029"/>
            <a:ext cx="535724" cy="369332"/>
          </a:xfrm>
          <a:prstGeom prst="rect">
            <a:avLst/>
          </a:prstGeom>
        </p:spPr>
        <p:txBody>
          <a:bodyPr wrap="none">
            <a:spAutoFit/>
          </a:bodyPr>
          <a:lstStyle/>
          <a:p>
            <a:r>
              <a:rPr lang="en-US" altLang="zh-CN" b="1" dirty="0">
                <a:solidFill>
                  <a:schemeClr val="tx1">
                    <a:lumMod val="65000"/>
                    <a:lumOff val="35000"/>
                  </a:schemeClr>
                </a:solidFill>
                <a:latin typeface="+mj-ea"/>
                <a:cs typeface="Segoe UI Semilight" panose="020B0402040204020203" pitchFamily="34" charset="0"/>
              </a:rPr>
              <a:t>[6]</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5007610" cy="1076325"/>
          </a:xfrm>
          <a:prstGeom prst="rect">
            <a:avLst/>
          </a:prstGeom>
          <a:ln>
            <a:noFill/>
          </a:ln>
        </p:spPr>
        <p:txBody>
          <a:bodyPr wrap="square">
            <a:spAutoFit/>
          </a:bodyPr>
          <a:lstStyle/>
          <a:p>
            <a:r>
              <a:rPr lang="en-US" altLang="zh-CN"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AboutFace</a:t>
            </a:r>
            <a:r>
              <a:rPr lang="zh-CN" altLang="en-US" sz="32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良好产品行为的基础</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898785"/>
            <a:ext cx="4497824" cy="461665"/>
          </a:xfrm>
          <a:prstGeom prst="rect">
            <a:avLst/>
          </a:prstGeom>
          <a:ln>
            <a:noFill/>
          </a:ln>
        </p:spPr>
        <p:txBody>
          <a:bodyPr wrap="square">
            <a:spAutoFit/>
          </a:bodyPr>
          <a:lstStyle/>
          <a:p>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第五部分主要介绍了好的</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设计价值</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设计原则</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和</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设计模式</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是良好产品行为的基础</a:t>
            </a:r>
            <a:endPar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54238" y="1983455"/>
            <a:ext cx="3194340" cy="2129560"/>
          </a:xfrm>
          <a:prstGeom prst="rect">
            <a:avLst/>
          </a:prstGeom>
          <a:effectLst>
            <a:outerShdw blurRad="50800" dist="38100" dir="5400000" algn="t" rotWithShape="0">
              <a:prstClr val="black">
                <a:alpha val="40000"/>
              </a:prstClr>
            </a:outerShdw>
          </a:effectLst>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862852" y="4978262"/>
            <a:ext cx="2854684" cy="1508105"/>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交互</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设计原则是关于</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形式</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与</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内容</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普遍适用法则</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，促使产品行为支持用户目标与需 求，</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创建</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积极</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的用户体验</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smtClean="0">
                <a:solidFill>
                  <a:schemeClr val="tx1">
                    <a:lumMod val="65000"/>
                    <a:lumOff val="35000"/>
                  </a:schemeClr>
                </a:solidFill>
                <a:latin typeface="+mj-ea"/>
                <a:cs typeface="Segoe UI Semilight" panose="020B0402040204020203" pitchFamily="34" charset="0"/>
              </a:rPr>
              <a:t>[</a:t>
            </a:r>
            <a:r>
              <a:rPr lang="en-US" altLang="zh-CN" sz="1400" b="1" dirty="0">
                <a:solidFill>
                  <a:schemeClr val="tx1">
                    <a:lumMod val="65000"/>
                    <a:lumOff val="35000"/>
                  </a:schemeClr>
                </a:solidFill>
                <a:latin typeface="+mj-ea"/>
                <a:cs typeface="Segoe UI Semilight" panose="020B0402040204020203" pitchFamily="34" charset="0"/>
              </a:rPr>
              <a:t>3</a:t>
            </a:r>
            <a:r>
              <a:rPr lang="en-US" altLang="zh-CN" sz="1400" b="1" dirty="0" smtClean="0">
                <a:solidFill>
                  <a:schemeClr val="tx1">
                    <a:lumMod val="65000"/>
                    <a:lumOff val="35000"/>
                  </a:schemeClr>
                </a:solidFill>
                <a:latin typeface="+mj-ea"/>
                <a:cs typeface="Segoe UI Semilight" panose="020B0402040204020203"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994402" y="4978262"/>
            <a:ext cx="2760913" cy="1508105"/>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模式是</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捕捉有效设计方案</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并将其应用于类似问题的方法，尝试将</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设计理论形式化</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，记 录最好</a:t>
            </a:r>
            <a:endPar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的实践</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工作</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
        <p:nvSpPr>
          <p:cNvPr id="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24303" y="4978262"/>
            <a:ext cx="2570689" cy="1077218"/>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价值描述</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有效、合乎道德</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的设计实践所遵循的规则</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椭圆 1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80000">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80000">
                                      <p:stCondLst>
                                        <p:cond delay="2000"/>
                                      </p:stCondLst>
                                      <p:childTnLst>
                                        <p:set>
                                          <p:cBhvr>
                                            <p:cTn id="10" dur="1" fill="hold">
                                              <p:stCondLst>
                                                <p:cond delay="0"/>
                                              </p:stCondLst>
                                            </p:cTn>
                                            <p:tgtEl>
                                              <p:spTgt spid="4"/>
                                            </p:tgtEl>
                                            <p:attrNameLst>
                                              <p:attrName>style.visibility</p:attrName>
                                            </p:attrNameLst>
                                          </p:cBhvr>
                                          <p:to>
                                            <p:strVal val="visible"/>
                                          </p:to>
                                        </p:set>
                                        <p:anim calcmode="lin" valueType="num" p14:bounceEnd="80000">
                                          <p:cBhvr additive="base">
                                            <p:cTn id="11" dur="10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275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par>
                                    <p:cTn id="16" presetID="22" presetClass="entr" presetSubtype="1" fill="hold" grpId="0" nodeType="withEffect">
                                      <p:stCondLst>
                                        <p:cond delay="275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1000"/>
                                            <p:tgtEl>
                                              <p:spTgt spid="19"/>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1000"/>
                                            <p:tgtEl>
                                              <p:spTgt spid="9"/>
                                            </p:tgtEl>
                                          </p:cBhvr>
                                        </p:animEffect>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par>
                                    <p:cTn id="29" presetID="2" presetClass="entr" presetSubtype="9"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9" grpId="0"/>
          <p:bldP spid="10" grpId="0"/>
          <p:bldP spid="12" grpId="0" animBg="1"/>
          <p:bldP spid="13" grpId="0" animBg="1"/>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275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par>
                                    <p:cTn id="16" presetID="22" presetClass="entr" presetSubtype="1" fill="hold" grpId="0" nodeType="withEffect">
                                      <p:stCondLst>
                                        <p:cond delay="275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1000"/>
                                            <p:tgtEl>
                                              <p:spTgt spid="19"/>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1000"/>
                                            <p:tgtEl>
                                              <p:spTgt spid="9"/>
                                            </p:tgtEl>
                                          </p:cBhvr>
                                        </p:animEffect>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par>
                                    <p:cTn id="29" presetID="2" presetClass="entr" presetSubtype="9"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9" grpId="0"/>
          <p:bldP spid="10" grpId="0"/>
          <p:bldP spid="12" grpId="0" animBg="1"/>
          <p:bldP spid="13" grpId="0" animBg="1"/>
          <p:bldP spid="15" grpId="0" animBg="1"/>
          <p:bldP spid="16" grpId="0" animBg="1"/>
          <p:bldP spid="17" grpId="0" animBg="1"/>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1432" y="2276999"/>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3878996"/>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542086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542413"/>
            <a:ext cx="2967866" cy="829747"/>
            <a:chOff x="8548025" y="1459078"/>
            <a:chExt cx="2967866" cy="829747"/>
          </a:xfrm>
        </p:grpSpPr>
        <p:sp>
          <p:nvSpPr>
            <p:cNvPr id="33" name="矩形 32"/>
            <p:cNvSpPr/>
            <p:nvPr/>
          </p:nvSpPr>
          <p:spPr>
            <a:xfrm>
              <a:off x="8548025" y="1766855"/>
              <a:ext cx="2967866"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不造成伤害</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改善人类环境</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合乎伦理</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5314824"/>
            <a:ext cx="2854850" cy="1260912"/>
            <a:chOff x="8548025" y="1459078"/>
            <a:chExt cx="2854850" cy="1260912"/>
          </a:xfrm>
        </p:grpSpPr>
        <p:sp>
          <p:nvSpPr>
            <p:cNvPr id="36" name="矩形 35"/>
            <p:cNvSpPr/>
            <p:nvPr/>
          </p:nvSpPr>
          <p:spPr>
            <a:xfrm>
              <a:off x="8548025" y="1766855"/>
              <a:ext cx="2854850" cy="953135"/>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代表最简单而完整的方案</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内在一致性（自我表现、可理解的）</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恰当顺应、调动认知与情感</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7" name="矩形 36"/>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优雅</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3804582"/>
            <a:ext cx="2854850" cy="829747"/>
            <a:chOff x="8548025" y="1459078"/>
            <a:chExt cx="2854850" cy="829747"/>
          </a:xfrm>
        </p:grpSpPr>
        <p:sp>
          <p:nvSpPr>
            <p:cNvPr id="39" name="矩形 38"/>
            <p:cNvSpPr/>
            <p:nvPr/>
          </p:nvSpPr>
          <p:spPr>
            <a:xfrm>
              <a:off x="8548025" y="1766855"/>
              <a:ext cx="2854850"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帮助设计机构实现目标</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满足商业和技术需求</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548025" y="1459078"/>
              <a:ext cx="158921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实用</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78489" y="5573014"/>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60386" y="2415706"/>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39463" y="4012633"/>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5" name="组合 5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2702" y="829199"/>
            <a:ext cx="688368" cy="688368"/>
            <a:chOff x="7242071" y="1820434"/>
            <a:chExt cx="688368" cy="688368"/>
          </a:xfrm>
        </p:grpSpPr>
        <p:sp>
          <p:nvSpPr>
            <p:cNvPr id="56" name="椭圆 55"/>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椭圆 56"/>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2107688"/>
            <a:ext cx="2967866" cy="829747"/>
            <a:chOff x="8548025" y="1459078"/>
            <a:chExt cx="2967866" cy="829747"/>
          </a:xfrm>
        </p:grpSpPr>
        <p:sp>
          <p:nvSpPr>
            <p:cNvPr id="59" name="矩形 58"/>
            <p:cNvSpPr/>
            <p:nvPr/>
          </p:nvSpPr>
          <p:spPr>
            <a:xfrm>
              <a:off x="8548025" y="1766855"/>
              <a:ext cx="2967866"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帮助用户实现目标和期望</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符合用户场景和能力水平</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目标明确</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65" name="图片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50" y="2219325"/>
            <a:ext cx="4028440" cy="2678430"/>
          </a:xfrm>
          <a:prstGeom prst="rect">
            <a:avLst/>
          </a:prstGeom>
          <a:effectLst>
            <a:outerShdw blurRad="50800" dist="38100" dir="5400000" algn="t" rotWithShape="0">
              <a:prstClr val="black">
                <a:alpha val="40000"/>
              </a:prstClr>
            </a:outerShdw>
          </a:effectLst>
        </p:spPr>
      </p:pic>
      <p:grpSp>
        <p:nvGrpSpPr>
          <p:cNvPr id="70" name="组合 69"/>
          <p:cNvGrpSpPr/>
          <p:nvPr/>
        </p:nvGrpSpPr>
        <p:grpSpPr>
          <a:xfrm>
            <a:off x="7351594" y="983220"/>
            <a:ext cx="386871" cy="363061"/>
            <a:chOff x="4557733" y="2434359"/>
            <a:chExt cx="512624" cy="510606"/>
          </a:xfrm>
          <a:solidFill>
            <a:schemeClr val="bg1"/>
          </a:solidFill>
        </p:grpSpPr>
        <p:sp>
          <p:nvSpPr>
            <p:cNvPr id="71"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椭圆 5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61" name="椭圆 60"/>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par>
                                <p:cTn id="49" presetID="22" presetClass="entr" presetSubtype="8" fill="hold" nodeType="withEffect">
                                  <p:stCondLst>
                                    <p:cond delay="225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par>
                                <p:cTn id="52" presetID="53" presetClass="entr" presetSubtype="16" fill="hold" nodeType="withEffect">
                                  <p:stCondLst>
                                    <p:cond delay="2300"/>
                                  </p:stCondLst>
                                  <p:childTnLst>
                                    <p:set>
                                      <p:cBhvr>
                                        <p:cTn id="53" dur="1" fill="hold">
                                          <p:stCondLst>
                                            <p:cond delay="0"/>
                                          </p:stCondLst>
                                        </p:cTn>
                                        <p:tgtEl>
                                          <p:spTgt spid="70"/>
                                        </p:tgtEl>
                                        <p:attrNameLst>
                                          <p:attrName>style.visibility</p:attrName>
                                        </p:attrNameLst>
                                      </p:cBhvr>
                                      <p:to>
                                        <p:strVal val="visible"/>
                                      </p:to>
                                    </p:set>
                                    <p:anim calcmode="lin" valueType="num">
                                      <p:cBhvr>
                                        <p:cTn id="54" dur="500" fill="hold"/>
                                        <p:tgtEl>
                                          <p:spTgt spid="70"/>
                                        </p:tgtEl>
                                        <p:attrNameLst>
                                          <p:attrName>ppt_w</p:attrName>
                                        </p:attrNameLst>
                                      </p:cBhvr>
                                      <p:tavLst>
                                        <p:tav tm="0">
                                          <p:val>
                                            <p:fltVal val="0"/>
                                          </p:val>
                                        </p:tav>
                                        <p:tav tm="100000">
                                          <p:val>
                                            <p:strVal val="#ppt_w"/>
                                          </p:val>
                                        </p:tav>
                                      </p:tavLst>
                                    </p:anim>
                                    <p:anim calcmode="lin" valueType="num">
                                      <p:cBhvr>
                                        <p:cTn id="55" dur="500" fill="hold"/>
                                        <p:tgtEl>
                                          <p:spTgt spid="70"/>
                                        </p:tgtEl>
                                        <p:attrNameLst>
                                          <p:attrName>ppt_h</p:attrName>
                                        </p:attrNameLst>
                                      </p:cBhvr>
                                      <p:tavLst>
                                        <p:tav tm="0">
                                          <p:val>
                                            <p:fltVal val="0"/>
                                          </p:val>
                                        </p:tav>
                                        <p:tav tm="100000">
                                          <p:val>
                                            <p:strVal val="#ppt_h"/>
                                          </p:val>
                                        </p:tav>
                                      </p:tavLst>
                                    </p:anim>
                                    <p:animEffect transition="in" filter="fade">
                                      <p:cBhvr>
                                        <p:cTn id="56" dur="500"/>
                                        <p:tgtEl>
                                          <p:spTgt spid="70"/>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73"/>
                                        </p:tgtEl>
                                        <p:attrNameLst>
                                          <p:attrName>ppt_y</p:attrName>
                                        </p:attrNameLst>
                                      </p:cBhvr>
                                      <p:tavLst>
                                        <p:tav tm="0">
                                          <p:val>
                                            <p:strVal val="#ppt_y"/>
                                          </p:val>
                                        </p:tav>
                                        <p:tav tm="100000">
                                          <p:val>
                                            <p:strVal val="#ppt_y"/>
                                          </p:val>
                                        </p:tav>
                                      </p:tavLst>
                                    </p:anim>
                                    <p:anim calcmode="lin" valueType="num">
                                      <p:cBhvr>
                                        <p:cTn id="61"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73"/>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0-#ppt_w/2"/>
                                          </p:val>
                                        </p:tav>
                                        <p:tav tm="100000">
                                          <p:val>
                                            <p:strVal val="#ppt_x"/>
                                          </p:val>
                                        </p:tav>
                                      </p:tavLst>
                                    </p:anim>
                                    <p:anim calcmode="lin" valueType="num">
                                      <p:cBhvr additive="base">
                                        <p:cTn id="67" dur="500" fill="hold"/>
                                        <p:tgtEl>
                                          <p:spTgt spid="54"/>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 calcmode="lin" valueType="num">
                                      <p:cBhvr additive="base">
                                        <p:cTn id="70" dur="500" fill="hold"/>
                                        <p:tgtEl>
                                          <p:spTgt spid="61"/>
                                        </p:tgtEl>
                                        <p:attrNameLst>
                                          <p:attrName>ppt_x</p:attrName>
                                        </p:attrNameLst>
                                      </p:cBhvr>
                                      <p:tavLst>
                                        <p:tav tm="0">
                                          <p:val>
                                            <p:strVal val="0-#ppt_w/2"/>
                                          </p:val>
                                        </p:tav>
                                        <p:tav tm="100000">
                                          <p:val>
                                            <p:strVal val="#ppt_x"/>
                                          </p:val>
                                        </p:tav>
                                      </p:tavLst>
                                    </p:anim>
                                    <p:anim calcmode="lin" valueType="num">
                                      <p:cBhvr additive="base">
                                        <p:cTn id="71" dur="500" fill="hold"/>
                                        <p:tgtEl>
                                          <p:spTgt spid="61"/>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 calcmode="lin" valueType="num">
                                      <p:cBhvr additive="base">
                                        <p:cTn id="74" dur="500" fill="hold"/>
                                        <p:tgtEl>
                                          <p:spTgt spid="62"/>
                                        </p:tgtEl>
                                        <p:attrNameLst>
                                          <p:attrName>ppt_x</p:attrName>
                                        </p:attrNameLst>
                                      </p:cBhvr>
                                      <p:tavLst>
                                        <p:tav tm="0">
                                          <p:val>
                                            <p:strVal val="0-#ppt_w/2"/>
                                          </p:val>
                                        </p:tav>
                                        <p:tav tm="100000">
                                          <p:val>
                                            <p:strVal val="#ppt_x"/>
                                          </p:val>
                                        </p:tav>
                                      </p:tavLst>
                                    </p:anim>
                                    <p:anim calcmode="lin" valueType="num">
                                      <p:cBhvr additive="base">
                                        <p:cTn id="75" dur="500" fill="hold"/>
                                        <p:tgtEl>
                                          <p:spTgt spid="62"/>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additive="base">
                                        <p:cTn id="78" dur="500" fill="hold"/>
                                        <p:tgtEl>
                                          <p:spTgt spid="63"/>
                                        </p:tgtEl>
                                        <p:attrNameLst>
                                          <p:attrName>ppt_x</p:attrName>
                                        </p:attrNameLst>
                                      </p:cBhvr>
                                      <p:tavLst>
                                        <p:tav tm="0">
                                          <p:val>
                                            <p:strVal val="0-#ppt_w/2"/>
                                          </p:val>
                                        </p:tav>
                                        <p:tav tm="100000">
                                          <p:val>
                                            <p:strVal val="#ppt_x"/>
                                          </p:val>
                                        </p:tav>
                                      </p:tavLst>
                                    </p:anim>
                                    <p:anim calcmode="lin" valueType="num">
                                      <p:cBhvr additive="base">
                                        <p:cTn id="79" dur="500" fill="hold"/>
                                        <p:tgtEl>
                                          <p:spTgt spid="63"/>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0-#ppt_w/2"/>
                                          </p:val>
                                        </p:tav>
                                        <p:tav tm="100000">
                                          <p:val>
                                            <p:strVal val="#ppt_x"/>
                                          </p:val>
                                        </p:tav>
                                      </p:tavLst>
                                    </p:anim>
                                    <p:anim calcmode="lin" valueType="num">
                                      <p:cBhvr additive="base">
                                        <p:cTn id="83"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P spid="61" grpId="0" animBg="1"/>
      <p:bldP spid="62" grpId="0" animBg="1"/>
      <p:bldP spid="63" grpId="0" animBg="1"/>
      <p:bldP spid="6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1180527" y="3690337"/>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1180527" y="3690337"/>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1538760" y="4048570"/>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1434937" y="4384300"/>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314937" y="1287064"/>
            <a:ext cx="5108094" cy="1911332"/>
            <a:chOff x="8548024" y="1459078"/>
            <a:chExt cx="2486421" cy="2409563"/>
          </a:xfrm>
        </p:grpSpPr>
        <p:sp>
          <p:nvSpPr>
            <p:cNvPr id="35" name="矩形 34"/>
            <p:cNvSpPr/>
            <p:nvPr/>
          </p:nvSpPr>
          <p:spPr>
            <a:xfrm>
              <a:off x="8548025" y="1889814"/>
              <a:ext cx="2486420" cy="1978827"/>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产品不应该伤害任何人。或者，鉴于现实世界生活的复杂性，产品应该</a:t>
              </a:r>
              <a:r>
                <a:rPr lang="zh-CN" altLang="en-US" sz="12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最低限度</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地减少</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伤害。主要体现在如下几个方面</a:t>
              </a:r>
              <a:endPar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人际关系上的伤害（缺乏尊严、侵犯他人、羞辱他们）。</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心理伤害（困惑、不舒服、烦躁、强迫性、无趣）。</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身体伤害（疼痛、受伤、残疾、死亡、威胁安全）。</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经济伤害（减少利润、降低生产力、失去财产或积蓄）。</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社交和社会伤害（受到剥削或不公正的对待）。</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环境伤害（污染、生物多样性灭绝</a:t>
              </a:r>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不造成伤害</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3" name="组合 42"/>
          <p:cNvGrpSpPr/>
          <p:nvPr/>
        </p:nvGrpSpPr>
        <p:grpSpPr>
          <a:xfrm>
            <a:off x="3314937" y="3948155"/>
            <a:ext cx="5685721" cy="1689908"/>
            <a:chOff x="8548024" y="1459078"/>
            <a:chExt cx="2486421" cy="1705781"/>
          </a:xfrm>
        </p:grpSpPr>
        <p:sp>
          <p:nvSpPr>
            <p:cNvPr id="44" name="矩形 43"/>
            <p:cNvSpPr/>
            <p:nvPr/>
          </p:nvSpPr>
          <p:spPr>
            <a:xfrm>
              <a:off x="8548025" y="1766855"/>
              <a:ext cx="2486420" cy="1398004"/>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当然，真正合乎伦理的设计不仅无害，还应当</a:t>
              </a:r>
              <a:r>
                <a:rPr lang="zh-CN" altLang="en-US" sz="12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造福人类</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。交互系统可以改善以下很多方面 </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增进理解（个人、社会及文化</a:t>
              </a:r>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提高个人与团体的效率或效力。</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促进个人与团体之间的沟通。</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降低个人与团体之间的社会文化张力。</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促进平等（经济、社会及法律）。</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1607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改善人类处境</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727417" y="436538"/>
            <a:ext cx="3055597"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合乎常理</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椭圆 1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8" name="椭圆 1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21" presetClass="entr" presetSubtype="1" fill="hold" grpId="0" nodeType="withEffect">
                                  <p:stCondLst>
                                    <p:cond delay="250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000"/>
                                        <p:tgtEl>
                                          <p:spTgt spid="11"/>
                                        </p:tgtEl>
                                      </p:cBhvr>
                                    </p:animEffect>
                                  </p:childTnLst>
                                </p:cTn>
                              </p:par>
                              <p:par>
                                <p:cTn id="18" presetID="21" presetClass="entr" presetSubtype="1"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7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par>
                                <p:cTn id="41" presetID="22" presetClass="entr" presetSubtype="8" fill="hold" nodeType="withEffect">
                                  <p:stCondLst>
                                    <p:cond delay="300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1000"/>
                                        <p:tgtEl>
                                          <p:spTgt spid="34"/>
                                        </p:tgtEl>
                                      </p:cBhvr>
                                    </p:animEffect>
                                  </p:childTnLst>
                                </p:cTn>
                              </p:par>
                              <p:par>
                                <p:cTn id="44" presetID="22" presetClass="entr" presetSubtype="8" fill="hold" nodeType="withEffect">
                                  <p:stCondLst>
                                    <p:cond delay="300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1000"/>
                                        <p:tgtEl>
                                          <p:spTgt spid="43"/>
                                        </p:tgtEl>
                                      </p:cBhvr>
                                    </p:animEffect>
                                  </p:childTnLst>
                                </p:cTn>
                              </p:par>
                              <p:par>
                                <p:cTn id="47" presetID="41" presetClass="entr" presetSubtype="0" fill="hold" grpId="0" nodeType="withEffect">
                                  <p:stCondLst>
                                    <p:cond delay="500"/>
                                  </p:stCondLst>
                                  <p:iterate type="lt">
                                    <p:tmPct val="10000"/>
                                  </p:iterate>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anim calcmode="lin" valueType="num">
                                      <p:cBhvr>
                                        <p:cTn id="51"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7"/>
                                        </p:tgtEl>
                                      </p:cBhvr>
                                    </p:animEffect>
                                  </p:childTnLst>
                                </p:cTn>
                              </p:par>
                              <p:par>
                                <p:cTn id="54" presetID="2" presetClass="entr" presetSubtype="9"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par>
                                <p:cTn id="62" presetID="2" presetClass="entr" presetSubtype="9"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0-#ppt_w/2"/>
                                          </p:val>
                                        </p:tav>
                                        <p:tav tm="100000">
                                          <p:val>
                                            <p:strVal val="#ppt_x"/>
                                          </p:val>
                                        </p:tav>
                                      </p:tavLst>
                                    </p:anim>
                                    <p:anim calcmode="lin" valueType="num">
                                      <p:cBhvr additive="base">
                                        <p:cTn id="65" dur="500" fill="hold"/>
                                        <p:tgtEl>
                                          <p:spTgt spid="20"/>
                                        </p:tgtEl>
                                        <p:attrNameLst>
                                          <p:attrName>ppt_y</p:attrName>
                                        </p:attrNameLst>
                                      </p:cBhvr>
                                      <p:tavLst>
                                        <p:tav tm="0">
                                          <p:val>
                                            <p:strVal val="0-#ppt_h/2"/>
                                          </p:val>
                                        </p:tav>
                                        <p:tav tm="100000">
                                          <p:val>
                                            <p:strVal val="#ppt_y"/>
                                          </p:val>
                                        </p:tav>
                                      </p:tavLst>
                                    </p:anim>
                                  </p:childTnLst>
                                </p:cTn>
                              </p:par>
                              <p:par>
                                <p:cTn id="66" presetID="2" presetClass="entr" presetSubtype="9"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0-#ppt_h/2"/>
                                          </p:val>
                                        </p:tav>
                                        <p:tav tm="100000">
                                          <p:val>
                                            <p:strVal val="#ppt_y"/>
                                          </p:val>
                                        </p:tav>
                                      </p:tavLst>
                                    </p:anim>
                                  </p:childTnLst>
                                </p:cTn>
                              </p:par>
                              <p:par>
                                <p:cTn id="70" presetID="2" presetClass="entr" presetSubtype="9"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0-#ppt_w/2"/>
                                          </p:val>
                                        </p:tav>
                                        <p:tav tm="100000">
                                          <p:val>
                                            <p:strVal val="#ppt_x"/>
                                          </p:val>
                                        </p:tav>
                                      </p:tavLst>
                                    </p:anim>
                                    <p:anim calcmode="lin" valueType="num">
                                      <p:cBhvr additive="base">
                                        <p:cTn id="73"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30" grpId="0"/>
      <p:bldP spid="31" grpId="0"/>
      <p:bldP spid="37" grpId="0"/>
      <p:bldP spid="17" grpId="0" animBg="1"/>
      <p:bldP spid="18" grpId="0" animBg="1"/>
      <p:bldP spid="20" grpId="0" animBg="1"/>
      <p:bldP spid="21" grpId="0" animBg="1"/>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5" y="1515231"/>
            <a:ext cx="2282836" cy="954108"/>
            <a:chOff x="8548024" y="1459078"/>
            <a:chExt cx="2282836" cy="954108"/>
          </a:xfrm>
        </p:grpSpPr>
        <p:sp>
          <p:nvSpPr>
            <p:cNvPr id="46" name="矩形 45"/>
            <p:cNvSpPr/>
            <p:nvPr/>
          </p:nvSpPr>
          <p:spPr>
            <a:xfrm>
              <a:off x="8548025" y="1766855"/>
              <a:ext cx="21443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本书的主题是基于用户目标与动机的理解，采取目标明确（ </a:t>
              </a:r>
              <a:r>
                <a:rPr lang="en-US" altLang="zh-CN"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purposeful) </a:t>
              </a:r>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的设计。</a:t>
              </a:r>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4" y="1459078"/>
              <a:ext cx="2282836" cy="523220"/>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目标</a:t>
              </a:r>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明确</a:t>
              </a:r>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的交互设计</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8889537" cy="923330"/>
          </a:xfrm>
          <a:prstGeom prst="rect">
            <a:avLst/>
          </a:prstGeom>
        </p:spPr>
        <p:txBody>
          <a:bodyPr wrap="square">
            <a:spAutoFit/>
          </a:bodyPr>
          <a:lstStyle/>
          <a:p>
            <a:r>
              <a:rPr lang="zh-CN" altLang="en-US" dirty="0" smtClean="0"/>
              <a:t>我们需要理解用户的目标，不仅在于</a:t>
            </a:r>
            <a:r>
              <a:rPr lang="zh-CN" altLang="en-US" dirty="0"/>
              <a:t>建立</a:t>
            </a:r>
            <a:r>
              <a:rPr lang="zh-CN" altLang="en-US" dirty="0">
                <a:solidFill>
                  <a:srgbClr val="FF0000"/>
                </a:solidFill>
              </a:rPr>
              <a:t>人物模型</a:t>
            </a:r>
            <a:r>
              <a:rPr lang="zh-CN" altLang="en-US" dirty="0"/>
              <a:t>和</a:t>
            </a:r>
            <a:r>
              <a:rPr lang="zh-CN" altLang="en-US" dirty="0">
                <a:solidFill>
                  <a:srgbClr val="FF0000"/>
                </a:solidFill>
              </a:rPr>
              <a:t>用户</a:t>
            </a:r>
            <a:r>
              <a:rPr lang="zh-CN" altLang="en-US" dirty="0" smtClean="0">
                <a:solidFill>
                  <a:srgbClr val="FF0000"/>
                </a:solidFill>
              </a:rPr>
              <a:t>研究</a:t>
            </a:r>
            <a:r>
              <a:rPr lang="zh-CN" altLang="en-US" dirty="0" smtClean="0"/>
              <a:t>去理解他们的</a:t>
            </a:r>
            <a:r>
              <a:rPr lang="zh-CN" altLang="en-US" dirty="0" smtClean="0">
                <a:solidFill>
                  <a:srgbClr val="FF0000"/>
                </a:solidFill>
              </a:rPr>
              <a:t>局限性</a:t>
            </a:r>
            <a:r>
              <a:rPr lang="zh-CN" altLang="en-US" dirty="0" smtClean="0"/>
              <a:t>，</a:t>
            </a:r>
            <a:r>
              <a:rPr lang="zh-CN" altLang="en-US" dirty="0"/>
              <a:t>还应当包括他们的</a:t>
            </a:r>
            <a:r>
              <a:rPr lang="zh-CN" altLang="en-US" dirty="0">
                <a:solidFill>
                  <a:srgbClr val="FF0000"/>
                </a:solidFill>
              </a:rPr>
              <a:t>弱点与</a:t>
            </a:r>
            <a:r>
              <a:rPr lang="zh-CN" altLang="en-US" dirty="0" smtClean="0">
                <a:solidFill>
                  <a:srgbClr val="FF0000"/>
                </a:solidFill>
              </a:rPr>
              <a:t>盲点</a:t>
            </a:r>
            <a:r>
              <a:rPr lang="zh-CN" altLang="en-US" dirty="0" smtClean="0"/>
              <a:t>。</a:t>
            </a:r>
            <a:endParaRPr lang="en-US" altLang="zh-CN" dirty="0" smtClean="0"/>
          </a:p>
          <a:p>
            <a:r>
              <a:rPr lang="zh-CN" altLang="en-US" dirty="0"/>
              <a:t>目标导向的设计流程帮助设计师创造出弥补缺憾且锦上 添花的产品。</a:t>
            </a:r>
            <a:endParaRPr lang="zh-CN" altLang="en-US" dirty="0"/>
          </a:p>
        </p:txBody>
      </p:sp>
      <p:sp>
        <p:nvSpPr>
          <p:cNvPr id="57" name="矩形 56"/>
          <p:cNvSpPr/>
          <p:nvPr/>
        </p:nvSpPr>
        <p:spPr>
          <a:xfrm>
            <a:off x="1727417" y="436538"/>
            <a:ext cx="373260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目标明确</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7"/>
                                        </p:tgtEl>
                                        <p:attrNameLst>
                                          <p:attrName>ppt_y</p:attrName>
                                        </p:attrNameLst>
                                      </p:cBhvr>
                                      <p:tavLst>
                                        <p:tav tm="0">
                                          <p:val>
                                            <p:strVal val="#ppt_y"/>
                                          </p:val>
                                        </p:tav>
                                        <p:tav tm="100000">
                                          <p:val>
                                            <p:strVal val="#ppt_y"/>
                                          </p:val>
                                        </p:tav>
                                      </p:tavLst>
                                    </p:anim>
                                    <p:anim calcmode="lin" valueType="num">
                                      <p:cBhvr>
                                        <p:cTn id="27"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7"/>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57" grpId="0"/>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836959"/>
            <a:ext cx="3350072" cy="1876425"/>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概念证明的定义</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概念证明</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也称为</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垂直模型</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它在所有技术服务层次上从用户界面实现一部分应用功能。</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概念证明原型的运作方式与真实系统相似，因为它触及系统实现的所有层次。</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敏捷开发项目有时也将概念证明模型称为</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spike</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67774"/>
            <a:ext cx="3459514" cy="144526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实物模型的定义</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实物模型</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经常也称为</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rgbClr val="FF0000"/>
                </a:solidFill>
                <a:latin typeface="Open Sans" panose="020B0606030504020204" pitchFamily="34" charset="0"/>
                <a:ea typeface="宋体" panose="02010600030101010101" pitchFamily="2" charset="-122"/>
                <a:cs typeface="Open Sans" panose="020B0606030504020204" pitchFamily="34" charset="0"/>
              </a:rPr>
              <a:t>水平模型</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此类原型重点关注</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UI</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它不会深入涉及架构的各个层次或者详细的功能。</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952306"/>
            <a:ext cx="3350072" cy="1568450"/>
          </a:xfrm>
          <a:prstGeom prst="rect">
            <a:avLst/>
          </a:prstGeom>
        </p:spPr>
        <p:txBody>
          <a:bodyPr wrap="square">
            <a:spAutoFit/>
          </a:bodyPr>
          <a:lstStyle/>
          <a:p>
            <a:pPr>
              <a:lnSpc>
                <a:spcPct val="200000"/>
              </a:lnSpc>
            </a:pPr>
            <a:r>
              <a:rPr lang="zh-CN" altLang="en-US" sz="2000" b="1" dirty="0">
                <a:solidFill>
                  <a:srgbClr val="18478F"/>
                </a:solidFill>
                <a:latin typeface="Open Sans" panose="020B0606030504020204" pitchFamily="34" charset="0"/>
                <a:ea typeface="宋体" panose="02010600030101010101" pitchFamily="2" charset="-122"/>
                <a:cs typeface="Open Sans" panose="020B0606030504020204" pitchFamily="34" charset="0"/>
              </a:rPr>
              <a:t>概念证明的作用</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可以借助该模型来收集信息，提高团队的估算能力。</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能够对组件、性能还有提议架构的可靠性进行评估。</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3883121"/>
            <a:ext cx="3459514" cy="144526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实物模型的作用</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sym typeface="+mn-ea"/>
              </a:rPr>
              <a:t>该模型能帮助用户判断基于原型的系统是否可以使其以合理的方式展开工作。</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sym typeface="+mn-ea"/>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实物模型可以展示用户可用的功能选项、用户界面的外观和感觉还有导航结构。</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27200" y="436245"/>
            <a:ext cx="319341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实物模型和概念模型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22" presetClass="entr" presetSubtype="8" fill="hold" grpId="0" nodeType="withEffect">
                                  <p:stCondLst>
                                    <p:cond delay="350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par>
                                <p:cTn id="88" presetID="41" presetClass="entr" presetSubtype="0" fill="hold" grpId="0" nodeType="withEffect">
                                  <p:stCondLst>
                                    <p:cond delay="500"/>
                                  </p:stCondLst>
                                  <p:iterate type="lt">
                                    <p:tmPct val="10000"/>
                                  </p:iterate>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8"/>
                                        </p:tgtEl>
                                        <p:attrNameLst>
                                          <p:attrName>ppt_y</p:attrName>
                                        </p:attrNameLst>
                                      </p:cBhvr>
                                      <p:tavLst>
                                        <p:tav tm="0">
                                          <p:val>
                                            <p:strVal val="#ppt_y"/>
                                          </p:val>
                                        </p:tav>
                                        <p:tav tm="100000">
                                          <p:val>
                                            <p:strVal val="#ppt_y"/>
                                          </p:val>
                                        </p:tav>
                                      </p:tavLst>
                                    </p:anim>
                                    <p:anim calcmode="lin" valueType="num">
                                      <p:cBhvr>
                                        <p:cTn id="9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8"/>
                                        </p:tgtEl>
                                      </p:cBhvr>
                                    </p:animEffect>
                                  </p:childTnLst>
                                </p:cTn>
                              </p:par>
                              <p:par>
                                <p:cTn id="95" presetID="2" presetClass="entr" presetSubtype="9" fill="hold" grpId="0" nodeType="with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additive="base">
                                        <p:cTn id="97" dur="500" fill="hold"/>
                                        <p:tgtEl>
                                          <p:spTgt spid="4"/>
                                        </p:tgtEl>
                                        <p:attrNameLst>
                                          <p:attrName>ppt_x</p:attrName>
                                        </p:attrNameLst>
                                      </p:cBhvr>
                                      <p:tavLst>
                                        <p:tav tm="0">
                                          <p:val>
                                            <p:strVal val="0-#ppt_w/2"/>
                                          </p:val>
                                        </p:tav>
                                        <p:tav tm="100000">
                                          <p:val>
                                            <p:strVal val="#ppt_x"/>
                                          </p:val>
                                        </p:tav>
                                      </p:tavLst>
                                    </p:anim>
                                    <p:anim calcmode="lin" valueType="num">
                                      <p:cBhvr additive="base">
                                        <p:cTn id="98" dur="500" fill="hold"/>
                                        <p:tgtEl>
                                          <p:spTgt spid="4"/>
                                        </p:tgtEl>
                                        <p:attrNameLst>
                                          <p:attrName>ppt_y</p:attrName>
                                        </p:attrNameLst>
                                      </p:cBhvr>
                                      <p:tavLst>
                                        <p:tav tm="0">
                                          <p:val>
                                            <p:strVal val="0-#ppt_h/2"/>
                                          </p:val>
                                        </p:tav>
                                        <p:tav tm="100000">
                                          <p:val>
                                            <p:strVal val="#ppt_y"/>
                                          </p:val>
                                        </p:tav>
                                      </p:tavLst>
                                    </p:anim>
                                  </p:childTnLst>
                                </p:cTn>
                              </p:par>
                              <p:par>
                                <p:cTn id="99" presetID="2" presetClass="entr" presetSubtype="9" fill="hold" grpId="0" nodeType="with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additive="base">
                                        <p:cTn id="101" dur="500" fill="hold"/>
                                        <p:tgtEl>
                                          <p:spTgt spid="5"/>
                                        </p:tgtEl>
                                        <p:attrNameLst>
                                          <p:attrName>ppt_x</p:attrName>
                                        </p:attrNameLst>
                                      </p:cBhvr>
                                      <p:tavLst>
                                        <p:tav tm="0">
                                          <p:val>
                                            <p:strVal val="0-#ppt_w/2"/>
                                          </p:val>
                                        </p:tav>
                                        <p:tav tm="100000">
                                          <p:val>
                                            <p:strVal val="#ppt_x"/>
                                          </p:val>
                                        </p:tav>
                                      </p:tavLst>
                                    </p:anim>
                                    <p:anim calcmode="lin" valueType="num">
                                      <p:cBhvr additive="base">
                                        <p:cTn id="102" dur="500" fill="hold"/>
                                        <p:tgtEl>
                                          <p:spTgt spid="5"/>
                                        </p:tgtEl>
                                        <p:attrNameLst>
                                          <p:attrName>ppt_y</p:attrName>
                                        </p:attrNameLst>
                                      </p:cBhvr>
                                      <p:tavLst>
                                        <p:tav tm="0">
                                          <p:val>
                                            <p:strVal val="0-#ppt_h/2"/>
                                          </p:val>
                                        </p:tav>
                                        <p:tav tm="100000">
                                          <p:val>
                                            <p:strVal val="#ppt_y"/>
                                          </p:val>
                                        </p:tav>
                                      </p:tavLst>
                                    </p:anim>
                                  </p:childTnLst>
                                </p:cTn>
                              </p:par>
                              <p:par>
                                <p:cTn id="103" presetID="2" presetClass="entr" presetSubtype="9" fill="hold" grpId="0" nodeType="with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additive="base">
                                        <p:cTn id="105" dur="500" fill="hold"/>
                                        <p:tgtEl>
                                          <p:spTgt spid="6"/>
                                        </p:tgtEl>
                                        <p:attrNameLst>
                                          <p:attrName>ppt_x</p:attrName>
                                        </p:attrNameLst>
                                      </p:cBhvr>
                                      <p:tavLst>
                                        <p:tav tm="0">
                                          <p:val>
                                            <p:strVal val="0-#ppt_w/2"/>
                                          </p:val>
                                        </p:tav>
                                        <p:tav tm="100000">
                                          <p:val>
                                            <p:strVal val="#ppt_x"/>
                                          </p:val>
                                        </p:tav>
                                      </p:tavLst>
                                    </p:anim>
                                    <p:anim calcmode="lin" valueType="num">
                                      <p:cBhvr additive="base">
                                        <p:cTn id="106" dur="500" fill="hold"/>
                                        <p:tgtEl>
                                          <p:spTgt spid="6"/>
                                        </p:tgtEl>
                                        <p:attrNameLst>
                                          <p:attrName>ppt_y</p:attrName>
                                        </p:attrNameLst>
                                      </p:cBhvr>
                                      <p:tavLst>
                                        <p:tav tm="0">
                                          <p:val>
                                            <p:strVal val="0-#ppt_h/2"/>
                                          </p:val>
                                        </p:tav>
                                        <p:tav tm="100000">
                                          <p:val>
                                            <p:strVal val="#ppt_y"/>
                                          </p:val>
                                        </p:tav>
                                      </p:tavLst>
                                    </p:anim>
                                  </p:childTnLst>
                                </p:cTn>
                              </p:par>
                              <p:par>
                                <p:cTn id="107" presetID="2" presetClass="entr" presetSubtype="9" fill="hold" grpId="0" nodeType="with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additive="base">
                                        <p:cTn id="109" dur="500" fill="hold"/>
                                        <p:tgtEl>
                                          <p:spTgt spid="7"/>
                                        </p:tgtEl>
                                        <p:attrNameLst>
                                          <p:attrName>ppt_x</p:attrName>
                                        </p:attrNameLst>
                                      </p:cBhvr>
                                      <p:tavLst>
                                        <p:tav tm="0">
                                          <p:val>
                                            <p:strVal val="0-#ppt_w/2"/>
                                          </p:val>
                                        </p:tav>
                                        <p:tav tm="100000">
                                          <p:val>
                                            <p:strVal val="#ppt_x"/>
                                          </p:val>
                                        </p:tav>
                                      </p:tavLst>
                                    </p:anim>
                                    <p:anim calcmode="lin" valueType="num">
                                      <p:cBhvr additive="base">
                                        <p:cTn id="110" dur="500" fill="hold"/>
                                        <p:tgtEl>
                                          <p:spTgt spid="7"/>
                                        </p:tgtEl>
                                        <p:attrNameLst>
                                          <p:attrName>ppt_y</p:attrName>
                                        </p:attrNameLst>
                                      </p:cBhvr>
                                      <p:tavLst>
                                        <p:tav tm="0">
                                          <p:val>
                                            <p:strVal val="0-#ppt_h/2"/>
                                          </p:val>
                                        </p:tav>
                                        <p:tav tm="100000">
                                          <p:val>
                                            <p:strVal val="#ppt_y"/>
                                          </p:val>
                                        </p:tav>
                                      </p:tavLst>
                                    </p:anim>
                                  </p:childTnLst>
                                </p:cTn>
                              </p:par>
                              <p:par>
                                <p:cTn id="111" presetID="2" presetClass="entr" presetSubtype="9"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0-#ppt_w/2"/>
                                          </p:val>
                                        </p:tav>
                                        <p:tav tm="100000">
                                          <p:val>
                                            <p:strVal val="#ppt_x"/>
                                          </p:val>
                                        </p:tav>
                                      </p:tavLst>
                                    </p:anim>
                                    <p:anim calcmode="lin" valueType="num">
                                      <p:cBhvr additive="base">
                                        <p:cTn id="1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3" grpId="0" bldLvl="0" animBg="1"/>
      <p:bldP spid="14" grpId="0" bldLvl="0" animBg="1"/>
      <p:bldP spid="19" grpId="0" bldLvl="0" animBg="1"/>
      <p:bldP spid="20" grpId="0" bldLvl="0" animBg="1"/>
      <p:bldP spid="37" grpId="0"/>
      <p:bldP spid="38" grpId="0"/>
      <p:bldP spid="39" grpId="0"/>
      <p:bldP spid="40" grpId="0"/>
      <p:bldP spid="2" grpId="0" bldLvl="0" animBg="1"/>
      <p:bldP spid="41" grpId="0" bldLvl="0" animBg="1"/>
      <p:bldP spid="42" grpId="0" bldLvl="0" animBg="1"/>
      <p:bldP spid="43" grpId="0" bldLvl="0" animBg="1"/>
      <p:bldP spid="8" grpId="0"/>
      <p:bldP spid="4" grpId="0" bldLvl="0" animBg="1"/>
      <p:bldP spid="5" grpId="0" bldLvl="0" animBg="1"/>
      <p:bldP spid="6" grpId="0" bldLvl="0" animBg="1"/>
      <p:bldP spid="7" grpId="0" bldLvl="0" animBg="1"/>
      <p:bldP spid="9"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5" y="1515231"/>
            <a:ext cx="2282836" cy="954108"/>
            <a:chOff x="8548024" y="1459078"/>
            <a:chExt cx="2282836" cy="954108"/>
          </a:xfrm>
        </p:grpSpPr>
        <p:sp>
          <p:nvSpPr>
            <p:cNvPr id="46" name="矩形 45"/>
            <p:cNvSpPr/>
            <p:nvPr/>
          </p:nvSpPr>
          <p:spPr>
            <a:xfrm>
              <a:off x="8548025" y="1766855"/>
              <a:ext cx="21443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书架上尘封的设计说明书没有任何用处，设计只有问世才具有价值。</a:t>
              </a:r>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4" y="1459078"/>
              <a:ext cx="2282836" cy="523220"/>
            </a:xfrm>
            <a:prstGeom prst="rect">
              <a:avLst/>
            </a:prstGeom>
          </p:spPr>
          <p:txBody>
            <a:bodyPr wrap="square">
              <a:spAutoFit/>
            </a:bodyPr>
            <a:lstStyle/>
            <a:p>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实用</a:t>
              </a:r>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的交互设计</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2031325"/>
          </a:xfrm>
          <a:prstGeom prst="rect">
            <a:avLst/>
          </a:prstGeom>
        </p:spPr>
        <p:txBody>
          <a:bodyPr wrap="square">
            <a:spAutoFit/>
          </a:bodyPr>
          <a:lstStyle/>
          <a:p>
            <a:r>
              <a:rPr lang="zh-CN" altLang="en-US" dirty="0" smtClean="0"/>
              <a:t>实用的交互设计要求我们一经</a:t>
            </a:r>
            <a:r>
              <a:rPr lang="zh-CN" altLang="en-US" dirty="0"/>
              <a:t>制造，就需要</a:t>
            </a:r>
            <a:r>
              <a:rPr lang="zh-CN" altLang="en-US" dirty="0">
                <a:solidFill>
                  <a:srgbClr val="FF0000"/>
                </a:solidFill>
              </a:rPr>
              <a:t>为 人所用</a:t>
            </a:r>
            <a:r>
              <a:rPr lang="zh-CN" altLang="en-US" dirty="0" smtClean="0"/>
              <a:t>；一经</a:t>
            </a:r>
            <a:r>
              <a:rPr lang="zh-CN" altLang="en-US" dirty="0"/>
              <a:t>使用，就需要为用户</a:t>
            </a:r>
            <a:r>
              <a:rPr lang="zh-CN" altLang="en-US" dirty="0">
                <a:solidFill>
                  <a:srgbClr val="FF0000"/>
                </a:solidFill>
              </a:rPr>
              <a:t>带来好处</a:t>
            </a:r>
            <a:r>
              <a:rPr lang="zh-CN" altLang="en-US" dirty="0"/>
              <a:t>。在设计过程中考虑</a:t>
            </a:r>
            <a:r>
              <a:rPr lang="zh-CN" altLang="en-US" dirty="0">
                <a:solidFill>
                  <a:srgbClr val="FF0000"/>
                </a:solidFill>
              </a:rPr>
              <a:t>商业目标</a:t>
            </a:r>
            <a:r>
              <a:rPr lang="zh-CN" altLang="en-US" dirty="0"/>
              <a:t>、</a:t>
            </a:r>
            <a:r>
              <a:rPr lang="zh-CN" altLang="en-US" dirty="0">
                <a:solidFill>
                  <a:srgbClr val="FF0000"/>
                </a:solidFill>
              </a:rPr>
              <a:t>技术要求</a:t>
            </a:r>
            <a:r>
              <a:rPr lang="zh-CN" altLang="en-US" dirty="0"/>
              <a:t>与</a:t>
            </a:r>
            <a:r>
              <a:rPr lang="zh-CN" altLang="en-US" dirty="0">
                <a:solidFill>
                  <a:srgbClr val="FF0000"/>
                </a:solidFill>
              </a:rPr>
              <a:t>限制条 </a:t>
            </a:r>
            <a:r>
              <a:rPr lang="zh-CN" altLang="en-US" dirty="0" smtClean="0">
                <a:solidFill>
                  <a:srgbClr val="FF0000"/>
                </a:solidFill>
              </a:rPr>
              <a:t>件都</a:t>
            </a:r>
            <a:r>
              <a:rPr lang="zh-CN" altLang="en-US" dirty="0" smtClean="0"/>
              <a:t>十分</a:t>
            </a:r>
            <a:r>
              <a:rPr lang="zh-CN" altLang="en-US" dirty="0"/>
              <a:t>重要，这</a:t>
            </a:r>
            <a:r>
              <a:rPr lang="zh-CN" altLang="en-US" dirty="0" smtClean="0"/>
              <a:t>并不是</a:t>
            </a:r>
            <a:r>
              <a:rPr lang="zh-CN" altLang="en-US" dirty="0"/>
              <a:t>说设计师必须对涉众和程序员言听计从</a:t>
            </a:r>
            <a:r>
              <a:rPr lang="zh-CN" altLang="en-US" dirty="0" smtClean="0"/>
              <a:t>。</a:t>
            </a:r>
            <a:endParaRPr lang="en-US" altLang="zh-CN" dirty="0" smtClean="0"/>
          </a:p>
          <a:p>
            <a:r>
              <a:rPr lang="zh-CN" altLang="en-US" dirty="0" smtClean="0"/>
              <a:t>但</a:t>
            </a:r>
            <a:r>
              <a:rPr lang="zh-CN" altLang="en-US" dirty="0"/>
              <a:t>商业、工程与设计团队之间 必须进行</a:t>
            </a:r>
            <a:r>
              <a:rPr lang="zh-CN" altLang="en-US" dirty="0">
                <a:solidFill>
                  <a:srgbClr val="FF0000"/>
                </a:solidFill>
              </a:rPr>
              <a:t>积极</a:t>
            </a:r>
            <a:r>
              <a:rPr lang="zh-CN" altLang="en-US" dirty="0"/>
              <a:t>的对话</a:t>
            </a:r>
            <a:r>
              <a:rPr lang="zh-CN" altLang="en-US" dirty="0" smtClean="0"/>
              <a:t>，</a:t>
            </a:r>
            <a:endParaRPr lang="en-US" altLang="zh-CN" dirty="0" smtClean="0"/>
          </a:p>
          <a:p>
            <a:r>
              <a:rPr lang="zh-CN" altLang="en-US" dirty="0" smtClean="0"/>
              <a:t>即产品</a:t>
            </a:r>
            <a:r>
              <a:rPr lang="zh-CN" altLang="en-US" dirty="0"/>
              <a:t>定义的哪些部分是灵活可变的，哪里有着明确的界限。程序员们 经常声称某个设计方案无法实现，</a:t>
            </a:r>
            <a:r>
              <a:rPr lang="zh-CN" altLang="en-US" dirty="0" smtClean="0"/>
              <a:t>其实</a:t>
            </a:r>
            <a:r>
              <a:rPr lang="zh-CN" altLang="en-US" dirty="0"/>
              <a:t>他们的意思是</a:t>
            </a:r>
            <a:r>
              <a:rPr lang="zh-CN" altLang="en-US" dirty="0">
                <a:solidFill>
                  <a:srgbClr val="FF0000"/>
                </a:solidFill>
              </a:rPr>
              <a:t>根据目前的进度</a:t>
            </a:r>
            <a:r>
              <a:rPr lang="zh-CN" altLang="en-US" dirty="0"/>
              <a:t>，该方案无法按时完成。 </a:t>
            </a:r>
            <a:endParaRPr lang="en-US" altLang="zh-CN" dirty="0" smtClean="0"/>
          </a:p>
          <a:p>
            <a:r>
              <a:rPr lang="zh-CN" altLang="en-US" dirty="0" smtClean="0"/>
              <a:t>市场</a:t>
            </a:r>
            <a:r>
              <a:rPr lang="zh-CN" altLang="en-US" dirty="0"/>
              <a:t>机构可能根据综合的统计数据制定商业</a:t>
            </a:r>
            <a:r>
              <a:rPr lang="zh-CN" altLang="en-US" dirty="0" smtClean="0"/>
              <a:t>计划</a:t>
            </a:r>
            <a:r>
              <a:rPr lang="zh-CN" altLang="en-US" dirty="0"/>
              <a:t>，而不详细考虑用户个体可能出现的行为</a:t>
            </a:r>
            <a:r>
              <a:rPr lang="zh-CN" altLang="en-US" dirty="0" smtClean="0"/>
              <a:t>。</a:t>
            </a:r>
            <a:endParaRPr lang="en-US" altLang="zh-CN" dirty="0" smtClean="0"/>
          </a:p>
        </p:txBody>
      </p:sp>
      <p:sp>
        <p:nvSpPr>
          <p:cNvPr id="13" name="矩形 12"/>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实用</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6" grpId="0" animBg="1"/>
      <p:bldP spid="17"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719254"/>
            <a:ext cx="2282836" cy="380753"/>
            <a:chOff x="8548025" y="1663101"/>
            <a:chExt cx="2282836" cy="380753"/>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优雅的交互设计</a:t>
              </a:r>
              <a:endPar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1754326"/>
          </a:xfrm>
          <a:prstGeom prst="rect">
            <a:avLst/>
          </a:prstGeom>
        </p:spPr>
        <p:txBody>
          <a:bodyPr wrap="square">
            <a:spAutoFit/>
          </a:bodyPr>
          <a:lstStyle/>
          <a:p>
            <a:r>
              <a:rPr lang="zh-CN" altLang="en-US" dirty="0"/>
              <a:t>一经制造，就需要</a:t>
            </a:r>
            <a:r>
              <a:rPr lang="zh-CN" altLang="en-US" dirty="0">
                <a:solidFill>
                  <a:srgbClr val="FF0000"/>
                </a:solidFill>
              </a:rPr>
              <a:t>为 人所用</a:t>
            </a:r>
            <a:r>
              <a:rPr lang="zh-CN" altLang="en-US" dirty="0"/>
              <a:t>；</a:t>
            </a:r>
            <a:endParaRPr lang="zh-CN" altLang="en-US" dirty="0"/>
          </a:p>
          <a:p>
            <a:r>
              <a:rPr lang="zh-CN" altLang="en-US" dirty="0"/>
              <a:t>一经使用，就需要为用户</a:t>
            </a:r>
            <a:r>
              <a:rPr lang="zh-CN" altLang="en-US" dirty="0">
                <a:solidFill>
                  <a:srgbClr val="FF0000"/>
                </a:solidFill>
              </a:rPr>
              <a:t>带来好处</a:t>
            </a:r>
            <a:r>
              <a:rPr lang="zh-CN" altLang="en-US" dirty="0"/>
              <a:t>。在设计过程中考虑商业目标、技术要求与限制条 件十分</a:t>
            </a:r>
            <a:r>
              <a:rPr lang="zh-CN" altLang="en-US" dirty="0" smtClean="0"/>
              <a:t>重要。</a:t>
            </a:r>
            <a:endParaRPr lang="en-US" altLang="zh-CN" dirty="0" smtClean="0"/>
          </a:p>
          <a:p>
            <a:r>
              <a:rPr lang="zh-CN" altLang="en-US" dirty="0" smtClean="0"/>
              <a:t>商业</a:t>
            </a:r>
            <a:r>
              <a:rPr lang="zh-CN" altLang="en-US" dirty="0"/>
              <a:t>、工程与设计团队之间 必须进行积极的对话，即</a:t>
            </a:r>
            <a:r>
              <a:rPr lang="zh-CN" altLang="en-US" dirty="0" smtClean="0"/>
              <a:t>产品</a:t>
            </a:r>
            <a:r>
              <a:rPr lang="zh-CN" altLang="en-US" dirty="0"/>
              <a:t>定义的哪些部分是灵活可变的，哪里有着明确的界限</a:t>
            </a:r>
            <a:r>
              <a:rPr lang="zh-CN" altLang="en-US" dirty="0" smtClean="0"/>
              <a:t>。</a:t>
            </a:r>
            <a:endParaRPr lang="en-US" altLang="zh-CN" dirty="0" smtClean="0"/>
          </a:p>
          <a:p>
            <a:r>
              <a:rPr lang="zh-CN" altLang="en-US" dirty="0" smtClean="0"/>
              <a:t>市场</a:t>
            </a:r>
            <a:r>
              <a:rPr lang="zh-CN" altLang="en-US" dirty="0"/>
              <a:t>机构可能根据综合的统计数据制定商业</a:t>
            </a:r>
            <a:r>
              <a:rPr lang="zh-CN" altLang="en-US" dirty="0" smtClean="0"/>
              <a:t>计划</a:t>
            </a:r>
            <a:r>
              <a:rPr lang="zh-CN" altLang="en-US" dirty="0"/>
              <a:t>，而不详细考虑用户个体可能出现的行为</a:t>
            </a:r>
            <a:r>
              <a:rPr lang="zh-CN" altLang="en-US" dirty="0" smtClean="0"/>
              <a:t>。</a:t>
            </a:r>
            <a:endParaRPr lang="en-US" altLang="zh-CN" dirty="0" smtClean="0"/>
          </a:p>
        </p:txBody>
      </p:sp>
      <p:sp>
        <p:nvSpPr>
          <p:cNvPr id="13" name="矩形 12"/>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优雅</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6" grpId="0" animBg="1"/>
      <p:bldP spid="17" grpId="0" animBg="1"/>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6456267"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6456267"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6814500"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 name="椭圆 19"/>
          <p:cNvSpPr/>
          <p:nvPr/>
        </p:nvSpPr>
        <p:spPr>
          <a:xfrm>
            <a:off x="3920209" y="3872306"/>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 name="饼形 20"/>
          <p:cNvSpPr/>
          <p:nvPr/>
        </p:nvSpPr>
        <p:spPr>
          <a:xfrm>
            <a:off x="3920209" y="3872306"/>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a:off x="4278442" y="4230539"/>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6710677" y="2078298"/>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4174619" y="4607221"/>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385275" y="1832076"/>
            <a:ext cx="2883640" cy="1477328"/>
            <a:chOff x="8548024" y="1459078"/>
            <a:chExt cx="2486421" cy="1477328"/>
          </a:xfrm>
        </p:grpSpPr>
        <p:sp>
          <p:nvSpPr>
            <p:cNvPr id="35" name="矩形 34"/>
            <p:cNvSpPr/>
            <p:nvPr/>
          </p:nvSpPr>
          <p:spPr>
            <a:xfrm>
              <a:off x="8548025" y="1766855"/>
              <a:ext cx="2486420" cy="1169551"/>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优秀的设计让人感觉是一个</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整体</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，各部分</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平衡和谐</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。通过</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迭代精确细节</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为创造</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内在和谐提供了</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理想</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的环境，尤其是场景的应用，确保设计方案 具有统一的叙述主线。</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拥有内在一致性</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0" name="组合 39"/>
          <p:cNvGrpSpPr/>
          <p:nvPr/>
        </p:nvGrpSpPr>
        <p:grpSpPr>
          <a:xfrm>
            <a:off x="6163644" y="4337853"/>
            <a:ext cx="3463933" cy="1692772"/>
            <a:chOff x="8548024" y="1459078"/>
            <a:chExt cx="2716587" cy="1692772"/>
          </a:xfrm>
        </p:grpSpPr>
        <p:sp>
          <p:nvSpPr>
            <p:cNvPr id="41" name="矩形 40"/>
            <p:cNvSpPr/>
            <p:nvPr/>
          </p:nvSpPr>
          <p:spPr>
            <a:xfrm>
              <a:off x="8548025" y="1766855"/>
              <a:ext cx="2486420" cy="1384995"/>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优秀设计的经典要素之一是形式的</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简约</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以简驭繁。对于界面设计，</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就是用</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最少</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的屏幕与器件来完成任务</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。少</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即是多</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程序员</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们应当</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十分熟悉</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简约</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的概念，他们</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知道算法往往需要更</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简短、更清楚。</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2" name="矩形 41"/>
            <p:cNvSpPr/>
            <p:nvPr/>
          </p:nvSpPr>
          <p:spPr>
            <a:xfrm>
              <a:off x="8548024" y="1459078"/>
              <a:ext cx="2716587"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代表最简单而完整的设计方案</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3" name="组合 42"/>
          <p:cNvGrpSpPr/>
          <p:nvPr/>
        </p:nvGrpSpPr>
        <p:grpSpPr>
          <a:xfrm>
            <a:off x="8698850" y="1832076"/>
            <a:ext cx="3047673" cy="1908215"/>
            <a:chOff x="8548024" y="1459078"/>
            <a:chExt cx="2486421" cy="1908215"/>
          </a:xfrm>
        </p:grpSpPr>
        <p:sp>
          <p:nvSpPr>
            <p:cNvPr id="44" name="矩形 43"/>
            <p:cNvSpPr/>
            <p:nvPr/>
          </p:nvSpPr>
          <p:spPr>
            <a:xfrm>
              <a:off x="8548025" y="1766855"/>
              <a:ext cx="2486420" cy="1600438"/>
            </a:xfrm>
            <a:prstGeom prst="rect">
              <a:avLst/>
            </a:prstGeom>
          </p:spPr>
          <p:txBody>
            <a:bodyPr wrap="square">
              <a:spAutoFit/>
            </a:bodyPr>
            <a:lstStyle/>
            <a:p>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过分强调</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某个单一（模糊且复杂）的情绪，有时会导致一叶障目。</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产品设计过程中，假如目标明确，或者</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高度技术化</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专业化</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，则期望只是我们追求的一</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小部分情感。较之</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期望</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，笔者</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认为优雅意味着在任何情况下适当地顺应、调动用户的</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认知与情感</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2486421"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适当顺应、调动认知与情感</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优雅的交互设计</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椭圆 2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25" name="椭圆 2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22" presetClass="entr" presetSubtype="8" fill="hold" nodeType="withEffect">
                                  <p:stCondLst>
                                    <p:cond delay="300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1000"/>
                                        <p:tgtEl>
                                          <p:spTgt spid="34"/>
                                        </p:tgtEl>
                                      </p:cBhvr>
                                    </p:animEffect>
                                  </p:childTnLst>
                                </p:cTn>
                              </p:par>
                              <p:par>
                                <p:cTn id="62" presetID="22" presetClass="entr" presetSubtype="8" fill="hold" nodeType="withEffect">
                                  <p:stCondLst>
                                    <p:cond delay="3000"/>
                                  </p:stCondLst>
                                  <p:childTnLst>
                                    <p:set>
                                      <p:cBhvr>
                                        <p:cTn id="63" dur="1" fill="hold">
                                          <p:stCondLst>
                                            <p:cond delay="0"/>
                                          </p:stCondLst>
                                        </p:cTn>
                                        <p:tgtEl>
                                          <p:spTgt spid="40"/>
                                        </p:tgtEl>
                                        <p:attrNameLst>
                                          <p:attrName>style.visibility</p:attrName>
                                        </p:attrNameLst>
                                      </p:cBhvr>
                                      <p:to>
                                        <p:strVal val="visible"/>
                                      </p:to>
                                    </p:set>
                                    <p:animEffect transition="in" filter="wipe(left)">
                                      <p:cBhvr>
                                        <p:cTn id="64" dur="1000"/>
                                        <p:tgtEl>
                                          <p:spTgt spid="40"/>
                                        </p:tgtEl>
                                      </p:cBhvr>
                                    </p:animEffect>
                                  </p:childTnLst>
                                </p:cTn>
                              </p:par>
                              <p:par>
                                <p:cTn id="65" presetID="22" presetClass="entr" presetSubtype="8" fill="hold" nodeType="withEffect">
                                  <p:stCondLst>
                                    <p:cond delay="300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1000"/>
                                        <p:tgtEl>
                                          <p:spTgt spid="43"/>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7"/>
                                        </p:tgtEl>
                                        <p:attrNameLst>
                                          <p:attrName>ppt_y</p:attrName>
                                        </p:attrNameLst>
                                      </p:cBhvr>
                                      <p:tavLst>
                                        <p:tav tm="0">
                                          <p:val>
                                            <p:strVal val="#ppt_y"/>
                                          </p:val>
                                        </p:tav>
                                        <p:tav tm="100000">
                                          <p:val>
                                            <p:strVal val="#ppt_y"/>
                                          </p:val>
                                        </p:tav>
                                      </p:tavLst>
                                    </p:anim>
                                    <p:anim calcmode="lin" valueType="num">
                                      <p:cBhvr>
                                        <p:cTn id="72"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7"/>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0-#ppt_w/2"/>
                                          </p:val>
                                        </p:tav>
                                        <p:tav tm="100000">
                                          <p:val>
                                            <p:strVal val="#ppt_x"/>
                                          </p:val>
                                        </p:tav>
                                      </p:tavLst>
                                    </p:anim>
                                    <p:anim calcmode="lin" valueType="num">
                                      <p:cBhvr additive="base">
                                        <p:cTn id="9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37" grpId="0"/>
      <p:bldP spid="24" grpId="0" animBg="1"/>
      <p:bldP spid="25" grpId="0" animBg="1"/>
      <p:bldP spid="26"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1784473"/>
            <a:ext cx="2967866" cy="769442"/>
            <a:chOff x="8548025" y="1459078"/>
            <a:chExt cx="2967866" cy="769442"/>
          </a:xfrm>
        </p:grpSpPr>
        <p:sp>
          <p:nvSpPr>
            <p:cNvPr id="33" name="矩形 32"/>
            <p:cNvSpPr/>
            <p:nvPr/>
          </p:nvSpPr>
          <p:spPr>
            <a:xfrm>
              <a:off x="8548025" y="1766855"/>
              <a:ext cx="2967866" cy="461665"/>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用来界定产品定义，产品如何融入广泛的使用情境</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概念原则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4"/>
            <a:ext cx="2854850" cy="584776"/>
            <a:chOff x="8548025" y="1459078"/>
            <a:chExt cx="2854850" cy="584776"/>
          </a:xfrm>
        </p:grpSpPr>
        <p:sp>
          <p:nvSpPr>
            <p:cNvPr id="36" name="矩形 35"/>
            <p:cNvSpPr/>
            <p:nvPr/>
          </p:nvSpPr>
          <p:spPr>
            <a:xfrm>
              <a:off x="8548025" y="1766855"/>
              <a:ext cx="2854850" cy="276999"/>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描述行为及信息有效的视觉传达</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策略。</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7" name="矩形 36"/>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界面原则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7"/>
            <a:ext cx="2854850" cy="769442"/>
            <a:chOff x="8548025" y="1459078"/>
            <a:chExt cx="2854850" cy="769442"/>
          </a:xfrm>
        </p:grpSpPr>
        <p:sp>
          <p:nvSpPr>
            <p:cNvPr id="39" name="矩形 38"/>
            <p:cNvSpPr/>
            <p:nvPr/>
          </p:nvSpPr>
          <p:spPr>
            <a:xfrm>
              <a:off x="8548025" y="1766855"/>
              <a:ext cx="2854850" cy="461665"/>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描述产品在一般情境与特殊情境中应有的</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行为。</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行为原则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51489" y="5292442"/>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12463" y="3667828"/>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矩形 53"/>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椭圆 5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56" name="椭圆 5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41" presetClass="entr" presetSubtype="0" fill="hold" grpId="0" nodeType="withEffect">
                                  <p:stCondLst>
                                    <p:cond delay="500"/>
                                  </p:stCondLst>
                                  <p:iterate type="lt">
                                    <p:tmPct val="10000"/>
                                  </p:iterate>
                                  <p:childTnLst>
                                    <p:set>
                                      <p:cBhvr>
                                        <p:cTn id="45" dur="1" fill="hold">
                                          <p:stCondLst>
                                            <p:cond delay="0"/>
                                          </p:stCondLst>
                                        </p:cTn>
                                        <p:tgtEl>
                                          <p:spTgt spid="54"/>
                                        </p:tgtEl>
                                        <p:attrNameLst>
                                          <p:attrName>style.visibility</p:attrName>
                                        </p:attrNameLst>
                                      </p:cBhvr>
                                      <p:to>
                                        <p:strVal val="visible"/>
                                      </p:to>
                                    </p:set>
                                    <p:anim calcmode="lin" valueType="num">
                                      <p:cBhvr>
                                        <p:cTn id="46"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54"/>
                                        </p:tgtEl>
                                        <p:attrNameLst>
                                          <p:attrName>ppt_y</p:attrName>
                                        </p:attrNameLst>
                                      </p:cBhvr>
                                      <p:tavLst>
                                        <p:tav tm="0">
                                          <p:val>
                                            <p:strVal val="#ppt_y"/>
                                          </p:val>
                                        </p:tav>
                                        <p:tav tm="100000">
                                          <p:val>
                                            <p:strVal val="#ppt_y"/>
                                          </p:val>
                                        </p:tav>
                                      </p:tavLst>
                                    </p:anim>
                                    <p:anim calcmode="lin" valueType="num">
                                      <p:cBhvr>
                                        <p:cTn id="48"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54"/>
                                        </p:tgtEl>
                                      </p:cBhvr>
                                    </p:animEffect>
                                  </p:childTnLst>
                                </p:cTn>
                              </p:par>
                              <p:par>
                                <p:cTn id="51" presetID="2" presetClass="entr" presetSubtype="9"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0-#ppt_w/2"/>
                                          </p:val>
                                        </p:tav>
                                        <p:tav tm="100000">
                                          <p:val>
                                            <p:strVal val="#ppt_x"/>
                                          </p:val>
                                        </p:tav>
                                      </p:tavLst>
                                    </p:anim>
                                    <p:anim calcmode="lin" valueType="num">
                                      <p:cBhvr additive="base">
                                        <p:cTn id="54" dur="500" fill="hold"/>
                                        <p:tgtEl>
                                          <p:spTgt spid="55"/>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additive="base">
                                        <p:cTn id="57" dur="500" fill="hold"/>
                                        <p:tgtEl>
                                          <p:spTgt spid="56"/>
                                        </p:tgtEl>
                                        <p:attrNameLst>
                                          <p:attrName>ppt_x</p:attrName>
                                        </p:attrNameLst>
                                      </p:cBhvr>
                                      <p:tavLst>
                                        <p:tav tm="0">
                                          <p:val>
                                            <p:strVal val="0-#ppt_w/2"/>
                                          </p:val>
                                        </p:tav>
                                        <p:tav tm="100000">
                                          <p:val>
                                            <p:strVal val="#ppt_x"/>
                                          </p:val>
                                        </p:tav>
                                      </p:tavLst>
                                    </p:anim>
                                    <p:anim calcmode="lin" valueType="num">
                                      <p:cBhvr additive="base">
                                        <p:cTn id="58" dur="500" fill="hold"/>
                                        <p:tgtEl>
                                          <p:spTgt spid="56"/>
                                        </p:tgtEl>
                                        <p:attrNameLst>
                                          <p:attrName>ppt_y</p:attrName>
                                        </p:attrNameLst>
                                      </p:cBhvr>
                                      <p:tavLst>
                                        <p:tav tm="0">
                                          <p:val>
                                            <p:strVal val="0-#ppt_h/2"/>
                                          </p:val>
                                        </p:tav>
                                        <p:tav tm="100000">
                                          <p:val>
                                            <p:strVal val="#ppt_y"/>
                                          </p:val>
                                        </p:tav>
                                      </p:tavLst>
                                    </p:anim>
                                  </p:childTnLst>
                                </p:cTn>
                              </p:par>
                              <p:par>
                                <p:cTn id="59" presetID="2" presetClass="entr" presetSubtype="9"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500" fill="hold"/>
                                        <p:tgtEl>
                                          <p:spTgt spid="57"/>
                                        </p:tgtEl>
                                        <p:attrNameLst>
                                          <p:attrName>ppt_x</p:attrName>
                                        </p:attrNameLst>
                                      </p:cBhvr>
                                      <p:tavLst>
                                        <p:tav tm="0">
                                          <p:val>
                                            <p:strVal val="0-#ppt_w/2"/>
                                          </p:val>
                                        </p:tav>
                                        <p:tav tm="100000">
                                          <p:val>
                                            <p:strVal val="#ppt_x"/>
                                          </p:val>
                                        </p:tav>
                                      </p:tavLst>
                                    </p:anim>
                                    <p:anim calcmode="lin" valueType="num">
                                      <p:cBhvr additive="base">
                                        <p:cTn id="62" dur="500" fill="hold"/>
                                        <p:tgtEl>
                                          <p:spTgt spid="57"/>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additive="base">
                                        <p:cTn id="65" dur="500" fill="hold"/>
                                        <p:tgtEl>
                                          <p:spTgt spid="58"/>
                                        </p:tgtEl>
                                        <p:attrNameLst>
                                          <p:attrName>ppt_x</p:attrName>
                                        </p:attrNameLst>
                                      </p:cBhvr>
                                      <p:tavLst>
                                        <p:tav tm="0">
                                          <p:val>
                                            <p:strVal val="0-#ppt_w/2"/>
                                          </p:val>
                                        </p:tav>
                                        <p:tav tm="100000">
                                          <p:val>
                                            <p:strVal val="#ppt_x"/>
                                          </p:val>
                                        </p:tav>
                                      </p:tavLst>
                                    </p:anim>
                                    <p:anim calcmode="lin" valueType="num">
                                      <p:cBhvr additive="base">
                                        <p:cTn id="66" dur="500" fill="hold"/>
                                        <p:tgtEl>
                                          <p:spTgt spid="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additive="base">
                                        <p:cTn id="69" dur="500" fill="hold"/>
                                        <p:tgtEl>
                                          <p:spTgt spid="59"/>
                                        </p:tgtEl>
                                        <p:attrNameLst>
                                          <p:attrName>ppt_x</p:attrName>
                                        </p:attrNameLst>
                                      </p:cBhvr>
                                      <p:tavLst>
                                        <p:tav tm="0">
                                          <p:val>
                                            <p:strVal val="0-#ppt_w/2"/>
                                          </p:val>
                                        </p:tav>
                                        <p:tav tm="100000">
                                          <p:val>
                                            <p:strVal val="#ppt_x"/>
                                          </p:val>
                                        </p:tav>
                                      </p:tavLst>
                                    </p:anim>
                                    <p:anim calcmode="lin" valueType="num">
                                      <p:cBhvr additive="base">
                                        <p:cTn id="70"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56" grpId="0" animBg="1"/>
      <p:bldP spid="57" grpId="0" animBg="1"/>
      <p:bldP spid="58" grpId="0" animBg="1"/>
      <p:bldP spid="5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8663" y="2215290"/>
            <a:ext cx="2721764" cy="4108670"/>
            <a:chOff x="4648663" y="2215290"/>
            <a:chExt cx="2721764" cy="4108670"/>
          </a:xfrm>
        </p:grpSpPr>
        <p:sp>
          <p:nvSpPr>
            <p:cNvPr id="14" name="任意多边形 13"/>
            <p:cNvSpPr/>
            <p:nvPr/>
          </p:nvSpPr>
          <p:spPr>
            <a:xfrm>
              <a:off x="4648663" y="2215290"/>
              <a:ext cx="2721764" cy="3285383"/>
            </a:xfrm>
            <a:custGeom>
              <a:avLst/>
              <a:gdLst>
                <a:gd name="connsiteX0" fmla="*/ 1195827 w 2382916"/>
                <a:gd name="connsiteY0" fmla="*/ 0 h 2876366"/>
                <a:gd name="connsiteX1" fmla="*/ 1953127 w 2382916"/>
                <a:gd name="connsiteY1" fmla="*/ 2163140 h 2876366"/>
                <a:gd name="connsiteX2" fmla="*/ 1622815 w 2382916"/>
                <a:gd name="connsiteY2" fmla="*/ 2706946 h 2876366"/>
                <a:gd name="connsiteX3" fmla="*/ 1505998 w 2382916"/>
                <a:gd name="connsiteY3" fmla="*/ 2876130 h 2876366"/>
                <a:gd name="connsiteX4" fmla="*/ 893712 w 2382916"/>
                <a:gd name="connsiteY4" fmla="*/ 2876130 h 2876366"/>
                <a:gd name="connsiteX5" fmla="*/ 788979 w 2382916"/>
                <a:gd name="connsiteY5" fmla="*/ 2735143 h 2876366"/>
                <a:gd name="connsiteX6" fmla="*/ 438526 w 2382916"/>
                <a:gd name="connsiteY6" fmla="*/ 2187309 h 2876366"/>
                <a:gd name="connsiteX7" fmla="*/ 1195827 w 2382916"/>
                <a:gd name="connsiteY7" fmla="*/ 0 h 2876366"/>
                <a:gd name="connsiteX8" fmla="*/ 1191458 w 2382916"/>
                <a:gd name="connsiteY8" fmla="*/ 185295 h 2876366"/>
                <a:gd name="connsiteX9" fmla="*/ 194480 w 2382916"/>
                <a:gd name="connsiteY9" fmla="*/ 1182273 h 2876366"/>
                <a:gd name="connsiteX10" fmla="*/ 1191458 w 2382916"/>
                <a:gd name="connsiteY10" fmla="*/ 2179251 h 2876366"/>
                <a:gd name="connsiteX11" fmla="*/ 2188436 w 2382916"/>
                <a:gd name="connsiteY11" fmla="*/ 1182273 h 2876366"/>
                <a:gd name="connsiteX12" fmla="*/ 1191458 w 2382916"/>
                <a:gd name="connsiteY12" fmla="*/ 185295 h 287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2916" h="2876366">
                  <a:moveTo>
                    <a:pt x="1195827" y="0"/>
                  </a:moveTo>
                  <a:cubicBezTo>
                    <a:pt x="2036376" y="12085"/>
                    <a:pt x="2937349" y="1063442"/>
                    <a:pt x="1953127" y="2163140"/>
                  </a:cubicBezTo>
                  <a:cubicBezTo>
                    <a:pt x="1818853" y="2283986"/>
                    <a:pt x="1616101" y="2513592"/>
                    <a:pt x="1622815" y="2706946"/>
                  </a:cubicBezTo>
                  <a:cubicBezTo>
                    <a:pt x="1632215" y="2815707"/>
                    <a:pt x="1577163" y="2868074"/>
                    <a:pt x="1505998" y="2876130"/>
                  </a:cubicBezTo>
                  <a:lnTo>
                    <a:pt x="893712" y="2876130"/>
                  </a:lnTo>
                  <a:cubicBezTo>
                    <a:pt x="790322" y="2881501"/>
                    <a:pt x="815833" y="2794224"/>
                    <a:pt x="788979" y="2735143"/>
                  </a:cubicBezTo>
                  <a:cubicBezTo>
                    <a:pt x="712442" y="2463912"/>
                    <a:pt x="587570" y="2321582"/>
                    <a:pt x="438526" y="2187309"/>
                  </a:cubicBezTo>
                  <a:cubicBezTo>
                    <a:pt x="-537639" y="1232627"/>
                    <a:pt x="294854" y="12085"/>
                    <a:pt x="1195827" y="0"/>
                  </a:cubicBezTo>
                  <a:close/>
                  <a:moveTo>
                    <a:pt x="1191458" y="185295"/>
                  </a:moveTo>
                  <a:cubicBezTo>
                    <a:pt x="640842" y="185295"/>
                    <a:pt x="194480" y="631657"/>
                    <a:pt x="194480" y="1182273"/>
                  </a:cubicBezTo>
                  <a:cubicBezTo>
                    <a:pt x="194480" y="1732889"/>
                    <a:pt x="640842" y="2179251"/>
                    <a:pt x="1191458" y="2179251"/>
                  </a:cubicBezTo>
                  <a:cubicBezTo>
                    <a:pt x="1742074" y="2179251"/>
                    <a:pt x="2188436" y="1732889"/>
                    <a:pt x="2188436" y="1182273"/>
                  </a:cubicBezTo>
                  <a:cubicBezTo>
                    <a:pt x="2188436" y="631657"/>
                    <a:pt x="1742074" y="185295"/>
                    <a:pt x="1191458" y="185295"/>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5649676" y="5624630"/>
              <a:ext cx="760544" cy="69933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a:off x="5559036" y="5546412"/>
              <a:ext cx="920200" cy="55672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9" name="任意多边形 28"/>
          <p:cNvSpPr/>
          <p:nvPr/>
        </p:nvSpPr>
        <p:spPr>
          <a:xfrm>
            <a:off x="4367584"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0" name="任意多边形 29"/>
          <p:cNvSpPr/>
          <p:nvPr/>
        </p:nvSpPr>
        <p:spPr>
          <a:xfrm>
            <a:off x="3933384"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1" name="任意多边形 30"/>
          <p:cNvSpPr/>
          <p:nvPr/>
        </p:nvSpPr>
        <p:spPr>
          <a:xfrm flipH="1">
            <a:off x="6445729"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2" name="任意多边形 31"/>
          <p:cNvSpPr/>
          <p:nvPr/>
        </p:nvSpPr>
        <p:spPr>
          <a:xfrm flipH="1">
            <a:off x="6525485"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4" name="椭圆 33"/>
          <p:cNvSpPr/>
          <p:nvPr/>
        </p:nvSpPr>
        <p:spPr>
          <a:xfrm>
            <a:off x="5014041" y="2564757"/>
            <a:ext cx="2006708" cy="2006709"/>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5" name="组合 34"/>
          <p:cNvGrpSpPr/>
          <p:nvPr/>
        </p:nvGrpSpPr>
        <p:grpSpPr>
          <a:xfrm>
            <a:off x="5457595" y="3024683"/>
            <a:ext cx="1038747" cy="998951"/>
            <a:chOff x="2607983" y="4241292"/>
            <a:chExt cx="490600" cy="471805"/>
          </a:xfrm>
          <a:gradFill>
            <a:gsLst>
              <a:gs pos="100000">
                <a:srgbClr val="18478F"/>
              </a:gs>
              <a:gs pos="0">
                <a:srgbClr val="238DED"/>
              </a:gs>
            </a:gsLst>
            <a:lin ang="7200000" scaled="0"/>
          </a:gradFill>
        </p:grpSpPr>
        <p:sp>
          <p:nvSpPr>
            <p:cNvPr id="36"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sp>
          <p:nvSpPr>
            <p:cNvPr id="3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grpSp>
      <p:sp>
        <p:nvSpPr>
          <p:cNvPr id="38" name="矩形 37"/>
          <p:cNvSpPr/>
          <p:nvPr/>
        </p:nvSpPr>
        <p:spPr>
          <a:xfrm>
            <a:off x="4578253" y="2037491"/>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9" name="矩形 38"/>
          <p:cNvSpPr/>
          <p:nvPr/>
        </p:nvSpPr>
        <p:spPr>
          <a:xfrm>
            <a:off x="6780795" y="20307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0" name="矩形 39"/>
          <p:cNvSpPr/>
          <p:nvPr/>
        </p:nvSpPr>
        <p:spPr>
          <a:xfrm>
            <a:off x="7134981" y="448126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1" name="矩形 40"/>
          <p:cNvSpPr/>
          <p:nvPr/>
        </p:nvSpPr>
        <p:spPr>
          <a:xfrm>
            <a:off x="4301694" y="44230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95771" y="1522965"/>
            <a:ext cx="3024866" cy="1169551"/>
          </a:xfrm>
          <a:prstGeom prst="rect">
            <a:avLst/>
          </a:prstGeom>
        </p:spPr>
        <p:txBody>
          <a:bodyPr wrap="square">
            <a:spAutoFit/>
          </a:bodyPr>
          <a:lstStyle/>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大多数</a:t>
            </a:r>
            <a:r>
              <a:rPr lang="zh-CN" altLang="en-US" sz="1400" dirty="0">
                <a:latin typeface="Open Sans" panose="020B0606030504020204" pitchFamily="34" charset="0"/>
                <a:ea typeface="Open Sans" panose="020B0606030504020204" pitchFamily="34" charset="0"/>
                <a:cs typeface="Open Sans" panose="020B0606030504020204" pitchFamily="34" charset="0"/>
              </a:rPr>
              <a:t>的交互设计与视觉设计原则是跨平台的。但是对于类似移动设备和嵌入式系统这样 的产品</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，由于</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屏幕面积</a:t>
            </a:r>
            <a:r>
              <a:rPr lang="zh-CN" altLang="en-US" sz="1400" dirty="0">
                <a:latin typeface="Open Sans" panose="020B0606030504020204" pitchFamily="34" charset="0"/>
                <a:ea typeface="Open Sans" panose="020B0606030504020204" pitchFamily="34" charset="0"/>
                <a:cs typeface="Open Sans" panose="020B0606030504020204" pitchFamily="34" charset="0"/>
              </a:rPr>
              <a:t>、</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输入方式</a:t>
            </a:r>
            <a:r>
              <a:rPr lang="zh-CN" altLang="en-US" sz="1400" dirty="0">
                <a:latin typeface="Open Sans" panose="020B0606030504020204" pitchFamily="34" charset="0"/>
                <a:ea typeface="Open Sans" panose="020B0606030504020204" pitchFamily="34" charset="0"/>
                <a:cs typeface="Open Sans" panose="020B0606030504020204" pitchFamily="34" charset="0"/>
              </a:rPr>
              <a:t>及</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使用情境</a:t>
            </a:r>
            <a:r>
              <a:rPr lang="zh-CN" altLang="en-US" sz="1400" dirty="0">
                <a:latin typeface="Open Sans" panose="020B0606030504020204" pitchFamily="34" charset="0"/>
                <a:ea typeface="Open Sans" panose="020B0606030504020204" pitchFamily="34" charset="0"/>
                <a:cs typeface="Open Sans" panose="020B0606030504020204" pitchFamily="34" charset="0"/>
              </a:rPr>
              <a:t>等因素的制约需要特殊考虑。</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178010" y="1813453"/>
            <a:ext cx="3123684" cy="646331"/>
          </a:xfrm>
          <a:prstGeom prst="rect">
            <a:avLst/>
          </a:prstGeom>
        </p:spPr>
        <p:txBody>
          <a:bodyPr wrap="square">
            <a:spAutoFit/>
          </a:bodyPr>
          <a:lstStyle/>
          <a:p>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交互</a:t>
            </a:r>
            <a:r>
              <a:rPr lang="zh-CN" altLang="en-US" sz="1200" dirty="0">
                <a:latin typeface="Open Sans" panose="020B0606030504020204" pitchFamily="34" charset="0"/>
                <a:ea typeface="Open Sans" panose="020B0606030504020204" pitchFamily="34" charset="0"/>
                <a:cs typeface="Open Sans" panose="020B0606030504020204" pitchFamily="34" charset="0"/>
              </a:rPr>
              <a:t>设计原则是关于</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200" dirty="0">
                <a:latin typeface="Open Sans" panose="020B0606030504020204" pitchFamily="34" charset="0"/>
                <a:ea typeface="Open Sans" panose="020B0606030504020204" pitchFamily="34" charset="0"/>
                <a:cs typeface="Open Sans" panose="020B0606030504020204" pitchFamily="34" charset="0"/>
              </a:rPr>
              <a:t>、</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形式</a:t>
            </a:r>
            <a:r>
              <a:rPr lang="zh-CN" altLang="en-US" sz="1200" dirty="0">
                <a:latin typeface="Open Sans" panose="020B0606030504020204" pitchFamily="34" charset="0"/>
                <a:ea typeface="Open Sans" panose="020B0606030504020204" pitchFamily="34" charset="0"/>
                <a:cs typeface="Open Sans" panose="020B0606030504020204" pitchFamily="34" charset="0"/>
              </a:rPr>
              <a:t>与</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内容</a:t>
            </a:r>
            <a:r>
              <a:rPr lang="zh-CN" altLang="en-US" sz="1200" dirty="0">
                <a:latin typeface="Open Sans" panose="020B0606030504020204" pitchFamily="34" charset="0"/>
                <a:ea typeface="Open Sans" panose="020B0606030504020204" pitchFamily="34" charset="0"/>
                <a:cs typeface="Open Sans" panose="020B0606030504020204" pitchFamily="34" charset="0"/>
              </a:rPr>
              <a:t>的普遍适用法则，促使产品行为支持用户目标与</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需求</a:t>
            </a:r>
            <a:r>
              <a:rPr lang="zh-CN" altLang="en-US" sz="1200" dirty="0">
                <a:latin typeface="Open Sans" panose="020B0606030504020204" pitchFamily="34" charset="0"/>
                <a:ea typeface="Open Sans" panose="020B0606030504020204" pitchFamily="34" charset="0"/>
                <a:cs typeface="Open Sans" panose="020B0606030504020204" pitchFamily="34" charset="0"/>
              </a:rPr>
              <a:t>，</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创建</a:t>
            </a:r>
            <a:r>
              <a:rPr lang="zh-CN" altLang="en-US" sz="1200" dirty="0">
                <a:latin typeface="Open Sans" panose="020B0606030504020204" pitchFamily="34" charset="0"/>
                <a:ea typeface="Open Sans" panose="020B0606030504020204" pitchFamily="34" charset="0"/>
                <a:cs typeface="Open Sans" panose="020B0606030504020204" pitchFamily="34" charset="0"/>
              </a:rPr>
              <a:t>积极的用户体验</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01639" y="4272210"/>
            <a:ext cx="3024866" cy="1815882"/>
          </a:xfrm>
          <a:prstGeom prst="rect">
            <a:avLst/>
          </a:prstGeom>
        </p:spPr>
        <p:txBody>
          <a:bodyPr wrap="square">
            <a:spAutoFit/>
          </a:bodyPr>
          <a:lstStyle/>
          <a:p>
            <a:r>
              <a:rPr lang="zh-CN" altLang="en-US" sz="1400" dirty="0">
                <a:latin typeface="Open Sans" panose="020B0606030504020204" pitchFamily="34" charset="0"/>
                <a:ea typeface="Open Sans" panose="020B0606030504020204" pitchFamily="34" charset="0"/>
                <a:cs typeface="Open Sans" panose="020B0606030504020204" pitchFamily="34" charset="0"/>
              </a:rPr>
              <a:t>游戏和其他类似娱乐产品则需要在某种程度上以</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不同的方式</a:t>
            </a:r>
            <a:r>
              <a:rPr lang="zh-CN" altLang="en-US" sz="1400" dirty="0">
                <a:latin typeface="Open Sans" panose="020B0606030504020204" pitchFamily="34" charset="0"/>
                <a:ea typeface="Open Sans" panose="020B0606030504020204" pitchFamily="34" charset="0"/>
                <a:cs typeface="Open Sans" panose="020B0606030504020204" pitchFamily="34" charset="0"/>
              </a:rPr>
              <a:t>降低工作负荷，而不是简单地 减少</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工作量。</a:t>
            </a:r>
            <a:endParaRPr lang="en-US" altLang="zh-CN" sz="14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他们</a:t>
            </a:r>
            <a:r>
              <a:rPr lang="zh-CN" altLang="en-US" sz="1400" dirty="0">
                <a:latin typeface="Open Sans" panose="020B0606030504020204" pitchFamily="34" charset="0"/>
                <a:ea typeface="Open Sans" panose="020B0606030504020204" pitchFamily="34" charset="0"/>
                <a:cs typeface="Open Sans" panose="020B0606030504020204" pitchFamily="34" charset="0"/>
              </a:rPr>
              <a:t>可以要求用户完成一定量的工作然后给予</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相应奖励</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a:t>
            </a:r>
            <a:endParaRPr lang="en-US" altLang="zh-CN" sz="14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当然</a:t>
            </a:r>
            <a:r>
              <a:rPr lang="zh-CN" altLang="en-US" sz="1400" dirty="0">
                <a:latin typeface="Open Sans" panose="020B0606030504020204" pitchFamily="34" charset="0"/>
                <a:ea typeface="Open Sans" panose="020B0606030504020204" pitchFamily="34" charset="0"/>
                <a:cs typeface="Open Sans" panose="020B0606030504020204" pitchFamily="34" charset="0"/>
              </a:rPr>
              <a:t>，过多的任务或者太少的奖励都有可能使游戏</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变得 乏味</a:t>
            </a:r>
            <a:r>
              <a:rPr lang="zh-CN" altLang="en-US" sz="1400" dirty="0">
                <a:latin typeface="Open Sans" panose="020B0606030504020204" pitchFamily="34" charset="0"/>
                <a:ea typeface="Open Sans" panose="020B0606030504020204" pitchFamily="34" charset="0"/>
                <a:cs typeface="Open Sans" panose="020B0606030504020204" pitchFamily="34" charset="0"/>
              </a:rPr>
              <a:t>。此类交互设计需要把握得当。</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09700" y="4737898"/>
            <a:ext cx="3123684" cy="954107"/>
          </a:xfrm>
          <a:prstGeom prst="rect">
            <a:avLst/>
          </a:prstGeom>
        </p:spPr>
        <p:txBody>
          <a:bodyPr wrap="square">
            <a:spAutoFit/>
          </a:bodyPr>
          <a:lstStyle/>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设计</a:t>
            </a:r>
            <a:r>
              <a:rPr lang="zh-CN" altLang="en-US" sz="1400" dirty="0">
                <a:latin typeface="Open Sans" panose="020B0606030504020204" pitchFamily="34" charset="0"/>
                <a:ea typeface="Open Sans" panose="020B0606030504020204" pitchFamily="34" charset="0"/>
                <a:cs typeface="Open Sans" panose="020B0606030504020204" pitchFamily="34" charset="0"/>
              </a:rPr>
              <a:t>原则的主要目的之一就是</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优化用户的产品体验</a:t>
            </a:r>
            <a:r>
              <a:rPr lang="zh-CN" altLang="en-US" sz="1400" dirty="0">
                <a:latin typeface="Open Sans" panose="020B0606030504020204" pitchFamily="34" charset="0"/>
                <a:ea typeface="Open Sans" panose="020B0606030504020204" pitchFamily="34" charset="0"/>
                <a:cs typeface="Open Sans" panose="020B0606030504020204" pitchFamily="34" charset="0"/>
              </a:rPr>
              <a:t>。对于生产工具和其他非娱乐导向的产 品而言</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，这</a:t>
            </a:r>
            <a:r>
              <a:rPr lang="zh-CN" altLang="en-US" sz="1400" dirty="0">
                <a:latin typeface="Open Sans" panose="020B0606030504020204" pitchFamily="34" charset="0"/>
                <a:ea typeface="Open Sans" panose="020B0606030504020204" pitchFamily="34" charset="0"/>
                <a:cs typeface="Open Sans" panose="020B0606030504020204" pitchFamily="34" charset="0"/>
              </a:rPr>
              <a:t>意味着将工作负荷降至最低 </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a:t>
            </a:r>
            <a:r>
              <a:rPr lang="en-US" sz="1400" dirty="0" smtClean="0">
                <a:latin typeface="Open Sans" panose="020B0606030504020204" pitchFamily="34" charset="0"/>
                <a:ea typeface="Open Sans" panose="020B0606030504020204" pitchFamily="34" charset="0"/>
                <a:cs typeface="Open Sans" panose="020B0606030504020204" pitchFamily="34" charset="0"/>
              </a:rPr>
              <a: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设计原则概述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椭圆 2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24" name="椭圆 2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225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22" presetClass="entr" presetSubtype="4" fill="hold" grpId="0" nodeType="withEffect">
                                  <p:stCondLst>
                                    <p:cond delay="275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par>
                                <p:cTn id="18" presetID="22" presetClass="entr" presetSubtype="1" fill="hold" grpId="0" nodeType="withEffect">
                                  <p:stCondLst>
                                    <p:cond delay="275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grpId="0" nodeType="withEffect">
                                  <p:stCondLst>
                                    <p:cond delay="275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grpId="0" nodeType="withEffect">
                                  <p:stCondLst>
                                    <p:cond delay="275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grpId="0" nodeType="withEffect">
                                  <p:stCondLst>
                                    <p:cond delay="30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par>
                                <p:cTn id="37" presetID="53" presetClass="entr" presetSubtype="16" fill="hold" grpId="0" nodeType="withEffect">
                                  <p:stCondLst>
                                    <p:cond delay="30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nodeType="withEffect">
                                  <p:stCondLst>
                                    <p:cond delay="300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par>
                                <p:cTn id="52" presetID="22" presetClass="entr" presetSubtype="2" fill="hold" grpId="0" nodeType="withEffect">
                                  <p:stCondLst>
                                    <p:cond delay="3250"/>
                                  </p:stCondLst>
                                  <p:childTnLst>
                                    <p:set>
                                      <p:cBhvr>
                                        <p:cTn id="53" dur="1" fill="hold">
                                          <p:stCondLst>
                                            <p:cond delay="0"/>
                                          </p:stCondLst>
                                        </p:cTn>
                                        <p:tgtEl>
                                          <p:spTgt spid="43"/>
                                        </p:tgtEl>
                                        <p:attrNameLst>
                                          <p:attrName>style.visibility</p:attrName>
                                        </p:attrNameLst>
                                      </p:cBhvr>
                                      <p:to>
                                        <p:strVal val="visible"/>
                                      </p:to>
                                    </p:set>
                                    <p:animEffect transition="in" filter="wipe(right)">
                                      <p:cBhvr>
                                        <p:cTn id="54" dur="1000"/>
                                        <p:tgtEl>
                                          <p:spTgt spid="43"/>
                                        </p:tgtEl>
                                      </p:cBhvr>
                                    </p:animEffect>
                                  </p:childTnLst>
                                </p:cTn>
                              </p:par>
                              <p:par>
                                <p:cTn id="55" presetID="22" presetClass="entr" presetSubtype="2" fill="hold" grpId="0" nodeType="withEffect">
                                  <p:stCondLst>
                                    <p:cond delay="3250"/>
                                  </p:stCondLst>
                                  <p:childTnLst>
                                    <p:set>
                                      <p:cBhvr>
                                        <p:cTn id="56" dur="1" fill="hold">
                                          <p:stCondLst>
                                            <p:cond delay="0"/>
                                          </p:stCondLst>
                                        </p:cTn>
                                        <p:tgtEl>
                                          <p:spTgt spid="45"/>
                                        </p:tgtEl>
                                        <p:attrNameLst>
                                          <p:attrName>style.visibility</p:attrName>
                                        </p:attrNameLst>
                                      </p:cBhvr>
                                      <p:to>
                                        <p:strVal val="visible"/>
                                      </p:to>
                                    </p:set>
                                    <p:animEffect transition="in" filter="wipe(right)">
                                      <p:cBhvr>
                                        <p:cTn id="57" dur="1000"/>
                                        <p:tgtEl>
                                          <p:spTgt spid="45"/>
                                        </p:tgtEl>
                                      </p:cBhvr>
                                    </p:animEffect>
                                  </p:childTnLst>
                                </p:cTn>
                              </p:par>
                              <p:par>
                                <p:cTn id="58" presetID="22" presetClass="entr" presetSubtype="8" fill="hold" grpId="0" nodeType="withEffect">
                                  <p:stCondLst>
                                    <p:cond delay="325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1000"/>
                                        <p:tgtEl>
                                          <p:spTgt spid="44"/>
                                        </p:tgtEl>
                                      </p:cBhvr>
                                    </p:animEffect>
                                  </p:childTnLst>
                                </p:cTn>
                              </p:par>
                              <p:par>
                                <p:cTn id="61" presetID="22" presetClass="entr" presetSubtype="8" fill="hold" grpId="0" nodeType="withEffect">
                                  <p:stCondLst>
                                    <p:cond delay="325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1000"/>
                                        <p:tgtEl>
                                          <p:spTgt spid="42"/>
                                        </p:tgtEl>
                                      </p:cBhvr>
                                    </p:animEffect>
                                  </p:childTnLst>
                                </p:cTn>
                              </p:par>
                              <p:par>
                                <p:cTn id="64" presetID="41" presetClass="entr" presetSubtype="0" fill="hold" grpId="0" nodeType="withEffect">
                                  <p:stCondLst>
                                    <p:cond delay="500"/>
                                  </p:stCondLst>
                                  <p:iterate type="lt">
                                    <p:tmPct val="10000"/>
                                  </p:iterate>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22"/>
                                        </p:tgtEl>
                                        <p:attrNameLst>
                                          <p:attrName>ppt_y</p:attrName>
                                        </p:attrNameLst>
                                      </p:cBhvr>
                                      <p:tavLst>
                                        <p:tav tm="0">
                                          <p:val>
                                            <p:strVal val="#ppt_y"/>
                                          </p:val>
                                        </p:tav>
                                        <p:tav tm="100000">
                                          <p:val>
                                            <p:strVal val="#ppt_y"/>
                                          </p:val>
                                        </p:tav>
                                      </p:tavLst>
                                    </p:anim>
                                    <p:anim calcmode="lin" valueType="num">
                                      <p:cBhvr>
                                        <p:cTn id="6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22"/>
                                        </p:tgtEl>
                                      </p:cBhvr>
                                    </p:animEffect>
                                  </p:childTnLst>
                                </p:cTn>
                              </p:par>
                              <p:par>
                                <p:cTn id="71" presetID="2" presetClass="entr" presetSubtype="9"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0-#ppt_w/2"/>
                                          </p:val>
                                        </p:tav>
                                        <p:tav tm="100000">
                                          <p:val>
                                            <p:strVal val="#ppt_x"/>
                                          </p:val>
                                        </p:tav>
                                      </p:tavLst>
                                    </p:anim>
                                    <p:anim calcmode="lin" valueType="num">
                                      <p:cBhvr additive="base">
                                        <p:cTn id="74" dur="500" fill="hold"/>
                                        <p:tgtEl>
                                          <p:spTgt spid="23"/>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8" grpId="0"/>
      <p:bldP spid="39" grpId="0"/>
      <p:bldP spid="40" grpId="0"/>
      <p:bldP spid="41" grpId="0"/>
      <p:bldP spid="42" grpId="0"/>
      <p:bldP spid="43" grpId="0"/>
      <p:bldP spid="44" grpId="0"/>
      <p:bldP spid="45" grpId="0"/>
      <p:bldP spid="22" grpId="0"/>
      <p:bldP spid="23" grpId="0" animBg="1"/>
      <p:bldP spid="24" grpId="0" animBg="1"/>
      <p:bldP spid="25"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002680" y="804023"/>
            <a:ext cx="3831766" cy="615554"/>
            <a:chOff x="8548025" y="1459078"/>
            <a:chExt cx="2967866" cy="615554"/>
          </a:xfrm>
        </p:grpSpPr>
        <p:sp>
          <p:nvSpPr>
            <p:cNvPr id="33" name="矩形 32"/>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节省新项目的设计时间和精力。</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7" name="矩形 36"/>
          <p:cNvSpPr/>
          <p:nvPr/>
        </p:nvSpPr>
        <p:spPr>
          <a:xfrm>
            <a:off x="8108188" y="5641578"/>
            <a:ext cx="158921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帮助设计师成长。</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002911" y="3961570"/>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促进设计师与程序员的沟通。</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2327287"/>
            <a:ext cx="2967866" cy="615554"/>
            <a:chOff x="8548025" y="1459078"/>
            <a:chExt cx="2967866" cy="615554"/>
          </a:xfrm>
        </p:grpSpPr>
        <p:sp>
          <p:nvSpPr>
            <p:cNvPr id="59" name="矩形 58"/>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提高设计方案的质量。</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275" y="2261040"/>
            <a:ext cx="3923787" cy="2615858"/>
          </a:xfrm>
          <a:prstGeom prst="rect">
            <a:avLst/>
          </a:prstGeom>
          <a:effectLst>
            <a:outerShdw blurRad="50800" dist="38100" dir="5400000" algn="t" rotWithShape="0">
              <a:prstClr val="black">
                <a:alpha val="40000"/>
              </a:prstClr>
            </a:outerShdw>
          </a:effectLst>
        </p:spPr>
      </p:pic>
      <p:sp>
        <p:nvSpPr>
          <p:cNvPr id="2" name="左大括号 1"/>
          <p:cNvSpPr/>
          <p:nvPr/>
        </p:nvSpPr>
        <p:spPr>
          <a:xfrm>
            <a:off x="6828092" y="893766"/>
            <a:ext cx="1174588" cy="5225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2" presetClass="entr" presetSubtype="2" fill="hold" nodeType="withEffect" p14:presetBounceEnd="80000">
                                      <p:stCondLst>
                                        <p:cond delay="2000"/>
                                      </p:stCondLst>
                                      <p:childTnLst>
                                        <p:set>
                                          <p:cBhvr>
                                            <p:cTn id="12" dur="1" fill="hold">
                                              <p:stCondLst>
                                                <p:cond delay="0"/>
                                              </p:stCondLst>
                                            </p:cTn>
                                            <p:tgtEl>
                                              <p:spTgt spid="54"/>
                                            </p:tgtEl>
                                            <p:attrNameLst>
                                              <p:attrName>style.visibility</p:attrName>
                                            </p:attrNameLst>
                                          </p:cBhvr>
                                          <p:to>
                                            <p:strVal val="visible"/>
                                          </p:to>
                                        </p:set>
                                        <p:anim calcmode="lin" valueType="num" p14:bounceEnd="80000">
                                          <p:cBhvr additive="base">
                                            <p:cTn id="13" dur="1000" fill="hold"/>
                                            <p:tgtEl>
                                              <p:spTgt spid="54"/>
                                            </p:tgtEl>
                                            <p:attrNameLst>
                                              <p:attrName>ppt_x</p:attrName>
                                            </p:attrNameLst>
                                          </p:cBhvr>
                                          <p:tavLst>
                                            <p:tav tm="0">
                                              <p:val>
                                                <p:strVal val="1+#ppt_w/2"/>
                                              </p:val>
                                            </p:tav>
                                            <p:tav tm="100000">
                                              <p:val>
                                                <p:strVal val="#ppt_x"/>
                                              </p:val>
                                            </p:tav>
                                          </p:tavLst>
                                        </p:anim>
                                        <p:anim calcmode="lin" valueType="num" p14:bounceEnd="80000">
                                          <p:cBhvr additive="base">
                                            <p:cTn id="14" dur="1000" fill="hold"/>
                                            <p:tgtEl>
                                              <p:spTgt spid="54"/>
                                            </p:tgtEl>
                                            <p:attrNameLst>
                                              <p:attrName>ppt_y</p:attrName>
                                            </p:attrNameLst>
                                          </p:cBhvr>
                                          <p:tavLst>
                                            <p:tav tm="0">
                                              <p:val>
                                                <p:strVal val="#ppt_y"/>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anim calcmode="lin" valueType="num">
                                          <p:cBhvr>
                                            <p:cTn id="19"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1"/>
                                            </p:tgtEl>
                                          </p:cBhvr>
                                        </p:animEffect>
                                      </p:childTnLst>
                                    </p:cTn>
                                  </p:par>
                                  <p:par>
                                    <p:cTn id="22" presetID="2" presetClass="entr" presetSubtype="9"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 grpId="0" animBg="1"/>
          <p:bldP spid="15" grpId="0" animBg="1"/>
          <p:bldP spid="16" grpId="0" animBg="1"/>
          <p:bldP spid="17" grpId="0" animBg="1"/>
          <p:bldP spid="1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2" presetClass="entr" presetSubtype="2" fill="hold" nodeType="withEffect">
                                      <p:stCondLst>
                                        <p:cond delay="200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1000" fill="hold"/>
                                            <p:tgtEl>
                                              <p:spTgt spid="54"/>
                                            </p:tgtEl>
                                            <p:attrNameLst>
                                              <p:attrName>ppt_x</p:attrName>
                                            </p:attrNameLst>
                                          </p:cBhvr>
                                          <p:tavLst>
                                            <p:tav tm="0">
                                              <p:val>
                                                <p:strVal val="1+#ppt_w/2"/>
                                              </p:val>
                                            </p:tav>
                                            <p:tav tm="100000">
                                              <p:val>
                                                <p:strVal val="#ppt_x"/>
                                              </p:val>
                                            </p:tav>
                                          </p:tavLst>
                                        </p:anim>
                                        <p:anim calcmode="lin" valueType="num">
                                          <p:cBhvr additive="base">
                                            <p:cTn id="14" dur="1000" fill="hold"/>
                                            <p:tgtEl>
                                              <p:spTgt spid="54"/>
                                            </p:tgtEl>
                                            <p:attrNameLst>
                                              <p:attrName>ppt_y</p:attrName>
                                            </p:attrNameLst>
                                          </p:cBhvr>
                                          <p:tavLst>
                                            <p:tav tm="0">
                                              <p:val>
                                                <p:strVal val="#ppt_y"/>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anim calcmode="lin" valueType="num">
                                          <p:cBhvr>
                                            <p:cTn id="19"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1"/>
                                            </p:tgtEl>
                                          </p:cBhvr>
                                        </p:animEffect>
                                      </p:childTnLst>
                                    </p:cTn>
                                  </p:par>
                                  <p:par>
                                    <p:cTn id="22" presetID="2" presetClass="entr" presetSubtype="9"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 grpId="0" animBg="1"/>
          <p:bldP spid="15" grpId="0" animBg="1"/>
          <p:bldP spid="16" grpId="0" animBg="1"/>
          <p:bldP spid="17" grpId="0" animBg="1"/>
          <p:bldP spid="18" grpId="0" animBg="1"/>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9978" y="2803124"/>
            <a:ext cx="4671645" cy="1692771"/>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结构</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结构模式解答如何在</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屏幕上</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安排信息和功能元素之类的问题。尤其是随着 </a:t>
            </a:r>
            <a:r>
              <a:rPr lang="en-US" altLang="zh-CN" sz="12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ios </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和安卓等移 动用户</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界面和平台的广泛使用，结构模式越来越多地被记录下来。</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465257" y="1293983"/>
            <a:ext cx="4726367" cy="1692771"/>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定位</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应用于</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概念层面</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，帮助界定产品对于用户的</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整体定位</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。定位模式的实例之一就是 “ 暂态 ” ，</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即使用</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很短的时间</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服务于一个在别处实现的高级目标。</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9979" y="4574338"/>
            <a:ext cx="3738196" cy="1692771"/>
          </a:xfrm>
          <a:prstGeom prst="rect">
            <a:avLst/>
          </a:prstGeom>
        </p:spPr>
        <p:txBody>
          <a:bodyPr wrap="square">
            <a:spAutoFit/>
          </a:bodyPr>
          <a:lstStyle/>
          <a:p>
            <a:pPr>
              <a:lnSpc>
                <a:spcPct val="200000"/>
              </a:lnSpc>
            </a:pP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行为模式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行为模式旨在解决功能或数据元素的具体</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交互问题</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，大多数人所说的器件行为即属于此。 还有很</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多类似的低层次</a:t>
            </a:r>
            <a:r>
              <a:rPr lang="zh-CN" altLang="en-US" sz="12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模式。</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任意多边形 28"/>
          <p:cNvSpPr/>
          <p:nvPr/>
        </p:nvSpPr>
        <p:spPr>
          <a:xfrm rot="5400000">
            <a:off x="2156639" y="12835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5400000">
            <a:off x="1256289" y="156859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13"/>
          <p:cNvSpPr>
            <a:spLocks noEditPoints="1"/>
          </p:cNvSpPr>
          <p:nvPr/>
        </p:nvSpPr>
        <p:spPr bwMode="auto">
          <a:xfrm>
            <a:off x="2615293" y="176017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任意多边形 51"/>
          <p:cNvSpPr/>
          <p:nvPr/>
        </p:nvSpPr>
        <p:spPr>
          <a:xfrm rot="5400000">
            <a:off x="2156639" y="280954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5400000">
            <a:off x="1256289" y="309457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任意多边形 54"/>
          <p:cNvSpPr/>
          <p:nvPr/>
        </p:nvSpPr>
        <p:spPr>
          <a:xfrm rot="5400000">
            <a:off x="2156639" y="4313879"/>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5400000">
            <a:off x="1256289" y="459890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2552907" y="3306590"/>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Freeform 19"/>
          <p:cNvSpPr>
            <a:spLocks noEditPoints="1"/>
          </p:cNvSpPr>
          <p:nvPr/>
        </p:nvSpPr>
        <p:spPr bwMode="auto">
          <a:xfrm>
            <a:off x="2615293" y="4847019"/>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设计模式的类型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椭圆 17"/>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9" name="椭圆 1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2" presetClass="entr" presetSubtype="2" fill="hold" grpId="0" nodeType="withEffect">
                                      <p:stCondLst>
                                        <p:cond delay="325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1000"/>
                                            <p:tgtEl>
                                              <p:spTgt spid="49"/>
                                            </p:tgtEl>
                                          </p:cBhvr>
                                        </p:animEffect>
                                      </p:childTnLst>
                                    </p:cTn>
                                  </p:par>
                                  <p:par>
                                    <p:cTn id="18" presetID="22" presetClass="entr" presetSubtype="2" fill="hold" grpId="0" nodeType="withEffect">
                                      <p:stCondLst>
                                        <p:cond delay="325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1000"/>
                                            <p:tgtEl>
                                              <p:spTgt spid="51"/>
                                            </p:tgtEl>
                                          </p:cBhvr>
                                        </p:animEffect>
                                      </p:childTnLst>
                                    </p:cTn>
                                  </p:par>
                                  <p:par>
                                    <p:cTn id="21" presetID="22" presetClass="entr" presetSubtype="8" fill="hold" grpId="0" nodeType="withEffect">
                                      <p:stCondLst>
                                        <p:cond delay="325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000"/>
                                            <p:tgtEl>
                                              <p:spTgt spid="48"/>
                                            </p:tgtEl>
                                          </p:cBhvr>
                                        </p:animEffect>
                                      </p:childTnLst>
                                    </p:cTn>
                                  </p:par>
                                  <p:par>
                                    <p:cTn id="24" presetID="2" presetClass="entr" presetSubtype="2" fill="hold" grpId="0" nodeType="withEffect" p14:presetBounceEnd="50000">
                                      <p:stCondLst>
                                        <p:cond delay="2000"/>
                                      </p:stCondLst>
                                      <p:childTnLst>
                                        <p:set>
                                          <p:cBhvr>
                                            <p:cTn id="25" dur="1" fill="hold">
                                              <p:stCondLst>
                                                <p:cond delay="0"/>
                                              </p:stCondLst>
                                            </p:cTn>
                                            <p:tgtEl>
                                              <p:spTgt spid="31"/>
                                            </p:tgtEl>
                                            <p:attrNameLst>
                                              <p:attrName>style.visibility</p:attrName>
                                            </p:attrNameLst>
                                          </p:cBhvr>
                                          <p:to>
                                            <p:strVal val="visible"/>
                                          </p:to>
                                        </p:set>
                                        <p:anim calcmode="lin" valueType="num" p14:bounceEnd="50000">
                                          <p:cBhvr additive="base">
                                            <p:cTn id="26" dur="1000" fill="hold"/>
                                            <p:tgtEl>
                                              <p:spTgt spid="31"/>
                                            </p:tgtEl>
                                            <p:attrNameLst>
                                              <p:attrName>ppt_x</p:attrName>
                                            </p:attrNameLst>
                                          </p:cBhvr>
                                          <p:tavLst>
                                            <p:tav tm="0">
                                              <p:val>
                                                <p:strVal val="1+#ppt_w/2"/>
                                              </p:val>
                                            </p:tav>
                                            <p:tav tm="100000">
                                              <p:val>
                                                <p:strVal val="#ppt_x"/>
                                              </p:val>
                                            </p:tav>
                                          </p:tavLst>
                                        </p:anim>
                                        <p:anim calcmode="lin" valueType="num" p14:bounceEnd="50000">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2" presetClass="entr" presetSubtype="2" fill="hold" grpId="0" nodeType="withEffect" p14:presetBounceEnd="50000">
                                      <p:stCondLst>
                                        <p:cond delay="2000"/>
                                      </p:stCondLst>
                                      <p:childTnLst>
                                        <p:set>
                                          <p:cBhvr>
                                            <p:cTn id="37" dur="1" fill="hold">
                                              <p:stCondLst>
                                                <p:cond delay="0"/>
                                              </p:stCondLst>
                                            </p:cTn>
                                            <p:tgtEl>
                                              <p:spTgt spid="53"/>
                                            </p:tgtEl>
                                            <p:attrNameLst>
                                              <p:attrName>style.visibility</p:attrName>
                                            </p:attrNameLst>
                                          </p:cBhvr>
                                          <p:to>
                                            <p:strVal val="visible"/>
                                          </p:to>
                                        </p:set>
                                        <p:anim calcmode="lin" valueType="num" p14:bounceEnd="50000">
                                          <p:cBhvr additive="base">
                                            <p:cTn id="38" dur="1000" fill="hold"/>
                                            <p:tgtEl>
                                              <p:spTgt spid="53"/>
                                            </p:tgtEl>
                                            <p:attrNameLst>
                                              <p:attrName>ppt_x</p:attrName>
                                            </p:attrNameLst>
                                          </p:cBhvr>
                                          <p:tavLst>
                                            <p:tav tm="0">
                                              <p:val>
                                                <p:strVal val="1+#ppt_w/2"/>
                                              </p:val>
                                            </p:tav>
                                            <p:tav tm="100000">
                                              <p:val>
                                                <p:strVal val="#ppt_x"/>
                                              </p:val>
                                            </p:tav>
                                          </p:tavLst>
                                        </p:anim>
                                        <p:anim calcmode="lin" valueType="num" p14:bounceEnd="50000">
                                          <p:cBhvr additive="base">
                                            <p:cTn id="39" dur="1000" fill="hold"/>
                                            <p:tgtEl>
                                              <p:spTgt spid="5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 presetClass="entr" presetSubtype="2" fill="hold" grpId="0" nodeType="withEffect" p14:presetBounceEnd="50000">
                                      <p:stCondLst>
                                        <p:cond delay="2000"/>
                                      </p:stCondLst>
                                      <p:childTnLst>
                                        <p:set>
                                          <p:cBhvr>
                                            <p:cTn id="44" dur="1" fill="hold">
                                              <p:stCondLst>
                                                <p:cond delay="0"/>
                                              </p:stCondLst>
                                            </p:cTn>
                                            <p:tgtEl>
                                              <p:spTgt spid="56"/>
                                            </p:tgtEl>
                                            <p:attrNameLst>
                                              <p:attrName>style.visibility</p:attrName>
                                            </p:attrNameLst>
                                          </p:cBhvr>
                                          <p:to>
                                            <p:strVal val="visible"/>
                                          </p:to>
                                        </p:set>
                                        <p:anim calcmode="lin" valueType="num" p14:bounceEnd="50000">
                                          <p:cBhvr additive="base">
                                            <p:cTn id="45" dur="100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46" dur="1000" fill="hold"/>
                                            <p:tgtEl>
                                              <p:spTgt spid="56"/>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par>
                                    <p:cTn id="50" presetID="41" presetClass="entr" presetSubtype="0" fill="hold" grpId="0" nodeType="withEffect">
                                      <p:stCondLst>
                                        <p:cond delay="500"/>
                                      </p:stCondLst>
                                      <p:iterate type="lt">
                                        <p:tmPct val="10000"/>
                                      </p:iterate>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8"/>
                                            </p:tgtEl>
                                          </p:cBhvr>
                                        </p:animEffect>
                                      </p:childTnLst>
                                    </p:cTn>
                                  </p:par>
                                  <p:par>
                                    <p:cTn id="57" presetID="2" presetClass="entr" presetSubtype="9"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1" grpId="0"/>
          <p:bldP spid="29" grpId="0" animBg="1"/>
          <p:bldP spid="31" grpId="0" animBg="1"/>
          <p:bldP spid="33" grpId="0" animBg="1"/>
          <p:bldP spid="52" grpId="0" animBg="1"/>
          <p:bldP spid="53" grpId="0" animBg="1"/>
          <p:bldP spid="55" grpId="0" animBg="1"/>
          <p:bldP spid="56" grpId="0" animBg="1"/>
          <p:bldP spid="44" grpId="0" animBg="1"/>
          <p:bldP spid="58" grpId="0"/>
          <p:bldP spid="18" grpId="0" animBg="1"/>
          <p:bldP spid="19" grpId="0" animBg="1"/>
          <p:bldP spid="20" grpId="0" animBg="1"/>
          <p:bldP spid="21"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2" presetClass="entr" presetSubtype="2" fill="hold" grpId="0" nodeType="withEffect">
                                      <p:stCondLst>
                                        <p:cond delay="325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1000"/>
                                            <p:tgtEl>
                                              <p:spTgt spid="49"/>
                                            </p:tgtEl>
                                          </p:cBhvr>
                                        </p:animEffect>
                                      </p:childTnLst>
                                    </p:cTn>
                                  </p:par>
                                  <p:par>
                                    <p:cTn id="18" presetID="22" presetClass="entr" presetSubtype="2" fill="hold" grpId="0" nodeType="withEffect">
                                      <p:stCondLst>
                                        <p:cond delay="325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1000"/>
                                            <p:tgtEl>
                                              <p:spTgt spid="51"/>
                                            </p:tgtEl>
                                          </p:cBhvr>
                                        </p:animEffect>
                                      </p:childTnLst>
                                    </p:cTn>
                                  </p:par>
                                  <p:par>
                                    <p:cTn id="21" presetID="22" presetClass="entr" presetSubtype="8" fill="hold" grpId="0" nodeType="withEffect">
                                      <p:stCondLst>
                                        <p:cond delay="325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000"/>
                                            <p:tgtEl>
                                              <p:spTgt spid="48"/>
                                            </p:tgtEl>
                                          </p:cBhvr>
                                        </p:animEffect>
                                      </p:childTnLst>
                                    </p:cTn>
                                  </p:par>
                                  <p:par>
                                    <p:cTn id="24" presetID="2" presetClass="entr" presetSubtype="2" fill="hold" grpId="0" nodeType="withEffect">
                                      <p:stCondLst>
                                        <p:cond delay="200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1000" fill="hold"/>
                                            <p:tgtEl>
                                              <p:spTgt spid="31"/>
                                            </p:tgtEl>
                                            <p:attrNameLst>
                                              <p:attrName>ppt_x</p:attrName>
                                            </p:attrNameLst>
                                          </p:cBhvr>
                                          <p:tavLst>
                                            <p:tav tm="0">
                                              <p:val>
                                                <p:strVal val="1+#ppt_w/2"/>
                                              </p:val>
                                            </p:tav>
                                            <p:tav tm="100000">
                                              <p:val>
                                                <p:strVal val="#ppt_x"/>
                                              </p:val>
                                            </p:tav>
                                          </p:tavLst>
                                        </p:anim>
                                        <p:anim calcmode="lin" valueType="num">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2" presetClass="entr" presetSubtype="2" fill="hold" grpId="0" nodeType="withEffect">
                                      <p:stCondLst>
                                        <p:cond delay="20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1000" fill="hold"/>
                                            <p:tgtEl>
                                              <p:spTgt spid="53"/>
                                            </p:tgtEl>
                                            <p:attrNameLst>
                                              <p:attrName>ppt_x</p:attrName>
                                            </p:attrNameLst>
                                          </p:cBhvr>
                                          <p:tavLst>
                                            <p:tav tm="0">
                                              <p:val>
                                                <p:strVal val="1+#ppt_w/2"/>
                                              </p:val>
                                            </p:tav>
                                            <p:tav tm="100000">
                                              <p:val>
                                                <p:strVal val="#ppt_x"/>
                                              </p:val>
                                            </p:tav>
                                          </p:tavLst>
                                        </p:anim>
                                        <p:anim calcmode="lin" valueType="num">
                                          <p:cBhvr additive="base">
                                            <p:cTn id="39" dur="1000" fill="hold"/>
                                            <p:tgtEl>
                                              <p:spTgt spid="5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 presetClass="entr" presetSubtype="2" fill="hold" grpId="0" nodeType="withEffect">
                                      <p:stCondLst>
                                        <p:cond delay="200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1000" fill="hold"/>
                                            <p:tgtEl>
                                              <p:spTgt spid="56"/>
                                            </p:tgtEl>
                                            <p:attrNameLst>
                                              <p:attrName>ppt_x</p:attrName>
                                            </p:attrNameLst>
                                          </p:cBhvr>
                                          <p:tavLst>
                                            <p:tav tm="0">
                                              <p:val>
                                                <p:strVal val="1+#ppt_w/2"/>
                                              </p:val>
                                            </p:tav>
                                            <p:tav tm="100000">
                                              <p:val>
                                                <p:strVal val="#ppt_x"/>
                                              </p:val>
                                            </p:tav>
                                          </p:tavLst>
                                        </p:anim>
                                        <p:anim calcmode="lin" valueType="num">
                                          <p:cBhvr additive="base">
                                            <p:cTn id="46" dur="1000" fill="hold"/>
                                            <p:tgtEl>
                                              <p:spTgt spid="56"/>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par>
                                    <p:cTn id="50" presetID="41" presetClass="entr" presetSubtype="0" fill="hold" grpId="0" nodeType="withEffect">
                                      <p:stCondLst>
                                        <p:cond delay="500"/>
                                      </p:stCondLst>
                                      <p:iterate type="lt">
                                        <p:tmPct val="10000"/>
                                      </p:iterate>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8"/>
                                            </p:tgtEl>
                                          </p:cBhvr>
                                        </p:animEffect>
                                      </p:childTnLst>
                                    </p:cTn>
                                  </p:par>
                                  <p:par>
                                    <p:cTn id="57" presetID="2" presetClass="entr" presetSubtype="9"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1" grpId="0"/>
          <p:bldP spid="29" grpId="0" animBg="1"/>
          <p:bldP spid="31" grpId="0" animBg="1"/>
          <p:bldP spid="33" grpId="0" animBg="1"/>
          <p:bldP spid="52" grpId="0" animBg="1"/>
          <p:bldP spid="53" grpId="0" animBg="1"/>
          <p:bldP spid="55" grpId="0" animBg="1"/>
          <p:bldP spid="56" grpId="0" animBg="1"/>
          <p:bldP spid="44" grpId="0" animBg="1"/>
          <p:bldP spid="58" grpId="0"/>
          <p:bldP spid="18" grpId="0" animBg="1"/>
          <p:bldP spid="19" grpId="0" animBg="1"/>
          <p:bldP spid="20" grpId="0" animBg="1"/>
          <p:bldP spid="21" grpId="0" animBg="1"/>
          <p:bldP spid="22" grpId="0" animBg="1"/>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dell\Desktop\图片\yc.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6340" y="1318260"/>
            <a:ext cx="8844979" cy="4975860"/>
          </a:xfrm>
          <a:prstGeom prst="rect">
            <a:avLst/>
          </a:prstGeom>
          <a:noFill/>
          <a:extLst>
            <a:ext uri="{909E8E84-426E-40DD-AFC4-6F175D3DCCD1}">
              <a14:hiddenFill xmlns:a14="http://schemas.microsoft.com/office/drawing/2010/main">
                <a:solidFill>
                  <a:srgbClr val="FFFFFF"/>
                </a:solidFill>
              </a14:hiddenFill>
            </a:ext>
          </a:extLst>
        </p:spPr>
      </p:pic>
      <p:sp>
        <p:nvSpPr>
          <p:cNvPr id="26" name="矩形 25"/>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结构模式示例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animBg="1"/>
      <p:bldP spid="5" grpId="0" animBg="1"/>
      <p:bldP spid="6" grpId="0" animBg="1"/>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753993"/>
            <a:ext cx="3357372" cy="1877437"/>
            <a:chOff x="8548025" y="1459078"/>
            <a:chExt cx="2967866" cy="1877437"/>
          </a:xfrm>
        </p:grpSpPr>
        <p:sp>
          <p:nvSpPr>
            <p:cNvPr id="32" name="矩形 31"/>
            <p:cNvSpPr/>
            <p:nvPr/>
          </p:nvSpPr>
          <p:spPr>
            <a:xfrm>
              <a:off x="8548025" y="1766855"/>
              <a:ext cx="2967866" cy="1569660"/>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 </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安卓手机 </a:t>
              </a:r>
              <a:r>
                <a:rPr lang="en-US" altLang="zh-CN"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App </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作为实例，可以向左策划出现</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左侧抽屉</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界面。</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这一功能在 </a:t>
              </a:r>
              <a:r>
                <a:rPr lang="en-US" altLang="zh-CN"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IOS</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和</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安卓系统的许多应用中都很</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常见</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。通常左侧</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抽屉</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包含手机应用的</a:t>
              </a:r>
              <a:r>
                <a:rPr lang="zh-CN" altLang="en-US" sz="16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主要</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导航</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en-US" altLang="zh-CN"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是行为模式的</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典型例子</a:t>
              </a:r>
              <a:endParaRPr lang="zh-CN" altLang="en-US" sz="16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510536" cy="307777"/>
            </a:xfrm>
            <a:prstGeom prst="rect">
              <a:avLst/>
            </a:prstGeom>
          </p:spPr>
          <p:txBody>
            <a:bodyPr wrap="square">
              <a:spAutoFit/>
            </a:bodyPr>
            <a:lstStyle/>
            <a:p>
              <a:r>
                <a:rPr lang="zh-CN" altLang="en-US" sz="14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手机交互例子</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027" name="Picture 3" descr="C:\Users\dell\AppData\Local\Temp\154142853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38" y="1998511"/>
            <a:ext cx="1895080" cy="3281035"/>
          </a:xfrm>
          <a:prstGeom prst="rect">
            <a:avLst/>
          </a:prstGeom>
          <a:noFill/>
          <a:extLst>
            <a:ext uri="{909E8E84-426E-40DD-AFC4-6F175D3DCCD1}">
              <a14:hiddenFill xmlns:a14="http://schemas.microsoft.com/office/drawing/2010/main">
                <a:solidFill>
                  <a:srgbClr val="FFFFFF"/>
                </a:solidFill>
              </a14:hiddenFill>
            </a:ext>
          </a:extLst>
        </p:spPr>
      </p:pic>
      <p:sp>
        <p:nvSpPr>
          <p:cNvPr id="53" name="矩形 52"/>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行为模式示例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8" fill="hold" nodeType="withEffect">
                                  <p:stCondLst>
                                    <p:cond delay="225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41" presetClass="entr" presetSubtype="0" fill="hold" grpId="0" nodeType="withEffect">
                                  <p:stCondLst>
                                    <p:cond delay="500"/>
                                  </p:stCondLst>
                                  <p:iterate type="lt">
                                    <p:tmPct val="10000"/>
                                  </p:iterate>
                                  <p:childTnLst>
                                    <p:set>
                                      <p:cBhvr>
                                        <p:cTn id="14" dur="1" fill="hold">
                                          <p:stCondLst>
                                            <p:cond delay="0"/>
                                          </p:stCondLst>
                                        </p:cTn>
                                        <p:tgtEl>
                                          <p:spTgt spid="53"/>
                                        </p:tgtEl>
                                        <p:attrNameLst>
                                          <p:attrName>style.visibility</p:attrName>
                                        </p:attrNameLst>
                                      </p:cBhvr>
                                      <p:to>
                                        <p:strVal val="visible"/>
                                      </p:to>
                                    </p:set>
                                    <p:anim calcmode="lin" valueType="num">
                                      <p:cBhvr>
                                        <p:cTn id="15"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3"/>
                                        </p:tgtEl>
                                        <p:attrNameLst>
                                          <p:attrName>ppt_y</p:attrName>
                                        </p:attrNameLst>
                                      </p:cBhvr>
                                      <p:tavLst>
                                        <p:tav tm="0">
                                          <p:val>
                                            <p:strVal val="#ppt_y"/>
                                          </p:val>
                                        </p:tav>
                                        <p:tav tm="100000">
                                          <p:val>
                                            <p:strVal val="#ppt_y"/>
                                          </p:val>
                                        </p:tav>
                                      </p:tavLst>
                                    </p:anim>
                                    <p:anim calcmode="lin" valueType="num">
                                      <p:cBhvr>
                                        <p:cTn id="17"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3"/>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 grpId="0" animBg="1"/>
      <p:bldP spid="12" grpId="0" animBg="1"/>
      <p:bldP spid="15" grpId="0" animBg="1"/>
      <p:bldP spid="16" grpId="0" animBg="1"/>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503075"/>
            <a:ext cx="3925778" cy="1323439"/>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请再举一个行为模式的例子，要求符合行为模式的定义</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矩形 15"/>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3" name="椭圆 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6"/>
                                        </p:tgtEl>
                                        <p:attrNameLst>
                                          <p:attrName>ppt_y</p:attrName>
                                        </p:attrNameLst>
                                      </p:cBhvr>
                                      <p:tavLst>
                                        <p:tav tm="0">
                                          <p:val>
                                            <p:strVal val="#ppt_y"/>
                                          </p:val>
                                        </p:tav>
                                        <p:tav tm="100000">
                                          <p:val>
                                            <p:strVal val="#ppt_y"/>
                                          </p:val>
                                        </p:tav>
                                      </p:tavLst>
                                    </p:anim>
                                    <p:anim calcmode="lin" valueType="num">
                                      <p:cBhvr>
                                        <p:cTn id="4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6"/>
                                        </p:tgtEl>
                                      </p:cBhvr>
                                    </p:animEffect>
                                  </p:childTnLst>
                                </p:cTn>
                              </p:par>
                              <p:par>
                                <p:cTn id="45" presetID="2" presetClass="entr" presetSubtype="9"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0-#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0-#ppt_w/2"/>
                                          </p:val>
                                        </p:tav>
                                        <p:tav tm="100000">
                                          <p:val>
                                            <p:strVal val="#ppt_x"/>
                                          </p:val>
                                        </p:tav>
                                      </p:tavLst>
                                    </p:anim>
                                    <p:anim calcmode="lin" valueType="num">
                                      <p:cBhvr additive="base">
                                        <p:cTn id="60" dur="500" fill="hold"/>
                                        <p:tgtEl>
                                          <p:spTgt spid="4"/>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0-#ppt_w/2"/>
                                          </p:val>
                                        </p:tav>
                                        <p:tav tm="100000">
                                          <p:val>
                                            <p:strVal val="#ppt_x"/>
                                          </p:val>
                                        </p:tav>
                                      </p:tavLst>
                                    </p:anim>
                                    <p:anim calcmode="lin" valueType="num">
                                      <p:cBhvr additive="base">
                                        <p:cTn id="6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9" grpId="0" animBg="1"/>
      <p:bldP spid="20" grpId="0" animBg="1"/>
      <p:bldP spid="30" grpId="0"/>
      <p:bldP spid="16" grpId="0"/>
      <p:bldP spid="2" grpId="0" bldLvl="0" animBg="1"/>
      <p:bldP spid="3" grpId="0" bldLvl="0" animBg="1"/>
      <p:bldP spid="15" grpId="0" bldLvl="0" animBg="1"/>
      <p:bldP spid="4" grpId="0" bldLvl="0" animBg="1"/>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5" y="1847349"/>
            <a:ext cx="3586298" cy="3586298"/>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3663431" y="2875727"/>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39858" y="2893048"/>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23626" y="980641"/>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523626" y="4836445"/>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52932" y="2809116"/>
            <a:ext cx="1662764" cy="1662764"/>
          </a:xfrm>
          <a:prstGeom prst="ellipse">
            <a:avLst/>
          </a:prstGeom>
          <a:gradFill>
            <a:gsLst>
              <a:gs pos="100000">
                <a:srgbClr val="18478F"/>
              </a:gs>
              <a:gs pos="0">
                <a:srgbClr val="238DED"/>
              </a:gs>
            </a:gsLst>
            <a:lin ang="7200000" scaled="0"/>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7"/>
          <p:cNvSpPr>
            <a:spLocks noEditPoints="1"/>
          </p:cNvSpPr>
          <p:nvPr/>
        </p:nvSpPr>
        <p:spPr bwMode="auto">
          <a:xfrm>
            <a:off x="5880767" y="3209080"/>
            <a:ext cx="807094"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4059549"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939340"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30"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31" name="组合 30"/>
          <p:cNvGrpSpPr/>
          <p:nvPr/>
        </p:nvGrpSpPr>
        <p:grpSpPr>
          <a:xfrm>
            <a:off x="5939340" y="5272269"/>
            <a:ext cx="519302" cy="450063"/>
            <a:chOff x="7090992" y="4839631"/>
            <a:chExt cx="424306" cy="367732"/>
          </a:xfrm>
          <a:solidFill>
            <a:schemeClr val="bg1"/>
          </a:solidFill>
        </p:grpSpPr>
        <p:sp>
          <p:nvSpPr>
            <p:cNvPr id="32"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3"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4"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6" name="组合 35"/>
          <p:cNvGrpSpPr/>
          <p:nvPr/>
        </p:nvGrpSpPr>
        <p:grpSpPr>
          <a:xfrm>
            <a:off x="7890684" y="3319480"/>
            <a:ext cx="478012" cy="473085"/>
            <a:chOff x="4270293" y="4090633"/>
            <a:chExt cx="390570" cy="386543"/>
          </a:xfrm>
          <a:solidFill>
            <a:schemeClr val="bg1"/>
          </a:solidFill>
        </p:grpSpPr>
        <p:sp>
          <p:nvSpPr>
            <p:cNvPr id="37"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32163" y="1773408"/>
            <a:ext cx="3350072" cy="1229995"/>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演化型原型的定义</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演化型原型与抛弃型原型相对，它可以随着需求的越来越明确，不断地进行迭代。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它具有健壮性。</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1767774"/>
            <a:ext cx="3459514" cy="1229995"/>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抛弃型原型的定义</a:t>
            </a:r>
            <a:endPar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抛弃型原型是在完成使命之后可以抛弃的原型。</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它具有快速但相对粗略的特点。</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它更注重快速实现及快速修改。</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32163" y="4952306"/>
            <a:ext cx="3350072" cy="1291590"/>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演化型原型的作用</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演化型原型为增量构建产品提供一个稳固的架构基础。</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它能够快速将可用的功能交付给用户。</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4952306"/>
            <a:ext cx="3459514" cy="1445260"/>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抛弃型原型的作用</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可抛弃型原型可以帮助用户和开发人员形象地理解需求可能如何实现并能够找出需求中的遗漏。</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它还可以让用户判断需求是否满足必要的业务过程。</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27200"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抛弃型原型和演化型原型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1" fill="hold" grpId="0" nodeType="withEffect">
                                  <p:stCondLst>
                                    <p:cond delay="2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2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2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30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nodeType="withEffect">
                                  <p:stCondLst>
                                    <p:cond delay="30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nodeType="withEffect">
                                  <p:stCondLst>
                                    <p:cond delay="30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22" presetClass="entr" presetSubtype="2" fill="hold" grpId="0" nodeType="withEffect">
                                  <p:stCondLst>
                                    <p:cond delay="300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1000"/>
                                        <p:tgtEl>
                                          <p:spTgt spid="40"/>
                                        </p:tgtEl>
                                      </p:cBhvr>
                                    </p:animEffect>
                                  </p:childTnLst>
                                </p:cTn>
                              </p:par>
                              <p:par>
                                <p:cTn id="59" presetID="22" presetClass="entr" presetSubtype="2" fill="hold" grpId="0" nodeType="withEffect">
                                  <p:stCondLst>
                                    <p:cond delay="300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1000"/>
                                        <p:tgtEl>
                                          <p:spTgt spid="42"/>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1000"/>
                                        <p:tgtEl>
                                          <p:spTgt spid="41"/>
                                        </p:tgtEl>
                                      </p:cBhvr>
                                    </p:animEffect>
                                  </p:childTnLst>
                                </p:cTn>
                              </p:par>
                              <p:par>
                                <p:cTn id="65" presetID="22" presetClass="entr" presetSubtype="8" fill="hold" grpId="0" nodeType="withEffect">
                                  <p:stCondLst>
                                    <p:cond delay="30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1000"/>
                                        <p:tgtEl>
                                          <p:spTgt spid="39"/>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8"/>
                                        </p:tgtEl>
                                        <p:attrNameLst>
                                          <p:attrName>ppt_y</p:attrName>
                                        </p:attrNameLst>
                                      </p:cBhvr>
                                      <p:tavLst>
                                        <p:tav tm="0">
                                          <p:val>
                                            <p:strVal val="#ppt_y"/>
                                          </p:val>
                                        </p:tav>
                                        <p:tav tm="100000">
                                          <p:val>
                                            <p:strVal val="#ppt_y"/>
                                          </p:val>
                                        </p:tav>
                                      </p:tavLst>
                                    </p:anim>
                                    <p:anim calcmode="lin" valueType="num">
                                      <p:cBhvr>
                                        <p:cTn id="7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8"/>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0-#ppt_w/2"/>
                                          </p:val>
                                        </p:tav>
                                        <p:tav tm="100000">
                                          <p:val>
                                            <p:strVal val="#ppt_x"/>
                                          </p:val>
                                        </p:tav>
                                      </p:tavLst>
                                    </p:anim>
                                    <p:anim calcmode="lin" valueType="num">
                                      <p:cBhvr additive="base">
                                        <p:cTn id="78" dur="500" fill="hold"/>
                                        <p:tgtEl>
                                          <p:spTgt spid="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0-#ppt_w/2"/>
                                          </p:val>
                                        </p:tav>
                                        <p:tav tm="100000">
                                          <p:val>
                                            <p:strVal val="#ppt_x"/>
                                          </p:val>
                                        </p:tav>
                                      </p:tavLst>
                                    </p:anim>
                                    <p:anim calcmode="lin" valueType="num">
                                      <p:cBhvr additive="base">
                                        <p:cTn id="82" dur="500" fill="hold"/>
                                        <p:tgtEl>
                                          <p:spTgt spid="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0-#ppt_w/2"/>
                                          </p:val>
                                        </p:tav>
                                        <p:tav tm="100000">
                                          <p:val>
                                            <p:strVal val="#ppt_x"/>
                                          </p:val>
                                        </p:tav>
                                      </p:tavLst>
                                    </p:anim>
                                    <p:anim calcmode="lin" valueType="num">
                                      <p:cBhvr additive="base">
                                        <p:cTn id="86" dur="500" fill="hold"/>
                                        <p:tgtEl>
                                          <p:spTgt spid="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additive="base">
                                        <p:cTn id="89" dur="500" fill="hold"/>
                                        <p:tgtEl>
                                          <p:spTgt spid="7"/>
                                        </p:tgtEl>
                                        <p:attrNameLst>
                                          <p:attrName>ppt_x</p:attrName>
                                        </p:attrNameLst>
                                      </p:cBhvr>
                                      <p:tavLst>
                                        <p:tav tm="0">
                                          <p:val>
                                            <p:strVal val="0-#ppt_w/2"/>
                                          </p:val>
                                        </p:tav>
                                        <p:tav tm="100000">
                                          <p:val>
                                            <p:strVal val="#ppt_x"/>
                                          </p:val>
                                        </p:tav>
                                      </p:tavLst>
                                    </p:anim>
                                    <p:anim calcmode="lin" valueType="num">
                                      <p:cBhvr additive="base">
                                        <p:cTn id="90" dur="500" fill="hold"/>
                                        <p:tgtEl>
                                          <p:spTgt spid="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9"/>
                                        </p:tgtEl>
                                        <p:attrNameLst>
                                          <p:attrName>style.visibility</p:attrName>
                                        </p:attrNameLst>
                                      </p:cBhvr>
                                      <p:to>
                                        <p:strVal val="visible"/>
                                      </p:to>
                                    </p:set>
                                    <p:anim calcmode="lin" valueType="num">
                                      <p:cBhvr additive="base">
                                        <p:cTn id="93" dur="500" fill="hold"/>
                                        <p:tgtEl>
                                          <p:spTgt spid="9"/>
                                        </p:tgtEl>
                                        <p:attrNameLst>
                                          <p:attrName>ppt_x</p:attrName>
                                        </p:attrNameLst>
                                      </p:cBhvr>
                                      <p:tavLst>
                                        <p:tav tm="0">
                                          <p:val>
                                            <p:strVal val="0-#ppt_w/2"/>
                                          </p:val>
                                        </p:tav>
                                        <p:tav tm="100000">
                                          <p:val>
                                            <p:strVal val="#ppt_x"/>
                                          </p:val>
                                        </p:tav>
                                      </p:tavLst>
                                    </p:anim>
                                    <p:anim calcmode="lin" valueType="num">
                                      <p:cBhvr additive="base">
                                        <p:cTn id="9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3" grpId="0" bldLvl="0" animBg="1"/>
      <p:bldP spid="14" grpId="0" bldLvl="0" animBg="1"/>
      <p:bldP spid="19" grpId="0" bldLvl="0" animBg="1"/>
      <p:bldP spid="20" grpId="0" bldLvl="0" animBg="1"/>
      <p:bldP spid="39" grpId="0"/>
      <p:bldP spid="40" grpId="0"/>
      <p:bldP spid="41" grpId="0"/>
      <p:bldP spid="42" grpId="0"/>
      <p:bldP spid="8" grpId="0"/>
      <p:bldP spid="4" grpId="0" bldLvl="0" animBg="1"/>
      <p:bldP spid="5" grpId="0" bldLvl="0" animBg="1"/>
      <p:bldP spid="6" grpId="0" bldLvl="0" animBg="1"/>
      <p:bldP spid="7" grpId="0" bldLvl="0" animBg="1"/>
      <p:bldP spid="9"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54650" y="3251835"/>
            <a:ext cx="3806825" cy="583565"/>
          </a:xfrm>
          <a:prstGeom prst="rect">
            <a:avLst/>
          </a:prstGeom>
          <a:ln>
            <a:noFill/>
          </a:ln>
        </p:spPr>
        <p:txBody>
          <a:bodyPr wrap="square">
            <a:spAutoFit/>
          </a:bodyPr>
          <a:lstStyle/>
          <a:p>
            <a:r>
              <a:rPr 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Axure RP</a:t>
            </a:r>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工具介绍</a:t>
            </a:r>
            <a:endPar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a:t>
            </a:r>
            <a:r>
              <a:rPr lang="en-US" sz="5400" dirty="0" smtClean="0">
                <a:effectLst>
                  <a:outerShdw blurRad="38100" dist="38100" dir="2700000" algn="tl">
                    <a:srgbClr val="000000">
                      <a:alpha val="43137"/>
                    </a:srgbClr>
                  </a:outerShdw>
                </a:effectLst>
                <a:latin typeface="Impact" panose="020B0806030902050204" pitchFamily="34" charset="0"/>
              </a:rPr>
              <a:t>6</a:t>
            </a:r>
            <a:endParaRPr 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0" grpId="0"/>
          <p:bldP spid="14" grpId="0" bldLvl="0" animBg="1"/>
          <p:bldP spid="16" grpId="0" bldLvl="0" animBg="1"/>
          <p:bldP spid="17" grpId="0" bldLvl="0" animBg="1"/>
          <p:bldP spid="18" grpId="0" bldLvl="0" animBg="1"/>
          <p:bldP spid="19" grpId="0" bldLvl="0" animBg="1"/>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568450" y="1076325"/>
            <a:ext cx="9191625" cy="5643880"/>
          </a:xfrm>
          <a:prstGeom prst="rect">
            <a:avLst/>
          </a:prstGeom>
        </p:spPr>
      </p:pic>
      <p:sp>
        <p:nvSpPr>
          <p:cNvPr id="8" name="文本框 7"/>
          <p:cNvSpPr txBox="1"/>
          <p:nvPr/>
        </p:nvSpPr>
        <p:spPr>
          <a:xfrm>
            <a:off x="4389120" y="635000"/>
            <a:ext cx="98361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菜单栏</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9" name="文本框 8"/>
          <p:cNvSpPr txBox="1"/>
          <p:nvPr/>
        </p:nvSpPr>
        <p:spPr>
          <a:xfrm>
            <a:off x="7687945" y="977265"/>
            <a:ext cx="98361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工具栏</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6" name="文本框 15"/>
          <p:cNvSpPr txBox="1"/>
          <p:nvPr/>
        </p:nvSpPr>
        <p:spPr>
          <a:xfrm>
            <a:off x="1744345" y="2324100"/>
            <a:ext cx="98361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页面</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7" name="文本框 16"/>
          <p:cNvSpPr txBox="1"/>
          <p:nvPr/>
        </p:nvSpPr>
        <p:spPr>
          <a:xfrm>
            <a:off x="1744345" y="3995420"/>
            <a:ext cx="983615" cy="706755"/>
          </a:xfrm>
          <a:prstGeom prst="rect">
            <a:avLst/>
          </a:prstGeom>
          <a:noFill/>
        </p:spPr>
        <p:txBody>
          <a:bodyPr wrap="square" rtlCol="0">
            <a:spAutoFit/>
          </a:bodyPr>
          <a:p>
            <a:pPr algn="ctr"/>
            <a:r>
              <a:rPr lang="zh-CN" altLang="en-US" sz="2000" b="1" dirty="0" smtClean="0">
                <a:solidFill>
                  <a:srgbClr val="FF0000"/>
                </a:solidFill>
                <a:latin typeface="等线 Light" panose="02010600030101010101" charset="-122"/>
                <a:ea typeface="等线 Light" panose="02010600030101010101" charset="-122"/>
              </a:rPr>
              <a:t>部件库面板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8" name="文本框 17"/>
          <p:cNvSpPr txBox="1"/>
          <p:nvPr/>
        </p:nvSpPr>
        <p:spPr>
          <a:xfrm>
            <a:off x="1568450" y="5781675"/>
            <a:ext cx="130365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母版面板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5" name="文本框 14"/>
          <p:cNvSpPr txBox="1"/>
          <p:nvPr/>
        </p:nvSpPr>
        <p:spPr>
          <a:xfrm>
            <a:off x="5401945" y="3544570"/>
            <a:ext cx="1172845" cy="706755"/>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设计区域</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4" name="文本框 23"/>
          <p:cNvSpPr txBox="1"/>
          <p:nvPr/>
        </p:nvSpPr>
        <p:spPr>
          <a:xfrm>
            <a:off x="10086975" y="5324475"/>
            <a:ext cx="1182370" cy="706755"/>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概要面板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5" name="文本框 24"/>
          <p:cNvSpPr txBox="1"/>
          <p:nvPr/>
        </p:nvSpPr>
        <p:spPr>
          <a:xfrm>
            <a:off x="10086975" y="2633980"/>
            <a:ext cx="1181735" cy="132207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部件属性和</a:t>
            </a:r>
            <a:endParaRPr lang="zh-CN" altLang="en-US" sz="2000" b="1" dirty="0" smtClean="0">
              <a:solidFill>
                <a:srgbClr val="FF0000"/>
              </a:solidFill>
              <a:latin typeface="等线 Light" panose="02010600030101010101" charset="-122"/>
              <a:ea typeface="等线 Light" panose="02010600030101010101" charset="-122"/>
            </a:endParaRPr>
          </a:p>
          <a:p>
            <a:r>
              <a:rPr lang="zh-CN" altLang="en-US" sz="2000" b="1" dirty="0" smtClean="0">
                <a:solidFill>
                  <a:srgbClr val="FF0000"/>
                </a:solidFill>
                <a:latin typeface="等线 Light" panose="02010600030101010101" charset="-122"/>
                <a:ea typeface="等线 Light" panose="02010600030101010101" charset="-122"/>
              </a:rPr>
              <a:t>样式面板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设计窗口</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2" grpId="0" bldLvl="0" animBg="1"/>
      <p:bldP spid="3" grpId="0" bldLvl="0" animBg="1"/>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75155" y="1447800"/>
            <a:ext cx="10012680" cy="1476375"/>
          </a:xfrm>
          <a:prstGeom prst="rect">
            <a:avLst/>
          </a:prstGeom>
          <a:noFill/>
        </p:spPr>
        <p:txBody>
          <a:bodyPr wrap="none" rtlCol="0">
            <a:spAutoFit/>
          </a:bodyPr>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页面（站点地图）是用来增加、删除和组织管理原型中的页面。</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添加页面的数量是没有限制的，但是如果你的页面非常多，强烈建议使用文件夹进行管理</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A</a:t>
            </a:r>
            <a:r>
              <a:rPr lang="zh-CN" altLang="en-US" b="1" dirty="0" smtClean="0">
                <a:solidFill>
                  <a:schemeClr val="tx1"/>
                </a:solidFill>
                <a:latin typeface="微软雅黑" panose="020B0503020204020204" pitchFamily="34" charset="-122"/>
                <a:ea typeface="微软雅黑" panose="020B0503020204020204" pitchFamily="34" charset="-122"/>
                <a:sym typeface="+mn-ea"/>
              </a:rPr>
              <a:t>：添加新页面；</a:t>
            </a:r>
            <a:r>
              <a:rPr lang="en-US" altLang="zh-CN" b="1" dirty="0" smtClean="0">
                <a:solidFill>
                  <a:schemeClr val="tx1"/>
                </a:solidFill>
                <a:latin typeface="微软雅黑" panose="020B0503020204020204" pitchFamily="34" charset="-122"/>
                <a:ea typeface="微软雅黑" panose="020B0503020204020204" pitchFamily="34" charset="-122"/>
                <a:sym typeface="+mn-ea"/>
              </a:rPr>
              <a:t>B</a:t>
            </a:r>
            <a:r>
              <a:rPr lang="zh-CN" altLang="en-US" b="1" dirty="0" smtClean="0">
                <a:solidFill>
                  <a:schemeClr val="tx1"/>
                </a:solidFill>
                <a:latin typeface="微软雅黑" panose="020B0503020204020204" pitchFamily="34" charset="-122"/>
                <a:ea typeface="微软雅黑" panose="020B0503020204020204" pitchFamily="34" charset="-122"/>
                <a:sym typeface="+mn-ea"/>
              </a:rPr>
              <a:t>：添加文件夹；</a:t>
            </a:r>
            <a:r>
              <a:rPr lang="en-US" altLang="zh-CN" b="1" dirty="0" smtClean="0">
                <a:solidFill>
                  <a:schemeClr val="tx1"/>
                </a:solidFill>
                <a:latin typeface="微软雅黑" panose="020B0503020204020204" pitchFamily="34" charset="-122"/>
                <a:ea typeface="微软雅黑" panose="020B0503020204020204" pitchFamily="34" charset="-122"/>
                <a:sym typeface="+mn-ea"/>
              </a:rPr>
              <a:t>C</a:t>
            </a:r>
            <a:r>
              <a:rPr lang="zh-CN" altLang="en-US" b="1" dirty="0" smtClean="0">
                <a:solidFill>
                  <a:schemeClr val="tx1"/>
                </a:solidFill>
                <a:latin typeface="微软雅黑" panose="020B0503020204020204" pitchFamily="34" charset="-122"/>
                <a:ea typeface="微软雅黑" panose="020B0503020204020204" pitchFamily="34" charset="-122"/>
                <a:sym typeface="+mn-ea"/>
              </a:rPr>
              <a:t>：查找页面。</a:t>
            </a:r>
            <a:endParaRPr lang="zh-CN" altLang="en-US" b="1" dirty="0" smtClean="0">
              <a:solidFill>
                <a:schemeClr val="tx1"/>
              </a:solidFill>
              <a:latin typeface="微软雅黑" panose="020B0503020204020204" pitchFamily="34" charset="-122"/>
              <a:ea typeface="微软雅黑" panose="020B0503020204020204" pitchFamily="34" charset="-122"/>
            </a:endParaRPr>
          </a:p>
          <a:p>
            <a:endParaRPr lang="zh-CN" altLang="en-US" b="1" dirty="0" smtClean="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17320" y="3331210"/>
            <a:ext cx="2571115" cy="2675890"/>
          </a:xfrm>
          <a:prstGeom prst="rect">
            <a:avLst/>
          </a:prstGeom>
        </p:spPr>
      </p:pic>
      <p:pic>
        <p:nvPicPr>
          <p:cNvPr id="6" name="图片 5"/>
          <p:cNvPicPr>
            <a:picLocks noChangeAspect="1"/>
          </p:cNvPicPr>
          <p:nvPr/>
        </p:nvPicPr>
        <p:blipFill>
          <a:blip r:embed="rId2"/>
          <a:stretch>
            <a:fillRect/>
          </a:stretch>
        </p:blipFill>
        <p:spPr>
          <a:xfrm>
            <a:off x="7884160" y="3331210"/>
            <a:ext cx="2856865" cy="2675890"/>
          </a:xfrm>
          <a:prstGeom prst="rect">
            <a:avLst/>
          </a:prstGeom>
        </p:spPr>
      </p:pic>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页面</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71650" y="1210945"/>
            <a:ext cx="9169400" cy="1476375"/>
          </a:xfrm>
          <a:prstGeom prst="rect">
            <a:avLst/>
          </a:prstGeom>
          <a:noFill/>
        </p:spPr>
        <p:txBody>
          <a:bodyPr wrap="square" rtlCol="0">
            <a:spAutoFit/>
          </a:bodyPr>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latin typeface="微软雅黑" panose="020B0503020204020204" pitchFamily="34" charset="-122"/>
                <a:ea typeface="微软雅黑" panose="020B0503020204020204" pitchFamily="34" charset="-122"/>
                <a:sym typeface="+mn-ea"/>
              </a:rPr>
              <a:t>通过部件面板，你可以使用Axure内建的部件库，也可以下载并导入第三方部件库，或者管理自己的自定义部件库。在默认显示的线框图部件库中包含基本元件、表单元件、菜单和表格，以及标记元件4个类别</a:t>
            </a:r>
            <a:endParaRPr lang="zh-CN" altLang="en-US" b="1" dirty="0" smtClean="0">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元件面板</a:t>
            </a:r>
            <a:endParaRPr lang="zh-CN" altLang="en-US" sz="2400">
              <a:solidFill>
                <a:srgbClr val="18478F"/>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4455795" y="2806065"/>
            <a:ext cx="2729230" cy="285115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母版</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06805" y="1582420"/>
            <a:ext cx="8459470" cy="1753235"/>
          </a:xfrm>
          <a:prstGeom prst="rect">
            <a:avLst/>
          </a:prstGeom>
          <a:noFill/>
        </p:spPr>
        <p:txBody>
          <a:bodyPr wrap="square" rtlCol="0">
            <a:spAutoFit/>
          </a:bodyPr>
          <a:p>
            <a:pPr algn="l"/>
            <a:r>
              <a:rPr lang="en-US" altLang="zh-CN" b="1" dirty="0" smtClean="0">
                <a:solidFill>
                  <a:schemeClr val="bg1"/>
                </a:solidFill>
                <a:latin typeface="微软雅黑" panose="020B0503020204020204" pitchFamily="34" charset="-122"/>
                <a:ea typeface="微软雅黑" panose="020B0503020204020204" pitchFamily="34" charset="-122"/>
                <a:sym typeface="+mn-ea"/>
              </a:rPr>
              <a:t>	</a:t>
            </a:r>
            <a:r>
              <a:rPr lang="zh-CN" altLang="en-US" b="1" dirty="0" smtClean="0">
                <a:solidFill>
                  <a:srgbClr val="FF0000"/>
                </a:solidFill>
                <a:latin typeface="微软雅黑" panose="020B0503020204020204" pitchFamily="34" charset="-122"/>
                <a:ea typeface="微软雅黑" panose="020B0503020204020204" pitchFamily="34" charset="-122"/>
                <a:sym typeface="+mn-ea"/>
              </a:rPr>
              <a:t>母版可用来创建可重复使用的资源和管理全局变化，是整个项目中重复使用的部件容器</a:t>
            </a:r>
            <a:r>
              <a:rPr lang="zh-CN" altLang="en-US" b="1" dirty="0" smtClean="0">
                <a:solidFill>
                  <a:schemeClr val="tx1"/>
                </a:solidFill>
                <a:latin typeface="微软雅黑" panose="020B0503020204020204" pitchFamily="34" charset="-122"/>
                <a:ea typeface="微软雅黑" panose="020B0503020204020204" pitchFamily="34" charset="-122"/>
                <a:sym typeface="+mn-ea"/>
              </a:rPr>
              <a:t>。对母版的任何修改提交后，任何页面中所使用的相同的母版都会同时改变。</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用来创建母版的常用元素有：页头、页脚、导航、模板和广告等。</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09955" y="1520825"/>
            <a:ext cx="1949450" cy="1750060"/>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 name="Freeform 6"/>
          <p:cNvSpPr/>
          <p:nvPr/>
        </p:nvSpPr>
        <p:spPr bwMode="auto">
          <a:xfrm>
            <a:off x="2252980" y="1520825"/>
            <a:ext cx="3211195" cy="1750060"/>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sp>
        <p:nvSpPr>
          <p:cNvPr id="4" name="Freeform 7"/>
          <p:cNvSpPr/>
          <p:nvPr/>
        </p:nvSpPr>
        <p:spPr bwMode="auto">
          <a:xfrm>
            <a:off x="6428105" y="1477010"/>
            <a:ext cx="1990725" cy="178752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 name="Freeform 8"/>
          <p:cNvSpPr/>
          <p:nvPr/>
        </p:nvSpPr>
        <p:spPr bwMode="auto">
          <a:xfrm>
            <a:off x="7757795" y="1477010"/>
            <a:ext cx="3237865" cy="178752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en-US" altLang="zh-CN"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nvGrpSpPr>
          <p:cNvPr id="6" name="组合 5"/>
          <p:cNvGrpSpPr/>
          <p:nvPr/>
        </p:nvGrpSpPr>
        <p:grpSpPr>
          <a:xfrm>
            <a:off x="1327150" y="1896745"/>
            <a:ext cx="511810" cy="739775"/>
            <a:chOff x="689553" y="1041991"/>
            <a:chExt cx="461652" cy="550860"/>
          </a:xfrm>
          <a:gradFill>
            <a:gsLst>
              <a:gs pos="100000">
                <a:srgbClr val="18478F"/>
              </a:gs>
              <a:gs pos="0">
                <a:srgbClr val="238DED"/>
              </a:gs>
            </a:gsLst>
            <a:lin ang="7200000" scaled="0"/>
          </a:gradFill>
        </p:grpSpPr>
        <p:sp>
          <p:nvSpPr>
            <p:cNvPr id="7"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9" name="组合 8"/>
          <p:cNvGrpSpPr/>
          <p:nvPr/>
        </p:nvGrpSpPr>
        <p:grpSpPr>
          <a:xfrm>
            <a:off x="6717030" y="1863725"/>
            <a:ext cx="743585" cy="782320"/>
            <a:chOff x="4499856" y="8587886"/>
            <a:chExt cx="664601" cy="579853"/>
          </a:xfrm>
          <a:gradFill>
            <a:gsLst>
              <a:gs pos="100000">
                <a:srgbClr val="18478F"/>
              </a:gs>
              <a:gs pos="0">
                <a:srgbClr val="238DED"/>
              </a:gs>
            </a:gsLst>
            <a:lin ang="7200000" scaled="0"/>
          </a:gradFill>
        </p:grpSpPr>
        <p:sp>
          <p:nvSpPr>
            <p:cNvPr id="15"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4" name="矩形 23"/>
          <p:cNvSpPr/>
          <p:nvPr/>
        </p:nvSpPr>
        <p:spPr>
          <a:xfrm>
            <a:off x="3081655" y="2140585"/>
            <a:ext cx="1939290" cy="460375"/>
          </a:xfrm>
          <a:prstGeom prst="rect">
            <a:avLst/>
          </a:prstGeom>
        </p:spPr>
        <p:txBody>
          <a:bodyPr wrap="square">
            <a:spAutoFit/>
          </a:bodyPr>
          <a:p>
            <a:r>
              <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创建母版</a:t>
            </a:r>
            <a:endPar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27" name="矩形 26"/>
          <p:cNvSpPr/>
          <p:nvPr/>
        </p:nvSpPr>
        <p:spPr>
          <a:xfrm>
            <a:off x="8505825" y="2036445"/>
            <a:ext cx="1742440" cy="460375"/>
          </a:xfrm>
          <a:prstGeom prst="rect">
            <a:avLst/>
          </a:prstGeom>
        </p:spPr>
        <p:txBody>
          <a:bodyPr wrap="square">
            <a:spAutoFit/>
          </a:bodyPr>
          <a:p>
            <a:r>
              <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rPr>
              <a:t>使用母版</a:t>
            </a:r>
            <a:endParaRPr lang="zh-CN" altLang="en-US" sz="2400" b="1"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71" name="文本框 70"/>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母版</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909955" y="3653155"/>
            <a:ext cx="4643755" cy="2584450"/>
          </a:xfrm>
          <a:prstGeom prst="rect">
            <a:avLst/>
          </a:prstGeom>
          <a:noFill/>
        </p:spPr>
        <p:txBody>
          <a:bodyPr wrap="square" rtlCol="0">
            <a:spAutoFit/>
          </a:bodyPr>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endParaRPr lang="en-US" altLang="zh-CN"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1.在</a:t>
            </a:r>
            <a:r>
              <a:rPr lang="en-US" altLang="zh-CN" b="1" dirty="0" smtClean="0">
                <a:solidFill>
                  <a:schemeClr val="tx1"/>
                </a:solidFill>
                <a:latin typeface="微软雅黑" panose="020B0503020204020204" pitchFamily="34" charset="-122"/>
                <a:ea typeface="微软雅黑" panose="020B0503020204020204" pitchFamily="34" charset="-122"/>
                <a:sym typeface="+mn-ea"/>
              </a:rPr>
              <a:t>[</a:t>
            </a:r>
            <a:r>
              <a:rPr lang="zh-CN" altLang="en-US" b="1" dirty="0" smtClean="0">
                <a:solidFill>
                  <a:schemeClr val="tx1"/>
                </a:solidFill>
                <a:latin typeface="微软雅黑" panose="020B0503020204020204" pitchFamily="34" charset="-122"/>
                <a:ea typeface="微软雅黑" panose="020B0503020204020204" pitchFamily="34" charset="-122"/>
                <a:sym typeface="+mn-ea"/>
              </a:rPr>
              <a:t>母版]面板中单击</a:t>
            </a:r>
            <a:r>
              <a:rPr lang="en-US" altLang="zh-CN" b="1" dirty="0" smtClean="0">
                <a:solidFill>
                  <a:schemeClr val="tx1"/>
                </a:solidFill>
                <a:latin typeface="微软雅黑" panose="020B0503020204020204" pitchFamily="34" charset="-122"/>
                <a:ea typeface="微软雅黑" panose="020B0503020204020204" pitchFamily="34" charset="-122"/>
                <a:sym typeface="+mn-ea"/>
              </a:rPr>
              <a:t>[</a:t>
            </a:r>
            <a:r>
              <a:rPr lang="zh-CN" altLang="en-US" b="1" dirty="0" smtClean="0">
                <a:solidFill>
                  <a:schemeClr val="tx1"/>
                </a:solidFill>
                <a:latin typeface="微软雅黑" panose="020B0503020204020204" pitchFamily="34" charset="-122"/>
                <a:ea typeface="微软雅黑" panose="020B0503020204020204" pitchFamily="34" charset="-122"/>
                <a:sym typeface="+mn-ea"/>
              </a:rPr>
              <a:t>新增母版]，给新增的母版命名，双击该母版进入编辑</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r>
              <a:rPr lang="en-US" altLang="zh-CN" b="1" dirty="0" smtClean="0">
                <a:solidFill>
                  <a:schemeClr val="tx1"/>
                </a:solidFill>
                <a:latin typeface="微软雅黑" panose="020B0503020204020204" pitchFamily="34" charset="-122"/>
                <a:ea typeface="微软雅黑" panose="020B0503020204020204" pitchFamily="34" charset="-122"/>
                <a:sym typeface="+mn-ea"/>
              </a:rPr>
              <a:t>	</a:t>
            </a:r>
            <a:r>
              <a:rPr lang="zh-CN" altLang="en-US" b="1" dirty="0" smtClean="0">
                <a:solidFill>
                  <a:schemeClr val="tx1"/>
                </a:solidFill>
                <a:latin typeface="微软雅黑" panose="020B0503020204020204" pitchFamily="34" charset="-122"/>
                <a:ea typeface="微软雅黑" panose="020B0503020204020204" pitchFamily="34" charset="-122"/>
                <a:sym typeface="+mn-ea"/>
              </a:rPr>
              <a:t>2.在设计区域选中要转换为母版的部件，然后单击右键，在弹出的关联菜单中选择I转换为母版]，在弹出对话框中设置母版的名称。</a:t>
            </a:r>
            <a:endParaRPr lang="zh-CN" altLang="en-US" b="1" dirty="0" smtClean="0">
              <a:solidFill>
                <a:schemeClr val="tx1"/>
              </a:solidFill>
              <a:latin typeface="微软雅黑" panose="020B0503020204020204" pitchFamily="34" charset="-122"/>
              <a:ea typeface="微软雅黑" panose="020B0503020204020204" pitchFamily="34" charset="-122"/>
            </a:endParaRPr>
          </a:p>
          <a:p>
            <a:pPr algn="l"/>
            <a:endParaRPr lang="zh-CN" altLang="en-US" b="1" dirty="0" smtClean="0">
              <a:solidFill>
                <a:schemeClr val="tx1"/>
              </a:solidFill>
              <a:latin typeface="微软雅黑" panose="020B0503020204020204" pitchFamily="34" charset="-122"/>
              <a:ea typeface="微软雅黑" panose="020B0503020204020204" pitchFamily="34" charset="-122"/>
            </a:endParaRPr>
          </a:p>
          <a:p>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428105" y="3802380"/>
            <a:ext cx="4567555" cy="3138170"/>
          </a:xfrm>
          <a:prstGeom prst="rect">
            <a:avLst/>
          </a:prstGeom>
          <a:noFill/>
        </p:spPr>
        <p:txBody>
          <a:bodyPr wrap="square" rtlCol="0">
            <a:spAutoFit/>
          </a:bodyPr>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在母版面板中，对母版进行添加、删除、排序等管理。</a:t>
            </a:r>
            <a:endParaRPr b="1" dirty="0" smtClean="0">
              <a:solidFill>
                <a:schemeClr val="tx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母版面板还可以添加文件夹，与站点地图相似，母版还可以新增子母版。</a:t>
            </a:r>
            <a:endParaRPr b="1" dirty="0" smtClean="0">
              <a:solidFill>
                <a:schemeClr val="tx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拖放</a:t>
            </a:r>
            <a:r>
              <a:rPr lang="zh-CN"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拖放母版到设计区域即可，就像操作部件一样。</a:t>
            </a:r>
            <a:endParaRPr b="1" dirty="0" smtClean="0">
              <a:solidFill>
                <a:schemeClr val="tx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tx1"/>
                </a:solidFill>
                <a:latin typeface="微软雅黑" panose="020B0503020204020204" pitchFamily="34" charset="-122"/>
                <a:ea typeface="微软雅黑" panose="020B0503020204020204" pitchFamily="34" charset="-122"/>
                <a:sym typeface="+mn-ea"/>
              </a:rPr>
              <a:t>批量添加/删除</a:t>
            </a:r>
            <a:r>
              <a:rPr lang="zh-CN"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右键单击母版，选择</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添加到页面中</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]，在弹出的</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添加母版到页面中</a:t>
            </a:r>
            <a:r>
              <a:rPr lang="en-US" b="1" dirty="0" smtClean="0">
                <a:solidFill>
                  <a:schemeClr val="tx1"/>
                </a:solidFill>
                <a:latin typeface="微软雅黑" panose="020B0503020204020204" pitchFamily="34" charset="-122"/>
                <a:ea typeface="微软雅黑" panose="020B0503020204020204" pitchFamily="34" charset="-122"/>
                <a:sym typeface="+mn-ea"/>
              </a:rPr>
              <a:t>]</a:t>
            </a:r>
            <a:r>
              <a:rPr b="1" dirty="0" smtClean="0">
                <a:solidFill>
                  <a:schemeClr val="tx1"/>
                </a:solidFill>
                <a:latin typeface="微软雅黑" panose="020B0503020204020204" pitchFamily="34" charset="-122"/>
                <a:ea typeface="微软雅黑" panose="020B0503020204020204" pitchFamily="34" charset="-122"/>
                <a:sym typeface="+mn-ea"/>
              </a:rPr>
              <a:t>对话框中选择想要添加母版的页面。右键单击母版，选择[从页面中移除母版]，可以在页面中批量删除母版</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3"/>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3"/>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par>
                                <p:cTn id="25" presetID="53" presetClass="entr" presetSubtype="16" fill="hold" nodeType="withEffect">
                                  <p:stCondLst>
                                    <p:cond delay="2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25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0-#ppt_w/2"/>
                                          </p:val>
                                        </p:tav>
                                        <p:tav tm="100000">
                                          <p:val>
                                            <p:strVal val="#ppt_x"/>
                                          </p:val>
                                        </p:tav>
                                      </p:tavLst>
                                    </p:anim>
                                    <p:anim calcmode="lin" valueType="num">
                                      <p:cBhvr additive="base">
                                        <p:cTn id="46" dur="500" fill="hold"/>
                                        <p:tgtEl>
                                          <p:spTgt spid="10"/>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11" grpId="0" bldLvl="0" animBg="1"/>
      <p:bldP spid="12" grpId="0" bldLvl="0" animBg="1"/>
      <p:bldP spid="10" grpId="0" bldLvl="0" animBg="1"/>
      <p:bldP spid="13" grpId="0" bldLvl="0" animBg="1"/>
      <p:bldP spid="17"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元件库</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1539240" y="1190625"/>
            <a:ext cx="8338185" cy="1198880"/>
          </a:xfrm>
          <a:prstGeom prst="rect">
            <a:avLst/>
          </a:prstGeom>
          <a:noFill/>
        </p:spPr>
        <p:txBody>
          <a:bodyPr wrap="square" rtlCol="0">
            <a:spAutoFit/>
          </a:bodyPr>
          <a:p>
            <a:r>
              <a:rPr lang="zh-CN" dirty="0" smtClean="0">
                <a:solidFill>
                  <a:schemeClr val="tx1"/>
                </a:solidFill>
                <a:latin typeface="微软雅黑" panose="020B0503020204020204" pitchFamily="34" charset="-122"/>
                <a:ea typeface="微软雅黑" panose="020B0503020204020204" pitchFamily="34" charset="-122"/>
                <a:sym typeface="+mn-ea"/>
              </a:rPr>
              <a:t>自定义元件库功能允许你创建自己的元件，如图标、不同样式的按钮和品牌元素等，并且可以直接在【元件】面板中加载使用它们。自定义元件库是独立的</a:t>
            </a:r>
            <a:r>
              <a:rPr lang="en-US" altLang="zh-CN" dirty="0" smtClean="0">
                <a:solidFill>
                  <a:srgbClr val="FF0000"/>
                </a:solidFill>
                <a:latin typeface="微软雅黑" panose="020B0503020204020204" pitchFamily="34" charset="-122"/>
                <a:ea typeface="微软雅黑" panose="020B0503020204020204" pitchFamily="34" charset="-122"/>
                <a:sym typeface="+mn-ea"/>
              </a:rPr>
              <a:t>.rplib</a:t>
            </a:r>
            <a:r>
              <a:rPr lang="zh-CN" altLang="en-US" dirty="0" smtClean="0">
                <a:solidFill>
                  <a:srgbClr val="FF0000"/>
                </a:solidFill>
                <a:latin typeface="微软雅黑" panose="020B0503020204020204" pitchFamily="34" charset="-122"/>
                <a:ea typeface="微软雅黑" panose="020B0503020204020204" pitchFamily="34" charset="-122"/>
                <a:sym typeface="+mn-ea"/>
              </a:rPr>
              <a:t>文件</a:t>
            </a:r>
            <a:r>
              <a:rPr lang="zh-CN" altLang="en-US" dirty="0" smtClean="0">
                <a:solidFill>
                  <a:schemeClr val="tx1"/>
                </a:solidFill>
                <a:latin typeface="微软雅黑" panose="020B0503020204020204" pitchFamily="34" charset="-122"/>
                <a:ea typeface="微软雅黑" panose="020B0503020204020204" pitchFamily="34" charset="-122"/>
                <a:sym typeface="+mn-ea"/>
              </a:rPr>
              <a:t>（与</a:t>
            </a:r>
            <a:r>
              <a:rPr lang="en-US" altLang="zh-CN" dirty="0" smtClean="0">
                <a:solidFill>
                  <a:schemeClr val="tx1"/>
                </a:solidFill>
                <a:latin typeface="微软雅黑" panose="020B0503020204020204" pitchFamily="34" charset="-122"/>
                <a:ea typeface="微软雅黑" panose="020B0503020204020204" pitchFamily="34" charset="-122"/>
                <a:sym typeface="+mn-ea"/>
              </a:rPr>
              <a:t>.rp</a:t>
            </a:r>
            <a:r>
              <a:rPr lang="zh-CN" altLang="en-US" dirty="0" smtClean="0">
                <a:solidFill>
                  <a:schemeClr val="tx1"/>
                </a:solidFill>
                <a:latin typeface="微软雅黑" panose="020B0503020204020204" pitchFamily="34" charset="-122"/>
                <a:ea typeface="微软雅黑" panose="020B0503020204020204" pitchFamily="34" charset="-122"/>
                <a:sym typeface="+mn-ea"/>
              </a:rPr>
              <a:t>文件不同），你可以很方便地与团队成员或其他</a:t>
            </a:r>
            <a:r>
              <a:rPr lang="en-US" altLang="zh-CN" dirty="0" smtClean="0">
                <a:solidFill>
                  <a:schemeClr val="tx1"/>
                </a:solidFill>
                <a:latin typeface="微软雅黑" panose="020B0503020204020204" pitchFamily="34" charset="-122"/>
                <a:ea typeface="微软雅黑" panose="020B0503020204020204" pitchFamily="34" charset="-122"/>
                <a:sym typeface="+mn-ea"/>
              </a:rPr>
              <a:t>Axure</a:t>
            </a:r>
            <a:r>
              <a:rPr lang="zh-CN" altLang="en-US" dirty="0" smtClean="0">
                <a:solidFill>
                  <a:schemeClr val="tx1"/>
                </a:solidFill>
                <a:latin typeface="微软雅黑" panose="020B0503020204020204" pitchFamily="34" charset="-122"/>
                <a:ea typeface="微软雅黑" panose="020B0503020204020204" pitchFamily="34" charset="-122"/>
                <a:sym typeface="+mn-ea"/>
              </a:rPr>
              <a:t>用户共享，如下图</a:t>
            </a:r>
            <a:endParaRPr lang="zh-CN" altLang="en-US" b="1" dirty="0" smtClean="0">
              <a:solidFill>
                <a:schemeClr val="tx1"/>
              </a:solidFill>
              <a:latin typeface="微软雅黑" panose="020B0503020204020204" pitchFamily="34" charset="-122"/>
              <a:ea typeface="微软雅黑" panose="020B0503020204020204" pitchFamily="34" charset="-122"/>
              <a:sym typeface="+mn-ea"/>
            </a:endParaRPr>
          </a:p>
        </p:txBody>
      </p:sp>
      <p:pic>
        <p:nvPicPr>
          <p:cNvPr id="19" name="图片 18"/>
          <p:cNvPicPr>
            <a:picLocks noChangeAspect="1"/>
          </p:cNvPicPr>
          <p:nvPr/>
        </p:nvPicPr>
        <p:blipFill>
          <a:blip r:embed="rId1"/>
          <a:stretch>
            <a:fillRect/>
          </a:stretch>
        </p:blipFill>
        <p:spPr>
          <a:xfrm>
            <a:off x="4155262" y="2921000"/>
            <a:ext cx="3105919" cy="319659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377698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sym typeface="+mn-ea"/>
              </a:rPr>
              <a:t>元件库</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988695" y="1620520"/>
            <a:ext cx="4877435" cy="706755"/>
          </a:xfrm>
          <a:prstGeom prst="rect">
            <a:avLst/>
          </a:prstGeom>
          <a:noFill/>
        </p:spPr>
        <p:txBody>
          <a:bodyPr wrap="square" rtlCol="0">
            <a:spAutoFit/>
          </a:bodyPr>
          <a:p>
            <a:pPr algn="l"/>
            <a:r>
              <a:rPr lang="zh-CN" altLang="en-US" sz="2000" b="1" dirty="0"/>
              <a:t>载入元件库，选择【载入元件库】，如右图</a:t>
            </a:r>
            <a:r>
              <a:rPr lang="en-US" altLang="zh-CN" sz="2000" b="1" dirty="0"/>
              <a:t>A</a:t>
            </a:r>
            <a:r>
              <a:rPr lang="zh-CN" altLang="en-US" sz="2000" b="1" dirty="0"/>
              <a:t>，然后浏览定位</a:t>
            </a:r>
            <a:r>
              <a:rPr lang="en-US" altLang="zh-CN" sz="2000" b="1" dirty="0"/>
              <a:t>.rplib</a:t>
            </a:r>
            <a:r>
              <a:rPr lang="zh-CN" altLang="en-US" sz="2000" b="1" dirty="0"/>
              <a:t>文件即可。</a:t>
            </a:r>
            <a:endParaRPr lang="zh-CN" altLang="en-US" sz="2000" b="1" dirty="0"/>
          </a:p>
        </p:txBody>
      </p:sp>
      <p:pic>
        <p:nvPicPr>
          <p:cNvPr id="21" name="图片 20"/>
          <p:cNvPicPr>
            <a:picLocks noChangeAspect="1"/>
          </p:cNvPicPr>
          <p:nvPr/>
        </p:nvPicPr>
        <p:blipFill>
          <a:blip r:embed="rId1"/>
          <a:stretch>
            <a:fillRect/>
          </a:stretch>
        </p:blipFill>
        <p:spPr>
          <a:xfrm>
            <a:off x="988695" y="3028950"/>
            <a:ext cx="4787900" cy="3076575"/>
          </a:xfrm>
          <a:prstGeom prst="rect">
            <a:avLst/>
          </a:prstGeom>
        </p:spPr>
      </p:pic>
      <p:sp>
        <p:nvSpPr>
          <p:cNvPr id="3" name="文本框 69"/>
          <p:cNvSpPr txBox="1"/>
          <p:nvPr/>
        </p:nvSpPr>
        <p:spPr>
          <a:xfrm>
            <a:off x="6094730" y="1620520"/>
            <a:ext cx="5050790" cy="1014730"/>
          </a:xfrm>
          <a:prstGeom prst="rect">
            <a:avLst/>
          </a:prstGeom>
          <a:noFill/>
        </p:spPr>
        <p:txBody>
          <a:bodyPr wrap="square" rtlCol="0">
            <a:spAutoFit/>
          </a:bodyPr>
          <a:p>
            <a:pPr algn="l"/>
            <a:r>
              <a:rPr lang="zh-CN" altLang="en-US" sz="2000" b="1" dirty="0"/>
              <a:t>创建元件库，选择【创建元件库】，给要创建的元件库指定本地路径位置，并给</a:t>
            </a:r>
            <a:r>
              <a:rPr lang="en-US" altLang="zh-CN" sz="2000" b="1" dirty="0"/>
              <a:t>.rplib</a:t>
            </a:r>
            <a:r>
              <a:rPr lang="zh-CN" altLang="en-US" sz="2000" b="1" dirty="0"/>
              <a:t>文件命名，见下图。</a:t>
            </a:r>
            <a:endParaRPr lang="zh-CN" altLang="en-US" sz="2000" b="1" dirty="0"/>
          </a:p>
        </p:txBody>
      </p:sp>
      <p:pic>
        <p:nvPicPr>
          <p:cNvPr id="4" name="图片 3"/>
          <p:cNvPicPr>
            <a:picLocks noChangeAspect="1"/>
          </p:cNvPicPr>
          <p:nvPr/>
        </p:nvPicPr>
        <p:blipFill>
          <a:blip r:embed="rId2"/>
          <a:stretch>
            <a:fillRect/>
          </a:stretch>
        </p:blipFill>
        <p:spPr>
          <a:xfrm>
            <a:off x="6094730" y="2924175"/>
            <a:ext cx="4857115" cy="346964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377698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sym typeface="+mn-ea"/>
              </a:rPr>
              <a:t>加载和创建自定义元件库</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988695" y="1620520"/>
            <a:ext cx="4877435" cy="1322070"/>
          </a:xfrm>
          <a:prstGeom prst="rect">
            <a:avLst/>
          </a:prstGeom>
          <a:noFill/>
        </p:spPr>
        <p:txBody>
          <a:bodyPr wrap="square" rtlCol="0">
            <a:spAutoFit/>
          </a:bodyPr>
          <a:p>
            <a:pPr algn="l"/>
            <a:r>
              <a:rPr lang="zh-CN" sz="2000" b="1" dirty="0">
                <a:sym typeface="+mn-ea"/>
              </a:rPr>
              <a:t>自定义元件可以指定自定义样式。设计自定义元件时，当自定义元件添加到项目中时，它的样式也被同步导入项目文件，见下图</a:t>
            </a:r>
            <a:endParaRPr lang="zh-CN" altLang="en-US" sz="2000" b="1" dirty="0"/>
          </a:p>
        </p:txBody>
      </p:sp>
      <p:pic>
        <p:nvPicPr>
          <p:cNvPr id="2" name="图片 1"/>
          <p:cNvPicPr>
            <a:picLocks noChangeAspect="1"/>
          </p:cNvPicPr>
          <p:nvPr/>
        </p:nvPicPr>
        <p:blipFill>
          <a:blip r:embed="rId1"/>
          <a:stretch>
            <a:fillRect/>
          </a:stretch>
        </p:blipFill>
        <p:spPr>
          <a:xfrm>
            <a:off x="1090930" y="2942590"/>
            <a:ext cx="4674235" cy="3450590"/>
          </a:xfrm>
          <a:prstGeom prst="rect">
            <a:avLst/>
          </a:prstGeom>
        </p:spPr>
      </p:pic>
      <p:sp>
        <p:nvSpPr>
          <p:cNvPr id="5" name="文本框 69"/>
          <p:cNvSpPr txBox="1"/>
          <p:nvPr/>
        </p:nvSpPr>
        <p:spPr>
          <a:xfrm>
            <a:off x="6094730" y="1620520"/>
            <a:ext cx="4877435" cy="706755"/>
          </a:xfrm>
          <a:prstGeom prst="rect">
            <a:avLst/>
          </a:prstGeom>
          <a:noFill/>
        </p:spPr>
        <p:txBody>
          <a:bodyPr wrap="square" rtlCol="0">
            <a:spAutoFit/>
          </a:bodyPr>
          <a:p>
            <a:pPr algn="l"/>
            <a:r>
              <a:rPr lang="zh-CN" sz="2000" b="1" dirty="0"/>
              <a:t>在创建自定义元件库时，可以编译自定义元件属性，如元件的小图标、描述和注释。</a:t>
            </a:r>
            <a:endParaRPr lang="zh-CN" sz="2000" b="1" dirty="0"/>
          </a:p>
        </p:txBody>
      </p:sp>
      <p:pic>
        <p:nvPicPr>
          <p:cNvPr id="7" name="图片 6"/>
          <p:cNvPicPr>
            <a:picLocks noChangeAspect="1"/>
          </p:cNvPicPr>
          <p:nvPr/>
        </p:nvPicPr>
        <p:blipFill>
          <a:blip r:embed="rId2"/>
          <a:stretch>
            <a:fillRect/>
          </a:stretch>
        </p:blipFill>
        <p:spPr>
          <a:xfrm>
            <a:off x="6857365" y="3117215"/>
            <a:ext cx="3130550" cy="2073910"/>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39240" y="244475"/>
            <a:ext cx="2834640" cy="460375"/>
          </a:xfrm>
          <a:prstGeom prst="rect">
            <a:avLst/>
          </a:prstGeom>
          <a:noFill/>
        </p:spPr>
        <p:txBody>
          <a:bodyPr wrap="square" rtlCol="0">
            <a:spAutoFit/>
          </a:bodyPr>
          <a:p>
            <a:r>
              <a:rPr lang="en-US" altLang="zh-CN" sz="2400">
                <a:solidFill>
                  <a:srgbClr val="18478F"/>
                </a:solidFill>
                <a:latin typeface="微软雅黑" panose="020B0503020204020204" pitchFamily="34" charset="-122"/>
                <a:ea typeface="微软雅黑" panose="020B0503020204020204" pitchFamily="34" charset="-122"/>
              </a:rPr>
              <a:t>APP</a:t>
            </a:r>
            <a:r>
              <a:rPr lang="zh-CN" altLang="en-US" sz="2400">
                <a:solidFill>
                  <a:srgbClr val="18478F"/>
                </a:solidFill>
                <a:latin typeface="微软雅黑" panose="020B0503020204020204" pitchFamily="34" charset="-122"/>
                <a:ea typeface="微软雅黑" panose="020B0503020204020204" pitchFamily="34" charset="-122"/>
              </a:rPr>
              <a:t>原型模板</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764030" y="1536065"/>
            <a:ext cx="7435215" cy="1076325"/>
          </a:xfrm>
          <a:prstGeom prst="rect">
            <a:avLst/>
          </a:prstGeom>
          <a:noFill/>
        </p:spPr>
        <p:txBody>
          <a:bodyPr wrap="square" rtlCol="0">
            <a:spAutoFit/>
          </a:bodyPr>
          <a:p>
            <a:pPr algn="just"/>
            <a:r>
              <a:rPr lang="en-US" altLang="zh-CN" sz="1600" dirty="0" smtClean="0">
                <a:solidFill>
                  <a:schemeClr val="tx1"/>
                </a:solidFill>
                <a:latin typeface="微软雅黑" panose="020B0503020204020204" pitchFamily="34" charset="-122"/>
                <a:ea typeface="微软雅黑" panose="020B0503020204020204" pitchFamily="34" charset="-122"/>
              </a:rPr>
              <a:t>APP</a:t>
            </a:r>
            <a:r>
              <a:rPr lang="zh-CN" altLang="en-US" sz="1600" dirty="0" smtClean="0">
                <a:solidFill>
                  <a:schemeClr val="tx1"/>
                </a:solidFill>
                <a:latin typeface="微软雅黑" panose="020B0503020204020204" pitchFamily="34" charset="-122"/>
                <a:ea typeface="微软雅黑" panose="020B0503020204020204" pitchFamily="34" charset="-122"/>
              </a:rPr>
              <a:t>原型模板是专门为设计</a:t>
            </a:r>
            <a:r>
              <a:rPr lang="en-US" altLang="zh-CN" sz="1600" dirty="0" smtClean="0">
                <a:solidFill>
                  <a:schemeClr val="tx1"/>
                </a:solidFill>
                <a:latin typeface="微软雅黑" panose="020B0503020204020204" pitchFamily="34" charset="-122"/>
                <a:ea typeface="微软雅黑" panose="020B0503020204020204" pitchFamily="34" charset="-122"/>
              </a:rPr>
              <a:t>APP</a:t>
            </a:r>
            <a:r>
              <a:rPr lang="zh-CN" altLang="en-US" sz="1600" dirty="0" smtClean="0">
                <a:solidFill>
                  <a:schemeClr val="tx1"/>
                </a:solidFill>
                <a:latin typeface="微软雅黑" panose="020B0503020204020204" pitchFamily="34" charset="-122"/>
                <a:ea typeface="微软雅黑" panose="020B0503020204020204" pitchFamily="34" charset="-122"/>
              </a:rPr>
              <a:t>原型而设置的</a:t>
            </a:r>
            <a:r>
              <a:rPr lang="en-US" altLang="zh-CN" sz="1600" dirty="0" smtClean="0">
                <a:solidFill>
                  <a:schemeClr val="tx1"/>
                </a:solidFill>
                <a:latin typeface="微软雅黑" panose="020B0503020204020204" pitchFamily="34" charset="-122"/>
                <a:ea typeface="微软雅黑" panose="020B0503020204020204" pitchFamily="34" charset="-122"/>
              </a:rPr>
              <a:t>RP</a:t>
            </a:r>
            <a:r>
              <a:rPr lang="zh-CN" altLang="en-US" sz="1600" dirty="0" smtClean="0">
                <a:solidFill>
                  <a:schemeClr val="tx1"/>
                </a:solidFill>
                <a:latin typeface="微软雅黑" panose="020B0503020204020204" pitchFamily="34" charset="-122"/>
                <a:ea typeface="微软雅黑" panose="020B0503020204020204" pitchFamily="34" charset="-122"/>
              </a:rPr>
              <a:t>文件，它包含一个专门用来查看设计效果的页面，由移动设备的“机身外壳”和“内联框架”组成，还有用来设计</a:t>
            </a:r>
            <a:r>
              <a:rPr lang="en-US" altLang="zh-CN" sz="1600" dirty="0" smtClean="0">
                <a:solidFill>
                  <a:schemeClr val="tx1"/>
                </a:solidFill>
                <a:latin typeface="微软雅黑" panose="020B0503020204020204" pitchFamily="34" charset="-122"/>
                <a:ea typeface="微软雅黑" panose="020B0503020204020204" pitchFamily="34" charset="-122"/>
              </a:rPr>
              <a:t>APP</a:t>
            </a:r>
            <a:r>
              <a:rPr lang="zh-CN" altLang="en-US" sz="1600" dirty="0" smtClean="0">
                <a:solidFill>
                  <a:schemeClr val="tx1"/>
                </a:solidFill>
                <a:latin typeface="微软雅黑" panose="020B0503020204020204" pitchFamily="34" charset="-122"/>
                <a:ea typeface="微软雅黑" panose="020B0503020204020204" pitchFamily="34" charset="-122"/>
              </a:rPr>
              <a:t>原型的不主线和屏幕页面。</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just"/>
            <a:endParaRPr lang="en-US" altLang="zh-CN" sz="1600" dirty="0" smtClean="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bldLvl="0" animBg="1"/>
      <p:bldP spid="16"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软件原型的典型应用</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aphicFrame>
        <p:nvGraphicFramePr>
          <p:cNvPr id="2" name="表格 1"/>
          <p:cNvGraphicFramePr/>
          <p:nvPr/>
        </p:nvGraphicFramePr>
        <p:xfrm>
          <a:off x="1645920" y="2003425"/>
          <a:ext cx="8899525" cy="2851785"/>
        </p:xfrm>
        <a:graphic>
          <a:graphicData uri="http://schemas.openxmlformats.org/drawingml/2006/table">
            <a:tbl>
              <a:tblPr firstRow="1" bandRow="1">
                <a:tableStyleId>{5C22544A-7EE6-4342-B048-85BDC9FD1C3A}</a:tableStyleId>
              </a:tblPr>
              <a:tblGrid>
                <a:gridCol w="1308735"/>
                <a:gridCol w="3467100"/>
                <a:gridCol w="4123690"/>
              </a:tblGrid>
              <a:tr h="581025">
                <a:tc>
                  <a:txBody>
                    <a:bodyPr/>
                    <a:p>
                      <a:pPr>
                        <a:buNone/>
                      </a:pPr>
                      <a:endParaRPr lang="zh-CN" altLang="en-US"/>
                    </a:p>
                  </a:txBody>
                  <a:tcPr/>
                </a:tc>
                <a:tc>
                  <a:txBody>
                    <a:bodyPr/>
                    <a:p>
                      <a:pPr>
                        <a:buNone/>
                      </a:pPr>
                      <a:r>
                        <a:rPr lang="zh-CN" altLang="en-US"/>
                        <a:t>抛弃型</a:t>
                      </a:r>
                      <a:endParaRPr lang="zh-CN" altLang="en-US"/>
                    </a:p>
                  </a:txBody>
                  <a:tcPr/>
                </a:tc>
                <a:tc>
                  <a:txBody>
                    <a:bodyPr/>
                    <a:p>
                      <a:pPr>
                        <a:buNone/>
                      </a:pPr>
                      <a:r>
                        <a:rPr lang="zh-CN" altLang="en-US"/>
                        <a:t>演化型</a:t>
                      </a:r>
                      <a:endParaRPr lang="zh-CN" altLang="en-US"/>
                    </a:p>
                  </a:txBody>
                  <a:tcPr/>
                </a:tc>
              </a:tr>
              <a:tr h="1082040">
                <a:tc>
                  <a:txBody>
                    <a:bodyPr/>
                    <a:p>
                      <a:pPr>
                        <a:buNone/>
                      </a:pPr>
                      <a:r>
                        <a:rPr lang="zh-CN" altLang="en-US"/>
                        <a:t>实物模型</a:t>
                      </a:r>
                      <a:endParaRPr lang="zh-CN" altLang="en-US"/>
                    </a:p>
                  </a:txBody>
                  <a:tcPr/>
                </a:tc>
                <a:tc>
                  <a:txBody>
                    <a:bodyPr/>
                    <a:p>
                      <a:pPr>
                        <a:buNone/>
                      </a:pPr>
                      <a:r>
                        <a:rPr lang="zh-CN" altLang="en-US"/>
                        <a:t>澄清与提炼用户需求和功能需求</a:t>
                      </a:r>
                      <a:endParaRPr lang="zh-CN" altLang="en-US"/>
                    </a:p>
                    <a:p>
                      <a:pPr>
                        <a:buNone/>
                      </a:pPr>
                      <a:r>
                        <a:rPr lang="zh-CN" altLang="en-US"/>
                        <a:t>识别被遗漏的功能</a:t>
                      </a:r>
                      <a:endParaRPr lang="zh-CN" altLang="en-US"/>
                    </a:p>
                    <a:p>
                      <a:pPr>
                        <a:buNone/>
                      </a:pPr>
                      <a:r>
                        <a:rPr lang="zh-CN" altLang="en-US"/>
                        <a:t>研究</a:t>
                      </a:r>
                      <a:r>
                        <a:rPr lang="en-US" altLang="zh-CN"/>
                        <a:t>UI</a:t>
                      </a:r>
                      <a:r>
                        <a:rPr lang="zh-CN" altLang="en-US"/>
                        <a:t>方法</a:t>
                      </a:r>
                      <a:endParaRPr lang="zh-CN" altLang="en-US"/>
                    </a:p>
                  </a:txBody>
                  <a:tcPr/>
                </a:tc>
                <a:tc>
                  <a:txBody>
                    <a:bodyPr/>
                    <a:p>
                      <a:pPr>
                        <a:buNone/>
                      </a:pPr>
                      <a:r>
                        <a:rPr lang="zh-CN" altLang="en-US"/>
                        <a:t>实现核心用户需求</a:t>
                      </a:r>
                      <a:endParaRPr lang="zh-CN" altLang="en-US"/>
                    </a:p>
                    <a:p>
                      <a:pPr>
                        <a:buNone/>
                      </a:pPr>
                      <a:r>
                        <a:rPr lang="zh-CN" altLang="en-US"/>
                        <a:t>基于优先级实现额外的用户需求</a:t>
                      </a:r>
                      <a:endParaRPr lang="zh-CN" altLang="en-US"/>
                    </a:p>
                    <a:p>
                      <a:pPr>
                        <a:buNone/>
                      </a:pPr>
                      <a:r>
                        <a:rPr lang="zh-CN" altLang="en-US"/>
                        <a:t>实现和优化网站</a:t>
                      </a:r>
                      <a:endParaRPr lang="zh-CN" altLang="en-US"/>
                    </a:p>
                    <a:p>
                      <a:pPr>
                        <a:buNone/>
                      </a:pPr>
                      <a:r>
                        <a:rPr lang="zh-CN" altLang="en-US"/>
                        <a:t>使系统与快速变化的业务需要相适应</a:t>
                      </a:r>
                      <a:endParaRPr lang="zh-CN" altLang="en-US"/>
                    </a:p>
                  </a:txBody>
                  <a:tcPr/>
                </a:tc>
              </a:tr>
              <a:tr h="1082040">
                <a:tc>
                  <a:txBody>
                    <a:bodyPr/>
                    <a:p>
                      <a:pPr>
                        <a:buNone/>
                      </a:pPr>
                      <a:r>
                        <a:rPr lang="zh-CN" altLang="en-US"/>
                        <a:t>概念证明</a:t>
                      </a:r>
                      <a:endParaRPr lang="zh-CN" altLang="en-US"/>
                    </a:p>
                  </a:txBody>
                  <a:tcPr/>
                </a:tc>
                <a:tc>
                  <a:txBody>
                    <a:bodyPr/>
                    <a:p>
                      <a:pPr>
                        <a:buNone/>
                      </a:pPr>
                      <a:r>
                        <a:rPr lang="zh-CN" altLang="en-US"/>
                        <a:t>演示技术的可行性</a:t>
                      </a:r>
                      <a:endParaRPr lang="zh-CN" altLang="en-US"/>
                    </a:p>
                    <a:p>
                      <a:pPr>
                        <a:buNone/>
                      </a:pPr>
                      <a:r>
                        <a:rPr lang="zh-CN" altLang="en-US"/>
                        <a:t>评估性能</a:t>
                      </a:r>
                      <a:endParaRPr lang="zh-CN" altLang="en-US"/>
                    </a:p>
                    <a:p>
                      <a:pPr>
                        <a:buNone/>
                      </a:pPr>
                      <a:r>
                        <a:rPr lang="zh-CN" altLang="en-US"/>
                        <a:t>获得更多知识以提升估算能力</a:t>
                      </a:r>
                      <a:endParaRPr lang="zh-CN" altLang="en-US"/>
                    </a:p>
                  </a:txBody>
                  <a:tcPr/>
                </a:tc>
                <a:tc>
                  <a:txBody>
                    <a:bodyPr/>
                    <a:p>
                      <a:pPr>
                        <a:buNone/>
                      </a:pPr>
                      <a:r>
                        <a:rPr lang="zh-CN" altLang="en-US"/>
                        <a:t>实现和扩展核心多层级功能以及通信层</a:t>
                      </a:r>
                      <a:endParaRPr lang="zh-CN" altLang="en-US"/>
                    </a:p>
                    <a:p>
                      <a:pPr>
                        <a:buNone/>
                      </a:pPr>
                      <a:r>
                        <a:rPr lang="zh-CN" altLang="en-US"/>
                        <a:t>实现和优化核心算法</a:t>
                      </a:r>
                      <a:endParaRPr lang="zh-CN" altLang="en-US"/>
                    </a:p>
                    <a:p>
                      <a:pPr>
                        <a:buNone/>
                      </a:pPr>
                      <a:r>
                        <a:rPr lang="zh-CN" altLang="en-US"/>
                        <a:t>性能测试和调优</a:t>
                      </a:r>
                      <a:endParaRPr lang="zh-CN" altLang="en-US"/>
                    </a:p>
                  </a:txBody>
                  <a:tcPr/>
                </a:tc>
              </a:tr>
            </a:tbl>
          </a:graphicData>
        </a:graphic>
      </p:graphicFrame>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ldLvl="0" animBg="1"/>
      <p:bldP spid="5" grpId="0" bldLvl="0" animBg="1"/>
      <p:bldP spid="6" grpId="0" bldLvl="0" animBg="1"/>
      <p:bldP spid="7" grpId="0" bldLvl="0" animBg="1"/>
      <p:bldP spid="9"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53845" y="229235"/>
            <a:ext cx="2834640" cy="460375"/>
          </a:xfrm>
          <a:prstGeom prst="rect">
            <a:avLst/>
          </a:prstGeom>
          <a:noFill/>
        </p:spPr>
        <p:txBody>
          <a:bodyPr wrap="square" rtlCol="0">
            <a:spAutoFit/>
          </a:bodyPr>
          <a:p>
            <a:r>
              <a:rPr lang="zh-CN" altLang="en-US" sz="2400">
                <a:solidFill>
                  <a:srgbClr val="18478F"/>
                </a:solidFill>
                <a:latin typeface="微软雅黑" panose="020B0503020204020204" pitchFamily="34" charset="-122"/>
                <a:ea typeface="微软雅黑" panose="020B0503020204020204" pitchFamily="34" charset="-122"/>
              </a:rPr>
              <a:t>提问</a:t>
            </a:r>
            <a:endParaRPr lang="zh-CN" altLang="en-US" sz="2400">
              <a:solidFill>
                <a:srgbClr val="18478F"/>
              </a:solidFill>
              <a:latin typeface="微软雅黑" panose="020B0503020204020204" pitchFamily="34" charset="-122"/>
              <a:ea typeface="微软雅黑" panose="020B0503020204020204" pitchFamily="34" charset="-122"/>
            </a:endParaRPr>
          </a:p>
        </p:txBody>
      </p:sp>
      <p:sp>
        <p:nvSpPr>
          <p:cNvPr id="12306" name="文本框 19"/>
          <p:cNvSpPr txBox="1"/>
          <p:nvPr/>
        </p:nvSpPr>
        <p:spPr>
          <a:xfrm>
            <a:off x="5291455" y="1628775"/>
            <a:ext cx="4579620" cy="583565"/>
          </a:xfrm>
          <a:prstGeom prst="rect">
            <a:avLst/>
          </a:prstGeom>
          <a:noFill/>
          <a:ln w="9525">
            <a:noFill/>
          </a:ln>
        </p:spPr>
        <p:txBody>
          <a:bodyPr wrap="square" anchor="t">
            <a:spAutoFit/>
          </a:bodyPr>
          <a:p>
            <a:pPr algn="just"/>
            <a:r>
              <a:rPr lang="zh-CN" altLang="zh-CN" sz="1600" b="1" dirty="0">
                <a:solidFill>
                  <a:schemeClr val="tx1"/>
                </a:solidFill>
                <a:latin typeface="Calibri" panose="020F0502020204030204" charset="0"/>
                <a:ea typeface="宋体" panose="02010600030101010101" pitchFamily="2" charset="-122"/>
                <a:sym typeface="+mn-ea"/>
              </a:rPr>
              <a:t>在默认显示的线框图部件库（元件面板）中包含哪4个类别</a:t>
            </a:r>
            <a:endParaRPr lang="zh-CN" altLang="zh-CN" sz="1600" b="1" dirty="0">
              <a:solidFill>
                <a:schemeClr val="tx1"/>
              </a:solidFill>
              <a:latin typeface="Calibri" panose="020F0502020204030204" charset="0"/>
              <a:ea typeface="宋体" panose="02010600030101010101" pitchFamily="2" charset="-122"/>
              <a:sym typeface="+mn-ea"/>
            </a:endParaRPr>
          </a:p>
        </p:txBody>
      </p:sp>
      <p:sp>
        <p:nvSpPr>
          <p:cNvPr id="12307" name="文本框 11"/>
          <p:cNvSpPr txBox="1"/>
          <p:nvPr/>
        </p:nvSpPr>
        <p:spPr>
          <a:xfrm>
            <a:off x="5291455" y="3175318"/>
            <a:ext cx="4130675" cy="829945"/>
          </a:xfrm>
          <a:prstGeom prst="rect">
            <a:avLst/>
          </a:prstGeom>
          <a:noFill/>
          <a:ln w="9525">
            <a:noFill/>
          </a:ln>
        </p:spPr>
        <p:txBody>
          <a:bodyPr wrap="square" anchor="t">
            <a:spAutoFit/>
          </a:bodyPr>
          <a:p>
            <a:r>
              <a:rPr lang="zh-CN" altLang="zh-CN" sz="1600" b="1" dirty="0">
                <a:latin typeface="Calibri" panose="020F0502020204030204" charset="0"/>
                <a:ea typeface="宋体" panose="02010600030101010101" pitchFamily="2" charset="-122"/>
                <a:sym typeface="+mn-ea"/>
              </a:rPr>
              <a:t>基本元件、表单元件、菜单和表格，以及标记元件</a:t>
            </a:r>
            <a:endParaRPr lang="zh-CN" altLang="zh-CN" sz="1600" b="1" dirty="0">
              <a:latin typeface="Calibri" panose="020F0502020204030204" charset="0"/>
              <a:ea typeface="宋体" panose="02010600030101010101" pitchFamily="2" charset="-122"/>
            </a:endParaRPr>
          </a:p>
          <a:p>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06</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4" name="任意多边形 3"/>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50" presetClass="entr" presetSubtype="0" decel="100000" fill="hold" grpId="0" nodeType="withEffect">
                                  <p:stCondLst>
                                    <p:cond delay="20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strVal val="#ppt_w+.3"/>
                                          </p:val>
                                        </p:tav>
                                        <p:tav tm="100000">
                                          <p:val>
                                            <p:strVal val="#ppt_w"/>
                                          </p:val>
                                        </p:tav>
                                      </p:tavLst>
                                    </p:anim>
                                    <p:anim calcmode="lin" valueType="num">
                                      <p:cBhvr>
                                        <p:cTn id="28" dur="1000" fill="hold"/>
                                        <p:tgtEl>
                                          <p:spTgt spid="3"/>
                                        </p:tgtEl>
                                        <p:attrNameLst>
                                          <p:attrName>ppt_h</p:attrName>
                                        </p:attrNameLst>
                                      </p:cBhvr>
                                      <p:tavLst>
                                        <p:tav tm="0">
                                          <p:val>
                                            <p:strVal val="#ppt_h"/>
                                          </p:val>
                                        </p:tav>
                                        <p:tav tm="100000">
                                          <p:val>
                                            <p:strVal val="#ppt_h"/>
                                          </p:val>
                                        </p:tav>
                                      </p:tavLst>
                                    </p:anim>
                                    <p:animEffect transition="in" filter="fade">
                                      <p:cBhvr>
                                        <p:cTn id="29" dur="1000"/>
                                        <p:tgtEl>
                                          <p:spTgt spid="3"/>
                                        </p:tgtEl>
                                      </p:cBhvr>
                                    </p:animEffect>
                                  </p:childTnLst>
                                </p:cTn>
                              </p:par>
                              <p:par>
                                <p:cTn id="30" presetID="50" presetClass="entr" presetSubtype="0" decel="100000" fill="hold" grpId="0" nodeType="withEffect">
                                  <p:stCondLst>
                                    <p:cond delay="200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strVal val="#ppt_w+.3"/>
                                          </p:val>
                                        </p:tav>
                                        <p:tav tm="100000">
                                          <p:val>
                                            <p:strVal val="#ppt_w"/>
                                          </p:val>
                                        </p:tav>
                                      </p:tavLst>
                                    </p:anim>
                                    <p:anim calcmode="lin" valueType="num">
                                      <p:cBhvr>
                                        <p:cTn id="33" dur="1000" fill="hold"/>
                                        <p:tgtEl>
                                          <p:spTgt spid="4"/>
                                        </p:tgtEl>
                                        <p:attrNameLst>
                                          <p:attrName>ppt_h</p:attrName>
                                        </p:attrNameLst>
                                      </p:cBhvr>
                                      <p:tavLst>
                                        <p:tav tm="0">
                                          <p:val>
                                            <p:strVal val="#ppt_h"/>
                                          </p:val>
                                        </p:tav>
                                        <p:tav tm="100000">
                                          <p:val>
                                            <p:strVal val="#ppt_h"/>
                                          </p:val>
                                        </p:tav>
                                      </p:tavLst>
                                    </p:anim>
                                    <p:animEffect transition="in" filter="fade">
                                      <p:cBhvr>
                                        <p:cTn id="34" dur="1000"/>
                                        <p:tgtEl>
                                          <p:spTgt spid="4"/>
                                        </p:tgtEl>
                                      </p:cBhvr>
                                    </p:animEffect>
                                  </p:childTnLst>
                                </p:cTn>
                              </p:par>
                              <p:par>
                                <p:cTn id="35" presetID="50" presetClass="entr" presetSubtype="0" decel="100000" fill="hold" grpId="0" nodeType="withEffect">
                                  <p:stCondLst>
                                    <p:cond delay="200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strVal val="#ppt_w+.3"/>
                                          </p:val>
                                        </p:tav>
                                        <p:tav tm="100000">
                                          <p:val>
                                            <p:strVal val="#ppt_w"/>
                                          </p:val>
                                        </p:tav>
                                      </p:tavLst>
                                    </p:anim>
                                    <p:anim calcmode="lin" valueType="num">
                                      <p:cBhvr>
                                        <p:cTn id="38" dur="1000" fill="hold"/>
                                        <p:tgtEl>
                                          <p:spTgt spid="13"/>
                                        </p:tgtEl>
                                        <p:attrNameLst>
                                          <p:attrName>ppt_h</p:attrName>
                                        </p:attrNameLst>
                                      </p:cBhvr>
                                      <p:tavLst>
                                        <p:tav tm="0">
                                          <p:val>
                                            <p:strVal val="#ppt_h"/>
                                          </p:val>
                                        </p:tav>
                                        <p:tav tm="100000">
                                          <p:val>
                                            <p:strVal val="#ppt_h"/>
                                          </p:val>
                                        </p:tav>
                                      </p:tavLst>
                                    </p:anim>
                                    <p:animEffect transition="in" filter="fade">
                                      <p:cBhvr>
                                        <p:cTn id="39" dur="1000"/>
                                        <p:tgtEl>
                                          <p:spTgt spid="13"/>
                                        </p:tgtEl>
                                      </p:cBhvr>
                                    </p:animEffect>
                                  </p:childTnLst>
                                </p:cTn>
                              </p:par>
                              <p:par>
                                <p:cTn id="40" presetID="50" presetClass="entr" presetSubtype="0" decel="100000" fill="hold" grpId="0" nodeType="withEffect">
                                  <p:stCondLst>
                                    <p:cond delay="20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strVal val="#ppt_w+.3"/>
                                          </p:val>
                                        </p:tav>
                                        <p:tav tm="100000">
                                          <p:val>
                                            <p:strVal val="#ppt_w"/>
                                          </p:val>
                                        </p:tav>
                                      </p:tavLst>
                                    </p:anim>
                                    <p:anim calcmode="lin" valueType="num">
                                      <p:cBhvr>
                                        <p:cTn id="43" dur="1000" fill="hold"/>
                                        <p:tgtEl>
                                          <p:spTgt spid="14"/>
                                        </p:tgtEl>
                                        <p:attrNameLst>
                                          <p:attrName>ppt_h</p:attrName>
                                        </p:attrNameLst>
                                      </p:cBhvr>
                                      <p:tavLst>
                                        <p:tav tm="0">
                                          <p:val>
                                            <p:strVal val="#ppt_h"/>
                                          </p:val>
                                        </p:tav>
                                        <p:tav tm="100000">
                                          <p:val>
                                            <p:strVal val="#ppt_h"/>
                                          </p:val>
                                        </p:tav>
                                      </p:tavLst>
                                    </p:anim>
                                    <p:animEffect transition="in" filter="fade">
                                      <p:cBhvr>
                                        <p:cTn id="44" dur="1000"/>
                                        <p:tgtEl>
                                          <p:spTgt spid="14"/>
                                        </p:tgtEl>
                                      </p:cBhvr>
                                    </p:animEffect>
                                  </p:childTnLst>
                                </p:cTn>
                              </p:par>
                              <p:par>
                                <p:cTn id="45" presetID="50" presetClass="entr" presetSubtype="0" decel="100000" fill="hold" grpId="0" nodeType="withEffect">
                                  <p:stCondLst>
                                    <p:cond delay="2000"/>
                                  </p:stCondLst>
                                  <p:childTnLst>
                                    <p:set>
                                      <p:cBhvr>
                                        <p:cTn id="46" dur="1" fill="hold">
                                          <p:stCondLst>
                                            <p:cond delay="0"/>
                                          </p:stCondLst>
                                        </p:cTn>
                                        <p:tgtEl>
                                          <p:spTgt spid="19"/>
                                        </p:tgtEl>
                                        <p:attrNameLst>
                                          <p:attrName>style.visibility</p:attrName>
                                        </p:attrNameLst>
                                      </p:cBhvr>
                                      <p:to>
                                        <p:strVal val="visible"/>
                                      </p:to>
                                    </p:set>
                                    <p:anim calcmode="lin" valueType="num">
                                      <p:cBhvr>
                                        <p:cTn id="47" dur="1000" fill="hold"/>
                                        <p:tgtEl>
                                          <p:spTgt spid="19"/>
                                        </p:tgtEl>
                                        <p:attrNameLst>
                                          <p:attrName>ppt_w</p:attrName>
                                        </p:attrNameLst>
                                      </p:cBhvr>
                                      <p:tavLst>
                                        <p:tav tm="0">
                                          <p:val>
                                            <p:strVal val="#ppt_w+.3"/>
                                          </p:val>
                                        </p:tav>
                                        <p:tav tm="100000">
                                          <p:val>
                                            <p:strVal val="#ppt_w"/>
                                          </p:val>
                                        </p:tav>
                                      </p:tavLst>
                                    </p:anim>
                                    <p:anim calcmode="lin" valueType="num">
                                      <p:cBhvr>
                                        <p:cTn id="48" dur="1000" fill="hold"/>
                                        <p:tgtEl>
                                          <p:spTgt spid="19"/>
                                        </p:tgtEl>
                                        <p:attrNameLst>
                                          <p:attrName>ppt_h</p:attrName>
                                        </p:attrNameLst>
                                      </p:cBhvr>
                                      <p:tavLst>
                                        <p:tav tm="0">
                                          <p:val>
                                            <p:strVal val="#ppt_h"/>
                                          </p:val>
                                        </p:tav>
                                        <p:tav tm="100000">
                                          <p:val>
                                            <p:strVal val="#ppt_h"/>
                                          </p:val>
                                        </p:tav>
                                      </p:tavLst>
                                    </p:anim>
                                    <p:animEffect transition="in" filter="fade">
                                      <p:cBhvr>
                                        <p:cTn id="49" dur="1000"/>
                                        <p:tgtEl>
                                          <p:spTgt spid="19"/>
                                        </p:tgtEl>
                                      </p:cBhvr>
                                    </p:animEffect>
                                  </p:childTnLst>
                                </p:cTn>
                              </p:par>
                              <p:par>
                                <p:cTn id="50" presetID="53" presetClass="entr" presetSubtype="16" fill="hold" grpId="0" nodeType="withEffect">
                                  <p:stCondLst>
                                    <p:cond delay="225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306"/>
                                        </p:tgtEl>
                                        <p:attrNameLst>
                                          <p:attrName>style.visibility</p:attrName>
                                        </p:attrNameLst>
                                      </p:cBhvr>
                                      <p:to>
                                        <p:strVal val="visible"/>
                                      </p:to>
                                    </p:set>
                                    <p:anim calcmode="lin" valueType="num">
                                      <p:cBhvr additive="base">
                                        <p:cTn id="59" dur="500" fill="hold"/>
                                        <p:tgtEl>
                                          <p:spTgt spid="12306"/>
                                        </p:tgtEl>
                                        <p:attrNameLst>
                                          <p:attrName>ppt_x</p:attrName>
                                        </p:attrNameLst>
                                      </p:cBhvr>
                                      <p:tavLst>
                                        <p:tav tm="0">
                                          <p:val>
                                            <p:strVal val="#ppt_x"/>
                                          </p:val>
                                        </p:tav>
                                        <p:tav tm="100000">
                                          <p:val>
                                            <p:strVal val="#ppt_x"/>
                                          </p:val>
                                        </p:tav>
                                      </p:tavLst>
                                    </p:anim>
                                    <p:anim calcmode="lin" valueType="num">
                                      <p:cBhvr additive="base">
                                        <p:cTn id="60" dur="500" fill="hold"/>
                                        <p:tgtEl>
                                          <p:spTgt spid="1230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000" fill="hold">
                                          <p:stCondLst>
                                            <p:cond delay="0"/>
                                          </p:stCondLst>
                                        </p:cTn>
                                        <p:tgtEl>
                                          <p:spTgt spid="12307"/>
                                        </p:tgtEl>
                                        <p:attrNameLst>
                                          <p:attrName>style.visibility</p:attrName>
                                        </p:attrNameLst>
                                      </p:cBhvr>
                                      <p:to>
                                        <p:strVal val="visible"/>
                                      </p:to>
                                    </p:set>
                                    <p:anim calcmode="lin" valueType="num">
                                      <p:cBhvr additive="base">
                                        <p:cTn id="65" dur="1000" fill="hold"/>
                                        <p:tgtEl>
                                          <p:spTgt spid="12307"/>
                                        </p:tgtEl>
                                        <p:attrNameLst>
                                          <p:attrName>ppt_x</p:attrName>
                                        </p:attrNameLst>
                                      </p:cBhvr>
                                      <p:tavLst>
                                        <p:tav tm="0">
                                          <p:val>
                                            <p:strVal val="#ppt_x"/>
                                          </p:val>
                                        </p:tav>
                                        <p:tav tm="100000">
                                          <p:val>
                                            <p:strVal val="#ppt_x"/>
                                          </p:val>
                                        </p:tav>
                                      </p:tavLst>
                                    </p:anim>
                                    <p:anim calcmode="lin" valueType="num">
                                      <p:cBhvr additive="base">
                                        <p:cTn id="66" dur="10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1" grpId="0" bldLvl="0" animBg="1"/>
      <p:bldP spid="12" grpId="0" bldLvl="0" animBg="1"/>
      <p:bldP spid="15" grpId="0" bldLvl="0" animBg="1"/>
      <p:bldP spid="2" grpId="0" bldLvl="0" animBg="1"/>
      <p:bldP spid="17" grpId="0" bldLvl="0" animBg="1"/>
      <p:bldP spid="3" grpId="0" bldLvl="0" animBg="1"/>
      <p:bldP spid="4" grpId="0" bldLvl="0" animBg="1"/>
      <p:bldP spid="13" grpId="0" bldLvl="0" animBg="1"/>
      <p:bldP spid="14" grpId="0" bldLvl="0" animBg="1"/>
      <p:bldP spid="19" grpId="0" bldLvl="0" animBg="1"/>
      <p:bldP spid="20" grpId="0" bldLvl="0" animBg="1"/>
      <p:bldP spid="1230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参考文献</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2381249" y="1742718"/>
            <a:ext cx="8629651" cy="5078313"/>
          </a:xfrm>
          <a:prstGeom prst="rect">
            <a:avLst/>
          </a:prstGeom>
        </p:spPr>
        <p:txBody>
          <a:bodyPr wrap="square">
            <a:spAutoFit/>
          </a:bodyPr>
          <a:lstStyle/>
          <a:p>
            <a:r>
              <a:rPr lang="en-US" altLang="zh-CN" dirty="0" smtClean="0"/>
              <a:t>[1].</a:t>
            </a:r>
            <a:r>
              <a:rPr lang="en-US" altLang="zh-CN" dirty="0"/>
              <a:t>	</a:t>
            </a:r>
            <a:r>
              <a:rPr lang="zh-CN" altLang="zh-CN" dirty="0"/>
              <a:t>克里斯托弗</a:t>
            </a:r>
            <a:r>
              <a:rPr lang="en-US" altLang="zh-CN" dirty="0"/>
              <a:t>·</a:t>
            </a:r>
            <a:r>
              <a:rPr lang="zh-CN" altLang="zh-CN" dirty="0"/>
              <a:t>诺埃塞尔</a:t>
            </a:r>
            <a:r>
              <a:rPr lang="en-US" altLang="zh-CN" dirty="0"/>
              <a:t>, ~.W.4., About Face 4: </a:t>
            </a:r>
            <a:r>
              <a:rPr lang="zh-CN" altLang="zh-CN" dirty="0"/>
              <a:t>交互设计精髓</a:t>
            </a:r>
            <a:r>
              <a:rPr lang="en-US" altLang="zh-CN" dirty="0"/>
              <a:t>. 2015: </a:t>
            </a:r>
            <a:r>
              <a:rPr lang="zh-CN" altLang="zh-CN" dirty="0"/>
              <a:t>电子工业出版社</a:t>
            </a:r>
            <a:r>
              <a:rPr lang="en-US" altLang="zh-CN" dirty="0"/>
              <a:t>. 584</a:t>
            </a:r>
            <a:r>
              <a:rPr lang="en-US" altLang="zh-CN" dirty="0" smtClean="0"/>
              <a:t>.</a:t>
            </a:r>
            <a:endParaRPr lang="en-US" altLang="zh-CN" dirty="0" smtClean="0"/>
          </a:p>
          <a:p>
            <a:r>
              <a:rPr lang="en-US" altLang="zh-CN" dirty="0" smtClean="0"/>
              <a:t>[2].            </a:t>
            </a:r>
            <a:r>
              <a:rPr lang="zh-CN" altLang="en-US" dirty="0" smtClean="0"/>
              <a:t>知乎</a:t>
            </a:r>
            <a:r>
              <a:rPr lang="zh-CN" altLang="en-US" dirty="0" smtClean="0">
                <a:sym typeface="Wingdings" panose="05000000000000000000" pitchFamily="2" charset="2"/>
              </a:rPr>
              <a:t>：</a:t>
            </a:r>
            <a:r>
              <a:rPr lang="en-US" altLang="zh-CN" dirty="0">
                <a:sym typeface="Wingdings" panose="05000000000000000000" pitchFamily="2" charset="2"/>
                <a:hlinkClick r:id="rId1"/>
              </a:rPr>
              <a:t>https://</a:t>
            </a:r>
            <a:r>
              <a:rPr lang="en-US" altLang="zh-CN" dirty="0" smtClean="0">
                <a:sym typeface="Wingdings" panose="05000000000000000000" pitchFamily="2" charset="2"/>
                <a:hlinkClick r:id="rId1"/>
              </a:rPr>
              <a:t>www.zhihu.com/question/37067416</a:t>
            </a:r>
            <a:r>
              <a:rPr lang="en-US" altLang="zh-CN" dirty="0" smtClean="0">
                <a:sym typeface="Wingdings" panose="05000000000000000000" pitchFamily="2" charset="2"/>
              </a:rPr>
              <a:t>, </a:t>
            </a:r>
            <a:r>
              <a:rPr lang="zh-CN" altLang="en-US" dirty="0" smtClean="0">
                <a:sym typeface="Wingdings" panose="05000000000000000000" pitchFamily="2" charset="2"/>
              </a:rPr>
              <a:t>（</a:t>
            </a:r>
            <a:r>
              <a:rPr lang="zh-CN" altLang="en-US" dirty="0"/>
              <a:t>来谈谈</a:t>
            </a:r>
            <a:r>
              <a:rPr lang="en-US" altLang="zh-CN" dirty="0"/>
              <a:t>[about face </a:t>
            </a:r>
            <a:r>
              <a:rPr lang="zh-CN" altLang="en-US" dirty="0"/>
              <a:t>交互设计精髓</a:t>
            </a:r>
            <a:r>
              <a:rPr lang="en-US" altLang="zh-CN" dirty="0"/>
              <a:t>]</a:t>
            </a:r>
            <a:r>
              <a:rPr lang="zh-CN" altLang="en-US" dirty="0"/>
              <a:t>这本书吧</a:t>
            </a:r>
            <a:r>
              <a:rPr lang="zh-CN" altLang="en-US" dirty="0">
                <a:sym typeface="Wingdings" panose="05000000000000000000" pitchFamily="2" charset="2"/>
              </a:rPr>
              <a:t>）</a:t>
            </a:r>
            <a:endParaRPr lang="zh-CN" altLang="zh-CN" dirty="0"/>
          </a:p>
          <a:p>
            <a:r>
              <a:rPr lang="en-US" altLang="zh-CN" dirty="0" smtClean="0"/>
              <a:t>[3].</a:t>
            </a:r>
            <a:r>
              <a:rPr lang="en-US" altLang="zh-CN" dirty="0"/>
              <a:t>	</a:t>
            </a:r>
            <a:r>
              <a:rPr lang="zh-CN" altLang="zh-CN" dirty="0"/>
              <a:t>维基百科</a:t>
            </a:r>
            <a:r>
              <a:rPr lang="en-US" altLang="zh-CN" dirty="0"/>
              <a:t>, </a:t>
            </a:r>
            <a:r>
              <a:rPr lang="zh-CN" altLang="zh-CN" dirty="0"/>
              <a:t>用户界面设计</a:t>
            </a:r>
            <a:r>
              <a:rPr lang="en-US" altLang="zh-CN" dirty="0"/>
              <a:t>. </a:t>
            </a:r>
            <a:r>
              <a:rPr lang="en-US" altLang="zh-CN" dirty="0" smtClean="0"/>
              <a:t>:     </a:t>
            </a:r>
            <a:r>
              <a:rPr lang="en-US" altLang="zh-CN" u="sng" dirty="0" smtClean="0">
                <a:solidFill>
                  <a:srgbClr val="2165C9"/>
                </a:solidFill>
              </a:rPr>
              <a:t>https</a:t>
            </a:r>
            <a:r>
              <a:rPr lang="en-US" altLang="zh-CN" u="sng" dirty="0">
                <a:solidFill>
                  <a:srgbClr val="2165C9"/>
                </a:solidFill>
              </a:rPr>
              <a:t>://zh.wikipedia.org/wiki/%E7%94%A8%E6%88%B7%E7%95%8C%E9%9D%A2%E8%AE%BE%E8%AE%A1</a:t>
            </a:r>
            <a:endParaRPr lang="zh-CN" altLang="zh-CN" u="sng" dirty="0">
              <a:solidFill>
                <a:srgbClr val="2165C9"/>
              </a:solidFill>
            </a:endParaRPr>
          </a:p>
          <a:p>
            <a:r>
              <a:rPr lang="en-US" altLang="zh-CN" dirty="0" smtClean="0"/>
              <a:t>[4].</a:t>
            </a:r>
            <a:r>
              <a:rPr lang="en-US" altLang="zh-CN" dirty="0"/>
              <a:t>	</a:t>
            </a:r>
            <a:r>
              <a:rPr lang="zh-CN" altLang="zh-CN" dirty="0"/>
              <a:t>维基百科</a:t>
            </a:r>
            <a:r>
              <a:rPr lang="en-US" altLang="zh-CN" dirty="0"/>
              <a:t>, </a:t>
            </a:r>
            <a:r>
              <a:rPr lang="zh-CN" altLang="zh-CN" dirty="0"/>
              <a:t>交互设计</a:t>
            </a:r>
            <a:r>
              <a:rPr lang="en-US" altLang="zh-CN" dirty="0" smtClean="0"/>
              <a:t>.</a:t>
            </a:r>
            <a:endParaRPr lang="en-US" altLang="zh-CN" dirty="0" smtClean="0"/>
          </a:p>
          <a:p>
            <a:r>
              <a:rPr lang="en-US" altLang="zh-CN" u="sng" dirty="0">
                <a:solidFill>
                  <a:srgbClr val="2165C9"/>
                </a:solidFill>
              </a:rPr>
              <a:t>https://zh.wikipedia.org/wiki/%E4%BA%A4%E4%BA%92%E8%AE%BE%E8%AE%A1</a:t>
            </a:r>
            <a:endParaRPr lang="en-US" altLang="zh-CN" u="sng" dirty="0">
              <a:solidFill>
                <a:srgbClr val="2165C9"/>
              </a:solidFill>
            </a:endParaRPr>
          </a:p>
          <a:p>
            <a:r>
              <a:rPr lang="en-US" altLang="zh-CN" dirty="0" smtClean="0"/>
              <a:t>[5].</a:t>
            </a:r>
            <a:r>
              <a:rPr lang="en-US" altLang="zh-CN" dirty="0"/>
              <a:t>	 </a:t>
            </a:r>
            <a:r>
              <a:rPr lang="zh-CN" altLang="en-US" dirty="0" smtClean="0"/>
              <a:t>图片</a:t>
            </a:r>
            <a:r>
              <a:rPr lang="en-US" altLang="zh-CN" dirty="0" smtClean="0"/>
              <a:t>, </a:t>
            </a:r>
            <a:r>
              <a:rPr lang="zh-CN" altLang="zh-CN" dirty="0" smtClean="0"/>
              <a:t>界面</a:t>
            </a:r>
            <a:r>
              <a:rPr lang="zh-CN" altLang="zh-CN" dirty="0"/>
              <a:t>草图</a:t>
            </a:r>
            <a:r>
              <a:rPr lang="en-US" altLang="zh-CN" dirty="0"/>
              <a:t>, </a:t>
            </a:r>
            <a:r>
              <a:rPr lang="zh-CN" altLang="zh-CN" dirty="0"/>
              <a:t>界面草图</a:t>
            </a:r>
            <a:r>
              <a:rPr lang="en-US" altLang="zh-CN" dirty="0"/>
              <a:t>^Editors.  </a:t>
            </a:r>
            <a:endParaRPr lang="zh-CN" altLang="zh-CN" dirty="0"/>
          </a:p>
          <a:p>
            <a:r>
              <a:rPr lang="en-US" altLang="zh-CN" dirty="0"/>
              <a:t> </a:t>
            </a:r>
            <a:r>
              <a:rPr lang="en-US" altLang="zh-CN" u="sng" dirty="0">
                <a:solidFill>
                  <a:srgbClr val="2165C9"/>
                </a:solidFill>
              </a:rPr>
              <a:t>https://image.baidu.com/search/index?tn=baiduimage&amp;ct=201326592&amp;lm=-1&amp;cl=2&amp;ie=gb18030&amp;word=%BD%E7%C3%E6%B2%DD%CD%BC&amp;fr=ala&amp;ala=1&amp;alatpl=adress&amp;pos=0&amp;hs=2&amp;xthttps=111111</a:t>
            </a:r>
            <a:endParaRPr lang="zh-CN" altLang="zh-CN" u="sng" dirty="0">
              <a:solidFill>
                <a:srgbClr val="2165C9"/>
              </a:solidFill>
            </a:endParaRPr>
          </a:p>
          <a:p>
            <a:r>
              <a:rPr lang="en-US" altLang="zh-CN" dirty="0" smtClean="0"/>
              <a:t>[6].</a:t>
            </a:r>
            <a:r>
              <a:rPr lang="en-US" altLang="zh-CN" dirty="0"/>
              <a:t>	</a:t>
            </a:r>
            <a:r>
              <a:rPr lang="zh-CN" altLang="en-US" dirty="0" smtClean="0"/>
              <a:t>图片</a:t>
            </a:r>
            <a:r>
              <a:rPr lang="en-US" altLang="zh-CN" dirty="0" smtClean="0"/>
              <a:t>,  </a:t>
            </a:r>
            <a:r>
              <a:rPr lang="zh-CN" altLang="zh-CN" dirty="0"/>
              <a:t>故事版图册</a:t>
            </a:r>
            <a:r>
              <a:rPr lang="en-US" altLang="zh-CN" dirty="0"/>
              <a:t>, </a:t>
            </a:r>
            <a:r>
              <a:rPr lang="zh-CN" altLang="zh-CN" dirty="0"/>
              <a:t>故事版图册</a:t>
            </a:r>
            <a:r>
              <a:rPr lang="en-US" altLang="zh-CN" dirty="0"/>
              <a:t>^Editors.</a:t>
            </a:r>
            <a:endParaRPr lang="zh-CN" altLang="zh-CN" dirty="0"/>
          </a:p>
          <a:p>
            <a:r>
              <a:rPr lang="en-US" altLang="zh-CN" u="sng" dirty="0">
                <a:solidFill>
                  <a:srgbClr val="2165C9"/>
                </a:solidFill>
              </a:rPr>
              <a:t>https://baike.baidu.com/pic/%E6%95%85%E4%BA%8B%E6%9D%BF/3431989/0/f9dcd100baa1cd11bbfcbd52bb12c8fcc3ce2d7e?fr=lemma&amp;ct=single#aid=0&amp;pic=f9dcd100baa1cd11bbfcbd52bb12c8fcc3ce2d7e </a:t>
            </a:r>
            <a:endParaRPr lang="en-US" altLang="zh-CN" u="sng" dirty="0">
              <a:solidFill>
                <a:srgbClr val="2165C9"/>
              </a:solidFill>
            </a:endParaRPr>
          </a:p>
          <a:p>
            <a:r>
              <a:rPr lang="en-US" altLang="zh-CN" dirty="0" smtClean="0"/>
              <a:t>             </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08818" y="2710230"/>
            <a:ext cx="4570483" cy="923330"/>
          </a:xfrm>
          <a:prstGeom prst="rect">
            <a:avLst/>
          </a:prstGeom>
          <a:noFill/>
        </p:spPr>
        <p:txBody>
          <a:bodyPr wrap="none" rtlCol="0">
            <a:spAutoFit/>
          </a:bodyPr>
          <a:lstStyle/>
          <a:p>
            <a:pPr algn="ctr"/>
            <a:r>
              <a:rPr lang="zh-CN" altLang="en-US" sz="5400" b="1" spc="300" dirty="0" smtClean="0">
                <a:solidFill>
                  <a:schemeClr val="tx1">
                    <a:lumMod val="75000"/>
                    <a:lumOff val="25000"/>
                  </a:schemeClr>
                </a:solidFill>
                <a:latin typeface="微软雅黑" panose="020B0503020204020204" pitchFamily="34" charset="-122"/>
                <a:ea typeface="微软雅黑" panose="020B0503020204020204" pitchFamily="34" charset="-122"/>
              </a:rPr>
              <a:t>感谢您的聆听</a:t>
            </a:r>
            <a:endPar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46309" y="3607452"/>
            <a:ext cx="3695499" cy="400110"/>
          </a:xfrm>
          <a:prstGeom prst="rect">
            <a:avLst/>
          </a:prstGeom>
          <a:noFill/>
        </p:spPr>
        <p:txBody>
          <a:bodyPr wrap="none" rtlCol="0">
            <a:spAutoFit/>
          </a:bodyPr>
          <a:lstStyle/>
          <a:p>
            <a:pPr algn="ctr"/>
            <a:r>
              <a:rPr lang="en-US" altLang="zh-CN" sz="2000" dirty="0" smtClean="0">
                <a:solidFill>
                  <a:srgbClr val="18478F"/>
                </a:solidFill>
                <a:latin typeface="微软雅黑" panose="020B0503020204020204" pitchFamily="34" charset="-122"/>
                <a:ea typeface="微软雅黑" panose="020B0503020204020204" pitchFamily="34" charset="-122"/>
              </a:rPr>
              <a:t>THANK YOU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654427" y="4718860"/>
            <a:ext cx="1667728" cy="276971"/>
            <a:chOff x="4654427" y="4718860"/>
            <a:chExt cx="1667728" cy="276971"/>
          </a:xfrm>
        </p:grpSpPr>
        <p:grpSp>
          <p:nvGrpSpPr>
            <p:cNvPr id="11" name="组合 10"/>
            <p:cNvGrpSpPr/>
            <p:nvPr/>
          </p:nvGrpSpPr>
          <p:grpSpPr>
            <a:xfrm>
              <a:off x="4654427" y="4718860"/>
              <a:ext cx="276971" cy="276971"/>
              <a:chOff x="3725237" y="4930504"/>
              <a:chExt cx="531780" cy="531780"/>
            </a:xfrm>
          </p:grpSpPr>
          <p:sp>
            <p:nvSpPr>
              <p:cNvPr id="61"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58" name="文本框 57"/>
            <p:cNvSpPr txBox="1"/>
            <p:nvPr/>
          </p:nvSpPr>
          <p:spPr>
            <a:xfrm>
              <a:off x="4929482" y="4729942"/>
              <a:ext cx="1392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G14</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小组</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95842" y="4718860"/>
            <a:ext cx="2019971" cy="282717"/>
            <a:chOff x="6395842" y="4718860"/>
            <a:chExt cx="2019971" cy="282717"/>
          </a:xfrm>
        </p:grpSpPr>
        <p:grpSp>
          <p:nvGrpSpPr>
            <p:cNvPr id="12" name="组合 11"/>
            <p:cNvGrpSpPr/>
            <p:nvPr/>
          </p:nvGrpSpPr>
          <p:grpSpPr>
            <a:xfrm>
              <a:off x="6395842" y="4718860"/>
              <a:ext cx="276971" cy="276971"/>
              <a:chOff x="6392770" y="4930504"/>
              <a:chExt cx="531780" cy="531780"/>
            </a:xfrm>
          </p:grpSpPr>
          <p:sp>
            <p:nvSpPr>
              <p:cNvPr id="64"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9"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60" name="文本框 59"/>
            <p:cNvSpPr txBox="1"/>
            <p:nvPr/>
          </p:nvSpPr>
          <p:spPr>
            <a:xfrm>
              <a:off x="6672877" y="4739967"/>
              <a:ext cx="1742936"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时间：</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2018</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月</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05</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51914" y="2711020"/>
            <a:ext cx="1084658" cy="1141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par>
                          <p:cTn id="80" fill="hold">
                            <p:stCondLst>
                              <p:cond delay="1000"/>
                            </p:stCondLst>
                            <p:childTnLst>
                              <p:par>
                                <p:cTn id="81" presetID="2" presetClass="entr" presetSubtype="4" fill="hold"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par>
                          <p:cTn id="85" fill="hold">
                            <p:stCondLst>
                              <p:cond delay="1500"/>
                            </p:stCondLst>
                            <p:childTnLst>
                              <p:par>
                                <p:cTn id="86" presetID="2" presetClass="entr" presetSubtype="4"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478077" y="13323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78077" y="251774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5400000">
            <a:off x="7259736" y="291115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5400000">
            <a:off x="6359386" y="319618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任意多边形 27"/>
          <p:cNvSpPr/>
          <p:nvPr/>
        </p:nvSpPr>
        <p:spPr>
          <a:xfrm rot="10800000">
            <a:off x="5437354" y="445064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a:off x="5437354" y="3835321"/>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16200000">
            <a:off x="3670282" y="2851405"/>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4570633" y="3136429"/>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3844189" y="3323108"/>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13"/>
          <p:cNvSpPr>
            <a:spLocks noEditPoints="1"/>
          </p:cNvSpPr>
          <p:nvPr/>
        </p:nvSpPr>
        <p:spPr bwMode="auto">
          <a:xfrm>
            <a:off x="7718390" y="338776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19"/>
          <p:cNvSpPr>
            <a:spLocks noEditPoints="1"/>
          </p:cNvSpPr>
          <p:nvPr/>
        </p:nvSpPr>
        <p:spPr bwMode="auto">
          <a:xfrm>
            <a:off x="5679826" y="5153845"/>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5" name="组合 44"/>
          <p:cNvGrpSpPr/>
          <p:nvPr/>
        </p:nvGrpSpPr>
        <p:grpSpPr>
          <a:xfrm>
            <a:off x="5736181" y="1706835"/>
            <a:ext cx="583473" cy="561118"/>
            <a:chOff x="2607983" y="4241292"/>
            <a:chExt cx="490600" cy="471805"/>
          </a:xfrm>
          <a:effectLst/>
        </p:grpSpPr>
        <p:sp>
          <p:nvSpPr>
            <p:cNvPr id="46"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1773408"/>
            <a:ext cx="3350072" cy="1291590"/>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电子原型的定义</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电子原型顾名思义就是利用画图工具或商业原型工具以及图形化用户交互生成器等工具实现并修改</a:t>
            </a:r>
            <a:r>
              <a:rPr lang="en-US" altLang="zh-CN"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UI</a:t>
            </a: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组件。</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67774"/>
            <a:ext cx="3459514" cy="968375"/>
          </a:xfrm>
          <a:prstGeom prst="rect">
            <a:avLst/>
          </a:prstGeom>
        </p:spPr>
        <p:txBody>
          <a:bodyPr wrap="square">
            <a:spAutoFit/>
          </a:bodyPr>
          <a:lstStyle/>
          <a:p>
            <a:pPr algn="r">
              <a:lnSpc>
                <a:spcPct val="200000"/>
              </a:lnSpc>
            </a:pP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纸上原型的定义</a:t>
            </a:r>
            <a:endParaRPr lang="en-US" sz="105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r>
              <a:rPr lang="zh-CN" altLang="en-US" sz="105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纸上原型（有时候也称为低精度原型）是一种低成本、迅速以及低技术难度的方法。</a:t>
            </a:r>
            <a:endParaRPr lang="zh-CN" altLang="en-US" sz="105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952306"/>
            <a:ext cx="3350072" cy="1014730"/>
          </a:xfrm>
          <a:prstGeom prst="rect">
            <a:avLst/>
          </a:prstGeom>
        </p:spPr>
        <p:txBody>
          <a:bodyPr wrap="square">
            <a:spAutoFit/>
          </a:bodyPr>
          <a:lstStyle/>
          <a:p>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电子原型的作用</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电子原型可以用来与用户代表进行交流，阐明需求并修正开发人员对解决方案的理解。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4952306"/>
            <a:ext cx="3459514" cy="1660525"/>
          </a:xfrm>
          <a:prstGeom prst="rect">
            <a:avLst/>
          </a:prstGeom>
        </p:spPr>
        <p:txBody>
          <a:bodyPr wrap="square">
            <a:spAutoFit/>
          </a:bodyPr>
          <a:lstStyle/>
          <a:p>
            <a:pPr algn="r"/>
            <a:r>
              <a:rPr lang="zh-CN" altLang="en-US" b="1" dirty="0">
                <a:solidFill>
                  <a:srgbClr val="18478F"/>
                </a:solidFill>
                <a:latin typeface="Open Sans" panose="020B0606030504020204" pitchFamily="34" charset="0"/>
                <a:ea typeface="宋体" panose="02010600030101010101" pitchFamily="2" charset="-122"/>
                <a:cs typeface="Open Sans" panose="020B0606030504020204" pitchFamily="34" charset="0"/>
              </a:rPr>
              <a:t>纸上原型的作用</a:t>
            </a:r>
            <a:endParaRPr lang="zh-CN" altLang="en-US" sz="1400" b="1"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纸上原型能帮助我们探究一个要实现的系统的部分外观。</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它能帮助检查用户和开发人员对需求是否达成了一致的理解。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r>
              <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它可以促成快速迭代。</a:t>
            </a: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a:p>
            <a:pPr algn="r"/>
            <a:endParaRPr lang="zh-CN" altLang="en-US" sz="14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16405" y="436245"/>
            <a:ext cx="3725545" cy="460375"/>
          </a:xfrm>
          <a:prstGeom prst="rect">
            <a:avLst/>
          </a:prstGeom>
        </p:spPr>
        <p:txBody>
          <a:bodyPr wrap="square">
            <a:spAutoFit/>
          </a:bodyPr>
          <a:p>
            <a:r>
              <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rPr>
              <a:t>纸上原型和电子原型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20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14:presetBounceEnd="50000">
                                      <p:stCondLst>
                                        <p:cond delay="2000"/>
                                      </p:stCondLst>
                                      <p:childTnLst>
                                        <p:set>
                                          <p:cBhvr>
                                            <p:cTn id="10" dur="1" fill="hold">
                                              <p:stCondLst>
                                                <p:cond delay="0"/>
                                              </p:stCondLst>
                                            </p:cTn>
                                            <p:tgtEl>
                                              <p:spTgt spid="34"/>
                                            </p:tgtEl>
                                            <p:attrNameLst>
                                              <p:attrName>style.visibility</p:attrName>
                                            </p:attrNameLst>
                                          </p:cBhvr>
                                          <p:to>
                                            <p:strVal val="visible"/>
                                          </p:to>
                                        </p:set>
                                        <p:anim calcmode="lin" valueType="num" p14:bounceEnd="50000">
                                          <p:cBhvr additive="base">
                                            <p:cTn id="11"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0000">
                                      <p:stCondLst>
                                        <p:cond delay="2000"/>
                                      </p:stCondLst>
                                      <p:childTnLst>
                                        <p:set>
                                          <p:cBhvr>
                                            <p:cTn id="14" dur="1" fill="hold">
                                              <p:stCondLst>
                                                <p:cond delay="0"/>
                                              </p:stCondLst>
                                            </p:cTn>
                                            <p:tgtEl>
                                              <p:spTgt spid="14"/>
                                            </p:tgtEl>
                                            <p:attrNameLst>
                                              <p:attrName>style.visibility</p:attrName>
                                            </p:attrNameLst>
                                          </p:cBhvr>
                                          <p:to>
                                            <p:strVal val="visible"/>
                                          </p:to>
                                        </p:set>
                                        <p:anim calcmode="lin" valueType="num" p14:bounceEnd="50000">
                                          <p:cBhvr additive="base">
                                            <p:cTn id="15"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14:presetBounceEnd="50000">
                                      <p:stCondLst>
                                        <p:cond delay="2000"/>
                                      </p:stCondLst>
                                      <p:childTnLst>
                                        <p:set>
                                          <p:cBhvr>
                                            <p:cTn id="18" dur="1" fill="hold">
                                              <p:stCondLst>
                                                <p:cond delay="0"/>
                                              </p:stCondLst>
                                            </p:cTn>
                                            <p:tgtEl>
                                              <p:spTgt spid="22"/>
                                            </p:tgtEl>
                                            <p:attrNameLst>
                                              <p:attrName>style.visibility</p:attrName>
                                            </p:attrNameLst>
                                          </p:cBhvr>
                                          <p:to>
                                            <p:strVal val="visible"/>
                                          </p:to>
                                        </p:set>
                                        <p:anim calcmode="lin" valueType="num" p14:bounceEnd="50000">
                                          <p:cBhvr additive="base">
                                            <p:cTn id="19" dur="10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22"/>
                                            </p:tgtEl>
                                            <p:attrNameLst>
                                              <p:attrName>ppt_y</p:attrName>
                                            </p:attrNameLst>
                                          </p:cBhvr>
                                          <p:tavLst>
                                            <p:tav tm="0">
                                              <p:val>
                                                <p:strVal val="#ppt_y"/>
                                              </p:val>
                                            </p:tav>
                                            <p:tav tm="100000">
                                              <p:val>
                                                <p:strVal val="#ppt_y"/>
                                              </p:val>
                                            </p:tav>
                                          </p:tavLst>
                                        </p:anim>
                                      </p:childTnLst>
                                    </p:cTn>
                                  </p:par>
                                  <p:par>
                                    <p:cTn id="21" presetID="22" presetClass="entr" presetSubtype="4" fill="hold" grpId="0" nodeType="withEffect">
                                      <p:stCondLst>
                                        <p:cond delay="250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2" fill="hold" grpId="0" nodeType="withEffect">
                                      <p:stCondLst>
                                        <p:cond delay="2500"/>
                                      </p:stCondLst>
                                      <p:childTnLst>
                                        <p:set>
                                          <p:cBhvr>
                                            <p:cTn id="25" dur="1" fill="hold">
                                              <p:stCondLst>
                                                <p:cond delay="0"/>
                                              </p:stCondLst>
                                            </p:cTn>
                                            <p:tgtEl>
                                              <p:spTgt spid="32"/>
                                            </p:tgtEl>
                                            <p:attrNameLst>
                                              <p:attrName>style.visibility</p:attrName>
                                            </p:attrNameLst>
                                          </p:cBhvr>
                                          <p:to>
                                            <p:strVal val="visible"/>
                                          </p:to>
                                        </p:set>
                                        <p:animEffect transition="in" filter="wipe(right)">
                                          <p:cBhvr>
                                            <p:cTn id="26" dur="500"/>
                                            <p:tgtEl>
                                              <p:spTgt spid="32"/>
                                            </p:tgtEl>
                                          </p:cBhvr>
                                        </p:animEffect>
                                      </p:childTnLst>
                                    </p:cTn>
                                  </p:par>
                                  <p:par>
                                    <p:cTn id="27" presetID="22" presetClass="entr" presetSubtype="1" fill="hold" grpId="0" nodeType="withEffect">
                                      <p:stCondLst>
                                        <p:cond delay="2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8" fill="hold" grpId="0" nodeType="withEffect">
                                      <p:stCondLst>
                                        <p:cond delay="25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53" presetClass="entr" presetSubtype="16" fill="hold" grpId="0" nodeType="withEffect">
                                      <p:stCondLst>
                                        <p:cond delay="30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par>
                                    <p:cTn id="38" presetID="53" presetClass="entr" presetSubtype="16" fill="hold" grpId="0" nodeType="withEffect">
                                      <p:stCondLst>
                                        <p:cond delay="300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par>
                                    <p:cTn id="43" presetID="53" presetClass="entr" presetSubtype="16" fill="hold" nodeType="withEffect">
                                      <p:stCondLst>
                                        <p:cond delay="300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par>
                                    <p:cTn id="48" presetID="53" presetClass="entr" presetSubtype="16" fill="hold" nodeType="withEffect">
                                      <p:stCondLst>
                                        <p:cond delay="30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par>
                                    <p:cTn id="53" presetID="22" presetClass="entr" presetSubtype="2"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wipe(right)">
                                          <p:cBhvr>
                                            <p:cTn id="55" dur="1000"/>
                                            <p:tgtEl>
                                              <p:spTgt spid="49"/>
                                            </p:tgtEl>
                                          </p:cBhvr>
                                        </p:animEffect>
                                      </p:childTnLst>
                                    </p:cTn>
                                  </p:par>
                                  <p:par>
                                    <p:cTn id="56" presetID="22" presetClass="entr" presetSubtype="2" fill="hold" grpId="0" nodeType="withEffect">
                                      <p:stCondLst>
                                        <p:cond delay="3250"/>
                                      </p:stCondLst>
                                      <p:childTnLst>
                                        <p:set>
                                          <p:cBhvr>
                                            <p:cTn id="57" dur="1" fill="hold">
                                              <p:stCondLst>
                                                <p:cond delay="0"/>
                                              </p:stCondLst>
                                            </p:cTn>
                                            <p:tgtEl>
                                              <p:spTgt spid="51"/>
                                            </p:tgtEl>
                                            <p:attrNameLst>
                                              <p:attrName>style.visibility</p:attrName>
                                            </p:attrNameLst>
                                          </p:cBhvr>
                                          <p:to>
                                            <p:strVal val="visible"/>
                                          </p:to>
                                        </p:set>
                                        <p:animEffect transition="in" filter="wipe(right)">
                                          <p:cBhvr>
                                            <p:cTn id="58" dur="1000"/>
                                            <p:tgtEl>
                                              <p:spTgt spid="51"/>
                                            </p:tgtEl>
                                          </p:cBhvr>
                                        </p:animEffect>
                                      </p:childTnLst>
                                    </p:cTn>
                                  </p:par>
                                  <p:par>
                                    <p:cTn id="59" presetID="22" presetClass="entr" presetSubtype="8" fill="hold" grpId="0" nodeType="withEffect">
                                      <p:stCondLst>
                                        <p:cond delay="325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1000"/>
                                            <p:tgtEl>
                                              <p:spTgt spid="50"/>
                                            </p:tgtEl>
                                          </p:cBhvr>
                                        </p:animEffect>
                                      </p:childTnLst>
                                    </p:cTn>
                                  </p:par>
                                  <p:par>
                                    <p:cTn id="62" presetID="22" presetClass="entr" presetSubtype="8" fill="hold" grpId="0" nodeType="withEffect">
                                      <p:stCondLst>
                                        <p:cond delay="325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1000"/>
                                            <p:tgtEl>
                                              <p:spTgt spid="48"/>
                                            </p:tgtEl>
                                          </p:cBhvr>
                                        </p:animEffect>
                                      </p:childTnLst>
                                    </p:cTn>
                                  </p:par>
                                  <p:par>
                                    <p:cTn id="65" presetID="41" presetClass="entr" presetSubtype="0" fill="hold" grpId="0" nodeType="withEffect">
                                      <p:stCondLst>
                                        <p:cond delay="50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 calcmode="lin" valueType="num">
                                          <p:cBhvr additive="base">
                                            <p:cTn id="74" dur="500" fill="hold"/>
                                            <p:tgtEl>
                                              <p:spTgt spid="4"/>
                                            </p:tgtEl>
                                            <p:attrNameLst>
                                              <p:attrName>ppt_x</p:attrName>
                                            </p:attrNameLst>
                                          </p:cBhvr>
                                          <p:tavLst>
                                            <p:tav tm="0">
                                              <p:val>
                                                <p:strVal val="0-#ppt_w/2"/>
                                              </p:val>
                                            </p:tav>
                                            <p:tav tm="100000">
                                              <p:val>
                                                <p:strVal val="#ppt_x"/>
                                              </p:val>
                                            </p:tav>
                                          </p:tavLst>
                                        </p:anim>
                                        <p:anim calcmode="lin" valueType="num">
                                          <p:cBhvr additive="base">
                                            <p:cTn id="75" dur="500" fill="hold"/>
                                            <p:tgtEl>
                                              <p:spTgt spid="4"/>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0-#ppt_w/2"/>
                                              </p:val>
                                            </p:tav>
                                            <p:tav tm="100000">
                                              <p:val>
                                                <p:strVal val="#ppt_x"/>
                                              </p:val>
                                            </p:tav>
                                          </p:tavLst>
                                        </p:anim>
                                        <p:anim calcmode="lin" valueType="num">
                                          <p:cBhvr additive="base">
                                            <p:cTn id="79" dur="500" fill="hold"/>
                                            <p:tgtEl>
                                              <p:spTgt spid="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500" fill="hold"/>
                                            <p:tgtEl>
                                              <p:spTgt spid="6"/>
                                            </p:tgtEl>
                                            <p:attrNameLst>
                                              <p:attrName>ppt_x</p:attrName>
                                            </p:attrNameLst>
                                          </p:cBhvr>
                                          <p:tavLst>
                                            <p:tav tm="0">
                                              <p:val>
                                                <p:strVal val="0-#ppt_w/2"/>
                                              </p:val>
                                            </p:tav>
                                            <p:tav tm="100000">
                                              <p:val>
                                                <p:strVal val="#ppt_x"/>
                                              </p:val>
                                            </p:tav>
                                          </p:tavLst>
                                        </p:anim>
                                        <p:anim calcmode="lin" valueType="num">
                                          <p:cBhvr additive="base">
                                            <p:cTn id="83" dur="500" fill="hold"/>
                                            <p:tgtEl>
                                              <p:spTgt spid="6"/>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0-#ppt_w/2"/>
                                              </p:val>
                                            </p:tav>
                                            <p:tav tm="100000">
                                              <p:val>
                                                <p:strVal val="#ppt_x"/>
                                              </p:val>
                                            </p:tav>
                                          </p:tavLst>
                                        </p:anim>
                                        <p:anim calcmode="lin" valueType="num">
                                          <p:cBhvr additive="base">
                                            <p:cTn id="87" dur="500" fill="hold"/>
                                            <p:tgtEl>
                                              <p:spTgt spid="7"/>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additive="base">
                                            <p:cTn id="90" dur="500" fill="hold"/>
                                            <p:tgtEl>
                                              <p:spTgt spid="9"/>
                                            </p:tgtEl>
                                            <p:attrNameLst>
                                              <p:attrName>ppt_x</p:attrName>
                                            </p:attrNameLst>
                                          </p:cBhvr>
                                          <p:tavLst>
                                            <p:tav tm="0">
                                              <p:val>
                                                <p:strVal val="0-#ppt_w/2"/>
                                              </p:val>
                                            </p:tav>
                                            <p:tav tm="100000">
                                              <p:val>
                                                <p:strVal val="#ppt_x"/>
                                              </p:val>
                                            </p:tav>
                                          </p:tavLst>
                                        </p:anim>
                                        <p:anim calcmode="lin" valueType="num">
                                          <p:cBhvr additive="base">
                                            <p:cTn id="9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20" grpId="0" bldLvl="0" animBg="1"/>
          <p:bldP spid="22" grpId="0" bldLvl="0" animBg="1"/>
          <p:bldP spid="28" grpId="0" bldLvl="0" animBg="1"/>
          <p:bldP spid="30" grpId="0" bldLvl="0" animBg="1"/>
          <p:bldP spid="32" grpId="0" bldLvl="0" animBg="1"/>
          <p:bldP spid="34" grpId="0" bldLvl="0" animBg="1"/>
          <p:bldP spid="43" grpId="0" bldLvl="0" animBg="1"/>
          <p:bldP spid="44" grpId="0" bldLvl="0" animBg="1"/>
          <p:bldP spid="48" grpId="0"/>
          <p:bldP spid="49" grpId="0"/>
          <p:bldP spid="50" grpId="0"/>
          <p:bldP spid="51" grpId="0"/>
          <p:bldP spid="8" grpId="0"/>
          <p:bldP spid="4" grpId="0" bldLvl="0" animBg="1"/>
          <p:bldP spid="5" grpId="0" bldLvl="0" animBg="1"/>
          <p:bldP spid="6" grpId="0" bldLvl="0" animBg="1"/>
          <p:bldP spid="7" grpId="0" bldLvl="0" animBg="1"/>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2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ppt_x"/>
                                              </p:val>
                                            </p:tav>
                                            <p:tav tm="100000">
                                              <p:val>
                                                <p:strVal val="#ppt_x"/>
                                              </p:val>
                                            </p:tav>
                                          </p:tavLst>
                                        </p:anim>
                                        <p:anim calcmode="lin" valueType="num">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1+#ppt_w/2"/>
                                              </p:val>
                                            </p:tav>
                                            <p:tav tm="100000">
                                              <p:val>
                                                <p:strVal val="#ppt_x"/>
                                              </p:val>
                                            </p:tav>
                                          </p:tavLst>
                                        </p:anim>
                                        <p:anim calcmode="lin" valueType="num">
                                          <p:cBhvr additive="base">
                                            <p:cTn id="20" dur="1000" fill="hold"/>
                                            <p:tgtEl>
                                              <p:spTgt spid="22"/>
                                            </p:tgtEl>
                                            <p:attrNameLst>
                                              <p:attrName>ppt_y</p:attrName>
                                            </p:attrNameLst>
                                          </p:cBhvr>
                                          <p:tavLst>
                                            <p:tav tm="0">
                                              <p:val>
                                                <p:strVal val="#ppt_y"/>
                                              </p:val>
                                            </p:tav>
                                            <p:tav tm="100000">
                                              <p:val>
                                                <p:strVal val="#ppt_y"/>
                                              </p:val>
                                            </p:tav>
                                          </p:tavLst>
                                        </p:anim>
                                      </p:childTnLst>
                                    </p:cTn>
                                  </p:par>
                                  <p:par>
                                    <p:cTn id="21" presetID="22" presetClass="entr" presetSubtype="4" fill="hold" grpId="0" nodeType="withEffect">
                                      <p:stCondLst>
                                        <p:cond delay="250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2" fill="hold" grpId="0" nodeType="withEffect">
                                      <p:stCondLst>
                                        <p:cond delay="2500"/>
                                      </p:stCondLst>
                                      <p:childTnLst>
                                        <p:set>
                                          <p:cBhvr>
                                            <p:cTn id="25" dur="1" fill="hold">
                                              <p:stCondLst>
                                                <p:cond delay="0"/>
                                              </p:stCondLst>
                                            </p:cTn>
                                            <p:tgtEl>
                                              <p:spTgt spid="32"/>
                                            </p:tgtEl>
                                            <p:attrNameLst>
                                              <p:attrName>style.visibility</p:attrName>
                                            </p:attrNameLst>
                                          </p:cBhvr>
                                          <p:to>
                                            <p:strVal val="visible"/>
                                          </p:to>
                                        </p:set>
                                        <p:animEffect transition="in" filter="wipe(right)">
                                          <p:cBhvr>
                                            <p:cTn id="26" dur="500"/>
                                            <p:tgtEl>
                                              <p:spTgt spid="32"/>
                                            </p:tgtEl>
                                          </p:cBhvr>
                                        </p:animEffect>
                                      </p:childTnLst>
                                    </p:cTn>
                                  </p:par>
                                  <p:par>
                                    <p:cTn id="27" presetID="22" presetClass="entr" presetSubtype="1" fill="hold" grpId="0" nodeType="withEffect">
                                      <p:stCondLst>
                                        <p:cond delay="2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8" fill="hold" grpId="0" nodeType="withEffect">
                                      <p:stCondLst>
                                        <p:cond delay="25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53" presetClass="entr" presetSubtype="16" fill="hold" grpId="0" nodeType="withEffect">
                                      <p:stCondLst>
                                        <p:cond delay="30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par>
                                    <p:cTn id="38" presetID="53" presetClass="entr" presetSubtype="16" fill="hold" grpId="0" nodeType="withEffect">
                                      <p:stCondLst>
                                        <p:cond delay="300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par>
                                    <p:cTn id="43" presetID="53" presetClass="entr" presetSubtype="16" fill="hold" nodeType="withEffect">
                                      <p:stCondLst>
                                        <p:cond delay="300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par>
                                    <p:cTn id="48" presetID="53" presetClass="entr" presetSubtype="16" fill="hold" nodeType="withEffect">
                                      <p:stCondLst>
                                        <p:cond delay="30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par>
                                    <p:cTn id="53" presetID="22" presetClass="entr" presetSubtype="2"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wipe(right)">
                                          <p:cBhvr>
                                            <p:cTn id="55" dur="1000"/>
                                            <p:tgtEl>
                                              <p:spTgt spid="49"/>
                                            </p:tgtEl>
                                          </p:cBhvr>
                                        </p:animEffect>
                                      </p:childTnLst>
                                    </p:cTn>
                                  </p:par>
                                  <p:par>
                                    <p:cTn id="56" presetID="22" presetClass="entr" presetSubtype="2" fill="hold" grpId="0" nodeType="withEffect">
                                      <p:stCondLst>
                                        <p:cond delay="3250"/>
                                      </p:stCondLst>
                                      <p:childTnLst>
                                        <p:set>
                                          <p:cBhvr>
                                            <p:cTn id="57" dur="1" fill="hold">
                                              <p:stCondLst>
                                                <p:cond delay="0"/>
                                              </p:stCondLst>
                                            </p:cTn>
                                            <p:tgtEl>
                                              <p:spTgt spid="51"/>
                                            </p:tgtEl>
                                            <p:attrNameLst>
                                              <p:attrName>style.visibility</p:attrName>
                                            </p:attrNameLst>
                                          </p:cBhvr>
                                          <p:to>
                                            <p:strVal val="visible"/>
                                          </p:to>
                                        </p:set>
                                        <p:animEffect transition="in" filter="wipe(right)">
                                          <p:cBhvr>
                                            <p:cTn id="58" dur="1000"/>
                                            <p:tgtEl>
                                              <p:spTgt spid="51"/>
                                            </p:tgtEl>
                                          </p:cBhvr>
                                        </p:animEffect>
                                      </p:childTnLst>
                                    </p:cTn>
                                  </p:par>
                                  <p:par>
                                    <p:cTn id="59" presetID="22" presetClass="entr" presetSubtype="8" fill="hold" grpId="0" nodeType="withEffect">
                                      <p:stCondLst>
                                        <p:cond delay="325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1000"/>
                                            <p:tgtEl>
                                              <p:spTgt spid="50"/>
                                            </p:tgtEl>
                                          </p:cBhvr>
                                        </p:animEffect>
                                      </p:childTnLst>
                                    </p:cTn>
                                  </p:par>
                                  <p:par>
                                    <p:cTn id="62" presetID="22" presetClass="entr" presetSubtype="8" fill="hold" grpId="0" nodeType="withEffect">
                                      <p:stCondLst>
                                        <p:cond delay="325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1000"/>
                                            <p:tgtEl>
                                              <p:spTgt spid="48"/>
                                            </p:tgtEl>
                                          </p:cBhvr>
                                        </p:animEffect>
                                      </p:childTnLst>
                                    </p:cTn>
                                  </p:par>
                                  <p:par>
                                    <p:cTn id="65" presetID="41" presetClass="entr" presetSubtype="0" fill="hold" grpId="0" nodeType="withEffect">
                                      <p:stCondLst>
                                        <p:cond delay="50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 calcmode="lin" valueType="num">
                                          <p:cBhvr additive="base">
                                            <p:cTn id="74" dur="500" fill="hold"/>
                                            <p:tgtEl>
                                              <p:spTgt spid="4"/>
                                            </p:tgtEl>
                                            <p:attrNameLst>
                                              <p:attrName>ppt_x</p:attrName>
                                            </p:attrNameLst>
                                          </p:cBhvr>
                                          <p:tavLst>
                                            <p:tav tm="0">
                                              <p:val>
                                                <p:strVal val="0-#ppt_w/2"/>
                                              </p:val>
                                            </p:tav>
                                            <p:tav tm="100000">
                                              <p:val>
                                                <p:strVal val="#ppt_x"/>
                                              </p:val>
                                            </p:tav>
                                          </p:tavLst>
                                        </p:anim>
                                        <p:anim calcmode="lin" valueType="num">
                                          <p:cBhvr additive="base">
                                            <p:cTn id="75" dur="500" fill="hold"/>
                                            <p:tgtEl>
                                              <p:spTgt spid="4"/>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0-#ppt_w/2"/>
                                              </p:val>
                                            </p:tav>
                                            <p:tav tm="100000">
                                              <p:val>
                                                <p:strVal val="#ppt_x"/>
                                              </p:val>
                                            </p:tav>
                                          </p:tavLst>
                                        </p:anim>
                                        <p:anim calcmode="lin" valueType="num">
                                          <p:cBhvr additive="base">
                                            <p:cTn id="79" dur="500" fill="hold"/>
                                            <p:tgtEl>
                                              <p:spTgt spid="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500" fill="hold"/>
                                            <p:tgtEl>
                                              <p:spTgt spid="6"/>
                                            </p:tgtEl>
                                            <p:attrNameLst>
                                              <p:attrName>ppt_x</p:attrName>
                                            </p:attrNameLst>
                                          </p:cBhvr>
                                          <p:tavLst>
                                            <p:tav tm="0">
                                              <p:val>
                                                <p:strVal val="0-#ppt_w/2"/>
                                              </p:val>
                                            </p:tav>
                                            <p:tav tm="100000">
                                              <p:val>
                                                <p:strVal val="#ppt_x"/>
                                              </p:val>
                                            </p:tav>
                                          </p:tavLst>
                                        </p:anim>
                                        <p:anim calcmode="lin" valueType="num">
                                          <p:cBhvr additive="base">
                                            <p:cTn id="83" dur="500" fill="hold"/>
                                            <p:tgtEl>
                                              <p:spTgt spid="6"/>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0-#ppt_w/2"/>
                                              </p:val>
                                            </p:tav>
                                            <p:tav tm="100000">
                                              <p:val>
                                                <p:strVal val="#ppt_x"/>
                                              </p:val>
                                            </p:tav>
                                          </p:tavLst>
                                        </p:anim>
                                        <p:anim calcmode="lin" valueType="num">
                                          <p:cBhvr additive="base">
                                            <p:cTn id="87" dur="500" fill="hold"/>
                                            <p:tgtEl>
                                              <p:spTgt spid="7"/>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additive="base">
                                            <p:cTn id="90" dur="500" fill="hold"/>
                                            <p:tgtEl>
                                              <p:spTgt spid="9"/>
                                            </p:tgtEl>
                                            <p:attrNameLst>
                                              <p:attrName>ppt_x</p:attrName>
                                            </p:attrNameLst>
                                          </p:cBhvr>
                                          <p:tavLst>
                                            <p:tav tm="0">
                                              <p:val>
                                                <p:strVal val="0-#ppt_w/2"/>
                                              </p:val>
                                            </p:tav>
                                            <p:tav tm="100000">
                                              <p:val>
                                                <p:strVal val="#ppt_x"/>
                                              </p:val>
                                            </p:tav>
                                          </p:tavLst>
                                        </p:anim>
                                        <p:anim calcmode="lin" valueType="num">
                                          <p:cBhvr additive="base">
                                            <p:cTn id="9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20" grpId="0" bldLvl="0" animBg="1"/>
          <p:bldP spid="22" grpId="0" bldLvl="0" animBg="1"/>
          <p:bldP spid="28" grpId="0" bldLvl="0" animBg="1"/>
          <p:bldP spid="30" grpId="0" bldLvl="0" animBg="1"/>
          <p:bldP spid="32" grpId="0" bldLvl="0" animBg="1"/>
          <p:bldP spid="34" grpId="0" bldLvl="0" animBg="1"/>
          <p:bldP spid="43" grpId="0" bldLvl="0" animBg="1"/>
          <p:bldP spid="44" grpId="0" bldLvl="0" animBg="1"/>
          <p:bldP spid="48" grpId="0"/>
          <p:bldP spid="49" grpId="0"/>
          <p:bldP spid="50" grpId="0"/>
          <p:bldP spid="51" grpId="0"/>
          <p:bldP spid="8" grpId="0"/>
          <p:bldP spid="4" grpId="0" bldLvl="0" animBg="1"/>
          <p:bldP spid="5" grpId="0" bldLvl="0" animBg="1"/>
          <p:bldP spid="6" grpId="0" bldLvl="0" animBg="1"/>
          <p:bldP spid="7" grpId="0" bldLvl="0" animBg="1"/>
          <p:bldP spid="9" grpId="0" bldLvl="0" animBg="1"/>
        </p:bldLst>
      </p:timing>
    </mc:Fallback>
  </mc:AlternateContent>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14503</Words>
  <Application>WPS 演示</Application>
  <PresentationFormat>自定义</PresentationFormat>
  <Paragraphs>1116</Paragraphs>
  <Slides>82</Slides>
  <Notes>89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82</vt:i4>
      </vt:variant>
    </vt:vector>
  </HeadingPairs>
  <TitlesOfParts>
    <vt:vector size="100" baseType="lpstr">
      <vt:lpstr>Arial</vt:lpstr>
      <vt:lpstr>宋体</vt:lpstr>
      <vt:lpstr>Wingdings</vt:lpstr>
      <vt:lpstr>微软雅黑</vt:lpstr>
      <vt:lpstr>Arial</vt:lpstr>
      <vt:lpstr>Open Sans</vt:lpstr>
      <vt:lpstr>Impact</vt:lpstr>
      <vt:lpstr>Segoe UI Semilight</vt:lpstr>
      <vt:lpstr>Dotum</vt:lpstr>
      <vt:lpstr>Calibri</vt:lpstr>
      <vt:lpstr>Arial Unicode MS</vt:lpstr>
      <vt:lpstr>Calibri Light</vt:lpstr>
      <vt:lpstr>Gill Sans</vt:lpstr>
      <vt:lpstr>等线 Light</vt:lpstr>
      <vt:lpstr>Segoe Print</vt:lpstr>
      <vt:lpstr>Malgun Gothic</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Foyer</cp:lastModifiedBy>
  <cp:revision>210</cp:revision>
  <dcterms:created xsi:type="dcterms:W3CDTF">2016-06-30T07:01:00Z</dcterms:created>
  <dcterms:modified xsi:type="dcterms:W3CDTF">2018-11-09T09:15:05Z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2052-10.1.0.7668</vt:lpwstr>
  </property>
</Properties>
</file>