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7"/>
  </p:notesMasterIdLst>
  <p:sldIdLst>
    <p:sldId id="257" r:id="rId2"/>
    <p:sldId id="259" r:id="rId3"/>
    <p:sldId id="261" r:id="rId4"/>
    <p:sldId id="262" r:id="rId5"/>
    <p:sldId id="275" r:id="rId6"/>
    <p:sldId id="276" r:id="rId7"/>
    <p:sldId id="277" r:id="rId8"/>
    <p:sldId id="278" r:id="rId9"/>
    <p:sldId id="279" r:id="rId10"/>
    <p:sldId id="280" r:id="rId11"/>
    <p:sldId id="281" r:id="rId12"/>
    <p:sldId id="282" r:id="rId13"/>
    <p:sldId id="283" r:id="rId14"/>
    <p:sldId id="284" r:id="rId15"/>
    <p:sldId id="293" r:id="rId16"/>
    <p:sldId id="285" r:id="rId17"/>
    <p:sldId id="286" r:id="rId18"/>
    <p:sldId id="287" r:id="rId19"/>
    <p:sldId id="288" r:id="rId20"/>
    <p:sldId id="289" r:id="rId21"/>
    <p:sldId id="290" r:id="rId22"/>
    <p:sldId id="291" r:id="rId23"/>
    <p:sldId id="292" r:id="rId24"/>
    <p:sldId id="294" r:id="rId25"/>
    <p:sldId id="295" r:id="rId26"/>
    <p:sldId id="296" r:id="rId27"/>
    <p:sldId id="297" r:id="rId28"/>
    <p:sldId id="298" r:id="rId29"/>
    <p:sldId id="308" r:id="rId30"/>
    <p:sldId id="309" r:id="rId31"/>
    <p:sldId id="310" r:id="rId32"/>
    <p:sldId id="311" r:id="rId33"/>
    <p:sldId id="312" r:id="rId34"/>
    <p:sldId id="313" r:id="rId35"/>
    <p:sldId id="314" r:id="rId36"/>
    <p:sldId id="315" r:id="rId37"/>
    <p:sldId id="316" r:id="rId38"/>
    <p:sldId id="317" r:id="rId39"/>
    <p:sldId id="318" r:id="rId40"/>
    <p:sldId id="319" r:id="rId41"/>
    <p:sldId id="320" r:id="rId42"/>
    <p:sldId id="321" r:id="rId43"/>
    <p:sldId id="322" r:id="rId44"/>
    <p:sldId id="323" r:id="rId45"/>
    <p:sldId id="324" r:id="rId46"/>
    <p:sldId id="325" r:id="rId47"/>
    <p:sldId id="326" r:id="rId48"/>
    <p:sldId id="327" r:id="rId49"/>
    <p:sldId id="328" r:id="rId50"/>
    <p:sldId id="329" r:id="rId51"/>
    <p:sldId id="330" r:id="rId52"/>
    <p:sldId id="331" r:id="rId53"/>
    <p:sldId id="332" r:id="rId54"/>
    <p:sldId id="333" r:id="rId55"/>
    <p:sldId id="334" r:id="rId56"/>
    <p:sldId id="335" r:id="rId57"/>
    <p:sldId id="336" r:id="rId58"/>
    <p:sldId id="337" r:id="rId59"/>
    <p:sldId id="338" r:id="rId60"/>
    <p:sldId id="339" r:id="rId61"/>
    <p:sldId id="340" r:id="rId62"/>
    <p:sldId id="341" r:id="rId63"/>
    <p:sldId id="342" r:id="rId64"/>
    <p:sldId id="343" r:id="rId65"/>
    <p:sldId id="344" r:id="rId66"/>
    <p:sldId id="345" r:id="rId67"/>
    <p:sldId id="346" r:id="rId68"/>
    <p:sldId id="347" r:id="rId69"/>
    <p:sldId id="348" r:id="rId70"/>
    <p:sldId id="349" r:id="rId71"/>
    <p:sldId id="350" r:id="rId72"/>
    <p:sldId id="351" r:id="rId73"/>
    <p:sldId id="352" r:id="rId74"/>
    <p:sldId id="353" r:id="rId75"/>
    <p:sldId id="354" r:id="rId76"/>
    <p:sldId id="355" r:id="rId77"/>
    <p:sldId id="356" r:id="rId78"/>
    <p:sldId id="357" r:id="rId79"/>
    <p:sldId id="358" r:id="rId80"/>
    <p:sldId id="359" r:id="rId81"/>
    <p:sldId id="360" r:id="rId82"/>
    <p:sldId id="361" r:id="rId83"/>
    <p:sldId id="362" r:id="rId84"/>
    <p:sldId id="363" r:id="rId85"/>
    <p:sldId id="364" r:id="rId86"/>
    <p:sldId id="365" r:id="rId87"/>
    <p:sldId id="366" r:id="rId88"/>
    <p:sldId id="367" r:id="rId89"/>
    <p:sldId id="368" r:id="rId90"/>
    <p:sldId id="369" r:id="rId91"/>
    <p:sldId id="370" r:id="rId92"/>
    <p:sldId id="371" r:id="rId93"/>
    <p:sldId id="373" r:id="rId94"/>
    <p:sldId id="372" r:id="rId95"/>
    <p:sldId id="274" r:id="rId96"/>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D3C"/>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970"/>
    <p:restoredTop sz="94715"/>
  </p:normalViewPr>
  <p:slideViewPr>
    <p:cSldViewPr snapToGrid="0" snapToObjects="1">
      <p:cViewPr varScale="1">
        <p:scale>
          <a:sx n="108" d="100"/>
          <a:sy n="108" d="100"/>
        </p:scale>
        <p:origin x="-414"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4179279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Section Header">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4"/>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2" name="矩形 1"/>
          <p:cNvSpPr/>
          <p:nvPr userDrawn="1"/>
        </p:nvSpPr>
        <p:spPr>
          <a:xfrm>
            <a:off x="440604" y="759873"/>
            <a:ext cx="1617751" cy="379656"/>
          </a:xfrm>
          <a:prstGeom prst="rect">
            <a:avLst/>
          </a:prstGeom>
        </p:spPr>
        <p:txBody>
          <a:bodyPr wrap="none">
            <a:spAutoFit/>
          </a:bodyPr>
          <a:lstStyle/>
          <a:p>
            <a:r>
              <a:rPr lang="zh-CN" altLang="en-US" sz="1865" dirty="0" smtClean="0">
                <a:solidFill>
                  <a:srgbClr val="000000"/>
                </a:solidFill>
                <a:latin typeface="Segoe UI Light" panose="020B0502040204020203"/>
                <a:ea typeface="微软雅黑" panose="020B0503020204020204" charset="-122"/>
                <a:cs typeface="Segoe UI Light" panose="020B0502040204020203"/>
              </a:rPr>
              <a:t>背景图片素材</a:t>
            </a:r>
            <a:endParaRPr lang="zh-CN" altLang="en-US" sz="1865" dirty="0">
              <a:solidFill>
                <a:srgbClr val="000000"/>
              </a:solidFill>
              <a:latin typeface="Segoe UI Light" panose="020B0502040204020203"/>
              <a:ea typeface="微软雅黑" panose="020B0503020204020204" charset="-122"/>
              <a:cs typeface="Segoe UI Light" panose="020B0502040204020203"/>
            </a:endParaRPr>
          </a:p>
        </p:txBody>
      </p:sp>
      <p:sp>
        <p:nvSpPr>
          <p:cNvPr id="3" name="矩形 2"/>
          <p:cNvSpPr/>
          <p:nvPr userDrawn="1"/>
        </p:nvSpPr>
        <p:spPr>
          <a:xfrm>
            <a:off x="440603" y="182445"/>
            <a:ext cx="816249" cy="256545"/>
          </a:xfrm>
          <a:prstGeom prst="rect">
            <a:avLst/>
          </a:prstGeom>
        </p:spPr>
        <p:txBody>
          <a:bodyPr wrap="none">
            <a:spAutoFit/>
          </a:bodyPr>
          <a:lstStyle/>
          <a:p>
            <a:r>
              <a:rPr kumimoji="1" lang="en-US" altLang="zh-CN" sz="1065" smtClean="0">
                <a:solidFill>
                  <a:srgbClr val="000000"/>
                </a:solidFill>
                <a:latin typeface="Segoe UI Light" panose="020B0502040204020203"/>
                <a:cs typeface="Segoe UI Light" panose="020B0502040204020203"/>
              </a:rPr>
              <a:t>OfficePLUS</a:t>
            </a:r>
            <a:endParaRPr lang="zh-CN" altLang="en-US" sz="1065" dirty="0">
              <a:solidFill>
                <a:srgbClr val="000000"/>
              </a:solidFill>
              <a:latin typeface="Segoe UI Light" panose="020B0502040204020203"/>
              <a:cs typeface="Segoe UI Light" panose="020B0502040204020203"/>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wo Content">
    <p:bg>
      <p:bgPr>
        <a:solidFill>
          <a:schemeClr val="accent1"/>
        </a:solidFill>
        <a:effectLst/>
      </p:bgPr>
    </p:bg>
    <p:spTree>
      <p:nvGrpSpPr>
        <p:cNvPr id="1" name=""/>
        <p:cNvGrpSpPr/>
        <p:nvPr/>
      </p:nvGrpSpPr>
      <p:grpSpPr>
        <a:xfrm>
          <a:off x="0" y="0"/>
          <a:ext cx="0" cy="0"/>
          <a:chOff x="0" y="0"/>
          <a:chExt cx="0" cy="0"/>
        </a:xfrm>
      </p:grpSpPr>
      <p:sp>
        <p:nvSpPr>
          <p:cNvPr id="2" name="矩形 1"/>
          <p:cNvSpPr/>
          <p:nvPr userDrawn="1"/>
        </p:nvSpPr>
        <p:spPr>
          <a:xfrm>
            <a:off x="440604" y="759873"/>
            <a:ext cx="1617751" cy="379656"/>
          </a:xfrm>
          <a:prstGeom prst="rect">
            <a:avLst/>
          </a:prstGeom>
        </p:spPr>
        <p:txBody>
          <a:bodyPr wrap="none">
            <a:spAutoFit/>
          </a:bodyPr>
          <a:lstStyle/>
          <a:p>
            <a:r>
              <a:rPr lang="zh-CN" altLang="en-US" sz="1865" dirty="0" smtClean="0">
                <a:solidFill>
                  <a:schemeClr val="bg1"/>
                </a:solidFill>
                <a:latin typeface="Segoe UI Light" panose="020B0502040204020203"/>
                <a:ea typeface="微软雅黑" panose="020B0503020204020204" charset="-122"/>
                <a:cs typeface="Segoe UI Light" panose="020B0502040204020203"/>
              </a:rPr>
              <a:t>背景图片素材</a:t>
            </a:r>
            <a:endParaRPr lang="zh-CN" altLang="en-US" sz="1865" dirty="0">
              <a:solidFill>
                <a:schemeClr val="bg1"/>
              </a:solidFill>
              <a:latin typeface="Segoe UI Light" panose="020B0502040204020203"/>
              <a:ea typeface="微软雅黑" panose="020B0503020204020204" charset="-122"/>
              <a:cs typeface="Segoe UI Light" panose="020B0502040204020203"/>
            </a:endParaRPr>
          </a:p>
        </p:txBody>
      </p:sp>
      <p:sp>
        <p:nvSpPr>
          <p:cNvPr id="3" name="矩形 2"/>
          <p:cNvSpPr/>
          <p:nvPr userDrawn="1"/>
        </p:nvSpPr>
        <p:spPr>
          <a:xfrm>
            <a:off x="440603" y="182445"/>
            <a:ext cx="816249" cy="256545"/>
          </a:xfrm>
          <a:prstGeom prst="rect">
            <a:avLst/>
          </a:prstGeom>
        </p:spPr>
        <p:txBody>
          <a:bodyPr wrap="none">
            <a:spAutoFit/>
          </a:bodyPr>
          <a:lstStyle/>
          <a:p>
            <a:r>
              <a:rPr kumimoji="1" lang="en-US" altLang="zh-CN" sz="1065" smtClean="0">
                <a:solidFill>
                  <a:schemeClr val="bg1"/>
                </a:solidFill>
                <a:latin typeface="Segoe UI Light" panose="020B0502040204020203"/>
                <a:cs typeface="Segoe UI Light" panose="020B0502040204020203"/>
              </a:rPr>
              <a:t>OfficePLUS</a:t>
            </a:r>
            <a:endParaRPr lang="zh-CN" altLang="en-US" sz="1065" dirty="0">
              <a:solidFill>
                <a:schemeClr val="bg1"/>
              </a:solidFill>
              <a:latin typeface="Segoe UI Light" panose="020B0502040204020203"/>
              <a:cs typeface="Segoe UI Light" panose="020B0502040204020203"/>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7" name="矩形 6"/>
          <p:cNvSpPr/>
          <p:nvPr userDrawn="1"/>
        </p:nvSpPr>
        <p:spPr>
          <a:xfrm>
            <a:off x="440603" y="759873"/>
            <a:ext cx="662361" cy="379656"/>
          </a:xfrm>
          <a:prstGeom prst="rect">
            <a:avLst/>
          </a:prstGeom>
        </p:spPr>
        <p:txBody>
          <a:bodyPr wrap="none">
            <a:spAutoFit/>
          </a:bodyPr>
          <a:lstStyle/>
          <a:p>
            <a:pPr defTabSz="608965"/>
            <a:r>
              <a:rPr lang="zh-CN" altLang="en-US" sz="1865" dirty="0" smtClean="0">
                <a:solidFill>
                  <a:srgbClr val="FFFFFF"/>
                </a:solidFill>
                <a:latin typeface="Segoe UI Light" panose="020B0502040204020203"/>
                <a:ea typeface="微软雅黑" panose="020B0503020204020204" charset="-122"/>
                <a:cs typeface="Segoe UI Light" panose="020B0502040204020203"/>
              </a:rPr>
              <a:t>标注</a:t>
            </a:r>
            <a:endParaRPr lang="zh-CN" altLang="en-US" sz="1865" dirty="0">
              <a:solidFill>
                <a:srgbClr val="FFFFFF"/>
              </a:solidFill>
              <a:latin typeface="Segoe UI Light" panose="020B0502040204020203"/>
              <a:ea typeface="微软雅黑" panose="020B0503020204020204" charset="-122"/>
              <a:cs typeface="Segoe UI Light" panose="020B0502040204020203"/>
            </a:endParaRPr>
          </a:p>
        </p:txBody>
      </p:sp>
      <p:sp>
        <p:nvSpPr>
          <p:cNvPr id="8" name="矩形 7"/>
          <p:cNvSpPr/>
          <p:nvPr userDrawn="1"/>
        </p:nvSpPr>
        <p:spPr>
          <a:xfrm>
            <a:off x="2857674" y="841948"/>
            <a:ext cx="1402001" cy="3292440"/>
          </a:xfrm>
          <a:prstGeom prst="rect">
            <a:avLst/>
          </a:prstGeom>
        </p:spPr>
        <p:txBody>
          <a:bodyPr wrap="square">
            <a:spAutoFit/>
          </a:bodyPr>
          <a:lstStyle/>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字体使用 </a:t>
            </a: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行距</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背景图片出处</a:t>
            </a:r>
          </a:p>
          <a:p>
            <a:pPr defTabSz="608965">
              <a:lnSpc>
                <a:spcPct val="130000"/>
              </a:lnSpc>
            </a:pPr>
            <a:endParaRPr lang="zh-CN" altLang="en-US"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声明</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p:txBody>
      </p:sp>
      <p:sp>
        <p:nvSpPr>
          <p:cNvPr id="9" name="矩形 8"/>
          <p:cNvSpPr/>
          <p:nvPr userDrawn="1"/>
        </p:nvSpPr>
        <p:spPr>
          <a:xfrm>
            <a:off x="4395052" y="841948"/>
            <a:ext cx="3727457" cy="3825791"/>
          </a:xfrm>
          <a:prstGeom prst="rect">
            <a:avLst/>
          </a:prstGeom>
        </p:spPr>
        <p:txBody>
          <a:bodyPr wrap="square">
            <a:spAutoFit/>
          </a:bodyPr>
          <a:lstStyle/>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英文 </a:t>
            </a:r>
            <a:r>
              <a:rPr lang="en-US" altLang="zh-CN" sz="1335" smtClean="0">
                <a:solidFill>
                  <a:srgbClr val="FFFFFF"/>
                </a:solidFill>
                <a:latin typeface="Segoe UI Light" panose="020B0502040204020203"/>
                <a:ea typeface="微软雅黑" panose="020B0503020204020204" charset="-122"/>
                <a:cs typeface="Segoe UI Light" panose="020B0502040204020203"/>
              </a:rPr>
              <a:t>Century Gothic</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中文 微软雅黑</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正文 </a:t>
            </a:r>
            <a:r>
              <a:rPr lang="en-US" altLang="zh-CN" sz="1335" dirty="0" smtClean="0">
                <a:solidFill>
                  <a:srgbClr val="FFFFFF"/>
                </a:solidFill>
                <a:latin typeface="Segoe UI Light" panose="020B0502040204020203"/>
                <a:ea typeface="微软雅黑" panose="020B0503020204020204" charset="-122"/>
                <a:cs typeface="Segoe UI Light" panose="020B0502040204020203"/>
              </a:rPr>
              <a:t>1.3</a:t>
            </a:r>
          </a:p>
          <a:p>
            <a:pPr defTabSz="608965">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en-US" altLang="zh-CN" sz="1335" dirty="0" err="1" smtClean="0">
                <a:solidFill>
                  <a:srgbClr val="FFFFFF"/>
                </a:solidFill>
                <a:latin typeface="Segoe UI Light" panose="020B0502040204020203"/>
                <a:ea typeface="微软雅黑" panose="020B0503020204020204" charset="-122"/>
                <a:cs typeface="Segoe UI Light" panose="020B0502040204020203"/>
              </a:rPr>
              <a:t>cn.bing.com</a:t>
            </a:r>
            <a:endParaRPr lang="zh-CN" altLang="en-US"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a:solidFill>
                  <a:prstClr val="white"/>
                </a:solidFill>
                <a:latin typeface="Century Gothic" panose="020B0502020202020204"/>
                <a:ea typeface="微软雅黑" panose="020B0503020204020204" charset="-122"/>
              </a:rPr>
              <a:t>互联网是一个开放共享的平台</a:t>
            </a:r>
          </a:p>
          <a:p>
            <a:pPr defTabSz="608965">
              <a:lnSpc>
                <a:spcPct val="130000"/>
              </a:lnSpc>
            </a:pPr>
            <a:r>
              <a:rPr kumimoji="1" lang="en-US" altLang="zh-CN" sz="1335" dirty="0">
                <a:solidFill>
                  <a:prstClr val="white"/>
                </a:solidFill>
                <a:latin typeface="Segoe UI Light" panose="020B0502040204020203"/>
                <a:ea typeface="微软雅黑" panose="020B0503020204020204" charset="-122"/>
                <a:cs typeface="Segoe UI Light" panose="020B0502040204020203"/>
              </a:rPr>
              <a:t>OfficePLUS</a:t>
            </a:r>
            <a:r>
              <a:rPr lang="zh-CN" altLang="en-US" sz="1335" dirty="0" smtClean="0">
                <a:solidFill>
                  <a:prstClr val="white"/>
                </a:solidFill>
                <a:latin typeface="Century Gothic" panose="020B0502020202020204"/>
                <a:ea typeface="微软雅黑" panose="020B0503020204020204" charset="-122"/>
              </a:rPr>
              <a:t> 部分</a:t>
            </a:r>
            <a:r>
              <a:rPr lang="zh-CN" altLang="en-US" sz="1335" dirty="0">
                <a:solidFill>
                  <a:prstClr val="white"/>
                </a:solidFill>
                <a:latin typeface="Century Gothic" panose="020B0502020202020204"/>
                <a:ea typeface="微软雅黑" panose="020B0503020204020204" charset="-122"/>
              </a:rPr>
              <a:t>设计灵感与元素来源于网络</a:t>
            </a:r>
          </a:p>
          <a:p>
            <a:pPr defTabSz="608965">
              <a:lnSpc>
                <a:spcPct val="130000"/>
              </a:lnSpc>
            </a:pPr>
            <a:r>
              <a:rPr lang="zh-CN" altLang="en-US" sz="1335" dirty="0">
                <a:solidFill>
                  <a:prstClr val="white"/>
                </a:solidFill>
                <a:latin typeface="Century Gothic" panose="020B0502020202020204"/>
                <a:ea typeface="微软雅黑" panose="020B0503020204020204" charset="-122"/>
              </a:rPr>
              <a:t>如有建议请</a:t>
            </a:r>
            <a:r>
              <a:rPr lang="zh-CN" altLang="en-US" sz="1335" dirty="0" smtClean="0">
                <a:solidFill>
                  <a:prstClr val="white"/>
                </a:solidFill>
                <a:latin typeface="Century Gothic" panose="020B0502020202020204"/>
                <a:ea typeface="微软雅黑" panose="020B0503020204020204" charset="-122"/>
              </a:rPr>
              <a:t>联系 </a:t>
            </a:r>
            <a:r>
              <a:rPr lang="zh-CN" altLang="en-US" sz="1335" dirty="0" smtClean="0">
                <a:solidFill>
                  <a:prstClr val="white"/>
                </a:solidFill>
                <a:latin typeface="Segoe UI Light" panose="020B0502040204020203" charset="0"/>
                <a:ea typeface="Segoe UI Light" panose="020B0502040204020203" charset="0"/>
                <a:cs typeface="Segoe UI Light" panose="020B0502040204020203" charset="0"/>
              </a:rPr>
              <a:t>officeplus@microsoft.com</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p:txBody>
      </p:sp>
      <p:sp>
        <p:nvSpPr>
          <p:cNvPr id="10" name="矩形 9"/>
          <p:cNvSpPr/>
          <p:nvPr userDrawn="1"/>
        </p:nvSpPr>
        <p:spPr>
          <a:xfrm>
            <a:off x="440603" y="182445"/>
            <a:ext cx="816249" cy="256545"/>
          </a:xfrm>
          <a:prstGeom prst="rect">
            <a:avLst/>
          </a:prstGeom>
        </p:spPr>
        <p:txBody>
          <a:bodyPr wrap="none">
            <a:spAutoFit/>
          </a:bodyPr>
          <a:lstStyle/>
          <a:p>
            <a:pPr defTabSz="608965"/>
            <a:r>
              <a:rPr kumimoji="1" lang="en-US" altLang="zh-CN" sz="1065" dirty="0" smtClean="0">
                <a:solidFill>
                  <a:prstClr val="white"/>
                </a:solidFill>
                <a:latin typeface="Segoe UI Light" panose="020B0502040204020203"/>
                <a:ea typeface="微软雅黑" panose="020B0503020204020204" charset="-122"/>
                <a:cs typeface="Segoe UI Light" panose="020B0502040204020203"/>
              </a:rPr>
              <a:t>OfficePLUS</a:t>
            </a:r>
            <a:endParaRPr lang="zh-CN" altLang="en-US" sz="1065" dirty="0">
              <a:solidFill>
                <a:prstClr val="white"/>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8965"/>
            <a:r>
              <a:rPr kumimoji="1" lang="zh-CN" altLang="en-US" sz="1335" dirty="0" smtClean="0">
                <a:solidFill>
                  <a:srgbClr val="000000"/>
                </a:solidFill>
                <a:latin typeface="Century Gothic" panose="020B0502020202020204"/>
                <a:ea typeface="微软雅黑" panose="020B0503020204020204" charset="-122"/>
              </a:rPr>
              <a:t>点击</a:t>
            </a:r>
            <a:r>
              <a:rPr kumimoji="1" lang="en-US" altLang="zh-CN" sz="1335" dirty="0" smtClean="0">
                <a:solidFill>
                  <a:srgbClr val="000000"/>
                </a:solidFill>
                <a:latin typeface="Segoe UI Light" panose="020B0502040204020203" charset="0"/>
                <a:ea typeface="Segoe UI Light" panose="020B0502040204020203" charset="0"/>
                <a:cs typeface="Segoe UI Light" panose="020B0502040204020203" charset="0"/>
              </a:rPr>
              <a:t>Logo</a:t>
            </a:r>
            <a:r>
              <a:rPr kumimoji="1" lang="zh-CN" altLang="en-US" sz="1335" dirty="0" smtClean="0">
                <a:solidFill>
                  <a:srgbClr val="000000"/>
                </a:solidFill>
                <a:latin typeface="Century Gothic" panose="020B0502020202020204"/>
                <a:ea typeface="微软雅黑" panose="020B0503020204020204" charset="-122"/>
              </a:rPr>
              <a:t>获取更多优质模板（放映模式）</a:t>
            </a:r>
            <a:endParaRPr kumimoji="1" lang="zh-CN" altLang="en-US" sz="1335" dirty="0">
              <a:solidFill>
                <a:srgbClr val="000000"/>
              </a:solidFill>
              <a:latin typeface="Century Gothic" panose="020B0502020202020204"/>
              <a:ea typeface="微软雅黑" panose="020B0503020204020204" charset="-122"/>
            </a:endParaRP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Section Header">
    <p:bg>
      <p:bgPr>
        <a:solidFill>
          <a:srgbClr val="F9F5EE"/>
        </a:solidFill>
        <a:effectLst/>
      </p:bgPr>
    </p:bg>
    <p:spTree>
      <p:nvGrpSpPr>
        <p:cNvPr id="1" name=""/>
        <p:cNvGrpSpPr/>
        <p:nvPr/>
      </p:nvGrpSpPr>
      <p:grpSpPr>
        <a:xfrm>
          <a:off x="0" y="0"/>
          <a:ext cx="0" cy="0"/>
          <a:chOff x="0" y="0"/>
          <a:chExt cx="0" cy="0"/>
        </a:xfrm>
      </p:grpSpPr>
      <p:sp>
        <p:nvSpPr>
          <p:cNvPr id="2" name="矩形 1"/>
          <p:cNvSpPr/>
          <p:nvPr userDrawn="1"/>
        </p:nvSpPr>
        <p:spPr>
          <a:xfrm>
            <a:off x="6535053" y="0"/>
            <a:ext cx="5656948" cy="6858000"/>
          </a:xfrm>
          <a:prstGeom prst="rect">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endParaRPr kumimoji="1" lang="zh-CN" altLang="en-US" sz="16000" b="1" dirty="0">
              <a:solidFill>
                <a:srgbClr val="FFFFFF"/>
              </a:solidFill>
              <a:latin typeface="Century Gothic" panose="020B0502020202020204"/>
              <a:ea typeface="微软雅黑" panose="020B0503020204020204" charset="-122"/>
            </a:endParaRPr>
          </a:p>
        </p:txBody>
      </p:sp>
      <p:sp>
        <p:nvSpPr>
          <p:cNvPr id="3" name="矩形 2"/>
          <p:cNvSpPr/>
          <p:nvPr userDrawn="1"/>
        </p:nvSpPr>
        <p:spPr>
          <a:xfrm>
            <a:off x="6535053" y="741784"/>
            <a:ext cx="5656948" cy="895739"/>
          </a:xfrm>
          <a:prstGeom prst="rect">
            <a:avLst/>
          </a:prstGeom>
          <a:solidFill>
            <a:srgbClr val="22272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文本占位符 2"/>
          <p:cNvSpPr>
            <a:spLocks noGrp="1"/>
          </p:cNvSpPr>
          <p:nvPr>
            <p:ph type="body" sz="quarter" idx="14" hasCustomPrompt="1"/>
          </p:nvPr>
        </p:nvSpPr>
        <p:spPr>
          <a:xfrm>
            <a:off x="6535053" y="773869"/>
            <a:ext cx="5656948" cy="734090"/>
          </a:xfrm>
          <a:prstGeom prst="rect">
            <a:avLst/>
          </a:prstGeom>
        </p:spPr>
        <p:txBody>
          <a:bodyPr anchor="ctr"/>
          <a:lstStyle>
            <a:lvl1pPr marL="0" indent="0" algn="ctr">
              <a:lnSpc>
                <a:spcPct val="130000"/>
              </a:lnSpc>
              <a:buNone/>
              <a:defRPr sz="4400" b="1">
                <a:solidFill>
                  <a:schemeClr val="accent3"/>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点击输入标题</a:t>
            </a:r>
            <a:endParaRPr kumimoji="1"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F9F5EE"/>
        </a:solidFill>
        <a:effectLst/>
      </p:bgPr>
    </p:bg>
    <p:spTree>
      <p:nvGrpSpPr>
        <p:cNvPr id="1" name=""/>
        <p:cNvGrpSpPr/>
        <p:nvPr/>
      </p:nvGrpSpPr>
      <p:grpSpPr>
        <a:xfrm>
          <a:off x="0" y="0"/>
          <a:ext cx="0" cy="0"/>
          <a:chOff x="0" y="0"/>
          <a:chExt cx="0" cy="0"/>
        </a:xfrm>
      </p:grpSpPr>
      <p:sp>
        <p:nvSpPr>
          <p:cNvPr id="4" name="矩形 3"/>
          <p:cNvSpPr/>
          <p:nvPr userDrawn="1"/>
        </p:nvSpPr>
        <p:spPr>
          <a:xfrm>
            <a:off x="4533824" y="3068146"/>
            <a:ext cx="6186329" cy="1181324"/>
          </a:xfrm>
          <a:prstGeom prst="rect">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FFFFFF"/>
              </a:solidFill>
              <a:latin typeface="Century Gothic" panose="020B0502020202020204"/>
              <a:ea typeface="微软雅黑" panose="020B0503020204020204" charset="-122"/>
            </a:endParaRPr>
          </a:p>
        </p:txBody>
      </p:sp>
      <p:sp>
        <p:nvSpPr>
          <p:cNvPr id="8" name="椭圆 7"/>
          <p:cNvSpPr/>
          <p:nvPr userDrawn="1"/>
        </p:nvSpPr>
        <p:spPr>
          <a:xfrm>
            <a:off x="-3772842" y="10851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3" name="文本占位符 2"/>
          <p:cNvSpPr>
            <a:spLocks noGrp="1"/>
          </p:cNvSpPr>
          <p:nvPr>
            <p:ph type="body" sz="quarter" idx="13" hasCustomPrompt="1"/>
          </p:nvPr>
        </p:nvSpPr>
        <p:spPr>
          <a:xfrm>
            <a:off x="4533823" y="888151"/>
            <a:ext cx="2347038" cy="678071"/>
          </a:xfrm>
          <a:prstGeom prst="rect">
            <a:avLst/>
          </a:prstGeom>
        </p:spPr>
        <p:txBody>
          <a:bodyPr anchor="ctr"/>
          <a:lstStyle>
            <a:lvl1pPr marL="0" indent="0">
              <a:lnSpc>
                <a:spcPct val="130000"/>
              </a:lnSpc>
              <a:buNone/>
              <a:defRPr>
                <a:solidFill>
                  <a:schemeClr val="tx2"/>
                </a:solidFill>
              </a:defRPr>
            </a:lvl1pPr>
            <a:lvl2pPr marL="457200" indent="0">
              <a:buNone/>
              <a:defRPr/>
            </a:lvl2pPr>
          </a:lstStyle>
          <a:p>
            <a:pPr lvl="0"/>
            <a:r>
              <a:rPr kumimoji="1" lang="en-US" altLang="zh-CN" smtClean="0"/>
              <a:t>PART</a:t>
            </a:r>
            <a:endParaRPr kumimoji="1" lang="zh-CN" altLang="en-US" dirty="0"/>
          </a:p>
        </p:txBody>
      </p:sp>
      <p:sp>
        <p:nvSpPr>
          <p:cNvPr id="39" name="文本占位符 2"/>
          <p:cNvSpPr>
            <a:spLocks noGrp="1"/>
          </p:cNvSpPr>
          <p:nvPr>
            <p:ph type="body" sz="quarter" idx="14" hasCustomPrompt="1"/>
          </p:nvPr>
        </p:nvSpPr>
        <p:spPr>
          <a:xfrm>
            <a:off x="4533821" y="1759971"/>
            <a:ext cx="6186332" cy="1095463"/>
          </a:xfrm>
          <a:prstGeom prst="rect">
            <a:avLst/>
          </a:prstGeom>
        </p:spPr>
        <p:txBody>
          <a:bodyPr anchor="ctr"/>
          <a:lstStyle>
            <a:lvl1pPr marL="0" indent="0">
              <a:lnSpc>
                <a:spcPct val="130000"/>
              </a:lnSpc>
              <a:buNone/>
              <a:defRPr sz="7200" b="1">
                <a:solidFill>
                  <a:schemeClr val="tx2"/>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点击输入标题</a:t>
            </a:r>
            <a:endParaRPr kumimoji="1" lang="zh-CN" altLang="en-US" dirty="0"/>
          </a:p>
        </p:txBody>
      </p:sp>
      <p:sp>
        <p:nvSpPr>
          <p:cNvPr id="40" name="文本占位符 2"/>
          <p:cNvSpPr>
            <a:spLocks noGrp="1"/>
          </p:cNvSpPr>
          <p:nvPr>
            <p:ph type="body" sz="quarter" idx="15" hasCustomPrompt="1"/>
          </p:nvPr>
        </p:nvSpPr>
        <p:spPr>
          <a:xfrm>
            <a:off x="4628336" y="3142600"/>
            <a:ext cx="5954942" cy="1032415"/>
          </a:xfrm>
          <a:prstGeom prst="rect">
            <a:avLst/>
          </a:prstGeom>
        </p:spPr>
        <p:txBody>
          <a:bodyPr anchor="t"/>
          <a:lstStyle>
            <a:lvl1pPr marL="0" indent="0">
              <a:lnSpc>
                <a:spcPct val="130000"/>
              </a:lnSpc>
              <a:buNone/>
              <a:defRPr sz="1400">
                <a:solidFill>
                  <a:schemeClr val="accent3"/>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点击添加文本</a:t>
            </a:r>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rgbClr val="F9F5EE"/>
        </a:solidFill>
        <a:effectLst/>
      </p:bgPr>
    </p:bg>
    <p:spTree>
      <p:nvGrpSpPr>
        <p:cNvPr id="1" name=""/>
        <p:cNvGrpSpPr/>
        <p:nvPr/>
      </p:nvGrpSpPr>
      <p:grpSpPr>
        <a:xfrm>
          <a:off x="0" y="0"/>
          <a:ext cx="0" cy="0"/>
          <a:chOff x="0" y="0"/>
          <a:chExt cx="0" cy="0"/>
        </a:xfrm>
      </p:grpSpPr>
      <p:sp>
        <p:nvSpPr>
          <p:cNvPr id="36" name="矩形 35"/>
          <p:cNvSpPr/>
          <p:nvPr userDrawn="1"/>
        </p:nvSpPr>
        <p:spPr>
          <a:xfrm>
            <a:off x="4049791" y="1"/>
            <a:ext cx="4092419" cy="693737"/>
          </a:xfrm>
          <a:prstGeom prst="rect">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latin typeface="微软雅黑" panose="020B0503020204020204" charset="-122"/>
              <a:ea typeface="微软雅黑" panose="020B0503020204020204" charset="-122"/>
              <a:cs typeface="微软雅黑" panose="020B0503020204020204" charset="-122"/>
            </a:endParaRPr>
          </a:p>
        </p:txBody>
      </p:sp>
      <p:sp>
        <p:nvSpPr>
          <p:cNvPr id="4" name="文本占位符 2"/>
          <p:cNvSpPr>
            <a:spLocks noGrp="1"/>
          </p:cNvSpPr>
          <p:nvPr>
            <p:ph type="body" sz="quarter" idx="14" hasCustomPrompt="1"/>
          </p:nvPr>
        </p:nvSpPr>
        <p:spPr>
          <a:xfrm>
            <a:off x="4049791" y="1"/>
            <a:ext cx="4092419" cy="693737"/>
          </a:xfrm>
          <a:prstGeom prst="rect">
            <a:avLst/>
          </a:prstGeom>
        </p:spPr>
        <p:txBody>
          <a:bodyPr anchor="ctr"/>
          <a:lstStyle>
            <a:lvl1pPr marL="0" indent="0" algn="ctr">
              <a:lnSpc>
                <a:spcPct val="130000"/>
              </a:lnSpc>
              <a:buNone/>
              <a:defRPr sz="3200" b="1">
                <a:solidFill>
                  <a:schemeClr val="accent3"/>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点击输入标题</a:t>
            </a:r>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mparison">
    <p:bg>
      <p:bgPr>
        <a:solidFill>
          <a:srgbClr val="FB5F63"/>
        </a:solidFill>
        <a:effectLst/>
      </p:bgPr>
    </p:bg>
    <p:spTree>
      <p:nvGrpSpPr>
        <p:cNvPr id="1" name=""/>
        <p:cNvGrpSpPr/>
        <p:nvPr/>
      </p:nvGrpSpPr>
      <p:grpSpPr>
        <a:xfrm>
          <a:off x="0" y="0"/>
          <a:ext cx="0" cy="0"/>
          <a:chOff x="0" y="0"/>
          <a:chExt cx="0" cy="0"/>
        </a:xfrm>
      </p:grpSpPr>
      <p:sp>
        <p:nvSpPr>
          <p:cNvPr id="2" name="矩形 1"/>
          <p:cNvSpPr/>
          <p:nvPr userDrawn="1"/>
        </p:nvSpPr>
        <p:spPr>
          <a:xfrm>
            <a:off x="0" y="2701214"/>
            <a:ext cx="12192000" cy="4156789"/>
          </a:xfrm>
          <a:prstGeom prst="rect">
            <a:avLst/>
          </a:prstGeom>
          <a:solidFill>
            <a:srgbClr val="F9F5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865" b="1" dirty="0">
              <a:solidFill>
                <a:srgbClr val="F9F5EE"/>
              </a:solidFill>
              <a:latin typeface="Century Gothic" panose="020B0502020202020204"/>
              <a:ea typeface="微软雅黑" panose="020B0503020204020204" charset="-122"/>
            </a:endParaRPr>
          </a:p>
        </p:txBody>
      </p:sp>
      <p:sp>
        <p:nvSpPr>
          <p:cNvPr id="3" name="矩形 2"/>
          <p:cNvSpPr/>
          <p:nvPr userDrawn="1"/>
        </p:nvSpPr>
        <p:spPr>
          <a:xfrm>
            <a:off x="4049791" y="1"/>
            <a:ext cx="4092419" cy="693737"/>
          </a:xfrm>
          <a:prstGeom prst="rect">
            <a:avLst/>
          </a:prstGeom>
          <a:solidFill>
            <a:srgbClr val="F9F5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22272C"/>
              </a:solidFill>
            </a:endParaRPr>
          </a:p>
        </p:txBody>
      </p:sp>
      <p:sp>
        <p:nvSpPr>
          <p:cNvPr id="5" name="文本占位符 2"/>
          <p:cNvSpPr>
            <a:spLocks noGrp="1"/>
          </p:cNvSpPr>
          <p:nvPr>
            <p:ph type="body" sz="quarter" idx="14" hasCustomPrompt="1"/>
          </p:nvPr>
        </p:nvSpPr>
        <p:spPr>
          <a:xfrm>
            <a:off x="4049791" y="1"/>
            <a:ext cx="4092419" cy="693737"/>
          </a:xfrm>
          <a:prstGeom prst="rect">
            <a:avLst/>
          </a:prstGeom>
        </p:spPr>
        <p:txBody>
          <a:bodyPr anchor="ctr"/>
          <a:lstStyle>
            <a:lvl1pPr marL="0" indent="0" algn="ctr">
              <a:lnSpc>
                <a:spcPct val="130000"/>
              </a:lnSpc>
              <a:buNone/>
              <a:defRPr sz="3200" b="1">
                <a:solidFill>
                  <a:schemeClr val="tx2"/>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点击输入标题</a:t>
            </a:r>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bg>
      <p:bgPr>
        <a:solidFill>
          <a:schemeClr val="accent1"/>
        </a:solidFill>
        <a:effectLst/>
      </p:bgPr>
    </p:bg>
    <p:spTree>
      <p:nvGrpSpPr>
        <p:cNvPr id="1" name=""/>
        <p:cNvGrpSpPr/>
        <p:nvPr/>
      </p:nvGrpSpPr>
      <p:grpSpPr>
        <a:xfrm>
          <a:off x="0" y="0"/>
          <a:ext cx="0" cy="0"/>
          <a:chOff x="0" y="0"/>
          <a:chExt cx="0" cy="0"/>
        </a:xfrm>
      </p:grpSpPr>
      <p:sp>
        <p:nvSpPr>
          <p:cNvPr id="2" name="矩形 1"/>
          <p:cNvSpPr/>
          <p:nvPr userDrawn="1"/>
        </p:nvSpPr>
        <p:spPr>
          <a:xfrm>
            <a:off x="4049791" y="1"/>
            <a:ext cx="4092419" cy="693737"/>
          </a:xfrm>
          <a:prstGeom prst="rect">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p>
        </p:txBody>
      </p:sp>
      <p:sp>
        <p:nvSpPr>
          <p:cNvPr id="3" name="矩形 2"/>
          <p:cNvSpPr/>
          <p:nvPr userDrawn="1"/>
        </p:nvSpPr>
        <p:spPr>
          <a:xfrm>
            <a:off x="4049791" y="693739"/>
            <a:ext cx="4092419" cy="141099"/>
          </a:xfrm>
          <a:prstGeom prst="rect">
            <a:avLst/>
          </a:prstGeom>
          <a:solidFill>
            <a:srgbClr val="F9F5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p>
        </p:txBody>
      </p:sp>
      <p:sp>
        <p:nvSpPr>
          <p:cNvPr id="4" name="文本占位符 2"/>
          <p:cNvSpPr>
            <a:spLocks noGrp="1"/>
          </p:cNvSpPr>
          <p:nvPr>
            <p:ph type="body" sz="quarter" idx="14" hasCustomPrompt="1"/>
          </p:nvPr>
        </p:nvSpPr>
        <p:spPr>
          <a:xfrm>
            <a:off x="4049791" y="1"/>
            <a:ext cx="4092419" cy="693737"/>
          </a:xfrm>
          <a:prstGeom prst="rect">
            <a:avLst/>
          </a:prstGeom>
        </p:spPr>
        <p:txBody>
          <a:bodyPr anchor="ctr"/>
          <a:lstStyle>
            <a:lvl1pPr marL="0" indent="0" algn="ctr">
              <a:lnSpc>
                <a:spcPct val="130000"/>
              </a:lnSpc>
              <a:buNone/>
              <a:defRPr sz="3200" b="1">
                <a:solidFill>
                  <a:schemeClr val="accent3"/>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点击输入标题</a:t>
            </a:r>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mparison">
    <p:bg>
      <p:bgPr>
        <a:solidFill>
          <a:srgbClr val="FB5F63"/>
        </a:solidFill>
        <a:effectLst/>
      </p:bgPr>
    </p:bg>
    <p:spTree>
      <p:nvGrpSpPr>
        <p:cNvPr id="1" name=""/>
        <p:cNvGrpSpPr/>
        <p:nvPr/>
      </p:nvGrpSpPr>
      <p:grpSpPr>
        <a:xfrm>
          <a:off x="0" y="0"/>
          <a:ext cx="0" cy="0"/>
          <a:chOff x="0" y="0"/>
          <a:chExt cx="0" cy="0"/>
        </a:xfrm>
      </p:grpSpPr>
      <p:sp>
        <p:nvSpPr>
          <p:cNvPr id="2" name="文本占位符 2"/>
          <p:cNvSpPr>
            <a:spLocks noGrp="1"/>
          </p:cNvSpPr>
          <p:nvPr>
            <p:ph type="body" sz="quarter" idx="14" hasCustomPrompt="1"/>
          </p:nvPr>
        </p:nvSpPr>
        <p:spPr>
          <a:xfrm>
            <a:off x="1212213" y="912085"/>
            <a:ext cx="9767574" cy="2105436"/>
          </a:xfrm>
          <a:prstGeom prst="rect">
            <a:avLst/>
          </a:prstGeom>
        </p:spPr>
        <p:txBody>
          <a:bodyPr anchor="ctr"/>
          <a:lstStyle>
            <a:lvl1pPr marL="0" indent="0" algn="ctr">
              <a:lnSpc>
                <a:spcPct val="130000"/>
              </a:lnSpc>
              <a:buNone/>
              <a:defRPr sz="15000" b="1">
                <a:solidFill>
                  <a:schemeClr val="accent3"/>
                </a:solidFill>
                <a:latin typeface="+mj-lt"/>
                <a:ea typeface="微软雅黑" panose="020B0503020204020204" charset="-122"/>
                <a:cs typeface="微软雅黑" panose="020B0503020204020204" charset="-122"/>
              </a:defRPr>
            </a:lvl1pPr>
            <a:lvl2pPr marL="457200" indent="0">
              <a:buNone/>
              <a:defRPr/>
            </a:lvl2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3" name="文本占位符 2"/>
          <p:cNvSpPr>
            <a:spLocks noGrp="1"/>
          </p:cNvSpPr>
          <p:nvPr>
            <p:ph type="body" sz="quarter" idx="15" hasCustomPrompt="1"/>
          </p:nvPr>
        </p:nvSpPr>
        <p:spPr>
          <a:xfrm>
            <a:off x="1212213" y="3188971"/>
            <a:ext cx="9767574" cy="937259"/>
          </a:xfrm>
          <a:prstGeom prst="rect">
            <a:avLst/>
          </a:prstGeom>
        </p:spPr>
        <p:txBody>
          <a:bodyPr anchor="ctr"/>
          <a:lstStyle>
            <a:lvl1pPr marL="0" indent="0" algn="ctr">
              <a:lnSpc>
                <a:spcPct val="130000"/>
              </a:lnSpc>
              <a:buNone/>
              <a:defRPr sz="4400" b="1">
                <a:solidFill>
                  <a:schemeClr val="accent3"/>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点击此处添加标题</a:t>
            </a:r>
            <a:endParaRPr kumimoji="1" lang="zh-CN" altLang="en-US" dirty="0"/>
          </a:p>
        </p:txBody>
      </p:sp>
      <p:sp>
        <p:nvSpPr>
          <p:cNvPr id="4" name="文本占位符 2"/>
          <p:cNvSpPr>
            <a:spLocks noGrp="1"/>
          </p:cNvSpPr>
          <p:nvPr>
            <p:ph type="body" sz="quarter" idx="16" hasCustomPrompt="1"/>
          </p:nvPr>
        </p:nvSpPr>
        <p:spPr>
          <a:xfrm>
            <a:off x="1212213" y="4297680"/>
            <a:ext cx="9767574" cy="1177290"/>
          </a:xfrm>
          <a:prstGeom prst="rect">
            <a:avLst/>
          </a:prstGeom>
        </p:spPr>
        <p:txBody>
          <a:bodyPr anchor="t"/>
          <a:lstStyle>
            <a:lvl1pPr marL="0" indent="0" algn="ctr">
              <a:lnSpc>
                <a:spcPct val="130000"/>
              </a:lnSpc>
              <a:buNone/>
              <a:defRPr lang="zh-CN" altLang="zh-CN" sz="1400" dirty="0">
                <a:solidFill>
                  <a:schemeClr val="bg1"/>
                </a:solidFill>
                <a:latin typeface="+mj-ea"/>
              </a:defRPr>
            </a:lvl1pPr>
            <a:lvl2pPr marL="457200" indent="0">
              <a:buNone/>
              <a:defRPr/>
            </a:lvl2pPr>
          </a:lstStyle>
          <a:p>
            <a:pPr lvl="0"/>
            <a:r>
              <a:rPr kumimoji="1" lang="zh-CN" altLang="en-US" dirty="0" smtClean="0"/>
              <a:t>点击此处添加文本信息。</a:t>
            </a:r>
          </a:p>
          <a:p>
            <a:pPr lvl="0"/>
            <a:r>
              <a:rPr kumimoji="1" lang="zh-CN" altLang="en-US" dirty="0" smtClean="0"/>
              <a:t>标题数字等都可以通过点击和重新输入进行更改，顶部“开始”面板中可以对字体、字号、颜色、行距等进行修改。建议正文</a:t>
            </a:r>
            <a:r>
              <a:rPr kumimoji="1" lang="en-US" altLang="zh-CN" dirty="0" smtClean="0"/>
              <a:t>10</a:t>
            </a:r>
            <a:r>
              <a:rPr kumimoji="1" lang="zh-CN" altLang="en-US" dirty="0" smtClean="0"/>
              <a:t>号字，</a:t>
            </a:r>
            <a:r>
              <a:rPr kumimoji="1" lang="en-US" altLang="zh-CN" dirty="0" smtClean="0"/>
              <a:t>1.3</a:t>
            </a:r>
            <a:r>
              <a:rPr kumimoji="1" lang="zh-CN" altLang="en-US" dirty="0" smtClean="0"/>
              <a:t>倍字间距。</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Section Header">
    <p:bg>
      <p:bgPr>
        <a:solidFill>
          <a:srgbClr val="F9F5EE"/>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4.xml"/><Relationship Id="rId4" Type="http://schemas.openxmlformats.org/officeDocument/2006/relationships/image" Target="../media/image36.jpeg"/></Relationships>
</file>

<file path=ppt/slides/_rels/slide7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3872" y="795132"/>
            <a:ext cx="4964259" cy="4964256"/>
          </a:xfrm>
          <a:prstGeom prst="ellipse">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3" name="椭圆 2"/>
          <p:cNvSpPr/>
          <p:nvPr/>
        </p:nvSpPr>
        <p:spPr>
          <a:xfrm>
            <a:off x="3879751" y="1061011"/>
            <a:ext cx="4432501" cy="443249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4" name="矩形 3"/>
          <p:cNvSpPr/>
          <p:nvPr/>
        </p:nvSpPr>
        <p:spPr>
          <a:xfrm>
            <a:off x="4257674" y="2931952"/>
            <a:ext cx="3676650" cy="1896745"/>
          </a:xfrm>
          <a:prstGeom prst="rect">
            <a:avLst/>
          </a:prstGeom>
        </p:spPr>
        <p:txBody>
          <a:bodyPr wrap="none">
            <a:spAutoFit/>
          </a:bodyPr>
          <a:lstStyle/>
          <a:p>
            <a:pPr algn="ctr"/>
            <a:r>
              <a:rPr kumimoji="1" lang="en-US" sz="5865" b="1" dirty="0">
                <a:solidFill>
                  <a:schemeClr val="bg1"/>
                </a:solidFill>
                <a:latin typeface="微软雅黑" panose="020B0503020204020204" charset="-122"/>
                <a:ea typeface="微软雅黑" panose="020B0503020204020204" charset="-122"/>
                <a:cs typeface="微软雅黑" panose="020B0503020204020204" charset="-122"/>
              </a:rPr>
              <a:t>UML</a:t>
            </a:r>
            <a:r>
              <a:rPr kumimoji="1" lang="zh-CN" altLang="en-US" sz="5865" b="1" dirty="0">
                <a:solidFill>
                  <a:schemeClr val="bg1"/>
                </a:solidFill>
                <a:latin typeface="微软雅黑" panose="020B0503020204020204" charset="-122"/>
                <a:ea typeface="微软雅黑" panose="020B0503020204020204" charset="-122"/>
                <a:cs typeface="微软雅黑" panose="020B0503020204020204" charset="-122"/>
              </a:rPr>
              <a:t>基础</a:t>
            </a:r>
            <a:r>
              <a:rPr kumimoji="1" lang="en-US" altLang="zh-CN" sz="5865" b="1" dirty="0">
                <a:solidFill>
                  <a:schemeClr val="bg1"/>
                </a:solidFill>
                <a:latin typeface="微软雅黑" panose="020B0503020204020204" charset="-122"/>
                <a:ea typeface="微软雅黑" panose="020B0503020204020204" charset="-122"/>
                <a:cs typeface="微软雅黑" panose="020B0503020204020204" charset="-122"/>
              </a:rPr>
              <a:t>I</a:t>
            </a:r>
          </a:p>
          <a:p>
            <a:pPr algn="ctr"/>
            <a:r>
              <a:rPr kumimoji="1" lang="en-US" altLang="zh-CN" sz="5865" b="1" dirty="0">
                <a:solidFill>
                  <a:schemeClr val="bg1"/>
                </a:solidFill>
                <a:latin typeface="微软雅黑" panose="020B0503020204020204" charset="-122"/>
                <a:ea typeface="微软雅黑" panose="020B0503020204020204" charset="-122"/>
                <a:cs typeface="微软雅黑" panose="020B0503020204020204" charset="-122"/>
              </a:rPr>
              <a:t>G14</a:t>
            </a:r>
          </a:p>
        </p:txBody>
      </p:sp>
      <p:sp>
        <p:nvSpPr>
          <p:cNvPr id="6" name="椭圆 5"/>
          <p:cNvSpPr/>
          <p:nvPr/>
        </p:nvSpPr>
        <p:spPr>
          <a:xfrm>
            <a:off x="3841270" y="1782532"/>
            <a:ext cx="358845" cy="358845"/>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a:off x="8312252" y="3573950"/>
            <a:ext cx="358845" cy="358845"/>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grpSp>
        <p:nvGrpSpPr>
          <p:cNvPr id="8" name="组 7"/>
          <p:cNvGrpSpPr/>
          <p:nvPr/>
        </p:nvGrpSpPr>
        <p:grpSpPr>
          <a:xfrm rot="856718">
            <a:off x="-638173" y="4102691"/>
            <a:ext cx="3509212" cy="3620011"/>
            <a:chOff x="6205698" y="1718554"/>
            <a:chExt cx="1970113" cy="2032317"/>
          </a:xfrm>
          <a:solidFill>
            <a:schemeClr val="accent2"/>
          </a:solidFill>
        </p:grpSpPr>
        <p:sp>
          <p:nvSpPr>
            <p:cNvPr id="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grpSp>
        <p:nvGrpSpPr>
          <p:cNvPr id="33" name="组 32"/>
          <p:cNvGrpSpPr/>
          <p:nvPr/>
        </p:nvGrpSpPr>
        <p:grpSpPr>
          <a:xfrm rot="9809110">
            <a:off x="8699529" y="-751672"/>
            <a:ext cx="4678579" cy="4826299"/>
            <a:chOff x="6205698" y="1718554"/>
            <a:chExt cx="1970113" cy="2032317"/>
          </a:xfrm>
          <a:solidFill>
            <a:schemeClr val="accent2"/>
          </a:solidFill>
        </p:grpSpPr>
        <p:sp>
          <p:nvSpPr>
            <p:cNvPr id="34"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6"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7"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8"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9"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0"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1"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2"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3"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4"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5"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6"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7"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可视化表示</a:t>
            </a:r>
          </a:p>
        </p:txBody>
      </p:sp>
      <p:grpSp>
        <p:nvGrpSpPr>
          <p:cNvPr id="58" name="组 57"/>
          <p:cNvGrpSpPr/>
          <p:nvPr/>
        </p:nvGrpSpPr>
        <p:grpSpPr>
          <a:xfrm rot="18181241">
            <a:off x="8711693" y="-28333"/>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grpSp>
        <p:nvGrpSpPr>
          <p:cNvPr id="16" name="组合 15"/>
          <p:cNvGrpSpPr/>
          <p:nvPr/>
        </p:nvGrpSpPr>
        <p:grpSpPr>
          <a:xfrm>
            <a:off x="579120" y="1667510"/>
            <a:ext cx="7436485" cy="4151630"/>
            <a:chOff x="912" y="2626"/>
            <a:chExt cx="11711" cy="6538"/>
          </a:xfrm>
        </p:grpSpPr>
        <p:grpSp>
          <p:nvGrpSpPr>
            <p:cNvPr id="11" name="组合 10"/>
            <p:cNvGrpSpPr/>
            <p:nvPr/>
          </p:nvGrpSpPr>
          <p:grpSpPr>
            <a:xfrm>
              <a:off x="913" y="2626"/>
              <a:ext cx="8395" cy="1325"/>
              <a:chOff x="2617" y="2536"/>
              <a:chExt cx="8395" cy="1325"/>
            </a:xfrm>
          </p:grpSpPr>
          <p:sp>
            <p:nvSpPr>
              <p:cNvPr id="24" name="矩形 23"/>
              <p:cNvSpPr/>
              <p:nvPr/>
            </p:nvSpPr>
            <p:spPr>
              <a:xfrm>
                <a:off x="2617" y="2536"/>
                <a:ext cx="8395" cy="1325"/>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40" name="文本框 39"/>
              <p:cNvSpPr txBox="1"/>
              <p:nvPr/>
            </p:nvSpPr>
            <p:spPr>
              <a:xfrm>
                <a:off x="2617" y="2909"/>
                <a:ext cx="8394" cy="725"/>
              </a:xfrm>
              <a:prstGeom prst="rect">
                <a:avLst/>
              </a:prstGeom>
              <a:noFill/>
            </p:spPr>
            <p:txBody>
              <a:bodyPr wrap="square" rtlCol="0">
                <a:spAutoFit/>
              </a:bodyPr>
              <a:lstStyle/>
              <a:p>
                <a:pPr algn="ctr" defTabSz="608965"/>
                <a:r>
                  <a:rPr kumimoji="1" lang="zh-CN" sz="2400" dirty="0">
                    <a:solidFill>
                      <a:srgbClr val="FFFFFF"/>
                    </a:solidFill>
                    <a:ea typeface="微软雅黑" panose="020B0503020204020204" charset="-122"/>
                  </a:rPr>
                  <a:t>包含关系</a:t>
                </a:r>
              </a:p>
            </p:txBody>
          </p:sp>
        </p:grpSp>
        <p:grpSp>
          <p:nvGrpSpPr>
            <p:cNvPr id="14" name="组合 13"/>
            <p:cNvGrpSpPr/>
            <p:nvPr/>
          </p:nvGrpSpPr>
          <p:grpSpPr>
            <a:xfrm>
              <a:off x="4227" y="7840"/>
              <a:ext cx="8396" cy="1325"/>
              <a:chOff x="2616" y="7840"/>
              <a:chExt cx="8396" cy="1325"/>
            </a:xfrm>
          </p:grpSpPr>
          <p:sp>
            <p:nvSpPr>
              <p:cNvPr id="4" name="矩形 3"/>
              <p:cNvSpPr/>
              <p:nvPr/>
            </p:nvSpPr>
            <p:spPr>
              <a:xfrm>
                <a:off x="2616" y="7840"/>
                <a:ext cx="8396" cy="1325"/>
              </a:xfrm>
              <a:prstGeom prst="rect">
                <a:avLst/>
              </a:prstGeom>
              <a:solidFill>
                <a:srgbClr val="3B3D3C"/>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7" name="文本框 6"/>
              <p:cNvSpPr txBox="1"/>
              <p:nvPr/>
            </p:nvSpPr>
            <p:spPr>
              <a:xfrm>
                <a:off x="2617" y="8212"/>
                <a:ext cx="8393" cy="725"/>
              </a:xfrm>
              <a:prstGeom prst="rect">
                <a:avLst/>
              </a:prstGeom>
              <a:noFill/>
            </p:spPr>
            <p:txBody>
              <a:bodyPr wrap="square" rtlCol="0">
                <a:spAutoFit/>
              </a:bodyPr>
              <a:lstStyle/>
              <a:p>
                <a:pPr algn="ctr" defTabSz="608965"/>
                <a:r>
                  <a:rPr kumimoji="1" lang="zh-CN" sz="2400" dirty="0">
                    <a:solidFill>
                      <a:srgbClr val="FFFFFF"/>
                    </a:solidFill>
                    <a:ea typeface="微软雅黑" panose="020B0503020204020204" charset="-122"/>
                  </a:rPr>
                  <a:t>分组关系</a:t>
                </a:r>
              </a:p>
            </p:txBody>
          </p:sp>
        </p:grpSp>
        <p:grpSp>
          <p:nvGrpSpPr>
            <p:cNvPr id="12" name="组合 11"/>
            <p:cNvGrpSpPr/>
            <p:nvPr/>
          </p:nvGrpSpPr>
          <p:grpSpPr>
            <a:xfrm>
              <a:off x="4227" y="4350"/>
              <a:ext cx="8395" cy="1325"/>
              <a:chOff x="2617" y="4304"/>
              <a:chExt cx="8395" cy="1325"/>
            </a:xfrm>
          </p:grpSpPr>
          <p:sp>
            <p:nvSpPr>
              <p:cNvPr id="6" name="矩形 5"/>
              <p:cNvSpPr/>
              <p:nvPr/>
            </p:nvSpPr>
            <p:spPr>
              <a:xfrm>
                <a:off x="2617" y="4304"/>
                <a:ext cx="8395" cy="1325"/>
              </a:xfrm>
              <a:prstGeom prst="rect">
                <a:avLst/>
              </a:prstGeom>
              <a:solidFill>
                <a:srgbClr val="3B3D3C"/>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8" name="文本框 7"/>
              <p:cNvSpPr txBox="1"/>
              <p:nvPr/>
            </p:nvSpPr>
            <p:spPr>
              <a:xfrm>
                <a:off x="2617" y="4677"/>
                <a:ext cx="8394" cy="725"/>
              </a:xfrm>
              <a:prstGeom prst="rect">
                <a:avLst/>
              </a:prstGeom>
              <a:noFill/>
            </p:spPr>
            <p:txBody>
              <a:bodyPr wrap="square" rtlCol="0">
                <a:spAutoFit/>
              </a:bodyPr>
              <a:lstStyle/>
              <a:p>
                <a:pPr algn="ctr" defTabSz="608965"/>
                <a:r>
                  <a:rPr kumimoji="1" lang="zh-CN" sz="2400" dirty="0">
                    <a:solidFill>
                      <a:srgbClr val="FFFFFF"/>
                    </a:solidFill>
                    <a:ea typeface="微软雅黑" panose="020B0503020204020204" charset="-122"/>
                  </a:rPr>
                  <a:t>扩展关系</a:t>
                </a:r>
              </a:p>
            </p:txBody>
          </p:sp>
        </p:grpSp>
        <p:grpSp>
          <p:nvGrpSpPr>
            <p:cNvPr id="13" name="组合 12"/>
            <p:cNvGrpSpPr/>
            <p:nvPr/>
          </p:nvGrpSpPr>
          <p:grpSpPr>
            <a:xfrm>
              <a:off x="912" y="6095"/>
              <a:ext cx="8396" cy="1325"/>
              <a:chOff x="2616" y="6075"/>
              <a:chExt cx="8396" cy="1325"/>
            </a:xfrm>
          </p:grpSpPr>
          <p:sp>
            <p:nvSpPr>
              <p:cNvPr id="5" name="矩形 4"/>
              <p:cNvSpPr/>
              <p:nvPr/>
            </p:nvSpPr>
            <p:spPr>
              <a:xfrm>
                <a:off x="2616" y="6075"/>
                <a:ext cx="8396" cy="1325"/>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9" name="文本框 8"/>
              <p:cNvSpPr txBox="1"/>
              <p:nvPr/>
            </p:nvSpPr>
            <p:spPr>
              <a:xfrm>
                <a:off x="2617" y="6447"/>
                <a:ext cx="8393" cy="725"/>
              </a:xfrm>
              <a:prstGeom prst="rect">
                <a:avLst/>
              </a:prstGeom>
              <a:noFill/>
            </p:spPr>
            <p:txBody>
              <a:bodyPr wrap="square" rtlCol="0">
                <a:spAutoFit/>
              </a:bodyPr>
              <a:lstStyle/>
              <a:p>
                <a:pPr algn="ctr" defTabSz="608965"/>
                <a:r>
                  <a:rPr kumimoji="1" lang="zh-CN" sz="2400" dirty="0">
                    <a:solidFill>
                      <a:srgbClr val="FFFFFF"/>
                    </a:solidFill>
                    <a:ea typeface="微软雅黑" panose="020B0503020204020204" charset="-122"/>
                  </a:rPr>
                  <a:t>泛化关系</a:t>
                </a:r>
              </a:p>
            </p:txBody>
          </p:sp>
        </p:grpSp>
      </p:grpSp>
      <p:sp>
        <p:nvSpPr>
          <p:cNvPr id="15" name="矩形 14"/>
          <p:cNvSpPr/>
          <p:nvPr/>
        </p:nvSpPr>
        <p:spPr>
          <a:xfrm>
            <a:off x="9189085" y="3664585"/>
            <a:ext cx="2821940" cy="1889760"/>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lang="zh-CN" sz="1800" dirty="0">
                <a:latin typeface="微软雅黑" panose="020B0503020204020204" charset="-122"/>
                <a:ea typeface="微软雅黑" panose="020B0503020204020204" charset="-122"/>
              </a:rPr>
              <a:t>用例除了与参与者有关联关系之外，</a:t>
            </a:r>
          </a:p>
          <a:p>
            <a:pPr defTabSz="608965">
              <a:lnSpc>
                <a:spcPct val="130000"/>
              </a:lnSpc>
              <a:defRPr/>
            </a:pPr>
            <a:endParaRPr lang="zh-CN" sz="1800" dirty="0">
              <a:latin typeface="微软雅黑" panose="020B0503020204020204" charset="-122"/>
              <a:ea typeface="微软雅黑" panose="020B0503020204020204" charset="-122"/>
            </a:endParaRPr>
          </a:p>
          <a:p>
            <a:pPr defTabSz="608965">
              <a:lnSpc>
                <a:spcPct val="130000"/>
              </a:lnSpc>
              <a:defRPr/>
            </a:pPr>
            <a:r>
              <a:rPr lang="zh-CN" sz="1800" dirty="0">
                <a:latin typeface="微软雅黑" panose="020B0503020204020204" charset="-122"/>
                <a:ea typeface="微软雅黑" panose="020B0503020204020204" charset="-122"/>
              </a:rPr>
              <a:t>用例之间也存在着一定的关系。</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包含关系</a:t>
            </a:r>
          </a:p>
        </p:txBody>
      </p:sp>
      <p:sp>
        <p:nvSpPr>
          <p:cNvPr id="56" name="矩形 55"/>
          <p:cNvSpPr/>
          <p:nvPr/>
        </p:nvSpPr>
        <p:spPr>
          <a:xfrm>
            <a:off x="3898900" y="1248410"/>
            <a:ext cx="7317105" cy="2968625"/>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包含关系指的是两个用例之间的关系，其中一个用例</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称为基本用例</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Base Use Case</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的行为包含另一个用例</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称为包含用例，Inclusion Use Case</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的行为。也就是说基本用例会用到包含用例，表示基本用例中重用包含用例中的步骤。</a:t>
            </a:r>
            <a:r>
              <a:rPr lang="zh-CN" sz="1200" dirty="0">
                <a:latin typeface="微软雅黑" panose="020B0503020204020204" charset="-122"/>
                <a:ea typeface="微软雅黑" panose="020B0503020204020204" charset="-122"/>
              </a:rPr>
              <a:t>【</a:t>
            </a:r>
            <a:r>
              <a:rPr lang="en-US" altLang="zh-CN" sz="1200" dirty="0">
                <a:latin typeface="微软雅黑" panose="020B0503020204020204" charset="-122"/>
                <a:ea typeface="微软雅黑" panose="020B0503020204020204" charset="-122"/>
              </a:rPr>
              <a:t>2</a:t>
            </a:r>
            <a:r>
              <a:rPr lang="zh-CN" sz="1200"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在UML图中，使用带虚线箭头表示，并在线上标有</a:t>
            </a:r>
            <a:r>
              <a:rPr lang="en-US" dirty="0">
                <a:latin typeface="微软雅黑" panose="020B0503020204020204" charset="-122"/>
                <a:ea typeface="微软雅黑" panose="020B0503020204020204" charset="-122"/>
              </a:rPr>
              <a:t>&lt;&lt;</a:t>
            </a:r>
            <a:r>
              <a:rPr dirty="0">
                <a:latin typeface="微软雅黑" panose="020B0503020204020204" charset="-122"/>
                <a:ea typeface="微软雅黑" panose="020B0503020204020204" charset="-122"/>
              </a:rPr>
              <a:t>include&gt;&gt;</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如</a:t>
            </a:r>
            <a:r>
              <a:rPr lang="zh-CN" dirty="0">
                <a:latin typeface="微软雅黑" panose="020B0503020204020204" charset="-122"/>
                <a:ea typeface="微软雅黑" panose="020B0503020204020204" charset="-122"/>
              </a:rPr>
              <a:t>下</a:t>
            </a:r>
            <a:r>
              <a:rPr dirty="0">
                <a:latin typeface="微软雅黑" panose="020B0503020204020204" charset="-122"/>
                <a:ea typeface="微软雅黑" panose="020B0503020204020204" charset="-122"/>
              </a:rPr>
              <a:t>图所示。</a:t>
            </a: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在包含关系中,箭头的方向是从基本用例到包含用例，也就是说，基本用例是依赖于包含用例的。</a:t>
            </a: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5" name="图片 4"/>
          <p:cNvPicPr>
            <a:picLocks noChangeAspect="1"/>
          </p:cNvPicPr>
          <p:nvPr/>
        </p:nvPicPr>
        <p:blipFill>
          <a:blip r:embed="rId2"/>
          <a:stretch>
            <a:fillRect/>
          </a:stretch>
        </p:blipFill>
        <p:spPr>
          <a:xfrm>
            <a:off x="2393315" y="4360545"/>
            <a:ext cx="6914515" cy="22764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扩展关系</a:t>
            </a:r>
          </a:p>
        </p:txBody>
      </p:sp>
      <p:sp>
        <p:nvSpPr>
          <p:cNvPr id="56" name="矩形 55"/>
          <p:cNvSpPr/>
          <p:nvPr/>
        </p:nvSpPr>
        <p:spPr>
          <a:xfrm>
            <a:off x="491490" y="1189355"/>
            <a:ext cx="8067040" cy="4767580"/>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扩展(extend)关系的基本含义与泛化关系类似。extend关系是对基本用例的扩展，基本用例是个完整的用例，即使没有 子用例的 参与，也可以完成一个完整的功能。extend的基本用例中将存在一个扩展点，只有当扩展点被激活时，子用例才会被执行。</a:t>
            </a: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在扩展关系中，对于扩展用例(ExtensionUseCase)有更多的规则限制，即基本用例必须声明若千“扩展点</a:t>
            </a: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(Extension Point)</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而扩展用例只能在这些扩展点上增加新的行为和含义。扩展关系是从扩展用例到基本用例的关系，它说明扩展用例定义的行为如何插人到基本用例定义的行为中。也就是说，扩展用例并不在基本用例中显示。</a:t>
            </a: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sym typeface="+mn-ea"/>
              </a:rPr>
              <a:t>在UML图中，使用带虚线箭头表示，</a:t>
            </a:r>
          </a:p>
          <a:p>
            <a:pPr defTabSz="608965">
              <a:lnSpc>
                <a:spcPct val="130000"/>
              </a:lnSpc>
              <a:defRPr/>
            </a:pPr>
            <a:r>
              <a:rPr lang="en-US" dirty="0">
                <a:latin typeface="微软雅黑" panose="020B0503020204020204" charset="-122"/>
                <a:ea typeface="微软雅黑" panose="020B0503020204020204" charset="-122"/>
                <a:sym typeface="+mn-ea"/>
              </a:rPr>
              <a:t>	</a:t>
            </a:r>
            <a:r>
              <a:rPr dirty="0">
                <a:latin typeface="微软雅黑" panose="020B0503020204020204" charset="-122"/>
                <a:ea typeface="微软雅黑" panose="020B0503020204020204" charset="-122"/>
                <a:sym typeface="+mn-ea"/>
              </a:rPr>
              <a:t>并在线上标有</a:t>
            </a:r>
            <a:r>
              <a:rPr lang="en-US" dirty="0">
                <a:latin typeface="微软雅黑" panose="020B0503020204020204" charset="-122"/>
                <a:ea typeface="微软雅黑" panose="020B0503020204020204" charset="-122"/>
                <a:sym typeface="+mn-ea"/>
              </a:rPr>
              <a:t>&lt;&lt;extend</a:t>
            </a:r>
            <a:r>
              <a:rPr dirty="0">
                <a:latin typeface="微软雅黑" panose="020B0503020204020204" charset="-122"/>
                <a:ea typeface="微软雅黑" panose="020B0503020204020204" charset="-122"/>
                <a:sym typeface="+mn-ea"/>
              </a:rPr>
              <a:t>&gt;&gt;</a:t>
            </a:r>
            <a:r>
              <a:rPr lang="zh-CN" dirty="0">
                <a:latin typeface="微软雅黑" panose="020B0503020204020204" charset="-122"/>
                <a:ea typeface="微软雅黑" panose="020B0503020204020204" charset="-122"/>
                <a:sym typeface="+mn-ea"/>
              </a:rPr>
              <a:t>，</a:t>
            </a:r>
          </a:p>
          <a:p>
            <a:pPr defTabSz="608965">
              <a:lnSpc>
                <a:spcPct val="130000"/>
              </a:lnSpc>
              <a:defRPr/>
            </a:pPr>
            <a:r>
              <a:rPr lang="en-US" dirty="0">
                <a:latin typeface="微软雅黑" panose="020B0503020204020204" charset="-122"/>
                <a:ea typeface="微软雅黑" panose="020B0503020204020204" charset="-122"/>
                <a:sym typeface="+mn-ea"/>
              </a:rPr>
              <a:t>	</a:t>
            </a:r>
            <a:r>
              <a:rPr dirty="0">
                <a:latin typeface="微软雅黑" panose="020B0503020204020204" charset="-122"/>
                <a:ea typeface="微软雅黑" panose="020B0503020204020204" charset="-122"/>
                <a:sym typeface="+mn-ea"/>
              </a:rPr>
              <a:t>如</a:t>
            </a:r>
            <a:r>
              <a:rPr lang="zh-CN" dirty="0">
                <a:latin typeface="微软雅黑" panose="020B0503020204020204" charset="-122"/>
                <a:ea typeface="微软雅黑" panose="020B0503020204020204" charset="-122"/>
                <a:sym typeface="+mn-ea"/>
              </a:rPr>
              <a:t>右</a:t>
            </a:r>
            <a:r>
              <a:rPr dirty="0">
                <a:latin typeface="微软雅黑" panose="020B0503020204020204" charset="-122"/>
                <a:ea typeface="微软雅黑" panose="020B0503020204020204" charset="-122"/>
                <a:sym typeface="+mn-ea"/>
              </a:rPr>
              <a:t>图所示。</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p>
        </p:txBody>
      </p:sp>
      <p:grpSp>
        <p:nvGrpSpPr>
          <p:cNvPr id="58" name="组 57"/>
          <p:cNvGrpSpPr/>
          <p:nvPr/>
        </p:nvGrpSpPr>
        <p:grpSpPr>
          <a:xfrm rot="18181241">
            <a:off x="8719948" y="19772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2"/>
          <a:stretch>
            <a:fillRect/>
          </a:stretch>
        </p:blipFill>
        <p:spPr>
          <a:xfrm>
            <a:off x="5226685" y="4356735"/>
            <a:ext cx="6731000" cy="23355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泛化关系</a:t>
            </a:r>
          </a:p>
        </p:txBody>
      </p:sp>
      <p:sp>
        <p:nvSpPr>
          <p:cNvPr id="56" name="矩形 55"/>
          <p:cNvSpPr/>
          <p:nvPr/>
        </p:nvSpPr>
        <p:spPr>
          <a:xfrm>
            <a:off x="3898900" y="1248410"/>
            <a:ext cx="7317105" cy="2968625"/>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lang="zh-CN" dirty="0">
                <a:latin typeface="微软雅黑" panose="020B0503020204020204" charset="-122"/>
                <a:ea typeface="微软雅黑" panose="020B0503020204020204" charset="-122"/>
              </a:rPr>
              <a:t>泛化关系指的是一般与特殊的关系。</a:t>
            </a:r>
          </a:p>
          <a:p>
            <a:pPr defTabSz="608965">
              <a:lnSpc>
                <a:spcPct val="130000"/>
              </a:lnSpc>
              <a:defRPr/>
            </a:pPr>
            <a:r>
              <a:rPr lang="en-US" altLang="zh-CN" dirty="0">
                <a:latin typeface="微软雅黑" panose="020B0503020204020204" charset="-122"/>
                <a:ea typeface="微软雅黑" panose="020B0503020204020204" charset="-122"/>
              </a:rPr>
              <a:t>	</a:t>
            </a:r>
            <a:r>
              <a:rPr lang="zh-CN" dirty="0">
                <a:latin typeface="微软雅黑" panose="020B0503020204020204" charset="-122"/>
                <a:ea typeface="微软雅黑" panose="020B0503020204020204" charset="-122"/>
              </a:rPr>
              <a:t>当多个用例共同拥有一种类似的结构和行为的时候，可以将它们的共性抽象成为父用例，其他的用例作为泛化关系中的子用例。</a:t>
            </a:r>
          </a:p>
          <a:p>
            <a:pPr defTabSz="608965">
              <a:lnSpc>
                <a:spcPct val="130000"/>
              </a:lnSpc>
              <a:defRPr/>
            </a:pPr>
            <a:endParaRPr lang="zh-CN" dirty="0">
              <a:latin typeface="微软雅黑" panose="020B0503020204020204" charset="-122"/>
              <a:ea typeface="微软雅黑" panose="020B0503020204020204" charset="-122"/>
            </a:endParaRPr>
          </a:p>
          <a:p>
            <a:pPr defTabSz="608965">
              <a:lnSpc>
                <a:spcPct val="130000"/>
              </a:lnSpc>
              <a:defRPr/>
            </a:pPr>
            <a:r>
              <a:rPr lang="en-US" altLang="zh-CN" dirty="0">
                <a:latin typeface="微软雅黑" panose="020B0503020204020204" charset="-122"/>
                <a:ea typeface="微软雅黑" panose="020B0503020204020204" charset="-122"/>
              </a:rPr>
              <a:t>	</a:t>
            </a:r>
            <a:r>
              <a:rPr lang="zh-CN" dirty="0">
                <a:latin typeface="微软雅黑" panose="020B0503020204020204" charset="-122"/>
                <a:ea typeface="微软雅黑" panose="020B0503020204020204" charset="-122"/>
              </a:rPr>
              <a:t>在用例的泛化关系中，子用例是父用例的一种特殊形式，子用例继承了父用例所有的结构、行为和关系。</a:t>
            </a:r>
          </a:p>
          <a:p>
            <a:pPr defTabSz="608965">
              <a:lnSpc>
                <a:spcPct val="130000"/>
              </a:lnSpc>
              <a:defRPr/>
            </a:pPr>
            <a:endParaRPr lang="zh-CN" dirty="0">
              <a:latin typeface="微软雅黑" panose="020B0503020204020204" charset="-122"/>
              <a:ea typeface="微软雅黑" panose="020B0503020204020204" charset="-122"/>
            </a:endParaRPr>
          </a:p>
          <a:p>
            <a:pPr defTabSz="608965">
              <a:lnSpc>
                <a:spcPct val="130000"/>
              </a:lnSpc>
              <a:defRPr/>
            </a:pPr>
            <a:r>
              <a:rPr lang="zh-CN" dirty="0">
                <a:latin typeface="微软雅黑" panose="020B0503020204020204" charset="-122"/>
                <a:ea typeface="微软雅黑" panose="020B0503020204020204" charset="-122"/>
              </a:rPr>
              <a:t>用例之间的泛化关系如下图所示：</a:t>
            </a: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2"/>
          <a:stretch>
            <a:fillRect/>
          </a:stretch>
        </p:blipFill>
        <p:spPr>
          <a:xfrm>
            <a:off x="2787650" y="4476750"/>
            <a:ext cx="6362065" cy="19240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分组关系</a:t>
            </a:r>
          </a:p>
        </p:txBody>
      </p:sp>
      <p:sp>
        <p:nvSpPr>
          <p:cNvPr id="56" name="矩形 55"/>
          <p:cNvSpPr/>
          <p:nvPr/>
        </p:nvSpPr>
        <p:spPr>
          <a:xfrm>
            <a:off x="566420" y="966470"/>
            <a:ext cx="10228580" cy="5846445"/>
          </a:xfrm>
          <a:prstGeom prst="rect">
            <a:avLst/>
          </a:prstGeom>
        </p:spPr>
        <p:txBody>
          <a:bodyPr wrap="square">
            <a:spAutoFit/>
          </a:bodyPr>
          <a:lstStyle/>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在一些用例图中</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用例的数目可能很多，这时就需要把这此用例组织起来。</a:t>
            </a:r>
          </a:p>
          <a:p>
            <a:pPr defTabSz="608965">
              <a:lnSpc>
                <a:spcPct val="130000"/>
              </a:lnSpc>
              <a:defRPr/>
            </a:pPr>
            <a:r>
              <a:rPr dirty="0">
                <a:latin typeface="微软雅黑" panose="020B0503020204020204" charset="-122"/>
                <a:ea typeface="微软雅黑" panose="020B0503020204020204" charset="-122"/>
              </a:rPr>
              <a:t>这种情况在一个系统包含很多子系统时就会出现。另一种可能就是，当你按顺序</a:t>
            </a:r>
          </a:p>
          <a:p>
            <a:pPr defTabSz="608965">
              <a:lnSpc>
                <a:spcPct val="130000"/>
              </a:lnSpc>
              <a:defRPr/>
            </a:pPr>
            <a:r>
              <a:rPr dirty="0">
                <a:latin typeface="微软雅黑" panose="020B0503020204020204" charset="-122"/>
                <a:ea typeface="微软雅黑" panose="020B0503020204020204" charset="-122"/>
              </a:rPr>
              <a:t>和用户会谈</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收集系统需求时，每个需求必须用一个单独的用例来表达</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这时就</a:t>
            </a:r>
          </a:p>
          <a:p>
            <a:pPr defTabSz="608965">
              <a:lnSpc>
                <a:spcPct val="130000"/>
              </a:lnSpc>
              <a:defRPr/>
            </a:pPr>
            <a:r>
              <a:rPr dirty="0">
                <a:latin typeface="微软雅黑" panose="020B0503020204020204" charset="-122"/>
                <a:ea typeface="微软雅黑" panose="020B0503020204020204" charset="-122"/>
              </a:rPr>
              <a:t>需要某种方式来对这些需求进行分类。</a:t>
            </a:r>
          </a:p>
          <a:p>
            <a:pPr defTabSz="608965">
              <a:lnSpc>
                <a:spcPct val="130000"/>
              </a:lnSpc>
              <a:defRPr/>
            </a:pPr>
            <a:r>
              <a:rPr lang="en-US" dirty="0">
                <a:latin typeface="微软雅黑" panose="020B0503020204020204" charset="-122"/>
                <a:ea typeface="微软雅黑" panose="020B0503020204020204" charset="-122"/>
              </a:rPr>
              <a:t>	</a:t>
            </a:r>
            <a:r>
              <a:rPr dirty="0">
                <a:solidFill>
                  <a:srgbClr val="FF0000"/>
                </a:solidFill>
                <a:latin typeface="微软雅黑" panose="020B0503020204020204" charset="-122"/>
                <a:ea typeface="微软雅黑" panose="020B0503020204020204" charset="-122"/>
              </a:rPr>
              <a:t>最直接的方法就是把相关的用例放在一个包中组织起来。一组用例可以放</a:t>
            </a:r>
          </a:p>
          <a:p>
            <a:pPr defTabSz="608965">
              <a:lnSpc>
                <a:spcPct val="130000"/>
              </a:lnSpc>
              <a:defRPr/>
            </a:pPr>
            <a:r>
              <a:rPr dirty="0">
                <a:solidFill>
                  <a:srgbClr val="FF0000"/>
                </a:solidFill>
                <a:latin typeface="微软雅黑" panose="020B0503020204020204" charset="-122"/>
                <a:ea typeface="微软雅黑" panose="020B0503020204020204" charset="-122"/>
              </a:rPr>
              <a:t>在一个文件夹中。</a:t>
            </a: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综上所述,用例之间存在着一定的关系，这些关系既有联系又有区别，在扩展关系中，基本用例是一个完整的用例，即是可以独立存在的用例。一个基本用例执行时，可以执行，也可以不执行扩展部分。</a:t>
            </a: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在包含关系中，基本用例可能是也可能不是一个完整的用例。在执行基本用例时，一定会执行包含用例(Inclusion Use Case)部分。</a:t>
            </a:r>
          </a:p>
          <a:p>
            <a:pPr defTabSz="608965">
              <a:lnSpc>
                <a:spcPct val="130000"/>
              </a:lnSpc>
              <a:defRPr/>
            </a:pPr>
            <a:r>
              <a:rPr lang="en-US" dirty="0">
                <a:latin typeface="微软雅黑" panose="020B0503020204020204" charset="-122"/>
                <a:ea typeface="微软雅黑" panose="020B0503020204020204" charset="-122"/>
              </a:rPr>
              <a:t>	</a:t>
            </a:r>
            <a:r>
              <a:rPr dirty="0">
                <a:solidFill>
                  <a:srgbClr val="FF0000"/>
                </a:solidFill>
                <a:latin typeface="微软雅黑" panose="020B0503020204020204" charset="-122"/>
                <a:ea typeface="微软雅黑" panose="020B0503020204020204" charset="-122"/>
              </a:rPr>
              <a:t>如果需要重复处理两个或多个用例时，可以考虑使用包含关系</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实现一个基本用例对另一个用例的引用。</a:t>
            </a:r>
          </a:p>
          <a:p>
            <a:pPr defTabSz="608965">
              <a:lnSpc>
                <a:spcPct val="130000"/>
              </a:lnSpc>
              <a:defRPr/>
            </a:pPr>
            <a:r>
              <a:rPr lang="en-US" dirty="0">
                <a:latin typeface="微软雅黑" panose="020B0503020204020204" charset="-122"/>
                <a:ea typeface="微软雅黑" panose="020B0503020204020204" charset="-122"/>
              </a:rPr>
              <a:t>	</a:t>
            </a:r>
            <a:r>
              <a:rPr dirty="0">
                <a:solidFill>
                  <a:srgbClr val="FF0000"/>
                </a:solidFill>
                <a:latin typeface="微软雅黑" panose="020B0503020204020204" charset="-122"/>
                <a:ea typeface="微软雅黑" panose="020B0503020204020204" charset="-122"/>
              </a:rPr>
              <a:t>当处理正常行为的变型而且只是偶尔描述时，可以考虑只用泛化关系。</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solidFill>
                  <a:srgbClr val="FF0000"/>
                </a:solidFill>
                <a:latin typeface="微软雅黑" panose="020B0503020204020204" charset="-122"/>
                <a:ea typeface="微软雅黑" panose="020B0503020204020204" charset="-122"/>
              </a:rPr>
              <a:t>当描述正常行为的变型而且希望采用更多的控制方式时，可以在基本用例中设置扩展点</a:t>
            </a:r>
            <a:r>
              <a:rPr lang="zh-CN" dirty="0">
                <a:solidFill>
                  <a:srgbClr val="FF0000"/>
                </a:solidFill>
                <a:latin typeface="微软雅黑" panose="020B0503020204020204" charset="-122"/>
                <a:ea typeface="微软雅黑" panose="020B0503020204020204" charset="-122"/>
              </a:rPr>
              <a:t>，</a:t>
            </a:r>
            <a:r>
              <a:rPr dirty="0">
                <a:solidFill>
                  <a:srgbClr val="FF0000"/>
                </a:solidFill>
                <a:latin typeface="微软雅黑" panose="020B0503020204020204" charset="-122"/>
                <a:ea typeface="微软雅黑" panose="020B0503020204020204" charset="-122"/>
              </a:rPr>
              <a:t>使用扩展关系</a:t>
            </a:r>
            <a:r>
              <a:rPr dirty="0">
                <a:latin typeface="微软雅黑" panose="020B0503020204020204" charset="-122"/>
                <a:ea typeface="微软雅黑" panose="020B0503020204020204" charset="-122"/>
              </a:rPr>
              <a:t>。</a:t>
            </a:r>
          </a:p>
        </p:txBody>
      </p:sp>
      <p:grpSp>
        <p:nvGrpSpPr>
          <p:cNvPr id="58" name="组 57"/>
          <p:cNvGrpSpPr/>
          <p:nvPr/>
        </p:nvGrpSpPr>
        <p:grpSpPr>
          <a:xfrm rot="18181241">
            <a:off x="8719948" y="19772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a:solidFill>
                  <a:srgbClr val="22272C"/>
                </a:solidFill>
                <a:ea typeface="微软雅黑" panose="020B0503020204020204" charset="-122"/>
                <a:cs typeface="Arial" panose="020B0604020202020204"/>
              </a:rPr>
              <a:t>PART</a:t>
            </a:r>
            <a:r>
              <a:rPr kumimoji="1" lang="zh-CN" altLang="en-US" dirty="0">
                <a:solidFill>
                  <a:srgbClr val="22272C"/>
                </a:solidFill>
                <a:ea typeface="微软雅黑" panose="020B0503020204020204" charset="-122"/>
                <a:cs typeface="Arial" panose="020B0604020202020204"/>
              </a:rPr>
              <a:t> </a:t>
            </a:r>
            <a:r>
              <a:rPr kumimoji="1" lang="en-US" altLang="zh-CN" dirty="0" smtClean="0">
                <a:solidFill>
                  <a:srgbClr val="22272C"/>
                </a:solidFill>
                <a:ea typeface="微软雅黑" panose="020B0503020204020204" charset="-122"/>
                <a:cs typeface="Arial" panose="020B0604020202020204"/>
              </a:rPr>
              <a:t>2</a:t>
            </a:r>
            <a:endParaRPr kumimoji="1" lang="zh-CN" altLang="en-US" dirty="0">
              <a:solidFill>
                <a:srgbClr val="22272C"/>
              </a:solidFill>
              <a:ea typeface="微软雅黑" panose="020B0503020204020204" charset="-122"/>
              <a:cs typeface="Arial" panose="020B0604020202020204"/>
            </a:endParaRPr>
          </a:p>
        </p:txBody>
      </p:sp>
      <p:sp>
        <p:nvSpPr>
          <p:cNvPr id="3" name="文本占位符 2"/>
          <p:cNvSpPr>
            <a:spLocks noGrp="1"/>
          </p:cNvSpPr>
          <p:nvPr>
            <p:ph type="body" sz="quarter" idx="14"/>
          </p:nvPr>
        </p:nvSpPr>
        <p:spPr>
          <a:xfrm>
            <a:off x="4533821" y="3042036"/>
            <a:ext cx="6186332" cy="1095463"/>
          </a:xfrm>
        </p:spPr>
        <p:txBody>
          <a:bodyPr/>
          <a:lstStyle/>
          <a:p>
            <a:pPr algn="ctr"/>
            <a:r>
              <a:rPr kumimoji="1" lang="zh-CN" altLang="en-US" sz="6600" dirty="0" smtClean="0"/>
              <a:t>类图</a:t>
            </a:r>
          </a:p>
        </p:txBody>
      </p:sp>
      <p:sp>
        <p:nvSpPr>
          <p:cNvPr id="5" name="椭圆 4"/>
          <p:cNvSpPr/>
          <p:nvPr/>
        </p:nvSpPr>
        <p:spPr>
          <a:xfrm>
            <a:off x="-4126388" y="-450037"/>
            <a:ext cx="7718163" cy="7718159"/>
          </a:xfrm>
          <a:prstGeom prst="ellipse">
            <a:avLst/>
          </a:prstGeom>
          <a:noFill/>
          <a:ln>
            <a:solidFill>
              <a:srgbClr val="FB5F6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6" name="椭圆 5"/>
          <p:cNvSpPr/>
          <p:nvPr/>
        </p:nvSpPr>
        <p:spPr>
          <a:xfrm>
            <a:off x="-3713014" y="-36664"/>
            <a:ext cx="6891415" cy="6891411"/>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7" name="椭圆 6"/>
          <p:cNvSpPr/>
          <p:nvPr/>
        </p:nvSpPr>
        <p:spPr>
          <a:xfrm>
            <a:off x="-3772842" y="10851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8" name="椭圆 7"/>
          <p:cNvSpPr/>
          <p:nvPr/>
        </p:nvSpPr>
        <p:spPr>
          <a:xfrm>
            <a:off x="3178402" y="38703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grpSp>
        <p:nvGrpSpPr>
          <p:cNvPr id="9" name="组 8"/>
          <p:cNvGrpSpPr/>
          <p:nvPr/>
        </p:nvGrpSpPr>
        <p:grpSpPr>
          <a:xfrm>
            <a:off x="-1042937" y="1586147"/>
            <a:ext cx="3509212" cy="3620011"/>
            <a:chOff x="6205698" y="1718554"/>
            <a:chExt cx="1970113" cy="2032317"/>
          </a:xfrm>
          <a:solidFill>
            <a:srgbClr val="F9F5EE"/>
          </a:solidFill>
        </p:grpSpPr>
        <p:sp>
          <p:nvSpPr>
            <p:cNvPr id="10"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类图</a:t>
            </a:r>
          </a:p>
        </p:txBody>
      </p:sp>
      <p:sp>
        <p:nvSpPr>
          <p:cNvPr id="56" name="矩形 55"/>
          <p:cNvSpPr/>
          <p:nvPr/>
        </p:nvSpPr>
        <p:spPr>
          <a:xfrm>
            <a:off x="3293745" y="1299210"/>
            <a:ext cx="8288020" cy="2609215"/>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类是对一组具有相同属性、操作、关系和语义的对象的抽象。</a:t>
            </a: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主要包括</a:t>
            </a:r>
            <a:r>
              <a:rPr dirty="0">
                <a:solidFill>
                  <a:srgbClr val="FF0000"/>
                </a:solidFill>
                <a:latin typeface="微软雅黑" panose="020B0503020204020204" charset="-122"/>
                <a:ea typeface="微软雅黑" panose="020B0503020204020204" charset="-122"/>
              </a:rPr>
              <a:t>名称部分(Name)、属性部分( Attribute)和操作部分(Operation)</a:t>
            </a:r>
            <a:r>
              <a:rPr dirty="0">
                <a:latin typeface="微软雅黑" panose="020B0503020204020204" charset="-122"/>
                <a:ea typeface="微软雅黑" panose="020B0503020204020204" charset="-122"/>
              </a:rPr>
              <a:t>。 </a:t>
            </a: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在UML中类用一个矩形框表示，</a:t>
            </a: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它包含三个区域，最上面是类名、中问是类的属性、最下面是类的方法，</a:t>
            </a:r>
            <a:r>
              <a:rPr lang="en-US" dirty="0">
                <a:latin typeface="微软雅黑" panose="020B0503020204020204" charset="-122"/>
                <a:ea typeface="微软雅黑" panose="020B0503020204020204" charset="-122"/>
              </a:rPr>
              <a:t>	</a:t>
            </a:r>
          </a:p>
          <a:p>
            <a:pPr defTabSz="608965">
              <a:lnSpc>
                <a:spcPct val="130000"/>
              </a:lnSpc>
              <a:defRPr/>
            </a:pPr>
            <a:endParaRPr lang="en-US" dirty="0">
              <a:latin typeface="微软雅黑" panose="020B0503020204020204" charset="-122"/>
              <a:ea typeface="微软雅黑" panose="020B0503020204020204" charset="-122"/>
            </a:endParaRPr>
          </a:p>
          <a:p>
            <a:pPr defTabSz="608965">
              <a:lnSpc>
                <a:spcPct val="130000"/>
              </a:lnSpc>
              <a:defRPr/>
            </a:pPr>
            <a:r>
              <a:rPr dirty="0">
                <a:latin typeface="微软雅黑" panose="020B0503020204020204" charset="-122"/>
                <a:ea typeface="微软雅黑" panose="020B0503020204020204" charset="-122"/>
              </a:rPr>
              <a:t>如</a:t>
            </a:r>
            <a:r>
              <a:rPr lang="zh-CN" dirty="0">
                <a:latin typeface="微软雅黑" panose="020B0503020204020204" charset="-122"/>
                <a:ea typeface="微软雅黑" panose="020B0503020204020204" charset="-122"/>
              </a:rPr>
              <a:t>下图</a:t>
            </a:r>
            <a:r>
              <a:rPr dirty="0">
                <a:latin typeface="微软雅黑" panose="020B0503020204020204" charset="-122"/>
                <a:ea typeface="微软雅黑" panose="020B0503020204020204" charset="-122"/>
              </a:rPr>
              <a:t>所示。</a:t>
            </a: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6" name="图片 5"/>
          <p:cNvPicPr>
            <a:picLocks noChangeAspect="1"/>
          </p:cNvPicPr>
          <p:nvPr/>
        </p:nvPicPr>
        <p:blipFill>
          <a:blip r:embed="rId2"/>
          <a:stretch>
            <a:fillRect/>
          </a:stretch>
        </p:blipFill>
        <p:spPr>
          <a:xfrm>
            <a:off x="6878955" y="4478655"/>
            <a:ext cx="1657350" cy="10096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名称</a:t>
            </a:r>
          </a:p>
        </p:txBody>
      </p:sp>
      <p:sp>
        <p:nvSpPr>
          <p:cNvPr id="56" name="矩形 55"/>
          <p:cNvSpPr/>
          <p:nvPr/>
        </p:nvSpPr>
        <p:spPr>
          <a:xfrm>
            <a:off x="196215" y="1368425"/>
            <a:ext cx="8257540" cy="3688080"/>
          </a:xfrm>
          <a:prstGeom prst="rect">
            <a:avLst/>
          </a:prstGeom>
        </p:spPr>
        <p:txBody>
          <a:bodyPr wrap="square">
            <a:spAutoFit/>
          </a:bodyPr>
          <a:lstStyle/>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每个类都必须有一个能和其他类进行区分的名称，类的名称部分是不能省略的，其他组成部分可以省略。</a:t>
            </a: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名称(Name)是个文本串，类的命名要求为由字符数字、下划线组成的唯的字符串即可。 表示方法有以下两种。</a:t>
            </a: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(1) 简单名</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如</a:t>
            </a:r>
            <a:r>
              <a:rPr lang="zh-CN" dirty="0">
                <a:latin typeface="微软雅黑" panose="020B0503020204020204" charset="-122"/>
                <a:ea typeface="微软雅黑" panose="020B0503020204020204" charset="-122"/>
              </a:rPr>
              <a:t>右图</a:t>
            </a:r>
            <a:r>
              <a:rPr dirty="0">
                <a:latin typeface="微软雅黑" panose="020B0503020204020204" charset="-122"/>
                <a:ea typeface="微软雅黑" panose="020B0503020204020204" charset="-122"/>
              </a:rPr>
              <a:t>中的Account</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它只是一个单独的名称。</a:t>
            </a: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(2) 全名</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也称为路径名</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就是在类名前面加上包的名称，</a:t>
            </a: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例如B</a:t>
            </a:r>
            <a:r>
              <a:rPr lang="en-US" dirty="0">
                <a:latin typeface="微软雅黑" panose="020B0503020204020204" charset="-122"/>
                <a:ea typeface="微软雅黑" panose="020B0503020204020204" charset="-122"/>
              </a:rPr>
              <a:t>u</a:t>
            </a:r>
            <a:r>
              <a:rPr dirty="0">
                <a:latin typeface="微软雅黑" panose="020B0503020204020204" charset="-122"/>
                <a:ea typeface="微软雅黑" panose="020B0503020204020204" charset="-122"/>
              </a:rPr>
              <a:t>si</a:t>
            </a:r>
            <a:r>
              <a:rPr lang="en-US" dirty="0">
                <a:latin typeface="微软雅黑" panose="020B0503020204020204" charset="-122"/>
                <a:ea typeface="微软雅黑" panose="020B0503020204020204" charset="-122"/>
              </a:rPr>
              <a:t>n</a:t>
            </a:r>
            <a:r>
              <a:rPr dirty="0">
                <a:latin typeface="微软雅黑" panose="020B0503020204020204" charset="-122"/>
                <a:ea typeface="微软雅黑" panose="020B0503020204020204" charset="-122"/>
              </a:rPr>
              <a:t>es</a:t>
            </a:r>
            <a:r>
              <a:rPr lang="en-US" dirty="0">
                <a:latin typeface="微软雅黑" panose="020B0503020204020204" charset="-122"/>
                <a:ea typeface="微软雅黑" panose="020B0503020204020204" charset="-122"/>
              </a:rPr>
              <a:t>s:A</a:t>
            </a:r>
            <a:r>
              <a:rPr dirty="0">
                <a:latin typeface="微软雅黑" panose="020B0503020204020204" charset="-122"/>
                <a:ea typeface="微软雅黑" panose="020B0503020204020204" charset="-122"/>
              </a:rPr>
              <a:t>ccou</a:t>
            </a:r>
            <a:r>
              <a:rPr lang="en-US" dirty="0">
                <a:latin typeface="微软雅黑" panose="020B0503020204020204" charset="-122"/>
                <a:ea typeface="微软雅黑" panose="020B0503020204020204" charset="-122"/>
              </a:rPr>
              <a:t>n</a:t>
            </a:r>
            <a:r>
              <a:rPr dirty="0">
                <a:latin typeface="微软雅黑" panose="020B0503020204020204" charset="-122"/>
                <a:ea typeface="微软雅黑" panose="020B0503020204020204" charset="-122"/>
              </a:rPr>
              <a:t>t</a:t>
            </a:r>
          </a:p>
        </p:txBody>
      </p:sp>
      <p:grpSp>
        <p:nvGrpSpPr>
          <p:cNvPr id="58" name="组 57"/>
          <p:cNvGrpSpPr/>
          <p:nvPr/>
        </p:nvGrpSpPr>
        <p:grpSpPr>
          <a:xfrm rot="18181241">
            <a:off x="8831073" y="37679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2"/>
          <a:stretch>
            <a:fillRect/>
          </a:stretch>
        </p:blipFill>
        <p:spPr>
          <a:xfrm>
            <a:off x="7860030" y="4535170"/>
            <a:ext cx="2608580" cy="12211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属性</a:t>
            </a:r>
          </a:p>
        </p:txBody>
      </p:sp>
      <p:sp>
        <p:nvSpPr>
          <p:cNvPr id="56" name="矩形 55"/>
          <p:cNvSpPr/>
          <p:nvPr/>
        </p:nvSpPr>
        <p:spPr>
          <a:xfrm>
            <a:off x="3293745" y="1671955"/>
            <a:ext cx="8288020" cy="2609215"/>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属性描述了</a:t>
            </a:r>
            <a:r>
              <a:rPr dirty="0">
                <a:solidFill>
                  <a:srgbClr val="FF0000"/>
                </a:solidFill>
                <a:latin typeface="微软雅黑" panose="020B0503020204020204" charset="-122"/>
                <a:ea typeface="微软雅黑" panose="020B0503020204020204" charset="-122"/>
              </a:rPr>
              <a:t>类在软件系统中代表的事物</a:t>
            </a:r>
            <a:r>
              <a:rPr lang="zh-CN" dirty="0">
                <a:solidFill>
                  <a:srgbClr val="FF0000"/>
                </a:solidFill>
                <a:latin typeface="微软雅黑" panose="020B0503020204020204" charset="-122"/>
                <a:ea typeface="微软雅黑" panose="020B0503020204020204" charset="-122"/>
              </a:rPr>
              <a:t>（</a:t>
            </a:r>
            <a:r>
              <a:rPr dirty="0">
                <a:solidFill>
                  <a:srgbClr val="FF0000"/>
                </a:solidFill>
                <a:latin typeface="微软雅黑" panose="020B0503020204020204" charset="-122"/>
                <a:ea typeface="微软雅黑" panose="020B0503020204020204" charset="-122"/>
              </a:rPr>
              <a:t>即对象</a:t>
            </a:r>
            <a:r>
              <a:rPr lang="zh-CN" dirty="0">
                <a:solidFill>
                  <a:srgbClr val="FF0000"/>
                </a:solidFill>
                <a:latin typeface="微软雅黑" panose="020B0503020204020204" charset="-122"/>
                <a:ea typeface="微软雅黑" panose="020B0503020204020204" charset="-122"/>
              </a:rPr>
              <a:t>）</a:t>
            </a:r>
            <a:r>
              <a:rPr dirty="0">
                <a:solidFill>
                  <a:srgbClr val="FF0000"/>
                </a:solidFill>
                <a:latin typeface="微软雅黑" panose="020B0503020204020204" charset="-122"/>
                <a:ea typeface="微软雅黑" panose="020B0503020204020204" charset="-122"/>
              </a:rPr>
              <a:t>所具备的特性</a:t>
            </a:r>
            <a:r>
              <a:rPr dirty="0">
                <a:latin typeface="微软雅黑" panose="020B0503020204020204" charset="-122"/>
                <a:ea typeface="微软雅黑" panose="020B0503020204020204" charset="-122"/>
              </a:rPr>
              <a:t>。</a:t>
            </a:r>
            <a:r>
              <a:rPr lang="zh-CN" sz="1200" dirty="0">
                <a:latin typeface="微软雅黑" panose="020B0503020204020204" charset="-122"/>
                <a:ea typeface="微软雅黑" panose="020B0503020204020204" charset="-122"/>
              </a:rPr>
              <a:t>【</a:t>
            </a:r>
            <a:r>
              <a:rPr lang="en-US" altLang="zh-CN" sz="1200" dirty="0">
                <a:latin typeface="微软雅黑" panose="020B0503020204020204" charset="-122"/>
                <a:ea typeface="微软雅黑" panose="020B0503020204020204" charset="-122"/>
              </a:rPr>
              <a:t>2</a:t>
            </a:r>
            <a:r>
              <a:rPr lang="zh-CN" sz="1200"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类可以有任意数目的属性，也可以没有属性。类如果有属性，则每一个属性都必须有一个名字</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如</a:t>
            </a:r>
            <a:r>
              <a:rPr lang="zh-CN" dirty="0">
                <a:latin typeface="微软雅黑" panose="020B0503020204020204" charset="-122"/>
                <a:ea typeface="微软雅黑" panose="020B0503020204020204" charset="-122"/>
              </a:rPr>
              <a:t>下图</a:t>
            </a:r>
            <a:r>
              <a:rPr dirty="0">
                <a:latin typeface="微软雅黑" panose="020B0503020204020204" charset="-122"/>
                <a:ea typeface="微软雅黑" panose="020B0503020204020204" charset="-122"/>
              </a:rPr>
              <a:t>中的Account类中的balance属性</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，另外还可以有其他的描述信息，如可见性、数据类型、默认值等，如</a:t>
            </a:r>
            <a:r>
              <a:rPr lang="zh-CN" dirty="0">
                <a:latin typeface="微软雅黑" panose="020B0503020204020204" charset="-122"/>
                <a:ea typeface="微软雅黑" panose="020B0503020204020204" charset="-122"/>
              </a:rPr>
              <a:t>下图</a:t>
            </a:r>
            <a:r>
              <a:rPr dirty="0">
                <a:latin typeface="微软雅黑" panose="020B0503020204020204" charset="-122"/>
                <a:ea typeface="微软雅黑" panose="020B0503020204020204" charset="-122"/>
              </a:rPr>
              <a:t>所示。</a:t>
            </a: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dirty="0">
                <a:latin typeface="微软雅黑" panose="020B0503020204020204" charset="-122"/>
                <a:ea typeface="微软雅黑" panose="020B0503020204020204" charset="-122"/>
              </a:rPr>
              <a:t>在UM</a:t>
            </a:r>
            <a:r>
              <a:rPr lang="en-US" dirty="0">
                <a:latin typeface="微软雅黑" panose="020B0503020204020204" charset="-122"/>
                <a:ea typeface="微软雅黑" panose="020B0503020204020204" charset="-122"/>
              </a:rPr>
              <a:t>L</a:t>
            </a:r>
            <a:r>
              <a:rPr dirty="0">
                <a:latin typeface="微软雅黑" panose="020B0503020204020204" charset="-122"/>
                <a:ea typeface="微软雅黑" panose="020B0503020204020204" charset="-122"/>
              </a:rPr>
              <a:t>中，类属性的语法为:</a:t>
            </a:r>
          </a:p>
          <a:p>
            <a:pPr defTabSz="608965">
              <a:lnSpc>
                <a:spcPct val="130000"/>
              </a:lnSpc>
              <a:defRPr/>
            </a:pPr>
            <a:r>
              <a:rPr lang="en-US" dirty="0">
                <a:latin typeface="微软雅黑" panose="020B0503020204020204" charset="-122"/>
                <a:ea typeface="微软雅黑" panose="020B0503020204020204" charset="-122"/>
              </a:rPr>
              <a:t>	</a:t>
            </a:r>
            <a:r>
              <a:rPr lang="en-US" dirty="0">
                <a:solidFill>
                  <a:srgbClr val="FF0000"/>
                </a:solidFill>
                <a:latin typeface="微软雅黑" panose="020B0503020204020204" charset="-122"/>
                <a:ea typeface="微软雅黑" panose="020B0503020204020204" charset="-122"/>
              </a:rPr>
              <a:t>[ 可见性 ] 属性名 [</a:t>
            </a:r>
            <a:r>
              <a:rPr lang="zh-CN" altLang="en-US" dirty="0">
                <a:solidFill>
                  <a:srgbClr val="FF0000"/>
                </a:solidFill>
                <a:latin typeface="微软雅黑" panose="020B0503020204020204" charset="-122"/>
                <a:ea typeface="微软雅黑" panose="020B0503020204020204" charset="-122"/>
              </a:rPr>
              <a:t>：</a:t>
            </a:r>
            <a:r>
              <a:rPr lang="en-US" dirty="0">
                <a:solidFill>
                  <a:srgbClr val="FF0000"/>
                </a:solidFill>
                <a:latin typeface="微软雅黑" panose="020B0503020204020204" charset="-122"/>
                <a:ea typeface="微软雅黑" panose="020B0503020204020204" charset="-122"/>
              </a:rPr>
              <a:t>类型 ] [ = 初始值 ]  [ { 属性字符串 } ]</a:t>
            </a: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2"/>
          <a:stretch>
            <a:fillRect/>
          </a:stretch>
        </p:blipFill>
        <p:spPr>
          <a:xfrm>
            <a:off x="455295" y="4569460"/>
            <a:ext cx="2608580" cy="12211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属性</a:t>
            </a:r>
          </a:p>
        </p:txBody>
      </p:sp>
      <p:sp>
        <p:nvSpPr>
          <p:cNvPr id="56" name="矩形 55"/>
          <p:cNvSpPr/>
          <p:nvPr/>
        </p:nvSpPr>
        <p:spPr>
          <a:xfrm>
            <a:off x="358140" y="1211580"/>
            <a:ext cx="8257540" cy="5126990"/>
          </a:xfrm>
          <a:prstGeom prst="rect">
            <a:avLst/>
          </a:prstGeom>
        </p:spPr>
        <p:txBody>
          <a:bodyPr wrap="square">
            <a:spAutoFit/>
          </a:bodyPr>
          <a:lstStyle/>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(1)</a:t>
            </a:r>
            <a:r>
              <a:rPr dirty="0">
                <a:solidFill>
                  <a:srgbClr val="FF0000"/>
                </a:solidFill>
                <a:latin typeface="微软雅黑" panose="020B0503020204020204" charset="-122"/>
                <a:ea typeface="微软雅黑" panose="020B0503020204020204" charset="-122"/>
              </a:rPr>
              <a:t>可见性</a:t>
            </a:r>
            <a:r>
              <a:rPr lang="zh-CN" dirty="0">
                <a:solidFill>
                  <a:srgbClr val="FF0000"/>
                </a:solidFill>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类中属性的可见性主要包括公有(Public)、私有(Private)和受保护(Protected)。在UM</a:t>
            </a:r>
            <a:r>
              <a:rPr lang="en-US" dirty="0">
                <a:latin typeface="微软雅黑" panose="020B0503020204020204" charset="-122"/>
                <a:ea typeface="微软雅黑" panose="020B0503020204020204" charset="-122"/>
              </a:rPr>
              <a:t>L</a:t>
            </a:r>
            <a:r>
              <a:rPr dirty="0">
                <a:latin typeface="微软雅黑" panose="020B0503020204020204" charset="-122"/>
                <a:ea typeface="微软雅黑" panose="020B0503020204020204" charset="-122"/>
              </a:rPr>
              <a:t>中，用“</a:t>
            </a: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”表达公有类型，用“-”表达私有类型，而用“</a:t>
            </a: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”表达受保护类型。UML的类中不存在默认的可见性，如果没有显示任何一种符号，就表示没有定义该属性的可见性。</a:t>
            </a: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(2)</a:t>
            </a:r>
            <a:r>
              <a:rPr dirty="0">
                <a:solidFill>
                  <a:srgbClr val="FF0000"/>
                </a:solidFill>
                <a:latin typeface="微软雅黑" panose="020B0503020204020204" charset="-122"/>
                <a:ea typeface="微软雅黑" panose="020B0503020204020204" charset="-122"/>
              </a:rPr>
              <a:t>属性名</a:t>
            </a:r>
            <a:r>
              <a:rPr lang="zh-CN" dirty="0">
                <a:solidFill>
                  <a:srgbClr val="FF0000"/>
                </a:solidFill>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每个属性都必须有一个名宁以区别于类中的其他属性，是类的一个特性。属性名由描述所属类的特性的名词或名词短语组成。按照UMI的约定，单字属性名小写。如果属性名包含多个单词，这些单词要合并，且除了第一个单词外其余单词的首字母要大写。</a:t>
            </a: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(3)</a:t>
            </a:r>
            <a:r>
              <a:rPr dirty="0">
                <a:solidFill>
                  <a:srgbClr val="FF0000"/>
                </a:solidFill>
                <a:latin typeface="微软雅黑" panose="020B0503020204020204" charset="-122"/>
                <a:ea typeface="微软雅黑" panose="020B0503020204020204" charset="-122"/>
              </a:rPr>
              <a:t>类型</a:t>
            </a:r>
            <a:r>
              <a:rPr lang="zh-CN" dirty="0">
                <a:solidFill>
                  <a:srgbClr val="FF0000"/>
                </a:solidFill>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说明属性的数据类型。在类的图标里，可以指定每个属性值的类型。可能的类型包括字符串(string)、浮点型(float)、整型(int)和布尔型(boolean)(以及其他的枚举类型)。指明类型时,需要在属性值后面加上类型名，中间用冒号隔开。还可以为属性指定一个默认值。</a:t>
            </a:r>
          </a:p>
        </p:txBody>
      </p:sp>
      <p:grpSp>
        <p:nvGrpSpPr>
          <p:cNvPr id="58" name="组 57"/>
          <p:cNvGrpSpPr/>
          <p:nvPr/>
        </p:nvGrpSpPr>
        <p:grpSpPr>
          <a:xfrm rot="18181241">
            <a:off x="8831073" y="37679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en-US" altLang="zh-CN" dirty="0">
                <a:solidFill>
                  <a:srgbClr val="F9F5EE"/>
                </a:solidFill>
                <a:latin typeface="Century Gothic" panose="020B0502020202020204"/>
                <a:ea typeface="微软雅黑" panose="020B0503020204020204" charset="-122"/>
              </a:rPr>
              <a:t>CONTENTS</a:t>
            </a:r>
            <a:r>
              <a:rPr kumimoji="1" lang="zh-CN" altLang="en-US" dirty="0">
                <a:solidFill>
                  <a:srgbClr val="F9F5EE"/>
                </a:solidFill>
                <a:latin typeface="Century Gothic" panose="020B0502020202020204"/>
                <a:ea typeface="微软雅黑" panose="020B0503020204020204" charset="-122"/>
              </a:rPr>
              <a:t> </a:t>
            </a:r>
            <a:r>
              <a:rPr kumimoji="1" lang="zh-CN" altLang="en-US" dirty="0" smtClean="0">
                <a:solidFill>
                  <a:srgbClr val="F9F5EE"/>
                </a:solidFill>
                <a:latin typeface="Century Gothic" panose="020B0502020202020204"/>
                <a:ea typeface="微软雅黑" panose="020B0503020204020204" charset="-122"/>
              </a:rPr>
              <a:t>目录</a:t>
            </a:r>
            <a:endParaRPr kumimoji="1" lang="zh-CN" altLang="en-US" dirty="0">
              <a:solidFill>
                <a:srgbClr val="F9F5EE"/>
              </a:solidFill>
              <a:latin typeface="Century Gothic" panose="020B0502020202020204"/>
              <a:ea typeface="微软雅黑" panose="020B0503020204020204" charset="-122"/>
            </a:endParaRPr>
          </a:p>
        </p:txBody>
      </p:sp>
      <p:sp>
        <p:nvSpPr>
          <p:cNvPr id="3" name="文本框 2"/>
          <p:cNvSpPr txBox="1"/>
          <p:nvPr/>
        </p:nvSpPr>
        <p:spPr>
          <a:xfrm>
            <a:off x="8523605" y="1836420"/>
            <a:ext cx="3180080" cy="518795"/>
          </a:xfrm>
          <a:prstGeom prst="rect">
            <a:avLst/>
          </a:prstGeom>
          <a:noFill/>
        </p:spPr>
        <p:txBody>
          <a:bodyPr wrap="square" rtlCol="0">
            <a:spAutoFit/>
          </a:bodyPr>
          <a:lstStyle/>
          <a:p>
            <a:pPr>
              <a:lnSpc>
                <a:spcPct val="130000"/>
              </a:lnSpc>
            </a:pPr>
            <a:r>
              <a:rPr lang="en-US" altLang="zh-CN" sz="2135" b="1" dirty="0">
                <a:solidFill>
                  <a:srgbClr val="F9F5EE"/>
                </a:solidFill>
                <a:latin typeface="Century Gothic" panose="020B0502020202020204"/>
                <a:ea typeface="微软雅黑" panose="020B0503020204020204" charset="-122"/>
              </a:rPr>
              <a:t>PART 1  </a:t>
            </a:r>
            <a:r>
              <a:rPr lang="zh-CN" sz="2135" b="1" dirty="0">
                <a:solidFill>
                  <a:srgbClr val="F9F5EE"/>
                </a:solidFill>
                <a:latin typeface="Century Gothic" panose="020B0502020202020204"/>
                <a:ea typeface="微软雅黑" panose="020B0503020204020204" charset="-122"/>
              </a:rPr>
              <a:t>用例图</a:t>
            </a:r>
            <a:endParaRPr kumimoji="1" lang="zh-CN" sz="2135" b="1" dirty="0">
              <a:solidFill>
                <a:srgbClr val="F9F5EE"/>
              </a:solidFill>
              <a:latin typeface="Century Gothic" panose="020B0502020202020204"/>
              <a:ea typeface="微软雅黑" panose="020B0503020204020204" charset="-122"/>
            </a:endParaRPr>
          </a:p>
        </p:txBody>
      </p:sp>
      <p:sp>
        <p:nvSpPr>
          <p:cNvPr id="4" name="文本框 3"/>
          <p:cNvSpPr txBox="1"/>
          <p:nvPr/>
        </p:nvSpPr>
        <p:spPr>
          <a:xfrm>
            <a:off x="7595235" y="1710055"/>
            <a:ext cx="867410" cy="831215"/>
          </a:xfrm>
          <a:prstGeom prst="rect">
            <a:avLst/>
          </a:prstGeom>
          <a:noFill/>
        </p:spPr>
        <p:txBody>
          <a:bodyPr wrap="none" rtlCol="0">
            <a:spAutoFit/>
          </a:bodyPr>
          <a:lstStyle/>
          <a:p>
            <a:r>
              <a:rPr kumimoji="1" lang="en-US" altLang="zh-CN" sz="4800" dirty="0">
                <a:solidFill>
                  <a:srgbClr val="F9F5EE"/>
                </a:solidFill>
                <a:latin typeface="Century Gothic" panose="020B0502020202020204"/>
                <a:ea typeface="微软雅黑" panose="020B0503020204020204" charset="-122"/>
              </a:rPr>
              <a:t>01</a:t>
            </a:r>
            <a:endParaRPr kumimoji="1" lang="zh-CN" altLang="en-US" sz="4800" dirty="0">
              <a:solidFill>
                <a:srgbClr val="F9F5EE"/>
              </a:solidFill>
              <a:latin typeface="Century Gothic" panose="020B0502020202020204"/>
              <a:ea typeface="微软雅黑" panose="020B0503020204020204" charset="-122"/>
            </a:endParaRPr>
          </a:p>
        </p:txBody>
      </p:sp>
      <p:grpSp>
        <p:nvGrpSpPr>
          <p:cNvPr id="422" name="组合 421"/>
          <p:cNvGrpSpPr/>
          <p:nvPr/>
        </p:nvGrpSpPr>
        <p:grpSpPr>
          <a:xfrm>
            <a:off x="7595235" y="2482850"/>
            <a:ext cx="4108450" cy="831215"/>
            <a:chOff x="11961" y="4059"/>
            <a:chExt cx="6470" cy="1309"/>
          </a:xfrm>
        </p:grpSpPr>
        <p:sp>
          <p:nvSpPr>
            <p:cNvPr id="5" name="文本框 4"/>
            <p:cNvSpPr txBox="1"/>
            <p:nvPr/>
          </p:nvSpPr>
          <p:spPr>
            <a:xfrm>
              <a:off x="13423" y="4258"/>
              <a:ext cx="5008" cy="817"/>
            </a:xfrm>
            <a:prstGeom prst="rect">
              <a:avLst/>
            </a:prstGeom>
            <a:noFill/>
          </p:spPr>
          <p:txBody>
            <a:bodyPr wrap="square" rtlCol="0">
              <a:spAutoFit/>
            </a:bodyPr>
            <a:lstStyle/>
            <a:p>
              <a:pPr>
                <a:lnSpc>
                  <a:spcPct val="130000"/>
                </a:lnSpc>
              </a:pPr>
              <a:r>
                <a:rPr lang="en-US" altLang="zh-CN" sz="2135" b="1" dirty="0">
                  <a:solidFill>
                    <a:srgbClr val="F9F5EE"/>
                  </a:solidFill>
                  <a:latin typeface="Century Gothic" panose="020B0502020202020204"/>
                  <a:ea typeface="微软雅黑" panose="020B0503020204020204" charset="-122"/>
                </a:rPr>
                <a:t>PART</a:t>
              </a:r>
              <a:r>
                <a:rPr lang="zh-CN" altLang="en-US" sz="2135" b="1" dirty="0">
                  <a:solidFill>
                    <a:srgbClr val="F9F5EE"/>
                  </a:solidFill>
                  <a:latin typeface="Century Gothic" panose="020B0502020202020204"/>
                  <a:ea typeface="微软雅黑" panose="020B0503020204020204" charset="-122"/>
                </a:rPr>
                <a:t> </a:t>
              </a:r>
              <a:r>
                <a:rPr lang="en-US" altLang="zh-CN" sz="2135" b="1" dirty="0">
                  <a:solidFill>
                    <a:srgbClr val="F9F5EE"/>
                  </a:solidFill>
                  <a:latin typeface="Century Gothic" panose="020B0502020202020204"/>
                  <a:ea typeface="微软雅黑" panose="020B0503020204020204" charset="-122"/>
                </a:rPr>
                <a:t>2</a:t>
              </a:r>
              <a:r>
                <a:rPr lang="zh-CN" altLang="en-US" sz="2135" b="1" dirty="0">
                  <a:solidFill>
                    <a:srgbClr val="F9F5EE"/>
                  </a:solidFill>
                  <a:latin typeface="Century Gothic" panose="020B0502020202020204"/>
                  <a:ea typeface="微软雅黑" panose="020B0503020204020204" charset="-122"/>
                </a:rPr>
                <a:t>  类图</a:t>
              </a:r>
              <a:endParaRPr kumimoji="1" lang="en-US" altLang="zh-CN" sz="2135" b="1" dirty="0">
                <a:solidFill>
                  <a:srgbClr val="F9F5EE"/>
                </a:solidFill>
                <a:latin typeface="Century Gothic" panose="020B0502020202020204"/>
                <a:ea typeface="微软雅黑" panose="020B0503020204020204" charset="-122"/>
              </a:endParaRPr>
            </a:p>
          </p:txBody>
        </p:sp>
        <p:sp>
          <p:nvSpPr>
            <p:cNvPr id="6" name="文本框 5"/>
            <p:cNvSpPr txBox="1"/>
            <p:nvPr/>
          </p:nvSpPr>
          <p:spPr>
            <a:xfrm>
              <a:off x="11961" y="4059"/>
              <a:ext cx="1366" cy="1309"/>
            </a:xfrm>
            <a:prstGeom prst="rect">
              <a:avLst/>
            </a:prstGeom>
            <a:noFill/>
          </p:spPr>
          <p:txBody>
            <a:bodyPr wrap="none" rtlCol="0">
              <a:spAutoFit/>
            </a:bodyPr>
            <a:lstStyle/>
            <a:p>
              <a:r>
                <a:rPr kumimoji="1" lang="en-US" altLang="zh-CN" sz="4800" dirty="0">
                  <a:solidFill>
                    <a:srgbClr val="F9F5EE"/>
                  </a:solidFill>
                  <a:latin typeface="Century Gothic" panose="020B0502020202020204"/>
                  <a:ea typeface="微软雅黑" panose="020B0503020204020204" charset="-122"/>
                </a:rPr>
                <a:t>02</a:t>
              </a:r>
              <a:endParaRPr kumimoji="1" lang="zh-CN" altLang="en-US" sz="4800" dirty="0">
                <a:solidFill>
                  <a:srgbClr val="F9F5EE"/>
                </a:solidFill>
                <a:latin typeface="Century Gothic" panose="020B0502020202020204"/>
                <a:ea typeface="微软雅黑" panose="020B0503020204020204" charset="-122"/>
              </a:endParaRPr>
            </a:p>
          </p:txBody>
        </p:sp>
      </p:grpSp>
      <p:grpSp>
        <p:nvGrpSpPr>
          <p:cNvPr id="423" name="组合 422"/>
          <p:cNvGrpSpPr/>
          <p:nvPr/>
        </p:nvGrpSpPr>
        <p:grpSpPr>
          <a:xfrm>
            <a:off x="7595235" y="3310890"/>
            <a:ext cx="4108450" cy="831215"/>
            <a:chOff x="11961" y="5425"/>
            <a:chExt cx="6470" cy="1309"/>
          </a:xfrm>
        </p:grpSpPr>
        <p:sp>
          <p:nvSpPr>
            <p:cNvPr id="7" name="文本框 6"/>
            <p:cNvSpPr txBox="1"/>
            <p:nvPr/>
          </p:nvSpPr>
          <p:spPr>
            <a:xfrm>
              <a:off x="13423" y="5624"/>
              <a:ext cx="5008" cy="817"/>
            </a:xfrm>
            <a:prstGeom prst="rect">
              <a:avLst/>
            </a:prstGeom>
            <a:noFill/>
          </p:spPr>
          <p:txBody>
            <a:bodyPr wrap="square" rtlCol="0">
              <a:spAutoFit/>
            </a:bodyPr>
            <a:lstStyle/>
            <a:p>
              <a:pPr>
                <a:lnSpc>
                  <a:spcPct val="130000"/>
                </a:lnSpc>
              </a:pPr>
              <a:r>
                <a:rPr lang="en-US" altLang="zh-CN" sz="2135" b="1" dirty="0">
                  <a:solidFill>
                    <a:srgbClr val="F9F5EE"/>
                  </a:solidFill>
                  <a:latin typeface="Century Gothic" panose="020B0502020202020204"/>
                  <a:ea typeface="微软雅黑" panose="020B0503020204020204" charset="-122"/>
                </a:rPr>
                <a:t>PART</a:t>
              </a:r>
              <a:r>
                <a:rPr lang="zh-CN" altLang="en-US" sz="2135" b="1" dirty="0">
                  <a:solidFill>
                    <a:srgbClr val="F9F5EE"/>
                  </a:solidFill>
                  <a:latin typeface="Century Gothic" panose="020B0502020202020204"/>
                  <a:ea typeface="微软雅黑" panose="020B0503020204020204" charset="-122"/>
                </a:rPr>
                <a:t> </a:t>
              </a:r>
              <a:r>
                <a:rPr lang="en-US" altLang="zh-CN" sz="2135" b="1" dirty="0">
                  <a:solidFill>
                    <a:srgbClr val="F9F5EE"/>
                  </a:solidFill>
                  <a:latin typeface="Century Gothic" panose="020B0502020202020204"/>
                  <a:ea typeface="微软雅黑" panose="020B0503020204020204" charset="-122"/>
                </a:rPr>
                <a:t>3</a:t>
              </a:r>
              <a:r>
                <a:rPr lang="zh-CN" altLang="en-US" sz="2135" b="1" dirty="0">
                  <a:solidFill>
                    <a:srgbClr val="F9F5EE"/>
                  </a:solidFill>
                  <a:latin typeface="Century Gothic" panose="020B0502020202020204"/>
                  <a:ea typeface="微软雅黑" panose="020B0503020204020204" charset="-122"/>
                </a:rPr>
                <a:t>  顺序图</a:t>
              </a:r>
              <a:endParaRPr kumimoji="1" lang="zh-CN" altLang="en-US" sz="2135" b="1" dirty="0">
                <a:solidFill>
                  <a:srgbClr val="F9F5EE"/>
                </a:solidFill>
                <a:latin typeface="Century Gothic" panose="020B0502020202020204"/>
                <a:ea typeface="微软雅黑" panose="020B0503020204020204" charset="-122"/>
              </a:endParaRPr>
            </a:p>
          </p:txBody>
        </p:sp>
        <p:sp>
          <p:nvSpPr>
            <p:cNvPr id="8" name="文本框 7"/>
            <p:cNvSpPr txBox="1"/>
            <p:nvPr/>
          </p:nvSpPr>
          <p:spPr>
            <a:xfrm>
              <a:off x="11961" y="5425"/>
              <a:ext cx="1366" cy="1309"/>
            </a:xfrm>
            <a:prstGeom prst="rect">
              <a:avLst/>
            </a:prstGeom>
            <a:noFill/>
          </p:spPr>
          <p:txBody>
            <a:bodyPr wrap="none" rtlCol="0">
              <a:spAutoFit/>
            </a:bodyPr>
            <a:lstStyle/>
            <a:p>
              <a:r>
                <a:rPr kumimoji="1" lang="en-US" altLang="zh-CN" sz="4800" dirty="0">
                  <a:solidFill>
                    <a:srgbClr val="F9F5EE"/>
                  </a:solidFill>
                  <a:latin typeface="Century Gothic" panose="020B0502020202020204"/>
                  <a:ea typeface="微软雅黑" panose="020B0503020204020204" charset="-122"/>
                </a:rPr>
                <a:t>03</a:t>
              </a:r>
              <a:endParaRPr kumimoji="1" lang="zh-CN" altLang="en-US" sz="4800" dirty="0">
                <a:solidFill>
                  <a:srgbClr val="F9F5EE"/>
                </a:solidFill>
                <a:latin typeface="Century Gothic" panose="020B0502020202020204"/>
                <a:ea typeface="微软雅黑" panose="020B0503020204020204" charset="-122"/>
              </a:endParaRPr>
            </a:p>
          </p:txBody>
        </p:sp>
      </p:grpSp>
      <p:grpSp>
        <p:nvGrpSpPr>
          <p:cNvPr id="415" name="组合 414"/>
          <p:cNvGrpSpPr/>
          <p:nvPr/>
        </p:nvGrpSpPr>
        <p:grpSpPr>
          <a:xfrm>
            <a:off x="7595235" y="4157980"/>
            <a:ext cx="4108450" cy="831215"/>
            <a:chOff x="11961" y="6791"/>
            <a:chExt cx="6470" cy="1309"/>
          </a:xfrm>
        </p:grpSpPr>
        <p:sp>
          <p:nvSpPr>
            <p:cNvPr id="9" name="文本框 8"/>
            <p:cNvSpPr txBox="1"/>
            <p:nvPr/>
          </p:nvSpPr>
          <p:spPr>
            <a:xfrm>
              <a:off x="13423" y="6990"/>
              <a:ext cx="5008" cy="817"/>
            </a:xfrm>
            <a:prstGeom prst="rect">
              <a:avLst/>
            </a:prstGeom>
            <a:noFill/>
          </p:spPr>
          <p:txBody>
            <a:bodyPr wrap="square" rtlCol="0">
              <a:spAutoFit/>
            </a:bodyPr>
            <a:lstStyle/>
            <a:p>
              <a:pPr>
                <a:lnSpc>
                  <a:spcPct val="130000"/>
                </a:lnSpc>
              </a:pPr>
              <a:r>
                <a:rPr lang="en-US" altLang="zh-CN" sz="2135" b="1" dirty="0">
                  <a:solidFill>
                    <a:srgbClr val="F9F5EE"/>
                  </a:solidFill>
                  <a:latin typeface="Century Gothic" panose="020B0502020202020204"/>
                  <a:ea typeface="微软雅黑" panose="020B0503020204020204" charset="-122"/>
                </a:rPr>
                <a:t>PART</a:t>
              </a:r>
              <a:r>
                <a:rPr lang="zh-CN" altLang="en-US" sz="2135" b="1" dirty="0">
                  <a:solidFill>
                    <a:srgbClr val="F9F5EE"/>
                  </a:solidFill>
                  <a:latin typeface="Century Gothic" panose="020B0502020202020204"/>
                  <a:ea typeface="微软雅黑" panose="020B0503020204020204" charset="-122"/>
                </a:rPr>
                <a:t> </a:t>
              </a:r>
              <a:r>
                <a:rPr lang="en-US" altLang="zh-CN" sz="2135" b="1" dirty="0">
                  <a:solidFill>
                    <a:srgbClr val="F9F5EE"/>
                  </a:solidFill>
                  <a:latin typeface="Century Gothic" panose="020B0502020202020204"/>
                  <a:ea typeface="微软雅黑" panose="020B0503020204020204" charset="-122"/>
                </a:rPr>
                <a:t>4</a:t>
              </a:r>
              <a:r>
                <a:rPr lang="zh-CN" altLang="en-US" sz="2135" b="1" dirty="0">
                  <a:solidFill>
                    <a:srgbClr val="F9F5EE"/>
                  </a:solidFill>
                  <a:latin typeface="Century Gothic" panose="020B0502020202020204"/>
                  <a:ea typeface="微软雅黑" panose="020B0503020204020204" charset="-122"/>
                </a:rPr>
                <a:t>  状态机图</a:t>
              </a:r>
              <a:endParaRPr kumimoji="1" lang="zh-CN" altLang="en-US" sz="2135" b="1" dirty="0">
                <a:solidFill>
                  <a:srgbClr val="F9F5EE"/>
                </a:solidFill>
                <a:latin typeface="Century Gothic" panose="020B0502020202020204"/>
                <a:ea typeface="微软雅黑" panose="020B0503020204020204" charset="-122"/>
              </a:endParaRPr>
            </a:p>
          </p:txBody>
        </p:sp>
        <p:sp>
          <p:nvSpPr>
            <p:cNvPr id="10" name="文本框 9"/>
            <p:cNvSpPr txBox="1"/>
            <p:nvPr/>
          </p:nvSpPr>
          <p:spPr>
            <a:xfrm>
              <a:off x="11961" y="6791"/>
              <a:ext cx="1366" cy="1309"/>
            </a:xfrm>
            <a:prstGeom prst="rect">
              <a:avLst/>
            </a:prstGeom>
            <a:noFill/>
          </p:spPr>
          <p:txBody>
            <a:bodyPr wrap="none" rtlCol="0">
              <a:spAutoFit/>
            </a:bodyPr>
            <a:lstStyle/>
            <a:p>
              <a:r>
                <a:rPr kumimoji="1" lang="en-US" altLang="zh-CN" sz="4800" dirty="0">
                  <a:solidFill>
                    <a:srgbClr val="F9F5EE"/>
                  </a:solidFill>
                  <a:latin typeface="Century Gothic" panose="020B0502020202020204"/>
                  <a:ea typeface="微软雅黑" panose="020B0503020204020204" charset="-122"/>
                </a:rPr>
                <a:t>04</a:t>
              </a:r>
              <a:endParaRPr kumimoji="1" lang="zh-CN" altLang="en-US" sz="4800" dirty="0">
                <a:solidFill>
                  <a:srgbClr val="F9F5EE"/>
                </a:solidFill>
                <a:latin typeface="Century Gothic" panose="020B0502020202020204"/>
                <a:ea typeface="微软雅黑" panose="020B0503020204020204" charset="-122"/>
              </a:endParaRPr>
            </a:p>
          </p:txBody>
        </p:sp>
      </p:grpSp>
      <p:grpSp>
        <p:nvGrpSpPr>
          <p:cNvPr id="12" name="组 11"/>
          <p:cNvGrpSpPr/>
          <p:nvPr/>
        </p:nvGrpSpPr>
        <p:grpSpPr>
          <a:xfrm>
            <a:off x="747404" y="773869"/>
            <a:ext cx="5066176" cy="6096520"/>
            <a:chOff x="3036888" y="576263"/>
            <a:chExt cx="1514475" cy="1612900"/>
          </a:xfrm>
          <a:solidFill>
            <a:srgbClr val="22272C"/>
          </a:solidFill>
        </p:grpSpPr>
        <p:sp>
          <p:nvSpPr>
            <p:cNvPr id="13" name="Freeform 50"/>
            <p:cNvSpPr/>
            <p:nvPr/>
          </p:nvSpPr>
          <p:spPr bwMode="auto">
            <a:xfrm>
              <a:off x="3211513" y="639763"/>
              <a:ext cx="1171575" cy="1549400"/>
            </a:xfrm>
            <a:custGeom>
              <a:avLst/>
              <a:gdLst/>
              <a:ahLst/>
              <a:cxnLst>
                <a:cxn ang="0">
                  <a:pos x="738" y="526"/>
                </a:cxn>
                <a:cxn ang="0">
                  <a:pos x="428" y="646"/>
                </a:cxn>
                <a:cxn ang="0">
                  <a:pos x="416" y="510"/>
                </a:cxn>
                <a:cxn ang="0">
                  <a:pos x="652" y="354"/>
                </a:cxn>
                <a:cxn ang="0">
                  <a:pos x="410" y="460"/>
                </a:cxn>
                <a:cxn ang="0">
                  <a:pos x="396" y="300"/>
                </a:cxn>
                <a:cxn ang="0">
                  <a:pos x="536" y="156"/>
                </a:cxn>
                <a:cxn ang="0">
                  <a:pos x="394" y="272"/>
                </a:cxn>
                <a:cxn ang="0">
                  <a:pos x="368" y="0"/>
                </a:cxn>
                <a:cxn ang="0">
                  <a:pos x="344" y="270"/>
                </a:cxn>
                <a:cxn ang="0">
                  <a:pos x="202" y="156"/>
                </a:cxn>
                <a:cxn ang="0">
                  <a:pos x="342" y="300"/>
                </a:cxn>
                <a:cxn ang="0">
                  <a:pos x="326" y="460"/>
                </a:cxn>
                <a:cxn ang="0">
                  <a:pos x="86" y="354"/>
                </a:cxn>
                <a:cxn ang="0">
                  <a:pos x="322" y="508"/>
                </a:cxn>
                <a:cxn ang="0">
                  <a:pos x="310" y="646"/>
                </a:cxn>
                <a:cxn ang="0">
                  <a:pos x="0" y="526"/>
                </a:cxn>
                <a:cxn ang="0">
                  <a:pos x="300" y="742"/>
                </a:cxn>
                <a:cxn ang="0">
                  <a:pos x="278" y="976"/>
                </a:cxn>
                <a:cxn ang="0">
                  <a:pos x="458" y="976"/>
                </a:cxn>
                <a:cxn ang="0">
                  <a:pos x="436" y="744"/>
                </a:cxn>
                <a:cxn ang="0">
                  <a:pos x="738" y="526"/>
                </a:cxn>
              </a:cxnLst>
              <a:rect l="0" t="0" r="r" b="b"/>
              <a:pathLst>
                <a:path w="738" h="976">
                  <a:moveTo>
                    <a:pt x="738" y="526"/>
                  </a:moveTo>
                  <a:lnTo>
                    <a:pt x="428" y="646"/>
                  </a:lnTo>
                  <a:lnTo>
                    <a:pt x="416" y="510"/>
                  </a:lnTo>
                  <a:lnTo>
                    <a:pt x="652" y="354"/>
                  </a:lnTo>
                  <a:lnTo>
                    <a:pt x="410" y="460"/>
                  </a:lnTo>
                  <a:lnTo>
                    <a:pt x="396" y="300"/>
                  </a:lnTo>
                  <a:lnTo>
                    <a:pt x="536" y="156"/>
                  </a:lnTo>
                  <a:lnTo>
                    <a:pt x="394" y="272"/>
                  </a:lnTo>
                  <a:lnTo>
                    <a:pt x="368" y="0"/>
                  </a:lnTo>
                  <a:lnTo>
                    <a:pt x="344" y="270"/>
                  </a:lnTo>
                  <a:lnTo>
                    <a:pt x="202" y="156"/>
                  </a:lnTo>
                  <a:lnTo>
                    <a:pt x="342" y="300"/>
                  </a:lnTo>
                  <a:lnTo>
                    <a:pt x="326" y="460"/>
                  </a:lnTo>
                  <a:lnTo>
                    <a:pt x="86" y="354"/>
                  </a:lnTo>
                  <a:lnTo>
                    <a:pt x="322" y="508"/>
                  </a:lnTo>
                  <a:lnTo>
                    <a:pt x="310" y="646"/>
                  </a:lnTo>
                  <a:lnTo>
                    <a:pt x="0" y="526"/>
                  </a:lnTo>
                  <a:lnTo>
                    <a:pt x="300" y="742"/>
                  </a:lnTo>
                  <a:lnTo>
                    <a:pt x="278" y="976"/>
                  </a:lnTo>
                  <a:lnTo>
                    <a:pt x="458" y="976"/>
                  </a:lnTo>
                  <a:lnTo>
                    <a:pt x="436" y="744"/>
                  </a:lnTo>
                  <a:lnTo>
                    <a:pt x="738" y="5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 name="Freeform 51"/>
            <p:cNvSpPr/>
            <p:nvPr/>
          </p:nvSpPr>
          <p:spPr bwMode="auto">
            <a:xfrm>
              <a:off x="3262313" y="1776413"/>
              <a:ext cx="63500" cy="47625"/>
            </a:xfrm>
            <a:custGeom>
              <a:avLst/>
              <a:gdLst/>
              <a:ahLst/>
              <a:cxnLst>
                <a:cxn ang="0">
                  <a:pos x="22" y="30"/>
                </a:cxn>
                <a:cxn ang="0">
                  <a:pos x="22" y="30"/>
                </a:cxn>
                <a:cxn ang="0">
                  <a:pos x="34" y="28"/>
                </a:cxn>
                <a:cxn ang="0">
                  <a:pos x="34" y="28"/>
                </a:cxn>
                <a:cxn ang="0">
                  <a:pos x="36" y="26"/>
                </a:cxn>
                <a:cxn ang="0">
                  <a:pos x="36" y="26"/>
                </a:cxn>
                <a:cxn ang="0">
                  <a:pos x="40" y="0"/>
                </a:cxn>
                <a:cxn ang="0">
                  <a:pos x="40" y="0"/>
                </a:cxn>
                <a:cxn ang="0">
                  <a:pos x="0" y="30"/>
                </a:cxn>
                <a:cxn ang="0">
                  <a:pos x="0" y="30"/>
                </a:cxn>
                <a:cxn ang="0">
                  <a:pos x="10" y="28"/>
                </a:cxn>
                <a:cxn ang="0">
                  <a:pos x="22" y="30"/>
                </a:cxn>
                <a:cxn ang="0">
                  <a:pos x="22" y="30"/>
                </a:cxn>
              </a:cxnLst>
              <a:rect l="0" t="0" r="r" b="b"/>
              <a:pathLst>
                <a:path w="40" h="30">
                  <a:moveTo>
                    <a:pt x="22" y="30"/>
                  </a:moveTo>
                  <a:lnTo>
                    <a:pt x="22" y="30"/>
                  </a:lnTo>
                  <a:lnTo>
                    <a:pt x="34" y="28"/>
                  </a:lnTo>
                  <a:lnTo>
                    <a:pt x="34" y="28"/>
                  </a:lnTo>
                  <a:lnTo>
                    <a:pt x="36" y="26"/>
                  </a:lnTo>
                  <a:lnTo>
                    <a:pt x="36" y="26"/>
                  </a:lnTo>
                  <a:lnTo>
                    <a:pt x="40" y="0"/>
                  </a:lnTo>
                  <a:lnTo>
                    <a:pt x="40" y="0"/>
                  </a:lnTo>
                  <a:lnTo>
                    <a:pt x="0" y="30"/>
                  </a:lnTo>
                  <a:lnTo>
                    <a:pt x="0" y="30"/>
                  </a:lnTo>
                  <a:lnTo>
                    <a:pt x="10" y="28"/>
                  </a:lnTo>
                  <a:lnTo>
                    <a:pt x="22" y="30"/>
                  </a:lnTo>
                  <a:lnTo>
                    <a:pt x="22"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 name="Freeform 52"/>
            <p:cNvSpPr/>
            <p:nvPr/>
          </p:nvSpPr>
          <p:spPr bwMode="auto">
            <a:xfrm>
              <a:off x="3325813" y="1744663"/>
              <a:ext cx="44450" cy="76200"/>
            </a:xfrm>
            <a:custGeom>
              <a:avLst/>
              <a:gdLst/>
              <a:ahLst/>
              <a:cxnLst>
                <a:cxn ang="0">
                  <a:pos x="28" y="0"/>
                </a:cxn>
                <a:cxn ang="0">
                  <a:pos x="28" y="0"/>
                </a:cxn>
                <a:cxn ang="0">
                  <a:pos x="16" y="8"/>
                </a:cxn>
                <a:cxn ang="0">
                  <a:pos x="16" y="8"/>
                </a:cxn>
                <a:cxn ang="0">
                  <a:pos x="10" y="12"/>
                </a:cxn>
                <a:cxn ang="0">
                  <a:pos x="8" y="14"/>
                </a:cxn>
                <a:cxn ang="0">
                  <a:pos x="6" y="16"/>
                </a:cxn>
                <a:cxn ang="0">
                  <a:pos x="6" y="16"/>
                </a:cxn>
                <a:cxn ang="0">
                  <a:pos x="0" y="48"/>
                </a:cxn>
                <a:cxn ang="0">
                  <a:pos x="0" y="48"/>
                </a:cxn>
                <a:cxn ang="0">
                  <a:pos x="12" y="48"/>
                </a:cxn>
                <a:cxn ang="0">
                  <a:pos x="18" y="46"/>
                </a:cxn>
                <a:cxn ang="0">
                  <a:pos x="20" y="44"/>
                </a:cxn>
                <a:cxn ang="0">
                  <a:pos x="20" y="44"/>
                </a:cxn>
                <a:cxn ang="0">
                  <a:pos x="22" y="30"/>
                </a:cxn>
                <a:cxn ang="0">
                  <a:pos x="22" y="30"/>
                </a:cxn>
                <a:cxn ang="0">
                  <a:pos x="26" y="10"/>
                </a:cxn>
                <a:cxn ang="0">
                  <a:pos x="26" y="10"/>
                </a:cxn>
                <a:cxn ang="0">
                  <a:pos x="28" y="4"/>
                </a:cxn>
                <a:cxn ang="0">
                  <a:pos x="28" y="0"/>
                </a:cxn>
                <a:cxn ang="0">
                  <a:pos x="28" y="0"/>
                </a:cxn>
              </a:cxnLst>
              <a:rect l="0" t="0" r="r" b="b"/>
              <a:pathLst>
                <a:path w="28" h="48">
                  <a:moveTo>
                    <a:pt x="28" y="0"/>
                  </a:moveTo>
                  <a:lnTo>
                    <a:pt x="28" y="0"/>
                  </a:lnTo>
                  <a:lnTo>
                    <a:pt x="16" y="8"/>
                  </a:lnTo>
                  <a:lnTo>
                    <a:pt x="16" y="8"/>
                  </a:lnTo>
                  <a:lnTo>
                    <a:pt x="10" y="12"/>
                  </a:lnTo>
                  <a:lnTo>
                    <a:pt x="8" y="14"/>
                  </a:lnTo>
                  <a:lnTo>
                    <a:pt x="6" y="16"/>
                  </a:lnTo>
                  <a:lnTo>
                    <a:pt x="6" y="16"/>
                  </a:lnTo>
                  <a:lnTo>
                    <a:pt x="0" y="48"/>
                  </a:lnTo>
                  <a:lnTo>
                    <a:pt x="0" y="48"/>
                  </a:lnTo>
                  <a:lnTo>
                    <a:pt x="12" y="48"/>
                  </a:lnTo>
                  <a:lnTo>
                    <a:pt x="18" y="46"/>
                  </a:lnTo>
                  <a:lnTo>
                    <a:pt x="20" y="44"/>
                  </a:lnTo>
                  <a:lnTo>
                    <a:pt x="20" y="44"/>
                  </a:lnTo>
                  <a:lnTo>
                    <a:pt x="22" y="30"/>
                  </a:lnTo>
                  <a:lnTo>
                    <a:pt x="22" y="30"/>
                  </a:lnTo>
                  <a:lnTo>
                    <a:pt x="26" y="10"/>
                  </a:lnTo>
                  <a:lnTo>
                    <a:pt x="26" y="10"/>
                  </a:lnTo>
                  <a:lnTo>
                    <a:pt x="28" y="4"/>
                  </a:lnTo>
                  <a:lnTo>
                    <a:pt x="28" y="0"/>
                  </a:lnTo>
                  <a:lnTo>
                    <a:pt x="2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 name="Freeform 53"/>
            <p:cNvSpPr/>
            <p:nvPr/>
          </p:nvSpPr>
          <p:spPr bwMode="auto">
            <a:xfrm>
              <a:off x="3370263" y="1712913"/>
              <a:ext cx="41275" cy="101600"/>
            </a:xfrm>
            <a:custGeom>
              <a:avLst/>
              <a:gdLst/>
              <a:ahLst/>
              <a:cxnLst>
                <a:cxn ang="0">
                  <a:pos x="20" y="34"/>
                </a:cxn>
                <a:cxn ang="0">
                  <a:pos x="20" y="34"/>
                </a:cxn>
                <a:cxn ang="0">
                  <a:pos x="26" y="0"/>
                </a:cxn>
                <a:cxn ang="0">
                  <a:pos x="26" y="0"/>
                </a:cxn>
                <a:cxn ang="0">
                  <a:pos x="10" y="12"/>
                </a:cxn>
                <a:cxn ang="0">
                  <a:pos x="10" y="12"/>
                </a:cxn>
                <a:cxn ang="0">
                  <a:pos x="6" y="16"/>
                </a:cxn>
                <a:cxn ang="0">
                  <a:pos x="6" y="22"/>
                </a:cxn>
                <a:cxn ang="0">
                  <a:pos x="6" y="22"/>
                </a:cxn>
                <a:cxn ang="0">
                  <a:pos x="0" y="64"/>
                </a:cxn>
                <a:cxn ang="0">
                  <a:pos x="0" y="64"/>
                </a:cxn>
                <a:cxn ang="0">
                  <a:pos x="10" y="60"/>
                </a:cxn>
                <a:cxn ang="0">
                  <a:pos x="16" y="56"/>
                </a:cxn>
                <a:cxn ang="0">
                  <a:pos x="18" y="52"/>
                </a:cxn>
                <a:cxn ang="0">
                  <a:pos x="18" y="52"/>
                </a:cxn>
                <a:cxn ang="0">
                  <a:pos x="20" y="34"/>
                </a:cxn>
                <a:cxn ang="0">
                  <a:pos x="20" y="34"/>
                </a:cxn>
              </a:cxnLst>
              <a:rect l="0" t="0" r="r" b="b"/>
              <a:pathLst>
                <a:path w="26" h="64">
                  <a:moveTo>
                    <a:pt x="20" y="34"/>
                  </a:moveTo>
                  <a:lnTo>
                    <a:pt x="20" y="34"/>
                  </a:lnTo>
                  <a:lnTo>
                    <a:pt x="26" y="0"/>
                  </a:lnTo>
                  <a:lnTo>
                    <a:pt x="26" y="0"/>
                  </a:lnTo>
                  <a:lnTo>
                    <a:pt x="10" y="12"/>
                  </a:lnTo>
                  <a:lnTo>
                    <a:pt x="10" y="12"/>
                  </a:lnTo>
                  <a:lnTo>
                    <a:pt x="6" y="16"/>
                  </a:lnTo>
                  <a:lnTo>
                    <a:pt x="6" y="22"/>
                  </a:lnTo>
                  <a:lnTo>
                    <a:pt x="6" y="22"/>
                  </a:lnTo>
                  <a:lnTo>
                    <a:pt x="0" y="64"/>
                  </a:lnTo>
                  <a:lnTo>
                    <a:pt x="0" y="64"/>
                  </a:lnTo>
                  <a:lnTo>
                    <a:pt x="10" y="60"/>
                  </a:lnTo>
                  <a:lnTo>
                    <a:pt x="16" y="56"/>
                  </a:lnTo>
                  <a:lnTo>
                    <a:pt x="18" y="52"/>
                  </a:lnTo>
                  <a:lnTo>
                    <a:pt x="18" y="52"/>
                  </a:lnTo>
                  <a:lnTo>
                    <a:pt x="20" y="34"/>
                  </a:lnTo>
                  <a:lnTo>
                    <a:pt x="20"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 name="Freeform 54"/>
            <p:cNvSpPr/>
            <p:nvPr/>
          </p:nvSpPr>
          <p:spPr bwMode="auto">
            <a:xfrm>
              <a:off x="3408363" y="1687513"/>
              <a:ext cx="44450" cy="104775"/>
            </a:xfrm>
            <a:custGeom>
              <a:avLst/>
              <a:gdLst/>
              <a:ahLst/>
              <a:cxnLst>
                <a:cxn ang="0">
                  <a:pos x="10" y="12"/>
                </a:cxn>
                <a:cxn ang="0">
                  <a:pos x="10" y="12"/>
                </a:cxn>
                <a:cxn ang="0">
                  <a:pos x="8" y="18"/>
                </a:cxn>
                <a:cxn ang="0">
                  <a:pos x="8" y="24"/>
                </a:cxn>
                <a:cxn ang="0">
                  <a:pos x="8" y="24"/>
                </a:cxn>
                <a:cxn ang="0">
                  <a:pos x="0" y="66"/>
                </a:cxn>
                <a:cxn ang="0">
                  <a:pos x="0" y="66"/>
                </a:cxn>
                <a:cxn ang="0">
                  <a:pos x="8" y="60"/>
                </a:cxn>
                <a:cxn ang="0">
                  <a:pos x="14" y="52"/>
                </a:cxn>
                <a:cxn ang="0">
                  <a:pos x="20" y="46"/>
                </a:cxn>
                <a:cxn ang="0">
                  <a:pos x="24" y="36"/>
                </a:cxn>
                <a:cxn ang="0">
                  <a:pos x="26" y="28"/>
                </a:cxn>
                <a:cxn ang="0">
                  <a:pos x="28" y="18"/>
                </a:cxn>
                <a:cxn ang="0">
                  <a:pos x="28" y="10"/>
                </a:cxn>
                <a:cxn ang="0">
                  <a:pos x="26" y="0"/>
                </a:cxn>
                <a:cxn ang="0">
                  <a:pos x="26" y="0"/>
                </a:cxn>
                <a:cxn ang="0">
                  <a:pos x="10" y="12"/>
                </a:cxn>
                <a:cxn ang="0">
                  <a:pos x="10" y="12"/>
                </a:cxn>
              </a:cxnLst>
              <a:rect l="0" t="0" r="r" b="b"/>
              <a:pathLst>
                <a:path w="28" h="66">
                  <a:moveTo>
                    <a:pt x="10" y="12"/>
                  </a:moveTo>
                  <a:lnTo>
                    <a:pt x="10" y="12"/>
                  </a:lnTo>
                  <a:lnTo>
                    <a:pt x="8" y="18"/>
                  </a:lnTo>
                  <a:lnTo>
                    <a:pt x="8" y="24"/>
                  </a:lnTo>
                  <a:lnTo>
                    <a:pt x="8" y="24"/>
                  </a:lnTo>
                  <a:lnTo>
                    <a:pt x="0" y="66"/>
                  </a:lnTo>
                  <a:lnTo>
                    <a:pt x="0" y="66"/>
                  </a:lnTo>
                  <a:lnTo>
                    <a:pt x="8" y="60"/>
                  </a:lnTo>
                  <a:lnTo>
                    <a:pt x="14" y="52"/>
                  </a:lnTo>
                  <a:lnTo>
                    <a:pt x="20" y="46"/>
                  </a:lnTo>
                  <a:lnTo>
                    <a:pt x="24" y="36"/>
                  </a:lnTo>
                  <a:lnTo>
                    <a:pt x="26" y="28"/>
                  </a:lnTo>
                  <a:lnTo>
                    <a:pt x="28" y="18"/>
                  </a:lnTo>
                  <a:lnTo>
                    <a:pt x="28" y="10"/>
                  </a:lnTo>
                  <a:lnTo>
                    <a:pt x="26" y="0"/>
                  </a:lnTo>
                  <a:lnTo>
                    <a:pt x="26" y="0"/>
                  </a:lnTo>
                  <a:lnTo>
                    <a:pt x="10" y="12"/>
                  </a:lnTo>
                  <a:lnTo>
                    <a:pt x="1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 name="Freeform 55"/>
            <p:cNvSpPr/>
            <p:nvPr/>
          </p:nvSpPr>
          <p:spPr bwMode="auto">
            <a:xfrm>
              <a:off x="3255963" y="1763713"/>
              <a:ext cx="63500" cy="50800"/>
            </a:xfrm>
            <a:custGeom>
              <a:avLst/>
              <a:gdLst/>
              <a:ahLst/>
              <a:cxnLst>
                <a:cxn ang="0">
                  <a:pos x="14" y="0"/>
                </a:cxn>
                <a:cxn ang="0">
                  <a:pos x="14" y="0"/>
                </a:cxn>
                <a:cxn ang="0">
                  <a:pos x="10" y="0"/>
                </a:cxn>
                <a:cxn ang="0">
                  <a:pos x="10" y="0"/>
                </a:cxn>
                <a:cxn ang="0">
                  <a:pos x="6" y="12"/>
                </a:cxn>
                <a:cxn ang="0">
                  <a:pos x="6" y="12"/>
                </a:cxn>
                <a:cxn ang="0">
                  <a:pos x="4" y="22"/>
                </a:cxn>
                <a:cxn ang="0">
                  <a:pos x="0" y="32"/>
                </a:cxn>
                <a:cxn ang="0">
                  <a:pos x="0" y="32"/>
                </a:cxn>
                <a:cxn ang="0">
                  <a:pos x="40" y="2"/>
                </a:cxn>
                <a:cxn ang="0">
                  <a:pos x="40" y="2"/>
                </a:cxn>
                <a:cxn ang="0">
                  <a:pos x="14" y="0"/>
                </a:cxn>
                <a:cxn ang="0">
                  <a:pos x="14" y="0"/>
                </a:cxn>
              </a:cxnLst>
              <a:rect l="0" t="0" r="r" b="b"/>
              <a:pathLst>
                <a:path w="40" h="32">
                  <a:moveTo>
                    <a:pt x="14" y="0"/>
                  </a:moveTo>
                  <a:lnTo>
                    <a:pt x="14" y="0"/>
                  </a:lnTo>
                  <a:lnTo>
                    <a:pt x="10" y="0"/>
                  </a:lnTo>
                  <a:lnTo>
                    <a:pt x="10" y="0"/>
                  </a:lnTo>
                  <a:lnTo>
                    <a:pt x="6" y="12"/>
                  </a:lnTo>
                  <a:lnTo>
                    <a:pt x="6" y="12"/>
                  </a:lnTo>
                  <a:lnTo>
                    <a:pt x="4" y="22"/>
                  </a:lnTo>
                  <a:lnTo>
                    <a:pt x="0" y="32"/>
                  </a:lnTo>
                  <a:lnTo>
                    <a:pt x="0" y="32"/>
                  </a:lnTo>
                  <a:lnTo>
                    <a:pt x="40" y="2"/>
                  </a:lnTo>
                  <a:lnTo>
                    <a:pt x="40" y="2"/>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 name="Freeform 56"/>
            <p:cNvSpPr/>
            <p:nvPr/>
          </p:nvSpPr>
          <p:spPr bwMode="auto">
            <a:xfrm>
              <a:off x="3275013" y="1725613"/>
              <a:ext cx="85725" cy="31750"/>
            </a:xfrm>
            <a:custGeom>
              <a:avLst/>
              <a:gdLst/>
              <a:ahLst/>
              <a:cxnLst>
                <a:cxn ang="0">
                  <a:pos x="54" y="4"/>
                </a:cxn>
                <a:cxn ang="0">
                  <a:pos x="54" y="4"/>
                </a:cxn>
                <a:cxn ang="0">
                  <a:pos x="50" y="4"/>
                </a:cxn>
                <a:cxn ang="0">
                  <a:pos x="44" y="4"/>
                </a:cxn>
                <a:cxn ang="0">
                  <a:pos x="44" y="4"/>
                </a:cxn>
                <a:cxn ang="0">
                  <a:pos x="24" y="2"/>
                </a:cxn>
                <a:cxn ang="0">
                  <a:pos x="24" y="2"/>
                </a:cxn>
                <a:cxn ang="0">
                  <a:pos x="8" y="0"/>
                </a:cxn>
                <a:cxn ang="0">
                  <a:pos x="8" y="0"/>
                </a:cxn>
                <a:cxn ang="0">
                  <a:pos x="6" y="2"/>
                </a:cxn>
                <a:cxn ang="0">
                  <a:pos x="4" y="8"/>
                </a:cxn>
                <a:cxn ang="0">
                  <a:pos x="0" y="18"/>
                </a:cxn>
                <a:cxn ang="0">
                  <a:pos x="0" y="18"/>
                </a:cxn>
                <a:cxn ang="0">
                  <a:pos x="32" y="20"/>
                </a:cxn>
                <a:cxn ang="0">
                  <a:pos x="32" y="20"/>
                </a:cxn>
                <a:cxn ang="0">
                  <a:pos x="36" y="20"/>
                </a:cxn>
                <a:cxn ang="0">
                  <a:pos x="38" y="18"/>
                </a:cxn>
                <a:cxn ang="0">
                  <a:pos x="42" y="14"/>
                </a:cxn>
                <a:cxn ang="0">
                  <a:pos x="42" y="14"/>
                </a:cxn>
                <a:cxn ang="0">
                  <a:pos x="54" y="4"/>
                </a:cxn>
                <a:cxn ang="0">
                  <a:pos x="54" y="4"/>
                </a:cxn>
              </a:cxnLst>
              <a:rect l="0" t="0" r="r" b="b"/>
              <a:pathLst>
                <a:path w="54" h="20">
                  <a:moveTo>
                    <a:pt x="54" y="4"/>
                  </a:moveTo>
                  <a:lnTo>
                    <a:pt x="54" y="4"/>
                  </a:lnTo>
                  <a:lnTo>
                    <a:pt x="50" y="4"/>
                  </a:lnTo>
                  <a:lnTo>
                    <a:pt x="44" y="4"/>
                  </a:lnTo>
                  <a:lnTo>
                    <a:pt x="44" y="4"/>
                  </a:lnTo>
                  <a:lnTo>
                    <a:pt x="24" y="2"/>
                  </a:lnTo>
                  <a:lnTo>
                    <a:pt x="24" y="2"/>
                  </a:lnTo>
                  <a:lnTo>
                    <a:pt x="8" y="0"/>
                  </a:lnTo>
                  <a:lnTo>
                    <a:pt x="8" y="0"/>
                  </a:lnTo>
                  <a:lnTo>
                    <a:pt x="6" y="2"/>
                  </a:lnTo>
                  <a:lnTo>
                    <a:pt x="4" y="8"/>
                  </a:lnTo>
                  <a:lnTo>
                    <a:pt x="0" y="18"/>
                  </a:lnTo>
                  <a:lnTo>
                    <a:pt x="0" y="18"/>
                  </a:lnTo>
                  <a:lnTo>
                    <a:pt x="32" y="20"/>
                  </a:lnTo>
                  <a:lnTo>
                    <a:pt x="32" y="20"/>
                  </a:lnTo>
                  <a:lnTo>
                    <a:pt x="36" y="20"/>
                  </a:lnTo>
                  <a:lnTo>
                    <a:pt x="38" y="18"/>
                  </a:lnTo>
                  <a:lnTo>
                    <a:pt x="42" y="14"/>
                  </a:lnTo>
                  <a:lnTo>
                    <a:pt x="42" y="14"/>
                  </a:lnTo>
                  <a:lnTo>
                    <a:pt x="54" y="4"/>
                  </a:lnTo>
                  <a:lnTo>
                    <a:pt x="54"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 name="Freeform 57"/>
            <p:cNvSpPr/>
            <p:nvPr/>
          </p:nvSpPr>
          <p:spPr bwMode="auto">
            <a:xfrm>
              <a:off x="3294063" y="1690688"/>
              <a:ext cx="107950" cy="31750"/>
            </a:xfrm>
            <a:custGeom>
              <a:avLst/>
              <a:gdLst/>
              <a:ahLst/>
              <a:cxnLst>
                <a:cxn ang="0">
                  <a:pos x="0" y="14"/>
                </a:cxn>
                <a:cxn ang="0">
                  <a:pos x="0" y="14"/>
                </a:cxn>
                <a:cxn ang="0">
                  <a:pos x="40" y="20"/>
                </a:cxn>
                <a:cxn ang="0">
                  <a:pos x="40" y="20"/>
                </a:cxn>
                <a:cxn ang="0">
                  <a:pos x="46" y="20"/>
                </a:cxn>
                <a:cxn ang="0">
                  <a:pos x="52" y="18"/>
                </a:cxn>
                <a:cxn ang="0">
                  <a:pos x="52" y="18"/>
                </a:cxn>
                <a:cxn ang="0">
                  <a:pos x="68" y="6"/>
                </a:cxn>
                <a:cxn ang="0">
                  <a:pos x="68" y="6"/>
                </a:cxn>
                <a:cxn ang="0">
                  <a:pos x="34" y="2"/>
                </a:cxn>
                <a:cxn ang="0">
                  <a:pos x="34" y="2"/>
                </a:cxn>
                <a:cxn ang="0">
                  <a:pos x="14" y="0"/>
                </a:cxn>
                <a:cxn ang="0">
                  <a:pos x="14" y="0"/>
                </a:cxn>
                <a:cxn ang="0">
                  <a:pos x="10" y="2"/>
                </a:cxn>
                <a:cxn ang="0">
                  <a:pos x="6" y="6"/>
                </a:cxn>
                <a:cxn ang="0">
                  <a:pos x="0" y="14"/>
                </a:cxn>
                <a:cxn ang="0">
                  <a:pos x="0" y="14"/>
                </a:cxn>
              </a:cxnLst>
              <a:rect l="0" t="0" r="r" b="b"/>
              <a:pathLst>
                <a:path w="68" h="20">
                  <a:moveTo>
                    <a:pt x="0" y="14"/>
                  </a:moveTo>
                  <a:lnTo>
                    <a:pt x="0" y="14"/>
                  </a:lnTo>
                  <a:lnTo>
                    <a:pt x="40" y="20"/>
                  </a:lnTo>
                  <a:lnTo>
                    <a:pt x="40" y="20"/>
                  </a:lnTo>
                  <a:lnTo>
                    <a:pt x="46" y="20"/>
                  </a:lnTo>
                  <a:lnTo>
                    <a:pt x="52" y="18"/>
                  </a:lnTo>
                  <a:lnTo>
                    <a:pt x="52" y="18"/>
                  </a:lnTo>
                  <a:lnTo>
                    <a:pt x="68" y="6"/>
                  </a:lnTo>
                  <a:lnTo>
                    <a:pt x="68" y="6"/>
                  </a:lnTo>
                  <a:lnTo>
                    <a:pt x="34" y="2"/>
                  </a:lnTo>
                  <a:lnTo>
                    <a:pt x="34" y="2"/>
                  </a:lnTo>
                  <a:lnTo>
                    <a:pt x="14" y="0"/>
                  </a:lnTo>
                  <a:lnTo>
                    <a:pt x="14" y="0"/>
                  </a:lnTo>
                  <a:lnTo>
                    <a:pt x="10" y="2"/>
                  </a:lnTo>
                  <a:lnTo>
                    <a:pt x="6" y="6"/>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 name="Freeform 58"/>
            <p:cNvSpPr/>
            <p:nvPr/>
          </p:nvSpPr>
          <p:spPr bwMode="auto">
            <a:xfrm>
              <a:off x="3322638" y="1658938"/>
              <a:ext cx="114300" cy="31750"/>
            </a:xfrm>
            <a:custGeom>
              <a:avLst/>
              <a:gdLst/>
              <a:ahLst/>
              <a:cxnLst>
                <a:cxn ang="0">
                  <a:pos x="0" y="14"/>
                </a:cxn>
                <a:cxn ang="0">
                  <a:pos x="0" y="14"/>
                </a:cxn>
                <a:cxn ang="0">
                  <a:pos x="44" y="18"/>
                </a:cxn>
                <a:cxn ang="0">
                  <a:pos x="44" y="18"/>
                </a:cxn>
                <a:cxn ang="0">
                  <a:pos x="50" y="20"/>
                </a:cxn>
                <a:cxn ang="0">
                  <a:pos x="56" y="20"/>
                </a:cxn>
                <a:cxn ang="0">
                  <a:pos x="56" y="20"/>
                </a:cxn>
                <a:cxn ang="0">
                  <a:pos x="72" y="8"/>
                </a:cxn>
                <a:cxn ang="0">
                  <a:pos x="72" y="8"/>
                </a:cxn>
                <a:cxn ang="0">
                  <a:pos x="64" y="4"/>
                </a:cxn>
                <a:cxn ang="0">
                  <a:pos x="54" y="0"/>
                </a:cxn>
                <a:cxn ang="0">
                  <a:pos x="44" y="0"/>
                </a:cxn>
                <a:cxn ang="0">
                  <a:pos x="36" y="0"/>
                </a:cxn>
                <a:cxn ang="0">
                  <a:pos x="26" y="2"/>
                </a:cxn>
                <a:cxn ang="0">
                  <a:pos x="18" y="4"/>
                </a:cxn>
                <a:cxn ang="0">
                  <a:pos x="8" y="8"/>
                </a:cxn>
                <a:cxn ang="0">
                  <a:pos x="0" y="14"/>
                </a:cxn>
                <a:cxn ang="0">
                  <a:pos x="0" y="14"/>
                </a:cxn>
              </a:cxnLst>
              <a:rect l="0" t="0" r="r" b="b"/>
              <a:pathLst>
                <a:path w="72" h="20">
                  <a:moveTo>
                    <a:pt x="0" y="14"/>
                  </a:moveTo>
                  <a:lnTo>
                    <a:pt x="0" y="14"/>
                  </a:lnTo>
                  <a:lnTo>
                    <a:pt x="44" y="18"/>
                  </a:lnTo>
                  <a:lnTo>
                    <a:pt x="44" y="18"/>
                  </a:lnTo>
                  <a:lnTo>
                    <a:pt x="50" y="20"/>
                  </a:lnTo>
                  <a:lnTo>
                    <a:pt x="56" y="20"/>
                  </a:lnTo>
                  <a:lnTo>
                    <a:pt x="56" y="20"/>
                  </a:lnTo>
                  <a:lnTo>
                    <a:pt x="72" y="8"/>
                  </a:lnTo>
                  <a:lnTo>
                    <a:pt x="72" y="8"/>
                  </a:lnTo>
                  <a:lnTo>
                    <a:pt x="64" y="4"/>
                  </a:lnTo>
                  <a:lnTo>
                    <a:pt x="54" y="0"/>
                  </a:lnTo>
                  <a:lnTo>
                    <a:pt x="44" y="0"/>
                  </a:lnTo>
                  <a:lnTo>
                    <a:pt x="36" y="0"/>
                  </a:lnTo>
                  <a:lnTo>
                    <a:pt x="26" y="2"/>
                  </a:lnTo>
                  <a:lnTo>
                    <a:pt x="18" y="4"/>
                  </a:lnTo>
                  <a:lnTo>
                    <a:pt x="8" y="8"/>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 name="Freeform 59"/>
            <p:cNvSpPr/>
            <p:nvPr/>
          </p:nvSpPr>
          <p:spPr bwMode="auto">
            <a:xfrm>
              <a:off x="3036888" y="1573213"/>
              <a:ext cx="79375" cy="38100"/>
            </a:xfrm>
            <a:custGeom>
              <a:avLst/>
              <a:gdLst/>
              <a:ahLst/>
              <a:cxnLst>
                <a:cxn ang="0">
                  <a:pos x="0" y="6"/>
                </a:cxn>
                <a:cxn ang="0">
                  <a:pos x="0" y="6"/>
                </a:cxn>
                <a:cxn ang="0">
                  <a:pos x="10" y="12"/>
                </a:cxn>
                <a:cxn ang="0">
                  <a:pos x="20" y="18"/>
                </a:cxn>
                <a:cxn ang="0">
                  <a:pos x="20" y="18"/>
                </a:cxn>
                <a:cxn ang="0">
                  <a:pos x="30" y="24"/>
                </a:cxn>
                <a:cxn ang="0">
                  <a:pos x="30" y="24"/>
                </a:cxn>
                <a:cxn ang="0">
                  <a:pos x="32" y="20"/>
                </a:cxn>
                <a:cxn ang="0">
                  <a:pos x="32" y="20"/>
                </a:cxn>
                <a:cxn ang="0">
                  <a:pos x="50" y="0"/>
                </a:cxn>
                <a:cxn ang="0">
                  <a:pos x="50" y="0"/>
                </a:cxn>
                <a:cxn ang="0">
                  <a:pos x="0" y="6"/>
                </a:cxn>
                <a:cxn ang="0">
                  <a:pos x="0" y="6"/>
                </a:cxn>
              </a:cxnLst>
              <a:rect l="0" t="0" r="r" b="b"/>
              <a:pathLst>
                <a:path w="50" h="24">
                  <a:moveTo>
                    <a:pt x="0" y="6"/>
                  </a:moveTo>
                  <a:lnTo>
                    <a:pt x="0" y="6"/>
                  </a:lnTo>
                  <a:lnTo>
                    <a:pt x="10" y="12"/>
                  </a:lnTo>
                  <a:lnTo>
                    <a:pt x="20" y="18"/>
                  </a:lnTo>
                  <a:lnTo>
                    <a:pt x="20" y="18"/>
                  </a:lnTo>
                  <a:lnTo>
                    <a:pt x="30" y="24"/>
                  </a:lnTo>
                  <a:lnTo>
                    <a:pt x="30" y="24"/>
                  </a:lnTo>
                  <a:lnTo>
                    <a:pt x="32" y="20"/>
                  </a:lnTo>
                  <a:lnTo>
                    <a:pt x="32" y="20"/>
                  </a:lnTo>
                  <a:lnTo>
                    <a:pt x="50" y="0"/>
                  </a:lnTo>
                  <a:lnTo>
                    <a:pt x="50" y="0"/>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60"/>
            <p:cNvSpPr/>
            <p:nvPr/>
          </p:nvSpPr>
          <p:spPr bwMode="auto">
            <a:xfrm>
              <a:off x="3094038" y="1566863"/>
              <a:ext cx="76200" cy="57150"/>
            </a:xfrm>
            <a:custGeom>
              <a:avLst/>
              <a:gdLst/>
              <a:ahLst/>
              <a:cxnLst>
                <a:cxn ang="0">
                  <a:pos x="42" y="8"/>
                </a:cxn>
                <a:cxn ang="0">
                  <a:pos x="42" y="8"/>
                </a:cxn>
                <a:cxn ang="0">
                  <a:pos x="46" y="6"/>
                </a:cxn>
                <a:cxn ang="0">
                  <a:pos x="48" y="0"/>
                </a:cxn>
                <a:cxn ang="0">
                  <a:pos x="48" y="0"/>
                </a:cxn>
                <a:cxn ang="0">
                  <a:pos x="34" y="2"/>
                </a:cxn>
                <a:cxn ang="0">
                  <a:pos x="34" y="2"/>
                </a:cxn>
                <a:cxn ang="0">
                  <a:pos x="28" y="2"/>
                </a:cxn>
                <a:cxn ang="0">
                  <a:pos x="24" y="4"/>
                </a:cxn>
                <a:cxn ang="0">
                  <a:pos x="22" y="4"/>
                </a:cxn>
                <a:cxn ang="0">
                  <a:pos x="22" y="4"/>
                </a:cxn>
                <a:cxn ang="0">
                  <a:pos x="0" y="30"/>
                </a:cxn>
                <a:cxn ang="0">
                  <a:pos x="0" y="30"/>
                </a:cxn>
                <a:cxn ang="0">
                  <a:pos x="10" y="34"/>
                </a:cxn>
                <a:cxn ang="0">
                  <a:pos x="16" y="36"/>
                </a:cxn>
                <a:cxn ang="0">
                  <a:pos x="20" y="36"/>
                </a:cxn>
                <a:cxn ang="0">
                  <a:pos x="20" y="36"/>
                </a:cxn>
                <a:cxn ang="0">
                  <a:pos x="28" y="24"/>
                </a:cxn>
                <a:cxn ang="0">
                  <a:pos x="28" y="24"/>
                </a:cxn>
                <a:cxn ang="0">
                  <a:pos x="42" y="8"/>
                </a:cxn>
                <a:cxn ang="0">
                  <a:pos x="42" y="8"/>
                </a:cxn>
              </a:cxnLst>
              <a:rect l="0" t="0" r="r" b="b"/>
              <a:pathLst>
                <a:path w="48" h="36">
                  <a:moveTo>
                    <a:pt x="42" y="8"/>
                  </a:moveTo>
                  <a:lnTo>
                    <a:pt x="42" y="8"/>
                  </a:lnTo>
                  <a:lnTo>
                    <a:pt x="46" y="6"/>
                  </a:lnTo>
                  <a:lnTo>
                    <a:pt x="48" y="0"/>
                  </a:lnTo>
                  <a:lnTo>
                    <a:pt x="48" y="0"/>
                  </a:lnTo>
                  <a:lnTo>
                    <a:pt x="34" y="2"/>
                  </a:lnTo>
                  <a:lnTo>
                    <a:pt x="34" y="2"/>
                  </a:lnTo>
                  <a:lnTo>
                    <a:pt x="28" y="2"/>
                  </a:lnTo>
                  <a:lnTo>
                    <a:pt x="24" y="4"/>
                  </a:lnTo>
                  <a:lnTo>
                    <a:pt x="22" y="4"/>
                  </a:lnTo>
                  <a:lnTo>
                    <a:pt x="22" y="4"/>
                  </a:lnTo>
                  <a:lnTo>
                    <a:pt x="0" y="30"/>
                  </a:lnTo>
                  <a:lnTo>
                    <a:pt x="0" y="30"/>
                  </a:lnTo>
                  <a:lnTo>
                    <a:pt x="10" y="34"/>
                  </a:lnTo>
                  <a:lnTo>
                    <a:pt x="16" y="36"/>
                  </a:lnTo>
                  <a:lnTo>
                    <a:pt x="20" y="36"/>
                  </a:lnTo>
                  <a:lnTo>
                    <a:pt x="20" y="36"/>
                  </a:lnTo>
                  <a:lnTo>
                    <a:pt x="28" y="24"/>
                  </a:lnTo>
                  <a:lnTo>
                    <a:pt x="28" y="24"/>
                  </a:lnTo>
                  <a:lnTo>
                    <a:pt x="42" y="8"/>
                  </a:lnTo>
                  <a:lnTo>
                    <a:pt x="4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61"/>
            <p:cNvSpPr/>
            <p:nvPr/>
          </p:nvSpPr>
          <p:spPr bwMode="auto">
            <a:xfrm>
              <a:off x="3135313" y="1563688"/>
              <a:ext cx="85725" cy="66675"/>
            </a:xfrm>
            <a:custGeom>
              <a:avLst/>
              <a:gdLst/>
              <a:ahLst/>
              <a:cxnLst>
                <a:cxn ang="0">
                  <a:pos x="54" y="0"/>
                </a:cxn>
                <a:cxn ang="0">
                  <a:pos x="54" y="0"/>
                </a:cxn>
                <a:cxn ang="0">
                  <a:pos x="34" y="2"/>
                </a:cxn>
                <a:cxn ang="0">
                  <a:pos x="34" y="2"/>
                </a:cxn>
                <a:cxn ang="0">
                  <a:pos x="30" y="4"/>
                </a:cxn>
                <a:cxn ang="0">
                  <a:pos x="26" y="8"/>
                </a:cxn>
                <a:cxn ang="0">
                  <a:pos x="26" y="8"/>
                </a:cxn>
                <a:cxn ang="0">
                  <a:pos x="0" y="40"/>
                </a:cxn>
                <a:cxn ang="0">
                  <a:pos x="0" y="40"/>
                </a:cxn>
                <a:cxn ang="0">
                  <a:pos x="12" y="42"/>
                </a:cxn>
                <a:cxn ang="0">
                  <a:pos x="18" y="42"/>
                </a:cxn>
                <a:cxn ang="0">
                  <a:pos x="22" y="40"/>
                </a:cxn>
                <a:cxn ang="0">
                  <a:pos x="22" y="40"/>
                </a:cxn>
                <a:cxn ang="0">
                  <a:pos x="34" y="26"/>
                </a:cxn>
                <a:cxn ang="0">
                  <a:pos x="34" y="26"/>
                </a:cxn>
                <a:cxn ang="0">
                  <a:pos x="54" y="0"/>
                </a:cxn>
                <a:cxn ang="0">
                  <a:pos x="54" y="0"/>
                </a:cxn>
              </a:cxnLst>
              <a:rect l="0" t="0" r="r" b="b"/>
              <a:pathLst>
                <a:path w="54" h="42">
                  <a:moveTo>
                    <a:pt x="54" y="0"/>
                  </a:moveTo>
                  <a:lnTo>
                    <a:pt x="54" y="0"/>
                  </a:lnTo>
                  <a:lnTo>
                    <a:pt x="34" y="2"/>
                  </a:lnTo>
                  <a:lnTo>
                    <a:pt x="34" y="2"/>
                  </a:lnTo>
                  <a:lnTo>
                    <a:pt x="30" y="4"/>
                  </a:lnTo>
                  <a:lnTo>
                    <a:pt x="26" y="8"/>
                  </a:lnTo>
                  <a:lnTo>
                    <a:pt x="26" y="8"/>
                  </a:lnTo>
                  <a:lnTo>
                    <a:pt x="0" y="40"/>
                  </a:lnTo>
                  <a:lnTo>
                    <a:pt x="0" y="40"/>
                  </a:lnTo>
                  <a:lnTo>
                    <a:pt x="12" y="42"/>
                  </a:lnTo>
                  <a:lnTo>
                    <a:pt x="18" y="42"/>
                  </a:lnTo>
                  <a:lnTo>
                    <a:pt x="22" y="40"/>
                  </a:lnTo>
                  <a:lnTo>
                    <a:pt x="22" y="40"/>
                  </a:lnTo>
                  <a:lnTo>
                    <a:pt x="34" y="26"/>
                  </a:lnTo>
                  <a:lnTo>
                    <a:pt x="34" y="26"/>
                  </a:lnTo>
                  <a:lnTo>
                    <a:pt x="54" y="0"/>
                  </a:lnTo>
                  <a:lnTo>
                    <a:pt x="5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62"/>
            <p:cNvSpPr/>
            <p:nvPr/>
          </p:nvSpPr>
          <p:spPr bwMode="auto">
            <a:xfrm>
              <a:off x="3179763" y="1557338"/>
              <a:ext cx="85725" cy="73025"/>
            </a:xfrm>
            <a:custGeom>
              <a:avLst/>
              <a:gdLst/>
              <a:ahLst/>
              <a:cxnLst>
                <a:cxn ang="0">
                  <a:pos x="36" y="2"/>
                </a:cxn>
                <a:cxn ang="0">
                  <a:pos x="36" y="2"/>
                </a:cxn>
                <a:cxn ang="0">
                  <a:pos x="30" y="8"/>
                </a:cxn>
                <a:cxn ang="0">
                  <a:pos x="28" y="12"/>
                </a:cxn>
                <a:cxn ang="0">
                  <a:pos x="28" y="12"/>
                </a:cxn>
                <a:cxn ang="0">
                  <a:pos x="0" y="46"/>
                </a:cxn>
                <a:cxn ang="0">
                  <a:pos x="0" y="46"/>
                </a:cxn>
                <a:cxn ang="0">
                  <a:pos x="10" y="44"/>
                </a:cxn>
                <a:cxn ang="0">
                  <a:pos x="18" y="42"/>
                </a:cxn>
                <a:cxn ang="0">
                  <a:pos x="28" y="36"/>
                </a:cxn>
                <a:cxn ang="0">
                  <a:pos x="36" y="32"/>
                </a:cxn>
                <a:cxn ang="0">
                  <a:pos x="42" y="26"/>
                </a:cxn>
                <a:cxn ang="0">
                  <a:pos x="48" y="18"/>
                </a:cxn>
                <a:cxn ang="0">
                  <a:pos x="52" y="10"/>
                </a:cxn>
                <a:cxn ang="0">
                  <a:pos x="54" y="0"/>
                </a:cxn>
                <a:cxn ang="0">
                  <a:pos x="54" y="0"/>
                </a:cxn>
                <a:cxn ang="0">
                  <a:pos x="36" y="2"/>
                </a:cxn>
                <a:cxn ang="0">
                  <a:pos x="36" y="2"/>
                </a:cxn>
              </a:cxnLst>
              <a:rect l="0" t="0" r="r" b="b"/>
              <a:pathLst>
                <a:path w="54" h="46">
                  <a:moveTo>
                    <a:pt x="36" y="2"/>
                  </a:moveTo>
                  <a:lnTo>
                    <a:pt x="36" y="2"/>
                  </a:lnTo>
                  <a:lnTo>
                    <a:pt x="30" y="8"/>
                  </a:lnTo>
                  <a:lnTo>
                    <a:pt x="28" y="12"/>
                  </a:lnTo>
                  <a:lnTo>
                    <a:pt x="28" y="12"/>
                  </a:lnTo>
                  <a:lnTo>
                    <a:pt x="0" y="46"/>
                  </a:lnTo>
                  <a:lnTo>
                    <a:pt x="0" y="46"/>
                  </a:lnTo>
                  <a:lnTo>
                    <a:pt x="10" y="44"/>
                  </a:lnTo>
                  <a:lnTo>
                    <a:pt x="18" y="42"/>
                  </a:lnTo>
                  <a:lnTo>
                    <a:pt x="28" y="36"/>
                  </a:lnTo>
                  <a:lnTo>
                    <a:pt x="36" y="32"/>
                  </a:lnTo>
                  <a:lnTo>
                    <a:pt x="42" y="26"/>
                  </a:lnTo>
                  <a:lnTo>
                    <a:pt x="48" y="18"/>
                  </a:lnTo>
                  <a:lnTo>
                    <a:pt x="52" y="10"/>
                  </a:lnTo>
                  <a:lnTo>
                    <a:pt x="54" y="0"/>
                  </a:lnTo>
                  <a:lnTo>
                    <a:pt x="54" y="0"/>
                  </a:lnTo>
                  <a:lnTo>
                    <a:pt x="36" y="2"/>
                  </a:lnTo>
                  <a:lnTo>
                    <a:pt x="3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63"/>
            <p:cNvSpPr/>
            <p:nvPr/>
          </p:nvSpPr>
          <p:spPr bwMode="auto">
            <a:xfrm>
              <a:off x="3036888" y="1535113"/>
              <a:ext cx="76200" cy="38100"/>
            </a:xfrm>
            <a:custGeom>
              <a:avLst/>
              <a:gdLst/>
              <a:ahLst/>
              <a:cxnLst>
                <a:cxn ang="0">
                  <a:pos x="28" y="2"/>
                </a:cxn>
                <a:cxn ang="0">
                  <a:pos x="28" y="2"/>
                </a:cxn>
                <a:cxn ang="0">
                  <a:pos x="24" y="0"/>
                </a:cxn>
                <a:cxn ang="0">
                  <a:pos x="24" y="0"/>
                </a:cxn>
                <a:cxn ang="0">
                  <a:pos x="16" y="8"/>
                </a:cxn>
                <a:cxn ang="0">
                  <a:pos x="16" y="8"/>
                </a:cxn>
                <a:cxn ang="0">
                  <a:pos x="8" y="18"/>
                </a:cxn>
                <a:cxn ang="0">
                  <a:pos x="0" y="24"/>
                </a:cxn>
                <a:cxn ang="0">
                  <a:pos x="0" y="24"/>
                </a:cxn>
                <a:cxn ang="0">
                  <a:pos x="48" y="18"/>
                </a:cxn>
                <a:cxn ang="0">
                  <a:pos x="48" y="18"/>
                </a:cxn>
                <a:cxn ang="0">
                  <a:pos x="28" y="2"/>
                </a:cxn>
                <a:cxn ang="0">
                  <a:pos x="28" y="2"/>
                </a:cxn>
              </a:cxnLst>
              <a:rect l="0" t="0" r="r" b="b"/>
              <a:pathLst>
                <a:path w="48" h="24">
                  <a:moveTo>
                    <a:pt x="28" y="2"/>
                  </a:moveTo>
                  <a:lnTo>
                    <a:pt x="28" y="2"/>
                  </a:lnTo>
                  <a:lnTo>
                    <a:pt x="24" y="0"/>
                  </a:lnTo>
                  <a:lnTo>
                    <a:pt x="24" y="0"/>
                  </a:lnTo>
                  <a:lnTo>
                    <a:pt x="16" y="8"/>
                  </a:lnTo>
                  <a:lnTo>
                    <a:pt x="16" y="8"/>
                  </a:lnTo>
                  <a:lnTo>
                    <a:pt x="8" y="18"/>
                  </a:lnTo>
                  <a:lnTo>
                    <a:pt x="0" y="24"/>
                  </a:lnTo>
                  <a:lnTo>
                    <a:pt x="0" y="24"/>
                  </a:lnTo>
                  <a:lnTo>
                    <a:pt x="48" y="18"/>
                  </a:lnTo>
                  <a:lnTo>
                    <a:pt x="48" y="18"/>
                  </a:lnTo>
                  <a:lnTo>
                    <a:pt x="28" y="2"/>
                  </a:lnTo>
                  <a:lnTo>
                    <a:pt x="2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64"/>
            <p:cNvSpPr/>
            <p:nvPr/>
          </p:nvSpPr>
          <p:spPr bwMode="auto">
            <a:xfrm>
              <a:off x="3084513" y="1512888"/>
              <a:ext cx="82550" cy="47625"/>
            </a:xfrm>
            <a:custGeom>
              <a:avLst/>
              <a:gdLst/>
              <a:ahLst/>
              <a:cxnLst>
                <a:cxn ang="0">
                  <a:pos x="38" y="28"/>
                </a:cxn>
                <a:cxn ang="0">
                  <a:pos x="38" y="28"/>
                </a:cxn>
                <a:cxn ang="0">
                  <a:pos x="52" y="26"/>
                </a:cxn>
                <a:cxn ang="0">
                  <a:pos x="52" y="26"/>
                </a:cxn>
                <a:cxn ang="0">
                  <a:pos x="48" y="22"/>
                </a:cxn>
                <a:cxn ang="0">
                  <a:pos x="44" y="20"/>
                </a:cxn>
                <a:cxn ang="0">
                  <a:pos x="44" y="20"/>
                </a:cxn>
                <a:cxn ang="0">
                  <a:pos x="28" y="8"/>
                </a:cxn>
                <a:cxn ang="0">
                  <a:pos x="28" y="8"/>
                </a:cxn>
                <a:cxn ang="0">
                  <a:pos x="16" y="0"/>
                </a:cxn>
                <a:cxn ang="0">
                  <a:pos x="16" y="0"/>
                </a:cxn>
                <a:cxn ang="0">
                  <a:pos x="12" y="0"/>
                </a:cxn>
                <a:cxn ang="0">
                  <a:pos x="8" y="4"/>
                </a:cxn>
                <a:cxn ang="0">
                  <a:pos x="0" y="10"/>
                </a:cxn>
                <a:cxn ang="0">
                  <a:pos x="0" y="10"/>
                </a:cxn>
                <a:cxn ang="0">
                  <a:pos x="26" y="30"/>
                </a:cxn>
                <a:cxn ang="0">
                  <a:pos x="26" y="30"/>
                </a:cxn>
                <a:cxn ang="0">
                  <a:pos x="28" y="30"/>
                </a:cxn>
                <a:cxn ang="0">
                  <a:pos x="32" y="30"/>
                </a:cxn>
                <a:cxn ang="0">
                  <a:pos x="38" y="28"/>
                </a:cxn>
                <a:cxn ang="0">
                  <a:pos x="38" y="28"/>
                </a:cxn>
              </a:cxnLst>
              <a:rect l="0" t="0" r="r" b="b"/>
              <a:pathLst>
                <a:path w="52" h="30">
                  <a:moveTo>
                    <a:pt x="38" y="28"/>
                  </a:moveTo>
                  <a:lnTo>
                    <a:pt x="38" y="28"/>
                  </a:lnTo>
                  <a:lnTo>
                    <a:pt x="52" y="26"/>
                  </a:lnTo>
                  <a:lnTo>
                    <a:pt x="52" y="26"/>
                  </a:lnTo>
                  <a:lnTo>
                    <a:pt x="48" y="22"/>
                  </a:lnTo>
                  <a:lnTo>
                    <a:pt x="44" y="20"/>
                  </a:lnTo>
                  <a:lnTo>
                    <a:pt x="44" y="20"/>
                  </a:lnTo>
                  <a:lnTo>
                    <a:pt x="28" y="8"/>
                  </a:lnTo>
                  <a:lnTo>
                    <a:pt x="28" y="8"/>
                  </a:lnTo>
                  <a:lnTo>
                    <a:pt x="16" y="0"/>
                  </a:lnTo>
                  <a:lnTo>
                    <a:pt x="16" y="0"/>
                  </a:lnTo>
                  <a:lnTo>
                    <a:pt x="12" y="0"/>
                  </a:lnTo>
                  <a:lnTo>
                    <a:pt x="8" y="4"/>
                  </a:lnTo>
                  <a:lnTo>
                    <a:pt x="0" y="10"/>
                  </a:lnTo>
                  <a:lnTo>
                    <a:pt x="0" y="10"/>
                  </a:lnTo>
                  <a:lnTo>
                    <a:pt x="26" y="30"/>
                  </a:lnTo>
                  <a:lnTo>
                    <a:pt x="26" y="30"/>
                  </a:lnTo>
                  <a:lnTo>
                    <a:pt x="28" y="30"/>
                  </a:lnTo>
                  <a:lnTo>
                    <a:pt x="32" y="30"/>
                  </a:lnTo>
                  <a:lnTo>
                    <a:pt x="38" y="28"/>
                  </a:lnTo>
                  <a:lnTo>
                    <a:pt x="38"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65"/>
            <p:cNvSpPr/>
            <p:nvPr/>
          </p:nvSpPr>
          <p:spPr bwMode="auto">
            <a:xfrm>
              <a:off x="3119438" y="1493838"/>
              <a:ext cx="101600" cy="57150"/>
            </a:xfrm>
            <a:custGeom>
              <a:avLst/>
              <a:gdLst/>
              <a:ahLst/>
              <a:cxnLst>
                <a:cxn ang="0">
                  <a:pos x="44" y="36"/>
                </a:cxn>
                <a:cxn ang="0">
                  <a:pos x="44" y="36"/>
                </a:cxn>
                <a:cxn ang="0">
                  <a:pos x="64" y="32"/>
                </a:cxn>
                <a:cxn ang="0">
                  <a:pos x="64" y="32"/>
                </a:cxn>
                <a:cxn ang="0">
                  <a:pos x="36" y="12"/>
                </a:cxn>
                <a:cxn ang="0">
                  <a:pos x="36" y="12"/>
                </a:cxn>
                <a:cxn ang="0">
                  <a:pos x="20" y="2"/>
                </a:cxn>
                <a:cxn ang="0">
                  <a:pos x="20" y="2"/>
                </a:cxn>
                <a:cxn ang="0">
                  <a:pos x="16" y="0"/>
                </a:cxn>
                <a:cxn ang="0">
                  <a:pos x="10" y="2"/>
                </a:cxn>
                <a:cxn ang="0">
                  <a:pos x="0" y="8"/>
                </a:cxn>
                <a:cxn ang="0">
                  <a:pos x="0" y="8"/>
                </a:cxn>
                <a:cxn ang="0">
                  <a:pos x="34" y="32"/>
                </a:cxn>
                <a:cxn ang="0">
                  <a:pos x="34" y="32"/>
                </a:cxn>
                <a:cxn ang="0">
                  <a:pos x="38" y="36"/>
                </a:cxn>
                <a:cxn ang="0">
                  <a:pos x="44" y="36"/>
                </a:cxn>
                <a:cxn ang="0">
                  <a:pos x="44" y="36"/>
                </a:cxn>
              </a:cxnLst>
              <a:rect l="0" t="0" r="r" b="b"/>
              <a:pathLst>
                <a:path w="64" h="36">
                  <a:moveTo>
                    <a:pt x="44" y="36"/>
                  </a:moveTo>
                  <a:lnTo>
                    <a:pt x="44" y="36"/>
                  </a:lnTo>
                  <a:lnTo>
                    <a:pt x="64" y="32"/>
                  </a:lnTo>
                  <a:lnTo>
                    <a:pt x="64" y="32"/>
                  </a:lnTo>
                  <a:lnTo>
                    <a:pt x="36" y="12"/>
                  </a:lnTo>
                  <a:lnTo>
                    <a:pt x="36" y="12"/>
                  </a:lnTo>
                  <a:lnTo>
                    <a:pt x="20" y="2"/>
                  </a:lnTo>
                  <a:lnTo>
                    <a:pt x="20" y="2"/>
                  </a:lnTo>
                  <a:lnTo>
                    <a:pt x="16" y="0"/>
                  </a:lnTo>
                  <a:lnTo>
                    <a:pt x="10" y="2"/>
                  </a:lnTo>
                  <a:lnTo>
                    <a:pt x="0" y="8"/>
                  </a:lnTo>
                  <a:lnTo>
                    <a:pt x="0" y="8"/>
                  </a:lnTo>
                  <a:lnTo>
                    <a:pt x="34" y="32"/>
                  </a:lnTo>
                  <a:lnTo>
                    <a:pt x="34" y="32"/>
                  </a:lnTo>
                  <a:lnTo>
                    <a:pt x="38" y="36"/>
                  </a:lnTo>
                  <a:lnTo>
                    <a:pt x="44" y="36"/>
                  </a:lnTo>
                  <a:lnTo>
                    <a:pt x="44"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66"/>
            <p:cNvSpPr/>
            <p:nvPr/>
          </p:nvSpPr>
          <p:spPr bwMode="auto">
            <a:xfrm>
              <a:off x="3160713" y="1490663"/>
              <a:ext cx="104775" cy="53975"/>
            </a:xfrm>
            <a:custGeom>
              <a:avLst/>
              <a:gdLst/>
              <a:ahLst/>
              <a:cxnLst>
                <a:cxn ang="0">
                  <a:pos x="66" y="30"/>
                </a:cxn>
                <a:cxn ang="0">
                  <a:pos x="66" y="30"/>
                </a:cxn>
                <a:cxn ang="0">
                  <a:pos x="60" y="22"/>
                </a:cxn>
                <a:cxn ang="0">
                  <a:pos x="54" y="16"/>
                </a:cxn>
                <a:cxn ang="0">
                  <a:pos x="46" y="10"/>
                </a:cxn>
                <a:cxn ang="0">
                  <a:pos x="38" y="6"/>
                </a:cxn>
                <a:cxn ang="0">
                  <a:pos x="28" y="2"/>
                </a:cxn>
                <a:cxn ang="0">
                  <a:pos x="20" y="0"/>
                </a:cxn>
                <a:cxn ang="0">
                  <a:pos x="10" y="0"/>
                </a:cxn>
                <a:cxn ang="0">
                  <a:pos x="0" y="0"/>
                </a:cxn>
                <a:cxn ang="0">
                  <a:pos x="0" y="0"/>
                </a:cxn>
                <a:cxn ang="0">
                  <a:pos x="36" y="26"/>
                </a:cxn>
                <a:cxn ang="0">
                  <a:pos x="36" y="26"/>
                </a:cxn>
                <a:cxn ang="0">
                  <a:pos x="40" y="30"/>
                </a:cxn>
                <a:cxn ang="0">
                  <a:pos x="46" y="34"/>
                </a:cxn>
                <a:cxn ang="0">
                  <a:pos x="46" y="34"/>
                </a:cxn>
                <a:cxn ang="0">
                  <a:pos x="66" y="30"/>
                </a:cxn>
                <a:cxn ang="0">
                  <a:pos x="66" y="30"/>
                </a:cxn>
              </a:cxnLst>
              <a:rect l="0" t="0" r="r" b="b"/>
              <a:pathLst>
                <a:path w="66" h="34">
                  <a:moveTo>
                    <a:pt x="66" y="30"/>
                  </a:moveTo>
                  <a:lnTo>
                    <a:pt x="66" y="30"/>
                  </a:lnTo>
                  <a:lnTo>
                    <a:pt x="60" y="22"/>
                  </a:lnTo>
                  <a:lnTo>
                    <a:pt x="54" y="16"/>
                  </a:lnTo>
                  <a:lnTo>
                    <a:pt x="46" y="10"/>
                  </a:lnTo>
                  <a:lnTo>
                    <a:pt x="38" y="6"/>
                  </a:lnTo>
                  <a:lnTo>
                    <a:pt x="28" y="2"/>
                  </a:lnTo>
                  <a:lnTo>
                    <a:pt x="20" y="0"/>
                  </a:lnTo>
                  <a:lnTo>
                    <a:pt x="10" y="0"/>
                  </a:lnTo>
                  <a:lnTo>
                    <a:pt x="0" y="0"/>
                  </a:lnTo>
                  <a:lnTo>
                    <a:pt x="0" y="0"/>
                  </a:lnTo>
                  <a:lnTo>
                    <a:pt x="36" y="26"/>
                  </a:lnTo>
                  <a:lnTo>
                    <a:pt x="36" y="26"/>
                  </a:lnTo>
                  <a:lnTo>
                    <a:pt x="40" y="30"/>
                  </a:lnTo>
                  <a:lnTo>
                    <a:pt x="46" y="34"/>
                  </a:lnTo>
                  <a:lnTo>
                    <a:pt x="46" y="34"/>
                  </a:lnTo>
                  <a:lnTo>
                    <a:pt x="66" y="30"/>
                  </a:lnTo>
                  <a:lnTo>
                    <a:pt x="66"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67"/>
            <p:cNvSpPr/>
            <p:nvPr/>
          </p:nvSpPr>
          <p:spPr bwMode="auto">
            <a:xfrm>
              <a:off x="3268663" y="1338263"/>
              <a:ext cx="34925" cy="50800"/>
            </a:xfrm>
            <a:custGeom>
              <a:avLst/>
              <a:gdLst/>
              <a:ahLst/>
              <a:cxnLst>
                <a:cxn ang="0">
                  <a:pos x="22" y="14"/>
                </a:cxn>
                <a:cxn ang="0">
                  <a:pos x="22" y="14"/>
                </a:cxn>
                <a:cxn ang="0">
                  <a:pos x="22" y="12"/>
                </a:cxn>
                <a:cxn ang="0">
                  <a:pos x="22" y="12"/>
                </a:cxn>
                <a:cxn ang="0">
                  <a:pos x="14" y="8"/>
                </a:cxn>
                <a:cxn ang="0">
                  <a:pos x="14" y="8"/>
                </a:cxn>
                <a:cxn ang="0">
                  <a:pos x="8" y="4"/>
                </a:cxn>
                <a:cxn ang="0">
                  <a:pos x="0" y="0"/>
                </a:cxn>
                <a:cxn ang="0">
                  <a:pos x="0" y="0"/>
                </a:cxn>
                <a:cxn ang="0">
                  <a:pos x="16" y="32"/>
                </a:cxn>
                <a:cxn ang="0">
                  <a:pos x="16" y="32"/>
                </a:cxn>
                <a:cxn ang="0">
                  <a:pos x="22" y="14"/>
                </a:cxn>
                <a:cxn ang="0">
                  <a:pos x="22" y="14"/>
                </a:cxn>
              </a:cxnLst>
              <a:rect l="0" t="0" r="r" b="b"/>
              <a:pathLst>
                <a:path w="22" h="32">
                  <a:moveTo>
                    <a:pt x="22" y="14"/>
                  </a:moveTo>
                  <a:lnTo>
                    <a:pt x="22" y="14"/>
                  </a:lnTo>
                  <a:lnTo>
                    <a:pt x="22" y="12"/>
                  </a:lnTo>
                  <a:lnTo>
                    <a:pt x="22" y="12"/>
                  </a:lnTo>
                  <a:lnTo>
                    <a:pt x="14" y="8"/>
                  </a:lnTo>
                  <a:lnTo>
                    <a:pt x="14" y="8"/>
                  </a:lnTo>
                  <a:lnTo>
                    <a:pt x="8" y="4"/>
                  </a:lnTo>
                  <a:lnTo>
                    <a:pt x="0" y="0"/>
                  </a:lnTo>
                  <a:lnTo>
                    <a:pt x="0" y="0"/>
                  </a:lnTo>
                  <a:lnTo>
                    <a:pt x="16" y="32"/>
                  </a:lnTo>
                  <a:lnTo>
                    <a:pt x="16" y="32"/>
                  </a:lnTo>
                  <a:lnTo>
                    <a:pt x="22" y="14"/>
                  </a:lnTo>
                  <a:lnTo>
                    <a:pt x="2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68"/>
            <p:cNvSpPr/>
            <p:nvPr/>
          </p:nvSpPr>
          <p:spPr bwMode="auto">
            <a:xfrm>
              <a:off x="3297238" y="1360488"/>
              <a:ext cx="28575" cy="63500"/>
            </a:xfrm>
            <a:custGeom>
              <a:avLst/>
              <a:gdLst/>
              <a:ahLst/>
              <a:cxnLst>
                <a:cxn ang="0">
                  <a:pos x="8" y="40"/>
                </a:cxn>
                <a:cxn ang="0">
                  <a:pos x="8" y="40"/>
                </a:cxn>
                <a:cxn ang="0">
                  <a:pos x="10" y="34"/>
                </a:cxn>
                <a:cxn ang="0">
                  <a:pos x="10" y="34"/>
                </a:cxn>
                <a:cxn ang="0">
                  <a:pos x="16" y="20"/>
                </a:cxn>
                <a:cxn ang="0">
                  <a:pos x="16" y="20"/>
                </a:cxn>
                <a:cxn ang="0">
                  <a:pos x="18" y="10"/>
                </a:cxn>
                <a:cxn ang="0">
                  <a:pos x="18" y="10"/>
                </a:cxn>
                <a:cxn ang="0">
                  <a:pos x="18" y="8"/>
                </a:cxn>
                <a:cxn ang="0">
                  <a:pos x="14" y="6"/>
                </a:cxn>
                <a:cxn ang="0">
                  <a:pos x="8" y="0"/>
                </a:cxn>
                <a:cxn ang="0">
                  <a:pos x="8" y="0"/>
                </a:cxn>
                <a:cxn ang="0">
                  <a:pos x="0" y="22"/>
                </a:cxn>
                <a:cxn ang="0">
                  <a:pos x="0" y="22"/>
                </a:cxn>
                <a:cxn ang="0">
                  <a:pos x="2" y="26"/>
                </a:cxn>
                <a:cxn ang="0">
                  <a:pos x="4" y="30"/>
                </a:cxn>
                <a:cxn ang="0">
                  <a:pos x="4" y="30"/>
                </a:cxn>
                <a:cxn ang="0">
                  <a:pos x="8" y="40"/>
                </a:cxn>
                <a:cxn ang="0">
                  <a:pos x="8" y="40"/>
                </a:cxn>
              </a:cxnLst>
              <a:rect l="0" t="0" r="r" b="b"/>
              <a:pathLst>
                <a:path w="18" h="40">
                  <a:moveTo>
                    <a:pt x="8" y="40"/>
                  </a:moveTo>
                  <a:lnTo>
                    <a:pt x="8" y="40"/>
                  </a:lnTo>
                  <a:lnTo>
                    <a:pt x="10" y="34"/>
                  </a:lnTo>
                  <a:lnTo>
                    <a:pt x="10" y="34"/>
                  </a:lnTo>
                  <a:lnTo>
                    <a:pt x="16" y="20"/>
                  </a:lnTo>
                  <a:lnTo>
                    <a:pt x="16" y="20"/>
                  </a:lnTo>
                  <a:lnTo>
                    <a:pt x="18" y="10"/>
                  </a:lnTo>
                  <a:lnTo>
                    <a:pt x="18" y="10"/>
                  </a:lnTo>
                  <a:lnTo>
                    <a:pt x="18" y="8"/>
                  </a:lnTo>
                  <a:lnTo>
                    <a:pt x="14" y="6"/>
                  </a:lnTo>
                  <a:lnTo>
                    <a:pt x="8" y="0"/>
                  </a:lnTo>
                  <a:lnTo>
                    <a:pt x="8" y="0"/>
                  </a:lnTo>
                  <a:lnTo>
                    <a:pt x="0" y="22"/>
                  </a:lnTo>
                  <a:lnTo>
                    <a:pt x="0" y="22"/>
                  </a:lnTo>
                  <a:lnTo>
                    <a:pt x="2" y="26"/>
                  </a:lnTo>
                  <a:lnTo>
                    <a:pt x="4" y="30"/>
                  </a:lnTo>
                  <a:lnTo>
                    <a:pt x="4" y="30"/>
                  </a:lnTo>
                  <a:lnTo>
                    <a:pt x="8" y="40"/>
                  </a:lnTo>
                  <a:lnTo>
                    <a:pt x="8" y="4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69"/>
            <p:cNvSpPr/>
            <p:nvPr/>
          </p:nvSpPr>
          <p:spPr bwMode="auto">
            <a:xfrm>
              <a:off x="3316288" y="1382713"/>
              <a:ext cx="28575" cy="76200"/>
            </a:xfrm>
            <a:custGeom>
              <a:avLst/>
              <a:gdLst/>
              <a:ahLst/>
              <a:cxnLst>
                <a:cxn ang="0">
                  <a:pos x="18" y="12"/>
                </a:cxn>
                <a:cxn ang="0">
                  <a:pos x="18" y="12"/>
                </a:cxn>
                <a:cxn ang="0">
                  <a:pos x="18" y="8"/>
                </a:cxn>
                <a:cxn ang="0">
                  <a:pos x="16" y="6"/>
                </a:cxn>
                <a:cxn ang="0">
                  <a:pos x="12" y="0"/>
                </a:cxn>
                <a:cxn ang="0">
                  <a:pos x="12" y="0"/>
                </a:cxn>
                <a:cxn ang="0">
                  <a:pos x="2" y="26"/>
                </a:cxn>
                <a:cxn ang="0">
                  <a:pos x="2" y="26"/>
                </a:cxn>
                <a:cxn ang="0">
                  <a:pos x="0" y="30"/>
                </a:cxn>
                <a:cxn ang="0">
                  <a:pos x="0" y="34"/>
                </a:cxn>
                <a:cxn ang="0">
                  <a:pos x="0" y="34"/>
                </a:cxn>
                <a:cxn ang="0">
                  <a:pos x="6" y="48"/>
                </a:cxn>
                <a:cxn ang="0">
                  <a:pos x="6" y="48"/>
                </a:cxn>
                <a:cxn ang="0">
                  <a:pos x="14" y="24"/>
                </a:cxn>
                <a:cxn ang="0">
                  <a:pos x="14" y="24"/>
                </a:cxn>
                <a:cxn ang="0">
                  <a:pos x="18" y="12"/>
                </a:cxn>
                <a:cxn ang="0">
                  <a:pos x="18" y="12"/>
                </a:cxn>
              </a:cxnLst>
              <a:rect l="0" t="0" r="r" b="b"/>
              <a:pathLst>
                <a:path w="18" h="48">
                  <a:moveTo>
                    <a:pt x="18" y="12"/>
                  </a:moveTo>
                  <a:lnTo>
                    <a:pt x="18" y="12"/>
                  </a:lnTo>
                  <a:lnTo>
                    <a:pt x="18" y="8"/>
                  </a:lnTo>
                  <a:lnTo>
                    <a:pt x="16" y="6"/>
                  </a:lnTo>
                  <a:lnTo>
                    <a:pt x="12" y="0"/>
                  </a:lnTo>
                  <a:lnTo>
                    <a:pt x="12" y="0"/>
                  </a:lnTo>
                  <a:lnTo>
                    <a:pt x="2" y="26"/>
                  </a:lnTo>
                  <a:lnTo>
                    <a:pt x="2" y="26"/>
                  </a:lnTo>
                  <a:lnTo>
                    <a:pt x="0" y="30"/>
                  </a:lnTo>
                  <a:lnTo>
                    <a:pt x="0" y="34"/>
                  </a:lnTo>
                  <a:lnTo>
                    <a:pt x="0" y="34"/>
                  </a:lnTo>
                  <a:lnTo>
                    <a:pt x="6" y="48"/>
                  </a:lnTo>
                  <a:lnTo>
                    <a:pt x="6" y="48"/>
                  </a:lnTo>
                  <a:lnTo>
                    <a:pt x="14" y="24"/>
                  </a:lnTo>
                  <a:lnTo>
                    <a:pt x="14" y="24"/>
                  </a:lnTo>
                  <a:lnTo>
                    <a:pt x="18" y="12"/>
                  </a:lnTo>
                  <a:lnTo>
                    <a:pt x="1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70"/>
            <p:cNvSpPr/>
            <p:nvPr/>
          </p:nvSpPr>
          <p:spPr bwMode="auto">
            <a:xfrm>
              <a:off x="3328988" y="1408113"/>
              <a:ext cx="28575" cy="79375"/>
            </a:xfrm>
            <a:custGeom>
              <a:avLst/>
              <a:gdLst/>
              <a:ahLst/>
              <a:cxnLst>
                <a:cxn ang="0">
                  <a:pos x="6" y="50"/>
                </a:cxn>
                <a:cxn ang="0">
                  <a:pos x="6" y="50"/>
                </a:cxn>
                <a:cxn ang="0">
                  <a:pos x="12" y="44"/>
                </a:cxn>
                <a:cxn ang="0">
                  <a:pos x="14" y="38"/>
                </a:cxn>
                <a:cxn ang="0">
                  <a:pos x="18" y="26"/>
                </a:cxn>
                <a:cxn ang="0">
                  <a:pos x="18" y="12"/>
                </a:cxn>
                <a:cxn ang="0">
                  <a:pos x="14" y="0"/>
                </a:cxn>
                <a:cxn ang="0">
                  <a:pos x="14" y="0"/>
                </a:cxn>
                <a:cxn ang="0">
                  <a:pos x="4" y="28"/>
                </a:cxn>
                <a:cxn ang="0">
                  <a:pos x="4" y="28"/>
                </a:cxn>
                <a:cxn ang="0">
                  <a:pos x="2" y="32"/>
                </a:cxn>
                <a:cxn ang="0">
                  <a:pos x="0" y="38"/>
                </a:cxn>
                <a:cxn ang="0">
                  <a:pos x="0" y="38"/>
                </a:cxn>
                <a:cxn ang="0">
                  <a:pos x="6" y="50"/>
                </a:cxn>
                <a:cxn ang="0">
                  <a:pos x="6" y="50"/>
                </a:cxn>
              </a:cxnLst>
              <a:rect l="0" t="0" r="r" b="b"/>
              <a:pathLst>
                <a:path w="18" h="50">
                  <a:moveTo>
                    <a:pt x="6" y="50"/>
                  </a:moveTo>
                  <a:lnTo>
                    <a:pt x="6" y="50"/>
                  </a:lnTo>
                  <a:lnTo>
                    <a:pt x="12" y="44"/>
                  </a:lnTo>
                  <a:lnTo>
                    <a:pt x="14" y="38"/>
                  </a:lnTo>
                  <a:lnTo>
                    <a:pt x="18" y="26"/>
                  </a:lnTo>
                  <a:lnTo>
                    <a:pt x="18" y="12"/>
                  </a:lnTo>
                  <a:lnTo>
                    <a:pt x="14" y="0"/>
                  </a:lnTo>
                  <a:lnTo>
                    <a:pt x="14" y="0"/>
                  </a:lnTo>
                  <a:lnTo>
                    <a:pt x="4" y="28"/>
                  </a:lnTo>
                  <a:lnTo>
                    <a:pt x="4" y="28"/>
                  </a:lnTo>
                  <a:lnTo>
                    <a:pt x="2" y="32"/>
                  </a:lnTo>
                  <a:lnTo>
                    <a:pt x="0" y="38"/>
                  </a:lnTo>
                  <a:lnTo>
                    <a:pt x="0" y="38"/>
                  </a:lnTo>
                  <a:lnTo>
                    <a:pt x="6" y="50"/>
                  </a:lnTo>
                  <a:lnTo>
                    <a:pt x="6" y="5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71"/>
            <p:cNvSpPr/>
            <p:nvPr/>
          </p:nvSpPr>
          <p:spPr bwMode="auto">
            <a:xfrm>
              <a:off x="3255963" y="1341438"/>
              <a:ext cx="28575" cy="50800"/>
            </a:xfrm>
            <a:custGeom>
              <a:avLst/>
              <a:gdLst/>
              <a:ahLst/>
              <a:cxnLst>
                <a:cxn ang="0">
                  <a:pos x="2" y="16"/>
                </a:cxn>
                <a:cxn ang="0">
                  <a:pos x="2" y="16"/>
                </a:cxn>
                <a:cxn ang="0">
                  <a:pos x="0" y="24"/>
                </a:cxn>
                <a:cxn ang="0">
                  <a:pos x="0" y="24"/>
                </a:cxn>
                <a:cxn ang="0">
                  <a:pos x="2" y="24"/>
                </a:cxn>
                <a:cxn ang="0">
                  <a:pos x="2" y="24"/>
                </a:cxn>
                <a:cxn ang="0">
                  <a:pos x="18" y="32"/>
                </a:cxn>
                <a:cxn ang="0">
                  <a:pos x="18" y="32"/>
                </a:cxn>
                <a:cxn ang="0">
                  <a:pos x="6" y="0"/>
                </a:cxn>
                <a:cxn ang="0">
                  <a:pos x="6" y="0"/>
                </a:cxn>
                <a:cxn ang="0">
                  <a:pos x="4" y="8"/>
                </a:cxn>
                <a:cxn ang="0">
                  <a:pos x="2" y="16"/>
                </a:cxn>
                <a:cxn ang="0">
                  <a:pos x="2" y="16"/>
                </a:cxn>
              </a:cxnLst>
              <a:rect l="0" t="0" r="r" b="b"/>
              <a:pathLst>
                <a:path w="18" h="32">
                  <a:moveTo>
                    <a:pt x="2" y="16"/>
                  </a:moveTo>
                  <a:lnTo>
                    <a:pt x="2" y="16"/>
                  </a:lnTo>
                  <a:lnTo>
                    <a:pt x="0" y="24"/>
                  </a:lnTo>
                  <a:lnTo>
                    <a:pt x="0" y="24"/>
                  </a:lnTo>
                  <a:lnTo>
                    <a:pt x="2" y="24"/>
                  </a:lnTo>
                  <a:lnTo>
                    <a:pt x="2" y="24"/>
                  </a:lnTo>
                  <a:lnTo>
                    <a:pt x="18" y="32"/>
                  </a:lnTo>
                  <a:lnTo>
                    <a:pt x="18" y="32"/>
                  </a:lnTo>
                  <a:lnTo>
                    <a:pt x="6" y="0"/>
                  </a:lnTo>
                  <a:lnTo>
                    <a:pt x="6" y="0"/>
                  </a:lnTo>
                  <a:lnTo>
                    <a:pt x="4" y="8"/>
                  </a:lnTo>
                  <a:lnTo>
                    <a:pt x="2" y="16"/>
                  </a:lnTo>
                  <a:lnTo>
                    <a:pt x="2"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72"/>
            <p:cNvSpPr/>
            <p:nvPr/>
          </p:nvSpPr>
          <p:spPr bwMode="auto">
            <a:xfrm>
              <a:off x="3252788" y="1385888"/>
              <a:ext cx="47625" cy="41275"/>
            </a:xfrm>
            <a:custGeom>
              <a:avLst/>
              <a:gdLst/>
              <a:ahLst/>
              <a:cxnLst>
                <a:cxn ang="0">
                  <a:pos x="10" y="18"/>
                </a:cxn>
                <a:cxn ang="0">
                  <a:pos x="10" y="18"/>
                </a:cxn>
                <a:cxn ang="0">
                  <a:pos x="24" y="24"/>
                </a:cxn>
                <a:cxn ang="0">
                  <a:pos x="24" y="24"/>
                </a:cxn>
                <a:cxn ang="0">
                  <a:pos x="30" y="26"/>
                </a:cxn>
                <a:cxn ang="0">
                  <a:pos x="30" y="26"/>
                </a:cxn>
                <a:cxn ang="0">
                  <a:pos x="26" y="18"/>
                </a:cxn>
                <a:cxn ang="0">
                  <a:pos x="26" y="18"/>
                </a:cxn>
                <a:cxn ang="0">
                  <a:pos x="24" y="14"/>
                </a:cxn>
                <a:cxn ang="0">
                  <a:pos x="22" y="10"/>
                </a:cxn>
                <a:cxn ang="0">
                  <a:pos x="22" y="10"/>
                </a:cxn>
                <a:cxn ang="0">
                  <a:pos x="2" y="0"/>
                </a:cxn>
                <a:cxn ang="0">
                  <a:pos x="2" y="0"/>
                </a:cxn>
                <a:cxn ang="0">
                  <a:pos x="0" y="8"/>
                </a:cxn>
                <a:cxn ang="0">
                  <a:pos x="0" y="12"/>
                </a:cxn>
                <a:cxn ang="0">
                  <a:pos x="0" y="14"/>
                </a:cxn>
                <a:cxn ang="0">
                  <a:pos x="0" y="14"/>
                </a:cxn>
                <a:cxn ang="0">
                  <a:pos x="10" y="18"/>
                </a:cxn>
                <a:cxn ang="0">
                  <a:pos x="10" y="18"/>
                </a:cxn>
              </a:cxnLst>
              <a:rect l="0" t="0" r="r" b="b"/>
              <a:pathLst>
                <a:path w="30" h="26">
                  <a:moveTo>
                    <a:pt x="10" y="18"/>
                  </a:moveTo>
                  <a:lnTo>
                    <a:pt x="10" y="18"/>
                  </a:lnTo>
                  <a:lnTo>
                    <a:pt x="24" y="24"/>
                  </a:lnTo>
                  <a:lnTo>
                    <a:pt x="24" y="24"/>
                  </a:lnTo>
                  <a:lnTo>
                    <a:pt x="30" y="26"/>
                  </a:lnTo>
                  <a:lnTo>
                    <a:pt x="30" y="26"/>
                  </a:lnTo>
                  <a:lnTo>
                    <a:pt x="26" y="18"/>
                  </a:lnTo>
                  <a:lnTo>
                    <a:pt x="26" y="18"/>
                  </a:lnTo>
                  <a:lnTo>
                    <a:pt x="24" y="14"/>
                  </a:lnTo>
                  <a:lnTo>
                    <a:pt x="22" y="10"/>
                  </a:lnTo>
                  <a:lnTo>
                    <a:pt x="22" y="10"/>
                  </a:lnTo>
                  <a:lnTo>
                    <a:pt x="2" y="0"/>
                  </a:lnTo>
                  <a:lnTo>
                    <a:pt x="2" y="0"/>
                  </a:lnTo>
                  <a:lnTo>
                    <a:pt x="0" y="8"/>
                  </a:lnTo>
                  <a:lnTo>
                    <a:pt x="0" y="12"/>
                  </a:lnTo>
                  <a:lnTo>
                    <a:pt x="0" y="14"/>
                  </a:lnTo>
                  <a:lnTo>
                    <a:pt x="0" y="14"/>
                  </a:lnTo>
                  <a:lnTo>
                    <a:pt x="10" y="18"/>
                  </a:lnTo>
                  <a:lnTo>
                    <a:pt x="1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73"/>
            <p:cNvSpPr/>
            <p:nvPr/>
          </p:nvSpPr>
          <p:spPr bwMode="auto">
            <a:xfrm>
              <a:off x="3252788" y="1417638"/>
              <a:ext cx="63500" cy="44450"/>
            </a:xfrm>
            <a:custGeom>
              <a:avLst/>
              <a:gdLst/>
              <a:ahLst/>
              <a:cxnLst>
                <a:cxn ang="0">
                  <a:pos x="4" y="14"/>
                </a:cxn>
                <a:cxn ang="0">
                  <a:pos x="4" y="14"/>
                </a:cxn>
                <a:cxn ang="0">
                  <a:pos x="16" y="20"/>
                </a:cxn>
                <a:cxn ang="0">
                  <a:pos x="16" y="20"/>
                </a:cxn>
                <a:cxn ang="0">
                  <a:pos x="40" y="28"/>
                </a:cxn>
                <a:cxn ang="0">
                  <a:pos x="40" y="28"/>
                </a:cxn>
                <a:cxn ang="0">
                  <a:pos x="34" y="16"/>
                </a:cxn>
                <a:cxn ang="0">
                  <a:pos x="34" y="16"/>
                </a:cxn>
                <a:cxn ang="0">
                  <a:pos x="32" y="12"/>
                </a:cxn>
                <a:cxn ang="0">
                  <a:pos x="28" y="10"/>
                </a:cxn>
                <a:cxn ang="0">
                  <a:pos x="28" y="10"/>
                </a:cxn>
                <a:cxn ang="0">
                  <a:pos x="0" y="0"/>
                </a:cxn>
                <a:cxn ang="0">
                  <a:pos x="0" y="0"/>
                </a:cxn>
                <a:cxn ang="0">
                  <a:pos x="0" y="8"/>
                </a:cxn>
                <a:cxn ang="0">
                  <a:pos x="2" y="12"/>
                </a:cxn>
                <a:cxn ang="0">
                  <a:pos x="4" y="14"/>
                </a:cxn>
                <a:cxn ang="0">
                  <a:pos x="4" y="14"/>
                </a:cxn>
              </a:cxnLst>
              <a:rect l="0" t="0" r="r" b="b"/>
              <a:pathLst>
                <a:path w="40" h="28">
                  <a:moveTo>
                    <a:pt x="4" y="14"/>
                  </a:moveTo>
                  <a:lnTo>
                    <a:pt x="4" y="14"/>
                  </a:lnTo>
                  <a:lnTo>
                    <a:pt x="16" y="20"/>
                  </a:lnTo>
                  <a:lnTo>
                    <a:pt x="16" y="20"/>
                  </a:lnTo>
                  <a:lnTo>
                    <a:pt x="40" y="28"/>
                  </a:lnTo>
                  <a:lnTo>
                    <a:pt x="40" y="28"/>
                  </a:lnTo>
                  <a:lnTo>
                    <a:pt x="34" y="16"/>
                  </a:lnTo>
                  <a:lnTo>
                    <a:pt x="34" y="16"/>
                  </a:lnTo>
                  <a:lnTo>
                    <a:pt x="32" y="12"/>
                  </a:lnTo>
                  <a:lnTo>
                    <a:pt x="28" y="10"/>
                  </a:lnTo>
                  <a:lnTo>
                    <a:pt x="28" y="10"/>
                  </a:lnTo>
                  <a:lnTo>
                    <a:pt x="0" y="0"/>
                  </a:lnTo>
                  <a:lnTo>
                    <a:pt x="0" y="0"/>
                  </a:lnTo>
                  <a:lnTo>
                    <a:pt x="0" y="8"/>
                  </a:lnTo>
                  <a:lnTo>
                    <a:pt x="2" y="12"/>
                  </a:lnTo>
                  <a:lnTo>
                    <a:pt x="4" y="14"/>
                  </a:lnTo>
                  <a:lnTo>
                    <a:pt x="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74"/>
            <p:cNvSpPr/>
            <p:nvPr/>
          </p:nvSpPr>
          <p:spPr bwMode="auto">
            <a:xfrm>
              <a:off x="3259138" y="1446213"/>
              <a:ext cx="66675" cy="47625"/>
            </a:xfrm>
            <a:custGeom>
              <a:avLst/>
              <a:gdLst/>
              <a:ahLst/>
              <a:cxnLst>
                <a:cxn ang="0">
                  <a:pos x="42" y="30"/>
                </a:cxn>
                <a:cxn ang="0">
                  <a:pos x="42" y="30"/>
                </a:cxn>
                <a:cxn ang="0">
                  <a:pos x="38" y="16"/>
                </a:cxn>
                <a:cxn ang="0">
                  <a:pos x="38" y="16"/>
                </a:cxn>
                <a:cxn ang="0">
                  <a:pos x="34" y="14"/>
                </a:cxn>
                <a:cxn ang="0">
                  <a:pos x="28" y="12"/>
                </a:cxn>
                <a:cxn ang="0">
                  <a:pos x="28" y="12"/>
                </a:cxn>
                <a:cxn ang="0">
                  <a:pos x="0" y="0"/>
                </a:cxn>
                <a:cxn ang="0">
                  <a:pos x="0" y="0"/>
                </a:cxn>
                <a:cxn ang="0">
                  <a:pos x="8" y="12"/>
                </a:cxn>
                <a:cxn ang="0">
                  <a:pos x="18" y="22"/>
                </a:cxn>
                <a:cxn ang="0">
                  <a:pos x="30" y="28"/>
                </a:cxn>
                <a:cxn ang="0">
                  <a:pos x="36" y="28"/>
                </a:cxn>
                <a:cxn ang="0">
                  <a:pos x="42" y="30"/>
                </a:cxn>
                <a:cxn ang="0">
                  <a:pos x="42" y="30"/>
                </a:cxn>
              </a:cxnLst>
              <a:rect l="0" t="0" r="r" b="b"/>
              <a:pathLst>
                <a:path w="42" h="30">
                  <a:moveTo>
                    <a:pt x="42" y="30"/>
                  </a:moveTo>
                  <a:lnTo>
                    <a:pt x="42" y="30"/>
                  </a:lnTo>
                  <a:lnTo>
                    <a:pt x="38" y="16"/>
                  </a:lnTo>
                  <a:lnTo>
                    <a:pt x="38" y="16"/>
                  </a:lnTo>
                  <a:lnTo>
                    <a:pt x="34" y="14"/>
                  </a:lnTo>
                  <a:lnTo>
                    <a:pt x="28" y="12"/>
                  </a:lnTo>
                  <a:lnTo>
                    <a:pt x="28" y="12"/>
                  </a:lnTo>
                  <a:lnTo>
                    <a:pt x="0" y="0"/>
                  </a:lnTo>
                  <a:lnTo>
                    <a:pt x="0" y="0"/>
                  </a:lnTo>
                  <a:lnTo>
                    <a:pt x="8" y="12"/>
                  </a:lnTo>
                  <a:lnTo>
                    <a:pt x="18" y="22"/>
                  </a:lnTo>
                  <a:lnTo>
                    <a:pt x="30" y="28"/>
                  </a:lnTo>
                  <a:lnTo>
                    <a:pt x="36" y="28"/>
                  </a:lnTo>
                  <a:lnTo>
                    <a:pt x="42" y="30"/>
                  </a:lnTo>
                  <a:lnTo>
                    <a:pt x="42"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75"/>
            <p:cNvSpPr/>
            <p:nvPr/>
          </p:nvSpPr>
          <p:spPr bwMode="auto">
            <a:xfrm>
              <a:off x="3132138" y="1303338"/>
              <a:ext cx="34925" cy="50800"/>
            </a:xfrm>
            <a:custGeom>
              <a:avLst/>
              <a:gdLst/>
              <a:ahLst/>
              <a:cxnLst>
                <a:cxn ang="0">
                  <a:pos x="22" y="14"/>
                </a:cxn>
                <a:cxn ang="0">
                  <a:pos x="22" y="14"/>
                </a:cxn>
                <a:cxn ang="0">
                  <a:pos x="22" y="12"/>
                </a:cxn>
                <a:cxn ang="0">
                  <a:pos x="22" y="12"/>
                </a:cxn>
                <a:cxn ang="0">
                  <a:pos x="14" y="8"/>
                </a:cxn>
                <a:cxn ang="0">
                  <a:pos x="14" y="8"/>
                </a:cxn>
                <a:cxn ang="0">
                  <a:pos x="8" y="4"/>
                </a:cxn>
                <a:cxn ang="0">
                  <a:pos x="0" y="0"/>
                </a:cxn>
                <a:cxn ang="0">
                  <a:pos x="0" y="0"/>
                </a:cxn>
                <a:cxn ang="0">
                  <a:pos x="16" y="32"/>
                </a:cxn>
                <a:cxn ang="0">
                  <a:pos x="16" y="32"/>
                </a:cxn>
                <a:cxn ang="0">
                  <a:pos x="22" y="14"/>
                </a:cxn>
                <a:cxn ang="0">
                  <a:pos x="22" y="14"/>
                </a:cxn>
              </a:cxnLst>
              <a:rect l="0" t="0" r="r" b="b"/>
              <a:pathLst>
                <a:path w="22" h="32">
                  <a:moveTo>
                    <a:pt x="22" y="14"/>
                  </a:moveTo>
                  <a:lnTo>
                    <a:pt x="22" y="14"/>
                  </a:lnTo>
                  <a:lnTo>
                    <a:pt x="22" y="12"/>
                  </a:lnTo>
                  <a:lnTo>
                    <a:pt x="22" y="12"/>
                  </a:lnTo>
                  <a:lnTo>
                    <a:pt x="14" y="8"/>
                  </a:lnTo>
                  <a:lnTo>
                    <a:pt x="14" y="8"/>
                  </a:lnTo>
                  <a:lnTo>
                    <a:pt x="8" y="4"/>
                  </a:lnTo>
                  <a:lnTo>
                    <a:pt x="0" y="0"/>
                  </a:lnTo>
                  <a:lnTo>
                    <a:pt x="0" y="0"/>
                  </a:lnTo>
                  <a:lnTo>
                    <a:pt x="16" y="32"/>
                  </a:lnTo>
                  <a:lnTo>
                    <a:pt x="16" y="32"/>
                  </a:lnTo>
                  <a:lnTo>
                    <a:pt x="22" y="14"/>
                  </a:lnTo>
                  <a:lnTo>
                    <a:pt x="2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76"/>
            <p:cNvSpPr/>
            <p:nvPr/>
          </p:nvSpPr>
          <p:spPr bwMode="auto">
            <a:xfrm>
              <a:off x="3160713" y="1325563"/>
              <a:ext cx="28575" cy="63500"/>
            </a:xfrm>
            <a:custGeom>
              <a:avLst/>
              <a:gdLst/>
              <a:ahLst/>
              <a:cxnLst>
                <a:cxn ang="0">
                  <a:pos x="4" y="30"/>
                </a:cxn>
                <a:cxn ang="0">
                  <a:pos x="4" y="30"/>
                </a:cxn>
                <a:cxn ang="0">
                  <a:pos x="8" y="40"/>
                </a:cxn>
                <a:cxn ang="0">
                  <a:pos x="8" y="40"/>
                </a:cxn>
                <a:cxn ang="0">
                  <a:pos x="10" y="34"/>
                </a:cxn>
                <a:cxn ang="0">
                  <a:pos x="10" y="34"/>
                </a:cxn>
                <a:cxn ang="0">
                  <a:pos x="16" y="20"/>
                </a:cxn>
                <a:cxn ang="0">
                  <a:pos x="16" y="20"/>
                </a:cxn>
                <a:cxn ang="0">
                  <a:pos x="18" y="10"/>
                </a:cxn>
                <a:cxn ang="0">
                  <a:pos x="18" y="10"/>
                </a:cxn>
                <a:cxn ang="0">
                  <a:pos x="18" y="8"/>
                </a:cxn>
                <a:cxn ang="0">
                  <a:pos x="14" y="4"/>
                </a:cxn>
                <a:cxn ang="0">
                  <a:pos x="8" y="0"/>
                </a:cxn>
                <a:cxn ang="0">
                  <a:pos x="8" y="0"/>
                </a:cxn>
                <a:cxn ang="0">
                  <a:pos x="0" y="22"/>
                </a:cxn>
                <a:cxn ang="0">
                  <a:pos x="0" y="22"/>
                </a:cxn>
                <a:cxn ang="0">
                  <a:pos x="2" y="26"/>
                </a:cxn>
                <a:cxn ang="0">
                  <a:pos x="4" y="30"/>
                </a:cxn>
                <a:cxn ang="0">
                  <a:pos x="4" y="30"/>
                </a:cxn>
              </a:cxnLst>
              <a:rect l="0" t="0" r="r" b="b"/>
              <a:pathLst>
                <a:path w="18" h="40">
                  <a:moveTo>
                    <a:pt x="4" y="30"/>
                  </a:moveTo>
                  <a:lnTo>
                    <a:pt x="4" y="30"/>
                  </a:lnTo>
                  <a:lnTo>
                    <a:pt x="8" y="40"/>
                  </a:lnTo>
                  <a:lnTo>
                    <a:pt x="8" y="40"/>
                  </a:lnTo>
                  <a:lnTo>
                    <a:pt x="10" y="34"/>
                  </a:lnTo>
                  <a:lnTo>
                    <a:pt x="10" y="34"/>
                  </a:lnTo>
                  <a:lnTo>
                    <a:pt x="16" y="20"/>
                  </a:lnTo>
                  <a:lnTo>
                    <a:pt x="16" y="20"/>
                  </a:lnTo>
                  <a:lnTo>
                    <a:pt x="18" y="10"/>
                  </a:lnTo>
                  <a:lnTo>
                    <a:pt x="18" y="10"/>
                  </a:lnTo>
                  <a:lnTo>
                    <a:pt x="18" y="8"/>
                  </a:lnTo>
                  <a:lnTo>
                    <a:pt x="14" y="4"/>
                  </a:lnTo>
                  <a:lnTo>
                    <a:pt x="8" y="0"/>
                  </a:lnTo>
                  <a:lnTo>
                    <a:pt x="8" y="0"/>
                  </a:lnTo>
                  <a:lnTo>
                    <a:pt x="0" y="22"/>
                  </a:lnTo>
                  <a:lnTo>
                    <a:pt x="0" y="22"/>
                  </a:lnTo>
                  <a:lnTo>
                    <a:pt x="2" y="26"/>
                  </a:lnTo>
                  <a:lnTo>
                    <a:pt x="4" y="30"/>
                  </a:lnTo>
                  <a:lnTo>
                    <a:pt x="4"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77"/>
            <p:cNvSpPr/>
            <p:nvPr/>
          </p:nvSpPr>
          <p:spPr bwMode="auto">
            <a:xfrm>
              <a:off x="3179763" y="1347788"/>
              <a:ext cx="28575" cy="76200"/>
            </a:xfrm>
            <a:custGeom>
              <a:avLst/>
              <a:gdLst/>
              <a:ahLst/>
              <a:cxnLst>
                <a:cxn ang="0">
                  <a:pos x="0" y="34"/>
                </a:cxn>
                <a:cxn ang="0">
                  <a:pos x="0" y="34"/>
                </a:cxn>
                <a:cxn ang="0">
                  <a:pos x="6" y="48"/>
                </a:cxn>
                <a:cxn ang="0">
                  <a:pos x="6" y="48"/>
                </a:cxn>
                <a:cxn ang="0">
                  <a:pos x="14" y="24"/>
                </a:cxn>
                <a:cxn ang="0">
                  <a:pos x="14" y="24"/>
                </a:cxn>
                <a:cxn ang="0">
                  <a:pos x="18" y="12"/>
                </a:cxn>
                <a:cxn ang="0">
                  <a:pos x="18" y="12"/>
                </a:cxn>
                <a:cxn ang="0">
                  <a:pos x="18" y="8"/>
                </a:cxn>
                <a:cxn ang="0">
                  <a:pos x="16" y="4"/>
                </a:cxn>
                <a:cxn ang="0">
                  <a:pos x="10" y="0"/>
                </a:cxn>
                <a:cxn ang="0">
                  <a:pos x="10" y="0"/>
                </a:cxn>
                <a:cxn ang="0">
                  <a:pos x="0" y="26"/>
                </a:cxn>
                <a:cxn ang="0">
                  <a:pos x="0" y="26"/>
                </a:cxn>
                <a:cxn ang="0">
                  <a:pos x="0" y="30"/>
                </a:cxn>
                <a:cxn ang="0">
                  <a:pos x="0" y="34"/>
                </a:cxn>
                <a:cxn ang="0">
                  <a:pos x="0" y="34"/>
                </a:cxn>
              </a:cxnLst>
              <a:rect l="0" t="0" r="r" b="b"/>
              <a:pathLst>
                <a:path w="18" h="48">
                  <a:moveTo>
                    <a:pt x="0" y="34"/>
                  </a:moveTo>
                  <a:lnTo>
                    <a:pt x="0" y="34"/>
                  </a:lnTo>
                  <a:lnTo>
                    <a:pt x="6" y="48"/>
                  </a:lnTo>
                  <a:lnTo>
                    <a:pt x="6" y="48"/>
                  </a:lnTo>
                  <a:lnTo>
                    <a:pt x="14" y="24"/>
                  </a:lnTo>
                  <a:lnTo>
                    <a:pt x="14" y="24"/>
                  </a:lnTo>
                  <a:lnTo>
                    <a:pt x="18" y="12"/>
                  </a:lnTo>
                  <a:lnTo>
                    <a:pt x="18" y="12"/>
                  </a:lnTo>
                  <a:lnTo>
                    <a:pt x="18" y="8"/>
                  </a:lnTo>
                  <a:lnTo>
                    <a:pt x="16" y="4"/>
                  </a:lnTo>
                  <a:lnTo>
                    <a:pt x="10" y="0"/>
                  </a:lnTo>
                  <a:lnTo>
                    <a:pt x="10" y="0"/>
                  </a:lnTo>
                  <a:lnTo>
                    <a:pt x="0" y="26"/>
                  </a:lnTo>
                  <a:lnTo>
                    <a:pt x="0" y="26"/>
                  </a:lnTo>
                  <a:lnTo>
                    <a:pt x="0" y="30"/>
                  </a:lnTo>
                  <a:lnTo>
                    <a:pt x="0" y="34"/>
                  </a:lnTo>
                  <a:lnTo>
                    <a:pt x="0"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78"/>
            <p:cNvSpPr/>
            <p:nvPr/>
          </p:nvSpPr>
          <p:spPr bwMode="auto">
            <a:xfrm>
              <a:off x="3192463" y="1373188"/>
              <a:ext cx="28575" cy="79375"/>
            </a:xfrm>
            <a:custGeom>
              <a:avLst/>
              <a:gdLst/>
              <a:ahLst/>
              <a:cxnLst>
                <a:cxn ang="0">
                  <a:pos x="14" y="0"/>
                </a:cxn>
                <a:cxn ang="0">
                  <a:pos x="14" y="0"/>
                </a:cxn>
                <a:cxn ang="0">
                  <a:pos x="4" y="28"/>
                </a:cxn>
                <a:cxn ang="0">
                  <a:pos x="4" y="28"/>
                </a:cxn>
                <a:cxn ang="0">
                  <a:pos x="2" y="32"/>
                </a:cxn>
                <a:cxn ang="0">
                  <a:pos x="0" y="36"/>
                </a:cxn>
                <a:cxn ang="0">
                  <a:pos x="0" y="36"/>
                </a:cxn>
                <a:cxn ang="0">
                  <a:pos x="6" y="50"/>
                </a:cxn>
                <a:cxn ang="0">
                  <a:pos x="6" y="50"/>
                </a:cxn>
                <a:cxn ang="0">
                  <a:pos x="10" y="44"/>
                </a:cxn>
                <a:cxn ang="0">
                  <a:pos x="14" y="38"/>
                </a:cxn>
                <a:cxn ang="0">
                  <a:pos x="18" y="26"/>
                </a:cxn>
                <a:cxn ang="0">
                  <a:pos x="18" y="12"/>
                </a:cxn>
                <a:cxn ang="0">
                  <a:pos x="14" y="0"/>
                </a:cxn>
                <a:cxn ang="0">
                  <a:pos x="14" y="0"/>
                </a:cxn>
              </a:cxnLst>
              <a:rect l="0" t="0" r="r" b="b"/>
              <a:pathLst>
                <a:path w="18" h="50">
                  <a:moveTo>
                    <a:pt x="14" y="0"/>
                  </a:moveTo>
                  <a:lnTo>
                    <a:pt x="14" y="0"/>
                  </a:lnTo>
                  <a:lnTo>
                    <a:pt x="4" y="28"/>
                  </a:lnTo>
                  <a:lnTo>
                    <a:pt x="4" y="28"/>
                  </a:lnTo>
                  <a:lnTo>
                    <a:pt x="2" y="32"/>
                  </a:lnTo>
                  <a:lnTo>
                    <a:pt x="0" y="36"/>
                  </a:lnTo>
                  <a:lnTo>
                    <a:pt x="0" y="36"/>
                  </a:lnTo>
                  <a:lnTo>
                    <a:pt x="6" y="50"/>
                  </a:lnTo>
                  <a:lnTo>
                    <a:pt x="6" y="50"/>
                  </a:lnTo>
                  <a:lnTo>
                    <a:pt x="10" y="44"/>
                  </a:lnTo>
                  <a:lnTo>
                    <a:pt x="14" y="38"/>
                  </a:lnTo>
                  <a:lnTo>
                    <a:pt x="18" y="26"/>
                  </a:lnTo>
                  <a:lnTo>
                    <a:pt x="18" y="12"/>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79"/>
            <p:cNvSpPr/>
            <p:nvPr/>
          </p:nvSpPr>
          <p:spPr bwMode="auto">
            <a:xfrm>
              <a:off x="3119438" y="1306513"/>
              <a:ext cx="28575" cy="50800"/>
            </a:xfrm>
            <a:custGeom>
              <a:avLst/>
              <a:gdLst/>
              <a:ahLst/>
              <a:cxnLst>
                <a:cxn ang="0">
                  <a:pos x="18" y="32"/>
                </a:cxn>
                <a:cxn ang="0">
                  <a:pos x="18" y="32"/>
                </a:cxn>
                <a:cxn ang="0">
                  <a:pos x="4" y="0"/>
                </a:cxn>
                <a:cxn ang="0">
                  <a:pos x="4" y="0"/>
                </a:cxn>
                <a:cxn ang="0">
                  <a:pos x="4" y="8"/>
                </a:cxn>
                <a:cxn ang="0">
                  <a:pos x="2" y="16"/>
                </a:cxn>
                <a:cxn ang="0">
                  <a:pos x="2" y="16"/>
                </a:cxn>
                <a:cxn ang="0">
                  <a:pos x="0" y="24"/>
                </a:cxn>
                <a:cxn ang="0">
                  <a:pos x="0" y="24"/>
                </a:cxn>
                <a:cxn ang="0">
                  <a:pos x="2" y="24"/>
                </a:cxn>
                <a:cxn ang="0">
                  <a:pos x="2" y="24"/>
                </a:cxn>
                <a:cxn ang="0">
                  <a:pos x="18" y="32"/>
                </a:cxn>
                <a:cxn ang="0">
                  <a:pos x="18" y="32"/>
                </a:cxn>
              </a:cxnLst>
              <a:rect l="0" t="0" r="r" b="b"/>
              <a:pathLst>
                <a:path w="18" h="32">
                  <a:moveTo>
                    <a:pt x="18" y="32"/>
                  </a:moveTo>
                  <a:lnTo>
                    <a:pt x="18" y="32"/>
                  </a:lnTo>
                  <a:lnTo>
                    <a:pt x="4" y="0"/>
                  </a:lnTo>
                  <a:lnTo>
                    <a:pt x="4" y="0"/>
                  </a:lnTo>
                  <a:lnTo>
                    <a:pt x="4" y="8"/>
                  </a:lnTo>
                  <a:lnTo>
                    <a:pt x="2" y="16"/>
                  </a:lnTo>
                  <a:lnTo>
                    <a:pt x="2" y="16"/>
                  </a:lnTo>
                  <a:lnTo>
                    <a:pt x="0" y="24"/>
                  </a:lnTo>
                  <a:lnTo>
                    <a:pt x="0" y="24"/>
                  </a:lnTo>
                  <a:lnTo>
                    <a:pt x="2" y="24"/>
                  </a:lnTo>
                  <a:lnTo>
                    <a:pt x="2" y="24"/>
                  </a:lnTo>
                  <a:lnTo>
                    <a:pt x="18" y="32"/>
                  </a:lnTo>
                  <a:lnTo>
                    <a:pt x="18"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80"/>
            <p:cNvSpPr/>
            <p:nvPr/>
          </p:nvSpPr>
          <p:spPr bwMode="auto">
            <a:xfrm>
              <a:off x="3116263" y="1350963"/>
              <a:ext cx="47625" cy="41275"/>
            </a:xfrm>
            <a:custGeom>
              <a:avLst/>
              <a:gdLst/>
              <a:ahLst/>
              <a:cxnLst>
                <a:cxn ang="0">
                  <a:pos x="10" y="18"/>
                </a:cxn>
                <a:cxn ang="0">
                  <a:pos x="10" y="18"/>
                </a:cxn>
                <a:cxn ang="0">
                  <a:pos x="24" y="24"/>
                </a:cxn>
                <a:cxn ang="0">
                  <a:pos x="24" y="24"/>
                </a:cxn>
                <a:cxn ang="0">
                  <a:pos x="30" y="26"/>
                </a:cxn>
                <a:cxn ang="0">
                  <a:pos x="30" y="26"/>
                </a:cxn>
                <a:cxn ang="0">
                  <a:pos x="26" y="16"/>
                </a:cxn>
                <a:cxn ang="0">
                  <a:pos x="26" y="16"/>
                </a:cxn>
                <a:cxn ang="0">
                  <a:pos x="24" y="12"/>
                </a:cxn>
                <a:cxn ang="0">
                  <a:pos x="22" y="10"/>
                </a:cxn>
                <a:cxn ang="0">
                  <a:pos x="22" y="10"/>
                </a:cxn>
                <a:cxn ang="0">
                  <a:pos x="0" y="0"/>
                </a:cxn>
                <a:cxn ang="0">
                  <a:pos x="0" y="0"/>
                </a:cxn>
                <a:cxn ang="0">
                  <a:pos x="0" y="8"/>
                </a:cxn>
                <a:cxn ang="0">
                  <a:pos x="0" y="12"/>
                </a:cxn>
                <a:cxn ang="0">
                  <a:pos x="0" y="14"/>
                </a:cxn>
                <a:cxn ang="0">
                  <a:pos x="0" y="14"/>
                </a:cxn>
                <a:cxn ang="0">
                  <a:pos x="10" y="18"/>
                </a:cxn>
                <a:cxn ang="0">
                  <a:pos x="10" y="18"/>
                </a:cxn>
              </a:cxnLst>
              <a:rect l="0" t="0" r="r" b="b"/>
              <a:pathLst>
                <a:path w="30" h="26">
                  <a:moveTo>
                    <a:pt x="10" y="18"/>
                  </a:moveTo>
                  <a:lnTo>
                    <a:pt x="10" y="18"/>
                  </a:lnTo>
                  <a:lnTo>
                    <a:pt x="24" y="24"/>
                  </a:lnTo>
                  <a:lnTo>
                    <a:pt x="24" y="24"/>
                  </a:lnTo>
                  <a:lnTo>
                    <a:pt x="30" y="26"/>
                  </a:lnTo>
                  <a:lnTo>
                    <a:pt x="30" y="26"/>
                  </a:lnTo>
                  <a:lnTo>
                    <a:pt x="26" y="16"/>
                  </a:lnTo>
                  <a:lnTo>
                    <a:pt x="26" y="16"/>
                  </a:lnTo>
                  <a:lnTo>
                    <a:pt x="24" y="12"/>
                  </a:lnTo>
                  <a:lnTo>
                    <a:pt x="22" y="10"/>
                  </a:lnTo>
                  <a:lnTo>
                    <a:pt x="22" y="10"/>
                  </a:lnTo>
                  <a:lnTo>
                    <a:pt x="0" y="0"/>
                  </a:lnTo>
                  <a:lnTo>
                    <a:pt x="0" y="0"/>
                  </a:lnTo>
                  <a:lnTo>
                    <a:pt x="0" y="8"/>
                  </a:lnTo>
                  <a:lnTo>
                    <a:pt x="0" y="12"/>
                  </a:lnTo>
                  <a:lnTo>
                    <a:pt x="0" y="14"/>
                  </a:lnTo>
                  <a:lnTo>
                    <a:pt x="0" y="14"/>
                  </a:lnTo>
                  <a:lnTo>
                    <a:pt x="10" y="18"/>
                  </a:lnTo>
                  <a:lnTo>
                    <a:pt x="1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81"/>
            <p:cNvSpPr/>
            <p:nvPr/>
          </p:nvSpPr>
          <p:spPr bwMode="auto">
            <a:xfrm>
              <a:off x="3116263" y="1382713"/>
              <a:ext cx="60325" cy="44450"/>
            </a:xfrm>
            <a:custGeom>
              <a:avLst/>
              <a:gdLst/>
              <a:ahLst/>
              <a:cxnLst>
                <a:cxn ang="0">
                  <a:pos x="26" y="10"/>
                </a:cxn>
                <a:cxn ang="0">
                  <a:pos x="26" y="10"/>
                </a:cxn>
                <a:cxn ang="0">
                  <a:pos x="0" y="0"/>
                </a:cxn>
                <a:cxn ang="0">
                  <a:pos x="0" y="0"/>
                </a:cxn>
                <a:cxn ang="0">
                  <a:pos x="0" y="8"/>
                </a:cxn>
                <a:cxn ang="0">
                  <a:pos x="2" y="12"/>
                </a:cxn>
                <a:cxn ang="0">
                  <a:pos x="4" y="14"/>
                </a:cxn>
                <a:cxn ang="0">
                  <a:pos x="4" y="14"/>
                </a:cxn>
                <a:cxn ang="0">
                  <a:pos x="16" y="18"/>
                </a:cxn>
                <a:cxn ang="0">
                  <a:pos x="16" y="18"/>
                </a:cxn>
                <a:cxn ang="0">
                  <a:pos x="38" y="28"/>
                </a:cxn>
                <a:cxn ang="0">
                  <a:pos x="38" y="28"/>
                </a:cxn>
                <a:cxn ang="0">
                  <a:pos x="34" y="16"/>
                </a:cxn>
                <a:cxn ang="0">
                  <a:pos x="34" y="16"/>
                </a:cxn>
                <a:cxn ang="0">
                  <a:pos x="30" y="12"/>
                </a:cxn>
                <a:cxn ang="0">
                  <a:pos x="26" y="10"/>
                </a:cxn>
                <a:cxn ang="0">
                  <a:pos x="26" y="10"/>
                </a:cxn>
              </a:cxnLst>
              <a:rect l="0" t="0" r="r" b="b"/>
              <a:pathLst>
                <a:path w="38" h="28">
                  <a:moveTo>
                    <a:pt x="26" y="10"/>
                  </a:moveTo>
                  <a:lnTo>
                    <a:pt x="26" y="10"/>
                  </a:lnTo>
                  <a:lnTo>
                    <a:pt x="0" y="0"/>
                  </a:lnTo>
                  <a:lnTo>
                    <a:pt x="0" y="0"/>
                  </a:lnTo>
                  <a:lnTo>
                    <a:pt x="0" y="8"/>
                  </a:lnTo>
                  <a:lnTo>
                    <a:pt x="2" y="12"/>
                  </a:lnTo>
                  <a:lnTo>
                    <a:pt x="4" y="14"/>
                  </a:lnTo>
                  <a:lnTo>
                    <a:pt x="4" y="14"/>
                  </a:lnTo>
                  <a:lnTo>
                    <a:pt x="16" y="18"/>
                  </a:lnTo>
                  <a:lnTo>
                    <a:pt x="16" y="18"/>
                  </a:lnTo>
                  <a:lnTo>
                    <a:pt x="38" y="28"/>
                  </a:lnTo>
                  <a:lnTo>
                    <a:pt x="38" y="28"/>
                  </a:lnTo>
                  <a:lnTo>
                    <a:pt x="34" y="16"/>
                  </a:lnTo>
                  <a:lnTo>
                    <a:pt x="34" y="16"/>
                  </a:lnTo>
                  <a:lnTo>
                    <a:pt x="30" y="12"/>
                  </a:lnTo>
                  <a:lnTo>
                    <a:pt x="26" y="10"/>
                  </a:lnTo>
                  <a:lnTo>
                    <a:pt x="26"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82"/>
            <p:cNvSpPr/>
            <p:nvPr/>
          </p:nvSpPr>
          <p:spPr bwMode="auto">
            <a:xfrm>
              <a:off x="3122613" y="1411288"/>
              <a:ext cx="66675" cy="44450"/>
            </a:xfrm>
            <a:custGeom>
              <a:avLst/>
              <a:gdLst/>
              <a:ahLst/>
              <a:cxnLst>
                <a:cxn ang="0">
                  <a:pos x="42" y="28"/>
                </a:cxn>
                <a:cxn ang="0">
                  <a:pos x="42" y="28"/>
                </a:cxn>
                <a:cxn ang="0">
                  <a:pos x="38" y="16"/>
                </a:cxn>
                <a:cxn ang="0">
                  <a:pos x="38" y="16"/>
                </a:cxn>
                <a:cxn ang="0">
                  <a:pos x="34" y="14"/>
                </a:cxn>
                <a:cxn ang="0">
                  <a:pos x="28" y="12"/>
                </a:cxn>
                <a:cxn ang="0">
                  <a:pos x="28" y="12"/>
                </a:cxn>
                <a:cxn ang="0">
                  <a:pos x="0" y="0"/>
                </a:cxn>
                <a:cxn ang="0">
                  <a:pos x="0" y="0"/>
                </a:cxn>
                <a:cxn ang="0">
                  <a:pos x="8" y="12"/>
                </a:cxn>
                <a:cxn ang="0">
                  <a:pos x="18" y="22"/>
                </a:cxn>
                <a:cxn ang="0">
                  <a:pos x="30" y="28"/>
                </a:cxn>
                <a:cxn ang="0">
                  <a:pos x="36" y="28"/>
                </a:cxn>
                <a:cxn ang="0">
                  <a:pos x="42" y="28"/>
                </a:cxn>
                <a:cxn ang="0">
                  <a:pos x="42" y="28"/>
                </a:cxn>
              </a:cxnLst>
              <a:rect l="0" t="0" r="r" b="b"/>
              <a:pathLst>
                <a:path w="42" h="28">
                  <a:moveTo>
                    <a:pt x="42" y="28"/>
                  </a:moveTo>
                  <a:lnTo>
                    <a:pt x="42" y="28"/>
                  </a:lnTo>
                  <a:lnTo>
                    <a:pt x="38" y="16"/>
                  </a:lnTo>
                  <a:lnTo>
                    <a:pt x="38" y="16"/>
                  </a:lnTo>
                  <a:lnTo>
                    <a:pt x="34" y="14"/>
                  </a:lnTo>
                  <a:lnTo>
                    <a:pt x="28" y="12"/>
                  </a:lnTo>
                  <a:lnTo>
                    <a:pt x="28" y="12"/>
                  </a:lnTo>
                  <a:lnTo>
                    <a:pt x="0" y="0"/>
                  </a:lnTo>
                  <a:lnTo>
                    <a:pt x="0" y="0"/>
                  </a:lnTo>
                  <a:lnTo>
                    <a:pt x="8" y="12"/>
                  </a:lnTo>
                  <a:lnTo>
                    <a:pt x="18" y="22"/>
                  </a:lnTo>
                  <a:lnTo>
                    <a:pt x="30" y="28"/>
                  </a:lnTo>
                  <a:lnTo>
                    <a:pt x="36" y="28"/>
                  </a:lnTo>
                  <a:lnTo>
                    <a:pt x="42" y="28"/>
                  </a:lnTo>
                  <a:lnTo>
                    <a:pt x="4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6" name="Freeform 83"/>
            <p:cNvSpPr/>
            <p:nvPr/>
          </p:nvSpPr>
          <p:spPr bwMode="auto">
            <a:xfrm>
              <a:off x="3630613" y="1160463"/>
              <a:ext cx="31750" cy="50800"/>
            </a:xfrm>
            <a:custGeom>
              <a:avLst/>
              <a:gdLst/>
              <a:ahLst/>
              <a:cxnLst>
                <a:cxn ang="0">
                  <a:pos x="20" y="14"/>
                </a:cxn>
                <a:cxn ang="0">
                  <a:pos x="20" y="14"/>
                </a:cxn>
                <a:cxn ang="0">
                  <a:pos x="20" y="12"/>
                </a:cxn>
                <a:cxn ang="0">
                  <a:pos x="20" y="12"/>
                </a:cxn>
                <a:cxn ang="0">
                  <a:pos x="14" y="8"/>
                </a:cxn>
                <a:cxn ang="0">
                  <a:pos x="14" y="8"/>
                </a:cxn>
                <a:cxn ang="0">
                  <a:pos x="6" y="4"/>
                </a:cxn>
                <a:cxn ang="0">
                  <a:pos x="0" y="0"/>
                </a:cxn>
                <a:cxn ang="0">
                  <a:pos x="0" y="0"/>
                </a:cxn>
                <a:cxn ang="0">
                  <a:pos x="14" y="32"/>
                </a:cxn>
                <a:cxn ang="0">
                  <a:pos x="14" y="32"/>
                </a:cxn>
                <a:cxn ang="0">
                  <a:pos x="20" y="14"/>
                </a:cxn>
                <a:cxn ang="0">
                  <a:pos x="20" y="14"/>
                </a:cxn>
              </a:cxnLst>
              <a:rect l="0" t="0" r="r" b="b"/>
              <a:pathLst>
                <a:path w="20" h="32">
                  <a:moveTo>
                    <a:pt x="20" y="14"/>
                  </a:moveTo>
                  <a:lnTo>
                    <a:pt x="20" y="14"/>
                  </a:lnTo>
                  <a:lnTo>
                    <a:pt x="20" y="12"/>
                  </a:lnTo>
                  <a:lnTo>
                    <a:pt x="20" y="12"/>
                  </a:lnTo>
                  <a:lnTo>
                    <a:pt x="14" y="8"/>
                  </a:lnTo>
                  <a:lnTo>
                    <a:pt x="14" y="8"/>
                  </a:lnTo>
                  <a:lnTo>
                    <a:pt x="6" y="4"/>
                  </a:lnTo>
                  <a:lnTo>
                    <a:pt x="0" y="0"/>
                  </a:lnTo>
                  <a:lnTo>
                    <a:pt x="0" y="0"/>
                  </a:lnTo>
                  <a:lnTo>
                    <a:pt x="14" y="32"/>
                  </a:lnTo>
                  <a:lnTo>
                    <a:pt x="14" y="32"/>
                  </a:lnTo>
                  <a:lnTo>
                    <a:pt x="20" y="14"/>
                  </a:lnTo>
                  <a:lnTo>
                    <a:pt x="2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7" name="Freeform 84"/>
            <p:cNvSpPr/>
            <p:nvPr/>
          </p:nvSpPr>
          <p:spPr bwMode="auto">
            <a:xfrm>
              <a:off x="3656013" y="1182688"/>
              <a:ext cx="31750" cy="63500"/>
            </a:xfrm>
            <a:custGeom>
              <a:avLst/>
              <a:gdLst/>
              <a:ahLst/>
              <a:cxnLst>
                <a:cxn ang="0">
                  <a:pos x="8" y="0"/>
                </a:cxn>
                <a:cxn ang="0">
                  <a:pos x="8" y="0"/>
                </a:cxn>
                <a:cxn ang="0">
                  <a:pos x="0" y="22"/>
                </a:cxn>
                <a:cxn ang="0">
                  <a:pos x="0" y="22"/>
                </a:cxn>
                <a:cxn ang="0">
                  <a:pos x="2" y="26"/>
                </a:cxn>
                <a:cxn ang="0">
                  <a:pos x="4" y="30"/>
                </a:cxn>
                <a:cxn ang="0">
                  <a:pos x="4" y="30"/>
                </a:cxn>
                <a:cxn ang="0">
                  <a:pos x="8" y="40"/>
                </a:cxn>
                <a:cxn ang="0">
                  <a:pos x="8" y="40"/>
                </a:cxn>
                <a:cxn ang="0">
                  <a:pos x="10" y="32"/>
                </a:cxn>
                <a:cxn ang="0">
                  <a:pos x="10" y="32"/>
                </a:cxn>
                <a:cxn ang="0">
                  <a:pos x="16" y="20"/>
                </a:cxn>
                <a:cxn ang="0">
                  <a:pos x="16" y="20"/>
                </a:cxn>
                <a:cxn ang="0">
                  <a:pos x="20" y="10"/>
                </a:cxn>
                <a:cxn ang="0">
                  <a:pos x="20" y="10"/>
                </a:cxn>
                <a:cxn ang="0">
                  <a:pos x="18" y="8"/>
                </a:cxn>
                <a:cxn ang="0">
                  <a:pos x="14" y="4"/>
                </a:cxn>
                <a:cxn ang="0">
                  <a:pos x="8" y="0"/>
                </a:cxn>
                <a:cxn ang="0">
                  <a:pos x="8" y="0"/>
                </a:cxn>
              </a:cxnLst>
              <a:rect l="0" t="0" r="r" b="b"/>
              <a:pathLst>
                <a:path w="20" h="40">
                  <a:moveTo>
                    <a:pt x="8" y="0"/>
                  </a:moveTo>
                  <a:lnTo>
                    <a:pt x="8" y="0"/>
                  </a:lnTo>
                  <a:lnTo>
                    <a:pt x="0" y="22"/>
                  </a:lnTo>
                  <a:lnTo>
                    <a:pt x="0" y="22"/>
                  </a:lnTo>
                  <a:lnTo>
                    <a:pt x="2" y="26"/>
                  </a:lnTo>
                  <a:lnTo>
                    <a:pt x="4" y="30"/>
                  </a:lnTo>
                  <a:lnTo>
                    <a:pt x="4" y="30"/>
                  </a:lnTo>
                  <a:lnTo>
                    <a:pt x="8" y="40"/>
                  </a:lnTo>
                  <a:lnTo>
                    <a:pt x="8" y="40"/>
                  </a:lnTo>
                  <a:lnTo>
                    <a:pt x="10" y="32"/>
                  </a:lnTo>
                  <a:lnTo>
                    <a:pt x="10" y="32"/>
                  </a:lnTo>
                  <a:lnTo>
                    <a:pt x="16" y="20"/>
                  </a:lnTo>
                  <a:lnTo>
                    <a:pt x="16" y="20"/>
                  </a:lnTo>
                  <a:lnTo>
                    <a:pt x="20" y="10"/>
                  </a:lnTo>
                  <a:lnTo>
                    <a:pt x="20" y="10"/>
                  </a:lnTo>
                  <a:lnTo>
                    <a:pt x="18" y="8"/>
                  </a:lnTo>
                  <a:lnTo>
                    <a:pt x="14" y="4"/>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8" name="Freeform 85"/>
            <p:cNvSpPr/>
            <p:nvPr/>
          </p:nvSpPr>
          <p:spPr bwMode="auto">
            <a:xfrm>
              <a:off x="3675063" y="1201738"/>
              <a:ext cx="28575" cy="76200"/>
            </a:xfrm>
            <a:custGeom>
              <a:avLst/>
              <a:gdLst/>
              <a:ahLst/>
              <a:cxnLst>
                <a:cxn ang="0">
                  <a:pos x="2" y="28"/>
                </a:cxn>
                <a:cxn ang="0">
                  <a:pos x="2" y="28"/>
                </a:cxn>
                <a:cxn ang="0">
                  <a:pos x="0" y="32"/>
                </a:cxn>
                <a:cxn ang="0">
                  <a:pos x="0" y="36"/>
                </a:cxn>
                <a:cxn ang="0">
                  <a:pos x="0" y="36"/>
                </a:cxn>
                <a:cxn ang="0">
                  <a:pos x="6" y="48"/>
                </a:cxn>
                <a:cxn ang="0">
                  <a:pos x="6" y="48"/>
                </a:cxn>
                <a:cxn ang="0">
                  <a:pos x="14" y="26"/>
                </a:cxn>
                <a:cxn ang="0">
                  <a:pos x="14" y="26"/>
                </a:cxn>
                <a:cxn ang="0">
                  <a:pos x="18" y="14"/>
                </a:cxn>
                <a:cxn ang="0">
                  <a:pos x="18" y="14"/>
                </a:cxn>
                <a:cxn ang="0">
                  <a:pos x="18" y="10"/>
                </a:cxn>
                <a:cxn ang="0">
                  <a:pos x="16" y="6"/>
                </a:cxn>
                <a:cxn ang="0">
                  <a:pos x="12" y="0"/>
                </a:cxn>
                <a:cxn ang="0">
                  <a:pos x="12" y="0"/>
                </a:cxn>
                <a:cxn ang="0">
                  <a:pos x="2" y="28"/>
                </a:cxn>
                <a:cxn ang="0">
                  <a:pos x="2" y="28"/>
                </a:cxn>
              </a:cxnLst>
              <a:rect l="0" t="0" r="r" b="b"/>
              <a:pathLst>
                <a:path w="18" h="48">
                  <a:moveTo>
                    <a:pt x="2" y="28"/>
                  </a:moveTo>
                  <a:lnTo>
                    <a:pt x="2" y="28"/>
                  </a:lnTo>
                  <a:lnTo>
                    <a:pt x="0" y="32"/>
                  </a:lnTo>
                  <a:lnTo>
                    <a:pt x="0" y="36"/>
                  </a:lnTo>
                  <a:lnTo>
                    <a:pt x="0" y="36"/>
                  </a:lnTo>
                  <a:lnTo>
                    <a:pt x="6" y="48"/>
                  </a:lnTo>
                  <a:lnTo>
                    <a:pt x="6" y="48"/>
                  </a:lnTo>
                  <a:lnTo>
                    <a:pt x="14" y="26"/>
                  </a:lnTo>
                  <a:lnTo>
                    <a:pt x="14" y="26"/>
                  </a:lnTo>
                  <a:lnTo>
                    <a:pt x="18" y="14"/>
                  </a:lnTo>
                  <a:lnTo>
                    <a:pt x="18" y="14"/>
                  </a:lnTo>
                  <a:lnTo>
                    <a:pt x="18" y="10"/>
                  </a:lnTo>
                  <a:lnTo>
                    <a:pt x="16" y="6"/>
                  </a:lnTo>
                  <a:lnTo>
                    <a:pt x="12" y="0"/>
                  </a:lnTo>
                  <a:lnTo>
                    <a:pt x="12" y="0"/>
                  </a:lnTo>
                  <a:lnTo>
                    <a:pt x="2" y="28"/>
                  </a:lnTo>
                  <a:lnTo>
                    <a:pt x="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9" name="Freeform 86"/>
            <p:cNvSpPr/>
            <p:nvPr/>
          </p:nvSpPr>
          <p:spPr bwMode="auto">
            <a:xfrm>
              <a:off x="3690938" y="1230313"/>
              <a:ext cx="25400" cy="79375"/>
            </a:xfrm>
            <a:custGeom>
              <a:avLst/>
              <a:gdLst/>
              <a:ahLst/>
              <a:cxnLst>
                <a:cxn ang="0">
                  <a:pos x="0" y="36"/>
                </a:cxn>
                <a:cxn ang="0">
                  <a:pos x="0" y="36"/>
                </a:cxn>
                <a:cxn ang="0">
                  <a:pos x="6" y="50"/>
                </a:cxn>
                <a:cxn ang="0">
                  <a:pos x="6" y="50"/>
                </a:cxn>
                <a:cxn ang="0">
                  <a:pos x="10" y="44"/>
                </a:cxn>
                <a:cxn ang="0">
                  <a:pos x="12" y="38"/>
                </a:cxn>
                <a:cxn ang="0">
                  <a:pos x="16" y="26"/>
                </a:cxn>
                <a:cxn ang="0">
                  <a:pos x="16" y="12"/>
                </a:cxn>
                <a:cxn ang="0">
                  <a:pos x="12" y="0"/>
                </a:cxn>
                <a:cxn ang="0">
                  <a:pos x="12" y="0"/>
                </a:cxn>
                <a:cxn ang="0">
                  <a:pos x="2" y="28"/>
                </a:cxn>
                <a:cxn ang="0">
                  <a:pos x="2" y="28"/>
                </a:cxn>
                <a:cxn ang="0">
                  <a:pos x="0" y="32"/>
                </a:cxn>
                <a:cxn ang="0">
                  <a:pos x="0" y="36"/>
                </a:cxn>
                <a:cxn ang="0">
                  <a:pos x="0" y="36"/>
                </a:cxn>
              </a:cxnLst>
              <a:rect l="0" t="0" r="r" b="b"/>
              <a:pathLst>
                <a:path w="16" h="50">
                  <a:moveTo>
                    <a:pt x="0" y="36"/>
                  </a:moveTo>
                  <a:lnTo>
                    <a:pt x="0" y="36"/>
                  </a:lnTo>
                  <a:lnTo>
                    <a:pt x="6" y="50"/>
                  </a:lnTo>
                  <a:lnTo>
                    <a:pt x="6" y="50"/>
                  </a:lnTo>
                  <a:lnTo>
                    <a:pt x="10" y="44"/>
                  </a:lnTo>
                  <a:lnTo>
                    <a:pt x="12" y="38"/>
                  </a:lnTo>
                  <a:lnTo>
                    <a:pt x="16" y="26"/>
                  </a:lnTo>
                  <a:lnTo>
                    <a:pt x="16" y="12"/>
                  </a:lnTo>
                  <a:lnTo>
                    <a:pt x="12" y="0"/>
                  </a:lnTo>
                  <a:lnTo>
                    <a:pt x="12" y="0"/>
                  </a:lnTo>
                  <a:lnTo>
                    <a:pt x="2" y="28"/>
                  </a:lnTo>
                  <a:lnTo>
                    <a:pt x="2" y="28"/>
                  </a:lnTo>
                  <a:lnTo>
                    <a:pt x="0" y="32"/>
                  </a:lnTo>
                  <a:lnTo>
                    <a:pt x="0" y="36"/>
                  </a:lnTo>
                  <a:lnTo>
                    <a:pt x="0"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0" name="Freeform 87"/>
            <p:cNvSpPr/>
            <p:nvPr/>
          </p:nvSpPr>
          <p:spPr bwMode="auto">
            <a:xfrm>
              <a:off x="3614738" y="1163638"/>
              <a:ext cx="31750" cy="50800"/>
            </a:xfrm>
            <a:custGeom>
              <a:avLst/>
              <a:gdLst/>
              <a:ahLst/>
              <a:cxnLst>
                <a:cxn ang="0">
                  <a:pos x="2" y="14"/>
                </a:cxn>
                <a:cxn ang="0">
                  <a:pos x="2" y="14"/>
                </a:cxn>
                <a:cxn ang="0">
                  <a:pos x="0" y="24"/>
                </a:cxn>
                <a:cxn ang="0">
                  <a:pos x="0" y="24"/>
                </a:cxn>
                <a:cxn ang="0">
                  <a:pos x="2" y="24"/>
                </a:cxn>
                <a:cxn ang="0">
                  <a:pos x="2" y="24"/>
                </a:cxn>
                <a:cxn ang="0">
                  <a:pos x="20" y="32"/>
                </a:cxn>
                <a:cxn ang="0">
                  <a:pos x="20" y="32"/>
                </a:cxn>
                <a:cxn ang="0">
                  <a:pos x="6" y="0"/>
                </a:cxn>
                <a:cxn ang="0">
                  <a:pos x="6" y="0"/>
                </a:cxn>
                <a:cxn ang="0">
                  <a:pos x="4" y="8"/>
                </a:cxn>
                <a:cxn ang="0">
                  <a:pos x="2" y="14"/>
                </a:cxn>
                <a:cxn ang="0">
                  <a:pos x="2" y="14"/>
                </a:cxn>
              </a:cxnLst>
              <a:rect l="0" t="0" r="r" b="b"/>
              <a:pathLst>
                <a:path w="20" h="32">
                  <a:moveTo>
                    <a:pt x="2" y="14"/>
                  </a:moveTo>
                  <a:lnTo>
                    <a:pt x="2" y="14"/>
                  </a:lnTo>
                  <a:lnTo>
                    <a:pt x="0" y="24"/>
                  </a:lnTo>
                  <a:lnTo>
                    <a:pt x="0" y="24"/>
                  </a:lnTo>
                  <a:lnTo>
                    <a:pt x="2" y="24"/>
                  </a:lnTo>
                  <a:lnTo>
                    <a:pt x="2" y="24"/>
                  </a:lnTo>
                  <a:lnTo>
                    <a:pt x="20" y="32"/>
                  </a:lnTo>
                  <a:lnTo>
                    <a:pt x="20" y="32"/>
                  </a:lnTo>
                  <a:lnTo>
                    <a:pt x="6" y="0"/>
                  </a:lnTo>
                  <a:lnTo>
                    <a:pt x="6" y="0"/>
                  </a:lnTo>
                  <a:lnTo>
                    <a:pt x="4" y="8"/>
                  </a:lnTo>
                  <a:lnTo>
                    <a:pt x="2" y="14"/>
                  </a:lnTo>
                  <a:lnTo>
                    <a:pt x="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1" name="Freeform 88"/>
            <p:cNvSpPr/>
            <p:nvPr/>
          </p:nvSpPr>
          <p:spPr bwMode="auto">
            <a:xfrm>
              <a:off x="3611563" y="1208088"/>
              <a:ext cx="47625" cy="41275"/>
            </a:xfrm>
            <a:custGeom>
              <a:avLst/>
              <a:gdLst/>
              <a:ahLst/>
              <a:cxnLst>
                <a:cxn ang="0">
                  <a:pos x="10" y="18"/>
                </a:cxn>
                <a:cxn ang="0">
                  <a:pos x="10" y="18"/>
                </a:cxn>
                <a:cxn ang="0">
                  <a:pos x="24" y="24"/>
                </a:cxn>
                <a:cxn ang="0">
                  <a:pos x="24" y="24"/>
                </a:cxn>
                <a:cxn ang="0">
                  <a:pos x="30" y="26"/>
                </a:cxn>
                <a:cxn ang="0">
                  <a:pos x="30" y="26"/>
                </a:cxn>
                <a:cxn ang="0">
                  <a:pos x="26" y="16"/>
                </a:cxn>
                <a:cxn ang="0">
                  <a:pos x="26" y="16"/>
                </a:cxn>
                <a:cxn ang="0">
                  <a:pos x="24" y="12"/>
                </a:cxn>
                <a:cxn ang="0">
                  <a:pos x="22" y="10"/>
                </a:cxn>
                <a:cxn ang="0">
                  <a:pos x="22" y="10"/>
                </a:cxn>
                <a:cxn ang="0">
                  <a:pos x="2" y="0"/>
                </a:cxn>
                <a:cxn ang="0">
                  <a:pos x="2" y="0"/>
                </a:cxn>
                <a:cxn ang="0">
                  <a:pos x="0" y="8"/>
                </a:cxn>
                <a:cxn ang="0">
                  <a:pos x="0" y="12"/>
                </a:cxn>
                <a:cxn ang="0">
                  <a:pos x="0" y="14"/>
                </a:cxn>
                <a:cxn ang="0">
                  <a:pos x="0" y="14"/>
                </a:cxn>
                <a:cxn ang="0">
                  <a:pos x="10" y="18"/>
                </a:cxn>
                <a:cxn ang="0">
                  <a:pos x="10" y="18"/>
                </a:cxn>
              </a:cxnLst>
              <a:rect l="0" t="0" r="r" b="b"/>
              <a:pathLst>
                <a:path w="30" h="26">
                  <a:moveTo>
                    <a:pt x="10" y="18"/>
                  </a:moveTo>
                  <a:lnTo>
                    <a:pt x="10" y="18"/>
                  </a:lnTo>
                  <a:lnTo>
                    <a:pt x="24" y="24"/>
                  </a:lnTo>
                  <a:lnTo>
                    <a:pt x="24" y="24"/>
                  </a:lnTo>
                  <a:lnTo>
                    <a:pt x="30" y="26"/>
                  </a:lnTo>
                  <a:lnTo>
                    <a:pt x="30" y="26"/>
                  </a:lnTo>
                  <a:lnTo>
                    <a:pt x="26" y="16"/>
                  </a:lnTo>
                  <a:lnTo>
                    <a:pt x="26" y="16"/>
                  </a:lnTo>
                  <a:lnTo>
                    <a:pt x="24" y="12"/>
                  </a:lnTo>
                  <a:lnTo>
                    <a:pt x="22" y="10"/>
                  </a:lnTo>
                  <a:lnTo>
                    <a:pt x="22" y="10"/>
                  </a:lnTo>
                  <a:lnTo>
                    <a:pt x="2" y="0"/>
                  </a:lnTo>
                  <a:lnTo>
                    <a:pt x="2" y="0"/>
                  </a:lnTo>
                  <a:lnTo>
                    <a:pt x="0" y="8"/>
                  </a:lnTo>
                  <a:lnTo>
                    <a:pt x="0" y="12"/>
                  </a:lnTo>
                  <a:lnTo>
                    <a:pt x="0" y="14"/>
                  </a:lnTo>
                  <a:lnTo>
                    <a:pt x="0" y="14"/>
                  </a:lnTo>
                  <a:lnTo>
                    <a:pt x="10" y="18"/>
                  </a:lnTo>
                  <a:lnTo>
                    <a:pt x="1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2" name="Freeform 89"/>
            <p:cNvSpPr/>
            <p:nvPr/>
          </p:nvSpPr>
          <p:spPr bwMode="auto">
            <a:xfrm>
              <a:off x="3611563" y="1239838"/>
              <a:ext cx="63500" cy="44450"/>
            </a:xfrm>
            <a:custGeom>
              <a:avLst/>
              <a:gdLst/>
              <a:ahLst/>
              <a:cxnLst>
                <a:cxn ang="0">
                  <a:pos x="4" y="14"/>
                </a:cxn>
                <a:cxn ang="0">
                  <a:pos x="4" y="14"/>
                </a:cxn>
                <a:cxn ang="0">
                  <a:pos x="16" y="18"/>
                </a:cxn>
                <a:cxn ang="0">
                  <a:pos x="16" y="18"/>
                </a:cxn>
                <a:cxn ang="0">
                  <a:pos x="40" y="28"/>
                </a:cxn>
                <a:cxn ang="0">
                  <a:pos x="40" y="28"/>
                </a:cxn>
                <a:cxn ang="0">
                  <a:pos x="34" y="14"/>
                </a:cxn>
                <a:cxn ang="0">
                  <a:pos x="34" y="14"/>
                </a:cxn>
                <a:cxn ang="0">
                  <a:pos x="32" y="12"/>
                </a:cxn>
                <a:cxn ang="0">
                  <a:pos x="28" y="10"/>
                </a:cxn>
                <a:cxn ang="0">
                  <a:pos x="28" y="10"/>
                </a:cxn>
                <a:cxn ang="0">
                  <a:pos x="0" y="0"/>
                </a:cxn>
                <a:cxn ang="0">
                  <a:pos x="0" y="0"/>
                </a:cxn>
                <a:cxn ang="0">
                  <a:pos x="2" y="8"/>
                </a:cxn>
                <a:cxn ang="0">
                  <a:pos x="2" y="12"/>
                </a:cxn>
                <a:cxn ang="0">
                  <a:pos x="4" y="14"/>
                </a:cxn>
                <a:cxn ang="0">
                  <a:pos x="4" y="14"/>
                </a:cxn>
              </a:cxnLst>
              <a:rect l="0" t="0" r="r" b="b"/>
              <a:pathLst>
                <a:path w="40" h="28">
                  <a:moveTo>
                    <a:pt x="4" y="14"/>
                  </a:moveTo>
                  <a:lnTo>
                    <a:pt x="4" y="14"/>
                  </a:lnTo>
                  <a:lnTo>
                    <a:pt x="16" y="18"/>
                  </a:lnTo>
                  <a:lnTo>
                    <a:pt x="16" y="18"/>
                  </a:lnTo>
                  <a:lnTo>
                    <a:pt x="40" y="28"/>
                  </a:lnTo>
                  <a:lnTo>
                    <a:pt x="40" y="28"/>
                  </a:lnTo>
                  <a:lnTo>
                    <a:pt x="34" y="14"/>
                  </a:lnTo>
                  <a:lnTo>
                    <a:pt x="34" y="14"/>
                  </a:lnTo>
                  <a:lnTo>
                    <a:pt x="32" y="12"/>
                  </a:lnTo>
                  <a:lnTo>
                    <a:pt x="28" y="10"/>
                  </a:lnTo>
                  <a:lnTo>
                    <a:pt x="28" y="10"/>
                  </a:lnTo>
                  <a:lnTo>
                    <a:pt x="0" y="0"/>
                  </a:lnTo>
                  <a:lnTo>
                    <a:pt x="0" y="0"/>
                  </a:lnTo>
                  <a:lnTo>
                    <a:pt x="2" y="8"/>
                  </a:lnTo>
                  <a:lnTo>
                    <a:pt x="2" y="12"/>
                  </a:lnTo>
                  <a:lnTo>
                    <a:pt x="4" y="14"/>
                  </a:lnTo>
                  <a:lnTo>
                    <a:pt x="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3" name="Freeform 90"/>
            <p:cNvSpPr/>
            <p:nvPr/>
          </p:nvSpPr>
          <p:spPr bwMode="auto">
            <a:xfrm>
              <a:off x="3621088" y="1268413"/>
              <a:ext cx="66675" cy="44450"/>
            </a:xfrm>
            <a:custGeom>
              <a:avLst/>
              <a:gdLst/>
              <a:ahLst/>
              <a:cxnLst>
                <a:cxn ang="0">
                  <a:pos x="42" y="28"/>
                </a:cxn>
                <a:cxn ang="0">
                  <a:pos x="42" y="28"/>
                </a:cxn>
                <a:cxn ang="0">
                  <a:pos x="36" y="16"/>
                </a:cxn>
                <a:cxn ang="0">
                  <a:pos x="36" y="16"/>
                </a:cxn>
                <a:cxn ang="0">
                  <a:pos x="32" y="14"/>
                </a:cxn>
                <a:cxn ang="0">
                  <a:pos x="28" y="12"/>
                </a:cxn>
                <a:cxn ang="0">
                  <a:pos x="28" y="12"/>
                </a:cxn>
                <a:cxn ang="0">
                  <a:pos x="0" y="0"/>
                </a:cxn>
                <a:cxn ang="0">
                  <a:pos x="0" y="0"/>
                </a:cxn>
                <a:cxn ang="0">
                  <a:pos x="6" y="12"/>
                </a:cxn>
                <a:cxn ang="0">
                  <a:pos x="16" y="22"/>
                </a:cxn>
                <a:cxn ang="0">
                  <a:pos x="28" y="28"/>
                </a:cxn>
                <a:cxn ang="0">
                  <a:pos x="34" y="28"/>
                </a:cxn>
                <a:cxn ang="0">
                  <a:pos x="42" y="28"/>
                </a:cxn>
                <a:cxn ang="0">
                  <a:pos x="42" y="28"/>
                </a:cxn>
              </a:cxnLst>
              <a:rect l="0" t="0" r="r" b="b"/>
              <a:pathLst>
                <a:path w="42" h="28">
                  <a:moveTo>
                    <a:pt x="42" y="28"/>
                  </a:moveTo>
                  <a:lnTo>
                    <a:pt x="42" y="28"/>
                  </a:lnTo>
                  <a:lnTo>
                    <a:pt x="36" y="16"/>
                  </a:lnTo>
                  <a:lnTo>
                    <a:pt x="36" y="16"/>
                  </a:lnTo>
                  <a:lnTo>
                    <a:pt x="32" y="14"/>
                  </a:lnTo>
                  <a:lnTo>
                    <a:pt x="28" y="12"/>
                  </a:lnTo>
                  <a:lnTo>
                    <a:pt x="28" y="12"/>
                  </a:lnTo>
                  <a:lnTo>
                    <a:pt x="0" y="0"/>
                  </a:lnTo>
                  <a:lnTo>
                    <a:pt x="0" y="0"/>
                  </a:lnTo>
                  <a:lnTo>
                    <a:pt x="6" y="12"/>
                  </a:lnTo>
                  <a:lnTo>
                    <a:pt x="16" y="22"/>
                  </a:lnTo>
                  <a:lnTo>
                    <a:pt x="28" y="28"/>
                  </a:lnTo>
                  <a:lnTo>
                    <a:pt x="34" y="28"/>
                  </a:lnTo>
                  <a:lnTo>
                    <a:pt x="42" y="28"/>
                  </a:lnTo>
                  <a:lnTo>
                    <a:pt x="4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4" name="Freeform 91"/>
            <p:cNvSpPr/>
            <p:nvPr/>
          </p:nvSpPr>
          <p:spPr bwMode="auto">
            <a:xfrm>
              <a:off x="3484563" y="1106488"/>
              <a:ext cx="34925" cy="50800"/>
            </a:xfrm>
            <a:custGeom>
              <a:avLst/>
              <a:gdLst/>
              <a:ahLst/>
              <a:cxnLst>
                <a:cxn ang="0">
                  <a:pos x="22" y="14"/>
                </a:cxn>
                <a:cxn ang="0">
                  <a:pos x="22" y="14"/>
                </a:cxn>
                <a:cxn ang="0">
                  <a:pos x="22" y="12"/>
                </a:cxn>
                <a:cxn ang="0">
                  <a:pos x="22" y="12"/>
                </a:cxn>
                <a:cxn ang="0">
                  <a:pos x="14" y="8"/>
                </a:cxn>
                <a:cxn ang="0">
                  <a:pos x="14" y="8"/>
                </a:cxn>
                <a:cxn ang="0">
                  <a:pos x="8" y="4"/>
                </a:cxn>
                <a:cxn ang="0">
                  <a:pos x="0" y="0"/>
                </a:cxn>
                <a:cxn ang="0">
                  <a:pos x="0" y="0"/>
                </a:cxn>
                <a:cxn ang="0">
                  <a:pos x="16" y="32"/>
                </a:cxn>
                <a:cxn ang="0">
                  <a:pos x="16" y="32"/>
                </a:cxn>
                <a:cxn ang="0">
                  <a:pos x="22" y="14"/>
                </a:cxn>
                <a:cxn ang="0">
                  <a:pos x="22" y="14"/>
                </a:cxn>
              </a:cxnLst>
              <a:rect l="0" t="0" r="r" b="b"/>
              <a:pathLst>
                <a:path w="22" h="32">
                  <a:moveTo>
                    <a:pt x="22" y="14"/>
                  </a:moveTo>
                  <a:lnTo>
                    <a:pt x="22" y="14"/>
                  </a:lnTo>
                  <a:lnTo>
                    <a:pt x="22" y="12"/>
                  </a:lnTo>
                  <a:lnTo>
                    <a:pt x="22" y="12"/>
                  </a:lnTo>
                  <a:lnTo>
                    <a:pt x="14" y="8"/>
                  </a:lnTo>
                  <a:lnTo>
                    <a:pt x="14" y="8"/>
                  </a:lnTo>
                  <a:lnTo>
                    <a:pt x="8" y="4"/>
                  </a:lnTo>
                  <a:lnTo>
                    <a:pt x="0" y="0"/>
                  </a:lnTo>
                  <a:lnTo>
                    <a:pt x="0" y="0"/>
                  </a:lnTo>
                  <a:lnTo>
                    <a:pt x="16" y="32"/>
                  </a:lnTo>
                  <a:lnTo>
                    <a:pt x="16" y="32"/>
                  </a:lnTo>
                  <a:lnTo>
                    <a:pt x="22" y="14"/>
                  </a:lnTo>
                  <a:lnTo>
                    <a:pt x="2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5" name="Freeform 92"/>
            <p:cNvSpPr/>
            <p:nvPr/>
          </p:nvSpPr>
          <p:spPr bwMode="auto">
            <a:xfrm>
              <a:off x="3513138" y="1128713"/>
              <a:ext cx="28575" cy="63500"/>
            </a:xfrm>
            <a:custGeom>
              <a:avLst/>
              <a:gdLst/>
              <a:ahLst/>
              <a:cxnLst>
                <a:cxn ang="0">
                  <a:pos x="8" y="40"/>
                </a:cxn>
                <a:cxn ang="0">
                  <a:pos x="8" y="40"/>
                </a:cxn>
                <a:cxn ang="0">
                  <a:pos x="10" y="34"/>
                </a:cxn>
                <a:cxn ang="0">
                  <a:pos x="10" y="34"/>
                </a:cxn>
                <a:cxn ang="0">
                  <a:pos x="16" y="20"/>
                </a:cxn>
                <a:cxn ang="0">
                  <a:pos x="16" y="20"/>
                </a:cxn>
                <a:cxn ang="0">
                  <a:pos x="18" y="10"/>
                </a:cxn>
                <a:cxn ang="0">
                  <a:pos x="18" y="10"/>
                </a:cxn>
                <a:cxn ang="0">
                  <a:pos x="18" y="8"/>
                </a:cxn>
                <a:cxn ang="0">
                  <a:pos x="14" y="4"/>
                </a:cxn>
                <a:cxn ang="0">
                  <a:pos x="8" y="0"/>
                </a:cxn>
                <a:cxn ang="0">
                  <a:pos x="8" y="0"/>
                </a:cxn>
                <a:cxn ang="0">
                  <a:pos x="0" y="22"/>
                </a:cxn>
                <a:cxn ang="0">
                  <a:pos x="0" y="22"/>
                </a:cxn>
                <a:cxn ang="0">
                  <a:pos x="2" y="26"/>
                </a:cxn>
                <a:cxn ang="0">
                  <a:pos x="4" y="30"/>
                </a:cxn>
                <a:cxn ang="0">
                  <a:pos x="4" y="30"/>
                </a:cxn>
                <a:cxn ang="0">
                  <a:pos x="8" y="40"/>
                </a:cxn>
                <a:cxn ang="0">
                  <a:pos x="8" y="40"/>
                </a:cxn>
              </a:cxnLst>
              <a:rect l="0" t="0" r="r" b="b"/>
              <a:pathLst>
                <a:path w="18" h="40">
                  <a:moveTo>
                    <a:pt x="8" y="40"/>
                  </a:moveTo>
                  <a:lnTo>
                    <a:pt x="8" y="40"/>
                  </a:lnTo>
                  <a:lnTo>
                    <a:pt x="10" y="34"/>
                  </a:lnTo>
                  <a:lnTo>
                    <a:pt x="10" y="34"/>
                  </a:lnTo>
                  <a:lnTo>
                    <a:pt x="16" y="20"/>
                  </a:lnTo>
                  <a:lnTo>
                    <a:pt x="16" y="20"/>
                  </a:lnTo>
                  <a:lnTo>
                    <a:pt x="18" y="10"/>
                  </a:lnTo>
                  <a:lnTo>
                    <a:pt x="18" y="10"/>
                  </a:lnTo>
                  <a:lnTo>
                    <a:pt x="18" y="8"/>
                  </a:lnTo>
                  <a:lnTo>
                    <a:pt x="14" y="4"/>
                  </a:lnTo>
                  <a:lnTo>
                    <a:pt x="8" y="0"/>
                  </a:lnTo>
                  <a:lnTo>
                    <a:pt x="8" y="0"/>
                  </a:lnTo>
                  <a:lnTo>
                    <a:pt x="0" y="22"/>
                  </a:lnTo>
                  <a:lnTo>
                    <a:pt x="0" y="22"/>
                  </a:lnTo>
                  <a:lnTo>
                    <a:pt x="2" y="26"/>
                  </a:lnTo>
                  <a:lnTo>
                    <a:pt x="4" y="30"/>
                  </a:lnTo>
                  <a:lnTo>
                    <a:pt x="4" y="30"/>
                  </a:lnTo>
                  <a:lnTo>
                    <a:pt x="8" y="40"/>
                  </a:lnTo>
                  <a:lnTo>
                    <a:pt x="8" y="4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6" name="Freeform 93"/>
            <p:cNvSpPr/>
            <p:nvPr/>
          </p:nvSpPr>
          <p:spPr bwMode="auto">
            <a:xfrm>
              <a:off x="3532188" y="1150938"/>
              <a:ext cx="28575" cy="76200"/>
            </a:xfrm>
            <a:custGeom>
              <a:avLst/>
              <a:gdLst/>
              <a:ahLst/>
              <a:cxnLst>
                <a:cxn ang="0">
                  <a:pos x="18" y="12"/>
                </a:cxn>
                <a:cxn ang="0">
                  <a:pos x="18" y="12"/>
                </a:cxn>
                <a:cxn ang="0">
                  <a:pos x="18" y="8"/>
                </a:cxn>
                <a:cxn ang="0">
                  <a:pos x="16" y="4"/>
                </a:cxn>
                <a:cxn ang="0">
                  <a:pos x="10" y="0"/>
                </a:cxn>
                <a:cxn ang="0">
                  <a:pos x="10" y="0"/>
                </a:cxn>
                <a:cxn ang="0">
                  <a:pos x="0" y="26"/>
                </a:cxn>
                <a:cxn ang="0">
                  <a:pos x="0" y="26"/>
                </a:cxn>
                <a:cxn ang="0">
                  <a:pos x="0" y="30"/>
                </a:cxn>
                <a:cxn ang="0">
                  <a:pos x="0" y="34"/>
                </a:cxn>
                <a:cxn ang="0">
                  <a:pos x="0" y="34"/>
                </a:cxn>
                <a:cxn ang="0">
                  <a:pos x="6" y="48"/>
                </a:cxn>
                <a:cxn ang="0">
                  <a:pos x="6" y="48"/>
                </a:cxn>
                <a:cxn ang="0">
                  <a:pos x="14" y="24"/>
                </a:cxn>
                <a:cxn ang="0">
                  <a:pos x="14" y="24"/>
                </a:cxn>
                <a:cxn ang="0">
                  <a:pos x="18" y="12"/>
                </a:cxn>
                <a:cxn ang="0">
                  <a:pos x="18" y="12"/>
                </a:cxn>
              </a:cxnLst>
              <a:rect l="0" t="0" r="r" b="b"/>
              <a:pathLst>
                <a:path w="18" h="48">
                  <a:moveTo>
                    <a:pt x="18" y="12"/>
                  </a:moveTo>
                  <a:lnTo>
                    <a:pt x="18" y="12"/>
                  </a:lnTo>
                  <a:lnTo>
                    <a:pt x="18" y="8"/>
                  </a:lnTo>
                  <a:lnTo>
                    <a:pt x="16" y="4"/>
                  </a:lnTo>
                  <a:lnTo>
                    <a:pt x="10" y="0"/>
                  </a:lnTo>
                  <a:lnTo>
                    <a:pt x="10" y="0"/>
                  </a:lnTo>
                  <a:lnTo>
                    <a:pt x="0" y="26"/>
                  </a:lnTo>
                  <a:lnTo>
                    <a:pt x="0" y="26"/>
                  </a:lnTo>
                  <a:lnTo>
                    <a:pt x="0" y="30"/>
                  </a:lnTo>
                  <a:lnTo>
                    <a:pt x="0" y="34"/>
                  </a:lnTo>
                  <a:lnTo>
                    <a:pt x="0" y="34"/>
                  </a:lnTo>
                  <a:lnTo>
                    <a:pt x="6" y="48"/>
                  </a:lnTo>
                  <a:lnTo>
                    <a:pt x="6" y="48"/>
                  </a:lnTo>
                  <a:lnTo>
                    <a:pt x="14" y="24"/>
                  </a:lnTo>
                  <a:lnTo>
                    <a:pt x="14" y="24"/>
                  </a:lnTo>
                  <a:lnTo>
                    <a:pt x="18" y="12"/>
                  </a:lnTo>
                  <a:lnTo>
                    <a:pt x="1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7" name="Freeform 94"/>
            <p:cNvSpPr/>
            <p:nvPr/>
          </p:nvSpPr>
          <p:spPr bwMode="auto">
            <a:xfrm>
              <a:off x="3544888" y="1176338"/>
              <a:ext cx="28575" cy="79375"/>
            </a:xfrm>
            <a:custGeom>
              <a:avLst/>
              <a:gdLst/>
              <a:ahLst/>
              <a:cxnLst>
                <a:cxn ang="0">
                  <a:pos x="6" y="50"/>
                </a:cxn>
                <a:cxn ang="0">
                  <a:pos x="6" y="50"/>
                </a:cxn>
                <a:cxn ang="0">
                  <a:pos x="12" y="44"/>
                </a:cxn>
                <a:cxn ang="0">
                  <a:pos x="14" y="38"/>
                </a:cxn>
                <a:cxn ang="0">
                  <a:pos x="18" y="26"/>
                </a:cxn>
                <a:cxn ang="0">
                  <a:pos x="18" y="12"/>
                </a:cxn>
                <a:cxn ang="0">
                  <a:pos x="14" y="0"/>
                </a:cxn>
                <a:cxn ang="0">
                  <a:pos x="14" y="0"/>
                </a:cxn>
                <a:cxn ang="0">
                  <a:pos x="4" y="28"/>
                </a:cxn>
                <a:cxn ang="0">
                  <a:pos x="4" y="28"/>
                </a:cxn>
                <a:cxn ang="0">
                  <a:pos x="2" y="32"/>
                </a:cxn>
                <a:cxn ang="0">
                  <a:pos x="0" y="36"/>
                </a:cxn>
                <a:cxn ang="0">
                  <a:pos x="0" y="36"/>
                </a:cxn>
                <a:cxn ang="0">
                  <a:pos x="6" y="50"/>
                </a:cxn>
                <a:cxn ang="0">
                  <a:pos x="6" y="50"/>
                </a:cxn>
              </a:cxnLst>
              <a:rect l="0" t="0" r="r" b="b"/>
              <a:pathLst>
                <a:path w="18" h="50">
                  <a:moveTo>
                    <a:pt x="6" y="50"/>
                  </a:moveTo>
                  <a:lnTo>
                    <a:pt x="6" y="50"/>
                  </a:lnTo>
                  <a:lnTo>
                    <a:pt x="12" y="44"/>
                  </a:lnTo>
                  <a:lnTo>
                    <a:pt x="14" y="38"/>
                  </a:lnTo>
                  <a:lnTo>
                    <a:pt x="18" y="26"/>
                  </a:lnTo>
                  <a:lnTo>
                    <a:pt x="18" y="12"/>
                  </a:lnTo>
                  <a:lnTo>
                    <a:pt x="14" y="0"/>
                  </a:lnTo>
                  <a:lnTo>
                    <a:pt x="14" y="0"/>
                  </a:lnTo>
                  <a:lnTo>
                    <a:pt x="4" y="28"/>
                  </a:lnTo>
                  <a:lnTo>
                    <a:pt x="4" y="28"/>
                  </a:lnTo>
                  <a:lnTo>
                    <a:pt x="2" y="32"/>
                  </a:lnTo>
                  <a:lnTo>
                    <a:pt x="0" y="36"/>
                  </a:lnTo>
                  <a:lnTo>
                    <a:pt x="0" y="36"/>
                  </a:lnTo>
                  <a:lnTo>
                    <a:pt x="6" y="50"/>
                  </a:lnTo>
                  <a:lnTo>
                    <a:pt x="6" y="5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8" name="Freeform 95"/>
            <p:cNvSpPr/>
            <p:nvPr/>
          </p:nvSpPr>
          <p:spPr bwMode="auto">
            <a:xfrm>
              <a:off x="3471863" y="1109663"/>
              <a:ext cx="28575" cy="50800"/>
            </a:xfrm>
            <a:custGeom>
              <a:avLst/>
              <a:gdLst/>
              <a:ahLst/>
              <a:cxnLst>
                <a:cxn ang="0">
                  <a:pos x="2" y="16"/>
                </a:cxn>
                <a:cxn ang="0">
                  <a:pos x="2" y="16"/>
                </a:cxn>
                <a:cxn ang="0">
                  <a:pos x="0" y="24"/>
                </a:cxn>
                <a:cxn ang="0">
                  <a:pos x="0" y="24"/>
                </a:cxn>
                <a:cxn ang="0">
                  <a:pos x="2" y="24"/>
                </a:cxn>
                <a:cxn ang="0">
                  <a:pos x="2" y="24"/>
                </a:cxn>
                <a:cxn ang="0">
                  <a:pos x="18" y="32"/>
                </a:cxn>
                <a:cxn ang="0">
                  <a:pos x="18" y="32"/>
                </a:cxn>
                <a:cxn ang="0">
                  <a:pos x="4" y="0"/>
                </a:cxn>
                <a:cxn ang="0">
                  <a:pos x="4" y="0"/>
                </a:cxn>
                <a:cxn ang="0">
                  <a:pos x="4" y="8"/>
                </a:cxn>
                <a:cxn ang="0">
                  <a:pos x="2" y="16"/>
                </a:cxn>
                <a:cxn ang="0">
                  <a:pos x="2" y="16"/>
                </a:cxn>
              </a:cxnLst>
              <a:rect l="0" t="0" r="r" b="b"/>
              <a:pathLst>
                <a:path w="18" h="32">
                  <a:moveTo>
                    <a:pt x="2" y="16"/>
                  </a:moveTo>
                  <a:lnTo>
                    <a:pt x="2" y="16"/>
                  </a:lnTo>
                  <a:lnTo>
                    <a:pt x="0" y="24"/>
                  </a:lnTo>
                  <a:lnTo>
                    <a:pt x="0" y="24"/>
                  </a:lnTo>
                  <a:lnTo>
                    <a:pt x="2" y="24"/>
                  </a:lnTo>
                  <a:lnTo>
                    <a:pt x="2" y="24"/>
                  </a:lnTo>
                  <a:lnTo>
                    <a:pt x="18" y="32"/>
                  </a:lnTo>
                  <a:lnTo>
                    <a:pt x="18" y="32"/>
                  </a:lnTo>
                  <a:lnTo>
                    <a:pt x="4" y="0"/>
                  </a:lnTo>
                  <a:lnTo>
                    <a:pt x="4" y="0"/>
                  </a:lnTo>
                  <a:lnTo>
                    <a:pt x="4" y="8"/>
                  </a:lnTo>
                  <a:lnTo>
                    <a:pt x="2" y="16"/>
                  </a:lnTo>
                  <a:lnTo>
                    <a:pt x="2"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9" name="Freeform 96"/>
            <p:cNvSpPr/>
            <p:nvPr/>
          </p:nvSpPr>
          <p:spPr bwMode="auto">
            <a:xfrm>
              <a:off x="3468688" y="1154113"/>
              <a:ext cx="47625" cy="41275"/>
            </a:xfrm>
            <a:custGeom>
              <a:avLst/>
              <a:gdLst/>
              <a:ahLst/>
              <a:cxnLst>
                <a:cxn ang="0">
                  <a:pos x="10" y="18"/>
                </a:cxn>
                <a:cxn ang="0">
                  <a:pos x="10" y="18"/>
                </a:cxn>
                <a:cxn ang="0">
                  <a:pos x="24" y="24"/>
                </a:cxn>
                <a:cxn ang="0">
                  <a:pos x="24" y="24"/>
                </a:cxn>
                <a:cxn ang="0">
                  <a:pos x="30" y="26"/>
                </a:cxn>
                <a:cxn ang="0">
                  <a:pos x="30" y="26"/>
                </a:cxn>
                <a:cxn ang="0">
                  <a:pos x="26" y="18"/>
                </a:cxn>
                <a:cxn ang="0">
                  <a:pos x="26" y="18"/>
                </a:cxn>
                <a:cxn ang="0">
                  <a:pos x="24" y="12"/>
                </a:cxn>
                <a:cxn ang="0">
                  <a:pos x="22" y="10"/>
                </a:cxn>
                <a:cxn ang="0">
                  <a:pos x="22" y="10"/>
                </a:cxn>
                <a:cxn ang="0">
                  <a:pos x="2" y="0"/>
                </a:cxn>
                <a:cxn ang="0">
                  <a:pos x="2" y="0"/>
                </a:cxn>
                <a:cxn ang="0">
                  <a:pos x="0" y="8"/>
                </a:cxn>
                <a:cxn ang="0">
                  <a:pos x="0" y="12"/>
                </a:cxn>
                <a:cxn ang="0">
                  <a:pos x="0" y="14"/>
                </a:cxn>
                <a:cxn ang="0">
                  <a:pos x="0" y="14"/>
                </a:cxn>
                <a:cxn ang="0">
                  <a:pos x="10" y="18"/>
                </a:cxn>
                <a:cxn ang="0">
                  <a:pos x="10" y="18"/>
                </a:cxn>
              </a:cxnLst>
              <a:rect l="0" t="0" r="r" b="b"/>
              <a:pathLst>
                <a:path w="30" h="26">
                  <a:moveTo>
                    <a:pt x="10" y="18"/>
                  </a:moveTo>
                  <a:lnTo>
                    <a:pt x="10" y="18"/>
                  </a:lnTo>
                  <a:lnTo>
                    <a:pt x="24" y="24"/>
                  </a:lnTo>
                  <a:lnTo>
                    <a:pt x="24" y="24"/>
                  </a:lnTo>
                  <a:lnTo>
                    <a:pt x="30" y="26"/>
                  </a:lnTo>
                  <a:lnTo>
                    <a:pt x="30" y="26"/>
                  </a:lnTo>
                  <a:lnTo>
                    <a:pt x="26" y="18"/>
                  </a:lnTo>
                  <a:lnTo>
                    <a:pt x="26" y="18"/>
                  </a:lnTo>
                  <a:lnTo>
                    <a:pt x="24" y="12"/>
                  </a:lnTo>
                  <a:lnTo>
                    <a:pt x="22" y="10"/>
                  </a:lnTo>
                  <a:lnTo>
                    <a:pt x="22" y="10"/>
                  </a:lnTo>
                  <a:lnTo>
                    <a:pt x="2" y="0"/>
                  </a:lnTo>
                  <a:lnTo>
                    <a:pt x="2" y="0"/>
                  </a:lnTo>
                  <a:lnTo>
                    <a:pt x="0" y="8"/>
                  </a:lnTo>
                  <a:lnTo>
                    <a:pt x="0" y="12"/>
                  </a:lnTo>
                  <a:lnTo>
                    <a:pt x="0" y="14"/>
                  </a:lnTo>
                  <a:lnTo>
                    <a:pt x="0" y="14"/>
                  </a:lnTo>
                  <a:lnTo>
                    <a:pt x="10" y="18"/>
                  </a:lnTo>
                  <a:lnTo>
                    <a:pt x="1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97"/>
            <p:cNvSpPr/>
            <p:nvPr/>
          </p:nvSpPr>
          <p:spPr bwMode="auto">
            <a:xfrm>
              <a:off x="3468688" y="1185863"/>
              <a:ext cx="60325" cy="44450"/>
            </a:xfrm>
            <a:custGeom>
              <a:avLst/>
              <a:gdLst/>
              <a:ahLst/>
              <a:cxnLst>
                <a:cxn ang="0">
                  <a:pos x="4" y="14"/>
                </a:cxn>
                <a:cxn ang="0">
                  <a:pos x="4" y="14"/>
                </a:cxn>
                <a:cxn ang="0">
                  <a:pos x="16" y="18"/>
                </a:cxn>
                <a:cxn ang="0">
                  <a:pos x="16" y="18"/>
                </a:cxn>
                <a:cxn ang="0">
                  <a:pos x="38" y="28"/>
                </a:cxn>
                <a:cxn ang="0">
                  <a:pos x="38" y="28"/>
                </a:cxn>
                <a:cxn ang="0">
                  <a:pos x="34" y="16"/>
                </a:cxn>
                <a:cxn ang="0">
                  <a:pos x="34" y="16"/>
                </a:cxn>
                <a:cxn ang="0">
                  <a:pos x="32" y="12"/>
                </a:cxn>
                <a:cxn ang="0">
                  <a:pos x="28" y="10"/>
                </a:cxn>
                <a:cxn ang="0">
                  <a:pos x="28" y="10"/>
                </a:cxn>
                <a:cxn ang="0">
                  <a:pos x="0" y="0"/>
                </a:cxn>
                <a:cxn ang="0">
                  <a:pos x="0" y="0"/>
                </a:cxn>
                <a:cxn ang="0">
                  <a:pos x="0" y="8"/>
                </a:cxn>
                <a:cxn ang="0">
                  <a:pos x="2" y="12"/>
                </a:cxn>
                <a:cxn ang="0">
                  <a:pos x="4" y="14"/>
                </a:cxn>
                <a:cxn ang="0">
                  <a:pos x="4" y="14"/>
                </a:cxn>
              </a:cxnLst>
              <a:rect l="0" t="0" r="r" b="b"/>
              <a:pathLst>
                <a:path w="38" h="28">
                  <a:moveTo>
                    <a:pt x="4" y="14"/>
                  </a:moveTo>
                  <a:lnTo>
                    <a:pt x="4" y="14"/>
                  </a:lnTo>
                  <a:lnTo>
                    <a:pt x="16" y="18"/>
                  </a:lnTo>
                  <a:lnTo>
                    <a:pt x="16" y="18"/>
                  </a:lnTo>
                  <a:lnTo>
                    <a:pt x="38" y="28"/>
                  </a:lnTo>
                  <a:lnTo>
                    <a:pt x="38" y="28"/>
                  </a:lnTo>
                  <a:lnTo>
                    <a:pt x="34" y="16"/>
                  </a:lnTo>
                  <a:lnTo>
                    <a:pt x="34" y="16"/>
                  </a:lnTo>
                  <a:lnTo>
                    <a:pt x="32" y="12"/>
                  </a:lnTo>
                  <a:lnTo>
                    <a:pt x="28" y="10"/>
                  </a:lnTo>
                  <a:lnTo>
                    <a:pt x="28" y="10"/>
                  </a:lnTo>
                  <a:lnTo>
                    <a:pt x="0" y="0"/>
                  </a:lnTo>
                  <a:lnTo>
                    <a:pt x="0" y="0"/>
                  </a:lnTo>
                  <a:lnTo>
                    <a:pt x="0" y="8"/>
                  </a:lnTo>
                  <a:lnTo>
                    <a:pt x="2" y="12"/>
                  </a:lnTo>
                  <a:lnTo>
                    <a:pt x="4" y="14"/>
                  </a:lnTo>
                  <a:lnTo>
                    <a:pt x="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98"/>
            <p:cNvSpPr/>
            <p:nvPr/>
          </p:nvSpPr>
          <p:spPr bwMode="auto">
            <a:xfrm>
              <a:off x="3475038" y="1214438"/>
              <a:ext cx="66675" cy="44450"/>
            </a:xfrm>
            <a:custGeom>
              <a:avLst/>
              <a:gdLst/>
              <a:ahLst/>
              <a:cxnLst>
                <a:cxn ang="0">
                  <a:pos x="42" y="28"/>
                </a:cxn>
                <a:cxn ang="0">
                  <a:pos x="42" y="28"/>
                </a:cxn>
                <a:cxn ang="0">
                  <a:pos x="38" y="16"/>
                </a:cxn>
                <a:cxn ang="0">
                  <a:pos x="38" y="16"/>
                </a:cxn>
                <a:cxn ang="0">
                  <a:pos x="34" y="14"/>
                </a:cxn>
                <a:cxn ang="0">
                  <a:pos x="28" y="12"/>
                </a:cxn>
                <a:cxn ang="0">
                  <a:pos x="28" y="12"/>
                </a:cxn>
                <a:cxn ang="0">
                  <a:pos x="0" y="0"/>
                </a:cxn>
                <a:cxn ang="0">
                  <a:pos x="0" y="0"/>
                </a:cxn>
                <a:cxn ang="0">
                  <a:pos x="8" y="12"/>
                </a:cxn>
                <a:cxn ang="0">
                  <a:pos x="18" y="22"/>
                </a:cxn>
                <a:cxn ang="0">
                  <a:pos x="30" y="28"/>
                </a:cxn>
                <a:cxn ang="0">
                  <a:pos x="36" y="28"/>
                </a:cxn>
                <a:cxn ang="0">
                  <a:pos x="42" y="28"/>
                </a:cxn>
                <a:cxn ang="0">
                  <a:pos x="42" y="28"/>
                </a:cxn>
              </a:cxnLst>
              <a:rect l="0" t="0" r="r" b="b"/>
              <a:pathLst>
                <a:path w="42" h="28">
                  <a:moveTo>
                    <a:pt x="42" y="28"/>
                  </a:moveTo>
                  <a:lnTo>
                    <a:pt x="42" y="28"/>
                  </a:lnTo>
                  <a:lnTo>
                    <a:pt x="38" y="16"/>
                  </a:lnTo>
                  <a:lnTo>
                    <a:pt x="38" y="16"/>
                  </a:lnTo>
                  <a:lnTo>
                    <a:pt x="34" y="14"/>
                  </a:lnTo>
                  <a:lnTo>
                    <a:pt x="28" y="12"/>
                  </a:lnTo>
                  <a:lnTo>
                    <a:pt x="28" y="12"/>
                  </a:lnTo>
                  <a:lnTo>
                    <a:pt x="0" y="0"/>
                  </a:lnTo>
                  <a:lnTo>
                    <a:pt x="0" y="0"/>
                  </a:lnTo>
                  <a:lnTo>
                    <a:pt x="8" y="12"/>
                  </a:lnTo>
                  <a:lnTo>
                    <a:pt x="18" y="22"/>
                  </a:lnTo>
                  <a:lnTo>
                    <a:pt x="30" y="28"/>
                  </a:lnTo>
                  <a:lnTo>
                    <a:pt x="36" y="28"/>
                  </a:lnTo>
                  <a:lnTo>
                    <a:pt x="42" y="28"/>
                  </a:lnTo>
                  <a:lnTo>
                    <a:pt x="4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99"/>
            <p:cNvSpPr/>
            <p:nvPr/>
          </p:nvSpPr>
          <p:spPr bwMode="auto">
            <a:xfrm>
              <a:off x="3449638" y="1373188"/>
              <a:ext cx="34925" cy="63500"/>
            </a:xfrm>
            <a:custGeom>
              <a:avLst/>
              <a:gdLst/>
              <a:ahLst/>
              <a:cxnLst>
                <a:cxn ang="0">
                  <a:pos x="14" y="12"/>
                </a:cxn>
                <a:cxn ang="0">
                  <a:pos x="14" y="12"/>
                </a:cxn>
                <a:cxn ang="0">
                  <a:pos x="8" y="8"/>
                </a:cxn>
                <a:cxn ang="0">
                  <a:pos x="0" y="0"/>
                </a:cxn>
                <a:cxn ang="0">
                  <a:pos x="0" y="0"/>
                </a:cxn>
                <a:cxn ang="0">
                  <a:pos x="10" y="40"/>
                </a:cxn>
                <a:cxn ang="0">
                  <a:pos x="10" y="40"/>
                </a:cxn>
                <a:cxn ang="0">
                  <a:pos x="20" y="22"/>
                </a:cxn>
                <a:cxn ang="0">
                  <a:pos x="20" y="22"/>
                </a:cxn>
                <a:cxn ang="0">
                  <a:pos x="22" y="20"/>
                </a:cxn>
                <a:cxn ang="0">
                  <a:pos x="22" y="20"/>
                </a:cxn>
                <a:cxn ang="0">
                  <a:pos x="14" y="12"/>
                </a:cxn>
                <a:cxn ang="0">
                  <a:pos x="14" y="12"/>
                </a:cxn>
              </a:cxnLst>
              <a:rect l="0" t="0" r="r" b="b"/>
              <a:pathLst>
                <a:path w="22" h="40">
                  <a:moveTo>
                    <a:pt x="14" y="12"/>
                  </a:moveTo>
                  <a:lnTo>
                    <a:pt x="14" y="12"/>
                  </a:lnTo>
                  <a:lnTo>
                    <a:pt x="8" y="8"/>
                  </a:lnTo>
                  <a:lnTo>
                    <a:pt x="0" y="0"/>
                  </a:lnTo>
                  <a:lnTo>
                    <a:pt x="0" y="0"/>
                  </a:lnTo>
                  <a:lnTo>
                    <a:pt x="10" y="40"/>
                  </a:lnTo>
                  <a:lnTo>
                    <a:pt x="10" y="40"/>
                  </a:lnTo>
                  <a:lnTo>
                    <a:pt x="20" y="22"/>
                  </a:lnTo>
                  <a:lnTo>
                    <a:pt x="20" y="22"/>
                  </a:lnTo>
                  <a:lnTo>
                    <a:pt x="22" y="20"/>
                  </a:lnTo>
                  <a:lnTo>
                    <a:pt x="22" y="20"/>
                  </a:lnTo>
                  <a:lnTo>
                    <a:pt x="14" y="12"/>
                  </a:lnTo>
                  <a:lnTo>
                    <a:pt x="14"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100"/>
            <p:cNvSpPr/>
            <p:nvPr/>
          </p:nvSpPr>
          <p:spPr bwMode="auto">
            <a:xfrm>
              <a:off x="3468688" y="1411288"/>
              <a:ext cx="38100" cy="69850"/>
            </a:xfrm>
            <a:custGeom>
              <a:avLst/>
              <a:gdLst/>
              <a:ahLst/>
              <a:cxnLst>
                <a:cxn ang="0">
                  <a:pos x="14" y="0"/>
                </a:cxn>
                <a:cxn ang="0">
                  <a:pos x="14" y="0"/>
                </a:cxn>
                <a:cxn ang="0">
                  <a:pos x="0" y="22"/>
                </a:cxn>
                <a:cxn ang="0">
                  <a:pos x="0" y="22"/>
                </a:cxn>
                <a:cxn ang="0">
                  <a:pos x="0" y="28"/>
                </a:cxn>
                <a:cxn ang="0">
                  <a:pos x="2" y="32"/>
                </a:cxn>
                <a:cxn ang="0">
                  <a:pos x="2" y="32"/>
                </a:cxn>
                <a:cxn ang="0">
                  <a:pos x="4" y="44"/>
                </a:cxn>
                <a:cxn ang="0">
                  <a:pos x="4" y="44"/>
                </a:cxn>
                <a:cxn ang="0">
                  <a:pos x="6" y="40"/>
                </a:cxn>
                <a:cxn ang="0">
                  <a:pos x="8" y="36"/>
                </a:cxn>
                <a:cxn ang="0">
                  <a:pos x="8" y="36"/>
                </a:cxn>
                <a:cxn ang="0">
                  <a:pos x="18" y="22"/>
                </a:cxn>
                <a:cxn ang="0">
                  <a:pos x="18" y="22"/>
                </a:cxn>
                <a:cxn ang="0">
                  <a:pos x="24" y="12"/>
                </a:cxn>
                <a:cxn ang="0">
                  <a:pos x="24" y="12"/>
                </a:cxn>
                <a:cxn ang="0">
                  <a:pos x="22" y="10"/>
                </a:cxn>
                <a:cxn ang="0">
                  <a:pos x="20" y="6"/>
                </a:cxn>
                <a:cxn ang="0">
                  <a:pos x="14" y="0"/>
                </a:cxn>
                <a:cxn ang="0">
                  <a:pos x="14" y="0"/>
                </a:cxn>
              </a:cxnLst>
              <a:rect l="0" t="0" r="r" b="b"/>
              <a:pathLst>
                <a:path w="24" h="44">
                  <a:moveTo>
                    <a:pt x="14" y="0"/>
                  </a:moveTo>
                  <a:lnTo>
                    <a:pt x="14" y="0"/>
                  </a:lnTo>
                  <a:lnTo>
                    <a:pt x="0" y="22"/>
                  </a:lnTo>
                  <a:lnTo>
                    <a:pt x="0" y="22"/>
                  </a:lnTo>
                  <a:lnTo>
                    <a:pt x="0" y="28"/>
                  </a:lnTo>
                  <a:lnTo>
                    <a:pt x="2" y="32"/>
                  </a:lnTo>
                  <a:lnTo>
                    <a:pt x="2" y="32"/>
                  </a:lnTo>
                  <a:lnTo>
                    <a:pt x="4" y="44"/>
                  </a:lnTo>
                  <a:lnTo>
                    <a:pt x="4" y="44"/>
                  </a:lnTo>
                  <a:lnTo>
                    <a:pt x="6" y="40"/>
                  </a:lnTo>
                  <a:lnTo>
                    <a:pt x="8" y="36"/>
                  </a:lnTo>
                  <a:lnTo>
                    <a:pt x="8" y="36"/>
                  </a:lnTo>
                  <a:lnTo>
                    <a:pt x="18" y="22"/>
                  </a:lnTo>
                  <a:lnTo>
                    <a:pt x="18" y="22"/>
                  </a:lnTo>
                  <a:lnTo>
                    <a:pt x="24" y="12"/>
                  </a:lnTo>
                  <a:lnTo>
                    <a:pt x="24" y="12"/>
                  </a:lnTo>
                  <a:lnTo>
                    <a:pt x="22" y="10"/>
                  </a:lnTo>
                  <a:lnTo>
                    <a:pt x="20" y="6"/>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101"/>
            <p:cNvSpPr/>
            <p:nvPr/>
          </p:nvSpPr>
          <p:spPr bwMode="auto">
            <a:xfrm>
              <a:off x="3478213" y="1439863"/>
              <a:ext cx="44450" cy="82550"/>
            </a:xfrm>
            <a:custGeom>
              <a:avLst/>
              <a:gdLst/>
              <a:ahLst/>
              <a:cxnLst>
                <a:cxn ang="0">
                  <a:pos x="4" y="28"/>
                </a:cxn>
                <a:cxn ang="0">
                  <a:pos x="4" y="28"/>
                </a:cxn>
                <a:cxn ang="0">
                  <a:pos x="0" y="32"/>
                </a:cxn>
                <a:cxn ang="0">
                  <a:pos x="0" y="36"/>
                </a:cxn>
                <a:cxn ang="0">
                  <a:pos x="0" y="36"/>
                </a:cxn>
                <a:cxn ang="0">
                  <a:pos x="4" y="52"/>
                </a:cxn>
                <a:cxn ang="0">
                  <a:pos x="4" y="52"/>
                </a:cxn>
                <a:cxn ang="0">
                  <a:pos x="18" y="28"/>
                </a:cxn>
                <a:cxn ang="0">
                  <a:pos x="18" y="28"/>
                </a:cxn>
                <a:cxn ang="0">
                  <a:pos x="26" y="16"/>
                </a:cxn>
                <a:cxn ang="0">
                  <a:pos x="26" y="16"/>
                </a:cxn>
                <a:cxn ang="0">
                  <a:pos x="28" y="12"/>
                </a:cxn>
                <a:cxn ang="0">
                  <a:pos x="26" y="6"/>
                </a:cxn>
                <a:cxn ang="0">
                  <a:pos x="22" y="0"/>
                </a:cxn>
                <a:cxn ang="0">
                  <a:pos x="22" y="0"/>
                </a:cxn>
                <a:cxn ang="0">
                  <a:pos x="4" y="28"/>
                </a:cxn>
                <a:cxn ang="0">
                  <a:pos x="4" y="28"/>
                </a:cxn>
              </a:cxnLst>
              <a:rect l="0" t="0" r="r" b="b"/>
              <a:pathLst>
                <a:path w="28" h="52">
                  <a:moveTo>
                    <a:pt x="4" y="28"/>
                  </a:moveTo>
                  <a:lnTo>
                    <a:pt x="4" y="28"/>
                  </a:lnTo>
                  <a:lnTo>
                    <a:pt x="0" y="32"/>
                  </a:lnTo>
                  <a:lnTo>
                    <a:pt x="0" y="36"/>
                  </a:lnTo>
                  <a:lnTo>
                    <a:pt x="0" y="36"/>
                  </a:lnTo>
                  <a:lnTo>
                    <a:pt x="4" y="52"/>
                  </a:lnTo>
                  <a:lnTo>
                    <a:pt x="4" y="52"/>
                  </a:lnTo>
                  <a:lnTo>
                    <a:pt x="18" y="28"/>
                  </a:lnTo>
                  <a:lnTo>
                    <a:pt x="18" y="28"/>
                  </a:lnTo>
                  <a:lnTo>
                    <a:pt x="26" y="16"/>
                  </a:lnTo>
                  <a:lnTo>
                    <a:pt x="26" y="16"/>
                  </a:lnTo>
                  <a:lnTo>
                    <a:pt x="28" y="12"/>
                  </a:lnTo>
                  <a:lnTo>
                    <a:pt x="26" y="6"/>
                  </a:lnTo>
                  <a:lnTo>
                    <a:pt x="22" y="0"/>
                  </a:lnTo>
                  <a:lnTo>
                    <a:pt x="22" y="0"/>
                  </a:lnTo>
                  <a:lnTo>
                    <a:pt x="4" y="28"/>
                  </a:lnTo>
                  <a:lnTo>
                    <a:pt x="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102"/>
            <p:cNvSpPr/>
            <p:nvPr/>
          </p:nvSpPr>
          <p:spPr bwMode="auto">
            <a:xfrm>
              <a:off x="3487738" y="1471613"/>
              <a:ext cx="38100" cy="85725"/>
            </a:xfrm>
            <a:custGeom>
              <a:avLst/>
              <a:gdLst/>
              <a:ahLst/>
              <a:cxnLst>
                <a:cxn ang="0">
                  <a:pos x="0" y="38"/>
                </a:cxn>
                <a:cxn ang="0">
                  <a:pos x="0" y="38"/>
                </a:cxn>
                <a:cxn ang="0">
                  <a:pos x="2" y="54"/>
                </a:cxn>
                <a:cxn ang="0">
                  <a:pos x="2" y="54"/>
                </a:cxn>
                <a:cxn ang="0">
                  <a:pos x="10" y="50"/>
                </a:cxn>
                <a:cxn ang="0">
                  <a:pos x="14" y="44"/>
                </a:cxn>
                <a:cxn ang="0">
                  <a:pos x="18" y="38"/>
                </a:cxn>
                <a:cxn ang="0">
                  <a:pos x="22" y="30"/>
                </a:cxn>
                <a:cxn ang="0">
                  <a:pos x="24" y="16"/>
                </a:cxn>
                <a:cxn ang="0">
                  <a:pos x="24" y="0"/>
                </a:cxn>
                <a:cxn ang="0">
                  <a:pos x="24" y="0"/>
                </a:cxn>
                <a:cxn ang="0">
                  <a:pos x="4" y="30"/>
                </a:cxn>
                <a:cxn ang="0">
                  <a:pos x="4" y="30"/>
                </a:cxn>
                <a:cxn ang="0">
                  <a:pos x="2" y="34"/>
                </a:cxn>
                <a:cxn ang="0">
                  <a:pos x="0" y="38"/>
                </a:cxn>
                <a:cxn ang="0">
                  <a:pos x="0" y="38"/>
                </a:cxn>
              </a:cxnLst>
              <a:rect l="0" t="0" r="r" b="b"/>
              <a:pathLst>
                <a:path w="24" h="54">
                  <a:moveTo>
                    <a:pt x="0" y="38"/>
                  </a:moveTo>
                  <a:lnTo>
                    <a:pt x="0" y="38"/>
                  </a:lnTo>
                  <a:lnTo>
                    <a:pt x="2" y="54"/>
                  </a:lnTo>
                  <a:lnTo>
                    <a:pt x="2" y="54"/>
                  </a:lnTo>
                  <a:lnTo>
                    <a:pt x="10" y="50"/>
                  </a:lnTo>
                  <a:lnTo>
                    <a:pt x="14" y="44"/>
                  </a:lnTo>
                  <a:lnTo>
                    <a:pt x="18" y="38"/>
                  </a:lnTo>
                  <a:lnTo>
                    <a:pt x="22" y="30"/>
                  </a:lnTo>
                  <a:lnTo>
                    <a:pt x="24" y="16"/>
                  </a:lnTo>
                  <a:lnTo>
                    <a:pt x="24" y="0"/>
                  </a:lnTo>
                  <a:lnTo>
                    <a:pt x="24" y="0"/>
                  </a:lnTo>
                  <a:lnTo>
                    <a:pt x="4" y="30"/>
                  </a:lnTo>
                  <a:lnTo>
                    <a:pt x="4" y="30"/>
                  </a:lnTo>
                  <a:lnTo>
                    <a:pt x="2" y="34"/>
                  </a:lnTo>
                  <a:lnTo>
                    <a:pt x="0" y="38"/>
                  </a:lnTo>
                  <a:lnTo>
                    <a:pt x="0"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103"/>
            <p:cNvSpPr/>
            <p:nvPr/>
          </p:nvSpPr>
          <p:spPr bwMode="auto">
            <a:xfrm>
              <a:off x="3424238" y="1376363"/>
              <a:ext cx="31750" cy="63500"/>
            </a:xfrm>
            <a:custGeom>
              <a:avLst/>
              <a:gdLst/>
              <a:ahLst/>
              <a:cxnLst>
                <a:cxn ang="0">
                  <a:pos x="4" y="16"/>
                </a:cxn>
                <a:cxn ang="0">
                  <a:pos x="4" y="16"/>
                </a:cxn>
                <a:cxn ang="0">
                  <a:pos x="0" y="26"/>
                </a:cxn>
                <a:cxn ang="0">
                  <a:pos x="0" y="26"/>
                </a:cxn>
                <a:cxn ang="0">
                  <a:pos x="2" y="26"/>
                </a:cxn>
                <a:cxn ang="0">
                  <a:pos x="2" y="26"/>
                </a:cxn>
                <a:cxn ang="0">
                  <a:pos x="20" y="40"/>
                </a:cxn>
                <a:cxn ang="0">
                  <a:pos x="20" y="40"/>
                </a:cxn>
                <a:cxn ang="0">
                  <a:pos x="12" y="0"/>
                </a:cxn>
                <a:cxn ang="0">
                  <a:pos x="12" y="0"/>
                </a:cxn>
                <a:cxn ang="0">
                  <a:pos x="8" y="8"/>
                </a:cxn>
                <a:cxn ang="0">
                  <a:pos x="4" y="16"/>
                </a:cxn>
                <a:cxn ang="0">
                  <a:pos x="4" y="16"/>
                </a:cxn>
              </a:cxnLst>
              <a:rect l="0" t="0" r="r" b="b"/>
              <a:pathLst>
                <a:path w="20" h="40">
                  <a:moveTo>
                    <a:pt x="4" y="16"/>
                  </a:moveTo>
                  <a:lnTo>
                    <a:pt x="4" y="16"/>
                  </a:lnTo>
                  <a:lnTo>
                    <a:pt x="0" y="26"/>
                  </a:lnTo>
                  <a:lnTo>
                    <a:pt x="0" y="26"/>
                  </a:lnTo>
                  <a:lnTo>
                    <a:pt x="2" y="26"/>
                  </a:lnTo>
                  <a:lnTo>
                    <a:pt x="2" y="26"/>
                  </a:lnTo>
                  <a:lnTo>
                    <a:pt x="20" y="40"/>
                  </a:lnTo>
                  <a:lnTo>
                    <a:pt x="20" y="40"/>
                  </a:lnTo>
                  <a:lnTo>
                    <a:pt x="12" y="0"/>
                  </a:lnTo>
                  <a:lnTo>
                    <a:pt x="12" y="0"/>
                  </a:lnTo>
                  <a:lnTo>
                    <a:pt x="8" y="8"/>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104"/>
            <p:cNvSpPr/>
            <p:nvPr/>
          </p:nvSpPr>
          <p:spPr bwMode="auto">
            <a:xfrm>
              <a:off x="3414713" y="1423988"/>
              <a:ext cx="47625" cy="60325"/>
            </a:xfrm>
            <a:custGeom>
              <a:avLst/>
              <a:gdLst/>
              <a:ahLst/>
              <a:cxnLst>
                <a:cxn ang="0">
                  <a:pos x="0" y="16"/>
                </a:cxn>
                <a:cxn ang="0">
                  <a:pos x="0" y="16"/>
                </a:cxn>
                <a:cxn ang="0">
                  <a:pos x="10" y="22"/>
                </a:cxn>
                <a:cxn ang="0">
                  <a:pos x="10" y="22"/>
                </a:cxn>
                <a:cxn ang="0">
                  <a:pos x="24" y="32"/>
                </a:cxn>
                <a:cxn ang="0">
                  <a:pos x="24" y="32"/>
                </a:cxn>
                <a:cxn ang="0">
                  <a:pos x="26" y="36"/>
                </a:cxn>
                <a:cxn ang="0">
                  <a:pos x="30" y="38"/>
                </a:cxn>
                <a:cxn ang="0">
                  <a:pos x="30" y="38"/>
                </a:cxn>
                <a:cxn ang="0">
                  <a:pos x="28" y="26"/>
                </a:cxn>
                <a:cxn ang="0">
                  <a:pos x="28" y="26"/>
                </a:cxn>
                <a:cxn ang="0">
                  <a:pos x="28" y="20"/>
                </a:cxn>
                <a:cxn ang="0">
                  <a:pos x="26" y="16"/>
                </a:cxn>
                <a:cxn ang="0">
                  <a:pos x="26" y="16"/>
                </a:cxn>
                <a:cxn ang="0">
                  <a:pos x="4" y="0"/>
                </a:cxn>
                <a:cxn ang="0">
                  <a:pos x="4" y="0"/>
                </a:cxn>
                <a:cxn ang="0">
                  <a:pos x="2" y="8"/>
                </a:cxn>
                <a:cxn ang="0">
                  <a:pos x="0" y="12"/>
                </a:cxn>
                <a:cxn ang="0">
                  <a:pos x="0" y="16"/>
                </a:cxn>
                <a:cxn ang="0">
                  <a:pos x="0" y="16"/>
                </a:cxn>
              </a:cxnLst>
              <a:rect l="0" t="0" r="r" b="b"/>
              <a:pathLst>
                <a:path w="30" h="38">
                  <a:moveTo>
                    <a:pt x="0" y="16"/>
                  </a:moveTo>
                  <a:lnTo>
                    <a:pt x="0" y="16"/>
                  </a:lnTo>
                  <a:lnTo>
                    <a:pt x="10" y="22"/>
                  </a:lnTo>
                  <a:lnTo>
                    <a:pt x="10" y="22"/>
                  </a:lnTo>
                  <a:lnTo>
                    <a:pt x="24" y="32"/>
                  </a:lnTo>
                  <a:lnTo>
                    <a:pt x="24" y="32"/>
                  </a:lnTo>
                  <a:lnTo>
                    <a:pt x="26" y="36"/>
                  </a:lnTo>
                  <a:lnTo>
                    <a:pt x="30" y="38"/>
                  </a:lnTo>
                  <a:lnTo>
                    <a:pt x="30" y="38"/>
                  </a:lnTo>
                  <a:lnTo>
                    <a:pt x="28" y="26"/>
                  </a:lnTo>
                  <a:lnTo>
                    <a:pt x="28" y="26"/>
                  </a:lnTo>
                  <a:lnTo>
                    <a:pt x="28" y="20"/>
                  </a:lnTo>
                  <a:lnTo>
                    <a:pt x="26" y="16"/>
                  </a:lnTo>
                  <a:lnTo>
                    <a:pt x="26" y="16"/>
                  </a:lnTo>
                  <a:lnTo>
                    <a:pt x="4" y="0"/>
                  </a:lnTo>
                  <a:lnTo>
                    <a:pt x="4" y="0"/>
                  </a:lnTo>
                  <a:lnTo>
                    <a:pt x="2" y="8"/>
                  </a:lnTo>
                  <a:lnTo>
                    <a:pt x="0" y="12"/>
                  </a:lnTo>
                  <a:lnTo>
                    <a:pt x="0" y="16"/>
                  </a:lnTo>
                  <a:lnTo>
                    <a:pt x="0"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105"/>
            <p:cNvSpPr/>
            <p:nvPr/>
          </p:nvSpPr>
          <p:spPr bwMode="auto">
            <a:xfrm>
              <a:off x="3411538" y="1458913"/>
              <a:ext cx="57150" cy="66675"/>
            </a:xfrm>
            <a:custGeom>
              <a:avLst/>
              <a:gdLst/>
              <a:ahLst/>
              <a:cxnLst>
                <a:cxn ang="0">
                  <a:pos x="2" y="16"/>
                </a:cxn>
                <a:cxn ang="0">
                  <a:pos x="2" y="16"/>
                </a:cxn>
                <a:cxn ang="0">
                  <a:pos x="14" y="26"/>
                </a:cxn>
                <a:cxn ang="0">
                  <a:pos x="14" y="26"/>
                </a:cxn>
                <a:cxn ang="0">
                  <a:pos x="36" y="42"/>
                </a:cxn>
                <a:cxn ang="0">
                  <a:pos x="36" y="42"/>
                </a:cxn>
                <a:cxn ang="0">
                  <a:pos x="34" y="26"/>
                </a:cxn>
                <a:cxn ang="0">
                  <a:pos x="34" y="26"/>
                </a:cxn>
                <a:cxn ang="0">
                  <a:pos x="32" y="22"/>
                </a:cxn>
                <a:cxn ang="0">
                  <a:pos x="28" y="18"/>
                </a:cxn>
                <a:cxn ang="0">
                  <a:pos x="28" y="18"/>
                </a:cxn>
                <a:cxn ang="0">
                  <a:pos x="0" y="0"/>
                </a:cxn>
                <a:cxn ang="0">
                  <a:pos x="0" y="0"/>
                </a:cxn>
                <a:cxn ang="0">
                  <a:pos x="0" y="8"/>
                </a:cxn>
                <a:cxn ang="0">
                  <a:pos x="0" y="14"/>
                </a:cxn>
                <a:cxn ang="0">
                  <a:pos x="2" y="16"/>
                </a:cxn>
                <a:cxn ang="0">
                  <a:pos x="2" y="16"/>
                </a:cxn>
              </a:cxnLst>
              <a:rect l="0" t="0" r="r" b="b"/>
              <a:pathLst>
                <a:path w="36" h="42">
                  <a:moveTo>
                    <a:pt x="2" y="16"/>
                  </a:moveTo>
                  <a:lnTo>
                    <a:pt x="2" y="16"/>
                  </a:lnTo>
                  <a:lnTo>
                    <a:pt x="14" y="26"/>
                  </a:lnTo>
                  <a:lnTo>
                    <a:pt x="14" y="26"/>
                  </a:lnTo>
                  <a:lnTo>
                    <a:pt x="36" y="42"/>
                  </a:lnTo>
                  <a:lnTo>
                    <a:pt x="36" y="42"/>
                  </a:lnTo>
                  <a:lnTo>
                    <a:pt x="34" y="26"/>
                  </a:lnTo>
                  <a:lnTo>
                    <a:pt x="34" y="26"/>
                  </a:lnTo>
                  <a:lnTo>
                    <a:pt x="32" y="22"/>
                  </a:lnTo>
                  <a:lnTo>
                    <a:pt x="28" y="18"/>
                  </a:lnTo>
                  <a:lnTo>
                    <a:pt x="28" y="18"/>
                  </a:lnTo>
                  <a:lnTo>
                    <a:pt x="0" y="0"/>
                  </a:lnTo>
                  <a:lnTo>
                    <a:pt x="0" y="0"/>
                  </a:lnTo>
                  <a:lnTo>
                    <a:pt x="0" y="8"/>
                  </a:lnTo>
                  <a:lnTo>
                    <a:pt x="0" y="14"/>
                  </a:lnTo>
                  <a:lnTo>
                    <a:pt x="2" y="16"/>
                  </a:lnTo>
                  <a:lnTo>
                    <a:pt x="2"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106"/>
            <p:cNvSpPr/>
            <p:nvPr/>
          </p:nvSpPr>
          <p:spPr bwMode="auto">
            <a:xfrm>
              <a:off x="3411538" y="1493838"/>
              <a:ext cx="63500" cy="66675"/>
            </a:xfrm>
            <a:custGeom>
              <a:avLst/>
              <a:gdLst/>
              <a:ahLst/>
              <a:cxnLst>
                <a:cxn ang="0">
                  <a:pos x="30" y="20"/>
                </a:cxn>
                <a:cxn ang="0">
                  <a:pos x="30" y="20"/>
                </a:cxn>
                <a:cxn ang="0">
                  <a:pos x="0" y="0"/>
                </a:cxn>
                <a:cxn ang="0">
                  <a:pos x="0" y="0"/>
                </a:cxn>
                <a:cxn ang="0">
                  <a:pos x="6" y="16"/>
                </a:cxn>
                <a:cxn ang="0">
                  <a:pos x="14" y="28"/>
                </a:cxn>
                <a:cxn ang="0">
                  <a:pos x="20" y="34"/>
                </a:cxn>
                <a:cxn ang="0">
                  <a:pos x="26" y="38"/>
                </a:cxn>
                <a:cxn ang="0">
                  <a:pos x="34" y="40"/>
                </a:cxn>
                <a:cxn ang="0">
                  <a:pos x="40" y="42"/>
                </a:cxn>
                <a:cxn ang="0">
                  <a:pos x="40" y="42"/>
                </a:cxn>
                <a:cxn ang="0">
                  <a:pos x="38" y="26"/>
                </a:cxn>
                <a:cxn ang="0">
                  <a:pos x="38" y="26"/>
                </a:cxn>
                <a:cxn ang="0">
                  <a:pos x="34" y="24"/>
                </a:cxn>
                <a:cxn ang="0">
                  <a:pos x="30" y="20"/>
                </a:cxn>
                <a:cxn ang="0">
                  <a:pos x="30" y="20"/>
                </a:cxn>
              </a:cxnLst>
              <a:rect l="0" t="0" r="r" b="b"/>
              <a:pathLst>
                <a:path w="40" h="42">
                  <a:moveTo>
                    <a:pt x="30" y="20"/>
                  </a:moveTo>
                  <a:lnTo>
                    <a:pt x="30" y="20"/>
                  </a:lnTo>
                  <a:lnTo>
                    <a:pt x="0" y="0"/>
                  </a:lnTo>
                  <a:lnTo>
                    <a:pt x="0" y="0"/>
                  </a:lnTo>
                  <a:lnTo>
                    <a:pt x="6" y="16"/>
                  </a:lnTo>
                  <a:lnTo>
                    <a:pt x="14" y="28"/>
                  </a:lnTo>
                  <a:lnTo>
                    <a:pt x="20" y="34"/>
                  </a:lnTo>
                  <a:lnTo>
                    <a:pt x="26" y="38"/>
                  </a:lnTo>
                  <a:lnTo>
                    <a:pt x="34" y="40"/>
                  </a:lnTo>
                  <a:lnTo>
                    <a:pt x="40" y="42"/>
                  </a:lnTo>
                  <a:lnTo>
                    <a:pt x="40" y="42"/>
                  </a:lnTo>
                  <a:lnTo>
                    <a:pt x="38" y="26"/>
                  </a:lnTo>
                  <a:lnTo>
                    <a:pt x="38" y="26"/>
                  </a:lnTo>
                  <a:lnTo>
                    <a:pt x="34" y="24"/>
                  </a:lnTo>
                  <a:lnTo>
                    <a:pt x="30" y="20"/>
                  </a:lnTo>
                  <a:lnTo>
                    <a:pt x="30"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107"/>
            <p:cNvSpPr/>
            <p:nvPr/>
          </p:nvSpPr>
          <p:spPr bwMode="auto">
            <a:xfrm>
              <a:off x="3595688" y="1408113"/>
              <a:ext cx="38100" cy="69850"/>
            </a:xfrm>
            <a:custGeom>
              <a:avLst/>
              <a:gdLst/>
              <a:ahLst/>
              <a:cxnLst>
                <a:cxn ang="0">
                  <a:pos x="16" y="12"/>
                </a:cxn>
                <a:cxn ang="0">
                  <a:pos x="16" y="12"/>
                </a:cxn>
                <a:cxn ang="0">
                  <a:pos x="8" y="6"/>
                </a:cxn>
                <a:cxn ang="0">
                  <a:pos x="0" y="0"/>
                </a:cxn>
                <a:cxn ang="0">
                  <a:pos x="0" y="0"/>
                </a:cxn>
                <a:cxn ang="0">
                  <a:pos x="10" y="44"/>
                </a:cxn>
                <a:cxn ang="0">
                  <a:pos x="10" y="44"/>
                </a:cxn>
                <a:cxn ang="0">
                  <a:pos x="22" y="22"/>
                </a:cxn>
                <a:cxn ang="0">
                  <a:pos x="22" y="22"/>
                </a:cxn>
                <a:cxn ang="0">
                  <a:pos x="24" y="20"/>
                </a:cxn>
                <a:cxn ang="0">
                  <a:pos x="24" y="20"/>
                </a:cxn>
                <a:cxn ang="0">
                  <a:pos x="16" y="12"/>
                </a:cxn>
                <a:cxn ang="0">
                  <a:pos x="16" y="12"/>
                </a:cxn>
              </a:cxnLst>
              <a:rect l="0" t="0" r="r" b="b"/>
              <a:pathLst>
                <a:path w="24" h="44">
                  <a:moveTo>
                    <a:pt x="16" y="12"/>
                  </a:moveTo>
                  <a:lnTo>
                    <a:pt x="16" y="12"/>
                  </a:lnTo>
                  <a:lnTo>
                    <a:pt x="8" y="6"/>
                  </a:lnTo>
                  <a:lnTo>
                    <a:pt x="0" y="0"/>
                  </a:lnTo>
                  <a:lnTo>
                    <a:pt x="0" y="0"/>
                  </a:lnTo>
                  <a:lnTo>
                    <a:pt x="10" y="44"/>
                  </a:lnTo>
                  <a:lnTo>
                    <a:pt x="10" y="44"/>
                  </a:lnTo>
                  <a:lnTo>
                    <a:pt x="22" y="22"/>
                  </a:lnTo>
                  <a:lnTo>
                    <a:pt x="22" y="22"/>
                  </a:lnTo>
                  <a:lnTo>
                    <a:pt x="24" y="20"/>
                  </a:lnTo>
                  <a:lnTo>
                    <a:pt x="24" y="20"/>
                  </a:lnTo>
                  <a:lnTo>
                    <a:pt x="16" y="12"/>
                  </a:lnTo>
                  <a:lnTo>
                    <a:pt x="16"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108"/>
            <p:cNvSpPr/>
            <p:nvPr/>
          </p:nvSpPr>
          <p:spPr bwMode="auto">
            <a:xfrm>
              <a:off x="3614738" y="1446213"/>
              <a:ext cx="41275" cy="79375"/>
            </a:xfrm>
            <a:custGeom>
              <a:avLst/>
              <a:gdLst/>
              <a:ahLst/>
              <a:cxnLst>
                <a:cxn ang="0">
                  <a:pos x="16" y="0"/>
                </a:cxn>
                <a:cxn ang="0">
                  <a:pos x="16" y="0"/>
                </a:cxn>
                <a:cxn ang="0">
                  <a:pos x="0" y="26"/>
                </a:cxn>
                <a:cxn ang="0">
                  <a:pos x="0" y="26"/>
                </a:cxn>
                <a:cxn ang="0">
                  <a:pos x="0" y="32"/>
                </a:cxn>
                <a:cxn ang="0">
                  <a:pos x="2" y="36"/>
                </a:cxn>
                <a:cxn ang="0">
                  <a:pos x="2" y="36"/>
                </a:cxn>
                <a:cxn ang="0">
                  <a:pos x="4" y="50"/>
                </a:cxn>
                <a:cxn ang="0">
                  <a:pos x="4" y="50"/>
                </a:cxn>
                <a:cxn ang="0">
                  <a:pos x="8" y="46"/>
                </a:cxn>
                <a:cxn ang="0">
                  <a:pos x="10" y="42"/>
                </a:cxn>
                <a:cxn ang="0">
                  <a:pos x="10" y="42"/>
                </a:cxn>
                <a:cxn ang="0">
                  <a:pos x="20" y="26"/>
                </a:cxn>
                <a:cxn ang="0">
                  <a:pos x="20" y="26"/>
                </a:cxn>
                <a:cxn ang="0">
                  <a:pos x="26" y="16"/>
                </a:cxn>
                <a:cxn ang="0">
                  <a:pos x="26" y="16"/>
                </a:cxn>
                <a:cxn ang="0">
                  <a:pos x="26" y="12"/>
                </a:cxn>
                <a:cxn ang="0">
                  <a:pos x="22" y="8"/>
                </a:cxn>
                <a:cxn ang="0">
                  <a:pos x="16" y="0"/>
                </a:cxn>
                <a:cxn ang="0">
                  <a:pos x="16" y="0"/>
                </a:cxn>
              </a:cxnLst>
              <a:rect l="0" t="0" r="r" b="b"/>
              <a:pathLst>
                <a:path w="26" h="50">
                  <a:moveTo>
                    <a:pt x="16" y="0"/>
                  </a:moveTo>
                  <a:lnTo>
                    <a:pt x="16" y="0"/>
                  </a:lnTo>
                  <a:lnTo>
                    <a:pt x="0" y="26"/>
                  </a:lnTo>
                  <a:lnTo>
                    <a:pt x="0" y="26"/>
                  </a:lnTo>
                  <a:lnTo>
                    <a:pt x="0" y="32"/>
                  </a:lnTo>
                  <a:lnTo>
                    <a:pt x="2" y="36"/>
                  </a:lnTo>
                  <a:lnTo>
                    <a:pt x="2" y="36"/>
                  </a:lnTo>
                  <a:lnTo>
                    <a:pt x="4" y="50"/>
                  </a:lnTo>
                  <a:lnTo>
                    <a:pt x="4" y="50"/>
                  </a:lnTo>
                  <a:lnTo>
                    <a:pt x="8" y="46"/>
                  </a:lnTo>
                  <a:lnTo>
                    <a:pt x="10" y="42"/>
                  </a:lnTo>
                  <a:lnTo>
                    <a:pt x="10" y="42"/>
                  </a:lnTo>
                  <a:lnTo>
                    <a:pt x="20" y="26"/>
                  </a:lnTo>
                  <a:lnTo>
                    <a:pt x="20" y="26"/>
                  </a:lnTo>
                  <a:lnTo>
                    <a:pt x="26" y="16"/>
                  </a:lnTo>
                  <a:lnTo>
                    <a:pt x="26" y="16"/>
                  </a:lnTo>
                  <a:lnTo>
                    <a:pt x="26" y="12"/>
                  </a:lnTo>
                  <a:lnTo>
                    <a:pt x="22" y="8"/>
                  </a:lnTo>
                  <a:lnTo>
                    <a:pt x="16" y="0"/>
                  </a:lnTo>
                  <a:lnTo>
                    <a:pt x="1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109"/>
            <p:cNvSpPr/>
            <p:nvPr/>
          </p:nvSpPr>
          <p:spPr bwMode="auto">
            <a:xfrm>
              <a:off x="3627438" y="1477963"/>
              <a:ext cx="47625" cy="95250"/>
            </a:xfrm>
            <a:custGeom>
              <a:avLst/>
              <a:gdLst/>
              <a:ahLst/>
              <a:cxnLst>
                <a:cxn ang="0">
                  <a:pos x="2" y="32"/>
                </a:cxn>
                <a:cxn ang="0">
                  <a:pos x="2" y="32"/>
                </a:cxn>
                <a:cxn ang="0">
                  <a:pos x="0" y="36"/>
                </a:cxn>
                <a:cxn ang="0">
                  <a:pos x="0" y="42"/>
                </a:cxn>
                <a:cxn ang="0">
                  <a:pos x="0" y="42"/>
                </a:cxn>
                <a:cxn ang="0">
                  <a:pos x="4" y="60"/>
                </a:cxn>
                <a:cxn ang="0">
                  <a:pos x="4" y="60"/>
                </a:cxn>
                <a:cxn ang="0">
                  <a:pos x="20" y="32"/>
                </a:cxn>
                <a:cxn ang="0">
                  <a:pos x="20" y="32"/>
                </a:cxn>
                <a:cxn ang="0">
                  <a:pos x="30" y="18"/>
                </a:cxn>
                <a:cxn ang="0">
                  <a:pos x="30" y="18"/>
                </a:cxn>
                <a:cxn ang="0">
                  <a:pos x="30" y="14"/>
                </a:cxn>
                <a:cxn ang="0">
                  <a:pos x="28" y="10"/>
                </a:cxn>
                <a:cxn ang="0">
                  <a:pos x="22" y="0"/>
                </a:cxn>
                <a:cxn ang="0">
                  <a:pos x="22" y="0"/>
                </a:cxn>
                <a:cxn ang="0">
                  <a:pos x="2" y="32"/>
                </a:cxn>
                <a:cxn ang="0">
                  <a:pos x="2" y="32"/>
                </a:cxn>
              </a:cxnLst>
              <a:rect l="0" t="0" r="r" b="b"/>
              <a:pathLst>
                <a:path w="30" h="60">
                  <a:moveTo>
                    <a:pt x="2" y="32"/>
                  </a:moveTo>
                  <a:lnTo>
                    <a:pt x="2" y="32"/>
                  </a:lnTo>
                  <a:lnTo>
                    <a:pt x="0" y="36"/>
                  </a:lnTo>
                  <a:lnTo>
                    <a:pt x="0" y="42"/>
                  </a:lnTo>
                  <a:lnTo>
                    <a:pt x="0" y="42"/>
                  </a:lnTo>
                  <a:lnTo>
                    <a:pt x="4" y="60"/>
                  </a:lnTo>
                  <a:lnTo>
                    <a:pt x="4" y="60"/>
                  </a:lnTo>
                  <a:lnTo>
                    <a:pt x="20" y="32"/>
                  </a:lnTo>
                  <a:lnTo>
                    <a:pt x="20" y="32"/>
                  </a:lnTo>
                  <a:lnTo>
                    <a:pt x="30" y="18"/>
                  </a:lnTo>
                  <a:lnTo>
                    <a:pt x="30" y="18"/>
                  </a:lnTo>
                  <a:lnTo>
                    <a:pt x="30" y="14"/>
                  </a:lnTo>
                  <a:lnTo>
                    <a:pt x="28" y="10"/>
                  </a:lnTo>
                  <a:lnTo>
                    <a:pt x="22" y="0"/>
                  </a:lnTo>
                  <a:lnTo>
                    <a:pt x="22" y="0"/>
                  </a:lnTo>
                  <a:lnTo>
                    <a:pt x="2" y="32"/>
                  </a:lnTo>
                  <a:lnTo>
                    <a:pt x="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110"/>
            <p:cNvSpPr/>
            <p:nvPr/>
          </p:nvSpPr>
          <p:spPr bwMode="auto">
            <a:xfrm>
              <a:off x="3636963" y="1516063"/>
              <a:ext cx="44450" cy="95250"/>
            </a:xfrm>
            <a:custGeom>
              <a:avLst/>
              <a:gdLst/>
              <a:ahLst/>
              <a:cxnLst>
                <a:cxn ang="0">
                  <a:pos x="0" y="44"/>
                </a:cxn>
                <a:cxn ang="0">
                  <a:pos x="0" y="44"/>
                </a:cxn>
                <a:cxn ang="0">
                  <a:pos x="4" y="60"/>
                </a:cxn>
                <a:cxn ang="0">
                  <a:pos x="4" y="60"/>
                </a:cxn>
                <a:cxn ang="0">
                  <a:pos x="10" y="56"/>
                </a:cxn>
                <a:cxn ang="0">
                  <a:pos x="16" y="50"/>
                </a:cxn>
                <a:cxn ang="0">
                  <a:pos x="20" y="42"/>
                </a:cxn>
                <a:cxn ang="0">
                  <a:pos x="24" y="34"/>
                </a:cxn>
                <a:cxn ang="0">
                  <a:pos x="26" y="26"/>
                </a:cxn>
                <a:cxn ang="0">
                  <a:pos x="28" y="18"/>
                </a:cxn>
                <a:cxn ang="0">
                  <a:pos x="26" y="0"/>
                </a:cxn>
                <a:cxn ang="0">
                  <a:pos x="26" y="0"/>
                </a:cxn>
                <a:cxn ang="0">
                  <a:pos x="6" y="32"/>
                </a:cxn>
                <a:cxn ang="0">
                  <a:pos x="6" y="32"/>
                </a:cxn>
                <a:cxn ang="0">
                  <a:pos x="2" y="38"/>
                </a:cxn>
                <a:cxn ang="0">
                  <a:pos x="0" y="44"/>
                </a:cxn>
                <a:cxn ang="0">
                  <a:pos x="0" y="44"/>
                </a:cxn>
              </a:cxnLst>
              <a:rect l="0" t="0" r="r" b="b"/>
              <a:pathLst>
                <a:path w="28" h="60">
                  <a:moveTo>
                    <a:pt x="0" y="44"/>
                  </a:moveTo>
                  <a:lnTo>
                    <a:pt x="0" y="44"/>
                  </a:lnTo>
                  <a:lnTo>
                    <a:pt x="4" y="60"/>
                  </a:lnTo>
                  <a:lnTo>
                    <a:pt x="4" y="60"/>
                  </a:lnTo>
                  <a:lnTo>
                    <a:pt x="10" y="56"/>
                  </a:lnTo>
                  <a:lnTo>
                    <a:pt x="16" y="50"/>
                  </a:lnTo>
                  <a:lnTo>
                    <a:pt x="20" y="42"/>
                  </a:lnTo>
                  <a:lnTo>
                    <a:pt x="24" y="34"/>
                  </a:lnTo>
                  <a:lnTo>
                    <a:pt x="26" y="26"/>
                  </a:lnTo>
                  <a:lnTo>
                    <a:pt x="28" y="18"/>
                  </a:lnTo>
                  <a:lnTo>
                    <a:pt x="26" y="0"/>
                  </a:lnTo>
                  <a:lnTo>
                    <a:pt x="26" y="0"/>
                  </a:lnTo>
                  <a:lnTo>
                    <a:pt x="6" y="32"/>
                  </a:lnTo>
                  <a:lnTo>
                    <a:pt x="6" y="32"/>
                  </a:lnTo>
                  <a:lnTo>
                    <a:pt x="2" y="38"/>
                  </a:lnTo>
                  <a:lnTo>
                    <a:pt x="0" y="44"/>
                  </a:lnTo>
                  <a:lnTo>
                    <a:pt x="0" y="4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111"/>
            <p:cNvSpPr/>
            <p:nvPr/>
          </p:nvSpPr>
          <p:spPr bwMode="auto">
            <a:xfrm>
              <a:off x="3567113" y="1408113"/>
              <a:ext cx="34925" cy="69850"/>
            </a:xfrm>
            <a:custGeom>
              <a:avLst/>
              <a:gdLst/>
              <a:ahLst/>
              <a:cxnLst>
                <a:cxn ang="0">
                  <a:pos x="4" y="18"/>
                </a:cxn>
                <a:cxn ang="0">
                  <a:pos x="4" y="18"/>
                </a:cxn>
                <a:cxn ang="0">
                  <a:pos x="0" y="28"/>
                </a:cxn>
                <a:cxn ang="0">
                  <a:pos x="0" y="28"/>
                </a:cxn>
                <a:cxn ang="0">
                  <a:pos x="2" y="30"/>
                </a:cxn>
                <a:cxn ang="0">
                  <a:pos x="2" y="30"/>
                </a:cxn>
                <a:cxn ang="0">
                  <a:pos x="22" y="44"/>
                </a:cxn>
                <a:cxn ang="0">
                  <a:pos x="22" y="44"/>
                </a:cxn>
                <a:cxn ang="0">
                  <a:pos x="12" y="0"/>
                </a:cxn>
                <a:cxn ang="0">
                  <a:pos x="12" y="0"/>
                </a:cxn>
                <a:cxn ang="0">
                  <a:pos x="10" y="10"/>
                </a:cxn>
                <a:cxn ang="0">
                  <a:pos x="4" y="18"/>
                </a:cxn>
                <a:cxn ang="0">
                  <a:pos x="4" y="18"/>
                </a:cxn>
              </a:cxnLst>
              <a:rect l="0" t="0" r="r" b="b"/>
              <a:pathLst>
                <a:path w="22" h="44">
                  <a:moveTo>
                    <a:pt x="4" y="18"/>
                  </a:moveTo>
                  <a:lnTo>
                    <a:pt x="4" y="18"/>
                  </a:lnTo>
                  <a:lnTo>
                    <a:pt x="0" y="28"/>
                  </a:lnTo>
                  <a:lnTo>
                    <a:pt x="0" y="28"/>
                  </a:lnTo>
                  <a:lnTo>
                    <a:pt x="2" y="30"/>
                  </a:lnTo>
                  <a:lnTo>
                    <a:pt x="2" y="30"/>
                  </a:lnTo>
                  <a:lnTo>
                    <a:pt x="22" y="44"/>
                  </a:lnTo>
                  <a:lnTo>
                    <a:pt x="22" y="44"/>
                  </a:lnTo>
                  <a:lnTo>
                    <a:pt x="12" y="0"/>
                  </a:lnTo>
                  <a:lnTo>
                    <a:pt x="12" y="0"/>
                  </a:lnTo>
                  <a:lnTo>
                    <a:pt x="10" y="10"/>
                  </a:lnTo>
                  <a:lnTo>
                    <a:pt x="4" y="18"/>
                  </a:lnTo>
                  <a:lnTo>
                    <a:pt x="4"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112"/>
            <p:cNvSpPr/>
            <p:nvPr/>
          </p:nvSpPr>
          <p:spPr bwMode="auto">
            <a:xfrm>
              <a:off x="3554413" y="1462088"/>
              <a:ext cx="53975" cy="66675"/>
            </a:xfrm>
            <a:custGeom>
              <a:avLst/>
              <a:gdLst/>
              <a:ahLst/>
              <a:cxnLst>
                <a:cxn ang="0">
                  <a:pos x="0" y="18"/>
                </a:cxn>
                <a:cxn ang="0">
                  <a:pos x="0" y="18"/>
                </a:cxn>
                <a:cxn ang="0">
                  <a:pos x="12" y="26"/>
                </a:cxn>
                <a:cxn ang="0">
                  <a:pos x="12" y="26"/>
                </a:cxn>
                <a:cxn ang="0">
                  <a:pos x="26" y="36"/>
                </a:cxn>
                <a:cxn ang="0">
                  <a:pos x="26" y="36"/>
                </a:cxn>
                <a:cxn ang="0">
                  <a:pos x="30" y="40"/>
                </a:cxn>
                <a:cxn ang="0">
                  <a:pos x="34" y="42"/>
                </a:cxn>
                <a:cxn ang="0">
                  <a:pos x="34" y="42"/>
                </a:cxn>
                <a:cxn ang="0">
                  <a:pos x="32" y="28"/>
                </a:cxn>
                <a:cxn ang="0">
                  <a:pos x="32" y="28"/>
                </a:cxn>
                <a:cxn ang="0">
                  <a:pos x="32" y="22"/>
                </a:cxn>
                <a:cxn ang="0">
                  <a:pos x="30" y="18"/>
                </a:cxn>
                <a:cxn ang="0">
                  <a:pos x="30" y="18"/>
                </a:cxn>
                <a:cxn ang="0">
                  <a:pos x="6" y="0"/>
                </a:cxn>
                <a:cxn ang="0">
                  <a:pos x="6" y="0"/>
                </a:cxn>
                <a:cxn ang="0">
                  <a:pos x="2" y="10"/>
                </a:cxn>
                <a:cxn ang="0">
                  <a:pos x="0" y="14"/>
                </a:cxn>
                <a:cxn ang="0">
                  <a:pos x="0" y="18"/>
                </a:cxn>
                <a:cxn ang="0">
                  <a:pos x="0" y="18"/>
                </a:cxn>
              </a:cxnLst>
              <a:rect l="0" t="0" r="r" b="b"/>
              <a:pathLst>
                <a:path w="34" h="42">
                  <a:moveTo>
                    <a:pt x="0" y="18"/>
                  </a:moveTo>
                  <a:lnTo>
                    <a:pt x="0" y="18"/>
                  </a:lnTo>
                  <a:lnTo>
                    <a:pt x="12" y="26"/>
                  </a:lnTo>
                  <a:lnTo>
                    <a:pt x="12" y="26"/>
                  </a:lnTo>
                  <a:lnTo>
                    <a:pt x="26" y="36"/>
                  </a:lnTo>
                  <a:lnTo>
                    <a:pt x="26" y="36"/>
                  </a:lnTo>
                  <a:lnTo>
                    <a:pt x="30" y="40"/>
                  </a:lnTo>
                  <a:lnTo>
                    <a:pt x="34" y="42"/>
                  </a:lnTo>
                  <a:lnTo>
                    <a:pt x="34" y="42"/>
                  </a:lnTo>
                  <a:lnTo>
                    <a:pt x="32" y="28"/>
                  </a:lnTo>
                  <a:lnTo>
                    <a:pt x="32" y="28"/>
                  </a:lnTo>
                  <a:lnTo>
                    <a:pt x="32" y="22"/>
                  </a:lnTo>
                  <a:lnTo>
                    <a:pt x="30" y="18"/>
                  </a:lnTo>
                  <a:lnTo>
                    <a:pt x="30" y="18"/>
                  </a:lnTo>
                  <a:lnTo>
                    <a:pt x="6" y="0"/>
                  </a:lnTo>
                  <a:lnTo>
                    <a:pt x="6" y="0"/>
                  </a:lnTo>
                  <a:lnTo>
                    <a:pt x="2" y="10"/>
                  </a:lnTo>
                  <a:lnTo>
                    <a:pt x="0" y="14"/>
                  </a:lnTo>
                  <a:lnTo>
                    <a:pt x="0" y="18"/>
                  </a:lnTo>
                  <a:lnTo>
                    <a:pt x="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113"/>
            <p:cNvSpPr/>
            <p:nvPr/>
          </p:nvSpPr>
          <p:spPr bwMode="auto">
            <a:xfrm>
              <a:off x="3551238" y="1500188"/>
              <a:ext cx="66675" cy="76200"/>
            </a:xfrm>
            <a:custGeom>
              <a:avLst/>
              <a:gdLst/>
              <a:ahLst/>
              <a:cxnLst>
                <a:cxn ang="0">
                  <a:pos x="2" y="20"/>
                </a:cxn>
                <a:cxn ang="0">
                  <a:pos x="2" y="20"/>
                </a:cxn>
                <a:cxn ang="0">
                  <a:pos x="16" y="30"/>
                </a:cxn>
                <a:cxn ang="0">
                  <a:pos x="16" y="30"/>
                </a:cxn>
                <a:cxn ang="0">
                  <a:pos x="42" y="48"/>
                </a:cxn>
                <a:cxn ang="0">
                  <a:pos x="42" y="48"/>
                </a:cxn>
                <a:cxn ang="0">
                  <a:pos x="38" y="30"/>
                </a:cxn>
                <a:cxn ang="0">
                  <a:pos x="38" y="30"/>
                </a:cxn>
                <a:cxn ang="0">
                  <a:pos x="36" y="24"/>
                </a:cxn>
                <a:cxn ang="0">
                  <a:pos x="32" y="22"/>
                </a:cxn>
                <a:cxn ang="0">
                  <a:pos x="32" y="22"/>
                </a:cxn>
                <a:cxn ang="0">
                  <a:pos x="0" y="0"/>
                </a:cxn>
                <a:cxn ang="0">
                  <a:pos x="0" y="0"/>
                </a:cxn>
                <a:cxn ang="0">
                  <a:pos x="0" y="10"/>
                </a:cxn>
                <a:cxn ang="0">
                  <a:pos x="0" y="16"/>
                </a:cxn>
                <a:cxn ang="0">
                  <a:pos x="2" y="20"/>
                </a:cxn>
                <a:cxn ang="0">
                  <a:pos x="2" y="20"/>
                </a:cxn>
              </a:cxnLst>
              <a:rect l="0" t="0" r="r" b="b"/>
              <a:pathLst>
                <a:path w="42" h="48">
                  <a:moveTo>
                    <a:pt x="2" y="20"/>
                  </a:moveTo>
                  <a:lnTo>
                    <a:pt x="2" y="20"/>
                  </a:lnTo>
                  <a:lnTo>
                    <a:pt x="16" y="30"/>
                  </a:lnTo>
                  <a:lnTo>
                    <a:pt x="16" y="30"/>
                  </a:lnTo>
                  <a:lnTo>
                    <a:pt x="42" y="48"/>
                  </a:lnTo>
                  <a:lnTo>
                    <a:pt x="42" y="48"/>
                  </a:lnTo>
                  <a:lnTo>
                    <a:pt x="38" y="30"/>
                  </a:lnTo>
                  <a:lnTo>
                    <a:pt x="38" y="30"/>
                  </a:lnTo>
                  <a:lnTo>
                    <a:pt x="36" y="24"/>
                  </a:lnTo>
                  <a:lnTo>
                    <a:pt x="32" y="22"/>
                  </a:lnTo>
                  <a:lnTo>
                    <a:pt x="32" y="22"/>
                  </a:lnTo>
                  <a:lnTo>
                    <a:pt x="0" y="0"/>
                  </a:lnTo>
                  <a:lnTo>
                    <a:pt x="0" y="0"/>
                  </a:lnTo>
                  <a:lnTo>
                    <a:pt x="0" y="10"/>
                  </a:lnTo>
                  <a:lnTo>
                    <a:pt x="0" y="16"/>
                  </a:lnTo>
                  <a:lnTo>
                    <a:pt x="2" y="20"/>
                  </a:lnTo>
                  <a:lnTo>
                    <a:pt x="2"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114"/>
            <p:cNvSpPr/>
            <p:nvPr/>
          </p:nvSpPr>
          <p:spPr bwMode="auto">
            <a:xfrm>
              <a:off x="3554413" y="1541463"/>
              <a:ext cx="69850" cy="73025"/>
            </a:xfrm>
            <a:custGeom>
              <a:avLst/>
              <a:gdLst/>
              <a:ahLst/>
              <a:cxnLst>
                <a:cxn ang="0">
                  <a:pos x="30" y="22"/>
                </a:cxn>
                <a:cxn ang="0">
                  <a:pos x="30" y="22"/>
                </a:cxn>
                <a:cxn ang="0">
                  <a:pos x="0" y="0"/>
                </a:cxn>
                <a:cxn ang="0">
                  <a:pos x="0" y="0"/>
                </a:cxn>
                <a:cxn ang="0">
                  <a:pos x="4" y="16"/>
                </a:cxn>
                <a:cxn ang="0">
                  <a:pos x="10" y="24"/>
                </a:cxn>
                <a:cxn ang="0">
                  <a:pos x="14" y="30"/>
                </a:cxn>
                <a:cxn ang="0">
                  <a:pos x="20" y="36"/>
                </a:cxn>
                <a:cxn ang="0">
                  <a:pos x="28" y="42"/>
                </a:cxn>
                <a:cxn ang="0">
                  <a:pos x="36" y="44"/>
                </a:cxn>
                <a:cxn ang="0">
                  <a:pos x="44" y="46"/>
                </a:cxn>
                <a:cxn ang="0">
                  <a:pos x="44" y="46"/>
                </a:cxn>
                <a:cxn ang="0">
                  <a:pos x="40" y="30"/>
                </a:cxn>
                <a:cxn ang="0">
                  <a:pos x="40" y="30"/>
                </a:cxn>
                <a:cxn ang="0">
                  <a:pos x="36" y="26"/>
                </a:cxn>
                <a:cxn ang="0">
                  <a:pos x="30" y="22"/>
                </a:cxn>
                <a:cxn ang="0">
                  <a:pos x="30" y="22"/>
                </a:cxn>
              </a:cxnLst>
              <a:rect l="0" t="0" r="r" b="b"/>
              <a:pathLst>
                <a:path w="44" h="46">
                  <a:moveTo>
                    <a:pt x="30" y="22"/>
                  </a:moveTo>
                  <a:lnTo>
                    <a:pt x="30" y="22"/>
                  </a:lnTo>
                  <a:lnTo>
                    <a:pt x="0" y="0"/>
                  </a:lnTo>
                  <a:lnTo>
                    <a:pt x="0" y="0"/>
                  </a:lnTo>
                  <a:lnTo>
                    <a:pt x="4" y="16"/>
                  </a:lnTo>
                  <a:lnTo>
                    <a:pt x="10" y="24"/>
                  </a:lnTo>
                  <a:lnTo>
                    <a:pt x="14" y="30"/>
                  </a:lnTo>
                  <a:lnTo>
                    <a:pt x="20" y="36"/>
                  </a:lnTo>
                  <a:lnTo>
                    <a:pt x="28" y="42"/>
                  </a:lnTo>
                  <a:lnTo>
                    <a:pt x="36" y="44"/>
                  </a:lnTo>
                  <a:lnTo>
                    <a:pt x="44" y="46"/>
                  </a:lnTo>
                  <a:lnTo>
                    <a:pt x="44" y="46"/>
                  </a:lnTo>
                  <a:lnTo>
                    <a:pt x="40" y="30"/>
                  </a:lnTo>
                  <a:lnTo>
                    <a:pt x="40" y="30"/>
                  </a:lnTo>
                  <a:lnTo>
                    <a:pt x="36" y="26"/>
                  </a:lnTo>
                  <a:lnTo>
                    <a:pt x="30" y="22"/>
                  </a:lnTo>
                  <a:lnTo>
                    <a:pt x="3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115"/>
            <p:cNvSpPr/>
            <p:nvPr/>
          </p:nvSpPr>
          <p:spPr bwMode="auto">
            <a:xfrm>
              <a:off x="3675063" y="884238"/>
              <a:ext cx="28575" cy="38100"/>
            </a:xfrm>
            <a:custGeom>
              <a:avLst/>
              <a:gdLst/>
              <a:ahLst/>
              <a:cxnLst>
                <a:cxn ang="0">
                  <a:pos x="16" y="10"/>
                </a:cxn>
                <a:cxn ang="0">
                  <a:pos x="16" y="10"/>
                </a:cxn>
                <a:cxn ang="0">
                  <a:pos x="18" y="10"/>
                </a:cxn>
                <a:cxn ang="0">
                  <a:pos x="18" y="10"/>
                </a:cxn>
                <a:cxn ang="0">
                  <a:pos x="12" y="6"/>
                </a:cxn>
                <a:cxn ang="0">
                  <a:pos x="12" y="6"/>
                </a:cxn>
                <a:cxn ang="0">
                  <a:pos x="6" y="2"/>
                </a:cxn>
                <a:cxn ang="0">
                  <a:pos x="0" y="0"/>
                </a:cxn>
                <a:cxn ang="0">
                  <a:pos x="0" y="0"/>
                </a:cxn>
                <a:cxn ang="0">
                  <a:pos x="12" y="24"/>
                </a:cxn>
                <a:cxn ang="0">
                  <a:pos x="12" y="24"/>
                </a:cxn>
                <a:cxn ang="0">
                  <a:pos x="16" y="10"/>
                </a:cxn>
                <a:cxn ang="0">
                  <a:pos x="16" y="10"/>
                </a:cxn>
              </a:cxnLst>
              <a:rect l="0" t="0" r="r" b="b"/>
              <a:pathLst>
                <a:path w="18" h="24">
                  <a:moveTo>
                    <a:pt x="16" y="10"/>
                  </a:moveTo>
                  <a:lnTo>
                    <a:pt x="16" y="10"/>
                  </a:lnTo>
                  <a:lnTo>
                    <a:pt x="18" y="10"/>
                  </a:lnTo>
                  <a:lnTo>
                    <a:pt x="18" y="10"/>
                  </a:lnTo>
                  <a:lnTo>
                    <a:pt x="12" y="6"/>
                  </a:lnTo>
                  <a:lnTo>
                    <a:pt x="12" y="6"/>
                  </a:lnTo>
                  <a:lnTo>
                    <a:pt x="6" y="2"/>
                  </a:lnTo>
                  <a:lnTo>
                    <a:pt x="0" y="0"/>
                  </a:lnTo>
                  <a:lnTo>
                    <a:pt x="0" y="0"/>
                  </a:lnTo>
                  <a:lnTo>
                    <a:pt x="12" y="24"/>
                  </a:lnTo>
                  <a:lnTo>
                    <a:pt x="12" y="24"/>
                  </a:lnTo>
                  <a:lnTo>
                    <a:pt x="16" y="10"/>
                  </a:lnTo>
                  <a:lnTo>
                    <a:pt x="16"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116"/>
            <p:cNvSpPr/>
            <p:nvPr/>
          </p:nvSpPr>
          <p:spPr bwMode="auto">
            <a:xfrm>
              <a:off x="3697288" y="903288"/>
              <a:ext cx="25400" cy="47625"/>
            </a:xfrm>
            <a:custGeom>
              <a:avLst/>
              <a:gdLst/>
              <a:ahLst/>
              <a:cxnLst>
                <a:cxn ang="0">
                  <a:pos x="6" y="30"/>
                </a:cxn>
                <a:cxn ang="0">
                  <a:pos x="6" y="30"/>
                </a:cxn>
                <a:cxn ang="0">
                  <a:pos x="8" y="26"/>
                </a:cxn>
                <a:cxn ang="0">
                  <a:pos x="8" y="26"/>
                </a:cxn>
                <a:cxn ang="0">
                  <a:pos x="12" y="14"/>
                </a:cxn>
                <a:cxn ang="0">
                  <a:pos x="12" y="14"/>
                </a:cxn>
                <a:cxn ang="0">
                  <a:pos x="16" y="6"/>
                </a:cxn>
                <a:cxn ang="0">
                  <a:pos x="16" y="6"/>
                </a:cxn>
                <a:cxn ang="0">
                  <a:pos x="14" y="4"/>
                </a:cxn>
                <a:cxn ang="0">
                  <a:pos x="12" y="2"/>
                </a:cxn>
                <a:cxn ang="0">
                  <a:pos x="6" y="0"/>
                </a:cxn>
                <a:cxn ang="0">
                  <a:pos x="6" y="0"/>
                </a:cxn>
                <a:cxn ang="0">
                  <a:pos x="0" y="16"/>
                </a:cxn>
                <a:cxn ang="0">
                  <a:pos x="0" y="16"/>
                </a:cxn>
                <a:cxn ang="0">
                  <a:pos x="2" y="20"/>
                </a:cxn>
                <a:cxn ang="0">
                  <a:pos x="2" y="24"/>
                </a:cxn>
                <a:cxn ang="0">
                  <a:pos x="2" y="24"/>
                </a:cxn>
                <a:cxn ang="0">
                  <a:pos x="6" y="30"/>
                </a:cxn>
                <a:cxn ang="0">
                  <a:pos x="6" y="30"/>
                </a:cxn>
              </a:cxnLst>
              <a:rect l="0" t="0" r="r" b="b"/>
              <a:pathLst>
                <a:path w="16" h="30">
                  <a:moveTo>
                    <a:pt x="6" y="30"/>
                  </a:moveTo>
                  <a:lnTo>
                    <a:pt x="6" y="30"/>
                  </a:lnTo>
                  <a:lnTo>
                    <a:pt x="8" y="26"/>
                  </a:lnTo>
                  <a:lnTo>
                    <a:pt x="8" y="26"/>
                  </a:lnTo>
                  <a:lnTo>
                    <a:pt x="12" y="14"/>
                  </a:lnTo>
                  <a:lnTo>
                    <a:pt x="12" y="14"/>
                  </a:lnTo>
                  <a:lnTo>
                    <a:pt x="16" y="6"/>
                  </a:lnTo>
                  <a:lnTo>
                    <a:pt x="16" y="6"/>
                  </a:lnTo>
                  <a:lnTo>
                    <a:pt x="14" y="4"/>
                  </a:lnTo>
                  <a:lnTo>
                    <a:pt x="12" y="2"/>
                  </a:lnTo>
                  <a:lnTo>
                    <a:pt x="6" y="0"/>
                  </a:lnTo>
                  <a:lnTo>
                    <a:pt x="6" y="0"/>
                  </a:lnTo>
                  <a:lnTo>
                    <a:pt x="0" y="16"/>
                  </a:lnTo>
                  <a:lnTo>
                    <a:pt x="0" y="16"/>
                  </a:lnTo>
                  <a:lnTo>
                    <a:pt x="2" y="20"/>
                  </a:lnTo>
                  <a:lnTo>
                    <a:pt x="2" y="24"/>
                  </a:lnTo>
                  <a:lnTo>
                    <a:pt x="2" y="24"/>
                  </a:lnTo>
                  <a:lnTo>
                    <a:pt x="6" y="30"/>
                  </a:lnTo>
                  <a:lnTo>
                    <a:pt x="6"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117"/>
            <p:cNvSpPr/>
            <p:nvPr/>
          </p:nvSpPr>
          <p:spPr bwMode="auto">
            <a:xfrm>
              <a:off x="3713163" y="915988"/>
              <a:ext cx="22225" cy="63500"/>
            </a:xfrm>
            <a:custGeom>
              <a:avLst/>
              <a:gdLst/>
              <a:ahLst/>
              <a:cxnLst>
                <a:cxn ang="0">
                  <a:pos x="14" y="12"/>
                </a:cxn>
                <a:cxn ang="0">
                  <a:pos x="14" y="12"/>
                </a:cxn>
                <a:cxn ang="0">
                  <a:pos x="14" y="8"/>
                </a:cxn>
                <a:cxn ang="0">
                  <a:pos x="12" y="6"/>
                </a:cxn>
                <a:cxn ang="0">
                  <a:pos x="8" y="0"/>
                </a:cxn>
                <a:cxn ang="0">
                  <a:pos x="8" y="0"/>
                </a:cxn>
                <a:cxn ang="0">
                  <a:pos x="0" y="24"/>
                </a:cxn>
                <a:cxn ang="0">
                  <a:pos x="0" y="24"/>
                </a:cxn>
                <a:cxn ang="0">
                  <a:pos x="0" y="26"/>
                </a:cxn>
                <a:cxn ang="0">
                  <a:pos x="0" y="30"/>
                </a:cxn>
                <a:cxn ang="0">
                  <a:pos x="0" y="30"/>
                </a:cxn>
                <a:cxn ang="0">
                  <a:pos x="4" y="40"/>
                </a:cxn>
                <a:cxn ang="0">
                  <a:pos x="4" y="40"/>
                </a:cxn>
                <a:cxn ang="0">
                  <a:pos x="12" y="22"/>
                </a:cxn>
                <a:cxn ang="0">
                  <a:pos x="12" y="22"/>
                </a:cxn>
                <a:cxn ang="0">
                  <a:pos x="14" y="12"/>
                </a:cxn>
                <a:cxn ang="0">
                  <a:pos x="14" y="12"/>
                </a:cxn>
              </a:cxnLst>
              <a:rect l="0" t="0" r="r" b="b"/>
              <a:pathLst>
                <a:path w="14" h="40">
                  <a:moveTo>
                    <a:pt x="14" y="12"/>
                  </a:moveTo>
                  <a:lnTo>
                    <a:pt x="14" y="12"/>
                  </a:lnTo>
                  <a:lnTo>
                    <a:pt x="14" y="8"/>
                  </a:lnTo>
                  <a:lnTo>
                    <a:pt x="12" y="6"/>
                  </a:lnTo>
                  <a:lnTo>
                    <a:pt x="8" y="0"/>
                  </a:lnTo>
                  <a:lnTo>
                    <a:pt x="8" y="0"/>
                  </a:lnTo>
                  <a:lnTo>
                    <a:pt x="0" y="24"/>
                  </a:lnTo>
                  <a:lnTo>
                    <a:pt x="0" y="24"/>
                  </a:lnTo>
                  <a:lnTo>
                    <a:pt x="0" y="26"/>
                  </a:lnTo>
                  <a:lnTo>
                    <a:pt x="0" y="30"/>
                  </a:lnTo>
                  <a:lnTo>
                    <a:pt x="0" y="30"/>
                  </a:lnTo>
                  <a:lnTo>
                    <a:pt x="4" y="40"/>
                  </a:lnTo>
                  <a:lnTo>
                    <a:pt x="4" y="40"/>
                  </a:lnTo>
                  <a:lnTo>
                    <a:pt x="12" y="22"/>
                  </a:lnTo>
                  <a:lnTo>
                    <a:pt x="12" y="22"/>
                  </a:lnTo>
                  <a:lnTo>
                    <a:pt x="14" y="12"/>
                  </a:lnTo>
                  <a:lnTo>
                    <a:pt x="14"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118"/>
            <p:cNvSpPr/>
            <p:nvPr/>
          </p:nvSpPr>
          <p:spPr bwMode="auto">
            <a:xfrm>
              <a:off x="3722688" y="938213"/>
              <a:ext cx="22225" cy="63500"/>
            </a:xfrm>
            <a:custGeom>
              <a:avLst/>
              <a:gdLst/>
              <a:ahLst/>
              <a:cxnLst>
                <a:cxn ang="0">
                  <a:pos x="6" y="40"/>
                </a:cxn>
                <a:cxn ang="0">
                  <a:pos x="6" y="40"/>
                </a:cxn>
                <a:cxn ang="0">
                  <a:pos x="12" y="32"/>
                </a:cxn>
                <a:cxn ang="0">
                  <a:pos x="14" y="22"/>
                </a:cxn>
                <a:cxn ang="0">
                  <a:pos x="14" y="10"/>
                </a:cxn>
                <a:cxn ang="0">
                  <a:pos x="12" y="0"/>
                </a:cxn>
                <a:cxn ang="0">
                  <a:pos x="12" y="0"/>
                </a:cxn>
                <a:cxn ang="0">
                  <a:pos x="4" y="24"/>
                </a:cxn>
                <a:cxn ang="0">
                  <a:pos x="4" y="24"/>
                </a:cxn>
                <a:cxn ang="0">
                  <a:pos x="2" y="26"/>
                </a:cxn>
                <a:cxn ang="0">
                  <a:pos x="0" y="30"/>
                </a:cxn>
                <a:cxn ang="0">
                  <a:pos x="0" y="30"/>
                </a:cxn>
                <a:cxn ang="0">
                  <a:pos x="6" y="40"/>
                </a:cxn>
                <a:cxn ang="0">
                  <a:pos x="6" y="40"/>
                </a:cxn>
              </a:cxnLst>
              <a:rect l="0" t="0" r="r" b="b"/>
              <a:pathLst>
                <a:path w="14" h="40">
                  <a:moveTo>
                    <a:pt x="6" y="40"/>
                  </a:moveTo>
                  <a:lnTo>
                    <a:pt x="6" y="40"/>
                  </a:lnTo>
                  <a:lnTo>
                    <a:pt x="12" y="32"/>
                  </a:lnTo>
                  <a:lnTo>
                    <a:pt x="14" y="22"/>
                  </a:lnTo>
                  <a:lnTo>
                    <a:pt x="14" y="10"/>
                  </a:lnTo>
                  <a:lnTo>
                    <a:pt x="12" y="0"/>
                  </a:lnTo>
                  <a:lnTo>
                    <a:pt x="12" y="0"/>
                  </a:lnTo>
                  <a:lnTo>
                    <a:pt x="4" y="24"/>
                  </a:lnTo>
                  <a:lnTo>
                    <a:pt x="4" y="24"/>
                  </a:lnTo>
                  <a:lnTo>
                    <a:pt x="2" y="26"/>
                  </a:lnTo>
                  <a:lnTo>
                    <a:pt x="0" y="30"/>
                  </a:lnTo>
                  <a:lnTo>
                    <a:pt x="0" y="30"/>
                  </a:lnTo>
                  <a:lnTo>
                    <a:pt x="6" y="40"/>
                  </a:lnTo>
                  <a:lnTo>
                    <a:pt x="6" y="4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119"/>
            <p:cNvSpPr/>
            <p:nvPr/>
          </p:nvSpPr>
          <p:spPr bwMode="auto">
            <a:xfrm>
              <a:off x="3662363" y="884238"/>
              <a:ext cx="25400" cy="41275"/>
            </a:xfrm>
            <a:custGeom>
              <a:avLst/>
              <a:gdLst/>
              <a:ahLst/>
              <a:cxnLst>
                <a:cxn ang="0">
                  <a:pos x="2" y="12"/>
                </a:cxn>
                <a:cxn ang="0">
                  <a:pos x="2" y="12"/>
                </a:cxn>
                <a:cxn ang="0">
                  <a:pos x="0" y="20"/>
                </a:cxn>
                <a:cxn ang="0">
                  <a:pos x="0" y="20"/>
                </a:cxn>
                <a:cxn ang="0">
                  <a:pos x="2" y="20"/>
                </a:cxn>
                <a:cxn ang="0">
                  <a:pos x="2" y="20"/>
                </a:cxn>
                <a:cxn ang="0">
                  <a:pos x="16" y="26"/>
                </a:cxn>
                <a:cxn ang="0">
                  <a:pos x="16" y="26"/>
                </a:cxn>
                <a:cxn ang="0">
                  <a:pos x="4" y="0"/>
                </a:cxn>
                <a:cxn ang="0">
                  <a:pos x="4" y="0"/>
                </a:cxn>
                <a:cxn ang="0">
                  <a:pos x="4" y="6"/>
                </a:cxn>
                <a:cxn ang="0">
                  <a:pos x="2" y="12"/>
                </a:cxn>
                <a:cxn ang="0">
                  <a:pos x="2" y="12"/>
                </a:cxn>
              </a:cxnLst>
              <a:rect l="0" t="0" r="r" b="b"/>
              <a:pathLst>
                <a:path w="16" h="26">
                  <a:moveTo>
                    <a:pt x="2" y="12"/>
                  </a:moveTo>
                  <a:lnTo>
                    <a:pt x="2" y="12"/>
                  </a:lnTo>
                  <a:lnTo>
                    <a:pt x="0" y="20"/>
                  </a:lnTo>
                  <a:lnTo>
                    <a:pt x="0" y="20"/>
                  </a:lnTo>
                  <a:lnTo>
                    <a:pt x="2" y="20"/>
                  </a:lnTo>
                  <a:lnTo>
                    <a:pt x="2" y="20"/>
                  </a:lnTo>
                  <a:lnTo>
                    <a:pt x="16" y="26"/>
                  </a:lnTo>
                  <a:lnTo>
                    <a:pt x="16" y="26"/>
                  </a:lnTo>
                  <a:lnTo>
                    <a:pt x="4" y="0"/>
                  </a:lnTo>
                  <a:lnTo>
                    <a:pt x="4" y="0"/>
                  </a:lnTo>
                  <a:lnTo>
                    <a:pt x="4" y="6"/>
                  </a:lnTo>
                  <a:lnTo>
                    <a:pt x="2" y="12"/>
                  </a:lnTo>
                  <a:lnTo>
                    <a:pt x="2"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3" name="Freeform 120"/>
            <p:cNvSpPr/>
            <p:nvPr/>
          </p:nvSpPr>
          <p:spPr bwMode="auto">
            <a:xfrm>
              <a:off x="3659188" y="922338"/>
              <a:ext cx="41275" cy="31750"/>
            </a:xfrm>
            <a:custGeom>
              <a:avLst/>
              <a:gdLst/>
              <a:ahLst/>
              <a:cxnLst>
                <a:cxn ang="0">
                  <a:pos x="10" y="14"/>
                </a:cxn>
                <a:cxn ang="0">
                  <a:pos x="10" y="14"/>
                </a:cxn>
                <a:cxn ang="0">
                  <a:pos x="20" y="18"/>
                </a:cxn>
                <a:cxn ang="0">
                  <a:pos x="20" y="18"/>
                </a:cxn>
                <a:cxn ang="0">
                  <a:pos x="26" y="20"/>
                </a:cxn>
                <a:cxn ang="0">
                  <a:pos x="26" y="20"/>
                </a:cxn>
                <a:cxn ang="0">
                  <a:pos x="22" y="14"/>
                </a:cxn>
                <a:cxn ang="0">
                  <a:pos x="22" y="14"/>
                </a:cxn>
                <a:cxn ang="0">
                  <a:pos x="22" y="10"/>
                </a:cxn>
                <a:cxn ang="0">
                  <a:pos x="20" y="6"/>
                </a:cxn>
                <a:cxn ang="0">
                  <a:pos x="20" y="6"/>
                </a:cxn>
                <a:cxn ang="0">
                  <a:pos x="2" y="0"/>
                </a:cxn>
                <a:cxn ang="0">
                  <a:pos x="2" y="0"/>
                </a:cxn>
                <a:cxn ang="0">
                  <a:pos x="2" y="6"/>
                </a:cxn>
                <a:cxn ang="0">
                  <a:pos x="0" y="10"/>
                </a:cxn>
                <a:cxn ang="0">
                  <a:pos x="2" y="10"/>
                </a:cxn>
                <a:cxn ang="0">
                  <a:pos x="2" y="10"/>
                </a:cxn>
                <a:cxn ang="0">
                  <a:pos x="10" y="14"/>
                </a:cxn>
                <a:cxn ang="0">
                  <a:pos x="10" y="14"/>
                </a:cxn>
              </a:cxnLst>
              <a:rect l="0" t="0" r="r" b="b"/>
              <a:pathLst>
                <a:path w="26" h="20">
                  <a:moveTo>
                    <a:pt x="10" y="14"/>
                  </a:moveTo>
                  <a:lnTo>
                    <a:pt x="10" y="14"/>
                  </a:lnTo>
                  <a:lnTo>
                    <a:pt x="20" y="18"/>
                  </a:lnTo>
                  <a:lnTo>
                    <a:pt x="20" y="18"/>
                  </a:lnTo>
                  <a:lnTo>
                    <a:pt x="26" y="20"/>
                  </a:lnTo>
                  <a:lnTo>
                    <a:pt x="26" y="20"/>
                  </a:lnTo>
                  <a:lnTo>
                    <a:pt x="22" y="14"/>
                  </a:lnTo>
                  <a:lnTo>
                    <a:pt x="22" y="14"/>
                  </a:lnTo>
                  <a:lnTo>
                    <a:pt x="22" y="10"/>
                  </a:lnTo>
                  <a:lnTo>
                    <a:pt x="20" y="6"/>
                  </a:lnTo>
                  <a:lnTo>
                    <a:pt x="20" y="6"/>
                  </a:lnTo>
                  <a:lnTo>
                    <a:pt x="2" y="0"/>
                  </a:lnTo>
                  <a:lnTo>
                    <a:pt x="2" y="0"/>
                  </a:lnTo>
                  <a:lnTo>
                    <a:pt x="2" y="6"/>
                  </a:lnTo>
                  <a:lnTo>
                    <a:pt x="0" y="10"/>
                  </a:lnTo>
                  <a:lnTo>
                    <a:pt x="2" y="10"/>
                  </a:lnTo>
                  <a:lnTo>
                    <a:pt x="2" y="10"/>
                  </a:lnTo>
                  <a:lnTo>
                    <a:pt x="10" y="14"/>
                  </a:lnTo>
                  <a:lnTo>
                    <a:pt x="1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4" name="Freeform 121"/>
            <p:cNvSpPr/>
            <p:nvPr/>
          </p:nvSpPr>
          <p:spPr bwMode="auto">
            <a:xfrm>
              <a:off x="3662363" y="947738"/>
              <a:ext cx="47625" cy="34925"/>
            </a:xfrm>
            <a:custGeom>
              <a:avLst/>
              <a:gdLst/>
              <a:ahLst/>
              <a:cxnLst>
                <a:cxn ang="0">
                  <a:pos x="2" y="10"/>
                </a:cxn>
                <a:cxn ang="0">
                  <a:pos x="2" y="10"/>
                </a:cxn>
                <a:cxn ang="0">
                  <a:pos x="12" y="14"/>
                </a:cxn>
                <a:cxn ang="0">
                  <a:pos x="12" y="14"/>
                </a:cxn>
                <a:cxn ang="0">
                  <a:pos x="30" y="22"/>
                </a:cxn>
                <a:cxn ang="0">
                  <a:pos x="30" y="22"/>
                </a:cxn>
                <a:cxn ang="0">
                  <a:pos x="26" y="12"/>
                </a:cxn>
                <a:cxn ang="0">
                  <a:pos x="26" y="12"/>
                </a:cxn>
                <a:cxn ang="0">
                  <a:pos x="24" y="10"/>
                </a:cxn>
                <a:cxn ang="0">
                  <a:pos x="22" y="8"/>
                </a:cxn>
                <a:cxn ang="0">
                  <a:pos x="22" y="8"/>
                </a:cxn>
                <a:cxn ang="0">
                  <a:pos x="0" y="0"/>
                </a:cxn>
                <a:cxn ang="0">
                  <a:pos x="0" y="0"/>
                </a:cxn>
                <a:cxn ang="0">
                  <a:pos x="0" y="6"/>
                </a:cxn>
                <a:cxn ang="0">
                  <a:pos x="0" y="8"/>
                </a:cxn>
                <a:cxn ang="0">
                  <a:pos x="2" y="10"/>
                </a:cxn>
                <a:cxn ang="0">
                  <a:pos x="2" y="10"/>
                </a:cxn>
              </a:cxnLst>
              <a:rect l="0" t="0" r="r" b="b"/>
              <a:pathLst>
                <a:path w="30" h="22">
                  <a:moveTo>
                    <a:pt x="2" y="10"/>
                  </a:moveTo>
                  <a:lnTo>
                    <a:pt x="2" y="10"/>
                  </a:lnTo>
                  <a:lnTo>
                    <a:pt x="12" y="14"/>
                  </a:lnTo>
                  <a:lnTo>
                    <a:pt x="12" y="14"/>
                  </a:lnTo>
                  <a:lnTo>
                    <a:pt x="30" y="22"/>
                  </a:lnTo>
                  <a:lnTo>
                    <a:pt x="30" y="22"/>
                  </a:lnTo>
                  <a:lnTo>
                    <a:pt x="26" y="12"/>
                  </a:lnTo>
                  <a:lnTo>
                    <a:pt x="26" y="12"/>
                  </a:lnTo>
                  <a:lnTo>
                    <a:pt x="24" y="10"/>
                  </a:lnTo>
                  <a:lnTo>
                    <a:pt x="22" y="8"/>
                  </a:lnTo>
                  <a:lnTo>
                    <a:pt x="22" y="8"/>
                  </a:lnTo>
                  <a:lnTo>
                    <a:pt x="0" y="0"/>
                  </a:lnTo>
                  <a:lnTo>
                    <a:pt x="0" y="0"/>
                  </a:lnTo>
                  <a:lnTo>
                    <a:pt x="0" y="6"/>
                  </a:lnTo>
                  <a:lnTo>
                    <a:pt x="0" y="8"/>
                  </a:lnTo>
                  <a:lnTo>
                    <a:pt x="2" y="10"/>
                  </a:lnTo>
                  <a:lnTo>
                    <a:pt x="2"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5" name="Freeform 122"/>
            <p:cNvSpPr/>
            <p:nvPr/>
          </p:nvSpPr>
          <p:spPr bwMode="auto">
            <a:xfrm>
              <a:off x="3668713" y="969963"/>
              <a:ext cx="53975" cy="38100"/>
            </a:xfrm>
            <a:custGeom>
              <a:avLst/>
              <a:gdLst/>
              <a:ahLst/>
              <a:cxnLst>
                <a:cxn ang="0">
                  <a:pos x="34" y="24"/>
                </a:cxn>
                <a:cxn ang="0">
                  <a:pos x="34" y="24"/>
                </a:cxn>
                <a:cxn ang="0">
                  <a:pos x="28" y="14"/>
                </a:cxn>
                <a:cxn ang="0">
                  <a:pos x="28" y="14"/>
                </a:cxn>
                <a:cxn ang="0">
                  <a:pos x="26" y="12"/>
                </a:cxn>
                <a:cxn ang="0">
                  <a:pos x="22" y="10"/>
                </a:cxn>
                <a:cxn ang="0">
                  <a:pos x="22" y="10"/>
                </a:cxn>
                <a:cxn ang="0">
                  <a:pos x="0" y="0"/>
                </a:cxn>
                <a:cxn ang="0">
                  <a:pos x="0" y="0"/>
                </a:cxn>
                <a:cxn ang="0">
                  <a:pos x="4" y="10"/>
                </a:cxn>
                <a:cxn ang="0">
                  <a:pos x="12" y="18"/>
                </a:cxn>
                <a:cxn ang="0">
                  <a:pos x="22" y="22"/>
                </a:cxn>
                <a:cxn ang="0">
                  <a:pos x="34" y="24"/>
                </a:cxn>
                <a:cxn ang="0">
                  <a:pos x="34" y="24"/>
                </a:cxn>
              </a:cxnLst>
              <a:rect l="0" t="0" r="r" b="b"/>
              <a:pathLst>
                <a:path w="34" h="24">
                  <a:moveTo>
                    <a:pt x="34" y="24"/>
                  </a:moveTo>
                  <a:lnTo>
                    <a:pt x="34" y="24"/>
                  </a:lnTo>
                  <a:lnTo>
                    <a:pt x="28" y="14"/>
                  </a:lnTo>
                  <a:lnTo>
                    <a:pt x="28" y="14"/>
                  </a:lnTo>
                  <a:lnTo>
                    <a:pt x="26" y="12"/>
                  </a:lnTo>
                  <a:lnTo>
                    <a:pt x="22" y="10"/>
                  </a:lnTo>
                  <a:lnTo>
                    <a:pt x="22" y="10"/>
                  </a:lnTo>
                  <a:lnTo>
                    <a:pt x="0" y="0"/>
                  </a:lnTo>
                  <a:lnTo>
                    <a:pt x="0" y="0"/>
                  </a:lnTo>
                  <a:lnTo>
                    <a:pt x="4" y="10"/>
                  </a:lnTo>
                  <a:lnTo>
                    <a:pt x="12" y="18"/>
                  </a:lnTo>
                  <a:lnTo>
                    <a:pt x="22" y="22"/>
                  </a:lnTo>
                  <a:lnTo>
                    <a:pt x="34" y="24"/>
                  </a:lnTo>
                  <a:lnTo>
                    <a:pt x="3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6" name="Freeform 123"/>
            <p:cNvSpPr/>
            <p:nvPr/>
          </p:nvSpPr>
          <p:spPr bwMode="auto">
            <a:xfrm>
              <a:off x="3729038" y="576263"/>
              <a:ext cx="19050" cy="25400"/>
            </a:xfrm>
            <a:custGeom>
              <a:avLst/>
              <a:gdLst/>
              <a:ahLst/>
              <a:cxnLst>
                <a:cxn ang="0">
                  <a:pos x="0" y="0"/>
                </a:cxn>
                <a:cxn ang="0">
                  <a:pos x="0" y="0"/>
                </a:cxn>
                <a:cxn ang="0">
                  <a:pos x="8" y="16"/>
                </a:cxn>
                <a:cxn ang="0">
                  <a:pos x="8" y="16"/>
                </a:cxn>
                <a:cxn ang="0">
                  <a:pos x="10" y="8"/>
                </a:cxn>
                <a:cxn ang="0">
                  <a:pos x="10" y="8"/>
                </a:cxn>
                <a:cxn ang="0">
                  <a:pos x="12" y="6"/>
                </a:cxn>
                <a:cxn ang="0">
                  <a:pos x="12" y="6"/>
                </a:cxn>
                <a:cxn ang="0">
                  <a:pos x="8" y="4"/>
                </a:cxn>
                <a:cxn ang="0">
                  <a:pos x="8" y="4"/>
                </a:cxn>
                <a:cxn ang="0">
                  <a:pos x="0" y="0"/>
                </a:cxn>
                <a:cxn ang="0">
                  <a:pos x="0" y="0"/>
                </a:cxn>
              </a:cxnLst>
              <a:rect l="0" t="0" r="r" b="b"/>
              <a:pathLst>
                <a:path w="12" h="16">
                  <a:moveTo>
                    <a:pt x="0" y="0"/>
                  </a:moveTo>
                  <a:lnTo>
                    <a:pt x="0" y="0"/>
                  </a:lnTo>
                  <a:lnTo>
                    <a:pt x="8" y="16"/>
                  </a:lnTo>
                  <a:lnTo>
                    <a:pt x="8" y="16"/>
                  </a:lnTo>
                  <a:lnTo>
                    <a:pt x="10" y="8"/>
                  </a:lnTo>
                  <a:lnTo>
                    <a:pt x="10" y="8"/>
                  </a:lnTo>
                  <a:lnTo>
                    <a:pt x="12" y="6"/>
                  </a:lnTo>
                  <a:lnTo>
                    <a:pt x="12" y="6"/>
                  </a:lnTo>
                  <a:lnTo>
                    <a:pt x="8" y="4"/>
                  </a:lnTo>
                  <a:lnTo>
                    <a:pt x="8" y="4"/>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7" name="Freeform 124"/>
            <p:cNvSpPr/>
            <p:nvPr/>
          </p:nvSpPr>
          <p:spPr bwMode="auto">
            <a:xfrm>
              <a:off x="3744913" y="588963"/>
              <a:ext cx="12700" cy="28575"/>
            </a:xfrm>
            <a:custGeom>
              <a:avLst/>
              <a:gdLst/>
              <a:ahLst/>
              <a:cxnLst>
                <a:cxn ang="0">
                  <a:pos x="2" y="0"/>
                </a:cxn>
                <a:cxn ang="0">
                  <a:pos x="2" y="0"/>
                </a:cxn>
                <a:cxn ang="0">
                  <a:pos x="0" y="10"/>
                </a:cxn>
                <a:cxn ang="0">
                  <a:pos x="0" y="10"/>
                </a:cxn>
                <a:cxn ang="0">
                  <a:pos x="0" y="14"/>
                </a:cxn>
                <a:cxn ang="0">
                  <a:pos x="0" y="14"/>
                </a:cxn>
                <a:cxn ang="0">
                  <a:pos x="4" y="18"/>
                </a:cxn>
                <a:cxn ang="0">
                  <a:pos x="4" y="18"/>
                </a:cxn>
                <a:cxn ang="0">
                  <a:pos x="4" y="16"/>
                </a:cxn>
                <a:cxn ang="0">
                  <a:pos x="4" y="16"/>
                </a:cxn>
                <a:cxn ang="0">
                  <a:pos x="6" y="8"/>
                </a:cxn>
                <a:cxn ang="0">
                  <a:pos x="6" y="8"/>
                </a:cxn>
                <a:cxn ang="0">
                  <a:pos x="8" y="4"/>
                </a:cxn>
                <a:cxn ang="0">
                  <a:pos x="8" y="4"/>
                </a:cxn>
                <a:cxn ang="0">
                  <a:pos x="6" y="2"/>
                </a:cxn>
                <a:cxn ang="0">
                  <a:pos x="2" y="0"/>
                </a:cxn>
                <a:cxn ang="0">
                  <a:pos x="2" y="0"/>
                </a:cxn>
              </a:cxnLst>
              <a:rect l="0" t="0" r="r" b="b"/>
              <a:pathLst>
                <a:path w="8" h="18">
                  <a:moveTo>
                    <a:pt x="2" y="0"/>
                  </a:moveTo>
                  <a:lnTo>
                    <a:pt x="2" y="0"/>
                  </a:lnTo>
                  <a:lnTo>
                    <a:pt x="0" y="10"/>
                  </a:lnTo>
                  <a:lnTo>
                    <a:pt x="0" y="10"/>
                  </a:lnTo>
                  <a:lnTo>
                    <a:pt x="0" y="14"/>
                  </a:lnTo>
                  <a:lnTo>
                    <a:pt x="0" y="14"/>
                  </a:lnTo>
                  <a:lnTo>
                    <a:pt x="4" y="18"/>
                  </a:lnTo>
                  <a:lnTo>
                    <a:pt x="4" y="18"/>
                  </a:lnTo>
                  <a:lnTo>
                    <a:pt x="4" y="16"/>
                  </a:lnTo>
                  <a:lnTo>
                    <a:pt x="4" y="16"/>
                  </a:lnTo>
                  <a:lnTo>
                    <a:pt x="6" y="8"/>
                  </a:lnTo>
                  <a:lnTo>
                    <a:pt x="6" y="8"/>
                  </a:lnTo>
                  <a:lnTo>
                    <a:pt x="8" y="4"/>
                  </a:lnTo>
                  <a:lnTo>
                    <a:pt x="8" y="4"/>
                  </a:lnTo>
                  <a:lnTo>
                    <a:pt x="6" y="2"/>
                  </a:lnTo>
                  <a:lnTo>
                    <a:pt x="2" y="0"/>
                  </a:lnTo>
                  <a:lnTo>
                    <a:pt x="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8" name="Freeform 125"/>
            <p:cNvSpPr/>
            <p:nvPr/>
          </p:nvSpPr>
          <p:spPr bwMode="auto">
            <a:xfrm>
              <a:off x="3751263" y="598488"/>
              <a:ext cx="15875" cy="38100"/>
            </a:xfrm>
            <a:custGeom>
              <a:avLst/>
              <a:gdLst/>
              <a:ahLst/>
              <a:cxnLst>
                <a:cxn ang="0">
                  <a:pos x="10" y="6"/>
                </a:cxn>
                <a:cxn ang="0">
                  <a:pos x="10" y="6"/>
                </a:cxn>
                <a:cxn ang="0">
                  <a:pos x="8" y="2"/>
                </a:cxn>
                <a:cxn ang="0">
                  <a:pos x="6" y="0"/>
                </a:cxn>
                <a:cxn ang="0">
                  <a:pos x="6" y="0"/>
                </a:cxn>
                <a:cxn ang="0">
                  <a:pos x="2" y="14"/>
                </a:cxn>
                <a:cxn ang="0">
                  <a:pos x="2" y="14"/>
                </a:cxn>
                <a:cxn ang="0">
                  <a:pos x="0" y="16"/>
                </a:cxn>
                <a:cxn ang="0">
                  <a:pos x="0" y="18"/>
                </a:cxn>
                <a:cxn ang="0">
                  <a:pos x="0" y="18"/>
                </a:cxn>
                <a:cxn ang="0">
                  <a:pos x="4" y="24"/>
                </a:cxn>
                <a:cxn ang="0">
                  <a:pos x="4" y="24"/>
                </a:cxn>
                <a:cxn ang="0">
                  <a:pos x="8" y="12"/>
                </a:cxn>
                <a:cxn ang="0">
                  <a:pos x="8" y="12"/>
                </a:cxn>
                <a:cxn ang="0">
                  <a:pos x="10" y="6"/>
                </a:cxn>
                <a:cxn ang="0">
                  <a:pos x="10" y="6"/>
                </a:cxn>
              </a:cxnLst>
              <a:rect l="0" t="0" r="r" b="b"/>
              <a:pathLst>
                <a:path w="10" h="24">
                  <a:moveTo>
                    <a:pt x="10" y="6"/>
                  </a:moveTo>
                  <a:lnTo>
                    <a:pt x="10" y="6"/>
                  </a:lnTo>
                  <a:lnTo>
                    <a:pt x="8" y="2"/>
                  </a:lnTo>
                  <a:lnTo>
                    <a:pt x="6" y="0"/>
                  </a:lnTo>
                  <a:lnTo>
                    <a:pt x="6" y="0"/>
                  </a:lnTo>
                  <a:lnTo>
                    <a:pt x="2" y="14"/>
                  </a:lnTo>
                  <a:lnTo>
                    <a:pt x="2" y="14"/>
                  </a:lnTo>
                  <a:lnTo>
                    <a:pt x="0" y="16"/>
                  </a:lnTo>
                  <a:lnTo>
                    <a:pt x="0" y="18"/>
                  </a:lnTo>
                  <a:lnTo>
                    <a:pt x="0" y="18"/>
                  </a:lnTo>
                  <a:lnTo>
                    <a:pt x="4" y="24"/>
                  </a:lnTo>
                  <a:lnTo>
                    <a:pt x="4" y="24"/>
                  </a:lnTo>
                  <a:lnTo>
                    <a:pt x="8" y="12"/>
                  </a:lnTo>
                  <a:lnTo>
                    <a:pt x="8" y="12"/>
                  </a:lnTo>
                  <a:lnTo>
                    <a:pt x="10" y="6"/>
                  </a:lnTo>
                  <a:lnTo>
                    <a:pt x="1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9" name="Freeform 126"/>
            <p:cNvSpPr/>
            <p:nvPr/>
          </p:nvSpPr>
          <p:spPr bwMode="auto">
            <a:xfrm>
              <a:off x="3760788" y="611188"/>
              <a:ext cx="12700" cy="38100"/>
            </a:xfrm>
            <a:custGeom>
              <a:avLst/>
              <a:gdLst/>
              <a:ahLst/>
              <a:cxnLst>
                <a:cxn ang="0">
                  <a:pos x="6" y="0"/>
                </a:cxn>
                <a:cxn ang="0">
                  <a:pos x="6" y="0"/>
                </a:cxn>
                <a:cxn ang="0">
                  <a:pos x="0" y="14"/>
                </a:cxn>
                <a:cxn ang="0">
                  <a:pos x="0" y="14"/>
                </a:cxn>
                <a:cxn ang="0">
                  <a:pos x="0" y="18"/>
                </a:cxn>
                <a:cxn ang="0">
                  <a:pos x="0" y="18"/>
                </a:cxn>
                <a:cxn ang="0">
                  <a:pos x="2" y="24"/>
                </a:cxn>
                <a:cxn ang="0">
                  <a:pos x="2" y="24"/>
                </a:cxn>
                <a:cxn ang="0">
                  <a:pos x="6" y="18"/>
                </a:cxn>
                <a:cxn ang="0">
                  <a:pos x="8" y="12"/>
                </a:cxn>
                <a:cxn ang="0">
                  <a:pos x="8" y="6"/>
                </a:cxn>
                <a:cxn ang="0">
                  <a:pos x="6" y="0"/>
                </a:cxn>
                <a:cxn ang="0">
                  <a:pos x="6" y="0"/>
                </a:cxn>
              </a:cxnLst>
              <a:rect l="0" t="0" r="r" b="b"/>
              <a:pathLst>
                <a:path w="8" h="24">
                  <a:moveTo>
                    <a:pt x="6" y="0"/>
                  </a:moveTo>
                  <a:lnTo>
                    <a:pt x="6" y="0"/>
                  </a:lnTo>
                  <a:lnTo>
                    <a:pt x="0" y="14"/>
                  </a:lnTo>
                  <a:lnTo>
                    <a:pt x="0" y="14"/>
                  </a:lnTo>
                  <a:lnTo>
                    <a:pt x="0" y="18"/>
                  </a:lnTo>
                  <a:lnTo>
                    <a:pt x="0" y="18"/>
                  </a:lnTo>
                  <a:lnTo>
                    <a:pt x="2" y="24"/>
                  </a:lnTo>
                  <a:lnTo>
                    <a:pt x="2" y="24"/>
                  </a:lnTo>
                  <a:lnTo>
                    <a:pt x="6" y="18"/>
                  </a:lnTo>
                  <a:lnTo>
                    <a:pt x="8" y="12"/>
                  </a:lnTo>
                  <a:lnTo>
                    <a:pt x="8" y="6"/>
                  </a:lnTo>
                  <a:lnTo>
                    <a:pt x="6" y="0"/>
                  </a:lnTo>
                  <a:lnTo>
                    <a:pt x="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0" name="Freeform 127"/>
            <p:cNvSpPr/>
            <p:nvPr/>
          </p:nvSpPr>
          <p:spPr bwMode="auto">
            <a:xfrm>
              <a:off x="3722688" y="579438"/>
              <a:ext cx="15875" cy="25400"/>
            </a:xfrm>
            <a:custGeom>
              <a:avLst/>
              <a:gdLst/>
              <a:ahLst/>
              <a:cxnLst>
                <a:cxn ang="0">
                  <a:pos x="2" y="8"/>
                </a:cxn>
                <a:cxn ang="0">
                  <a:pos x="2" y="8"/>
                </a:cxn>
                <a:cxn ang="0">
                  <a:pos x="0" y="12"/>
                </a:cxn>
                <a:cxn ang="0">
                  <a:pos x="0" y="12"/>
                </a:cxn>
                <a:cxn ang="0">
                  <a:pos x="2" y="12"/>
                </a:cxn>
                <a:cxn ang="0">
                  <a:pos x="2" y="12"/>
                </a:cxn>
                <a:cxn ang="0">
                  <a:pos x="10" y="16"/>
                </a:cxn>
                <a:cxn ang="0">
                  <a:pos x="10" y="16"/>
                </a:cxn>
                <a:cxn ang="0">
                  <a:pos x="2" y="0"/>
                </a:cxn>
                <a:cxn ang="0">
                  <a:pos x="2" y="0"/>
                </a:cxn>
                <a:cxn ang="0">
                  <a:pos x="2" y="8"/>
                </a:cxn>
                <a:cxn ang="0">
                  <a:pos x="2" y="8"/>
                </a:cxn>
              </a:cxnLst>
              <a:rect l="0" t="0" r="r" b="b"/>
              <a:pathLst>
                <a:path w="10" h="16">
                  <a:moveTo>
                    <a:pt x="2" y="8"/>
                  </a:moveTo>
                  <a:lnTo>
                    <a:pt x="2" y="8"/>
                  </a:lnTo>
                  <a:lnTo>
                    <a:pt x="0" y="12"/>
                  </a:lnTo>
                  <a:lnTo>
                    <a:pt x="0" y="12"/>
                  </a:lnTo>
                  <a:lnTo>
                    <a:pt x="2" y="12"/>
                  </a:lnTo>
                  <a:lnTo>
                    <a:pt x="2" y="12"/>
                  </a:lnTo>
                  <a:lnTo>
                    <a:pt x="10" y="16"/>
                  </a:lnTo>
                  <a:lnTo>
                    <a:pt x="10" y="16"/>
                  </a:lnTo>
                  <a:lnTo>
                    <a:pt x="2" y="0"/>
                  </a:lnTo>
                  <a:lnTo>
                    <a:pt x="2" y="0"/>
                  </a:lnTo>
                  <a:lnTo>
                    <a:pt x="2" y="8"/>
                  </a:lnTo>
                  <a:lnTo>
                    <a:pt x="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1" name="Freeform 128"/>
            <p:cNvSpPr/>
            <p:nvPr/>
          </p:nvSpPr>
          <p:spPr bwMode="auto">
            <a:xfrm>
              <a:off x="3722688" y="601663"/>
              <a:ext cx="22225" cy="19050"/>
            </a:xfrm>
            <a:custGeom>
              <a:avLst/>
              <a:gdLst/>
              <a:ahLst/>
              <a:cxnLst>
                <a:cxn ang="0">
                  <a:pos x="0" y="6"/>
                </a:cxn>
                <a:cxn ang="0">
                  <a:pos x="0" y="6"/>
                </a:cxn>
                <a:cxn ang="0">
                  <a:pos x="4" y="8"/>
                </a:cxn>
                <a:cxn ang="0">
                  <a:pos x="4" y="8"/>
                </a:cxn>
                <a:cxn ang="0">
                  <a:pos x="10" y="10"/>
                </a:cxn>
                <a:cxn ang="0">
                  <a:pos x="10" y="10"/>
                </a:cxn>
                <a:cxn ang="0">
                  <a:pos x="14" y="12"/>
                </a:cxn>
                <a:cxn ang="0">
                  <a:pos x="14" y="12"/>
                </a:cxn>
                <a:cxn ang="0">
                  <a:pos x="12" y="8"/>
                </a:cxn>
                <a:cxn ang="0">
                  <a:pos x="12" y="8"/>
                </a:cxn>
                <a:cxn ang="0">
                  <a:pos x="10" y="4"/>
                </a:cxn>
                <a:cxn ang="0">
                  <a:pos x="10" y="4"/>
                </a:cxn>
                <a:cxn ang="0">
                  <a:pos x="0" y="0"/>
                </a:cxn>
                <a:cxn ang="0">
                  <a:pos x="0" y="0"/>
                </a:cxn>
                <a:cxn ang="0">
                  <a:pos x="0" y="4"/>
                </a:cxn>
                <a:cxn ang="0">
                  <a:pos x="0" y="6"/>
                </a:cxn>
                <a:cxn ang="0">
                  <a:pos x="0" y="6"/>
                </a:cxn>
              </a:cxnLst>
              <a:rect l="0" t="0" r="r" b="b"/>
              <a:pathLst>
                <a:path w="14" h="12">
                  <a:moveTo>
                    <a:pt x="0" y="6"/>
                  </a:moveTo>
                  <a:lnTo>
                    <a:pt x="0" y="6"/>
                  </a:lnTo>
                  <a:lnTo>
                    <a:pt x="4" y="8"/>
                  </a:lnTo>
                  <a:lnTo>
                    <a:pt x="4" y="8"/>
                  </a:lnTo>
                  <a:lnTo>
                    <a:pt x="10" y="10"/>
                  </a:lnTo>
                  <a:lnTo>
                    <a:pt x="10" y="10"/>
                  </a:lnTo>
                  <a:lnTo>
                    <a:pt x="14" y="12"/>
                  </a:lnTo>
                  <a:lnTo>
                    <a:pt x="14" y="12"/>
                  </a:lnTo>
                  <a:lnTo>
                    <a:pt x="12" y="8"/>
                  </a:lnTo>
                  <a:lnTo>
                    <a:pt x="12" y="8"/>
                  </a:lnTo>
                  <a:lnTo>
                    <a:pt x="10" y="4"/>
                  </a:lnTo>
                  <a:lnTo>
                    <a:pt x="10" y="4"/>
                  </a:lnTo>
                  <a:lnTo>
                    <a:pt x="0" y="0"/>
                  </a:lnTo>
                  <a:lnTo>
                    <a:pt x="0" y="0"/>
                  </a:lnTo>
                  <a:lnTo>
                    <a:pt x="0" y="4"/>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2" name="Freeform 129"/>
            <p:cNvSpPr/>
            <p:nvPr/>
          </p:nvSpPr>
          <p:spPr bwMode="auto">
            <a:xfrm>
              <a:off x="3722688" y="614363"/>
              <a:ext cx="28575" cy="22225"/>
            </a:xfrm>
            <a:custGeom>
              <a:avLst/>
              <a:gdLst/>
              <a:ahLst/>
              <a:cxnLst>
                <a:cxn ang="0">
                  <a:pos x="16" y="8"/>
                </a:cxn>
                <a:cxn ang="0">
                  <a:pos x="16" y="8"/>
                </a:cxn>
                <a:cxn ang="0">
                  <a:pos x="14" y="6"/>
                </a:cxn>
                <a:cxn ang="0">
                  <a:pos x="12" y="6"/>
                </a:cxn>
                <a:cxn ang="0">
                  <a:pos x="12" y="6"/>
                </a:cxn>
                <a:cxn ang="0">
                  <a:pos x="0" y="0"/>
                </a:cxn>
                <a:cxn ang="0">
                  <a:pos x="0" y="0"/>
                </a:cxn>
                <a:cxn ang="0">
                  <a:pos x="0" y="4"/>
                </a:cxn>
                <a:cxn ang="0">
                  <a:pos x="2" y="8"/>
                </a:cxn>
                <a:cxn ang="0">
                  <a:pos x="2" y="8"/>
                </a:cxn>
                <a:cxn ang="0">
                  <a:pos x="8" y="10"/>
                </a:cxn>
                <a:cxn ang="0">
                  <a:pos x="8" y="10"/>
                </a:cxn>
                <a:cxn ang="0">
                  <a:pos x="18" y="14"/>
                </a:cxn>
                <a:cxn ang="0">
                  <a:pos x="18" y="14"/>
                </a:cxn>
                <a:cxn ang="0">
                  <a:pos x="16" y="8"/>
                </a:cxn>
                <a:cxn ang="0">
                  <a:pos x="16" y="8"/>
                </a:cxn>
              </a:cxnLst>
              <a:rect l="0" t="0" r="r" b="b"/>
              <a:pathLst>
                <a:path w="18" h="14">
                  <a:moveTo>
                    <a:pt x="16" y="8"/>
                  </a:moveTo>
                  <a:lnTo>
                    <a:pt x="16" y="8"/>
                  </a:lnTo>
                  <a:lnTo>
                    <a:pt x="14" y="6"/>
                  </a:lnTo>
                  <a:lnTo>
                    <a:pt x="12" y="6"/>
                  </a:lnTo>
                  <a:lnTo>
                    <a:pt x="12" y="6"/>
                  </a:lnTo>
                  <a:lnTo>
                    <a:pt x="0" y="0"/>
                  </a:lnTo>
                  <a:lnTo>
                    <a:pt x="0" y="0"/>
                  </a:lnTo>
                  <a:lnTo>
                    <a:pt x="0" y="4"/>
                  </a:lnTo>
                  <a:lnTo>
                    <a:pt x="2" y="8"/>
                  </a:lnTo>
                  <a:lnTo>
                    <a:pt x="2" y="8"/>
                  </a:lnTo>
                  <a:lnTo>
                    <a:pt x="8" y="10"/>
                  </a:lnTo>
                  <a:lnTo>
                    <a:pt x="8" y="10"/>
                  </a:lnTo>
                  <a:lnTo>
                    <a:pt x="18" y="14"/>
                  </a:lnTo>
                  <a:lnTo>
                    <a:pt x="18" y="14"/>
                  </a:lnTo>
                  <a:lnTo>
                    <a:pt x="16" y="8"/>
                  </a:lnTo>
                  <a:lnTo>
                    <a:pt x="16"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3" name="Freeform 130"/>
            <p:cNvSpPr/>
            <p:nvPr/>
          </p:nvSpPr>
          <p:spPr bwMode="auto">
            <a:xfrm>
              <a:off x="3725863" y="630238"/>
              <a:ext cx="31750" cy="22225"/>
            </a:xfrm>
            <a:custGeom>
              <a:avLst/>
              <a:gdLst/>
              <a:ahLst/>
              <a:cxnLst>
                <a:cxn ang="0">
                  <a:pos x="14" y="6"/>
                </a:cxn>
                <a:cxn ang="0">
                  <a:pos x="14" y="6"/>
                </a:cxn>
                <a:cxn ang="0">
                  <a:pos x="0" y="0"/>
                </a:cxn>
                <a:cxn ang="0">
                  <a:pos x="0" y="0"/>
                </a:cxn>
                <a:cxn ang="0">
                  <a:pos x="4" y="6"/>
                </a:cxn>
                <a:cxn ang="0">
                  <a:pos x="8" y="10"/>
                </a:cxn>
                <a:cxn ang="0">
                  <a:pos x="14" y="12"/>
                </a:cxn>
                <a:cxn ang="0">
                  <a:pos x="20" y="14"/>
                </a:cxn>
                <a:cxn ang="0">
                  <a:pos x="20" y="14"/>
                </a:cxn>
                <a:cxn ang="0">
                  <a:pos x="18" y="8"/>
                </a:cxn>
                <a:cxn ang="0">
                  <a:pos x="18" y="8"/>
                </a:cxn>
                <a:cxn ang="0">
                  <a:pos x="14" y="6"/>
                </a:cxn>
                <a:cxn ang="0">
                  <a:pos x="14" y="6"/>
                </a:cxn>
              </a:cxnLst>
              <a:rect l="0" t="0" r="r" b="b"/>
              <a:pathLst>
                <a:path w="20" h="14">
                  <a:moveTo>
                    <a:pt x="14" y="6"/>
                  </a:moveTo>
                  <a:lnTo>
                    <a:pt x="14" y="6"/>
                  </a:lnTo>
                  <a:lnTo>
                    <a:pt x="0" y="0"/>
                  </a:lnTo>
                  <a:lnTo>
                    <a:pt x="0" y="0"/>
                  </a:lnTo>
                  <a:lnTo>
                    <a:pt x="4" y="6"/>
                  </a:lnTo>
                  <a:lnTo>
                    <a:pt x="8" y="10"/>
                  </a:lnTo>
                  <a:lnTo>
                    <a:pt x="14" y="12"/>
                  </a:lnTo>
                  <a:lnTo>
                    <a:pt x="20" y="14"/>
                  </a:lnTo>
                  <a:lnTo>
                    <a:pt x="20" y="14"/>
                  </a:lnTo>
                  <a:lnTo>
                    <a:pt x="18" y="8"/>
                  </a:lnTo>
                  <a:lnTo>
                    <a:pt x="18" y="8"/>
                  </a:lnTo>
                  <a:lnTo>
                    <a:pt x="14" y="6"/>
                  </a:lnTo>
                  <a:lnTo>
                    <a:pt x="14"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4" name="Freeform 131"/>
            <p:cNvSpPr/>
            <p:nvPr/>
          </p:nvSpPr>
          <p:spPr bwMode="auto">
            <a:xfrm>
              <a:off x="3627438" y="681038"/>
              <a:ext cx="19050" cy="19050"/>
            </a:xfrm>
            <a:custGeom>
              <a:avLst/>
              <a:gdLst/>
              <a:ahLst/>
              <a:cxnLst>
                <a:cxn ang="0">
                  <a:pos x="12" y="0"/>
                </a:cxn>
                <a:cxn ang="0">
                  <a:pos x="12" y="0"/>
                </a:cxn>
                <a:cxn ang="0">
                  <a:pos x="8" y="0"/>
                </a:cxn>
                <a:cxn ang="0">
                  <a:pos x="8" y="0"/>
                </a:cxn>
                <a:cxn ang="0">
                  <a:pos x="0" y="0"/>
                </a:cxn>
                <a:cxn ang="0">
                  <a:pos x="0" y="0"/>
                </a:cxn>
                <a:cxn ang="0">
                  <a:pos x="12" y="12"/>
                </a:cxn>
                <a:cxn ang="0">
                  <a:pos x="12" y="12"/>
                </a:cxn>
                <a:cxn ang="0">
                  <a:pos x="12" y="2"/>
                </a:cxn>
                <a:cxn ang="0">
                  <a:pos x="12" y="2"/>
                </a:cxn>
                <a:cxn ang="0">
                  <a:pos x="12" y="0"/>
                </a:cxn>
                <a:cxn ang="0">
                  <a:pos x="12" y="0"/>
                </a:cxn>
              </a:cxnLst>
              <a:rect l="0" t="0" r="r" b="b"/>
              <a:pathLst>
                <a:path w="12" h="12">
                  <a:moveTo>
                    <a:pt x="12" y="0"/>
                  </a:moveTo>
                  <a:lnTo>
                    <a:pt x="12" y="0"/>
                  </a:lnTo>
                  <a:lnTo>
                    <a:pt x="8" y="0"/>
                  </a:lnTo>
                  <a:lnTo>
                    <a:pt x="8" y="0"/>
                  </a:lnTo>
                  <a:lnTo>
                    <a:pt x="0" y="0"/>
                  </a:lnTo>
                  <a:lnTo>
                    <a:pt x="0" y="0"/>
                  </a:lnTo>
                  <a:lnTo>
                    <a:pt x="12" y="12"/>
                  </a:lnTo>
                  <a:lnTo>
                    <a:pt x="12" y="12"/>
                  </a:lnTo>
                  <a:lnTo>
                    <a:pt x="12" y="2"/>
                  </a:lnTo>
                  <a:lnTo>
                    <a:pt x="12" y="2"/>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5" name="Freeform 132"/>
            <p:cNvSpPr/>
            <p:nvPr/>
          </p:nvSpPr>
          <p:spPr bwMode="auto">
            <a:xfrm>
              <a:off x="3649663" y="684213"/>
              <a:ext cx="9525" cy="28575"/>
            </a:xfrm>
            <a:custGeom>
              <a:avLst/>
              <a:gdLst/>
              <a:ahLst/>
              <a:cxnLst>
                <a:cxn ang="0">
                  <a:pos x="6" y="6"/>
                </a:cxn>
                <a:cxn ang="0">
                  <a:pos x="6" y="6"/>
                </a:cxn>
                <a:cxn ang="0">
                  <a:pos x="6" y="2"/>
                </a:cxn>
                <a:cxn ang="0">
                  <a:pos x="6" y="2"/>
                </a:cxn>
                <a:cxn ang="0">
                  <a:pos x="2" y="0"/>
                </a:cxn>
                <a:cxn ang="0">
                  <a:pos x="0" y="0"/>
                </a:cxn>
                <a:cxn ang="0">
                  <a:pos x="0" y="0"/>
                </a:cxn>
                <a:cxn ang="0">
                  <a:pos x="0" y="10"/>
                </a:cxn>
                <a:cxn ang="0">
                  <a:pos x="0" y="10"/>
                </a:cxn>
                <a:cxn ang="0">
                  <a:pos x="2" y="14"/>
                </a:cxn>
                <a:cxn ang="0">
                  <a:pos x="2" y="14"/>
                </a:cxn>
                <a:cxn ang="0">
                  <a:pos x="6" y="18"/>
                </a:cxn>
                <a:cxn ang="0">
                  <a:pos x="6" y="18"/>
                </a:cxn>
                <a:cxn ang="0">
                  <a:pos x="6" y="14"/>
                </a:cxn>
                <a:cxn ang="0">
                  <a:pos x="6" y="14"/>
                </a:cxn>
                <a:cxn ang="0">
                  <a:pos x="6" y="6"/>
                </a:cxn>
                <a:cxn ang="0">
                  <a:pos x="6" y="6"/>
                </a:cxn>
              </a:cxnLst>
              <a:rect l="0" t="0" r="r" b="b"/>
              <a:pathLst>
                <a:path w="6" h="18">
                  <a:moveTo>
                    <a:pt x="6" y="6"/>
                  </a:moveTo>
                  <a:lnTo>
                    <a:pt x="6" y="6"/>
                  </a:lnTo>
                  <a:lnTo>
                    <a:pt x="6" y="2"/>
                  </a:lnTo>
                  <a:lnTo>
                    <a:pt x="6" y="2"/>
                  </a:lnTo>
                  <a:lnTo>
                    <a:pt x="2" y="0"/>
                  </a:lnTo>
                  <a:lnTo>
                    <a:pt x="0" y="0"/>
                  </a:lnTo>
                  <a:lnTo>
                    <a:pt x="0" y="0"/>
                  </a:lnTo>
                  <a:lnTo>
                    <a:pt x="0" y="10"/>
                  </a:lnTo>
                  <a:lnTo>
                    <a:pt x="0" y="10"/>
                  </a:lnTo>
                  <a:lnTo>
                    <a:pt x="2" y="14"/>
                  </a:lnTo>
                  <a:lnTo>
                    <a:pt x="2" y="14"/>
                  </a:lnTo>
                  <a:lnTo>
                    <a:pt x="6" y="18"/>
                  </a:lnTo>
                  <a:lnTo>
                    <a:pt x="6" y="18"/>
                  </a:lnTo>
                  <a:lnTo>
                    <a:pt x="6" y="14"/>
                  </a:lnTo>
                  <a:lnTo>
                    <a:pt x="6" y="14"/>
                  </a:lnTo>
                  <a:lnTo>
                    <a:pt x="6" y="6"/>
                  </a:lnTo>
                  <a:lnTo>
                    <a:pt x="6"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6" name="Freeform 133"/>
            <p:cNvSpPr/>
            <p:nvPr/>
          </p:nvSpPr>
          <p:spPr bwMode="auto">
            <a:xfrm>
              <a:off x="3662363" y="687388"/>
              <a:ext cx="9525" cy="34925"/>
            </a:xfrm>
            <a:custGeom>
              <a:avLst/>
              <a:gdLst/>
              <a:ahLst/>
              <a:cxnLst>
                <a:cxn ang="0">
                  <a:pos x="2" y="18"/>
                </a:cxn>
                <a:cxn ang="0">
                  <a:pos x="2" y="18"/>
                </a:cxn>
                <a:cxn ang="0">
                  <a:pos x="6" y="22"/>
                </a:cxn>
                <a:cxn ang="0">
                  <a:pos x="6" y="22"/>
                </a:cxn>
                <a:cxn ang="0">
                  <a:pos x="6" y="10"/>
                </a:cxn>
                <a:cxn ang="0">
                  <a:pos x="6" y="10"/>
                </a:cxn>
                <a:cxn ang="0">
                  <a:pos x="6" y="4"/>
                </a:cxn>
                <a:cxn ang="0">
                  <a:pos x="6" y="4"/>
                </a:cxn>
                <a:cxn ang="0">
                  <a:pos x="4" y="2"/>
                </a:cxn>
                <a:cxn ang="0">
                  <a:pos x="0" y="0"/>
                </a:cxn>
                <a:cxn ang="0">
                  <a:pos x="0" y="0"/>
                </a:cxn>
                <a:cxn ang="0">
                  <a:pos x="0" y="14"/>
                </a:cxn>
                <a:cxn ang="0">
                  <a:pos x="0" y="14"/>
                </a:cxn>
                <a:cxn ang="0">
                  <a:pos x="0" y="16"/>
                </a:cxn>
                <a:cxn ang="0">
                  <a:pos x="2" y="18"/>
                </a:cxn>
                <a:cxn ang="0">
                  <a:pos x="2" y="18"/>
                </a:cxn>
              </a:cxnLst>
              <a:rect l="0" t="0" r="r" b="b"/>
              <a:pathLst>
                <a:path w="6" h="22">
                  <a:moveTo>
                    <a:pt x="2" y="18"/>
                  </a:moveTo>
                  <a:lnTo>
                    <a:pt x="2" y="18"/>
                  </a:lnTo>
                  <a:lnTo>
                    <a:pt x="6" y="22"/>
                  </a:lnTo>
                  <a:lnTo>
                    <a:pt x="6" y="22"/>
                  </a:lnTo>
                  <a:lnTo>
                    <a:pt x="6" y="10"/>
                  </a:lnTo>
                  <a:lnTo>
                    <a:pt x="6" y="10"/>
                  </a:lnTo>
                  <a:lnTo>
                    <a:pt x="6" y="4"/>
                  </a:lnTo>
                  <a:lnTo>
                    <a:pt x="6" y="4"/>
                  </a:lnTo>
                  <a:lnTo>
                    <a:pt x="4" y="2"/>
                  </a:lnTo>
                  <a:lnTo>
                    <a:pt x="0" y="0"/>
                  </a:lnTo>
                  <a:lnTo>
                    <a:pt x="0" y="0"/>
                  </a:lnTo>
                  <a:lnTo>
                    <a:pt x="0" y="14"/>
                  </a:lnTo>
                  <a:lnTo>
                    <a:pt x="0" y="14"/>
                  </a:lnTo>
                  <a:lnTo>
                    <a:pt x="0" y="16"/>
                  </a:lnTo>
                  <a:lnTo>
                    <a:pt x="2" y="18"/>
                  </a:lnTo>
                  <a:lnTo>
                    <a:pt x="2"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7" name="Freeform 134"/>
            <p:cNvSpPr/>
            <p:nvPr/>
          </p:nvSpPr>
          <p:spPr bwMode="auto">
            <a:xfrm>
              <a:off x="3675063" y="696913"/>
              <a:ext cx="12700" cy="38100"/>
            </a:xfrm>
            <a:custGeom>
              <a:avLst/>
              <a:gdLst/>
              <a:ahLst/>
              <a:cxnLst>
                <a:cxn ang="0">
                  <a:pos x="0" y="14"/>
                </a:cxn>
                <a:cxn ang="0">
                  <a:pos x="0" y="14"/>
                </a:cxn>
                <a:cxn ang="0">
                  <a:pos x="0" y="18"/>
                </a:cxn>
                <a:cxn ang="0">
                  <a:pos x="0" y="18"/>
                </a:cxn>
                <a:cxn ang="0">
                  <a:pos x="6" y="24"/>
                </a:cxn>
                <a:cxn ang="0">
                  <a:pos x="6" y="24"/>
                </a:cxn>
                <a:cxn ang="0">
                  <a:pos x="8" y="18"/>
                </a:cxn>
                <a:cxn ang="0">
                  <a:pos x="6" y="10"/>
                </a:cxn>
                <a:cxn ang="0">
                  <a:pos x="4" y="4"/>
                </a:cxn>
                <a:cxn ang="0">
                  <a:pos x="0" y="0"/>
                </a:cxn>
                <a:cxn ang="0">
                  <a:pos x="0" y="0"/>
                </a:cxn>
                <a:cxn ang="0">
                  <a:pos x="0" y="14"/>
                </a:cxn>
                <a:cxn ang="0">
                  <a:pos x="0" y="14"/>
                </a:cxn>
              </a:cxnLst>
              <a:rect l="0" t="0" r="r" b="b"/>
              <a:pathLst>
                <a:path w="8" h="24">
                  <a:moveTo>
                    <a:pt x="0" y="14"/>
                  </a:moveTo>
                  <a:lnTo>
                    <a:pt x="0" y="14"/>
                  </a:lnTo>
                  <a:lnTo>
                    <a:pt x="0" y="18"/>
                  </a:lnTo>
                  <a:lnTo>
                    <a:pt x="0" y="18"/>
                  </a:lnTo>
                  <a:lnTo>
                    <a:pt x="6" y="24"/>
                  </a:lnTo>
                  <a:lnTo>
                    <a:pt x="6" y="24"/>
                  </a:lnTo>
                  <a:lnTo>
                    <a:pt x="8" y="18"/>
                  </a:lnTo>
                  <a:lnTo>
                    <a:pt x="6" y="10"/>
                  </a:lnTo>
                  <a:lnTo>
                    <a:pt x="4" y="4"/>
                  </a:lnTo>
                  <a:lnTo>
                    <a:pt x="0" y="0"/>
                  </a:lnTo>
                  <a:lnTo>
                    <a:pt x="0" y="0"/>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8" name="Freeform 135"/>
            <p:cNvSpPr/>
            <p:nvPr/>
          </p:nvSpPr>
          <p:spPr bwMode="auto">
            <a:xfrm>
              <a:off x="3624263" y="681038"/>
              <a:ext cx="19050" cy="19050"/>
            </a:xfrm>
            <a:custGeom>
              <a:avLst/>
              <a:gdLst/>
              <a:ahLst/>
              <a:cxnLst>
                <a:cxn ang="0">
                  <a:pos x="2" y="8"/>
                </a:cxn>
                <a:cxn ang="0">
                  <a:pos x="2" y="8"/>
                </a:cxn>
                <a:cxn ang="0">
                  <a:pos x="2" y="12"/>
                </a:cxn>
                <a:cxn ang="0">
                  <a:pos x="2" y="12"/>
                </a:cxn>
                <a:cxn ang="0">
                  <a:pos x="2" y="12"/>
                </a:cxn>
                <a:cxn ang="0">
                  <a:pos x="2" y="12"/>
                </a:cxn>
                <a:cxn ang="0">
                  <a:pos x="12" y="12"/>
                </a:cxn>
                <a:cxn ang="0">
                  <a:pos x="12" y="12"/>
                </a:cxn>
                <a:cxn ang="0">
                  <a:pos x="0" y="0"/>
                </a:cxn>
                <a:cxn ang="0">
                  <a:pos x="0" y="0"/>
                </a:cxn>
                <a:cxn ang="0">
                  <a:pos x="2" y="8"/>
                </a:cxn>
                <a:cxn ang="0">
                  <a:pos x="2" y="8"/>
                </a:cxn>
              </a:cxnLst>
              <a:rect l="0" t="0" r="r" b="b"/>
              <a:pathLst>
                <a:path w="12" h="12">
                  <a:moveTo>
                    <a:pt x="2" y="8"/>
                  </a:moveTo>
                  <a:lnTo>
                    <a:pt x="2" y="8"/>
                  </a:lnTo>
                  <a:lnTo>
                    <a:pt x="2" y="12"/>
                  </a:lnTo>
                  <a:lnTo>
                    <a:pt x="2" y="12"/>
                  </a:lnTo>
                  <a:lnTo>
                    <a:pt x="2" y="12"/>
                  </a:lnTo>
                  <a:lnTo>
                    <a:pt x="2" y="12"/>
                  </a:lnTo>
                  <a:lnTo>
                    <a:pt x="12" y="12"/>
                  </a:lnTo>
                  <a:lnTo>
                    <a:pt x="12" y="12"/>
                  </a:lnTo>
                  <a:lnTo>
                    <a:pt x="0" y="0"/>
                  </a:lnTo>
                  <a:lnTo>
                    <a:pt x="0" y="0"/>
                  </a:lnTo>
                  <a:lnTo>
                    <a:pt x="2" y="8"/>
                  </a:lnTo>
                  <a:lnTo>
                    <a:pt x="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9" name="Freeform 136"/>
            <p:cNvSpPr/>
            <p:nvPr/>
          </p:nvSpPr>
          <p:spPr bwMode="auto">
            <a:xfrm>
              <a:off x="3627438" y="703263"/>
              <a:ext cx="28575" cy="12700"/>
            </a:xfrm>
            <a:custGeom>
              <a:avLst/>
              <a:gdLst/>
              <a:ahLst/>
              <a:cxnLst>
                <a:cxn ang="0">
                  <a:pos x="12" y="0"/>
                </a:cxn>
                <a:cxn ang="0">
                  <a:pos x="12" y="0"/>
                </a:cxn>
                <a:cxn ang="0">
                  <a:pos x="0" y="0"/>
                </a:cxn>
                <a:cxn ang="0">
                  <a:pos x="0" y="0"/>
                </a:cxn>
                <a:cxn ang="0">
                  <a:pos x="2" y="4"/>
                </a:cxn>
                <a:cxn ang="0">
                  <a:pos x="2" y="6"/>
                </a:cxn>
                <a:cxn ang="0">
                  <a:pos x="2" y="6"/>
                </a:cxn>
                <a:cxn ang="0">
                  <a:pos x="8" y="8"/>
                </a:cxn>
                <a:cxn ang="0">
                  <a:pos x="8" y="8"/>
                </a:cxn>
                <a:cxn ang="0">
                  <a:pos x="14" y="8"/>
                </a:cxn>
                <a:cxn ang="0">
                  <a:pos x="14" y="8"/>
                </a:cxn>
                <a:cxn ang="0">
                  <a:pos x="18" y="8"/>
                </a:cxn>
                <a:cxn ang="0">
                  <a:pos x="18" y="8"/>
                </a:cxn>
                <a:cxn ang="0">
                  <a:pos x="14" y="4"/>
                </a:cxn>
                <a:cxn ang="0">
                  <a:pos x="14" y="4"/>
                </a:cxn>
                <a:cxn ang="0">
                  <a:pos x="12" y="0"/>
                </a:cxn>
                <a:cxn ang="0">
                  <a:pos x="12" y="0"/>
                </a:cxn>
              </a:cxnLst>
              <a:rect l="0" t="0" r="r" b="b"/>
              <a:pathLst>
                <a:path w="18" h="8">
                  <a:moveTo>
                    <a:pt x="12" y="0"/>
                  </a:moveTo>
                  <a:lnTo>
                    <a:pt x="12" y="0"/>
                  </a:lnTo>
                  <a:lnTo>
                    <a:pt x="0" y="0"/>
                  </a:lnTo>
                  <a:lnTo>
                    <a:pt x="0" y="0"/>
                  </a:lnTo>
                  <a:lnTo>
                    <a:pt x="2" y="4"/>
                  </a:lnTo>
                  <a:lnTo>
                    <a:pt x="2" y="6"/>
                  </a:lnTo>
                  <a:lnTo>
                    <a:pt x="2" y="6"/>
                  </a:lnTo>
                  <a:lnTo>
                    <a:pt x="8" y="8"/>
                  </a:lnTo>
                  <a:lnTo>
                    <a:pt x="8" y="8"/>
                  </a:lnTo>
                  <a:lnTo>
                    <a:pt x="14" y="8"/>
                  </a:lnTo>
                  <a:lnTo>
                    <a:pt x="14" y="8"/>
                  </a:lnTo>
                  <a:lnTo>
                    <a:pt x="18" y="8"/>
                  </a:lnTo>
                  <a:lnTo>
                    <a:pt x="18" y="8"/>
                  </a:lnTo>
                  <a:lnTo>
                    <a:pt x="14" y="4"/>
                  </a:lnTo>
                  <a:lnTo>
                    <a:pt x="14" y="4"/>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0" name="Freeform 137"/>
            <p:cNvSpPr/>
            <p:nvPr/>
          </p:nvSpPr>
          <p:spPr bwMode="auto">
            <a:xfrm>
              <a:off x="3633788" y="719138"/>
              <a:ext cx="34925" cy="9525"/>
            </a:xfrm>
            <a:custGeom>
              <a:avLst/>
              <a:gdLst/>
              <a:ahLst/>
              <a:cxnLst>
                <a:cxn ang="0">
                  <a:pos x="14" y="0"/>
                </a:cxn>
                <a:cxn ang="0">
                  <a:pos x="14" y="0"/>
                </a:cxn>
                <a:cxn ang="0">
                  <a:pos x="0" y="0"/>
                </a:cxn>
                <a:cxn ang="0">
                  <a:pos x="0" y="0"/>
                </a:cxn>
                <a:cxn ang="0">
                  <a:pos x="2" y="2"/>
                </a:cxn>
                <a:cxn ang="0">
                  <a:pos x="4" y="6"/>
                </a:cxn>
                <a:cxn ang="0">
                  <a:pos x="4" y="6"/>
                </a:cxn>
                <a:cxn ang="0">
                  <a:pos x="10" y="6"/>
                </a:cxn>
                <a:cxn ang="0">
                  <a:pos x="10" y="6"/>
                </a:cxn>
                <a:cxn ang="0">
                  <a:pos x="22" y="6"/>
                </a:cxn>
                <a:cxn ang="0">
                  <a:pos x="22" y="6"/>
                </a:cxn>
                <a:cxn ang="0">
                  <a:pos x="18" y="0"/>
                </a:cxn>
                <a:cxn ang="0">
                  <a:pos x="18" y="0"/>
                </a:cxn>
                <a:cxn ang="0">
                  <a:pos x="16" y="0"/>
                </a:cxn>
                <a:cxn ang="0">
                  <a:pos x="14" y="0"/>
                </a:cxn>
                <a:cxn ang="0">
                  <a:pos x="14" y="0"/>
                </a:cxn>
              </a:cxnLst>
              <a:rect l="0" t="0" r="r" b="b"/>
              <a:pathLst>
                <a:path w="22" h="6">
                  <a:moveTo>
                    <a:pt x="14" y="0"/>
                  </a:moveTo>
                  <a:lnTo>
                    <a:pt x="14" y="0"/>
                  </a:lnTo>
                  <a:lnTo>
                    <a:pt x="0" y="0"/>
                  </a:lnTo>
                  <a:lnTo>
                    <a:pt x="0" y="0"/>
                  </a:lnTo>
                  <a:lnTo>
                    <a:pt x="2" y="2"/>
                  </a:lnTo>
                  <a:lnTo>
                    <a:pt x="4" y="6"/>
                  </a:lnTo>
                  <a:lnTo>
                    <a:pt x="4" y="6"/>
                  </a:lnTo>
                  <a:lnTo>
                    <a:pt x="10" y="6"/>
                  </a:lnTo>
                  <a:lnTo>
                    <a:pt x="10" y="6"/>
                  </a:lnTo>
                  <a:lnTo>
                    <a:pt x="22" y="6"/>
                  </a:lnTo>
                  <a:lnTo>
                    <a:pt x="22" y="6"/>
                  </a:lnTo>
                  <a:lnTo>
                    <a:pt x="18" y="0"/>
                  </a:lnTo>
                  <a:lnTo>
                    <a:pt x="18" y="0"/>
                  </a:lnTo>
                  <a:lnTo>
                    <a:pt x="16" y="0"/>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1" name="Freeform 138"/>
            <p:cNvSpPr/>
            <p:nvPr/>
          </p:nvSpPr>
          <p:spPr bwMode="auto">
            <a:xfrm>
              <a:off x="3640138" y="731838"/>
              <a:ext cx="38100" cy="9525"/>
            </a:xfrm>
            <a:custGeom>
              <a:avLst/>
              <a:gdLst/>
              <a:ahLst/>
              <a:cxnLst>
                <a:cxn ang="0">
                  <a:pos x="24" y="4"/>
                </a:cxn>
                <a:cxn ang="0">
                  <a:pos x="24" y="4"/>
                </a:cxn>
                <a:cxn ang="0">
                  <a:pos x="20" y="0"/>
                </a:cxn>
                <a:cxn ang="0">
                  <a:pos x="20" y="0"/>
                </a:cxn>
                <a:cxn ang="0">
                  <a:pos x="16" y="0"/>
                </a:cxn>
                <a:cxn ang="0">
                  <a:pos x="16" y="0"/>
                </a:cxn>
                <a:cxn ang="0">
                  <a:pos x="0" y="0"/>
                </a:cxn>
                <a:cxn ang="0">
                  <a:pos x="0" y="0"/>
                </a:cxn>
                <a:cxn ang="0">
                  <a:pos x="6" y="4"/>
                </a:cxn>
                <a:cxn ang="0">
                  <a:pos x="12" y="6"/>
                </a:cxn>
                <a:cxn ang="0">
                  <a:pos x="18" y="6"/>
                </a:cxn>
                <a:cxn ang="0">
                  <a:pos x="24" y="4"/>
                </a:cxn>
                <a:cxn ang="0">
                  <a:pos x="24" y="4"/>
                </a:cxn>
              </a:cxnLst>
              <a:rect l="0" t="0" r="r" b="b"/>
              <a:pathLst>
                <a:path w="24" h="6">
                  <a:moveTo>
                    <a:pt x="24" y="4"/>
                  </a:moveTo>
                  <a:lnTo>
                    <a:pt x="24" y="4"/>
                  </a:lnTo>
                  <a:lnTo>
                    <a:pt x="20" y="0"/>
                  </a:lnTo>
                  <a:lnTo>
                    <a:pt x="20" y="0"/>
                  </a:lnTo>
                  <a:lnTo>
                    <a:pt x="16" y="0"/>
                  </a:lnTo>
                  <a:lnTo>
                    <a:pt x="16" y="0"/>
                  </a:lnTo>
                  <a:lnTo>
                    <a:pt x="0" y="0"/>
                  </a:lnTo>
                  <a:lnTo>
                    <a:pt x="0" y="0"/>
                  </a:lnTo>
                  <a:lnTo>
                    <a:pt x="6" y="4"/>
                  </a:lnTo>
                  <a:lnTo>
                    <a:pt x="12" y="6"/>
                  </a:lnTo>
                  <a:lnTo>
                    <a:pt x="18" y="6"/>
                  </a:lnTo>
                  <a:lnTo>
                    <a:pt x="24" y="4"/>
                  </a:lnTo>
                  <a:lnTo>
                    <a:pt x="24"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2" name="Freeform 139"/>
            <p:cNvSpPr/>
            <p:nvPr/>
          </p:nvSpPr>
          <p:spPr bwMode="auto">
            <a:xfrm>
              <a:off x="3582988" y="731838"/>
              <a:ext cx="19050" cy="19050"/>
            </a:xfrm>
            <a:custGeom>
              <a:avLst/>
              <a:gdLst/>
              <a:ahLst/>
              <a:cxnLst>
                <a:cxn ang="0">
                  <a:pos x="12" y="2"/>
                </a:cxn>
                <a:cxn ang="0">
                  <a:pos x="12" y="2"/>
                </a:cxn>
                <a:cxn ang="0">
                  <a:pos x="8" y="2"/>
                </a:cxn>
                <a:cxn ang="0">
                  <a:pos x="8" y="2"/>
                </a:cxn>
                <a:cxn ang="0">
                  <a:pos x="0" y="0"/>
                </a:cxn>
                <a:cxn ang="0">
                  <a:pos x="0" y="0"/>
                </a:cxn>
                <a:cxn ang="0">
                  <a:pos x="12" y="12"/>
                </a:cxn>
                <a:cxn ang="0">
                  <a:pos x="12" y="12"/>
                </a:cxn>
                <a:cxn ang="0">
                  <a:pos x="12" y="2"/>
                </a:cxn>
                <a:cxn ang="0">
                  <a:pos x="12" y="2"/>
                </a:cxn>
                <a:cxn ang="0">
                  <a:pos x="12" y="2"/>
                </a:cxn>
                <a:cxn ang="0">
                  <a:pos x="12" y="2"/>
                </a:cxn>
              </a:cxnLst>
              <a:rect l="0" t="0" r="r" b="b"/>
              <a:pathLst>
                <a:path w="12" h="12">
                  <a:moveTo>
                    <a:pt x="12" y="2"/>
                  </a:moveTo>
                  <a:lnTo>
                    <a:pt x="12" y="2"/>
                  </a:lnTo>
                  <a:lnTo>
                    <a:pt x="8" y="2"/>
                  </a:lnTo>
                  <a:lnTo>
                    <a:pt x="8" y="2"/>
                  </a:lnTo>
                  <a:lnTo>
                    <a:pt x="0" y="0"/>
                  </a:lnTo>
                  <a:lnTo>
                    <a:pt x="0" y="0"/>
                  </a:lnTo>
                  <a:lnTo>
                    <a:pt x="12" y="12"/>
                  </a:lnTo>
                  <a:lnTo>
                    <a:pt x="12" y="12"/>
                  </a:lnTo>
                  <a:lnTo>
                    <a:pt x="12" y="2"/>
                  </a:lnTo>
                  <a:lnTo>
                    <a:pt x="12" y="2"/>
                  </a:lnTo>
                  <a:lnTo>
                    <a:pt x="12" y="2"/>
                  </a:lnTo>
                  <a:lnTo>
                    <a:pt x="12"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3" name="Freeform 140"/>
            <p:cNvSpPr/>
            <p:nvPr/>
          </p:nvSpPr>
          <p:spPr bwMode="auto">
            <a:xfrm>
              <a:off x="3605213" y="735013"/>
              <a:ext cx="9525" cy="28575"/>
            </a:xfrm>
            <a:custGeom>
              <a:avLst/>
              <a:gdLst/>
              <a:ahLst/>
              <a:cxnLst>
                <a:cxn ang="0">
                  <a:pos x="6" y="8"/>
                </a:cxn>
                <a:cxn ang="0">
                  <a:pos x="6" y="8"/>
                </a:cxn>
                <a:cxn ang="0">
                  <a:pos x="6" y="2"/>
                </a:cxn>
                <a:cxn ang="0">
                  <a:pos x="6" y="2"/>
                </a:cxn>
                <a:cxn ang="0">
                  <a:pos x="4" y="2"/>
                </a:cxn>
                <a:cxn ang="0">
                  <a:pos x="0" y="0"/>
                </a:cxn>
                <a:cxn ang="0">
                  <a:pos x="0" y="0"/>
                </a:cxn>
                <a:cxn ang="0">
                  <a:pos x="0" y="12"/>
                </a:cxn>
                <a:cxn ang="0">
                  <a:pos x="0" y="12"/>
                </a:cxn>
                <a:cxn ang="0">
                  <a:pos x="2" y="14"/>
                </a:cxn>
                <a:cxn ang="0">
                  <a:pos x="2" y="14"/>
                </a:cxn>
                <a:cxn ang="0">
                  <a:pos x="6" y="18"/>
                </a:cxn>
                <a:cxn ang="0">
                  <a:pos x="6" y="18"/>
                </a:cxn>
                <a:cxn ang="0">
                  <a:pos x="6" y="14"/>
                </a:cxn>
                <a:cxn ang="0">
                  <a:pos x="6" y="14"/>
                </a:cxn>
                <a:cxn ang="0">
                  <a:pos x="6" y="8"/>
                </a:cxn>
                <a:cxn ang="0">
                  <a:pos x="6" y="8"/>
                </a:cxn>
              </a:cxnLst>
              <a:rect l="0" t="0" r="r" b="b"/>
              <a:pathLst>
                <a:path w="6" h="18">
                  <a:moveTo>
                    <a:pt x="6" y="8"/>
                  </a:moveTo>
                  <a:lnTo>
                    <a:pt x="6" y="8"/>
                  </a:lnTo>
                  <a:lnTo>
                    <a:pt x="6" y="2"/>
                  </a:lnTo>
                  <a:lnTo>
                    <a:pt x="6" y="2"/>
                  </a:lnTo>
                  <a:lnTo>
                    <a:pt x="4" y="2"/>
                  </a:lnTo>
                  <a:lnTo>
                    <a:pt x="0" y="0"/>
                  </a:lnTo>
                  <a:lnTo>
                    <a:pt x="0" y="0"/>
                  </a:lnTo>
                  <a:lnTo>
                    <a:pt x="0" y="12"/>
                  </a:lnTo>
                  <a:lnTo>
                    <a:pt x="0" y="12"/>
                  </a:lnTo>
                  <a:lnTo>
                    <a:pt x="2" y="14"/>
                  </a:lnTo>
                  <a:lnTo>
                    <a:pt x="2" y="14"/>
                  </a:lnTo>
                  <a:lnTo>
                    <a:pt x="6" y="18"/>
                  </a:lnTo>
                  <a:lnTo>
                    <a:pt x="6" y="18"/>
                  </a:lnTo>
                  <a:lnTo>
                    <a:pt x="6" y="14"/>
                  </a:lnTo>
                  <a:lnTo>
                    <a:pt x="6" y="14"/>
                  </a:lnTo>
                  <a:lnTo>
                    <a:pt x="6" y="8"/>
                  </a:lnTo>
                  <a:lnTo>
                    <a:pt x="6"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4" name="Freeform 141"/>
            <p:cNvSpPr/>
            <p:nvPr/>
          </p:nvSpPr>
          <p:spPr bwMode="auto">
            <a:xfrm>
              <a:off x="3617913" y="741363"/>
              <a:ext cx="9525" cy="34925"/>
            </a:xfrm>
            <a:custGeom>
              <a:avLst/>
              <a:gdLst/>
              <a:ahLst/>
              <a:cxnLst>
                <a:cxn ang="0">
                  <a:pos x="0" y="14"/>
                </a:cxn>
                <a:cxn ang="0">
                  <a:pos x="0" y="14"/>
                </a:cxn>
                <a:cxn ang="0">
                  <a:pos x="0" y="16"/>
                </a:cxn>
                <a:cxn ang="0">
                  <a:pos x="2" y="18"/>
                </a:cxn>
                <a:cxn ang="0">
                  <a:pos x="2" y="18"/>
                </a:cxn>
                <a:cxn ang="0">
                  <a:pos x="6" y="22"/>
                </a:cxn>
                <a:cxn ang="0">
                  <a:pos x="6" y="22"/>
                </a:cxn>
                <a:cxn ang="0">
                  <a:pos x="6" y="10"/>
                </a:cxn>
                <a:cxn ang="0">
                  <a:pos x="6" y="10"/>
                </a:cxn>
                <a:cxn ang="0">
                  <a:pos x="6" y="4"/>
                </a:cxn>
                <a:cxn ang="0">
                  <a:pos x="6" y="4"/>
                </a:cxn>
                <a:cxn ang="0">
                  <a:pos x="4" y="0"/>
                </a:cxn>
                <a:cxn ang="0">
                  <a:pos x="0" y="0"/>
                </a:cxn>
                <a:cxn ang="0">
                  <a:pos x="0" y="0"/>
                </a:cxn>
                <a:cxn ang="0">
                  <a:pos x="0" y="14"/>
                </a:cxn>
                <a:cxn ang="0">
                  <a:pos x="0" y="14"/>
                </a:cxn>
              </a:cxnLst>
              <a:rect l="0" t="0" r="r" b="b"/>
              <a:pathLst>
                <a:path w="6" h="22">
                  <a:moveTo>
                    <a:pt x="0" y="14"/>
                  </a:moveTo>
                  <a:lnTo>
                    <a:pt x="0" y="14"/>
                  </a:lnTo>
                  <a:lnTo>
                    <a:pt x="0" y="16"/>
                  </a:lnTo>
                  <a:lnTo>
                    <a:pt x="2" y="18"/>
                  </a:lnTo>
                  <a:lnTo>
                    <a:pt x="2" y="18"/>
                  </a:lnTo>
                  <a:lnTo>
                    <a:pt x="6" y="22"/>
                  </a:lnTo>
                  <a:lnTo>
                    <a:pt x="6" y="22"/>
                  </a:lnTo>
                  <a:lnTo>
                    <a:pt x="6" y="10"/>
                  </a:lnTo>
                  <a:lnTo>
                    <a:pt x="6" y="10"/>
                  </a:lnTo>
                  <a:lnTo>
                    <a:pt x="6" y="4"/>
                  </a:lnTo>
                  <a:lnTo>
                    <a:pt x="6" y="4"/>
                  </a:lnTo>
                  <a:lnTo>
                    <a:pt x="4" y="0"/>
                  </a:lnTo>
                  <a:lnTo>
                    <a:pt x="0" y="0"/>
                  </a:lnTo>
                  <a:lnTo>
                    <a:pt x="0" y="0"/>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5" name="Freeform 142"/>
            <p:cNvSpPr/>
            <p:nvPr/>
          </p:nvSpPr>
          <p:spPr bwMode="auto">
            <a:xfrm>
              <a:off x="3630613" y="747713"/>
              <a:ext cx="12700" cy="38100"/>
            </a:xfrm>
            <a:custGeom>
              <a:avLst/>
              <a:gdLst/>
              <a:ahLst/>
              <a:cxnLst>
                <a:cxn ang="0">
                  <a:pos x="0" y="0"/>
                </a:cxn>
                <a:cxn ang="0">
                  <a:pos x="0" y="0"/>
                </a:cxn>
                <a:cxn ang="0">
                  <a:pos x="0" y="16"/>
                </a:cxn>
                <a:cxn ang="0">
                  <a:pos x="0" y="16"/>
                </a:cxn>
                <a:cxn ang="0">
                  <a:pos x="2" y="20"/>
                </a:cxn>
                <a:cxn ang="0">
                  <a:pos x="2" y="20"/>
                </a:cxn>
                <a:cxn ang="0">
                  <a:pos x="6" y="24"/>
                </a:cxn>
                <a:cxn ang="0">
                  <a:pos x="6" y="24"/>
                </a:cxn>
                <a:cxn ang="0">
                  <a:pos x="8" y="18"/>
                </a:cxn>
                <a:cxn ang="0">
                  <a:pos x="6" y="12"/>
                </a:cxn>
                <a:cxn ang="0">
                  <a:pos x="4" y="6"/>
                </a:cxn>
                <a:cxn ang="0">
                  <a:pos x="0" y="0"/>
                </a:cxn>
                <a:cxn ang="0">
                  <a:pos x="0" y="0"/>
                </a:cxn>
              </a:cxnLst>
              <a:rect l="0" t="0" r="r" b="b"/>
              <a:pathLst>
                <a:path w="8" h="24">
                  <a:moveTo>
                    <a:pt x="0" y="0"/>
                  </a:moveTo>
                  <a:lnTo>
                    <a:pt x="0" y="0"/>
                  </a:lnTo>
                  <a:lnTo>
                    <a:pt x="0" y="16"/>
                  </a:lnTo>
                  <a:lnTo>
                    <a:pt x="0" y="16"/>
                  </a:lnTo>
                  <a:lnTo>
                    <a:pt x="2" y="20"/>
                  </a:lnTo>
                  <a:lnTo>
                    <a:pt x="2" y="20"/>
                  </a:lnTo>
                  <a:lnTo>
                    <a:pt x="6" y="24"/>
                  </a:lnTo>
                  <a:lnTo>
                    <a:pt x="6" y="24"/>
                  </a:lnTo>
                  <a:lnTo>
                    <a:pt x="8" y="18"/>
                  </a:lnTo>
                  <a:lnTo>
                    <a:pt x="6" y="12"/>
                  </a:lnTo>
                  <a:lnTo>
                    <a:pt x="4" y="6"/>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6" name="Freeform 143"/>
            <p:cNvSpPr/>
            <p:nvPr/>
          </p:nvSpPr>
          <p:spPr bwMode="auto">
            <a:xfrm>
              <a:off x="3579813" y="735013"/>
              <a:ext cx="19050" cy="19050"/>
            </a:xfrm>
            <a:custGeom>
              <a:avLst/>
              <a:gdLst/>
              <a:ahLst/>
              <a:cxnLst>
                <a:cxn ang="0">
                  <a:pos x="2" y="8"/>
                </a:cxn>
                <a:cxn ang="0">
                  <a:pos x="2" y="8"/>
                </a:cxn>
                <a:cxn ang="0">
                  <a:pos x="2" y="12"/>
                </a:cxn>
                <a:cxn ang="0">
                  <a:pos x="2" y="12"/>
                </a:cxn>
                <a:cxn ang="0">
                  <a:pos x="4" y="12"/>
                </a:cxn>
                <a:cxn ang="0">
                  <a:pos x="4" y="12"/>
                </a:cxn>
                <a:cxn ang="0">
                  <a:pos x="12" y="12"/>
                </a:cxn>
                <a:cxn ang="0">
                  <a:pos x="12" y="12"/>
                </a:cxn>
                <a:cxn ang="0">
                  <a:pos x="0" y="0"/>
                </a:cxn>
                <a:cxn ang="0">
                  <a:pos x="0" y="0"/>
                </a:cxn>
                <a:cxn ang="0">
                  <a:pos x="2" y="8"/>
                </a:cxn>
                <a:cxn ang="0">
                  <a:pos x="2" y="8"/>
                </a:cxn>
              </a:cxnLst>
              <a:rect l="0" t="0" r="r" b="b"/>
              <a:pathLst>
                <a:path w="12" h="12">
                  <a:moveTo>
                    <a:pt x="2" y="8"/>
                  </a:moveTo>
                  <a:lnTo>
                    <a:pt x="2" y="8"/>
                  </a:lnTo>
                  <a:lnTo>
                    <a:pt x="2" y="12"/>
                  </a:lnTo>
                  <a:lnTo>
                    <a:pt x="2" y="12"/>
                  </a:lnTo>
                  <a:lnTo>
                    <a:pt x="4" y="12"/>
                  </a:lnTo>
                  <a:lnTo>
                    <a:pt x="4" y="12"/>
                  </a:lnTo>
                  <a:lnTo>
                    <a:pt x="12" y="12"/>
                  </a:lnTo>
                  <a:lnTo>
                    <a:pt x="12" y="12"/>
                  </a:lnTo>
                  <a:lnTo>
                    <a:pt x="0" y="0"/>
                  </a:lnTo>
                  <a:lnTo>
                    <a:pt x="0" y="0"/>
                  </a:lnTo>
                  <a:lnTo>
                    <a:pt x="2" y="8"/>
                  </a:lnTo>
                  <a:lnTo>
                    <a:pt x="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7" name="Freeform 144"/>
            <p:cNvSpPr/>
            <p:nvPr/>
          </p:nvSpPr>
          <p:spPr bwMode="auto">
            <a:xfrm>
              <a:off x="3582988" y="757238"/>
              <a:ext cx="28575" cy="9525"/>
            </a:xfrm>
            <a:custGeom>
              <a:avLst/>
              <a:gdLst/>
              <a:ahLst/>
              <a:cxnLst>
                <a:cxn ang="0">
                  <a:pos x="12" y="0"/>
                </a:cxn>
                <a:cxn ang="0">
                  <a:pos x="12" y="0"/>
                </a:cxn>
                <a:cxn ang="0">
                  <a:pos x="0" y="0"/>
                </a:cxn>
                <a:cxn ang="0">
                  <a:pos x="0" y="0"/>
                </a:cxn>
                <a:cxn ang="0">
                  <a:pos x="2" y="4"/>
                </a:cxn>
                <a:cxn ang="0">
                  <a:pos x="2" y="6"/>
                </a:cxn>
                <a:cxn ang="0">
                  <a:pos x="2" y="6"/>
                </a:cxn>
                <a:cxn ang="0">
                  <a:pos x="8" y="6"/>
                </a:cxn>
                <a:cxn ang="0">
                  <a:pos x="8" y="6"/>
                </a:cxn>
                <a:cxn ang="0">
                  <a:pos x="14" y="6"/>
                </a:cxn>
                <a:cxn ang="0">
                  <a:pos x="14" y="6"/>
                </a:cxn>
                <a:cxn ang="0">
                  <a:pos x="18" y="6"/>
                </a:cxn>
                <a:cxn ang="0">
                  <a:pos x="18" y="6"/>
                </a:cxn>
                <a:cxn ang="0">
                  <a:pos x="14" y="2"/>
                </a:cxn>
                <a:cxn ang="0">
                  <a:pos x="14" y="2"/>
                </a:cxn>
                <a:cxn ang="0">
                  <a:pos x="12" y="0"/>
                </a:cxn>
                <a:cxn ang="0">
                  <a:pos x="12" y="0"/>
                </a:cxn>
              </a:cxnLst>
              <a:rect l="0" t="0" r="r" b="b"/>
              <a:pathLst>
                <a:path w="18" h="6">
                  <a:moveTo>
                    <a:pt x="12" y="0"/>
                  </a:moveTo>
                  <a:lnTo>
                    <a:pt x="12" y="0"/>
                  </a:lnTo>
                  <a:lnTo>
                    <a:pt x="0" y="0"/>
                  </a:lnTo>
                  <a:lnTo>
                    <a:pt x="0" y="0"/>
                  </a:lnTo>
                  <a:lnTo>
                    <a:pt x="2" y="4"/>
                  </a:lnTo>
                  <a:lnTo>
                    <a:pt x="2" y="6"/>
                  </a:lnTo>
                  <a:lnTo>
                    <a:pt x="2" y="6"/>
                  </a:lnTo>
                  <a:lnTo>
                    <a:pt x="8" y="6"/>
                  </a:lnTo>
                  <a:lnTo>
                    <a:pt x="8" y="6"/>
                  </a:lnTo>
                  <a:lnTo>
                    <a:pt x="14" y="6"/>
                  </a:lnTo>
                  <a:lnTo>
                    <a:pt x="14" y="6"/>
                  </a:lnTo>
                  <a:lnTo>
                    <a:pt x="18" y="6"/>
                  </a:lnTo>
                  <a:lnTo>
                    <a:pt x="18" y="6"/>
                  </a:lnTo>
                  <a:lnTo>
                    <a:pt x="14" y="2"/>
                  </a:lnTo>
                  <a:lnTo>
                    <a:pt x="14" y="2"/>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8" name="Freeform 145"/>
            <p:cNvSpPr/>
            <p:nvPr/>
          </p:nvSpPr>
          <p:spPr bwMode="auto">
            <a:xfrm>
              <a:off x="3589338" y="769938"/>
              <a:ext cx="34925" cy="9525"/>
            </a:xfrm>
            <a:custGeom>
              <a:avLst/>
              <a:gdLst/>
              <a:ahLst/>
              <a:cxnLst>
                <a:cxn ang="0">
                  <a:pos x="14" y="0"/>
                </a:cxn>
                <a:cxn ang="0">
                  <a:pos x="14" y="0"/>
                </a:cxn>
                <a:cxn ang="0">
                  <a:pos x="0" y="0"/>
                </a:cxn>
                <a:cxn ang="0">
                  <a:pos x="0" y="0"/>
                </a:cxn>
                <a:cxn ang="0">
                  <a:pos x="2" y="4"/>
                </a:cxn>
                <a:cxn ang="0">
                  <a:pos x="4" y="6"/>
                </a:cxn>
                <a:cxn ang="0">
                  <a:pos x="4" y="6"/>
                </a:cxn>
                <a:cxn ang="0">
                  <a:pos x="10" y="6"/>
                </a:cxn>
                <a:cxn ang="0">
                  <a:pos x="10" y="6"/>
                </a:cxn>
                <a:cxn ang="0">
                  <a:pos x="22" y="6"/>
                </a:cxn>
                <a:cxn ang="0">
                  <a:pos x="22" y="6"/>
                </a:cxn>
                <a:cxn ang="0">
                  <a:pos x="18" y="2"/>
                </a:cxn>
                <a:cxn ang="0">
                  <a:pos x="18" y="2"/>
                </a:cxn>
                <a:cxn ang="0">
                  <a:pos x="16" y="0"/>
                </a:cxn>
                <a:cxn ang="0">
                  <a:pos x="14" y="0"/>
                </a:cxn>
                <a:cxn ang="0">
                  <a:pos x="14" y="0"/>
                </a:cxn>
              </a:cxnLst>
              <a:rect l="0" t="0" r="r" b="b"/>
              <a:pathLst>
                <a:path w="22" h="6">
                  <a:moveTo>
                    <a:pt x="14" y="0"/>
                  </a:moveTo>
                  <a:lnTo>
                    <a:pt x="14" y="0"/>
                  </a:lnTo>
                  <a:lnTo>
                    <a:pt x="0" y="0"/>
                  </a:lnTo>
                  <a:lnTo>
                    <a:pt x="0" y="0"/>
                  </a:lnTo>
                  <a:lnTo>
                    <a:pt x="2" y="4"/>
                  </a:lnTo>
                  <a:lnTo>
                    <a:pt x="4" y="6"/>
                  </a:lnTo>
                  <a:lnTo>
                    <a:pt x="4" y="6"/>
                  </a:lnTo>
                  <a:lnTo>
                    <a:pt x="10" y="6"/>
                  </a:lnTo>
                  <a:lnTo>
                    <a:pt x="10" y="6"/>
                  </a:lnTo>
                  <a:lnTo>
                    <a:pt x="22" y="6"/>
                  </a:lnTo>
                  <a:lnTo>
                    <a:pt x="22" y="6"/>
                  </a:lnTo>
                  <a:lnTo>
                    <a:pt x="18" y="2"/>
                  </a:lnTo>
                  <a:lnTo>
                    <a:pt x="18" y="2"/>
                  </a:lnTo>
                  <a:lnTo>
                    <a:pt x="16" y="0"/>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9" name="Freeform 146"/>
            <p:cNvSpPr/>
            <p:nvPr/>
          </p:nvSpPr>
          <p:spPr bwMode="auto">
            <a:xfrm>
              <a:off x="3598863" y="782638"/>
              <a:ext cx="34925" cy="12700"/>
            </a:xfrm>
            <a:custGeom>
              <a:avLst/>
              <a:gdLst/>
              <a:ahLst/>
              <a:cxnLst>
                <a:cxn ang="0">
                  <a:pos x="14" y="0"/>
                </a:cxn>
                <a:cxn ang="0">
                  <a:pos x="14" y="0"/>
                </a:cxn>
                <a:cxn ang="0">
                  <a:pos x="0" y="0"/>
                </a:cxn>
                <a:cxn ang="0">
                  <a:pos x="0" y="0"/>
                </a:cxn>
                <a:cxn ang="0">
                  <a:pos x="4" y="4"/>
                </a:cxn>
                <a:cxn ang="0">
                  <a:pos x="10" y="6"/>
                </a:cxn>
                <a:cxn ang="0">
                  <a:pos x="16" y="8"/>
                </a:cxn>
                <a:cxn ang="0">
                  <a:pos x="22" y="6"/>
                </a:cxn>
                <a:cxn ang="0">
                  <a:pos x="22" y="6"/>
                </a:cxn>
                <a:cxn ang="0">
                  <a:pos x="18" y="0"/>
                </a:cxn>
                <a:cxn ang="0">
                  <a:pos x="18" y="0"/>
                </a:cxn>
                <a:cxn ang="0">
                  <a:pos x="14" y="0"/>
                </a:cxn>
                <a:cxn ang="0">
                  <a:pos x="14" y="0"/>
                </a:cxn>
              </a:cxnLst>
              <a:rect l="0" t="0" r="r" b="b"/>
              <a:pathLst>
                <a:path w="22" h="8">
                  <a:moveTo>
                    <a:pt x="14" y="0"/>
                  </a:moveTo>
                  <a:lnTo>
                    <a:pt x="14" y="0"/>
                  </a:lnTo>
                  <a:lnTo>
                    <a:pt x="0" y="0"/>
                  </a:lnTo>
                  <a:lnTo>
                    <a:pt x="0" y="0"/>
                  </a:lnTo>
                  <a:lnTo>
                    <a:pt x="4" y="4"/>
                  </a:lnTo>
                  <a:lnTo>
                    <a:pt x="10" y="6"/>
                  </a:lnTo>
                  <a:lnTo>
                    <a:pt x="16" y="8"/>
                  </a:lnTo>
                  <a:lnTo>
                    <a:pt x="22" y="6"/>
                  </a:lnTo>
                  <a:lnTo>
                    <a:pt x="22" y="6"/>
                  </a:lnTo>
                  <a:lnTo>
                    <a:pt x="18" y="0"/>
                  </a:lnTo>
                  <a:lnTo>
                    <a:pt x="18" y="0"/>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0" name="Freeform 147"/>
            <p:cNvSpPr/>
            <p:nvPr/>
          </p:nvSpPr>
          <p:spPr bwMode="auto">
            <a:xfrm>
              <a:off x="3716338" y="661988"/>
              <a:ext cx="19050" cy="31750"/>
            </a:xfrm>
            <a:custGeom>
              <a:avLst/>
              <a:gdLst/>
              <a:ahLst/>
              <a:cxnLst>
                <a:cxn ang="0">
                  <a:pos x="8" y="20"/>
                </a:cxn>
                <a:cxn ang="0">
                  <a:pos x="8" y="20"/>
                </a:cxn>
                <a:cxn ang="0">
                  <a:pos x="12" y="8"/>
                </a:cxn>
                <a:cxn ang="0">
                  <a:pos x="12" y="8"/>
                </a:cxn>
                <a:cxn ang="0">
                  <a:pos x="12" y="8"/>
                </a:cxn>
                <a:cxn ang="0">
                  <a:pos x="12" y="8"/>
                </a:cxn>
                <a:cxn ang="0">
                  <a:pos x="8" y="4"/>
                </a:cxn>
                <a:cxn ang="0">
                  <a:pos x="8" y="4"/>
                </a:cxn>
                <a:cxn ang="0">
                  <a:pos x="0" y="0"/>
                </a:cxn>
                <a:cxn ang="0">
                  <a:pos x="0" y="0"/>
                </a:cxn>
                <a:cxn ang="0">
                  <a:pos x="8" y="20"/>
                </a:cxn>
                <a:cxn ang="0">
                  <a:pos x="8" y="20"/>
                </a:cxn>
              </a:cxnLst>
              <a:rect l="0" t="0" r="r" b="b"/>
              <a:pathLst>
                <a:path w="12" h="20">
                  <a:moveTo>
                    <a:pt x="8" y="20"/>
                  </a:moveTo>
                  <a:lnTo>
                    <a:pt x="8" y="20"/>
                  </a:lnTo>
                  <a:lnTo>
                    <a:pt x="12" y="8"/>
                  </a:lnTo>
                  <a:lnTo>
                    <a:pt x="12" y="8"/>
                  </a:lnTo>
                  <a:lnTo>
                    <a:pt x="12" y="8"/>
                  </a:lnTo>
                  <a:lnTo>
                    <a:pt x="12" y="8"/>
                  </a:lnTo>
                  <a:lnTo>
                    <a:pt x="8" y="4"/>
                  </a:lnTo>
                  <a:lnTo>
                    <a:pt x="8" y="4"/>
                  </a:lnTo>
                  <a:lnTo>
                    <a:pt x="0" y="0"/>
                  </a:lnTo>
                  <a:lnTo>
                    <a:pt x="0" y="0"/>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1" name="Freeform 148"/>
            <p:cNvSpPr/>
            <p:nvPr/>
          </p:nvSpPr>
          <p:spPr bwMode="auto">
            <a:xfrm>
              <a:off x="3732213" y="677863"/>
              <a:ext cx="15875" cy="34925"/>
            </a:xfrm>
            <a:custGeom>
              <a:avLst/>
              <a:gdLst/>
              <a:ahLst/>
              <a:cxnLst>
                <a:cxn ang="0">
                  <a:pos x="6" y="18"/>
                </a:cxn>
                <a:cxn ang="0">
                  <a:pos x="6" y="18"/>
                </a:cxn>
                <a:cxn ang="0">
                  <a:pos x="8" y="10"/>
                </a:cxn>
                <a:cxn ang="0">
                  <a:pos x="8" y="10"/>
                </a:cxn>
                <a:cxn ang="0">
                  <a:pos x="10" y="4"/>
                </a:cxn>
                <a:cxn ang="0">
                  <a:pos x="10" y="4"/>
                </a:cxn>
                <a:cxn ang="0">
                  <a:pos x="8" y="2"/>
                </a:cxn>
                <a:cxn ang="0">
                  <a:pos x="4" y="0"/>
                </a:cxn>
                <a:cxn ang="0">
                  <a:pos x="4" y="0"/>
                </a:cxn>
                <a:cxn ang="0">
                  <a:pos x="0" y="12"/>
                </a:cxn>
                <a:cxn ang="0">
                  <a:pos x="0" y="12"/>
                </a:cxn>
                <a:cxn ang="0">
                  <a:pos x="0" y="14"/>
                </a:cxn>
                <a:cxn ang="0">
                  <a:pos x="2" y="16"/>
                </a:cxn>
                <a:cxn ang="0">
                  <a:pos x="2" y="16"/>
                </a:cxn>
                <a:cxn ang="0">
                  <a:pos x="4" y="22"/>
                </a:cxn>
                <a:cxn ang="0">
                  <a:pos x="4" y="22"/>
                </a:cxn>
                <a:cxn ang="0">
                  <a:pos x="6" y="18"/>
                </a:cxn>
                <a:cxn ang="0">
                  <a:pos x="6" y="18"/>
                </a:cxn>
              </a:cxnLst>
              <a:rect l="0" t="0" r="r" b="b"/>
              <a:pathLst>
                <a:path w="10" h="22">
                  <a:moveTo>
                    <a:pt x="6" y="18"/>
                  </a:moveTo>
                  <a:lnTo>
                    <a:pt x="6" y="18"/>
                  </a:lnTo>
                  <a:lnTo>
                    <a:pt x="8" y="10"/>
                  </a:lnTo>
                  <a:lnTo>
                    <a:pt x="8" y="10"/>
                  </a:lnTo>
                  <a:lnTo>
                    <a:pt x="10" y="4"/>
                  </a:lnTo>
                  <a:lnTo>
                    <a:pt x="10" y="4"/>
                  </a:lnTo>
                  <a:lnTo>
                    <a:pt x="8" y="2"/>
                  </a:lnTo>
                  <a:lnTo>
                    <a:pt x="4" y="0"/>
                  </a:lnTo>
                  <a:lnTo>
                    <a:pt x="4" y="0"/>
                  </a:lnTo>
                  <a:lnTo>
                    <a:pt x="0" y="12"/>
                  </a:lnTo>
                  <a:lnTo>
                    <a:pt x="0" y="12"/>
                  </a:lnTo>
                  <a:lnTo>
                    <a:pt x="0" y="14"/>
                  </a:lnTo>
                  <a:lnTo>
                    <a:pt x="2" y="16"/>
                  </a:lnTo>
                  <a:lnTo>
                    <a:pt x="2" y="16"/>
                  </a:lnTo>
                  <a:lnTo>
                    <a:pt x="4" y="22"/>
                  </a:lnTo>
                  <a:lnTo>
                    <a:pt x="4" y="22"/>
                  </a:lnTo>
                  <a:lnTo>
                    <a:pt x="6" y="18"/>
                  </a:lnTo>
                  <a:lnTo>
                    <a:pt x="6"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2" name="Freeform 149"/>
            <p:cNvSpPr/>
            <p:nvPr/>
          </p:nvSpPr>
          <p:spPr bwMode="auto">
            <a:xfrm>
              <a:off x="3741738" y="687388"/>
              <a:ext cx="19050" cy="44450"/>
            </a:xfrm>
            <a:custGeom>
              <a:avLst/>
              <a:gdLst/>
              <a:ahLst/>
              <a:cxnLst>
                <a:cxn ang="0">
                  <a:pos x="12" y="8"/>
                </a:cxn>
                <a:cxn ang="0">
                  <a:pos x="12" y="8"/>
                </a:cxn>
                <a:cxn ang="0">
                  <a:pos x="10" y="4"/>
                </a:cxn>
                <a:cxn ang="0">
                  <a:pos x="8" y="0"/>
                </a:cxn>
                <a:cxn ang="0">
                  <a:pos x="8" y="0"/>
                </a:cxn>
                <a:cxn ang="0">
                  <a:pos x="2" y="16"/>
                </a:cxn>
                <a:cxn ang="0">
                  <a:pos x="2" y="16"/>
                </a:cxn>
                <a:cxn ang="0">
                  <a:pos x="0" y="18"/>
                </a:cxn>
                <a:cxn ang="0">
                  <a:pos x="0" y="20"/>
                </a:cxn>
                <a:cxn ang="0">
                  <a:pos x="0" y="20"/>
                </a:cxn>
                <a:cxn ang="0">
                  <a:pos x="4" y="28"/>
                </a:cxn>
                <a:cxn ang="0">
                  <a:pos x="4" y="28"/>
                </a:cxn>
                <a:cxn ang="0">
                  <a:pos x="8" y="16"/>
                </a:cxn>
                <a:cxn ang="0">
                  <a:pos x="8" y="16"/>
                </a:cxn>
                <a:cxn ang="0">
                  <a:pos x="12" y="8"/>
                </a:cxn>
                <a:cxn ang="0">
                  <a:pos x="12" y="8"/>
                </a:cxn>
              </a:cxnLst>
              <a:rect l="0" t="0" r="r" b="b"/>
              <a:pathLst>
                <a:path w="12" h="28">
                  <a:moveTo>
                    <a:pt x="12" y="8"/>
                  </a:moveTo>
                  <a:lnTo>
                    <a:pt x="12" y="8"/>
                  </a:lnTo>
                  <a:lnTo>
                    <a:pt x="10" y="4"/>
                  </a:lnTo>
                  <a:lnTo>
                    <a:pt x="8" y="0"/>
                  </a:lnTo>
                  <a:lnTo>
                    <a:pt x="8" y="0"/>
                  </a:lnTo>
                  <a:lnTo>
                    <a:pt x="2" y="16"/>
                  </a:lnTo>
                  <a:lnTo>
                    <a:pt x="2" y="16"/>
                  </a:lnTo>
                  <a:lnTo>
                    <a:pt x="0" y="18"/>
                  </a:lnTo>
                  <a:lnTo>
                    <a:pt x="0" y="20"/>
                  </a:lnTo>
                  <a:lnTo>
                    <a:pt x="0" y="20"/>
                  </a:lnTo>
                  <a:lnTo>
                    <a:pt x="4" y="28"/>
                  </a:lnTo>
                  <a:lnTo>
                    <a:pt x="4" y="28"/>
                  </a:lnTo>
                  <a:lnTo>
                    <a:pt x="8" y="16"/>
                  </a:lnTo>
                  <a:lnTo>
                    <a:pt x="8" y="16"/>
                  </a:lnTo>
                  <a:lnTo>
                    <a:pt x="12" y="8"/>
                  </a:lnTo>
                  <a:lnTo>
                    <a:pt x="1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3" name="Freeform 150"/>
            <p:cNvSpPr/>
            <p:nvPr/>
          </p:nvSpPr>
          <p:spPr bwMode="auto">
            <a:xfrm>
              <a:off x="3751263" y="703263"/>
              <a:ext cx="15875" cy="47625"/>
            </a:xfrm>
            <a:custGeom>
              <a:avLst/>
              <a:gdLst/>
              <a:ahLst/>
              <a:cxnLst>
                <a:cxn ang="0">
                  <a:pos x="8" y="0"/>
                </a:cxn>
                <a:cxn ang="0">
                  <a:pos x="8" y="0"/>
                </a:cxn>
                <a:cxn ang="0">
                  <a:pos x="2" y="16"/>
                </a:cxn>
                <a:cxn ang="0">
                  <a:pos x="2" y="16"/>
                </a:cxn>
                <a:cxn ang="0">
                  <a:pos x="0" y="22"/>
                </a:cxn>
                <a:cxn ang="0">
                  <a:pos x="0" y="22"/>
                </a:cxn>
                <a:cxn ang="0">
                  <a:pos x="2" y="30"/>
                </a:cxn>
                <a:cxn ang="0">
                  <a:pos x="2" y="30"/>
                </a:cxn>
                <a:cxn ang="0">
                  <a:pos x="8" y="22"/>
                </a:cxn>
                <a:cxn ang="0">
                  <a:pos x="10" y="16"/>
                </a:cxn>
                <a:cxn ang="0">
                  <a:pos x="10" y="8"/>
                </a:cxn>
                <a:cxn ang="0">
                  <a:pos x="8" y="0"/>
                </a:cxn>
                <a:cxn ang="0">
                  <a:pos x="8" y="0"/>
                </a:cxn>
              </a:cxnLst>
              <a:rect l="0" t="0" r="r" b="b"/>
              <a:pathLst>
                <a:path w="10" h="30">
                  <a:moveTo>
                    <a:pt x="8" y="0"/>
                  </a:moveTo>
                  <a:lnTo>
                    <a:pt x="8" y="0"/>
                  </a:lnTo>
                  <a:lnTo>
                    <a:pt x="2" y="16"/>
                  </a:lnTo>
                  <a:lnTo>
                    <a:pt x="2" y="16"/>
                  </a:lnTo>
                  <a:lnTo>
                    <a:pt x="0" y="22"/>
                  </a:lnTo>
                  <a:lnTo>
                    <a:pt x="0" y="22"/>
                  </a:lnTo>
                  <a:lnTo>
                    <a:pt x="2" y="30"/>
                  </a:lnTo>
                  <a:lnTo>
                    <a:pt x="2" y="30"/>
                  </a:lnTo>
                  <a:lnTo>
                    <a:pt x="8" y="22"/>
                  </a:lnTo>
                  <a:lnTo>
                    <a:pt x="10" y="16"/>
                  </a:lnTo>
                  <a:lnTo>
                    <a:pt x="10" y="8"/>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4" name="Freeform 151"/>
            <p:cNvSpPr/>
            <p:nvPr/>
          </p:nvSpPr>
          <p:spPr bwMode="auto">
            <a:xfrm>
              <a:off x="3706813" y="665163"/>
              <a:ext cx="19050" cy="28575"/>
            </a:xfrm>
            <a:custGeom>
              <a:avLst/>
              <a:gdLst/>
              <a:ahLst/>
              <a:cxnLst>
                <a:cxn ang="0">
                  <a:pos x="2" y="8"/>
                </a:cxn>
                <a:cxn ang="0">
                  <a:pos x="2" y="8"/>
                </a:cxn>
                <a:cxn ang="0">
                  <a:pos x="0" y="14"/>
                </a:cxn>
                <a:cxn ang="0">
                  <a:pos x="0" y="14"/>
                </a:cxn>
                <a:cxn ang="0">
                  <a:pos x="2" y="14"/>
                </a:cxn>
                <a:cxn ang="0">
                  <a:pos x="2" y="14"/>
                </a:cxn>
                <a:cxn ang="0">
                  <a:pos x="12" y="18"/>
                </a:cxn>
                <a:cxn ang="0">
                  <a:pos x="12" y="18"/>
                </a:cxn>
                <a:cxn ang="0">
                  <a:pos x="4" y="0"/>
                </a:cxn>
                <a:cxn ang="0">
                  <a:pos x="4" y="0"/>
                </a:cxn>
                <a:cxn ang="0">
                  <a:pos x="2" y="8"/>
                </a:cxn>
                <a:cxn ang="0">
                  <a:pos x="2" y="8"/>
                </a:cxn>
              </a:cxnLst>
              <a:rect l="0" t="0" r="r" b="b"/>
              <a:pathLst>
                <a:path w="12" h="18">
                  <a:moveTo>
                    <a:pt x="2" y="8"/>
                  </a:moveTo>
                  <a:lnTo>
                    <a:pt x="2" y="8"/>
                  </a:lnTo>
                  <a:lnTo>
                    <a:pt x="0" y="14"/>
                  </a:lnTo>
                  <a:lnTo>
                    <a:pt x="0" y="14"/>
                  </a:lnTo>
                  <a:lnTo>
                    <a:pt x="2" y="14"/>
                  </a:lnTo>
                  <a:lnTo>
                    <a:pt x="2" y="14"/>
                  </a:lnTo>
                  <a:lnTo>
                    <a:pt x="12" y="18"/>
                  </a:lnTo>
                  <a:lnTo>
                    <a:pt x="12" y="18"/>
                  </a:lnTo>
                  <a:lnTo>
                    <a:pt x="4" y="0"/>
                  </a:lnTo>
                  <a:lnTo>
                    <a:pt x="4" y="0"/>
                  </a:lnTo>
                  <a:lnTo>
                    <a:pt x="2" y="8"/>
                  </a:lnTo>
                  <a:lnTo>
                    <a:pt x="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5" name="Freeform 152"/>
            <p:cNvSpPr/>
            <p:nvPr/>
          </p:nvSpPr>
          <p:spPr bwMode="auto">
            <a:xfrm>
              <a:off x="3706813" y="690563"/>
              <a:ext cx="25400" cy="25400"/>
            </a:xfrm>
            <a:custGeom>
              <a:avLst/>
              <a:gdLst/>
              <a:ahLst/>
              <a:cxnLst>
                <a:cxn ang="0">
                  <a:pos x="0" y="8"/>
                </a:cxn>
                <a:cxn ang="0">
                  <a:pos x="0" y="8"/>
                </a:cxn>
                <a:cxn ang="0">
                  <a:pos x="4" y="10"/>
                </a:cxn>
                <a:cxn ang="0">
                  <a:pos x="4" y="10"/>
                </a:cxn>
                <a:cxn ang="0">
                  <a:pos x="12" y="14"/>
                </a:cxn>
                <a:cxn ang="0">
                  <a:pos x="12" y="14"/>
                </a:cxn>
                <a:cxn ang="0">
                  <a:pos x="16" y="16"/>
                </a:cxn>
                <a:cxn ang="0">
                  <a:pos x="16" y="16"/>
                </a:cxn>
                <a:cxn ang="0">
                  <a:pos x="14" y="10"/>
                </a:cxn>
                <a:cxn ang="0">
                  <a:pos x="14" y="10"/>
                </a:cxn>
                <a:cxn ang="0">
                  <a:pos x="12" y="6"/>
                </a:cxn>
                <a:cxn ang="0">
                  <a:pos x="12" y="6"/>
                </a:cxn>
                <a:cxn ang="0">
                  <a:pos x="0" y="0"/>
                </a:cxn>
                <a:cxn ang="0">
                  <a:pos x="0" y="0"/>
                </a:cxn>
                <a:cxn ang="0">
                  <a:pos x="0" y="4"/>
                </a:cxn>
                <a:cxn ang="0">
                  <a:pos x="0" y="8"/>
                </a:cxn>
                <a:cxn ang="0">
                  <a:pos x="0" y="8"/>
                </a:cxn>
              </a:cxnLst>
              <a:rect l="0" t="0" r="r" b="b"/>
              <a:pathLst>
                <a:path w="16" h="16">
                  <a:moveTo>
                    <a:pt x="0" y="8"/>
                  </a:moveTo>
                  <a:lnTo>
                    <a:pt x="0" y="8"/>
                  </a:lnTo>
                  <a:lnTo>
                    <a:pt x="4" y="10"/>
                  </a:lnTo>
                  <a:lnTo>
                    <a:pt x="4" y="10"/>
                  </a:lnTo>
                  <a:lnTo>
                    <a:pt x="12" y="14"/>
                  </a:lnTo>
                  <a:lnTo>
                    <a:pt x="12" y="14"/>
                  </a:lnTo>
                  <a:lnTo>
                    <a:pt x="16" y="16"/>
                  </a:lnTo>
                  <a:lnTo>
                    <a:pt x="16" y="16"/>
                  </a:lnTo>
                  <a:lnTo>
                    <a:pt x="14" y="10"/>
                  </a:lnTo>
                  <a:lnTo>
                    <a:pt x="14" y="10"/>
                  </a:lnTo>
                  <a:lnTo>
                    <a:pt x="12" y="6"/>
                  </a:lnTo>
                  <a:lnTo>
                    <a:pt x="12" y="6"/>
                  </a:lnTo>
                  <a:lnTo>
                    <a:pt x="0" y="0"/>
                  </a:lnTo>
                  <a:lnTo>
                    <a:pt x="0" y="0"/>
                  </a:lnTo>
                  <a:lnTo>
                    <a:pt x="0"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6" name="Freeform 153"/>
            <p:cNvSpPr/>
            <p:nvPr/>
          </p:nvSpPr>
          <p:spPr bwMode="auto">
            <a:xfrm>
              <a:off x="3706813" y="709613"/>
              <a:ext cx="34925" cy="25400"/>
            </a:xfrm>
            <a:custGeom>
              <a:avLst/>
              <a:gdLst/>
              <a:ahLst/>
              <a:cxnLst>
                <a:cxn ang="0">
                  <a:pos x="0" y="0"/>
                </a:cxn>
                <a:cxn ang="0">
                  <a:pos x="0" y="0"/>
                </a:cxn>
                <a:cxn ang="0">
                  <a:pos x="0" y="4"/>
                </a:cxn>
                <a:cxn ang="0">
                  <a:pos x="2" y="8"/>
                </a:cxn>
                <a:cxn ang="0">
                  <a:pos x="2" y="8"/>
                </a:cxn>
                <a:cxn ang="0">
                  <a:pos x="8" y="10"/>
                </a:cxn>
                <a:cxn ang="0">
                  <a:pos x="8" y="10"/>
                </a:cxn>
                <a:cxn ang="0">
                  <a:pos x="22" y="16"/>
                </a:cxn>
                <a:cxn ang="0">
                  <a:pos x="22" y="16"/>
                </a:cxn>
                <a:cxn ang="0">
                  <a:pos x="18" y="8"/>
                </a:cxn>
                <a:cxn ang="0">
                  <a:pos x="18" y="8"/>
                </a:cxn>
                <a:cxn ang="0">
                  <a:pos x="18" y="6"/>
                </a:cxn>
                <a:cxn ang="0">
                  <a:pos x="14" y="6"/>
                </a:cxn>
                <a:cxn ang="0">
                  <a:pos x="14" y="6"/>
                </a:cxn>
                <a:cxn ang="0">
                  <a:pos x="0" y="0"/>
                </a:cxn>
                <a:cxn ang="0">
                  <a:pos x="0" y="0"/>
                </a:cxn>
              </a:cxnLst>
              <a:rect l="0" t="0" r="r" b="b"/>
              <a:pathLst>
                <a:path w="22" h="16">
                  <a:moveTo>
                    <a:pt x="0" y="0"/>
                  </a:moveTo>
                  <a:lnTo>
                    <a:pt x="0" y="0"/>
                  </a:lnTo>
                  <a:lnTo>
                    <a:pt x="0" y="4"/>
                  </a:lnTo>
                  <a:lnTo>
                    <a:pt x="2" y="8"/>
                  </a:lnTo>
                  <a:lnTo>
                    <a:pt x="2" y="8"/>
                  </a:lnTo>
                  <a:lnTo>
                    <a:pt x="8" y="10"/>
                  </a:lnTo>
                  <a:lnTo>
                    <a:pt x="8" y="10"/>
                  </a:lnTo>
                  <a:lnTo>
                    <a:pt x="22" y="16"/>
                  </a:lnTo>
                  <a:lnTo>
                    <a:pt x="22" y="16"/>
                  </a:lnTo>
                  <a:lnTo>
                    <a:pt x="18" y="8"/>
                  </a:lnTo>
                  <a:lnTo>
                    <a:pt x="18" y="8"/>
                  </a:lnTo>
                  <a:lnTo>
                    <a:pt x="18" y="6"/>
                  </a:lnTo>
                  <a:lnTo>
                    <a:pt x="14" y="6"/>
                  </a:lnTo>
                  <a:lnTo>
                    <a:pt x="14" y="6"/>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7" name="Freeform 154"/>
            <p:cNvSpPr/>
            <p:nvPr/>
          </p:nvSpPr>
          <p:spPr bwMode="auto">
            <a:xfrm>
              <a:off x="3709988" y="725488"/>
              <a:ext cx="38100" cy="28575"/>
            </a:xfrm>
            <a:custGeom>
              <a:avLst/>
              <a:gdLst/>
              <a:ahLst/>
              <a:cxnLst>
                <a:cxn ang="0">
                  <a:pos x="16" y="8"/>
                </a:cxn>
                <a:cxn ang="0">
                  <a:pos x="16" y="8"/>
                </a:cxn>
                <a:cxn ang="0">
                  <a:pos x="0" y="0"/>
                </a:cxn>
                <a:cxn ang="0">
                  <a:pos x="0" y="0"/>
                </a:cxn>
                <a:cxn ang="0">
                  <a:pos x="4" y="8"/>
                </a:cxn>
                <a:cxn ang="0">
                  <a:pos x="10" y="12"/>
                </a:cxn>
                <a:cxn ang="0">
                  <a:pos x="16" y="16"/>
                </a:cxn>
                <a:cxn ang="0">
                  <a:pos x="24" y="18"/>
                </a:cxn>
                <a:cxn ang="0">
                  <a:pos x="24" y="18"/>
                </a:cxn>
                <a:cxn ang="0">
                  <a:pos x="22" y="10"/>
                </a:cxn>
                <a:cxn ang="0">
                  <a:pos x="22" y="10"/>
                </a:cxn>
                <a:cxn ang="0">
                  <a:pos x="16" y="8"/>
                </a:cxn>
                <a:cxn ang="0">
                  <a:pos x="16" y="8"/>
                </a:cxn>
              </a:cxnLst>
              <a:rect l="0" t="0" r="r" b="b"/>
              <a:pathLst>
                <a:path w="24" h="18">
                  <a:moveTo>
                    <a:pt x="16" y="8"/>
                  </a:moveTo>
                  <a:lnTo>
                    <a:pt x="16" y="8"/>
                  </a:lnTo>
                  <a:lnTo>
                    <a:pt x="0" y="0"/>
                  </a:lnTo>
                  <a:lnTo>
                    <a:pt x="0" y="0"/>
                  </a:lnTo>
                  <a:lnTo>
                    <a:pt x="4" y="8"/>
                  </a:lnTo>
                  <a:lnTo>
                    <a:pt x="10" y="12"/>
                  </a:lnTo>
                  <a:lnTo>
                    <a:pt x="16" y="16"/>
                  </a:lnTo>
                  <a:lnTo>
                    <a:pt x="24" y="18"/>
                  </a:lnTo>
                  <a:lnTo>
                    <a:pt x="24" y="18"/>
                  </a:lnTo>
                  <a:lnTo>
                    <a:pt x="22" y="10"/>
                  </a:lnTo>
                  <a:lnTo>
                    <a:pt x="22" y="10"/>
                  </a:lnTo>
                  <a:lnTo>
                    <a:pt x="16" y="8"/>
                  </a:lnTo>
                  <a:lnTo>
                    <a:pt x="16"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8" name="Freeform 155"/>
            <p:cNvSpPr/>
            <p:nvPr/>
          </p:nvSpPr>
          <p:spPr bwMode="auto">
            <a:xfrm>
              <a:off x="3614738" y="817563"/>
              <a:ext cx="15875" cy="31750"/>
            </a:xfrm>
            <a:custGeom>
              <a:avLst/>
              <a:gdLst/>
              <a:ahLst/>
              <a:cxnLst>
                <a:cxn ang="0">
                  <a:pos x="10" y="14"/>
                </a:cxn>
                <a:cxn ang="0">
                  <a:pos x="10" y="14"/>
                </a:cxn>
                <a:cxn ang="0">
                  <a:pos x="10" y="10"/>
                </a:cxn>
                <a:cxn ang="0">
                  <a:pos x="10" y="10"/>
                </a:cxn>
                <a:cxn ang="0">
                  <a:pos x="6" y="0"/>
                </a:cxn>
                <a:cxn ang="0">
                  <a:pos x="6" y="0"/>
                </a:cxn>
                <a:cxn ang="0">
                  <a:pos x="0" y="20"/>
                </a:cxn>
                <a:cxn ang="0">
                  <a:pos x="0" y="20"/>
                </a:cxn>
                <a:cxn ang="0">
                  <a:pos x="10" y="14"/>
                </a:cxn>
                <a:cxn ang="0">
                  <a:pos x="10" y="14"/>
                </a:cxn>
                <a:cxn ang="0">
                  <a:pos x="10" y="14"/>
                </a:cxn>
                <a:cxn ang="0">
                  <a:pos x="10" y="14"/>
                </a:cxn>
              </a:cxnLst>
              <a:rect l="0" t="0" r="r" b="b"/>
              <a:pathLst>
                <a:path w="10" h="20">
                  <a:moveTo>
                    <a:pt x="10" y="14"/>
                  </a:moveTo>
                  <a:lnTo>
                    <a:pt x="10" y="14"/>
                  </a:lnTo>
                  <a:lnTo>
                    <a:pt x="10" y="10"/>
                  </a:lnTo>
                  <a:lnTo>
                    <a:pt x="10" y="10"/>
                  </a:lnTo>
                  <a:lnTo>
                    <a:pt x="6" y="0"/>
                  </a:lnTo>
                  <a:lnTo>
                    <a:pt x="6" y="0"/>
                  </a:lnTo>
                  <a:lnTo>
                    <a:pt x="0" y="20"/>
                  </a:lnTo>
                  <a:lnTo>
                    <a:pt x="0" y="20"/>
                  </a:lnTo>
                  <a:lnTo>
                    <a:pt x="10" y="14"/>
                  </a:lnTo>
                  <a:lnTo>
                    <a:pt x="10" y="14"/>
                  </a:lnTo>
                  <a:lnTo>
                    <a:pt x="10" y="14"/>
                  </a:lnTo>
                  <a:lnTo>
                    <a:pt x="1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9" name="Freeform 156"/>
            <p:cNvSpPr/>
            <p:nvPr/>
          </p:nvSpPr>
          <p:spPr bwMode="auto">
            <a:xfrm>
              <a:off x="3611563" y="842963"/>
              <a:ext cx="25400" cy="28575"/>
            </a:xfrm>
            <a:custGeom>
              <a:avLst/>
              <a:gdLst/>
              <a:ahLst/>
              <a:cxnLst>
                <a:cxn ang="0">
                  <a:pos x="10" y="12"/>
                </a:cxn>
                <a:cxn ang="0">
                  <a:pos x="10" y="12"/>
                </a:cxn>
                <a:cxn ang="0">
                  <a:pos x="16" y="8"/>
                </a:cxn>
                <a:cxn ang="0">
                  <a:pos x="16" y="8"/>
                </a:cxn>
                <a:cxn ang="0">
                  <a:pos x="16" y="4"/>
                </a:cxn>
                <a:cxn ang="0">
                  <a:pos x="14" y="0"/>
                </a:cxn>
                <a:cxn ang="0">
                  <a:pos x="14" y="0"/>
                </a:cxn>
                <a:cxn ang="0">
                  <a:pos x="2" y="8"/>
                </a:cxn>
                <a:cxn ang="0">
                  <a:pos x="2" y="8"/>
                </a:cxn>
                <a:cxn ang="0">
                  <a:pos x="2" y="10"/>
                </a:cxn>
                <a:cxn ang="0">
                  <a:pos x="2" y="12"/>
                </a:cxn>
                <a:cxn ang="0">
                  <a:pos x="2" y="12"/>
                </a:cxn>
                <a:cxn ang="0">
                  <a:pos x="0" y="18"/>
                </a:cxn>
                <a:cxn ang="0">
                  <a:pos x="0" y="18"/>
                </a:cxn>
                <a:cxn ang="0">
                  <a:pos x="4" y="16"/>
                </a:cxn>
                <a:cxn ang="0">
                  <a:pos x="4" y="16"/>
                </a:cxn>
                <a:cxn ang="0">
                  <a:pos x="10" y="12"/>
                </a:cxn>
                <a:cxn ang="0">
                  <a:pos x="10" y="12"/>
                </a:cxn>
              </a:cxnLst>
              <a:rect l="0" t="0" r="r" b="b"/>
              <a:pathLst>
                <a:path w="16" h="18">
                  <a:moveTo>
                    <a:pt x="10" y="12"/>
                  </a:moveTo>
                  <a:lnTo>
                    <a:pt x="10" y="12"/>
                  </a:lnTo>
                  <a:lnTo>
                    <a:pt x="16" y="8"/>
                  </a:lnTo>
                  <a:lnTo>
                    <a:pt x="16" y="8"/>
                  </a:lnTo>
                  <a:lnTo>
                    <a:pt x="16" y="4"/>
                  </a:lnTo>
                  <a:lnTo>
                    <a:pt x="14" y="0"/>
                  </a:lnTo>
                  <a:lnTo>
                    <a:pt x="14" y="0"/>
                  </a:lnTo>
                  <a:lnTo>
                    <a:pt x="2" y="8"/>
                  </a:lnTo>
                  <a:lnTo>
                    <a:pt x="2" y="8"/>
                  </a:lnTo>
                  <a:lnTo>
                    <a:pt x="2" y="10"/>
                  </a:lnTo>
                  <a:lnTo>
                    <a:pt x="2" y="12"/>
                  </a:lnTo>
                  <a:lnTo>
                    <a:pt x="2" y="12"/>
                  </a:lnTo>
                  <a:lnTo>
                    <a:pt x="0" y="18"/>
                  </a:lnTo>
                  <a:lnTo>
                    <a:pt x="0" y="18"/>
                  </a:lnTo>
                  <a:lnTo>
                    <a:pt x="4" y="16"/>
                  </a:lnTo>
                  <a:lnTo>
                    <a:pt x="4" y="16"/>
                  </a:lnTo>
                  <a:lnTo>
                    <a:pt x="10" y="12"/>
                  </a:lnTo>
                  <a:lnTo>
                    <a:pt x="1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0" name="Freeform 157"/>
            <p:cNvSpPr/>
            <p:nvPr/>
          </p:nvSpPr>
          <p:spPr bwMode="auto">
            <a:xfrm>
              <a:off x="3605213" y="862013"/>
              <a:ext cx="31750" cy="31750"/>
            </a:xfrm>
            <a:custGeom>
              <a:avLst/>
              <a:gdLst/>
              <a:ahLst/>
              <a:cxnLst>
                <a:cxn ang="0">
                  <a:pos x="20" y="0"/>
                </a:cxn>
                <a:cxn ang="0">
                  <a:pos x="20" y="0"/>
                </a:cxn>
                <a:cxn ang="0">
                  <a:pos x="6" y="8"/>
                </a:cxn>
                <a:cxn ang="0">
                  <a:pos x="6" y="8"/>
                </a:cxn>
                <a:cxn ang="0">
                  <a:pos x="4" y="10"/>
                </a:cxn>
                <a:cxn ang="0">
                  <a:pos x="2" y="12"/>
                </a:cxn>
                <a:cxn ang="0">
                  <a:pos x="2" y="12"/>
                </a:cxn>
                <a:cxn ang="0">
                  <a:pos x="0" y="20"/>
                </a:cxn>
                <a:cxn ang="0">
                  <a:pos x="0" y="20"/>
                </a:cxn>
                <a:cxn ang="0">
                  <a:pos x="14" y="12"/>
                </a:cxn>
                <a:cxn ang="0">
                  <a:pos x="14" y="12"/>
                </a:cxn>
                <a:cxn ang="0">
                  <a:pos x="20" y="8"/>
                </a:cxn>
                <a:cxn ang="0">
                  <a:pos x="20" y="8"/>
                </a:cxn>
                <a:cxn ang="0">
                  <a:pos x="20" y="4"/>
                </a:cxn>
                <a:cxn ang="0">
                  <a:pos x="20" y="0"/>
                </a:cxn>
                <a:cxn ang="0">
                  <a:pos x="20" y="0"/>
                </a:cxn>
              </a:cxnLst>
              <a:rect l="0" t="0" r="r" b="b"/>
              <a:pathLst>
                <a:path w="20" h="20">
                  <a:moveTo>
                    <a:pt x="20" y="0"/>
                  </a:moveTo>
                  <a:lnTo>
                    <a:pt x="20" y="0"/>
                  </a:lnTo>
                  <a:lnTo>
                    <a:pt x="6" y="8"/>
                  </a:lnTo>
                  <a:lnTo>
                    <a:pt x="6" y="8"/>
                  </a:lnTo>
                  <a:lnTo>
                    <a:pt x="4" y="10"/>
                  </a:lnTo>
                  <a:lnTo>
                    <a:pt x="2" y="12"/>
                  </a:lnTo>
                  <a:lnTo>
                    <a:pt x="2" y="12"/>
                  </a:lnTo>
                  <a:lnTo>
                    <a:pt x="0" y="20"/>
                  </a:lnTo>
                  <a:lnTo>
                    <a:pt x="0" y="20"/>
                  </a:lnTo>
                  <a:lnTo>
                    <a:pt x="14" y="12"/>
                  </a:lnTo>
                  <a:lnTo>
                    <a:pt x="14" y="12"/>
                  </a:lnTo>
                  <a:lnTo>
                    <a:pt x="20" y="8"/>
                  </a:lnTo>
                  <a:lnTo>
                    <a:pt x="20" y="8"/>
                  </a:lnTo>
                  <a:lnTo>
                    <a:pt x="20" y="4"/>
                  </a:lnTo>
                  <a:lnTo>
                    <a:pt x="20" y="0"/>
                  </a:lnTo>
                  <a:lnTo>
                    <a:pt x="2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1" name="Freeform 158"/>
            <p:cNvSpPr/>
            <p:nvPr/>
          </p:nvSpPr>
          <p:spPr bwMode="auto">
            <a:xfrm>
              <a:off x="3602038" y="877888"/>
              <a:ext cx="34925" cy="34925"/>
            </a:xfrm>
            <a:custGeom>
              <a:avLst/>
              <a:gdLst/>
              <a:ahLst/>
              <a:cxnLst>
                <a:cxn ang="0">
                  <a:pos x="22" y="0"/>
                </a:cxn>
                <a:cxn ang="0">
                  <a:pos x="22" y="0"/>
                </a:cxn>
                <a:cxn ang="0">
                  <a:pos x="6" y="10"/>
                </a:cxn>
                <a:cxn ang="0">
                  <a:pos x="6" y="10"/>
                </a:cxn>
                <a:cxn ang="0">
                  <a:pos x="2" y="14"/>
                </a:cxn>
                <a:cxn ang="0">
                  <a:pos x="2" y="14"/>
                </a:cxn>
                <a:cxn ang="0">
                  <a:pos x="0" y="22"/>
                </a:cxn>
                <a:cxn ang="0">
                  <a:pos x="0" y="22"/>
                </a:cxn>
                <a:cxn ang="0">
                  <a:pos x="8" y="20"/>
                </a:cxn>
                <a:cxn ang="0">
                  <a:pos x="14" y="14"/>
                </a:cxn>
                <a:cxn ang="0">
                  <a:pos x="18" y="8"/>
                </a:cxn>
                <a:cxn ang="0">
                  <a:pos x="22" y="0"/>
                </a:cxn>
                <a:cxn ang="0">
                  <a:pos x="22" y="0"/>
                </a:cxn>
              </a:cxnLst>
              <a:rect l="0" t="0" r="r" b="b"/>
              <a:pathLst>
                <a:path w="22" h="22">
                  <a:moveTo>
                    <a:pt x="22" y="0"/>
                  </a:moveTo>
                  <a:lnTo>
                    <a:pt x="22" y="0"/>
                  </a:lnTo>
                  <a:lnTo>
                    <a:pt x="6" y="10"/>
                  </a:lnTo>
                  <a:lnTo>
                    <a:pt x="6" y="10"/>
                  </a:lnTo>
                  <a:lnTo>
                    <a:pt x="2" y="14"/>
                  </a:lnTo>
                  <a:lnTo>
                    <a:pt x="2" y="14"/>
                  </a:lnTo>
                  <a:lnTo>
                    <a:pt x="0" y="22"/>
                  </a:lnTo>
                  <a:lnTo>
                    <a:pt x="0" y="22"/>
                  </a:lnTo>
                  <a:lnTo>
                    <a:pt x="8" y="20"/>
                  </a:lnTo>
                  <a:lnTo>
                    <a:pt x="14" y="14"/>
                  </a:lnTo>
                  <a:lnTo>
                    <a:pt x="18" y="8"/>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2" name="Freeform 159"/>
            <p:cNvSpPr/>
            <p:nvPr/>
          </p:nvSpPr>
          <p:spPr bwMode="auto">
            <a:xfrm>
              <a:off x="3602038" y="817563"/>
              <a:ext cx="19050" cy="31750"/>
            </a:xfrm>
            <a:custGeom>
              <a:avLst/>
              <a:gdLst/>
              <a:ahLst/>
              <a:cxnLst>
                <a:cxn ang="0">
                  <a:pos x="12" y="0"/>
                </a:cxn>
                <a:cxn ang="0">
                  <a:pos x="12" y="0"/>
                </a:cxn>
                <a:cxn ang="0">
                  <a:pos x="4" y="6"/>
                </a:cxn>
                <a:cxn ang="0">
                  <a:pos x="4" y="6"/>
                </a:cxn>
                <a:cxn ang="0">
                  <a:pos x="0" y="10"/>
                </a:cxn>
                <a:cxn ang="0">
                  <a:pos x="0" y="10"/>
                </a:cxn>
                <a:cxn ang="0">
                  <a:pos x="0" y="10"/>
                </a:cxn>
                <a:cxn ang="0">
                  <a:pos x="0" y="10"/>
                </a:cxn>
                <a:cxn ang="0">
                  <a:pos x="6" y="20"/>
                </a:cxn>
                <a:cxn ang="0">
                  <a:pos x="6" y="20"/>
                </a:cxn>
                <a:cxn ang="0">
                  <a:pos x="12" y="0"/>
                </a:cxn>
                <a:cxn ang="0">
                  <a:pos x="12" y="0"/>
                </a:cxn>
              </a:cxnLst>
              <a:rect l="0" t="0" r="r" b="b"/>
              <a:pathLst>
                <a:path w="12" h="20">
                  <a:moveTo>
                    <a:pt x="12" y="0"/>
                  </a:moveTo>
                  <a:lnTo>
                    <a:pt x="12" y="0"/>
                  </a:lnTo>
                  <a:lnTo>
                    <a:pt x="4" y="6"/>
                  </a:lnTo>
                  <a:lnTo>
                    <a:pt x="4" y="6"/>
                  </a:lnTo>
                  <a:lnTo>
                    <a:pt x="0" y="10"/>
                  </a:lnTo>
                  <a:lnTo>
                    <a:pt x="0" y="10"/>
                  </a:lnTo>
                  <a:lnTo>
                    <a:pt x="0" y="10"/>
                  </a:lnTo>
                  <a:lnTo>
                    <a:pt x="0" y="10"/>
                  </a:lnTo>
                  <a:lnTo>
                    <a:pt x="6" y="20"/>
                  </a:lnTo>
                  <a:lnTo>
                    <a:pt x="6" y="20"/>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3" name="Freeform 160"/>
            <p:cNvSpPr/>
            <p:nvPr/>
          </p:nvSpPr>
          <p:spPr bwMode="auto">
            <a:xfrm>
              <a:off x="3589338" y="836613"/>
              <a:ext cx="19050" cy="34925"/>
            </a:xfrm>
            <a:custGeom>
              <a:avLst/>
              <a:gdLst/>
              <a:ahLst/>
              <a:cxnLst>
                <a:cxn ang="0">
                  <a:pos x="0" y="6"/>
                </a:cxn>
                <a:cxn ang="0">
                  <a:pos x="0" y="6"/>
                </a:cxn>
                <a:cxn ang="0">
                  <a:pos x="4" y="10"/>
                </a:cxn>
                <a:cxn ang="0">
                  <a:pos x="4" y="10"/>
                </a:cxn>
                <a:cxn ang="0">
                  <a:pos x="8" y="18"/>
                </a:cxn>
                <a:cxn ang="0">
                  <a:pos x="8" y="18"/>
                </a:cxn>
                <a:cxn ang="0">
                  <a:pos x="10" y="22"/>
                </a:cxn>
                <a:cxn ang="0">
                  <a:pos x="10" y="22"/>
                </a:cxn>
                <a:cxn ang="0">
                  <a:pos x="12" y="16"/>
                </a:cxn>
                <a:cxn ang="0">
                  <a:pos x="12" y="16"/>
                </a:cxn>
                <a:cxn ang="0">
                  <a:pos x="12" y="14"/>
                </a:cxn>
                <a:cxn ang="0">
                  <a:pos x="12" y="10"/>
                </a:cxn>
                <a:cxn ang="0">
                  <a:pos x="12" y="10"/>
                </a:cxn>
                <a:cxn ang="0">
                  <a:pos x="6" y="0"/>
                </a:cxn>
                <a:cxn ang="0">
                  <a:pos x="6" y="0"/>
                </a:cxn>
                <a:cxn ang="0">
                  <a:pos x="2" y="2"/>
                </a:cxn>
                <a:cxn ang="0">
                  <a:pos x="0" y="6"/>
                </a:cxn>
                <a:cxn ang="0">
                  <a:pos x="0" y="6"/>
                </a:cxn>
              </a:cxnLst>
              <a:rect l="0" t="0" r="r" b="b"/>
              <a:pathLst>
                <a:path w="12" h="22">
                  <a:moveTo>
                    <a:pt x="0" y="6"/>
                  </a:moveTo>
                  <a:lnTo>
                    <a:pt x="0" y="6"/>
                  </a:lnTo>
                  <a:lnTo>
                    <a:pt x="4" y="10"/>
                  </a:lnTo>
                  <a:lnTo>
                    <a:pt x="4" y="10"/>
                  </a:lnTo>
                  <a:lnTo>
                    <a:pt x="8" y="18"/>
                  </a:lnTo>
                  <a:lnTo>
                    <a:pt x="8" y="18"/>
                  </a:lnTo>
                  <a:lnTo>
                    <a:pt x="10" y="22"/>
                  </a:lnTo>
                  <a:lnTo>
                    <a:pt x="10" y="22"/>
                  </a:lnTo>
                  <a:lnTo>
                    <a:pt x="12" y="16"/>
                  </a:lnTo>
                  <a:lnTo>
                    <a:pt x="12" y="16"/>
                  </a:lnTo>
                  <a:lnTo>
                    <a:pt x="12" y="14"/>
                  </a:lnTo>
                  <a:lnTo>
                    <a:pt x="12" y="10"/>
                  </a:lnTo>
                  <a:lnTo>
                    <a:pt x="12" y="10"/>
                  </a:lnTo>
                  <a:lnTo>
                    <a:pt x="6" y="0"/>
                  </a:lnTo>
                  <a:lnTo>
                    <a:pt x="6" y="0"/>
                  </a:lnTo>
                  <a:lnTo>
                    <a:pt x="2" y="2"/>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4" name="Freeform 161"/>
            <p:cNvSpPr/>
            <p:nvPr/>
          </p:nvSpPr>
          <p:spPr bwMode="auto">
            <a:xfrm>
              <a:off x="3582988" y="849313"/>
              <a:ext cx="19050" cy="41275"/>
            </a:xfrm>
            <a:custGeom>
              <a:avLst/>
              <a:gdLst/>
              <a:ahLst/>
              <a:cxnLst>
                <a:cxn ang="0">
                  <a:pos x="12" y="18"/>
                </a:cxn>
                <a:cxn ang="0">
                  <a:pos x="12" y="18"/>
                </a:cxn>
                <a:cxn ang="0">
                  <a:pos x="12" y="16"/>
                </a:cxn>
                <a:cxn ang="0">
                  <a:pos x="12" y="14"/>
                </a:cxn>
                <a:cxn ang="0">
                  <a:pos x="12" y="14"/>
                </a:cxn>
                <a:cxn ang="0">
                  <a:pos x="2" y="0"/>
                </a:cxn>
                <a:cxn ang="0">
                  <a:pos x="2" y="0"/>
                </a:cxn>
                <a:cxn ang="0">
                  <a:pos x="0" y="4"/>
                </a:cxn>
                <a:cxn ang="0">
                  <a:pos x="0" y="8"/>
                </a:cxn>
                <a:cxn ang="0">
                  <a:pos x="0" y="8"/>
                </a:cxn>
                <a:cxn ang="0">
                  <a:pos x="4" y="14"/>
                </a:cxn>
                <a:cxn ang="0">
                  <a:pos x="4" y="14"/>
                </a:cxn>
                <a:cxn ang="0">
                  <a:pos x="10" y="26"/>
                </a:cxn>
                <a:cxn ang="0">
                  <a:pos x="10" y="26"/>
                </a:cxn>
                <a:cxn ang="0">
                  <a:pos x="12" y="18"/>
                </a:cxn>
                <a:cxn ang="0">
                  <a:pos x="12" y="18"/>
                </a:cxn>
              </a:cxnLst>
              <a:rect l="0" t="0" r="r" b="b"/>
              <a:pathLst>
                <a:path w="12" h="26">
                  <a:moveTo>
                    <a:pt x="12" y="18"/>
                  </a:moveTo>
                  <a:lnTo>
                    <a:pt x="12" y="18"/>
                  </a:lnTo>
                  <a:lnTo>
                    <a:pt x="12" y="16"/>
                  </a:lnTo>
                  <a:lnTo>
                    <a:pt x="12" y="14"/>
                  </a:lnTo>
                  <a:lnTo>
                    <a:pt x="12" y="14"/>
                  </a:lnTo>
                  <a:lnTo>
                    <a:pt x="2" y="0"/>
                  </a:lnTo>
                  <a:lnTo>
                    <a:pt x="2" y="0"/>
                  </a:lnTo>
                  <a:lnTo>
                    <a:pt x="0" y="4"/>
                  </a:lnTo>
                  <a:lnTo>
                    <a:pt x="0" y="8"/>
                  </a:lnTo>
                  <a:lnTo>
                    <a:pt x="0" y="8"/>
                  </a:lnTo>
                  <a:lnTo>
                    <a:pt x="4" y="14"/>
                  </a:lnTo>
                  <a:lnTo>
                    <a:pt x="4" y="14"/>
                  </a:lnTo>
                  <a:lnTo>
                    <a:pt x="10" y="26"/>
                  </a:lnTo>
                  <a:lnTo>
                    <a:pt x="10" y="26"/>
                  </a:lnTo>
                  <a:lnTo>
                    <a:pt x="12" y="18"/>
                  </a:lnTo>
                  <a:lnTo>
                    <a:pt x="12"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5" name="Freeform 162"/>
            <p:cNvSpPr/>
            <p:nvPr/>
          </p:nvSpPr>
          <p:spPr bwMode="auto">
            <a:xfrm>
              <a:off x="3579813" y="865188"/>
              <a:ext cx="19050" cy="44450"/>
            </a:xfrm>
            <a:custGeom>
              <a:avLst/>
              <a:gdLst/>
              <a:ahLst/>
              <a:cxnLst>
                <a:cxn ang="0">
                  <a:pos x="10" y="28"/>
                </a:cxn>
                <a:cxn ang="0">
                  <a:pos x="10" y="28"/>
                </a:cxn>
                <a:cxn ang="0">
                  <a:pos x="12" y="20"/>
                </a:cxn>
                <a:cxn ang="0">
                  <a:pos x="12" y="20"/>
                </a:cxn>
                <a:cxn ang="0">
                  <a:pos x="8" y="16"/>
                </a:cxn>
                <a:cxn ang="0">
                  <a:pos x="8" y="16"/>
                </a:cxn>
                <a:cxn ang="0">
                  <a:pos x="0" y="0"/>
                </a:cxn>
                <a:cxn ang="0">
                  <a:pos x="0" y="0"/>
                </a:cxn>
                <a:cxn ang="0">
                  <a:pos x="0" y="8"/>
                </a:cxn>
                <a:cxn ang="0">
                  <a:pos x="0" y="16"/>
                </a:cxn>
                <a:cxn ang="0">
                  <a:pos x="4" y="22"/>
                </a:cxn>
                <a:cxn ang="0">
                  <a:pos x="10" y="28"/>
                </a:cxn>
                <a:cxn ang="0">
                  <a:pos x="10" y="28"/>
                </a:cxn>
              </a:cxnLst>
              <a:rect l="0" t="0" r="r" b="b"/>
              <a:pathLst>
                <a:path w="12" h="28">
                  <a:moveTo>
                    <a:pt x="10" y="28"/>
                  </a:moveTo>
                  <a:lnTo>
                    <a:pt x="10" y="28"/>
                  </a:lnTo>
                  <a:lnTo>
                    <a:pt x="12" y="20"/>
                  </a:lnTo>
                  <a:lnTo>
                    <a:pt x="12" y="20"/>
                  </a:lnTo>
                  <a:lnTo>
                    <a:pt x="8" y="16"/>
                  </a:lnTo>
                  <a:lnTo>
                    <a:pt x="8" y="16"/>
                  </a:lnTo>
                  <a:lnTo>
                    <a:pt x="0" y="0"/>
                  </a:lnTo>
                  <a:lnTo>
                    <a:pt x="0" y="0"/>
                  </a:lnTo>
                  <a:lnTo>
                    <a:pt x="0" y="8"/>
                  </a:lnTo>
                  <a:lnTo>
                    <a:pt x="0" y="16"/>
                  </a:lnTo>
                  <a:lnTo>
                    <a:pt x="4" y="22"/>
                  </a:lnTo>
                  <a:lnTo>
                    <a:pt x="10" y="28"/>
                  </a:lnTo>
                  <a:lnTo>
                    <a:pt x="10"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6" name="Freeform 163"/>
            <p:cNvSpPr/>
            <p:nvPr/>
          </p:nvSpPr>
          <p:spPr bwMode="auto">
            <a:xfrm>
              <a:off x="3376613" y="1071563"/>
              <a:ext cx="28575" cy="41275"/>
            </a:xfrm>
            <a:custGeom>
              <a:avLst/>
              <a:gdLst/>
              <a:ahLst/>
              <a:cxnLst>
                <a:cxn ang="0">
                  <a:pos x="18" y="12"/>
                </a:cxn>
                <a:cxn ang="0">
                  <a:pos x="18" y="12"/>
                </a:cxn>
                <a:cxn ang="0">
                  <a:pos x="18" y="10"/>
                </a:cxn>
                <a:cxn ang="0">
                  <a:pos x="18" y="10"/>
                </a:cxn>
                <a:cxn ang="0">
                  <a:pos x="12" y="6"/>
                </a:cxn>
                <a:cxn ang="0">
                  <a:pos x="12" y="6"/>
                </a:cxn>
                <a:cxn ang="0">
                  <a:pos x="6" y="4"/>
                </a:cxn>
                <a:cxn ang="0">
                  <a:pos x="0" y="0"/>
                </a:cxn>
                <a:cxn ang="0">
                  <a:pos x="0" y="0"/>
                </a:cxn>
                <a:cxn ang="0">
                  <a:pos x="12" y="26"/>
                </a:cxn>
                <a:cxn ang="0">
                  <a:pos x="12" y="26"/>
                </a:cxn>
                <a:cxn ang="0">
                  <a:pos x="18" y="12"/>
                </a:cxn>
                <a:cxn ang="0">
                  <a:pos x="18" y="12"/>
                </a:cxn>
              </a:cxnLst>
              <a:rect l="0" t="0" r="r" b="b"/>
              <a:pathLst>
                <a:path w="18" h="26">
                  <a:moveTo>
                    <a:pt x="18" y="12"/>
                  </a:moveTo>
                  <a:lnTo>
                    <a:pt x="18" y="12"/>
                  </a:lnTo>
                  <a:lnTo>
                    <a:pt x="18" y="10"/>
                  </a:lnTo>
                  <a:lnTo>
                    <a:pt x="18" y="10"/>
                  </a:lnTo>
                  <a:lnTo>
                    <a:pt x="12" y="6"/>
                  </a:lnTo>
                  <a:lnTo>
                    <a:pt x="12" y="6"/>
                  </a:lnTo>
                  <a:lnTo>
                    <a:pt x="6" y="4"/>
                  </a:lnTo>
                  <a:lnTo>
                    <a:pt x="0" y="0"/>
                  </a:lnTo>
                  <a:lnTo>
                    <a:pt x="0" y="0"/>
                  </a:lnTo>
                  <a:lnTo>
                    <a:pt x="12" y="26"/>
                  </a:lnTo>
                  <a:lnTo>
                    <a:pt x="12" y="26"/>
                  </a:lnTo>
                  <a:lnTo>
                    <a:pt x="18" y="12"/>
                  </a:lnTo>
                  <a:lnTo>
                    <a:pt x="1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7" name="Freeform 164"/>
            <p:cNvSpPr/>
            <p:nvPr/>
          </p:nvSpPr>
          <p:spPr bwMode="auto">
            <a:xfrm>
              <a:off x="3402013" y="1090613"/>
              <a:ext cx="22225" cy="53975"/>
            </a:xfrm>
            <a:custGeom>
              <a:avLst/>
              <a:gdLst/>
              <a:ahLst/>
              <a:cxnLst>
                <a:cxn ang="0">
                  <a:pos x="6" y="34"/>
                </a:cxn>
                <a:cxn ang="0">
                  <a:pos x="6" y="34"/>
                </a:cxn>
                <a:cxn ang="0">
                  <a:pos x="8" y="28"/>
                </a:cxn>
                <a:cxn ang="0">
                  <a:pos x="8" y="28"/>
                </a:cxn>
                <a:cxn ang="0">
                  <a:pos x="12" y="16"/>
                </a:cxn>
                <a:cxn ang="0">
                  <a:pos x="12" y="16"/>
                </a:cxn>
                <a:cxn ang="0">
                  <a:pos x="14" y="8"/>
                </a:cxn>
                <a:cxn ang="0">
                  <a:pos x="14" y="8"/>
                </a:cxn>
                <a:cxn ang="0">
                  <a:pos x="14" y="6"/>
                </a:cxn>
                <a:cxn ang="0">
                  <a:pos x="10" y="4"/>
                </a:cxn>
                <a:cxn ang="0">
                  <a:pos x="6" y="0"/>
                </a:cxn>
                <a:cxn ang="0">
                  <a:pos x="6" y="0"/>
                </a:cxn>
                <a:cxn ang="0">
                  <a:pos x="0" y="18"/>
                </a:cxn>
                <a:cxn ang="0">
                  <a:pos x="0" y="18"/>
                </a:cxn>
                <a:cxn ang="0">
                  <a:pos x="0" y="22"/>
                </a:cxn>
                <a:cxn ang="0">
                  <a:pos x="2" y="26"/>
                </a:cxn>
                <a:cxn ang="0">
                  <a:pos x="2" y="26"/>
                </a:cxn>
                <a:cxn ang="0">
                  <a:pos x="6" y="34"/>
                </a:cxn>
                <a:cxn ang="0">
                  <a:pos x="6" y="34"/>
                </a:cxn>
              </a:cxnLst>
              <a:rect l="0" t="0" r="r" b="b"/>
              <a:pathLst>
                <a:path w="14" h="34">
                  <a:moveTo>
                    <a:pt x="6" y="34"/>
                  </a:moveTo>
                  <a:lnTo>
                    <a:pt x="6" y="34"/>
                  </a:lnTo>
                  <a:lnTo>
                    <a:pt x="8" y="28"/>
                  </a:lnTo>
                  <a:lnTo>
                    <a:pt x="8" y="28"/>
                  </a:lnTo>
                  <a:lnTo>
                    <a:pt x="12" y="16"/>
                  </a:lnTo>
                  <a:lnTo>
                    <a:pt x="12" y="16"/>
                  </a:lnTo>
                  <a:lnTo>
                    <a:pt x="14" y="8"/>
                  </a:lnTo>
                  <a:lnTo>
                    <a:pt x="14" y="8"/>
                  </a:lnTo>
                  <a:lnTo>
                    <a:pt x="14" y="6"/>
                  </a:lnTo>
                  <a:lnTo>
                    <a:pt x="10" y="4"/>
                  </a:lnTo>
                  <a:lnTo>
                    <a:pt x="6" y="0"/>
                  </a:lnTo>
                  <a:lnTo>
                    <a:pt x="6" y="0"/>
                  </a:lnTo>
                  <a:lnTo>
                    <a:pt x="0" y="18"/>
                  </a:lnTo>
                  <a:lnTo>
                    <a:pt x="0" y="18"/>
                  </a:lnTo>
                  <a:lnTo>
                    <a:pt x="0" y="22"/>
                  </a:lnTo>
                  <a:lnTo>
                    <a:pt x="2" y="26"/>
                  </a:lnTo>
                  <a:lnTo>
                    <a:pt x="2" y="26"/>
                  </a:lnTo>
                  <a:lnTo>
                    <a:pt x="6" y="34"/>
                  </a:lnTo>
                  <a:lnTo>
                    <a:pt x="6"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8" name="Freeform 165"/>
            <p:cNvSpPr/>
            <p:nvPr/>
          </p:nvSpPr>
          <p:spPr bwMode="auto">
            <a:xfrm>
              <a:off x="3414713" y="1106488"/>
              <a:ext cx="25400" cy="63500"/>
            </a:xfrm>
            <a:custGeom>
              <a:avLst/>
              <a:gdLst/>
              <a:ahLst/>
              <a:cxnLst>
                <a:cxn ang="0">
                  <a:pos x="16" y="12"/>
                </a:cxn>
                <a:cxn ang="0">
                  <a:pos x="16" y="12"/>
                </a:cxn>
                <a:cxn ang="0">
                  <a:pos x="16" y="8"/>
                </a:cxn>
                <a:cxn ang="0">
                  <a:pos x="14" y="6"/>
                </a:cxn>
                <a:cxn ang="0">
                  <a:pos x="10" y="0"/>
                </a:cxn>
                <a:cxn ang="0">
                  <a:pos x="10" y="0"/>
                </a:cxn>
                <a:cxn ang="0">
                  <a:pos x="2" y="24"/>
                </a:cxn>
                <a:cxn ang="0">
                  <a:pos x="2" y="24"/>
                </a:cxn>
                <a:cxn ang="0">
                  <a:pos x="0" y="26"/>
                </a:cxn>
                <a:cxn ang="0">
                  <a:pos x="0" y="30"/>
                </a:cxn>
                <a:cxn ang="0">
                  <a:pos x="0" y="30"/>
                </a:cxn>
                <a:cxn ang="0">
                  <a:pos x="6" y="40"/>
                </a:cxn>
                <a:cxn ang="0">
                  <a:pos x="6" y="40"/>
                </a:cxn>
                <a:cxn ang="0">
                  <a:pos x="12" y="22"/>
                </a:cxn>
                <a:cxn ang="0">
                  <a:pos x="12" y="22"/>
                </a:cxn>
                <a:cxn ang="0">
                  <a:pos x="16" y="12"/>
                </a:cxn>
                <a:cxn ang="0">
                  <a:pos x="16" y="12"/>
                </a:cxn>
              </a:cxnLst>
              <a:rect l="0" t="0" r="r" b="b"/>
              <a:pathLst>
                <a:path w="16" h="40">
                  <a:moveTo>
                    <a:pt x="16" y="12"/>
                  </a:moveTo>
                  <a:lnTo>
                    <a:pt x="16" y="12"/>
                  </a:lnTo>
                  <a:lnTo>
                    <a:pt x="16" y="8"/>
                  </a:lnTo>
                  <a:lnTo>
                    <a:pt x="14" y="6"/>
                  </a:lnTo>
                  <a:lnTo>
                    <a:pt x="10" y="0"/>
                  </a:lnTo>
                  <a:lnTo>
                    <a:pt x="10" y="0"/>
                  </a:lnTo>
                  <a:lnTo>
                    <a:pt x="2" y="24"/>
                  </a:lnTo>
                  <a:lnTo>
                    <a:pt x="2" y="24"/>
                  </a:lnTo>
                  <a:lnTo>
                    <a:pt x="0" y="26"/>
                  </a:lnTo>
                  <a:lnTo>
                    <a:pt x="0" y="30"/>
                  </a:lnTo>
                  <a:lnTo>
                    <a:pt x="0" y="30"/>
                  </a:lnTo>
                  <a:lnTo>
                    <a:pt x="6" y="40"/>
                  </a:lnTo>
                  <a:lnTo>
                    <a:pt x="6" y="40"/>
                  </a:lnTo>
                  <a:lnTo>
                    <a:pt x="12" y="22"/>
                  </a:lnTo>
                  <a:lnTo>
                    <a:pt x="12" y="22"/>
                  </a:lnTo>
                  <a:lnTo>
                    <a:pt x="16" y="12"/>
                  </a:lnTo>
                  <a:lnTo>
                    <a:pt x="16"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9" name="Freeform 166"/>
            <p:cNvSpPr/>
            <p:nvPr/>
          </p:nvSpPr>
          <p:spPr bwMode="auto">
            <a:xfrm>
              <a:off x="3427413" y="1128713"/>
              <a:ext cx="22225" cy="66675"/>
            </a:xfrm>
            <a:custGeom>
              <a:avLst/>
              <a:gdLst/>
              <a:ahLst/>
              <a:cxnLst>
                <a:cxn ang="0">
                  <a:pos x="4" y="42"/>
                </a:cxn>
                <a:cxn ang="0">
                  <a:pos x="4" y="42"/>
                </a:cxn>
                <a:cxn ang="0">
                  <a:pos x="12" y="32"/>
                </a:cxn>
                <a:cxn ang="0">
                  <a:pos x="14" y="22"/>
                </a:cxn>
                <a:cxn ang="0">
                  <a:pos x="14" y="10"/>
                </a:cxn>
                <a:cxn ang="0">
                  <a:pos x="10" y="0"/>
                </a:cxn>
                <a:cxn ang="0">
                  <a:pos x="10" y="0"/>
                </a:cxn>
                <a:cxn ang="0">
                  <a:pos x="2" y="24"/>
                </a:cxn>
                <a:cxn ang="0">
                  <a:pos x="2" y="24"/>
                </a:cxn>
                <a:cxn ang="0">
                  <a:pos x="0" y="28"/>
                </a:cxn>
                <a:cxn ang="0">
                  <a:pos x="0" y="32"/>
                </a:cxn>
                <a:cxn ang="0">
                  <a:pos x="0" y="32"/>
                </a:cxn>
                <a:cxn ang="0">
                  <a:pos x="4" y="42"/>
                </a:cxn>
                <a:cxn ang="0">
                  <a:pos x="4" y="42"/>
                </a:cxn>
              </a:cxnLst>
              <a:rect l="0" t="0" r="r" b="b"/>
              <a:pathLst>
                <a:path w="14" h="42">
                  <a:moveTo>
                    <a:pt x="4" y="42"/>
                  </a:moveTo>
                  <a:lnTo>
                    <a:pt x="4" y="42"/>
                  </a:lnTo>
                  <a:lnTo>
                    <a:pt x="12" y="32"/>
                  </a:lnTo>
                  <a:lnTo>
                    <a:pt x="14" y="22"/>
                  </a:lnTo>
                  <a:lnTo>
                    <a:pt x="14" y="10"/>
                  </a:lnTo>
                  <a:lnTo>
                    <a:pt x="10" y="0"/>
                  </a:lnTo>
                  <a:lnTo>
                    <a:pt x="10" y="0"/>
                  </a:lnTo>
                  <a:lnTo>
                    <a:pt x="2" y="24"/>
                  </a:lnTo>
                  <a:lnTo>
                    <a:pt x="2" y="24"/>
                  </a:lnTo>
                  <a:lnTo>
                    <a:pt x="0" y="28"/>
                  </a:lnTo>
                  <a:lnTo>
                    <a:pt x="0" y="32"/>
                  </a:lnTo>
                  <a:lnTo>
                    <a:pt x="0" y="32"/>
                  </a:lnTo>
                  <a:lnTo>
                    <a:pt x="4" y="42"/>
                  </a:lnTo>
                  <a:lnTo>
                    <a:pt x="4" y="4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0" name="Freeform 167"/>
            <p:cNvSpPr/>
            <p:nvPr/>
          </p:nvSpPr>
          <p:spPr bwMode="auto">
            <a:xfrm>
              <a:off x="3363913" y="1074738"/>
              <a:ext cx="25400" cy="41275"/>
            </a:xfrm>
            <a:custGeom>
              <a:avLst/>
              <a:gdLst/>
              <a:ahLst/>
              <a:cxnLst>
                <a:cxn ang="0">
                  <a:pos x="2" y="12"/>
                </a:cxn>
                <a:cxn ang="0">
                  <a:pos x="2" y="12"/>
                </a:cxn>
                <a:cxn ang="0">
                  <a:pos x="0" y="20"/>
                </a:cxn>
                <a:cxn ang="0">
                  <a:pos x="0" y="20"/>
                </a:cxn>
                <a:cxn ang="0">
                  <a:pos x="2" y="20"/>
                </a:cxn>
                <a:cxn ang="0">
                  <a:pos x="2" y="20"/>
                </a:cxn>
                <a:cxn ang="0">
                  <a:pos x="16" y="26"/>
                </a:cxn>
                <a:cxn ang="0">
                  <a:pos x="16" y="26"/>
                </a:cxn>
                <a:cxn ang="0">
                  <a:pos x="6" y="0"/>
                </a:cxn>
                <a:cxn ang="0">
                  <a:pos x="6" y="0"/>
                </a:cxn>
                <a:cxn ang="0">
                  <a:pos x="4" y="6"/>
                </a:cxn>
                <a:cxn ang="0">
                  <a:pos x="2" y="12"/>
                </a:cxn>
                <a:cxn ang="0">
                  <a:pos x="2" y="12"/>
                </a:cxn>
              </a:cxnLst>
              <a:rect l="0" t="0" r="r" b="b"/>
              <a:pathLst>
                <a:path w="16" h="26">
                  <a:moveTo>
                    <a:pt x="2" y="12"/>
                  </a:moveTo>
                  <a:lnTo>
                    <a:pt x="2" y="12"/>
                  </a:lnTo>
                  <a:lnTo>
                    <a:pt x="0" y="20"/>
                  </a:lnTo>
                  <a:lnTo>
                    <a:pt x="0" y="20"/>
                  </a:lnTo>
                  <a:lnTo>
                    <a:pt x="2" y="20"/>
                  </a:lnTo>
                  <a:lnTo>
                    <a:pt x="2" y="20"/>
                  </a:lnTo>
                  <a:lnTo>
                    <a:pt x="16" y="26"/>
                  </a:lnTo>
                  <a:lnTo>
                    <a:pt x="16" y="26"/>
                  </a:lnTo>
                  <a:lnTo>
                    <a:pt x="6" y="0"/>
                  </a:lnTo>
                  <a:lnTo>
                    <a:pt x="6" y="0"/>
                  </a:lnTo>
                  <a:lnTo>
                    <a:pt x="4" y="6"/>
                  </a:lnTo>
                  <a:lnTo>
                    <a:pt x="2" y="12"/>
                  </a:lnTo>
                  <a:lnTo>
                    <a:pt x="2"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1" name="Freeform 168"/>
            <p:cNvSpPr/>
            <p:nvPr/>
          </p:nvSpPr>
          <p:spPr bwMode="auto">
            <a:xfrm>
              <a:off x="3363913" y="1112838"/>
              <a:ext cx="38100" cy="34925"/>
            </a:xfrm>
            <a:custGeom>
              <a:avLst/>
              <a:gdLst/>
              <a:ahLst/>
              <a:cxnLst>
                <a:cxn ang="0">
                  <a:pos x="8" y="14"/>
                </a:cxn>
                <a:cxn ang="0">
                  <a:pos x="8" y="14"/>
                </a:cxn>
                <a:cxn ang="0">
                  <a:pos x="18" y="18"/>
                </a:cxn>
                <a:cxn ang="0">
                  <a:pos x="18" y="18"/>
                </a:cxn>
                <a:cxn ang="0">
                  <a:pos x="24" y="22"/>
                </a:cxn>
                <a:cxn ang="0">
                  <a:pos x="24" y="22"/>
                </a:cxn>
                <a:cxn ang="0">
                  <a:pos x="22" y="14"/>
                </a:cxn>
                <a:cxn ang="0">
                  <a:pos x="22" y="14"/>
                </a:cxn>
                <a:cxn ang="0">
                  <a:pos x="20" y="10"/>
                </a:cxn>
                <a:cxn ang="0">
                  <a:pos x="18" y="6"/>
                </a:cxn>
                <a:cxn ang="0">
                  <a:pos x="18" y="6"/>
                </a:cxn>
                <a:cxn ang="0">
                  <a:pos x="0" y="0"/>
                </a:cxn>
                <a:cxn ang="0">
                  <a:pos x="0" y="0"/>
                </a:cxn>
                <a:cxn ang="0">
                  <a:pos x="0" y="6"/>
                </a:cxn>
                <a:cxn ang="0">
                  <a:pos x="0" y="10"/>
                </a:cxn>
                <a:cxn ang="0">
                  <a:pos x="0" y="10"/>
                </a:cxn>
                <a:cxn ang="0">
                  <a:pos x="0" y="10"/>
                </a:cxn>
                <a:cxn ang="0">
                  <a:pos x="8" y="14"/>
                </a:cxn>
                <a:cxn ang="0">
                  <a:pos x="8" y="14"/>
                </a:cxn>
              </a:cxnLst>
              <a:rect l="0" t="0" r="r" b="b"/>
              <a:pathLst>
                <a:path w="24" h="22">
                  <a:moveTo>
                    <a:pt x="8" y="14"/>
                  </a:moveTo>
                  <a:lnTo>
                    <a:pt x="8" y="14"/>
                  </a:lnTo>
                  <a:lnTo>
                    <a:pt x="18" y="18"/>
                  </a:lnTo>
                  <a:lnTo>
                    <a:pt x="18" y="18"/>
                  </a:lnTo>
                  <a:lnTo>
                    <a:pt x="24" y="22"/>
                  </a:lnTo>
                  <a:lnTo>
                    <a:pt x="24" y="22"/>
                  </a:lnTo>
                  <a:lnTo>
                    <a:pt x="22" y="14"/>
                  </a:lnTo>
                  <a:lnTo>
                    <a:pt x="22" y="14"/>
                  </a:lnTo>
                  <a:lnTo>
                    <a:pt x="20" y="10"/>
                  </a:lnTo>
                  <a:lnTo>
                    <a:pt x="18" y="6"/>
                  </a:lnTo>
                  <a:lnTo>
                    <a:pt x="18" y="6"/>
                  </a:lnTo>
                  <a:lnTo>
                    <a:pt x="0" y="0"/>
                  </a:lnTo>
                  <a:lnTo>
                    <a:pt x="0" y="0"/>
                  </a:lnTo>
                  <a:lnTo>
                    <a:pt x="0" y="6"/>
                  </a:lnTo>
                  <a:lnTo>
                    <a:pt x="0" y="10"/>
                  </a:lnTo>
                  <a:lnTo>
                    <a:pt x="0" y="10"/>
                  </a:lnTo>
                  <a:lnTo>
                    <a:pt x="0" y="10"/>
                  </a:lnTo>
                  <a:lnTo>
                    <a:pt x="8" y="14"/>
                  </a:lnTo>
                  <a:lnTo>
                    <a:pt x="8"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2" name="Freeform 169"/>
            <p:cNvSpPr/>
            <p:nvPr/>
          </p:nvSpPr>
          <p:spPr bwMode="auto">
            <a:xfrm>
              <a:off x="3363913" y="1138238"/>
              <a:ext cx="50800" cy="38100"/>
            </a:xfrm>
            <a:custGeom>
              <a:avLst/>
              <a:gdLst/>
              <a:ahLst/>
              <a:cxnLst>
                <a:cxn ang="0">
                  <a:pos x="4" y="12"/>
                </a:cxn>
                <a:cxn ang="0">
                  <a:pos x="4" y="12"/>
                </a:cxn>
                <a:cxn ang="0">
                  <a:pos x="12" y="16"/>
                </a:cxn>
                <a:cxn ang="0">
                  <a:pos x="12" y="16"/>
                </a:cxn>
                <a:cxn ang="0">
                  <a:pos x="32" y="24"/>
                </a:cxn>
                <a:cxn ang="0">
                  <a:pos x="32" y="24"/>
                </a:cxn>
                <a:cxn ang="0">
                  <a:pos x="28" y="12"/>
                </a:cxn>
                <a:cxn ang="0">
                  <a:pos x="28" y="12"/>
                </a:cxn>
                <a:cxn ang="0">
                  <a:pos x="26" y="10"/>
                </a:cxn>
                <a:cxn ang="0">
                  <a:pos x="22" y="8"/>
                </a:cxn>
                <a:cxn ang="0">
                  <a:pos x="22" y="8"/>
                </a:cxn>
                <a:cxn ang="0">
                  <a:pos x="0" y="0"/>
                </a:cxn>
                <a:cxn ang="0">
                  <a:pos x="0" y="0"/>
                </a:cxn>
                <a:cxn ang="0">
                  <a:pos x="0" y="6"/>
                </a:cxn>
                <a:cxn ang="0">
                  <a:pos x="2" y="10"/>
                </a:cxn>
                <a:cxn ang="0">
                  <a:pos x="4" y="12"/>
                </a:cxn>
                <a:cxn ang="0">
                  <a:pos x="4" y="12"/>
                </a:cxn>
              </a:cxnLst>
              <a:rect l="0" t="0" r="r" b="b"/>
              <a:pathLst>
                <a:path w="32" h="24">
                  <a:moveTo>
                    <a:pt x="4" y="12"/>
                  </a:moveTo>
                  <a:lnTo>
                    <a:pt x="4" y="12"/>
                  </a:lnTo>
                  <a:lnTo>
                    <a:pt x="12" y="16"/>
                  </a:lnTo>
                  <a:lnTo>
                    <a:pt x="12" y="16"/>
                  </a:lnTo>
                  <a:lnTo>
                    <a:pt x="32" y="24"/>
                  </a:lnTo>
                  <a:lnTo>
                    <a:pt x="32" y="24"/>
                  </a:lnTo>
                  <a:lnTo>
                    <a:pt x="28" y="12"/>
                  </a:lnTo>
                  <a:lnTo>
                    <a:pt x="28" y="12"/>
                  </a:lnTo>
                  <a:lnTo>
                    <a:pt x="26" y="10"/>
                  </a:lnTo>
                  <a:lnTo>
                    <a:pt x="22" y="8"/>
                  </a:lnTo>
                  <a:lnTo>
                    <a:pt x="22" y="8"/>
                  </a:lnTo>
                  <a:lnTo>
                    <a:pt x="0" y="0"/>
                  </a:lnTo>
                  <a:lnTo>
                    <a:pt x="0" y="0"/>
                  </a:lnTo>
                  <a:lnTo>
                    <a:pt x="0" y="6"/>
                  </a:lnTo>
                  <a:lnTo>
                    <a:pt x="2" y="10"/>
                  </a:lnTo>
                  <a:lnTo>
                    <a:pt x="4" y="12"/>
                  </a:lnTo>
                  <a:lnTo>
                    <a:pt x="4"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3" name="Freeform 170"/>
            <p:cNvSpPr/>
            <p:nvPr/>
          </p:nvSpPr>
          <p:spPr bwMode="auto">
            <a:xfrm>
              <a:off x="3370263" y="1163638"/>
              <a:ext cx="53975" cy="34925"/>
            </a:xfrm>
            <a:custGeom>
              <a:avLst/>
              <a:gdLst/>
              <a:ahLst/>
              <a:cxnLst>
                <a:cxn ang="0">
                  <a:pos x="34" y="22"/>
                </a:cxn>
                <a:cxn ang="0">
                  <a:pos x="34" y="22"/>
                </a:cxn>
                <a:cxn ang="0">
                  <a:pos x="30" y="12"/>
                </a:cxn>
                <a:cxn ang="0">
                  <a:pos x="30" y="12"/>
                </a:cxn>
                <a:cxn ang="0">
                  <a:pos x="26" y="10"/>
                </a:cxn>
                <a:cxn ang="0">
                  <a:pos x="22" y="8"/>
                </a:cxn>
                <a:cxn ang="0">
                  <a:pos x="22" y="8"/>
                </a:cxn>
                <a:cxn ang="0">
                  <a:pos x="0" y="0"/>
                </a:cxn>
                <a:cxn ang="0">
                  <a:pos x="0" y="0"/>
                </a:cxn>
                <a:cxn ang="0">
                  <a:pos x="6" y="8"/>
                </a:cxn>
                <a:cxn ang="0">
                  <a:pos x="14" y="16"/>
                </a:cxn>
                <a:cxn ang="0">
                  <a:pos x="24" y="22"/>
                </a:cxn>
                <a:cxn ang="0">
                  <a:pos x="34" y="22"/>
                </a:cxn>
                <a:cxn ang="0">
                  <a:pos x="34" y="22"/>
                </a:cxn>
              </a:cxnLst>
              <a:rect l="0" t="0" r="r" b="b"/>
              <a:pathLst>
                <a:path w="34" h="22">
                  <a:moveTo>
                    <a:pt x="34" y="22"/>
                  </a:moveTo>
                  <a:lnTo>
                    <a:pt x="34" y="22"/>
                  </a:lnTo>
                  <a:lnTo>
                    <a:pt x="30" y="12"/>
                  </a:lnTo>
                  <a:lnTo>
                    <a:pt x="30" y="12"/>
                  </a:lnTo>
                  <a:lnTo>
                    <a:pt x="26" y="10"/>
                  </a:lnTo>
                  <a:lnTo>
                    <a:pt x="22" y="8"/>
                  </a:lnTo>
                  <a:lnTo>
                    <a:pt x="22" y="8"/>
                  </a:lnTo>
                  <a:lnTo>
                    <a:pt x="0" y="0"/>
                  </a:lnTo>
                  <a:lnTo>
                    <a:pt x="0" y="0"/>
                  </a:lnTo>
                  <a:lnTo>
                    <a:pt x="6" y="8"/>
                  </a:lnTo>
                  <a:lnTo>
                    <a:pt x="14" y="16"/>
                  </a:lnTo>
                  <a:lnTo>
                    <a:pt x="24" y="22"/>
                  </a:lnTo>
                  <a:lnTo>
                    <a:pt x="34" y="22"/>
                  </a:lnTo>
                  <a:lnTo>
                    <a:pt x="34"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4" name="Freeform 171"/>
            <p:cNvSpPr/>
            <p:nvPr/>
          </p:nvSpPr>
          <p:spPr bwMode="auto">
            <a:xfrm>
              <a:off x="3214688" y="1169988"/>
              <a:ext cx="41275" cy="19050"/>
            </a:xfrm>
            <a:custGeom>
              <a:avLst/>
              <a:gdLst/>
              <a:ahLst/>
              <a:cxnLst>
                <a:cxn ang="0">
                  <a:pos x="16" y="0"/>
                </a:cxn>
                <a:cxn ang="0">
                  <a:pos x="16" y="0"/>
                </a:cxn>
                <a:cxn ang="0">
                  <a:pos x="16" y="0"/>
                </a:cxn>
                <a:cxn ang="0">
                  <a:pos x="16" y="0"/>
                </a:cxn>
                <a:cxn ang="0">
                  <a:pos x="10" y="4"/>
                </a:cxn>
                <a:cxn ang="0">
                  <a:pos x="10" y="4"/>
                </a:cxn>
                <a:cxn ang="0">
                  <a:pos x="6" y="8"/>
                </a:cxn>
                <a:cxn ang="0">
                  <a:pos x="0" y="12"/>
                </a:cxn>
                <a:cxn ang="0">
                  <a:pos x="0" y="12"/>
                </a:cxn>
                <a:cxn ang="0">
                  <a:pos x="26" y="12"/>
                </a:cxn>
                <a:cxn ang="0">
                  <a:pos x="26" y="12"/>
                </a:cxn>
                <a:cxn ang="0">
                  <a:pos x="16" y="0"/>
                </a:cxn>
                <a:cxn ang="0">
                  <a:pos x="16" y="0"/>
                </a:cxn>
              </a:cxnLst>
              <a:rect l="0" t="0" r="r" b="b"/>
              <a:pathLst>
                <a:path w="26" h="12">
                  <a:moveTo>
                    <a:pt x="16" y="0"/>
                  </a:moveTo>
                  <a:lnTo>
                    <a:pt x="16" y="0"/>
                  </a:lnTo>
                  <a:lnTo>
                    <a:pt x="16" y="0"/>
                  </a:lnTo>
                  <a:lnTo>
                    <a:pt x="16" y="0"/>
                  </a:lnTo>
                  <a:lnTo>
                    <a:pt x="10" y="4"/>
                  </a:lnTo>
                  <a:lnTo>
                    <a:pt x="10" y="4"/>
                  </a:lnTo>
                  <a:lnTo>
                    <a:pt x="6" y="8"/>
                  </a:lnTo>
                  <a:lnTo>
                    <a:pt x="0" y="12"/>
                  </a:lnTo>
                  <a:lnTo>
                    <a:pt x="0" y="12"/>
                  </a:lnTo>
                  <a:lnTo>
                    <a:pt x="26" y="12"/>
                  </a:lnTo>
                  <a:lnTo>
                    <a:pt x="26" y="12"/>
                  </a:lnTo>
                  <a:lnTo>
                    <a:pt x="16" y="0"/>
                  </a:lnTo>
                  <a:lnTo>
                    <a:pt x="1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5" name="Freeform 172"/>
            <p:cNvSpPr/>
            <p:nvPr/>
          </p:nvSpPr>
          <p:spPr bwMode="auto">
            <a:xfrm>
              <a:off x="3243263" y="1157288"/>
              <a:ext cx="41275" cy="31750"/>
            </a:xfrm>
            <a:custGeom>
              <a:avLst/>
              <a:gdLst/>
              <a:ahLst/>
              <a:cxnLst>
                <a:cxn ang="0">
                  <a:pos x="18" y="20"/>
                </a:cxn>
                <a:cxn ang="0">
                  <a:pos x="18" y="20"/>
                </a:cxn>
                <a:cxn ang="0">
                  <a:pos x="26" y="20"/>
                </a:cxn>
                <a:cxn ang="0">
                  <a:pos x="26" y="20"/>
                </a:cxn>
                <a:cxn ang="0">
                  <a:pos x="24" y="16"/>
                </a:cxn>
                <a:cxn ang="0">
                  <a:pos x="24" y="16"/>
                </a:cxn>
                <a:cxn ang="0">
                  <a:pos x="16" y="6"/>
                </a:cxn>
                <a:cxn ang="0">
                  <a:pos x="16" y="6"/>
                </a:cxn>
                <a:cxn ang="0">
                  <a:pos x="10" y="0"/>
                </a:cxn>
                <a:cxn ang="0">
                  <a:pos x="10" y="0"/>
                </a:cxn>
                <a:cxn ang="0">
                  <a:pos x="6" y="2"/>
                </a:cxn>
                <a:cxn ang="0">
                  <a:pos x="0" y="6"/>
                </a:cxn>
                <a:cxn ang="0">
                  <a:pos x="0" y="6"/>
                </a:cxn>
                <a:cxn ang="0">
                  <a:pos x="12" y="20"/>
                </a:cxn>
                <a:cxn ang="0">
                  <a:pos x="12" y="20"/>
                </a:cxn>
                <a:cxn ang="0">
                  <a:pos x="16" y="20"/>
                </a:cxn>
                <a:cxn ang="0">
                  <a:pos x="18" y="20"/>
                </a:cxn>
                <a:cxn ang="0">
                  <a:pos x="18" y="20"/>
                </a:cxn>
              </a:cxnLst>
              <a:rect l="0" t="0" r="r" b="b"/>
              <a:pathLst>
                <a:path w="26" h="20">
                  <a:moveTo>
                    <a:pt x="18" y="20"/>
                  </a:moveTo>
                  <a:lnTo>
                    <a:pt x="18" y="20"/>
                  </a:lnTo>
                  <a:lnTo>
                    <a:pt x="26" y="20"/>
                  </a:lnTo>
                  <a:lnTo>
                    <a:pt x="26" y="20"/>
                  </a:lnTo>
                  <a:lnTo>
                    <a:pt x="24" y="16"/>
                  </a:lnTo>
                  <a:lnTo>
                    <a:pt x="24" y="16"/>
                  </a:lnTo>
                  <a:lnTo>
                    <a:pt x="16" y="6"/>
                  </a:lnTo>
                  <a:lnTo>
                    <a:pt x="16" y="6"/>
                  </a:lnTo>
                  <a:lnTo>
                    <a:pt x="10" y="0"/>
                  </a:lnTo>
                  <a:lnTo>
                    <a:pt x="10" y="0"/>
                  </a:lnTo>
                  <a:lnTo>
                    <a:pt x="6" y="2"/>
                  </a:lnTo>
                  <a:lnTo>
                    <a:pt x="0" y="6"/>
                  </a:lnTo>
                  <a:lnTo>
                    <a:pt x="0" y="6"/>
                  </a:lnTo>
                  <a:lnTo>
                    <a:pt x="12" y="20"/>
                  </a:lnTo>
                  <a:lnTo>
                    <a:pt x="12" y="20"/>
                  </a:lnTo>
                  <a:lnTo>
                    <a:pt x="16" y="2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6" name="Freeform 173"/>
            <p:cNvSpPr/>
            <p:nvPr/>
          </p:nvSpPr>
          <p:spPr bwMode="auto">
            <a:xfrm>
              <a:off x="3265488" y="1150938"/>
              <a:ext cx="47625" cy="38100"/>
            </a:xfrm>
            <a:custGeom>
              <a:avLst/>
              <a:gdLst/>
              <a:ahLst/>
              <a:cxnLst>
                <a:cxn ang="0">
                  <a:pos x="20" y="24"/>
                </a:cxn>
                <a:cxn ang="0">
                  <a:pos x="20" y="24"/>
                </a:cxn>
                <a:cxn ang="0">
                  <a:pos x="30" y="24"/>
                </a:cxn>
                <a:cxn ang="0">
                  <a:pos x="30" y="24"/>
                </a:cxn>
                <a:cxn ang="0">
                  <a:pos x="18" y="10"/>
                </a:cxn>
                <a:cxn ang="0">
                  <a:pos x="18" y="10"/>
                </a:cxn>
                <a:cxn ang="0">
                  <a:pos x="12" y="2"/>
                </a:cxn>
                <a:cxn ang="0">
                  <a:pos x="12" y="2"/>
                </a:cxn>
                <a:cxn ang="0">
                  <a:pos x="10" y="0"/>
                </a:cxn>
                <a:cxn ang="0">
                  <a:pos x="6" y="2"/>
                </a:cxn>
                <a:cxn ang="0">
                  <a:pos x="0" y="4"/>
                </a:cxn>
                <a:cxn ang="0">
                  <a:pos x="0" y="4"/>
                </a:cxn>
                <a:cxn ang="0">
                  <a:pos x="14" y="20"/>
                </a:cxn>
                <a:cxn ang="0">
                  <a:pos x="14" y="20"/>
                </a:cxn>
                <a:cxn ang="0">
                  <a:pos x="16" y="22"/>
                </a:cxn>
                <a:cxn ang="0">
                  <a:pos x="20" y="24"/>
                </a:cxn>
                <a:cxn ang="0">
                  <a:pos x="20" y="24"/>
                </a:cxn>
              </a:cxnLst>
              <a:rect l="0" t="0" r="r" b="b"/>
              <a:pathLst>
                <a:path w="30" h="24">
                  <a:moveTo>
                    <a:pt x="20" y="24"/>
                  </a:moveTo>
                  <a:lnTo>
                    <a:pt x="20" y="24"/>
                  </a:lnTo>
                  <a:lnTo>
                    <a:pt x="30" y="24"/>
                  </a:lnTo>
                  <a:lnTo>
                    <a:pt x="30" y="24"/>
                  </a:lnTo>
                  <a:lnTo>
                    <a:pt x="18" y="10"/>
                  </a:lnTo>
                  <a:lnTo>
                    <a:pt x="18" y="10"/>
                  </a:lnTo>
                  <a:lnTo>
                    <a:pt x="12" y="2"/>
                  </a:lnTo>
                  <a:lnTo>
                    <a:pt x="12" y="2"/>
                  </a:lnTo>
                  <a:lnTo>
                    <a:pt x="10" y="0"/>
                  </a:lnTo>
                  <a:lnTo>
                    <a:pt x="6" y="2"/>
                  </a:lnTo>
                  <a:lnTo>
                    <a:pt x="0" y="4"/>
                  </a:lnTo>
                  <a:lnTo>
                    <a:pt x="0" y="4"/>
                  </a:lnTo>
                  <a:lnTo>
                    <a:pt x="14" y="20"/>
                  </a:lnTo>
                  <a:lnTo>
                    <a:pt x="14" y="20"/>
                  </a:lnTo>
                  <a:lnTo>
                    <a:pt x="16" y="22"/>
                  </a:lnTo>
                  <a:lnTo>
                    <a:pt x="20" y="24"/>
                  </a:lnTo>
                  <a:lnTo>
                    <a:pt x="20"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7" name="Freeform 174"/>
            <p:cNvSpPr/>
            <p:nvPr/>
          </p:nvSpPr>
          <p:spPr bwMode="auto">
            <a:xfrm>
              <a:off x="3290888" y="1150938"/>
              <a:ext cx="47625" cy="38100"/>
            </a:xfrm>
            <a:custGeom>
              <a:avLst/>
              <a:gdLst/>
              <a:ahLst/>
              <a:cxnLst>
                <a:cxn ang="0">
                  <a:pos x="20" y="24"/>
                </a:cxn>
                <a:cxn ang="0">
                  <a:pos x="20" y="24"/>
                </a:cxn>
                <a:cxn ang="0">
                  <a:pos x="30" y="24"/>
                </a:cxn>
                <a:cxn ang="0">
                  <a:pos x="30" y="24"/>
                </a:cxn>
                <a:cxn ang="0">
                  <a:pos x="26" y="14"/>
                </a:cxn>
                <a:cxn ang="0">
                  <a:pos x="18" y="8"/>
                </a:cxn>
                <a:cxn ang="0">
                  <a:pos x="10" y="2"/>
                </a:cxn>
                <a:cxn ang="0">
                  <a:pos x="0" y="0"/>
                </a:cxn>
                <a:cxn ang="0">
                  <a:pos x="0" y="0"/>
                </a:cxn>
                <a:cxn ang="0">
                  <a:pos x="14" y="18"/>
                </a:cxn>
                <a:cxn ang="0">
                  <a:pos x="14" y="18"/>
                </a:cxn>
                <a:cxn ang="0">
                  <a:pos x="16" y="22"/>
                </a:cxn>
                <a:cxn ang="0">
                  <a:pos x="20" y="24"/>
                </a:cxn>
                <a:cxn ang="0">
                  <a:pos x="20" y="24"/>
                </a:cxn>
              </a:cxnLst>
              <a:rect l="0" t="0" r="r" b="b"/>
              <a:pathLst>
                <a:path w="30" h="24">
                  <a:moveTo>
                    <a:pt x="20" y="24"/>
                  </a:moveTo>
                  <a:lnTo>
                    <a:pt x="20" y="24"/>
                  </a:lnTo>
                  <a:lnTo>
                    <a:pt x="30" y="24"/>
                  </a:lnTo>
                  <a:lnTo>
                    <a:pt x="30" y="24"/>
                  </a:lnTo>
                  <a:lnTo>
                    <a:pt x="26" y="14"/>
                  </a:lnTo>
                  <a:lnTo>
                    <a:pt x="18" y="8"/>
                  </a:lnTo>
                  <a:lnTo>
                    <a:pt x="10" y="2"/>
                  </a:lnTo>
                  <a:lnTo>
                    <a:pt x="0" y="0"/>
                  </a:lnTo>
                  <a:lnTo>
                    <a:pt x="0" y="0"/>
                  </a:lnTo>
                  <a:lnTo>
                    <a:pt x="14" y="18"/>
                  </a:lnTo>
                  <a:lnTo>
                    <a:pt x="14" y="18"/>
                  </a:lnTo>
                  <a:lnTo>
                    <a:pt x="16" y="22"/>
                  </a:lnTo>
                  <a:lnTo>
                    <a:pt x="20" y="24"/>
                  </a:lnTo>
                  <a:lnTo>
                    <a:pt x="20"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8" name="Freeform 175"/>
            <p:cNvSpPr/>
            <p:nvPr/>
          </p:nvSpPr>
          <p:spPr bwMode="auto">
            <a:xfrm>
              <a:off x="3214688" y="1192213"/>
              <a:ext cx="41275" cy="19050"/>
            </a:xfrm>
            <a:custGeom>
              <a:avLst/>
              <a:gdLst/>
              <a:ahLst/>
              <a:cxnLst>
                <a:cxn ang="0">
                  <a:pos x="8" y="8"/>
                </a:cxn>
                <a:cxn ang="0">
                  <a:pos x="8" y="8"/>
                </a:cxn>
                <a:cxn ang="0">
                  <a:pos x="14" y="12"/>
                </a:cxn>
                <a:cxn ang="0">
                  <a:pos x="14" y="12"/>
                </a:cxn>
                <a:cxn ang="0">
                  <a:pos x="14" y="12"/>
                </a:cxn>
                <a:cxn ang="0">
                  <a:pos x="14" y="12"/>
                </a:cxn>
                <a:cxn ang="0">
                  <a:pos x="26" y="2"/>
                </a:cxn>
                <a:cxn ang="0">
                  <a:pos x="26" y="2"/>
                </a:cxn>
                <a:cxn ang="0">
                  <a:pos x="0" y="0"/>
                </a:cxn>
                <a:cxn ang="0">
                  <a:pos x="0" y="0"/>
                </a:cxn>
                <a:cxn ang="0">
                  <a:pos x="4" y="4"/>
                </a:cxn>
                <a:cxn ang="0">
                  <a:pos x="8" y="8"/>
                </a:cxn>
                <a:cxn ang="0">
                  <a:pos x="8" y="8"/>
                </a:cxn>
              </a:cxnLst>
              <a:rect l="0" t="0" r="r" b="b"/>
              <a:pathLst>
                <a:path w="26" h="12">
                  <a:moveTo>
                    <a:pt x="8" y="8"/>
                  </a:moveTo>
                  <a:lnTo>
                    <a:pt x="8" y="8"/>
                  </a:lnTo>
                  <a:lnTo>
                    <a:pt x="14" y="12"/>
                  </a:lnTo>
                  <a:lnTo>
                    <a:pt x="14" y="12"/>
                  </a:lnTo>
                  <a:lnTo>
                    <a:pt x="14" y="12"/>
                  </a:lnTo>
                  <a:lnTo>
                    <a:pt x="14" y="12"/>
                  </a:lnTo>
                  <a:lnTo>
                    <a:pt x="26" y="2"/>
                  </a:lnTo>
                  <a:lnTo>
                    <a:pt x="26" y="2"/>
                  </a:lnTo>
                  <a:lnTo>
                    <a:pt x="0" y="0"/>
                  </a:lnTo>
                  <a:lnTo>
                    <a:pt x="0" y="0"/>
                  </a:lnTo>
                  <a:lnTo>
                    <a:pt x="4" y="4"/>
                  </a:lnTo>
                  <a:lnTo>
                    <a:pt x="8" y="8"/>
                  </a:lnTo>
                  <a:lnTo>
                    <a:pt x="8"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9" name="Freeform 176"/>
            <p:cNvSpPr/>
            <p:nvPr/>
          </p:nvSpPr>
          <p:spPr bwMode="auto">
            <a:xfrm>
              <a:off x="3240088" y="1195388"/>
              <a:ext cx="44450" cy="28575"/>
            </a:xfrm>
            <a:custGeom>
              <a:avLst/>
              <a:gdLst/>
              <a:ahLst/>
              <a:cxnLst>
                <a:cxn ang="0">
                  <a:pos x="14" y="0"/>
                </a:cxn>
                <a:cxn ang="0">
                  <a:pos x="14" y="0"/>
                </a:cxn>
                <a:cxn ang="0">
                  <a:pos x="0" y="14"/>
                </a:cxn>
                <a:cxn ang="0">
                  <a:pos x="0" y="14"/>
                </a:cxn>
                <a:cxn ang="0">
                  <a:pos x="4" y="16"/>
                </a:cxn>
                <a:cxn ang="0">
                  <a:pos x="8" y="18"/>
                </a:cxn>
                <a:cxn ang="0">
                  <a:pos x="10" y="18"/>
                </a:cxn>
                <a:cxn ang="0">
                  <a:pos x="10" y="18"/>
                </a:cxn>
                <a:cxn ang="0">
                  <a:pos x="16" y="12"/>
                </a:cxn>
                <a:cxn ang="0">
                  <a:pos x="16" y="12"/>
                </a:cxn>
                <a:cxn ang="0">
                  <a:pos x="24" y="6"/>
                </a:cxn>
                <a:cxn ang="0">
                  <a:pos x="24" y="6"/>
                </a:cxn>
                <a:cxn ang="0">
                  <a:pos x="28" y="2"/>
                </a:cxn>
                <a:cxn ang="0">
                  <a:pos x="28" y="2"/>
                </a:cxn>
                <a:cxn ang="0">
                  <a:pos x="20" y="0"/>
                </a:cxn>
                <a:cxn ang="0">
                  <a:pos x="20" y="0"/>
                </a:cxn>
                <a:cxn ang="0">
                  <a:pos x="18" y="0"/>
                </a:cxn>
                <a:cxn ang="0">
                  <a:pos x="14" y="0"/>
                </a:cxn>
                <a:cxn ang="0">
                  <a:pos x="14" y="0"/>
                </a:cxn>
              </a:cxnLst>
              <a:rect l="0" t="0" r="r" b="b"/>
              <a:pathLst>
                <a:path w="28" h="18">
                  <a:moveTo>
                    <a:pt x="14" y="0"/>
                  </a:moveTo>
                  <a:lnTo>
                    <a:pt x="14" y="0"/>
                  </a:lnTo>
                  <a:lnTo>
                    <a:pt x="0" y="14"/>
                  </a:lnTo>
                  <a:lnTo>
                    <a:pt x="0" y="14"/>
                  </a:lnTo>
                  <a:lnTo>
                    <a:pt x="4" y="16"/>
                  </a:lnTo>
                  <a:lnTo>
                    <a:pt x="8" y="18"/>
                  </a:lnTo>
                  <a:lnTo>
                    <a:pt x="10" y="18"/>
                  </a:lnTo>
                  <a:lnTo>
                    <a:pt x="10" y="18"/>
                  </a:lnTo>
                  <a:lnTo>
                    <a:pt x="16" y="12"/>
                  </a:lnTo>
                  <a:lnTo>
                    <a:pt x="16" y="12"/>
                  </a:lnTo>
                  <a:lnTo>
                    <a:pt x="24" y="6"/>
                  </a:lnTo>
                  <a:lnTo>
                    <a:pt x="24" y="6"/>
                  </a:lnTo>
                  <a:lnTo>
                    <a:pt x="28" y="2"/>
                  </a:lnTo>
                  <a:lnTo>
                    <a:pt x="28" y="2"/>
                  </a:lnTo>
                  <a:lnTo>
                    <a:pt x="20" y="0"/>
                  </a:lnTo>
                  <a:lnTo>
                    <a:pt x="20" y="0"/>
                  </a:lnTo>
                  <a:lnTo>
                    <a:pt x="18" y="0"/>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0" name="Freeform 177"/>
            <p:cNvSpPr/>
            <p:nvPr/>
          </p:nvSpPr>
          <p:spPr bwMode="auto">
            <a:xfrm>
              <a:off x="3259138" y="1198563"/>
              <a:ext cx="53975" cy="34925"/>
            </a:xfrm>
            <a:custGeom>
              <a:avLst/>
              <a:gdLst/>
              <a:ahLst/>
              <a:cxnLst>
                <a:cxn ang="0">
                  <a:pos x="18" y="2"/>
                </a:cxn>
                <a:cxn ang="0">
                  <a:pos x="18" y="2"/>
                </a:cxn>
                <a:cxn ang="0">
                  <a:pos x="0" y="18"/>
                </a:cxn>
                <a:cxn ang="0">
                  <a:pos x="0" y="18"/>
                </a:cxn>
                <a:cxn ang="0">
                  <a:pos x="6" y="20"/>
                </a:cxn>
                <a:cxn ang="0">
                  <a:pos x="8" y="22"/>
                </a:cxn>
                <a:cxn ang="0">
                  <a:pos x="12" y="20"/>
                </a:cxn>
                <a:cxn ang="0">
                  <a:pos x="12" y="20"/>
                </a:cxn>
                <a:cxn ang="0">
                  <a:pos x="20" y="14"/>
                </a:cxn>
                <a:cxn ang="0">
                  <a:pos x="20" y="14"/>
                </a:cxn>
                <a:cxn ang="0">
                  <a:pos x="34" y="0"/>
                </a:cxn>
                <a:cxn ang="0">
                  <a:pos x="34" y="0"/>
                </a:cxn>
                <a:cxn ang="0">
                  <a:pos x="24" y="0"/>
                </a:cxn>
                <a:cxn ang="0">
                  <a:pos x="24" y="0"/>
                </a:cxn>
                <a:cxn ang="0">
                  <a:pos x="20" y="0"/>
                </a:cxn>
                <a:cxn ang="0">
                  <a:pos x="18" y="2"/>
                </a:cxn>
                <a:cxn ang="0">
                  <a:pos x="18" y="2"/>
                </a:cxn>
              </a:cxnLst>
              <a:rect l="0" t="0" r="r" b="b"/>
              <a:pathLst>
                <a:path w="34" h="22">
                  <a:moveTo>
                    <a:pt x="18" y="2"/>
                  </a:moveTo>
                  <a:lnTo>
                    <a:pt x="18" y="2"/>
                  </a:lnTo>
                  <a:lnTo>
                    <a:pt x="0" y="18"/>
                  </a:lnTo>
                  <a:lnTo>
                    <a:pt x="0" y="18"/>
                  </a:lnTo>
                  <a:lnTo>
                    <a:pt x="6" y="20"/>
                  </a:lnTo>
                  <a:lnTo>
                    <a:pt x="8" y="22"/>
                  </a:lnTo>
                  <a:lnTo>
                    <a:pt x="12" y="20"/>
                  </a:lnTo>
                  <a:lnTo>
                    <a:pt x="12" y="20"/>
                  </a:lnTo>
                  <a:lnTo>
                    <a:pt x="20" y="14"/>
                  </a:lnTo>
                  <a:lnTo>
                    <a:pt x="20" y="14"/>
                  </a:lnTo>
                  <a:lnTo>
                    <a:pt x="34" y="0"/>
                  </a:lnTo>
                  <a:lnTo>
                    <a:pt x="34" y="0"/>
                  </a:lnTo>
                  <a:lnTo>
                    <a:pt x="24" y="0"/>
                  </a:lnTo>
                  <a:lnTo>
                    <a:pt x="24" y="0"/>
                  </a:lnTo>
                  <a:lnTo>
                    <a:pt x="20" y="0"/>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1" name="Freeform 178"/>
            <p:cNvSpPr/>
            <p:nvPr/>
          </p:nvSpPr>
          <p:spPr bwMode="auto">
            <a:xfrm>
              <a:off x="3281363" y="1198563"/>
              <a:ext cx="53975" cy="34925"/>
            </a:xfrm>
            <a:custGeom>
              <a:avLst/>
              <a:gdLst/>
              <a:ahLst/>
              <a:cxnLst>
                <a:cxn ang="0">
                  <a:pos x="0" y="22"/>
                </a:cxn>
                <a:cxn ang="0">
                  <a:pos x="0" y="22"/>
                </a:cxn>
                <a:cxn ang="0">
                  <a:pos x="12" y="22"/>
                </a:cxn>
                <a:cxn ang="0">
                  <a:pos x="20" y="18"/>
                </a:cxn>
                <a:cxn ang="0">
                  <a:pos x="28" y="10"/>
                </a:cxn>
                <a:cxn ang="0">
                  <a:pos x="34" y="2"/>
                </a:cxn>
                <a:cxn ang="0">
                  <a:pos x="34" y="2"/>
                </a:cxn>
                <a:cxn ang="0">
                  <a:pos x="24" y="0"/>
                </a:cxn>
                <a:cxn ang="0">
                  <a:pos x="24" y="0"/>
                </a:cxn>
                <a:cxn ang="0">
                  <a:pos x="22" y="2"/>
                </a:cxn>
                <a:cxn ang="0">
                  <a:pos x="18" y="6"/>
                </a:cxn>
                <a:cxn ang="0">
                  <a:pos x="18" y="6"/>
                </a:cxn>
                <a:cxn ang="0">
                  <a:pos x="0" y="22"/>
                </a:cxn>
                <a:cxn ang="0">
                  <a:pos x="0" y="22"/>
                </a:cxn>
              </a:cxnLst>
              <a:rect l="0" t="0" r="r" b="b"/>
              <a:pathLst>
                <a:path w="34" h="22">
                  <a:moveTo>
                    <a:pt x="0" y="22"/>
                  </a:moveTo>
                  <a:lnTo>
                    <a:pt x="0" y="22"/>
                  </a:lnTo>
                  <a:lnTo>
                    <a:pt x="12" y="22"/>
                  </a:lnTo>
                  <a:lnTo>
                    <a:pt x="20" y="18"/>
                  </a:lnTo>
                  <a:lnTo>
                    <a:pt x="28" y="10"/>
                  </a:lnTo>
                  <a:lnTo>
                    <a:pt x="34" y="2"/>
                  </a:lnTo>
                  <a:lnTo>
                    <a:pt x="34" y="2"/>
                  </a:lnTo>
                  <a:lnTo>
                    <a:pt x="24" y="0"/>
                  </a:lnTo>
                  <a:lnTo>
                    <a:pt x="24" y="0"/>
                  </a:lnTo>
                  <a:lnTo>
                    <a:pt x="22" y="2"/>
                  </a:lnTo>
                  <a:lnTo>
                    <a:pt x="18" y="6"/>
                  </a:lnTo>
                  <a:lnTo>
                    <a:pt x="18" y="6"/>
                  </a:lnTo>
                  <a:lnTo>
                    <a:pt x="0" y="22"/>
                  </a:lnTo>
                  <a:lnTo>
                    <a:pt x="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2" name="Freeform 179"/>
            <p:cNvSpPr/>
            <p:nvPr/>
          </p:nvSpPr>
          <p:spPr bwMode="auto">
            <a:xfrm>
              <a:off x="3484563" y="785813"/>
              <a:ext cx="22225" cy="31750"/>
            </a:xfrm>
            <a:custGeom>
              <a:avLst/>
              <a:gdLst/>
              <a:ahLst/>
              <a:cxnLst>
                <a:cxn ang="0">
                  <a:pos x="14" y="8"/>
                </a:cxn>
                <a:cxn ang="0">
                  <a:pos x="14" y="8"/>
                </a:cxn>
                <a:cxn ang="0">
                  <a:pos x="14" y="8"/>
                </a:cxn>
                <a:cxn ang="0">
                  <a:pos x="14" y="8"/>
                </a:cxn>
                <a:cxn ang="0">
                  <a:pos x="10" y="6"/>
                </a:cxn>
                <a:cxn ang="0">
                  <a:pos x="10" y="6"/>
                </a:cxn>
                <a:cxn ang="0">
                  <a:pos x="0" y="0"/>
                </a:cxn>
                <a:cxn ang="0">
                  <a:pos x="0" y="0"/>
                </a:cxn>
                <a:cxn ang="0">
                  <a:pos x="10" y="20"/>
                </a:cxn>
                <a:cxn ang="0">
                  <a:pos x="10" y="20"/>
                </a:cxn>
                <a:cxn ang="0">
                  <a:pos x="14" y="8"/>
                </a:cxn>
                <a:cxn ang="0">
                  <a:pos x="14" y="8"/>
                </a:cxn>
              </a:cxnLst>
              <a:rect l="0" t="0" r="r" b="b"/>
              <a:pathLst>
                <a:path w="14" h="20">
                  <a:moveTo>
                    <a:pt x="14" y="8"/>
                  </a:moveTo>
                  <a:lnTo>
                    <a:pt x="14" y="8"/>
                  </a:lnTo>
                  <a:lnTo>
                    <a:pt x="14" y="8"/>
                  </a:lnTo>
                  <a:lnTo>
                    <a:pt x="14" y="8"/>
                  </a:lnTo>
                  <a:lnTo>
                    <a:pt x="10" y="6"/>
                  </a:lnTo>
                  <a:lnTo>
                    <a:pt x="10" y="6"/>
                  </a:lnTo>
                  <a:lnTo>
                    <a:pt x="0" y="0"/>
                  </a:lnTo>
                  <a:lnTo>
                    <a:pt x="0" y="0"/>
                  </a:lnTo>
                  <a:lnTo>
                    <a:pt x="10" y="20"/>
                  </a:lnTo>
                  <a:lnTo>
                    <a:pt x="10" y="20"/>
                  </a:lnTo>
                  <a:lnTo>
                    <a:pt x="14" y="8"/>
                  </a:lnTo>
                  <a:lnTo>
                    <a:pt x="14"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3" name="Freeform 180"/>
            <p:cNvSpPr/>
            <p:nvPr/>
          </p:nvSpPr>
          <p:spPr bwMode="auto">
            <a:xfrm>
              <a:off x="3503613" y="801688"/>
              <a:ext cx="15875" cy="34925"/>
            </a:xfrm>
            <a:custGeom>
              <a:avLst/>
              <a:gdLst/>
              <a:ahLst/>
              <a:cxnLst>
                <a:cxn ang="0">
                  <a:pos x="4" y="0"/>
                </a:cxn>
                <a:cxn ang="0">
                  <a:pos x="4" y="0"/>
                </a:cxn>
                <a:cxn ang="0">
                  <a:pos x="0" y="12"/>
                </a:cxn>
                <a:cxn ang="0">
                  <a:pos x="0" y="12"/>
                </a:cxn>
                <a:cxn ang="0">
                  <a:pos x="0" y="14"/>
                </a:cxn>
                <a:cxn ang="0">
                  <a:pos x="2" y="16"/>
                </a:cxn>
                <a:cxn ang="0">
                  <a:pos x="2" y="16"/>
                </a:cxn>
                <a:cxn ang="0">
                  <a:pos x="4" y="22"/>
                </a:cxn>
                <a:cxn ang="0">
                  <a:pos x="4" y="22"/>
                </a:cxn>
                <a:cxn ang="0">
                  <a:pos x="6" y="18"/>
                </a:cxn>
                <a:cxn ang="0">
                  <a:pos x="6" y="18"/>
                </a:cxn>
                <a:cxn ang="0">
                  <a:pos x="8" y="10"/>
                </a:cxn>
                <a:cxn ang="0">
                  <a:pos x="8" y="10"/>
                </a:cxn>
                <a:cxn ang="0">
                  <a:pos x="10" y="4"/>
                </a:cxn>
                <a:cxn ang="0">
                  <a:pos x="10" y="4"/>
                </a:cxn>
                <a:cxn ang="0">
                  <a:pos x="8" y="2"/>
                </a:cxn>
                <a:cxn ang="0">
                  <a:pos x="4" y="0"/>
                </a:cxn>
                <a:cxn ang="0">
                  <a:pos x="4" y="0"/>
                </a:cxn>
              </a:cxnLst>
              <a:rect l="0" t="0" r="r" b="b"/>
              <a:pathLst>
                <a:path w="10" h="22">
                  <a:moveTo>
                    <a:pt x="4" y="0"/>
                  </a:moveTo>
                  <a:lnTo>
                    <a:pt x="4" y="0"/>
                  </a:lnTo>
                  <a:lnTo>
                    <a:pt x="0" y="12"/>
                  </a:lnTo>
                  <a:lnTo>
                    <a:pt x="0" y="12"/>
                  </a:lnTo>
                  <a:lnTo>
                    <a:pt x="0" y="14"/>
                  </a:lnTo>
                  <a:lnTo>
                    <a:pt x="2" y="16"/>
                  </a:lnTo>
                  <a:lnTo>
                    <a:pt x="2" y="16"/>
                  </a:lnTo>
                  <a:lnTo>
                    <a:pt x="4" y="22"/>
                  </a:lnTo>
                  <a:lnTo>
                    <a:pt x="4" y="22"/>
                  </a:lnTo>
                  <a:lnTo>
                    <a:pt x="6" y="18"/>
                  </a:lnTo>
                  <a:lnTo>
                    <a:pt x="6" y="18"/>
                  </a:lnTo>
                  <a:lnTo>
                    <a:pt x="8" y="10"/>
                  </a:lnTo>
                  <a:lnTo>
                    <a:pt x="8" y="10"/>
                  </a:lnTo>
                  <a:lnTo>
                    <a:pt x="10" y="4"/>
                  </a:lnTo>
                  <a:lnTo>
                    <a:pt x="10" y="4"/>
                  </a:lnTo>
                  <a:lnTo>
                    <a:pt x="8" y="2"/>
                  </a:lnTo>
                  <a:lnTo>
                    <a:pt x="4" y="0"/>
                  </a:lnTo>
                  <a:lnTo>
                    <a:pt x="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4" name="Freeform 181"/>
            <p:cNvSpPr/>
            <p:nvPr/>
          </p:nvSpPr>
          <p:spPr bwMode="auto">
            <a:xfrm>
              <a:off x="3513138" y="811213"/>
              <a:ext cx="15875" cy="44450"/>
            </a:xfrm>
            <a:custGeom>
              <a:avLst/>
              <a:gdLst/>
              <a:ahLst/>
              <a:cxnLst>
                <a:cxn ang="0">
                  <a:pos x="0" y="22"/>
                </a:cxn>
                <a:cxn ang="0">
                  <a:pos x="0" y="22"/>
                </a:cxn>
                <a:cxn ang="0">
                  <a:pos x="4" y="28"/>
                </a:cxn>
                <a:cxn ang="0">
                  <a:pos x="4" y="28"/>
                </a:cxn>
                <a:cxn ang="0">
                  <a:pos x="8" y="14"/>
                </a:cxn>
                <a:cxn ang="0">
                  <a:pos x="8" y="14"/>
                </a:cxn>
                <a:cxn ang="0">
                  <a:pos x="10" y="8"/>
                </a:cxn>
                <a:cxn ang="0">
                  <a:pos x="10" y="8"/>
                </a:cxn>
                <a:cxn ang="0">
                  <a:pos x="10" y="4"/>
                </a:cxn>
                <a:cxn ang="0">
                  <a:pos x="6" y="0"/>
                </a:cxn>
                <a:cxn ang="0">
                  <a:pos x="6" y="0"/>
                </a:cxn>
                <a:cxn ang="0">
                  <a:pos x="0" y="16"/>
                </a:cxn>
                <a:cxn ang="0">
                  <a:pos x="0" y="16"/>
                </a:cxn>
                <a:cxn ang="0">
                  <a:pos x="0" y="18"/>
                </a:cxn>
                <a:cxn ang="0">
                  <a:pos x="0" y="22"/>
                </a:cxn>
                <a:cxn ang="0">
                  <a:pos x="0" y="22"/>
                </a:cxn>
              </a:cxnLst>
              <a:rect l="0" t="0" r="r" b="b"/>
              <a:pathLst>
                <a:path w="10" h="28">
                  <a:moveTo>
                    <a:pt x="0" y="22"/>
                  </a:moveTo>
                  <a:lnTo>
                    <a:pt x="0" y="22"/>
                  </a:lnTo>
                  <a:lnTo>
                    <a:pt x="4" y="28"/>
                  </a:lnTo>
                  <a:lnTo>
                    <a:pt x="4" y="28"/>
                  </a:lnTo>
                  <a:lnTo>
                    <a:pt x="8" y="14"/>
                  </a:lnTo>
                  <a:lnTo>
                    <a:pt x="8" y="14"/>
                  </a:lnTo>
                  <a:lnTo>
                    <a:pt x="10" y="8"/>
                  </a:lnTo>
                  <a:lnTo>
                    <a:pt x="10" y="8"/>
                  </a:lnTo>
                  <a:lnTo>
                    <a:pt x="10" y="4"/>
                  </a:lnTo>
                  <a:lnTo>
                    <a:pt x="6" y="0"/>
                  </a:lnTo>
                  <a:lnTo>
                    <a:pt x="6" y="0"/>
                  </a:lnTo>
                  <a:lnTo>
                    <a:pt x="0" y="16"/>
                  </a:lnTo>
                  <a:lnTo>
                    <a:pt x="0" y="16"/>
                  </a:lnTo>
                  <a:lnTo>
                    <a:pt x="0" y="18"/>
                  </a:lnTo>
                  <a:lnTo>
                    <a:pt x="0" y="22"/>
                  </a:lnTo>
                  <a:lnTo>
                    <a:pt x="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5" name="Freeform 182"/>
            <p:cNvSpPr/>
            <p:nvPr/>
          </p:nvSpPr>
          <p:spPr bwMode="auto">
            <a:xfrm>
              <a:off x="3522663" y="827088"/>
              <a:ext cx="15875" cy="47625"/>
            </a:xfrm>
            <a:custGeom>
              <a:avLst/>
              <a:gdLst/>
              <a:ahLst/>
              <a:cxnLst>
                <a:cxn ang="0">
                  <a:pos x="6" y="0"/>
                </a:cxn>
                <a:cxn ang="0">
                  <a:pos x="6" y="0"/>
                </a:cxn>
                <a:cxn ang="0">
                  <a:pos x="2" y="16"/>
                </a:cxn>
                <a:cxn ang="0">
                  <a:pos x="2" y="16"/>
                </a:cxn>
                <a:cxn ang="0">
                  <a:pos x="0" y="22"/>
                </a:cxn>
                <a:cxn ang="0">
                  <a:pos x="0" y="22"/>
                </a:cxn>
                <a:cxn ang="0">
                  <a:pos x="2" y="30"/>
                </a:cxn>
                <a:cxn ang="0">
                  <a:pos x="2" y="30"/>
                </a:cxn>
                <a:cxn ang="0">
                  <a:pos x="8" y="22"/>
                </a:cxn>
                <a:cxn ang="0">
                  <a:pos x="10" y="16"/>
                </a:cxn>
                <a:cxn ang="0">
                  <a:pos x="10" y="8"/>
                </a:cxn>
                <a:cxn ang="0">
                  <a:pos x="6" y="0"/>
                </a:cxn>
                <a:cxn ang="0">
                  <a:pos x="6" y="0"/>
                </a:cxn>
              </a:cxnLst>
              <a:rect l="0" t="0" r="r" b="b"/>
              <a:pathLst>
                <a:path w="10" h="30">
                  <a:moveTo>
                    <a:pt x="6" y="0"/>
                  </a:moveTo>
                  <a:lnTo>
                    <a:pt x="6" y="0"/>
                  </a:lnTo>
                  <a:lnTo>
                    <a:pt x="2" y="16"/>
                  </a:lnTo>
                  <a:lnTo>
                    <a:pt x="2" y="16"/>
                  </a:lnTo>
                  <a:lnTo>
                    <a:pt x="0" y="22"/>
                  </a:lnTo>
                  <a:lnTo>
                    <a:pt x="0" y="22"/>
                  </a:lnTo>
                  <a:lnTo>
                    <a:pt x="2" y="30"/>
                  </a:lnTo>
                  <a:lnTo>
                    <a:pt x="2" y="30"/>
                  </a:lnTo>
                  <a:lnTo>
                    <a:pt x="8" y="22"/>
                  </a:lnTo>
                  <a:lnTo>
                    <a:pt x="10" y="16"/>
                  </a:lnTo>
                  <a:lnTo>
                    <a:pt x="10" y="8"/>
                  </a:lnTo>
                  <a:lnTo>
                    <a:pt x="6" y="0"/>
                  </a:lnTo>
                  <a:lnTo>
                    <a:pt x="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6" name="Freeform 183"/>
            <p:cNvSpPr/>
            <p:nvPr/>
          </p:nvSpPr>
          <p:spPr bwMode="auto">
            <a:xfrm>
              <a:off x="3478213" y="788988"/>
              <a:ext cx="15875" cy="28575"/>
            </a:xfrm>
            <a:custGeom>
              <a:avLst/>
              <a:gdLst/>
              <a:ahLst/>
              <a:cxnLst>
                <a:cxn ang="0">
                  <a:pos x="10" y="18"/>
                </a:cxn>
                <a:cxn ang="0">
                  <a:pos x="10" y="18"/>
                </a:cxn>
                <a:cxn ang="0">
                  <a:pos x="2" y="0"/>
                </a:cxn>
                <a:cxn ang="0">
                  <a:pos x="2" y="0"/>
                </a:cxn>
                <a:cxn ang="0">
                  <a:pos x="0" y="8"/>
                </a:cxn>
                <a:cxn ang="0">
                  <a:pos x="0" y="8"/>
                </a:cxn>
                <a:cxn ang="0">
                  <a:pos x="0" y="14"/>
                </a:cxn>
                <a:cxn ang="0">
                  <a:pos x="0" y="14"/>
                </a:cxn>
                <a:cxn ang="0">
                  <a:pos x="0" y="14"/>
                </a:cxn>
                <a:cxn ang="0">
                  <a:pos x="0" y="14"/>
                </a:cxn>
                <a:cxn ang="0">
                  <a:pos x="10" y="18"/>
                </a:cxn>
                <a:cxn ang="0">
                  <a:pos x="10" y="18"/>
                </a:cxn>
              </a:cxnLst>
              <a:rect l="0" t="0" r="r" b="b"/>
              <a:pathLst>
                <a:path w="10" h="18">
                  <a:moveTo>
                    <a:pt x="10" y="18"/>
                  </a:moveTo>
                  <a:lnTo>
                    <a:pt x="10" y="18"/>
                  </a:lnTo>
                  <a:lnTo>
                    <a:pt x="2" y="0"/>
                  </a:lnTo>
                  <a:lnTo>
                    <a:pt x="2" y="0"/>
                  </a:lnTo>
                  <a:lnTo>
                    <a:pt x="0" y="8"/>
                  </a:lnTo>
                  <a:lnTo>
                    <a:pt x="0" y="8"/>
                  </a:lnTo>
                  <a:lnTo>
                    <a:pt x="0" y="14"/>
                  </a:lnTo>
                  <a:lnTo>
                    <a:pt x="0" y="14"/>
                  </a:lnTo>
                  <a:lnTo>
                    <a:pt x="0" y="14"/>
                  </a:lnTo>
                  <a:lnTo>
                    <a:pt x="0" y="14"/>
                  </a:lnTo>
                  <a:lnTo>
                    <a:pt x="10" y="18"/>
                  </a:lnTo>
                  <a:lnTo>
                    <a:pt x="1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7" name="Freeform 184"/>
            <p:cNvSpPr/>
            <p:nvPr/>
          </p:nvSpPr>
          <p:spPr bwMode="auto">
            <a:xfrm>
              <a:off x="3475038" y="814388"/>
              <a:ext cx="28575" cy="25400"/>
            </a:xfrm>
            <a:custGeom>
              <a:avLst/>
              <a:gdLst/>
              <a:ahLst/>
              <a:cxnLst>
                <a:cxn ang="0">
                  <a:pos x="6" y="10"/>
                </a:cxn>
                <a:cxn ang="0">
                  <a:pos x="6" y="10"/>
                </a:cxn>
                <a:cxn ang="0">
                  <a:pos x="14" y="14"/>
                </a:cxn>
                <a:cxn ang="0">
                  <a:pos x="14" y="14"/>
                </a:cxn>
                <a:cxn ang="0">
                  <a:pos x="18" y="16"/>
                </a:cxn>
                <a:cxn ang="0">
                  <a:pos x="18" y="16"/>
                </a:cxn>
                <a:cxn ang="0">
                  <a:pos x="16" y="10"/>
                </a:cxn>
                <a:cxn ang="0">
                  <a:pos x="16" y="10"/>
                </a:cxn>
                <a:cxn ang="0">
                  <a:pos x="14" y="6"/>
                </a:cxn>
                <a:cxn ang="0">
                  <a:pos x="14" y="6"/>
                </a:cxn>
                <a:cxn ang="0">
                  <a:pos x="2" y="0"/>
                </a:cxn>
                <a:cxn ang="0">
                  <a:pos x="2" y="0"/>
                </a:cxn>
                <a:cxn ang="0">
                  <a:pos x="0" y="4"/>
                </a:cxn>
                <a:cxn ang="0">
                  <a:pos x="0" y="8"/>
                </a:cxn>
                <a:cxn ang="0">
                  <a:pos x="0" y="8"/>
                </a:cxn>
                <a:cxn ang="0">
                  <a:pos x="6" y="10"/>
                </a:cxn>
                <a:cxn ang="0">
                  <a:pos x="6" y="10"/>
                </a:cxn>
              </a:cxnLst>
              <a:rect l="0" t="0" r="r" b="b"/>
              <a:pathLst>
                <a:path w="18" h="16">
                  <a:moveTo>
                    <a:pt x="6" y="10"/>
                  </a:moveTo>
                  <a:lnTo>
                    <a:pt x="6" y="10"/>
                  </a:lnTo>
                  <a:lnTo>
                    <a:pt x="14" y="14"/>
                  </a:lnTo>
                  <a:lnTo>
                    <a:pt x="14" y="14"/>
                  </a:lnTo>
                  <a:lnTo>
                    <a:pt x="18" y="16"/>
                  </a:lnTo>
                  <a:lnTo>
                    <a:pt x="18" y="16"/>
                  </a:lnTo>
                  <a:lnTo>
                    <a:pt x="16" y="10"/>
                  </a:lnTo>
                  <a:lnTo>
                    <a:pt x="16" y="10"/>
                  </a:lnTo>
                  <a:lnTo>
                    <a:pt x="14" y="6"/>
                  </a:lnTo>
                  <a:lnTo>
                    <a:pt x="14" y="6"/>
                  </a:lnTo>
                  <a:lnTo>
                    <a:pt x="2" y="0"/>
                  </a:lnTo>
                  <a:lnTo>
                    <a:pt x="2" y="0"/>
                  </a:lnTo>
                  <a:lnTo>
                    <a:pt x="0" y="4"/>
                  </a:lnTo>
                  <a:lnTo>
                    <a:pt x="0" y="8"/>
                  </a:lnTo>
                  <a:lnTo>
                    <a:pt x="0" y="8"/>
                  </a:lnTo>
                  <a:lnTo>
                    <a:pt x="6" y="10"/>
                  </a:lnTo>
                  <a:lnTo>
                    <a:pt x="6"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8" name="Freeform 185"/>
            <p:cNvSpPr/>
            <p:nvPr/>
          </p:nvSpPr>
          <p:spPr bwMode="auto">
            <a:xfrm>
              <a:off x="3475038" y="833438"/>
              <a:ext cx="38100" cy="25400"/>
            </a:xfrm>
            <a:custGeom>
              <a:avLst/>
              <a:gdLst/>
              <a:ahLst/>
              <a:cxnLst>
                <a:cxn ang="0">
                  <a:pos x="0" y="0"/>
                </a:cxn>
                <a:cxn ang="0">
                  <a:pos x="0" y="0"/>
                </a:cxn>
                <a:cxn ang="0">
                  <a:pos x="2" y="4"/>
                </a:cxn>
                <a:cxn ang="0">
                  <a:pos x="4" y="8"/>
                </a:cxn>
                <a:cxn ang="0">
                  <a:pos x="4" y="8"/>
                </a:cxn>
                <a:cxn ang="0">
                  <a:pos x="10" y="10"/>
                </a:cxn>
                <a:cxn ang="0">
                  <a:pos x="10" y="10"/>
                </a:cxn>
                <a:cxn ang="0">
                  <a:pos x="24" y="16"/>
                </a:cxn>
                <a:cxn ang="0">
                  <a:pos x="24" y="16"/>
                </a:cxn>
                <a:cxn ang="0">
                  <a:pos x="20" y="8"/>
                </a:cxn>
                <a:cxn ang="0">
                  <a:pos x="20" y="8"/>
                </a:cxn>
                <a:cxn ang="0">
                  <a:pos x="18" y="6"/>
                </a:cxn>
                <a:cxn ang="0">
                  <a:pos x="16" y="6"/>
                </a:cxn>
                <a:cxn ang="0">
                  <a:pos x="16" y="6"/>
                </a:cxn>
                <a:cxn ang="0">
                  <a:pos x="0" y="0"/>
                </a:cxn>
                <a:cxn ang="0">
                  <a:pos x="0" y="0"/>
                </a:cxn>
              </a:cxnLst>
              <a:rect l="0" t="0" r="r" b="b"/>
              <a:pathLst>
                <a:path w="24" h="16">
                  <a:moveTo>
                    <a:pt x="0" y="0"/>
                  </a:moveTo>
                  <a:lnTo>
                    <a:pt x="0" y="0"/>
                  </a:lnTo>
                  <a:lnTo>
                    <a:pt x="2" y="4"/>
                  </a:lnTo>
                  <a:lnTo>
                    <a:pt x="4" y="8"/>
                  </a:lnTo>
                  <a:lnTo>
                    <a:pt x="4" y="8"/>
                  </a:lnTo>
                  <a:lnTo>
                    <a:pt x="10" y="10"/>
                  </a:lnTo>
                  <a:lnTo>
                    <a:pt x="10" y="10"/>
                  </a:lnTo>
                  <a:lnTo>
                    <a:pt x="24" y="16"/>
                  </a:lnTo>
                  <a:lnTo>
                    <a:pt x="24" y="16"/>
                  </a:lnTo>
                  <a:lnTo>
                    <a:pt x="20" y="8"/>
                  </a:lnTo>
                  <a:lnTo>
                    <a:pt x="20" y="8"/>
                  </a:lnTo>
                  <a:lnTo>
                    <a:pt x="18" y="6"/>
                  </a:lnTo>
                  <a:lnTo>
                    <a:pt x="16" y="6"/>
                  </a:lnTo>
                  <a:lnTo>
                    <a:pt x="16" y="6"/>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9" name="Freeform 186"/>
            <p:cNvSpPr/>
            <p:nvPr/>
          </p:nvSpPr>
          <p:spPr bwMode="auto">
            <a:xfrm>
              <a:off x="3481388" y="849313"/>
              <a:ext cx="38100" cy="28575"/>
            </a:xfrm>
            <a:custGeom>
              <a:avLst/>
              <a:gdLst/>
              <a:ahLst/>
              <a:cxnLst>
                <a:cxn ang="0">
                  <a:pos x="24" y="18"/>
                </a:cxn>
                <a:cxn ang="0">
                  <a:pos x="24" y="18"/>
                </a:cxn>
                <a:cxn ang="0">
                  <a:pos x="20" y="10"/>
                </a:cxn>
                <a:cxn ang="0">
                  <a:pos x="20" y="10"/>
                </a:cxn>
                <a:cxn ang="0">
                  <a:pos x="16" y="8"/>
                </a:cxn>
                <a:cxn ang="0">
                  <a:pos x="16" y="8"/>
                </a:cxn>
                <a:cxn ang="0">
                  <a:pos x="0" y="0"/>
                </a:cxn>
                <a:cxn ang="0">
                  <a:pos x="0" y="0"/>
                </a:cxn>
                <a:cxn ang="0">
                  <a:pos x="4" y="8"/>
                </a:cxn>
                <a:cxn ang="0">
                  <a:pos x="10" y="12"/>
                </a:cxn>
                <a:cxn ang="0">
                  <a:pos x="16" y="16"/>
                </a:cxn>
                <a:cxn ang="0">
                  <a:pos x="24" y="18"/>
                </a:cxn>
                <a:cxn ang="0">
                  <a:pos x="24" y="18"/>
                </a:cxn>
              </a:cxnLst>
              <a:rect l="0" t="0" r="r" b="b"/>
              <a:pathLst>
                <a:path w="24" h="18">
                  <a:moveTo>
                    <a:pt x="24" y="18"/>
                  </a:moveTo>
                  <a:lnTo>
                    <a:pt x="24" y="18"/>
                  </a:lnTo>
                  <a:lnTo>
                    <a:pt x="20" y="10"/>
                  </a:lnTo>
                  <a:lnTo>
                    <a:pt x="20" y="10"/>
                  </a:lnTo>
                  <a:lnTo>
                    <a:pt x="16" y="8"/>
                  </a:lnTo>
                  <a:lnTo>
                    <a:pt x="16" y="8"/>
                  </a:lnTo>
                  <a:lnTo>
                    <a:pt x="0" y="0"/>
                  </a:lnTo>
                  <a:lnTo>
                    <a:pt x="0" y="0"/>
                  </a:lnTo>
                  <a:lnTo>
                    <a:pt x="4" y="8"/>
                  </a:lnTo>
                  <a:lnTo>
                    <a:pt x="10" y="12"/>
                  </a:lnTo>
                  <a:lnTo>
                    <a:pt x="16" y="16"/>
                  </a:lnTo>
                  <a:lnTo>
                    <a:pt x="24" y="18"/>
                  </a:lnTo>
                  <a:lnTo>
                    <a:pt x="24"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0" name="Freeform 187"/>
            <p:cNvSpPr/>
            <p:nvPr/>
          </p:nvSpPr>
          <p:spPr bwMode="auto">
            <a:xfrm>
              <a:off x="3344863" y="992188"/>
              <a:ext cx="31750" cy="19050"/>
            </a:xfrm>
            <a:custGeom>
              <a:avLst/>
              <a:gdLst/>
              <a:ahLst/>
              <a:cxnLst>
                <a:cxn ang="0">
                  <a:pos x="10" y="0"/>
                </a:cxn>
                <a:cxn ang="0">
                  <a:pos x="10" y="0"/>
                </a:cxn>
                <a:cxn ang="0">
                  <a:pos x="8" y="0"/>
                </a:cxn>
                <a:cxn ang="0">
                  <a:pos x="8" y="0"/>
                </a:cxn>
                <a:cxn ang="0">
                  <a:pos x="4" y="4"/>
                </a:cxn>
                <a:cxn ang="0">
                  <a:pos x="4" y="4"/>
                </a:cxn>
                <a:cxn ang="0">
                  <a:pos x="0" y="12"/>
                </a:cxn>
                <a:cxn ang="0">
                  <a:pos x="0" y="12"/>
                </a:cxn>
                <a:cxn ang="0">
                  <a:pos x="20" y="4"/>
                </a:cxn>
                <a:cxn ang="0">
                  <a:pos x="20" y="4"/>
                </a:cxn>
                <a:cxn ang="0">
                  <a:pos x="10" y="0"/>
                </a:cxn>
                <a:cxn ang="0">
                  <a:pos x="10" y="0"/>
                </a:cxn>
              </a:cxnLst>
              <a:rect l="0" t="0" r="r" b="b"/>
              <a:pathLst>
                <a:path w="20" h="12">
                  <a:moveTo>
                    <a:pt x="10" y="0"/>
                  </a:moveTo>
                  <a:lnTo>
                    <a:pt x="10" y="0"/>
                  </a:lnTo>
                  <a:lnTo>
                    <a:pt x="8" y="0"/>
                  </a:lnTo>
                  <a:lnTo>
                    <a:pt x="8" y="0"/>
                  </a:lnTo>
                  <a:lnTo>
                    <a:pt x="4" y="4"/>
                  </a:lnTo>
                  <a:lnTo>
                    <a:pt x="4" y="4"/>
                  </a:lnTo>
                  <a:lnTo>
                    <a:pt x="0" y="12"/>
                  </a:lnTo>
                  <a:lnTo>
                    <a:pt x="0" y="12"/>
                  </a:lnTo>
                  <a:lnTo>
                    <a:pt x="20" y="4"/>
                  </a:lnTo>
                  <a:lnTo>
                    <a:pt x="20" y="4"/>
                  </a:lnTo>
                  <a:lnTo>
                    <a:pt x="10" y="0"/>
                  </a:lnTo>
                  <a:lnTo>
                    <a:pt x="1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1" name="Freeform 188"/>
            <p:cNvSpPr/>
            <p:nvPr/>
          </p:nvSpPr>
          <p:spPr bwMode="auto">
            <a:xfrm>
              <a:off x="3360738" y="979488"/>
              <a:ext cx="34925" cy="15875"/>
            </a:xfrm>
            <a:custGeom>
              <a:avLst/>
              <a:gdLst/>
              <a:ahLst/>
              <a:cxnLst>
                <a:cxn ang="0">
                  <a:pos x="16" y="10"/>
                </a:cxn>
                <a:cxn ang="0">
                  <a:pos x="16" y="10"/>
                </a:cxn>
                <a:cxn ang="0">
                  <a:pos x="22" y="8"/>
                </a:cxn>
                <a:cxn ang="0">
                  <a:pos x="22" y="8"/>
                </a:cxn>
                <a:cxn ang="0">
                  <a:pos x="18" y="6"/>
                </a:cxn>
                <a:cxn ang="0">
                  <a:pos x="18" y="6"/>
                </a:cxn>
                <a:cxn ang="0">
                  <a:pos x="10" y="2"/>
                </a:cxn>
                <a:cxn ang="0">
                  <a:pos x="10" y="2"/>
                </a:cxn>
                <a:cxn ang="0">
                  <a:pos x="6" y="0"/>
                </a:cxn>
                <a:cxn ang="0">
                  <a:pos x="6" y="0"/>
                </a:cxn>
                <a:cxn ang="0">
                  <a:pos x="2" y="2"/>
                </a:cxn>
                <a:cxn ang="0">
                  <a:pos x="0" y="6"/>
                </a:cxn>
                <a:cxn ang="0">
                  <a:pos x="0" y="6"/>
                </a:cxn>
                <a:cxn ang="0">
                  <a:pos x="12" y="10"/>
                </a:cxn>
                <a:cxn ang="0">
                  <a:pos x="12" y="10"/>
                </a:cxn>
                <a:cxn ang="0">
                  <a:pos x="14" y="10"/>
                </a:cxn>
                <a:cxn ang="0">
                  <a:pos x="16" y="10"/>
                </a:cxn>
                <a:cxn ang="0">
                  <a:pos x="16" y="10"/>
                </a:cxn>
              </a:cxnLst>
              <a:rect l="0" t="0" r="r" b="b"/>
              <a:pathLst>
                <a:path w="22" h="10">
                  <a:moveTo>
                    <a:pt x="16" y="10"/>
                  </a:moveTo>
                  <a:lnTo>
                    <a:pt x="16" y="10"/>
                  </a:lnTo>
                  <a:lnTo>
                    <a:pt x="22" y="8"/>
                  </a:lnTo>
                  <a:lnTo>
                    <a:pt x="22" y="8"/>
                  </a:lnTo>
                  <a:lnTo>
                    <a:pt x="18" y="6"/>
                  </a:lnTo>
                  <a:lnTo>
                    <a:pt x="18" y="6"/>
                  </a:lnTo>
                  <a:lnTo>
                    <a:pt x="10" y="2"/>
                  </a:lnTo>
                  <a:lnTo>
                    <a:pt x="10" y="2"/>
                  </a:lnTo>
                  <a:lnTo>
                    <a:pt x="6" y="0"/>
                  </a:lnTo>
                  <a:lnTo>
                    <a:pt x="6" y="0"/>
                  </a:lnTo>
                  <a:lnTo>
                    <a:pt x="2" y="2"/>
                  </a:lnTo>
                  <a:lnTo>
                    <a:pt x="0" y="6"/>
                  </a:lnTo>
                  <a:lnTo>
                    <a:pt x="0" y="6"/>
                  </a:lnTo>
                  <a:lnTo>
                    <a:pt x="12" y="10"/>
                  </a:lnTo>
                  <a:lnTo>
                    <a:pt x="12" y="10"/>
                  </a:lnTo>
                  <a:lnTo>
                    <a:pt x="14" y="10"/>
                  </a:lnTo>
                  <a:lnTo>
                    <a:pt x="16" y="10"/>
                  </a:lnTo>
                  <a:lnTo>
                    <a:pt x="16"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2" name="Freeform 189"/>
            <p:cNvSpPr/>
            <p:nvPr/>
          </p:nvSpPr>
          <p:spPr bwMode="auto">
            <a:xfrm>
              <a:off x="3373438" y="969963"/>
              <a:ext cx="44450" cy="19050"/>
            </a:xfrm>
            <a:custGeom>
              <a:avLst/>
              <a:gdLst/>
              <a:ahLst/>
              <a:cxnLst>
                <a:cxn ang="0">
                  <a:pos x="20" y="12"/>
                </a:cxn>
                <a:cxn ang="0">
                  <a:pos x="20" y="12"/>
                </a:cxn>
                <a:cxn ang="0">
                  <a:pos x="28" y="8"/>
                </a:cxn>
                <a:cxn ang="0">
                  <a:pos x="28" y="8"/>
                </a:cxn>
                <a:cxn ang="0">
                  <a:pos x="14" y="2"/>
                </a:cxn>
                <a:cxn ang="0">
                  <a:pos x="14" y="2"/>
                </a:cxn>
                <a:cxn ang="0">
                  <a:pos x="8" y="0"/>
                </a:cxn>
                <a:cxn ang="0">
                  <a:pos x="8" y="0"/>
                </a:cxn>
                <a:cxn ang="0">
                  <a:pos x="2" y="0"/>
                </a:cxn>
                <a:cxn ang="0">
                  <a:pos x="0" y="4"/>
                </a:cxn>
                <a:cxn ang="0">
                  <a:pos x="0" y="4"/>
                </a:cxn>
                <a:cxn ang="0">
                  <a:pos x="14" y="10"/>
                </a:cxn>
                <a:cxn ang="0">
                  <a:pos x="14" y="10"/>
                </a:cxn>
                <a:cxn ang="0">
                  <a:pos x="18" y="12"/>
                </a:cxn>
                <a:cxn ang="0">
                  <a:pos x="20" y="12"/>
                </a:cxn>
                <a:cxn ang="0">
                  <a:pos x="20" y="12"/>
                </a:cxn>
              </a:cxnLst>
              <a:rect l="0" t="0" r="r" b="b"/>
              <a:pathLst>
                <a:path w="28" h="12">
                  <a:moveTo>
                    <a:pt x="20" y="12"/>
                  </a:moveTo>
                  <a:lnTo>
                    <a:pt x="20" y="12"/>
                  </a:lnTo>
                  <a:lnTo>
                    <a:pt x="28" y="8"/>
                  </a:lnTo>
                  <a:lnTo>
                    <a:pt x="28" y="8"/>
                  </a:lnTo>
                  <a:lnTo>
                    <a:pt x="14" y="2"/>
                  </a:lnTo>
                  <a:lnTo>
                    <a:pt x="14" y="2"/>
                  </a:lnTo>
                  <a:lnTo>
                    <a:pt x="8" y="0"/>
                  </a:lnTo>
                  <a:lnTo>
                    <a:pt x="8" y="0"/>
                  </a:lnTo>
                  <a:lnTo>
                    <a:pt x="2" y="0"/>
                  </a:lnTo>
                  <a:lnTo>
                    <a:pt x="0" y="4"/>
                  </a:lnTo>
                  <a:lnTo>
                    <a:pt x="0" y="4"/>
                  </a:lnTo>
                  <a:lnTo>
                    <a:pt x="14" y="10"/>
                  </a:lnTo>
                  <a:lnTo>
                    <a:pt x="14" y="10"/>
                  </a:lnTo>
                  <a:lnTo>
                    <a:pt x="18" y="12"/>
                  </a:lnTo>
                  <a:lnTo>
                    <a:pt x="20" y="12"/>
                  </a:lnTo>
                  <a:lnTo>
                    <a:pt x="2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3" name="Freeform 190"/>
            <p:cNvSpPr/>
            <p:nvPr/>
          </p:nvSpPr>
          <p:spPr bwMode="auto">
            <a:xfrm>
              <a:off x="3389313" y="963613"/>
              <a:ext cx="44450" cy="19050"/>
            </a:xfrm>
            <a:custGeom>
              <a:avLst/>
              <a:gdLst/>
              <a:ahLst/>
              <a:cxnLst>
                <a:cxn ang="0">
                  <a:pos x="20" y="12"/>
                </a:cxn>
                <a:cxn ang="0">
                  <a:pos x="20" y="12"/>
                </a:cxn>
                <a:cxn ang="0">
                  <a:pos x="28" y="8"/>
                </a:cxn>
                <a:cxn ang="0">
                  <a:pos x="28" y="8"/>
                </a:cxn>
                <a:cxn ang="0">
                  <a:pos x="22" y="4"/>
                </a:cxn>
                <a:cxn ang="0">
                  <a:pos x="14" y="0"/>
                </a:cxn>
                <a:cxn ang="0">
                  <a:pos x="8" y="0"/>
                </a:cxn>
                <a:cxn ang="0">
                  <a:pos x="0" y="2"/>
                </a:cxn>
                <a:cxn ang="0">
                  <a:pos x="0" y="2"/>
                </a:cxn>
                <a:cxn ang="0">
                  <a:pos x="16" y="8"/>
                </a:cxn>
                <a:cxn ang="0">
                  <a:pos x="16" y="8"/>
                </a:cxn>
                <a:cxn ang="0">
                  <a:pos x="20" y="12"/>
                </a:cxn>
                <a:cxn ang="0">
                  <a:pos x="20" y="12"/>
                </a:cxn>
              </a:cxnLst>
              <a:rect l="0" t="0" r="r" b="b"/>
              <a:pathLst>
                <a:path w="28" h="12">
                  <a:moveTo>
                    <a:pt x="20" y="12"/>
                  </a:moveTo>
                  <a:lnTo>
                    <a:pt x="20" y="12"/>
                  </a:lnTo>
                  <a:lnTo>
                    <a:pt x="28" y="8"/>
                  </a:lnTo>
                  <a:lnTo>
                    <a:pt x="28" y="8"/>
                  </a:lnTo>
                  <a:lnTo>
                    <a:pt x="22" y="4"/>
                  </a:lnTo>
                  <a:lnTo>
                    <a:pt x="14" y="0"/>
                  </a:lnTo>
                  <a:lnTo>
                    <a:pt x="8" y="0"/>
                  </a:lnTo>
                  <a:lnTo>
                    <a:pt x="0" y="2"/>
                  </a:lnTo>
                  <a:lnTo>
                    <a:pt x="0" y="2"/>
                  </a:lnTo>
                  <a:lnTo>
                    <a:pt x="16" y="8"/>
                  </a:lnTo>
                  <a:lnTo>
                    <a:pt x="16" y="8"/>
                  </a:lnTo>
                  <a:lnTo>
                    <a:pt x="20" y="12"/>
                  </a:lnTo>
                  <a:lnTo>
                    <a:pt x="2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4" name="Freeform 191"/>
            <p:cNvSpPr/>
            <p:nvPr/>
          </p:nvSpPr>
          <p:spPr bwMode="auto">
            <a:xfrm>
              <a:off x="3344863" y="1004888"/>
              <a:ext cx="31750" cy="15875"/>
            </a:xfrm>
            <a:custGeom>
              <a:avLst/>
              <a:gdLst/>
              <a:ahLst/>
              <a:cxnLst>
                <a:cxn ang="0">
                  <a:pos x="10" y="8"/>
                </a:cxn>
                <a:cxn ang="0">
                  <a:pos x="10" y="8"/>
                </a:cxn>
                <a:cxn ang="0">
                  <a:pos x="14" y="10"/>
                </a:cxn>
                <a:cxn ang="0">
                  <a:pos x="14" y="10"/>
                </a:cxn>
                <a:cxn ang="0">
                  <a:pos x="14" y="8"/>
                </a:cxn>
                <a:cxn ang="0">
                  <a:pos x="14" y="8"/>
                </a:cxn>
                <a:cxn ang="0">
                  <a:pos x="20" y="0"/>
                </a:cxn>
                <a:cxn ang="0">
                  <a:pos x="20" y="0"/>
                </a:cxn>
                <a:cxn ang="0">
                  <a:pos x="0" y="6"/>
                </a:cxn>
                <a:cxn ang="0">
                  <a:pos x="0" y="6"/>
                </a:cxn>
                <a:cxn ang="0">
                  <a:pos x="10" y="8"/>
                </a:cxn>
                <a:cxn ang="0">
                  <a:pos x="10" y="8"/>
                </a:cxn>
              </a:cxnLst>
              <a:rect l="0" t="0" r="r" b="b"/>
              <a:pathLst>
                <a:path w="20" h="10">
                  <a:moveTo>
                    <a:pt x="10" y="8"/>
                  </a:moveTo>
                  <a:lnTo>
                    <a:pt x="10" y="8"/>
                  </a:lnTo>
                  <a:lnTo>
                    <a:pt x="14" y="10"/>
                  </a:lnTo>
                  <a:lnTo>
                    <a:pt x="14" y="10"/>
                  </a:lnTo>
                  <a:lnTo>
                    <a:pt x="14" y="8"/>
                  </a:lnTo>
                  <a:lnTo>
                    <a:pt x="14" y="8"/>
                  </a:lnTo>
                  <a:lnTo>
                    <a:pt x="20" y="0"/>
                  </a:lnTo>
                  <a:lnTo>
                    <a:pt x="20" y="0"/>
                  </a:lnTo>
                  <a:lnTo>
                    <a:pt x="0" y="6"/>
                  </a:lnTo>
                  <a:lnTo>
                    <a:pt x="0" y="6"/>
                  </a:lnTo>
                  <a:lnTo>
                    <a:pt x="10" y="8"/>
                  </a:lnTo>
                  <a:lnTo>
                    <a:pt x="1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5" name="Freeform 192"/>
            <p:cNvSpPr/>
            <p:nvPr/>
          </p:nvSpPr>
          <p:spPr bwMode="auto">
            <a:xfrm>
              <a:off x="3370263" y="995363"/>
              <a:ext cx="28575" cy="28575"/>
            </a:xfrm>
            <a:custGeom>
              <a:avLst/>
              <a:gdLst/>
              <a:ahLst/>
              <a:cxnLst>
                <a:cxn ang="0">
                  <a:pos x="8" y="4"/>
                </a:cxn>
                <a:cxn ang="0">
                  <a:pos x="8" y="4"/>
                </a:cxn>
                <a:cxn ang="0">
                  <a:pos x="0" y="16"/>
                </a:cxn>
                <a:cxn ang="0">
                  <a:pos x="0" y="16"/>
                </a:cxn>
                <a:cxn ang="0">
                  <a:pos x="6" y="18"/>
                </a:cxn>
                <a:cxn ang="0">
                  <a:pos x="8" y="18"/>
                </a:cxn>
                <a:cxn ang="0">
                  <a:pos x="8" y="18"/>
                </a:cxn>
                <a:cxn ang="0">
                  <a:pos x="12" y="12"/>
                </a:cxn>
                <a:cxn ang="0">
                  <a:pos x="12" y="12"/>
                </a:cxn>
                <a:cxn ang="0">
                  <a:pos x="16" y="4"/>
                </a:cxn>
                <a:cxn ang="0">
                  <a:pos x="16" y="4"/>
                </a:cxn>
                <a:cxn ang="0">
                  <a:pos x="18" y="0"/>
                </a:cxn>
                <a:cxn ang="0">
                  <a:pos x="18" y="0"/>
                </a:cxn>
                <a:cxn ang="0">
                  <a:pos x="12" y="2"/>
                </a:cxn>
                <a:cxn ang="0">
                  <a:pos x="12" y="2"/>
                </a:cxn>
                <a:cxn ang="0">
                  <a:pos x="8" y="4"/>
                </a:cxn>
                <a:cxn ang="0">
                  <a:pos x="8" y="4"/>
                </a:cxn>
              </a:cxnLst>
              <a:rect l="0" t="0" r="r" b="b"/>
              <a:pathLst>
                <a:path w="18" h="18">
                  <a:moveTo>
                    <a:pt x="8" y="4"/>
                  </a:moveTo>
                  <a:lnTo>
                    <a:pt x="8" y="4"/>
                  </a:lnTo>
                  <a:lnTo>
                    <a:pt x="0" y="16"/>
                  </a:lnTo>
                  <a:lnTo>
                    <a:pt x="0" y="16"/>
                  </a:lnTo>
                  <a:lnTo>
                    <a:pt x="6" y="18"/>
                  </a:lnTo>
                  <a:lnTo>
                    <a:pt x="8" y="18"/>
                  </a:lnTo>
                  <a:lnTo>
                    <a:pt x="8" y="18"/>
                  </a:lnTo>
                  <a:lnTo>
                    <a:pt x="12" y="12"/>
                  </a:lnTo>
                  <a:lnTo>
                    <a:pt x="12" y="12"/>
                  </a:lnTo>
                  <a:lnTo>
                    <a:pt x="16" y="4"/>
                  </a:lnTo>
                  <a:lnTo>
                    <a:pt x="16" y="4"/>
                  </a:lnTo>
                  <a:lnTo>
                    <a:pt x="18" y="0"/>
                  </a:lnTo>
                  <a:lnTo>
                    <a:pt x="18" y="0"/>
                  </a:lnTo>
                  <a:lnTo>
                    <a:pt x="12" y="2"/>
                  </a:lnTo>
                  <a:lnTo>
                    <a:pt x="12" y="2"/>
                  </a:lnTo>
                  <a:lnTo>
                    <a:pt x="8" y="4"/>
                  </a:lnTo>
                  <a:lnTo>
                    <a:pt x="8"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6" name="Freeform 193"/>
            <p:cNvSpPr/>
            <p:nvPr/>
          </p:nvSpPr>
          <p:spPr bwMode="auto">
            <a:xfrm>
              <a:off x="3389313" y="989013"/>
              <a:ext cx="28575" cy="34925"/>
            </a:xfrm>
            <a:custGeom>
              <a:avLst/>
              <a:gdLst/>
              <a:ahLst/>
              <a:cxnLst>
                <a:cxn ang="0">
                  <a:pos x="8" y="6"/>
                </a:cxn>
                <a:cxn ang="0">
                  <a:pos x="8" y="6"/>
                </a:cxn>
                <a:cxn ang="0">
                  <a:pos x="0" y="22"/>
                </a:cxn>
                <a:cxn ang="0">
                  <a:pos x="0" y="22"/>
                </a:cxn>
                <a:cxn ang="0">
                  <a:pos x="4" y="22"/>
                </a:cxn>
                <a:cxn ang="0">
                  <a:pos x="8" y="20"/>
                </a:cxn>
                <a:cxn ang="0">
                  <a:pos x="8" y="20"/>
                </a:cxn>
                <a:cxn ang="0">
                  <a:pos x="12" y="14"/>
                </a:cxn>
                <a:cxn ang="0">
                  <a:pos x="12" y="14"/>
                </a:cxn>
                <a:cxn ang="0">
                  <a:pos x="18" y="0"/>
                </a:cxn>
                <a:cxn ang="0">
                  <a:pos x="18" y="0"/>
                </a:cxn>
                <a:cxn ang="0">
                  <a:pos x="10" y="4"/>
                </a:cxn>
                <a:cxn ang="0">
                  <a:pos x="10" y="4"/>
                </a:cxn>
                <a:cxn ang="0">
                  <a:pos x="8" y="4"/>
                </a:cxn>
                <a:cxn ang="0">
                  <a:pos x="8" y="6"/>
                </a:cxn>
                <a:cxn ang="0">
                  <a:pos x="8" y="6"/>
                </a:cxn>
              </a:cxnLst>
              <a:rect l="0" t="0" r="r" b="b"/>
              <a:pathLst>
                <a:path w="18" h="22">
                  <a:moveTo>
                    <a:pt x="8" y="6"/>
                  </a:moveTo>
                  <a:lnTo>
                    <a:pt x="8" y="6"/>
                  </a:lnTo>
                  <a:lnTo>
                    <a:pt x="0" y="22"/>
                  </a:lnTo>
                  <a:lnTo>
                    <a:pt x="0" y="22"/>
                  </a:lnTo>
                  <a:lnTo>
                    <a:pt x="4" y="22"/>
                  </a:lnTo>
                  <a:lnTo>
                    <a:pt x="8" y="20"/>
                  </a:lnTo>
                  <a:lnTo>
                    <a:pt x="8" y="20"/>
                  </a:lnTo>
                  <a:lnTo>
                    <a:pt x="12" y="14"/>
                  </a:lnTo>
                  <a:lnTo>
                    <a:pt x="12" y="14"/>
                  </a:lnTo>
                  <a:lnTo>
                    <a:pt x="18" y="0"/>
                  </a:lnTo>
                  <a:lnTo>
                    <a:pt x="18" y="0"/>
                  </a:lnTo>
                  <a:lnTo>
                    <a:pt x="10" y="4"/>
                  </a:lnTo>
                  <a:lnTo>
                    <a:pt x="10" y="4"/>
                  </a:lnTo>
                  <a:lnTo>
                    <a:pt x="8" y="4"/>
                  </a:lnTo>
                  <a:lnTo>
                    <a:pt x="8" y="6"/>
                  </a:lnTo>
                  <a:lnTo>
                    <a:pt x="8"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7" name="Freeform 194"/>
            <p:cNvSpPr/>
            <p:nvPr/>
          </p:nvSpPr>
          <p:spPr bwMode="auto">
            <a:xfrm>
              <a:off x="3408363" y="985838"/>
              <a:ext cx="28575" cy="34925"/>
            </a:xfrm>
            <a:custGeom>
              <a:avLst/>
              <a:gdLst/>
              <a:ahLst/>
              <a:cxnLst>
                <a:cxn ang="0">
                  <a:pos x="10" y="2"/>
                </a:cxn>
                <a:cxn ang="0">
                  <a:pos x="10" y="2"/>
                </a:cxn>
                <a:cxn ang="0">
                  <a:pos x="8" y="6"/>
                </a:cxn>
                <a:cxn ang="0">
                  <a:pos x="8" y="6"/>
                </a:cxn>
                <a:cxn ang="0">
                  <a:pos x="0" y="22"/>
                </a:cxn>
                <a:cxn ang="0">
                  <a:pos x="0" y="22"/>
                </a:cxn>
                <a:cxn ang="0">
                  <a:pos x="6" y="18"/>
                </a:cxn>
                <a:cxn ang="0">
                  <a:pos x="12" y="14"/>
                </a:cxn>
                <a:cxn ang="0">
                  <a:pos x="16" y="6"/>
                </a:cxn>
                <a:cxn ang="0">
                  <a:pos x="18" y="0"/>
                </a:cxn>
                <a:cxn ang="0">
                  <a:pos x="18" y="0"/>
                </a:cxn>
                <a:cxn ang="0">
                  <a:pos x="10" y="2"/>
                </a:cxn>
                <a:cxn ang="0">
                  <a:pos x="10" y="2"/>
                </a:cxn>
              </a:cxnLst>
              <a:rect l="0" t="0" r="r" b="b"/>
              <a:pathLst>
                <a:path w="18" h="22">
                  <a:moveTo>
                    <a:pt x="10" y="2"/>
                  </a:moveTo>
                  <a:lnTo>
                    <a:pt x="10" y="2"/>
                  </a:lnTo>
                  <a:lnTo>
                    <a:pt x="8" y="6"/>
                  </a:lnTo>
                  <a:lnTo>
                    <a:pt x="8" y="6"/>
                  </a:lnTo>
                  <a:lnTo>
                    <a:pt x="0" y="22"/>
                  </a:lnTo>
                  <a:lnTo>
                    <a:pt x="0" y="22"/>
                  </a:lnTo>
                  <a:lnTo>
                    <a:pt x="6" y="18"/>
                  </a:lnTo>
                  <a:lnTo>
                    <a:pt x="12" y="14"/>
                  </a:lnTo>
                  <a:lnTo>
                    <a:pt x="16" y="6"/>
                  </a:lnTo>
                  <a:lnTo>
                    <a:pt x="18" y="0"/>
                  </a:lnTo>
                  <a:lnTo>
                    <a:pt x="18" y="0"/>
                  </a:lnTo>
                  <a:lnTo>
                    <a:pt x="10" y="2"/>
                  </a:lnTo>
                  <a:lnTo>
                    <a:pt x="1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8" name="Freeform 195"/>
            <p:cNvSpPr/>
            <p:nvPr/>
          </p:nvSpPr>
          <p:spPr bwMode="auto">
            <a:xfrm>
              <a:off x="3297238" y="1039813"/>
              <a:ext cx="19050" cy="31750"/>
            </a:xfrm>
            <a:custGeom>
              <a:avLst/>
              <a:gdLst/>
              <a:ahLst/>
              <a:cxnLst>
                <a:cxn ang="0">
                  <a:pos x="10" y="10"/>
                </a:cxn>
                <a:cxn ang="0">
                  <a:pos x="10" y="10"/>
                </a:cxn>
                <a:cxn ang="0">
                  <a:pos x="12" y="8"/>
                </a:cxn>
                <a:cxn ang="0">
                  <a:pos x="12" y="8"/>
                </a:cxn>
                <a:cxn ang="0">
                  <a:pos x="6" y="6"/>
                </a:cxn>
                <a:cxn ang="0">
                  <a:pos x="6" y="6"/>
                </a:cxn>
                <a:cxn ang="0">
                  <a:pos x="0" y="0"/>
                </a:cxn>
                <a:cxn ang="0">
                  <a:pos x="0" y="0"/>
                </a:cxn>
                <a:cxn ang="0">
                  <a:pos x="6" y="20"/>
                </a:cxn>
                <a:cxn ang="0">
                  <a:pos x="6" y="20"/>
                </a:cxn>
                <a:cxn ang="0">
                  <a:pos x="10" y="10"/>
                </a:cxn>
                <a:cxn ang="0">
                  <a:pos x="10" y="10"/>
                </a:cxn>
              </a:cxnLst>
              <a:rect l="0" t="0" r="r" b="b"/>
              <a:pathLst>
                <a:path w="12" h="20">
                  <a:moveTo>
                    <a:pt x="10" y="10"/>
                  </a:moveTo>
                  <a:lnTo>
                    <a:pt x="10" y="10"/>
                  </a:lnTo>
                  <a:lnTo>
                    <a:pt x="12" y="8"/>
                  </a:lnTo>
                  <a:lnTo>
                    <a:pt x="12" y="8"/>
                  </a:lnTo>
                  <a:lnTo>
                    <a:pt x="6" y="6"/>
                  </a:lnTo>
                  <a:lnTo>
                    <a:pt x="6" y="6"/>
                  </a:lnTo>
                  <a:lnTo>
                    <a:pt x="0" y="0"/>
                  </a:lnTo>
                  <a:lnTo>
                    <a:pt x="0" y="0"/>
                  </a:lnTo>
                  <a:lnTo>
                    <a:pt x="6" y="20"/>
                  </a:lnTo>
                  <a:lnTo>
                    <a:pt x="6" y="20"/>
                  </a:lnTo>
                  <a:lnTo>
                    <a:pt x="10" y="10"/>
                  </a:lnTo>
                  <a:lnTo>
                    <a:pt x="10"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9" name="Freeform 196"/>
            <p:cNvSpPr/>
            <p:nvPr/>
          </p:nvSpPr>
          <p:spPr bwMode="auto">
            <a:xfrm>
              <a:off x="3309938" y="1055688"/>
              <a:ext cx="19050" cy="38100"/>
            </a:xfrm>
            <a:custGeom>
              <a:avLst/>
              <a:gdLst/>
              <a:ahLst/>
              <a:cxnLst>
                <a:cxn ang="0">
                  <a:pos x="2" y="18"/>
                </a:cxn>
                <a:cxn ang="0">
                  <a:pos x="2" y="18"/>
                </a:cxn>
                <a:cxn ang="0">
                  <a:pos x="4" y="24"/>
                </a:cxn>
                <a:cxn ang="0">
                  <a:pos x="4" y="24"/>
                </a:cxn>
                <a:cxn ang="0">
                  <a:pos x="6" y="20"/>
                </a:cxn>
                <a:cxn ang="0">
                  <a:pos x="6" y="20"/>
                </a:cxn>
                <a:cxn ang="0">
                  <a:pos x="8" y="12"/>
                </a:cxn>
                <a:cxn ang="0">
                  <a:pos x="8" y="12"/>
                </a:cxn>
                <a:cxn ang="0">
                  <a:pos x="12" y="6"/>
                </a:cxn>
                <a:cxn ang="0">
                  <a:pos x="12" y="6"/>
                </a:cxn>
                <a:cxn ang="0">
                  <a:pos x="8" y="2"/>
                </a:cxn>
                <a:cxn ang="0">
                  <a:pos x="6" y="0"/>
                </a:cxn>
                <a:cxn ang="0">
                  <a:pos x="6" y="0"/>
                </a:cxn>
                <a:cxn ang="0">
                  <a:pos x="0" y="12"/>
                </a:cxn>
                <a:cxn ang="0">
                  <a:pos x="0" y="12"/>
                </a:cxn>
                <a:cxn ang="0">
                  <a:pos x="0" y="16"/>
                </a:cxn>
                <a:cxn ang="0">
                  <a:pos x="2" y="18"/>
                </a:cxn>
                <a:cxn ang="0">
                  <a:pos x="2" y="18"/>
                </a:cxn>
              </a:cxnLst>
              <a:rect l="0" t="0" r="r" b="b"/>
              <a:pathLst>
                <a:path w="12" h="24">
                  <a:moveTo>
                    <a:pt x="2" y="18"/>
                  </a:moveTo>
                  <a:lnTo>
                    <a:pt x="2" y="18"/>
                  </a:lnTo>
                  <a:lnTo>
                    <a:pt x="4" y="24"/>
                  </a:lnTo>
                  <a:lnTo>
                    <a:pt x="4" y="24"/>
                  </a:lnTo>
                  <a:lnTo>
                    <a:pt x="6" y="20"/>
                  </a:lnTo>
                  <a:lnTo>
                    <a:pt x="6" y="20"/>
                  </a:lnTo>
                  <a:lnTo>
                    <a:pt x="8" y="12"/>
                  </a:lnTo>
                  <a:lnTo>
                    <a:pt x="8" y="12"/>
                  </a:lnTo>
                  <a:lnTo>
                    <a:pt x="12" y="6"/>
                  </a:lnTo>
                  <a:lnTo>
                    <a:pt x="12" y="6"/>
                  </a:lnTo>
                  <a:lnTo>
                    <a:pt x="8" y="2"/>
                  </a:lnTo>
                  <a:lnTo>
                    <a:pt x="6" y="0"/>
                  </a:lnTo>
                  <a:lnTo>
                    <a:pt x="6" y="0"/>
                  </a:lnTo>
                  <a:lnTo>
                    <a:pt x="0" y="12"/>
                  </a:lnTo>
                  <a:lnTo>
                    <a:pt x="0" y="12"/>
                  </a:lnTo>
                  <a:lnTo>
                    <a:pt x="0" y="16"/>
                  </a:lnTo>
                  <a:lnTo>
                    <a:pt x="2" y="18"/>
                  </a:lnTo>
                  <a:lnTo>
                    <a:pt x="2"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0" name="Freeform 197"/>
            <p:cNvSpPr/>
            <p:nvPr/>
          </p:nvSpPr>
          <p:spPr bwMode="auto">
            <a:xfrm>
              <a:off x="3319463" y="1068388"/>
              <a:ext cx="19050" cy="44450"/>
            </a:xfrm>
            <a:custGeom>
              <a:avLst/>
              <a:gdLst/>
              <a:ahLst/>
              <a:cxnLst>
                <a:cxn ang="0">
                  <a:pos x="0" y="20"/>
                </a:cxn>
                <a:cxn ang="0">
                  <a:pos x="0" y="20"/>
                </a:cxn>
                <a:cxn ang="0">
                  <a:pos x="2" y="28"/>
                </a:cxn>
                <a:cxn ang="0">
                  <a:pos x="2" y="28"/>
                </a:cxn>
                <a:cxn ang="0">
                  <a:pos x="8" y="14"/>
                </a:cxn>
                <a:cxn ang="0">
                  <a:pos x="8" y="14"/>
                </a:cxn>
                <a:cxn ang="0">
                  <a:pos x="12" y="8"/>
                </a:cxn>
                <a:cxn ang="0">
                  <a:pos x="12" y="8"/>
                </a:cxn>
                <a:cxn ang="0">
                  <a:pos x="10" y="4"/>
                </a:cxn>
                <a:cxn ang="0">
                  <a:pos x="8" y="0"/>
                </a:cxn>
                <a:cxn ang="0">
                  <a:pos x="8" y="0"/>
                </a:cxn>
                <a:cxn ang="0">
                  <a:pos x="0" y="16"/>
                </a:cxn>
                <a:cxn ang="0">
                  <a:pos x="0" y="16"/>
                </a:cxn>
                <a:cxn ang="0">
                  <a:pos x="0" y="18"/>
                </a:cxn>
                <a:cxn ang="0">
                  <a:pos x="0" y="20"/>
                </a:cxn>
                <a:cxn ang="0">
                  <a:pos x="0" y="20"/>
                </a:cxn>
              </a:cxnLst>
              <a:rect l="0" t="0" r="r" b="b"/>
              <a:pathLst>
                <a:path w="12" h="28">
                  <a:moveTo>
                    <a:pt x="0" y="20"/>
                  </a:moveTo>
                  <a:lnTo>
                    <a:pt x="0" y="20"/>
                  </a:lnTo>
                  <a:lnTo>
                    <a:pt x="2" y="28"/>
                  </a:lnTo>
                  <a:lnTo>
                    <a:pt x="2" y="28"/>
                  </a:lnTo>
                  <a:lnTo>
                    <a:pt x="8" y="14"/>
                  </a:lnTo>
                  <a:lnTo>
                    <a:pt x="8" y="14"/>
                  </a:lnTo>
                  <a:lnTo>
                    <a:pt x="12" y="8"/>
                  </a:lnTo>
                  <a:lnTo>
                    <a:pt x="12" y="8"/>
                  </a:lnTo>
                  <a:lnTo>
                    <a:pt x="10" y="4"/>
                  </a:lnTo>
                  <a:lnTo>
                    <a:pt x="8" y="0"/>
                  </a:lnTo>
                  <a:lnTo>
                    <a:pt x="8" y="0"/>
                  </a:lnTo>
                  <a:lnTo>
                    <a:pt x="0" y="16"/>
                  </a:lnTo>
                  <a:lnTo>
                    <a:pt x="0" y="16"/>
                  </a:lnTo>
                  <a:lnTo>
                    <a:pt x="0" y="18"/>
                  </a:lnTo>
                  <a:lnTo>
                    <a:pt x="0" y="20"/>
                  </a:lnTo>
                  <a:lnTo>
                    <a:pt x="0"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1" name="Freeform 198"/>
            <p:cNvSpPr/>
            <p:nvPr/>
          </p:nvSpPr>
          <p:spPr bwMode="auto">
            <a:xfrm>
              <a:off x="3325813" y="1084263"/>
              <a:ext cx="15875" cy="44450"/>
            </a:xfrm>
            <a:custGeom>
              <a:avLst/>
              <a:gdLst/>
              <a:ahLst/>
              <a:cxnLst>
                <a:cxn ang="0">
                  <a:pos x="0" y="22"/>
                </a:cxn>
                <a:cxn ang="0">
                  <a:pos x="0" y="22"/>
                </a:cxn>
                <a:cxn ang="0">
                  <a:pos x="2" y="28"/>
                </a:cxn>
                <a:cxn ang="0">
                  <a:pos x="2" y="28"/>
                </a:cxn>
                <a:cxn ang="0">
                  <a:pos x="8" y="22"/>
                </a:cxn>
                <a:cxn ang="0">
                  <a:pos x="10" y="16"/>
                </a:cxn>
                <a:cxn ang="0">
                  <a:pos x="10" y="8"/>
                </a:cxn>
                <a:cxn ang="0">
                  <a:pos x="8" y="0"/>
                </a:cxn>
                <a:cxn ang="0">
                  <a:pos x="8" y="0"/>
                </a:cxn>
                <a:cxn ang="0">
                  <a:pos x="2" y="16"/>
                </a:cxn>
                <a:cxn ang="0">
                  <a:pos x="2" y="16"/>
                </a:cxn>
                <a:cxn ang="0">
                  <a:pos x="0" y="22"/>
                </a:cxn>
                <a:cxn ang="0">
                  <a:pos x="0" y="22"/>
                </a:cxn>
              </a:cxnLst>
              <a:rect l="0" t="0" r="r" b="b"/>
              <a:pathLst>
                <a:path w="10" h="28">
                  <a:moveTo>
                    <a:pt x="0" y="22"/>
                  </a:moveTo>
                  <a:lnTo>
                    <a:pt x="0" y="22"/>
                  </a:lnTo>
                  <a:lnTo>
                    <a:pt x="2" y="28"/>
                  </a:lnTo>
                  <a:lnTo>
                    <a:pt x="2" y="28"/>
                  </a:lnTo>
                  <a:lnTo>
                    <a:pt x="8" y="22"/>
                  </a:lnTo>
                  <a:lnTo>
                    <a:pt x="10" y="16"/>
                  </a:lnTo>
                  <a:lnTo>
                    <a:pt x="10" y="8"/>
                  </a:lnTo>
                  <a:lnTo>
                    <a:pt x="8" y="0"/>
                  </a:lnTo>
                  <a:lnTo>
                    <a:pt x="8" y="0"/>
                  </a:lnTo>
                  <a:lnTo>
                    <a:pt x="2" y="16"/>
                  </a:lnTo>
                  <a:lnTo>
                    <a:pt x="2" y="16"/>
                  </a:lnTo>
                  <a:lnTo>
                    <a:pt x="0" y="22"/>
                  </a:lnTo>
                  <a:lnTo>
                    <a:pt x="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2" name="Freeform 199"/>
            <p:cNvSpPr/>
            <p:nvPr/>
          </p:nvSpPr>
          <p:spPr bwMode="auto">
            <a:xfrm>
              <a:off x="3284538" y="1042988"/>
              <a:ext cx="19050" cy="28575"/>
            </a:xfrm>
            <a:custGeom>
              <a:avLst/>
              <a:gdLst/>
              <a:ahLst/>
              <a:cxnLst>
                <a:cxn ang="0">
                  <a:pos x="12" y="18"/>
                </a:cxn>
                <a:cxn ang="0">
                  <a:pos x="12" y="18"/>
                </a:cxn>
                <a:cxn ang="0">
                  <a:pos x="4" y="0"/>
                </a:cxn>
                <a:cxn ang="0">
                  <a:pos x="4" y="0"/>
                </a:cxn>
                <a:cxn ang="0">
                  <a:pos x="2" y="8"/>
                </a:cxn>
                <a:cxn ang="0">
                  <a:pos x="2" y="8"/>
                </a:cxn>
                <a:cxn ang="0">
                  <a:pos x="0" y="12"/>
                </a:cxn>
                <a:cxn ang="0">
                  <a:pos x="0" y="12"/>
                </a:cxn>
                <a:cxn ang="0">
                  <a:pos x="2" y="14"/>
                </a:cxn>
                <a:cxn ang="0">
                  <a:pos x="2" y="14"/>
                </a:cxn>
                <a:cxn ang="0">
                  <a:pos x="12" y="18"/>
                </a:cxn>
                <a:cxn ang="0">
                  <a:pos x="12" y="18"/>
                </a:cxn>
              </a:cxnLst>
              <a:rect l="0" t="0" r="r" b="b"/>
              <a:pathLst>
                <a:path w="12" h="18">
                  <a:moveTo>
                    <a:pt x="12" y="18"/>
                  </a:moveTo>
                  <a:lnTo>
                    <a:pt x="12" y="18"/>
                  </a:lnTo>
                  <a:lnTo>
                    <a:pt x="4" y="0"/>
                  </a:lnTo>
                  <a:lnTo>
                    <a:pt x="4" y="0"/>
                  </a:lnTo>
                  <a:lnTo>
                    <a:pt x="2" y="8"/>
                  </a:lnTo>
                  <a:lnTo>
                    <a:pt x="2" y="8"/>
                  </a:lnTo>
                  <a:lnTo>
                    <a:pt x="0" y="12"/>
                  </a:lnTo>
                  <a:lnTo>
                    <a:pt x="0" y="12"/>
                  </a:lnTo>
                  <a:lnTo>
                    <a:pt x="2" y="14"/>
                  </a:lnTo>
                  <a:lnTo>
                    <a:pt x="2" y="14"/>
                  </a:lnTo>
                  <a:lnTo>
                    <a:pt x="12" y="18"/>
                  </a:lnTo>
                  <a:lnTo>
                    <a:pt x="12"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3" name="Freeform 200"/>
            <p:cNvSpPr/>
            <p:nvPr/>
          </p:nvSpPr>
          <p:spPr bwMode="auto">
            <a:xfrm>
              <a:off x="3281363" y="1068388"/>
              <a:ext cx="28575" cy="25400"/>
            </a:xfrm>
            <a:custGeom>
              <a:avLst/>
              <a:gdLst/>
              <a:ahLst/>
              <a:cxnLst>
                <a:cxn ang="0">
                  <a:pos x="6" y="10"/>
                </a:cxn>
                <a:cxn ang="0">
                  <a:pos x="6" y="10"/>
                </a:cxn>
                <a:cxn ang="0">
                  <a:pos x="14" y="14"/>
                </a:cxn>
                <a:cxn ang="0">
                  <a:pos x="14" y="14"/>
                </a:cxn>
                <a:cxn ang="0">
                  <a:pos x="18" y="16"/>
                </a:cxn>
                <a:cxn ang="0">
                  <a:pos x="18" y="16"/>
                </a:cxn>
                <a:cxn ang="0">
                  <a:pos x="16" y="10"/>
                </a:cxn>
                <a:cxn ang="0">
                  <a:pos x="16" y="10"/>
                </a:cxn>
                <a:cxn ang="0">
                  <a:pos x="16" y="8"/>
                </a:cxn>
                <a:cxn ang="0">
                  <a:pos x="14" y="6"/>
                </a:cxn>
                <a:cxn ang="0">
                  <a:pos x="14" y="6"/>
                </a:cxn>
                <a:cxn ang="0">
                  <a:pos x="2" y="0"/>
                </a:cxn>
                <a:cxn ang="0">
                  <a:pos x="2" y="0"/>
                </a:cxn>
                <a:cxn ang="0">
                  <a:pos x="0" y="4"/>
                </a:cxn>
                <a:cxn ang="0">
                  <a:pos x="2" y="8"/>
                </a:cxn>
                <a:cxn ang="0">
                  <a:pos x="2" y="8"/>
                </a:cxn>
                <a:cxn ang="0">
                  <a:pos x="6" y="10"/>
                </a:cxn>
                <a:cxn ang="0">
                  <a:pos x="6" y="10"/>
                </a:cxn>
              </a:cxnLst>
              <a:rect l="0" t="0" r="r" b="b"/>
              <a:pathLst>
                <a:path w="18" h="16">
                  <a:moveTo>
                    <a:pt x="6" y="10"/>
                  </a:moveTo>
                  <a:lnTo>
                    <a:pt x="6" y="10"/>
                  </a:lnTo>
                  <a:lnTo>
                    <a:pt x="14" y="14"/>
                  </a:lnTo>
                  <a:lnTo>
                    <a:pt x="14" y="14"/>
                  </a:lnTo>
                  <a:lnTo>
                    <a:pt x="18" y="16"/>
                  </a:lnTo>
                  <a:lnTo>
                    <a:pt x="18" y="16"/>
                  </a:lnTo>
                  <a:lnTo>
                    <a:pt x="16" y="10"/>
                  </a:lnTo>
                  <a:lnTo>
                    <a:pt x="16" y="10"/>
                  </a:lnTo>
                  <a:lnTo>
                    <a:pt x="16" y="8"/>
                  </a:lnTo>
                  <a:lnTo>
                    <a:pt x="14" y="6"/>
                  </a:lnTo>
                  <a:lnTo>
                    <a:pt x="14" y="6"/>
                  </a:lnTo>
                  <a:lnTo>
                    <a:pt x="2" y="0"/>
                  </a:lnTo>
                  <a:lnTo>
                    <a:pt x="2" y="0"/>
                  </a:lnTo>
                  <a:lnTo>
                    <a:pt x="0" y="4"/>
                  </a:lnTo>
                  <a:lnTo>
                    <a:pt x="2" y="8"/>
                  </a:lnTo>
                  <a:lnTo>
                    <a:pt x="2" y="8"/>
                  </a:lnTo>
                  <a:lnTo>
                    <a:pt x="6" y="10"/>
                  </a:lnTo>
                  <a:lnTo>
                    <a:pt x="6"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4" name="Freeform 201"/>
            <p:cNvSpPr/>
            <p:nvPr/>
          </p:nvSpPr>
          <p:spPr bwMode="auto">
            <a:xfrm>
              <a:off x="3281363" y="1084263"/>
              <a:ext cx="34925" cy="31750"/>
            </a:xfrm>
            <a:custGeom>
              <a:avLst/>
              <a:gdLst/>
              <a:ahLst/>
              <a:cxnLst>
                <a:cxn ang="0">
                  <a:pos x="2" y="10"/>
                </a:cxn>
                <a:cxn ang="0">
                  <a:pos x="2" y="10"/>
                </a:cxn>
                <a:cxn ang="0">
                  <a:pos x="10" y="12"/>
                </a:cxn>
                <a:cxn ang="0">
                  <a:pos x="10" y="12"/>
                </a:cxn>
                <a:cxn ang="0">
                  <a:pos x="22" y="20"/>
                </a:cxn>
                <a:cxn ang="0">
                  <a:pos x="22" y="20"/>
                </a:cxn>
                <a:cxn ang="0">
                  <a:pos x="20" y="12"/>
                </a:cxn>
                <a:cxn ang="0">
                  <a:pos x="20" y="12"/>
                </a:cxn>
                <a:cxn ang="0">
                  <a:pos x="18" y="10"/>
                </a:cxn>
                <a:cxn ang="0">
                  <a:pos x="16" y="8"/>
                </a:cxn>
                <a:cxn ang="0">
                  <a:pos x="16" y="8"/>
                </a:cxn>
                <a:cxn ang="0">
                  <a:pos x="0" y="0"/>
                </a:cxn>
                <a:cxn ang="0">
                  <a:pos x="0" y="0"/>
                </a:cxn>
                <a:cxn ang="0">
                  <a:pos x="0" y="6"/>
                </a:cxn>
                <a:cxn ang="0">
                  <a:pos x="2" y="10"/>
                </a:cxn>
                <a:cxn ang="0">
                  <a:pos x="2" y="10"/>
                </a:cxn>
              </a:cxnLst>
              <a:rect l="0" t="0" r="r" b="b"/>
              <a:pathLst>
                <a:path w="22" h="20">
                  <a:moveTo>
                    <a:pt x="2" y="10"/>
                  </a:moveTo>
                  <a:lnTo>
                    <a:pt x="2" y="10"/>
                  </a:lnTo>
                  <a:lnTo>
                    <a:pt x="10" y="12"/>
                  </a:lnTo>
                  <a:lnTo>
                    <a:pt x="10" y="12"/>
                  </a:lnTo>
                  <a:lnTo>
                    <a:pt x="22" y="20"/>
                  </a:lnTo>
                  <a:lnTo>
                    <a:pt x="22" y="20"/>
                  </a:lnTo>
                  <a:lnTo>
                    <a:pt x="20" y="12"/>
                  </a:lnTo>
                  <a:lnTo>
                    <a:pt x="20" y="12"/>
                  </a:lnTo>
                  <a:lnTo>
                    <a:pt x="18" y="10"/>
                  </a:lnTo>
                  <a:lnTo>
                    <a:pt x="16" y="8"/>
                  </a:lnTo>
                  <a:lnTo>
                    <a:pt x="16" y="8"/>
                  </a:lnTo>
                  <a:lnTo>
                    <a:pt x="0" y="0"/>
                  </a:lnTo>
                  <a:lnTo>
                    <a:pt x="0" y="0"/>
                  </a:lnTo>
                  <a:lnTo>
                    <a:pt x="0" y="6"/>
                  </a:lnTo>
                  <a:lnTo>
                    <a:pt x="2" y="10"/>
                  </a:lnTo>
                  <a:lnTo>
                    <a:pt x="2"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5" name="Freeform 202"/>
            <p:cNvSpPr/>
            <p:nvPr/>
          </p:nvSpPr>
          <p:spPr bwMode="auto">
            <a:xfrm>
              <a:off x="3284538" y="1103313"/>
              <a:ext cx="38100" cy="28575"/>
            </a:xfrm>
            <a:custGeom>
              <a:avLst/>
              <a:gdLst/>
              <a:ahLst/>
              <a:cxnLst>
                <a:cxn ang="0">
                  <a:pos x="22" y="10"/>
                </a:cxn>
                <a:cxn ang="0">
                  <a:pos x="22" y="10"/>
                </a:cxn>
                <a:cxn ang="0">
                  <a:pos x="16" y="8"/>
                </a:cxn>
                <a:cxn ang="0">
                  <a:pos x="16" y="8"/>
                </a:cxn>
                <a:cxn ang="0">
                  <a:pos x="0" y="0"/>
                </a:cxn>
                <a:cxn ang="0">
                  <a:pos x="0" y="0"/>
                </a:cxn>
                <a:cxn ang="0">
                  <a:pos x="4" y="8"/>
                </a:cxn>
                <a:cxn ang="0">
                  <a:pos x="10" y="14"/>
                </a:cxn>
                <a:cxn ang="0">
                  <a:pos x="16" y="18"/>
                </a:cxn>
                <a:cxn ang="0">
                  <a:pos x="24" y="18"/>
                </a:cxn>
                <a:cxn ang="0">
                  <a:pos x="24" y="18"/>
                </a:cxn>
                <a:cxn ang="0">
                  <a:pos x="22" y="10"/>
                </a:cxn>
                <a:cxn ang="0">
                  <a:pos x="22" y="10"/>
                </a:cxn>
              </a:cxnLst>
              <a:rect l="0" t="0" r="r" b="b"/>
              <a:pathLst>
                <a:path w="24" h="18">
                  <a:moveTo>
                    <a:pt x="22" y="10"/>
                  </a:moveTo>
                  <a:lnTo>
                    <a:pt x="22" y="10"/>
                  </a:lnTo>
                  <a:lnTo>
                    <a:pt x="16" y="8"/>
                  </a:lnTo>
                  <a:lnTo>
                    <a:pt x="16" y="8"/>
                  </a:lnTo>
                  <a:lnTo>
                    <a:pt x="0" y="0"/>
                  </a:lnTo>
                  <a:lnTo>
                    <a:pt x="0" y="0"/>
                  </a:lnTo>
                  <a:lnTo>
                    <a:pt x="4" y="8"/>
                  </a:lnTo>
                  <a:lnTo>
                    <a:pt x="10" y="14"/>
                  </a:lnTo>
                  <a:lnTo>
                    <a:pt x="16" y="18"/>
                  </a:lnTo>
                  <a:lnTo>
                    <a:pt x="24" y="18"/>
                  </a:lnTo>
                  <a:lnTo>
                    <a:pt x="24" y="18"/>
                  </a:lnTo>
                  <a:lnTo>
                    <a:pt x="22" y="10"/>
                  </a:lnTo>
                  <a:lnTo>
                    <a:pt x="22"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6" name="Freeform 203"/>
            <p:cNvSpPr/>
            <p:nvPr/>
          </p:nvSpPr>
          <p:spPr bwMode="auto">
            <a:xfrm>
              <a:off x="3694113" y="763588"/>
              <a:ext cx="25400" cy="38100"/>
            </a:xfrm>
            <a:custGeom>
              <a:avLst/>
              <a:gdLst/>
              <a:ahLst/>
              <a:cxnLst>
                <a:cxn ang="0">
                  <a:pos x="12" y="24"/>
                </a:cxn>
                <a:cxn ang="0">
                  <a:pos x="12" y="24"/>
                </a:cxn>
                <a:cxn ang="0">
                  <a:pos x="16" y="10"/>
                </a:cxn>
                <a:cxn ang="0">
                  <a:pos x="16" y="10"/>
                </a:cxn>
                <a:cxn ang="0">
                  <a:pos x="16" y="10"/>
                </a:cxn>
                <a:cxn ang="0">
                  <a:pos x="16" y="10"/>
                </a:cxn>
                <a:cxn ang="0">
                  <a:pos x="12" y="6"/>
                </a:cxn>
                <a:cxn ang="0">
                  <a:pos x="12" y="6"/>
                </a:cxn>
                <a:cxn ang="0">
                  <a:pos x="6" y="2"/>
                </a:cxn>
                <a:cxn ang="0">
                  <a:pos x="0" y="0"/>
                </a:cxn>
                <a:cxn ang="0">
                  <a:pos x="0" y="0"/>
                </a:cxn>
                <a:cxn ang="0">
                  <a:pos x="12" y="24"/>
                </a:cxn>
                <a:cxn ang="0">
                  <a:pos x="12" y="24"/>
                </a:cxn>
              </a:cxnLst>
              <a:rect l="0" t="0" r="r" b="b"/>
              <a:pathLst>
                <a:path w="16" h="24">
                  <a:moveTo>
                    <a:pt x="12" y="24"/>
                  </a:moveTo>
                  <a:lnTo>
                    <a:pt x="12" y="24"/>
                  </a:lnTo>
                  <a:lnTo>
                    <a:pt x="16" y="10"/>
                  </a:lnTo>
                  <a:lnTo>
                    <a:pt x="16" y="10"/>
                  </a:lnTo>
                  <a:lnTo>
                    <a:pt x="16" y="10"/>
                  </a:lnTo>
                  <a:lnTo>
                    <a:pt x="16" y="10"/>
                  </a:lnTo>
                  <a:lnTo>
                    <a:pt x="12" y="6"/>
                  </a:lnTo>
                  <a:lnTo>
                    <a:pt x="12" y="6"/>
                  </a:lnTo>
                  <a:lnTo>
                    <a:pt x="6" y="2"/>
                  </a:lnTo>
                  <a:lnTo>
                    <a:pt x="0" y="0"/>
                  </a:lnTo>
                  <a:lnTo>
                    <a:pt x="0" y="0"/>
                  </a:lnTo>
                  <a:lnTo>
                    <a:pt x="12" y="24"/>
                  </a:lnTo>
                  <a:lnTo>
                    <a:pt x="12"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7" name="Freeform 204"/>
            <p:cNvSpPr/>
            <p:nvPr/>
          </p:nvSpPr>
          <p:spPr bwMode="auto">
            <a:xfrm>
              <a:off x="3716338" y="779463"/>
              <a:ext cx="22225" cy="47625"/>
            </a:xfrm>
            <a:custGeom>
              <a:avLst/>
              <a:gdLst/>
              <a:ahLst/>
              <a:cxnLst>
                <a:cxn ang="0">
                  <a:pos x="14" y="8"/>
                </a:cxn>
                <a:cxn ang="0">
                  <a:pos x="14" y="8"/>
                </a:cxn>
                <a:cxn ang="0">
                  <a:pos x="10" y="4"/>
                </a:cxn>
                <a:cxn ang="0">
                  <a:pos x="6" y="0"/>
                </a:cxn>
                <a:cxn ang="0">
                  <a:pos x="6" y="0"/>
                </a:cxn>
                <a:cxn ang="0">
                  <a:pos x="0" y="18"/>
                </a:cxn>
                <a:cxn ang="0">
                  <a:pos x="0" y="18"/>
                </a:cxn>
                <a:cxn ang="0">
                  <a:pos x="0" y="20"/>
                </a:cxn>
                <a:cxn ang="0">
                  <a:pos x="2" y="24"/>
                </a:cxn>
                <a:cxn ang="0">
                  <a:pos x="2" y="24"/>
                </a:cxn>
                <a:cxn ang="0">
                  <a:pos x="6" y="30"/>
                </a:cxn>
                <a:cxn ang="0">
                  <a:pos x="6" y="30"/>
                </a:cxn>
                <a:cxn ang="0">
                  <a:pos x="8" y="26"/>
                </a:cxn>
                <a:cxn ang="0">
                  <a:pos x="8" y="26"/>
                </a:cxn>
                <a:cxn ang="0">
                  <a:pos x="12" y="14"/>
                </a:cxn>
                <a:cxn ang="0">
                  <a:pos x="12" y="14"/>
                </a:cxn>
                <a:cxn ang="0">
                  <a:pos x="14" y="8"/>
                </a:cxn>
                <a:cxn ang="0">
                  <a:pos x="14" y="8"/>
                </a:cxn>
              </a:cxnLst>
              <a:rect l="0" t="0" r="r" b="b"/>
              <a:pathLst>
                <a:path w="14" h="30">
                  <a:moveTo>
                    <a:pt x="14" y="8"/>
                  </a:moveTo>
                  <a:lnTo>
                    <a:pt x="14" y="8"/>
                  </a:lnTo>
                  <a:lnTo>
                    <a:pt x="10" y="4"/>
                  </a:lnTo>
                  <a:lnTo>
                    <a:pt x="6" y="0"/>
                  </a:lnTo>
                  <a:lnTo>
                    <a:pt x="6" y="0"/>
                  </a:lnTo>
                  <a:lnTo>
                    <a:pt x="0" y="18"/>
                  </a:lnTo>
                  <a:lnTo>
                    <a:pt x="0" y="18"/>
                  </a:lnTo>
                  <a:lnTo>
                    <a:pt x="0" y="20"/>
                  </a:lnTo>
                  <a:lnTo>
                    <a:pt x="2" y="24"/>
                  </a:lnTo>
                  <a:lnTo>
                    <a:pt x="2" y="24"/>
                  </a:lnTo>
                  <a:lnTo>
                    <a:pt x="6" y="30"/>
                  </a:lnTo>
                  <a:lnTo>
                    <a:pt x="6" y="30"/>
                  </a:lnTo>
                  <a:lnTo>
                    <a:pt x="8" y="26"/>
                  </a:lnTo>
                  <a:lnTo>
                    <a:pt x="8" y="26"/>
                  </a:lnTo>
                  <a:lnTo>
                    <a:pt x="12" y="14"/>
                  </a:lnTo>
                  <a:lnTo>
                    <a:pt x="12" y="14"/>
                  </a:lnTo>
                  <a:lnTo>
                    <a:pt x="14" y="8"/>
                  </a:lnTo>
                  <a:lnTo>
                    <a:pt x="14"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8" name="Freeform 205"/>
            <p:cNvSpPr/>
            <p:nvPr/>
          </p:nvSpPr>
          <p:spPr bwMode="auto">
            <a:xfrm>
              <a:off x="3729038" y="795338"/>
              <a:ext cx="22225" cy="57150"/>
            </a:xfrm>
            <a:custGeom>
              <a:avLst/>
              <a:gdLst/>
              <a:ahLst/>
              <a:cxnLst>
                <a:cxn ang="0">
                  <a:pos x="14" y="10"/>
                </a:cxn>
                <a:cxn ang="0">
                  <a:pos x="14" y="10"/>
                </a:cxn>
                <a:cxn ang="0">
                  <a:pos x="14" y="8"/>
                </a:cxn>
                <a:cxn ang="0">
                  <a:pos x="14" y="4"/>
                </a:cxn>
                <a:cxn ang="0">
                  <a:pos x="10" y="0"/>
                </a:cxn>
                <a:cxn ang="0">
                  <a:pos x="10" y="0"/>
                </a:cxn>
                <a:cxn ang="0">
                  <a:pos x="2" y="20"/>
                </a:cxn>
                <a:cxn ang="0">
                  <a:pos x="2" y="20"/>
                </a:cxn>
                <a:cxn ang="0">
                  <a:pos x="0" y="24"/>
                </a:cxn>
                <a:cxn ang="0">
                  <a:pos x="0" y="26"/>
                </a:cxn>
                <a:cxn ang="0">
                  <a:pos x="0" y="26"/>
                </a:cxn>
                <a:cxn ang="0">
                  <a:pos x="6" y="36"/>
                </a:cxn>
                <a:cxn ang="0">
                  <a:pos x="6" y="36"/>
                </a:cxn>
                <a:cxn ang="0">
                  <a:pos x="12" y="20"/>
                </a:cxn>
                <a:cxn ang="0">
                  <a:pos x="12" y="20"/>
                </a:cxn>
                <a:cxn ang="0">
                  <a:pos x="14" y="10"/>
                </a:cxn>
                <a:cxn ang="0">
                  <a:pos x="14" y="10"/>
                </a:cxn>
              </a:cxnLst>
              <a:rect l="0" t="0" r="r" b="b"/>
              <a:pathLst>
                <a:path w="14" h="36">
                  <a:moveTo>
                    <a:pt x="14" y="10"/>
                  </a:moveTo>
                  <a:lnTo>
                    <a:pt x="14" y="10"/>
                  </a:lnTo>
                  <a:lnTo>
                    <a:pt x="14" y="8"/>
                  </a:lnTo>
                  <a:lnTo>
                    <a:pt x="14" y="4"/>
                  </a:lnTo>
                  <a:lnTo>
                    <a:pt x="10" y="0"/>
                  </a:lnTo>
                  <a:lnTo>
                    <a:pt x="10" y="0"/>
                  </a:lnTo>
                  <a:lnTo>
                    <a:pt x="2" y="20"/>
                  </a:lnTo>
                  <a:lnTo>
                    <a:pt x="2" y="20"/>
                  </a:lnTo>
                  <a:lnTo>
                    <a:pt x="0" y="24"/>
                  </a:lnTo>
                  <a:lnTo>
                    <a:pt x="0" y="26"/>
                  </a:lnTo>
                  <a:lnTo>
                    <a:pt x="0" y="26"/>
                  </a:lnTo>
                  <a:lnTo>
                    <a:pt x="6" y="36"/>
                  </a:lnTo>
                  <a:lnTo>
                    <a:pt x="6" y="36"/>
                  </a:lnTo>
                  <a:lnTo>
                    <a:pt x="12" y="20"/>
                  </a:lnTo>
                  <a:lnTo>
                    <a:pt x="12" y="20"/>
                  </a:lnTo>
                  <a:lnTo>
                    <a:pt x="14" y="10"/>
                  </a:lnTo>
                  <a:lnTo>
                    <a:pt x="14" y="10"/>
                  </a:lnTo>
                  <a:close/>
                </a:path>
              </a:pathLst>
            </a:custGeom>
            <a:grpFill/>
            <a:ln w="9525">
              <a:noFill/>
              <a:round/>
            </a:ln>
          </p:spPr>
          <p:txBody>
            <a:bodyPr vert="horz" wrap="square" lIns="121920" tIns="60960" rIns="121920" bIns="60960" numCol="1" anchor="t" anchorCtr="0" compatLnSpc="1"/>
            <a:lstStyle/>
            <a:p>
              <a:endParaRPr lang="zh-CN" altLang="en-US" sz="3200"/>
            </a:p>
          </p:txBody>
        </p:sp>
        <p:grpSp>
          <p:nvGrpSpPr>
            <p:cNvPr id="169" name="Group 407"/>
            <p:cNvGrpSpPr/>
            <p:nvPr/>
          </p:nvGrpSpPr>
          <p:grpSpPr bwMode="auto">
            <a:xfrm>
              <a:off x="3290888" y="576263"/>
              <a:ext cx="1260475" cy="1409700"/>
              <a:chOff x="2073" y="363"/>
              <a:chExt cx="794" cy="888"/>
            </a:xfrm>
            <a:grpFill/>
          </p:grpSpPr>
          <p:sp>
            <p:nvSpPr>
              <p:cNvPr id="215" name="Freeform 207"/>
              <p:cNvSpPr/>
              <p:nvPr/>
            </p:nvSpPr>
            <p:spPr bwMode="auto">
              <a:xfrm>
                <a:off x="2357" y="513"/>
                <a:ext cx="12" cy="38"/>
              </a:xfrm>
              <a:custGeom>
                <a:avLst/>
                <a:gdLst/>
                <a:ahLst/>
                <a:cxnLst>
                  <a:cxn ang="0">
                    <a:pos x="10" y="0"/>
                  </a:cxn>
                  <a:cxn ang="0">
                    <a:pos x="10" y="0"/>
                  </a:cxn>
                  <a:cxn ang="0">
                    <a:pos x="2" y="22"/>
                  </a:cxn>
                  <a:cxn ang="0">
                    <a:pos x="2" y="22"/>
                  </a:cxn>
                  <a:cxn ang="0">
                    <a:pos x="0" y="26"/>
                  </a:cxn>
                  <a:cxn ang="0">
                    <a:pos x="0" y="28"/>
                  </a:cxn>
                  <a:cxn ang="0">
                    <a:pos x="0" y="28"/>
                  </a:cxn>
                  <a:cxn ang="0">
                    <a:pos x="4" y="38"/>
                  </a:cxn>
                  <a:cxn ang="0">
                    <a:pos x="4" y="38"/>
                  </a:cxn>
                  <a:cxn ang="0">
                    <a:pos x="10" y="30"/>
                  </a:cxn>
                  <a:cxn ang="0">
                    <a:pos x="12" y="20"/>
                  </a:cxn>
                  <a:cxn ang="0">
                    <a:pos x="12" y="10"/>
                  </a:cxn>
                  <a:cxn ang="0">
                    <a:pos x="10" y="0"/>
                  </a:cxn>
                  <a:cxn ang="0">
                    <a:pos x="10" y="0"/>
                  </a:cxn>
                </a:cxnLst>
                <a:rect l="0" t="0" r="r" b="b"/>
                <a:pathLst>
                  <a:path w="12" h="38">
                    <a:moveTo>
                      <a:pt x="10" y="0"/>
                    </a:moveTo>
                    <a:lnTo>
                      <a:pt x="10" y="0"/>
                    </a:lnTo>
                    <a:lnTo>
                      <a:pt x="2" y="22"/>
                    </a:lnTo>
                    <a:lnTo>
                      <a:pt x="2" y="22"/>
                    </a:lnTo>
                    <a:lnTo>
                      <a:pt x="0" y="26"/>
                    </a:lnTo>
                    <a:lnTo>
                      <a:pt x="0" y="28"/>
                    </a:lnTo>
                    <a:lnTo>
                      <a:pt x="0" y="28"/>
                    </a:lnTo>
                    <a:lnTo>
                      <a:pt x="4" y="38"/>
                    </a:lnTo>
                    <a:lnTo>
                      <a:pt x="4" y="38"/>
                    </a:lnTo>
                    <a:lnTo>
                      <a:pt x="10" y="30"/>
                    </a:lnTo>
                    <a:lnTo>
                      <a:pt x="12" y="20"/>
                    </a:lnTo>
                    <a:lnTo>
                      <a:pt x="12" y="10"/>
                    </a:lnTo>
                    <a:lnTo>
                      <a:pt x="10" y="0"/>
                    </a:lnTo>
                    <a:lnTo>
                      <a:pt x="1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6" name="Freeform 208"/>
              <p:cNvSpPr/>
              <p:nvPr/>
            </p:nvSpPr>
            <p:spPr bwMode="auto">
              <a:xfrm>
                <a:off x="2321" y="481"/>
                <a:ext cx="14" cy="26"/>
              </a:xfrm>
              <a:custGeom>
                <a:avLst/>
                <a:gdLst/>
                <a:ahLst/>
                <a:cxnLst>
                  <a:cxn ang="0">
                    <a:pos x="2" y="12"/>
                  </a:cxn>
                  <a:cxn ang="0">
                    <a:pos x="2" y="12"/>
                  </a:cxn>
                  <a:cxn ang="0">
                    <a:pos x="0" y="20"/>
                  </a:cxn>
                  <a:cxn ang="0">
                    <a:pos x="0" y="20"/>
                  </a:cxn>
                  <a:cxn ang="0">
                    <a:pos x="2" y="20"/>
                  </a:cxn>
                  <a:cxn ang="0">
                    <a:pos x="2" y="20"/>
                  </a:cxn>
                  <a:cxn ang="0">
                    <a:pos x="14" y="26"/>
                  </a:cxn>
                  <a:cxn ang="0">
                    <a:pos x="14" y="26"/>
                  </a:cxn>
                  <a:cxn ang="0">
                    <a:pos x="4" y="0"/>
                  </a:cxn>
                  <a:cxn ang="0">
                    <a:pos x="4" y="0"/>
                  </a:cxn>
                  <a:cxn ang="0">
                    <a:pos x="2" y="6"/>
                  </a:cxn>
                  <a:cxn ang="0">
                    <a:pos x="2" y="12"/>
                  </a:cxn>
                  <a:cxn ang="0">
                    <a:pos x="2" y="12"/>
                  </a:cxn>
                </a:cxnLst>
                <a:rect l="0" t="0" r="r" b="b"/>
                <a:pathLst>
                  <a:path w="14" h="26">
                    <a:moveTo>
                      <a:pt x="2" y="12"/>
                    </a:moveTo>
                    <a:lnTo>
                      <a:pt x="2" y="12"/>
                    </a:lnTo>
                    <a:lnTo>
                      <a:pt x="0" y="20"/>
                    </a:lnTo>
                    <a:lnTo>
                      <a:pt x="0" y="20"/>
                    </a:lnTo>
                    <a:lnTo>
                      <a:pt x="2" y="20"/>
                    </a:lnTo>
                    <a:lnTo>
                      <a:pt x="2" y="20"/>
                    </a:lnTo>
                    <a:lnTo>
                      <a:pt x="14" y="26"/>
                    </a:lnTo>
                    <a:lnTo>
                      <a:pt x="14" y="26"/>
                    </a:lnTo>
                    <a:lnTo>
                      <a:pt x="4" y="0"/>
                    </a:lnTo>
                    <a:lnTo>
                      <a:pt x="4" y="0"/>
                    </a:lnTo>
                    <a:lnTo>
                      <a:pt x="2" y="6"/>
                    </a:lnTo>
                    <a:lnTo>
                      <a:pt x="2" y="12"/>
                    </a:lnTo>
                    <a:lnTo>
                      <a:pt x="2"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7" name="Freeform 209"/>
              <p:cNvSpPr/>
              <p:nvPr/>
            </p:nvSpPr>
            <p:spPr bwMode="auto">
              <a:xfrm>
                <a:off x="2319" y="503"/>
                <a:ext cx="24" cy="20"/>
              </a:xfrm>
              <a:custGeom>
                <a:avLst/>
                <a:gdLst/>
                <a:ahLst/>
                <a:cxnLst>
                  <a:cxn ang="0">
                    <a:pos x="18" y="8"/>
                  </a:cxn>
                  <a:cxn ang="0">
                    <a:pos x="18" y="8"/>
                  </a:cxn>
                  <a:cxn ang="0">
                    <a:pos x="2" y="0"/>
                  </a:cxn>
                  <a:cxn ang="0">
                    <a:pos x="2" y="0"/>
                  </a:cxn>
                  <a:cxn ang="0">
                    <a:pos x="0" y="6"/>
                  </a:cxn>
                  <a:cxn ang="0">
                    <a:pos x="0" y="12"/>
                  </a:cxn>
                  <a:cxn ang="0">
                    <a:pos x="0" y="12"/>
                  </a:cxn>
                  <a:cxn ang="0">
                    <a:pos x="8" y="14"/>
                  </a:cxn>
                  <a:cxn ang="0">
                    <a:pos x="8" y="14"/>
                  </a:cxn>
                  <a:cxn ang="0">
                    <a:pos x="18" y="18"/>
                  </a:cxn>
                  <a:cxn ang="0">
                    <a:pos x="18" y="18"/>
                  </a:cxn>
                  <a:cxn ang="0">
                    <a:pos x="24" y="20"/>
                  </a:cxn>
                  <a:cxn ang="0">
                    <a:pos x="24" y="20"/>
                  </a:cxn>
                  <a:cxn ang="0">
                    <a:pos x="20" y="14"/>
                  </a:cxn>
                  <a:cxn ang="0">
                    <a:pos x="20" y="14"/>
                  </a:cxn>
                  <a:cxn ang="0">
                    <a:pos x="20" y="10"/>
                  </a:cxn>
                  <a:cxn ang="0">
                    <a:pos x="18" y="8"/>
                  </a:cxn>
                  <a:cxn ang="0">
                    <a:pos x="18" y="8"/>
                  </a:cxn>
                </a:cxnLst>
                <a:rect l="0" t="0" r="r" b="b"/>
                <a:pathLst>
                  <a:path w="24" h="20">
                    <a:moveTo>
                      <a:pt x="18" y="8"/>
                    </a:moveTo>
                    <a:lnTo>
                      <a:pt x="18" y="8"/>
                    </a:lnTo>
                    <a:lnTo>
                      <a:pt x="2" y="0"/>
                    </a:lnTo>
                    <a:lnTo>
                      <a:pt x="2" y="0"/>
                    </a:lnTo>
                    <a:lnTo>
                      <a:pt x="0" y="6"/>
                    </a:lnTo>
                    <a:lnTo>
                      <a:pt x="0" y="12"/>
                    </a:lnTo>
                    <a:lnTo>
                      <a:pt x="0" y="12"/>
                    </a:lnTo>
                    <a:lnTo>
                      <a:pt x="8" y="14"/>
                    </a:lnTo>
                    <a:lnTo>
                      <a:pt x="8" y="14"/>
                    </a:lnTo>
                    <a:lnTo>
                      <a:pt x="18" y="18"/>
                    </a:lnTo>
                    <a:lnTo>
                      <a:pt x="18" y="18"/>
                    </a:lnTo>
                    <a:lnTo>
                      <a:pt x="24" y="20"/>
                    </a:lnTo>
                    <a:lnTo>
                      <a:pt x="24" y="20"/>
                    </a:lnTo>
                    <a:lnTo>
                      <a:pt x="20" y="14"/>
                    </a:lnTo>
                    <a:lnTo>
                      <a:pt x="20" y="14"/>
                    </a:lnTo>
                    <a:lnTo>
                      <a:pt x="20" y="10"/>
                    </a:lnTo>
                    <a:lnTo>
                      <a:pt x="18" y="8"/>
                    </a:lnTo>
                    <a:lnTo>
                      <a:pt x="18"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8" name="Freeform 210"/>
              <p:cNvSpPr/>
              <p:nvPr/>
            </p:nvSpPr>
            <p:spPr bwMode="auto">
              <a:xfrm>
                <a:off x="2319" y="519"/>
                <a:ext cx="30" cy="22"/>
              </a:xfrm>
              <a:custGeom>
                <a:avLst/>
                <a:gdLst/>
                <a:ahLst/>
                <a:cxnLst>
                  <a:cxn ang="0">
                    <a:pos x="20" y="8"/>
                  </a:cxn>
                  <a:cxn ang="0">
                    <a:pos x="20" y="8"/>
                  </a:cxn>
                  <a:cxn ang="0">
                    <a:pos x="0" y="0"/>
                  </a:cxn>
                  <a:cxn ang="0">
                    <a:pos x="0" y="0"/>
                  </a:cxn>
                  <a:cxn ang="0">
                    <a:pos x="2" y="6"/>
                  </a:cxn>
                  <a:cxn ang="0">
                    <a:pos x="2" y="8"/>
                  </a:cxn>
                  <a:cxn ang="0">
                    <a:pos x="4" y="10"/>
                  </a:cxn>
                  <a:cxn ang="0">
                    <a:pos x="4" y="10"/>
                  </a:cxn>
                  <a:cxn ang="0">
                    <a:pos x="12" y="14"/>
                  </a:cxn>
                  <a:cxn ang="0">
                    <a:pos x="12" y="14"/>
                  </a:cxn>
                  <a:cxn ang="0">
                    <a:pos x="30" y="22"/>
                  </a:cxn>
                  <a:cxn ang="0">
                    <a:pos x="30" y="22"/>
                  </a:cxn>
                  <a:cxn ang="0">
                    <a:pos x="26" y="12"/>
                  </a:cxn>
                  <a:cxn ang="0">
                    <a:pos x="26" y="12"/>
                  </a:cxn>
                  <a:cxn ang="0">
                    <a:pos x="24" y="8"/>
                  </a:cxn>
                  <a:cxn ang="0">
                    <a:pos x="20" y="8"/>
                  </a:cxn>
                  <a:cxn ang="0">
                    <a:pos x="20" y="8"/>
                  </a:cxn>
                </a:cxnLst>
                <a:rect l="0" t="0" r="r" b="b"/>
                <a:pathLst>
                  <a:path w="30" h="22">
                    <a:moveTo>
                      <a:pt x="20" y="8"/>
                    </a:moveTo>
                    <a:lnTo>
                      <a:pt x="20" y="8"/>
                    </a:lnTo>
                    <a:lnTo>
                      <a:pt x="0" y="0"/>
                    </a:lnTo>
                    <a:lnTo>
                      <a:pt x="0" y="0"/>
                    </a:lnTo>
                    <a:lnTo>
                      <a:pt x="2" y="6"/>
                    </a:lnTo>
                    <a:lnTo>
                      <a:pt x="2" y="8"/>
                    </a:lnTo>
                    <a:lnTo>
                      <a:pt x="4" y="10"/>
                    </a:lnTo>
                    <a:lnTo>
                      <a:pt x="4" y="10"/>
                    </a:lnTo>
                    <a:lnTo>
                      <a:pt x="12" y="14"/>
                    </a:lnTo>
                    <a:lnTo>
                      <a:pt x="12" y="14"/>
                    </a:lnTo>
                    <a:lnTo>
                      <a:pt x="30" y="22"/>
                    </a:lnTo>
                    <a:lnTo>
                      <a:pt x="30" y="22"/>
                    </a:lnTo>
                    <a:lnTo>
                      <a:pt x="26" y="12"/>
                    </a:lnTo>
                    <a:lnTo>
                      <a:pt x="26" y="12"/>
                    </a:lnTo>
                    <a:lnTo>
                      <a:pt x="24" y="8"/>
                    </a:lnTo>
                    <a:lnTo>
                      <a:pt x="20" y="8"/>
                    </a:lnTo>
                    <a:lnTo>
                      <a:pt x="2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9" name="Freeform 211"/>
              <p:cNvSpPr/>
              <p:nvPr/>
            </p:nvSpPr>
            <p:spPr bwMode="auto">
              <a:xfrm>
                <a:off x="2323" y="533"/>
                <a:ext cx="32" cy="22"/>
              </a:xfrm>
              <a:custGeom>
                <a:avLst/>
                <a:gdLst/>
                <a:ahLst/>
                <a:cxnLst>
                  <a:cxn ang="0">
                    <a:pos x="28" y="12"/>
                  </a:cxn>
                  <a:cxn ang="0">
                    <a:pos x="28" y="12"/>
                  </a:cxn>
                  <a:cxn ang="0">
                    <a:pos x="24" y="10"/>
                  </a:cxn>
                  <a:cxn ang="0">
                    <a:pos x="22" y="8"/>
                  </a:cxn>
                  <a:cxn ang="0">
                    <a:pos x="22" y="8"/>
                  </a:cxn>
                  <a:cxn ang="0">
                    <a:pos x="0" y="0"/>
                  </a:cxn>
                  <a:cxn ang="0">
                    <a:pos x="0" y="0"/>
                  </a:cxn>
                  <a:cxn ang="0">
                    <a:pos x="6" y="8"/>
                  </a:cxn>
                  <a:cxn ang="0">
                    <a:pos x="12" y="16"/>
                  </a:cxn>
                  <a:cxn ang="0">
                    <a:pos x="22" y="20"/>
                  </a:cxn>
                  <a:cxn ang="0">
                    <a:pos x="32" y="22"/>
                  </a:cxn>
                  <a:cxn ang="0">
                    <a:pos x="32" y="22"/>
                  </a:cxn>
                  <a:cxn ang="0">
                    <a:pos x="28" y="12"/>
                  </a:cxn>
                  <a:cxn ang="0">
                    <a:pos x="28" y="12"/>
                  </a:cxn>
                </a:cxnLst>
                <a:rect l="0" t="0" r="r" b="b"/>
                <a:pathLst>
                  <a:path w="32" h="22">
                    <a:moveTo>
                      <a:pt x="28" y="12"/>
                    </a:moveTo>
                    <a:lnTo>
                      <a:pt x="28" y="12"/>
                    </a:lnTo>
                    <a:lnTo>
                      <a:pt x="24" y="10"/>
                    </a:lnTo>
                    <a:lnTo>
                      <a:pt x="22" y="8"/>
                    </a:lnTo>
                    <a:lnTo>
                      <a:pt x="22" y="8"/>
                    </a:lnTo>
                    <a:lnTo>
                      <a:pt x="0" y="0"/>
                    </a:lnTo>
                    <a:lnTo>
                      <a:pt x="0" y="0"/>
                    </a:lnTo>
                    <a:lnTo>
                      <a:pt x="6" y="8"/>
                    </a:lnTo>
                    <a:lnTo>
                      <a:pt x="12" y="16"/>
                    </a:lnTo>
                    <a:lnTo>
                      <a:pt x="22" y="20"/>
                    </a:lnTo>
                    <a:lnTo>
                      <a:pt x="32" y="22"/>
                    </a:lnTo>
                    <a:lnTo>
                      <a:pt x="32" y="22"/>
                    </a:lnTo>
                    <a:lnTo>
                      <a:pt x="28" y="12"/>
                    </a:lnTo>
                    <a:lnTo>
                      <a:pt x="2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0" name="Freeform 212"/>
              <p:cNvSpPr/>
              <p:nvPr/>
            </p:nvSpPr>
            <p:spPr bwMode="auto">
              <a:xfrm>
                <a:off x="2177" y="629"/>
                <a:ext cx="24" cy="18"/>
              </a:xfrm>
              <a:custGeom>
                <a:avLst/>
                <a:gdLst/>
                <a:ahLst/>
                <a:cxnLst>
                  <a:cxn ang="0">
                    <a:pos x="10" y="0"/>
                  </a:cxn>
                  <a:cxn ang="0">
                    <a:pos x="10" y="0"/>
                  </a:cxn>
                  <a:cxn ang="0">
                    <a:pos x="8" y="0"/>
                  </a:cxn>
                  <a:cxn ang="0">
                    <a:pos x="8" y="0"/>
                  </a:cxn>
                  <a:cxn ang="0">
                    <a:pos x="6" y="6"/>
                  </a:cxn>
                  <a:cxn ang="0">
                    <a:pos x="6" y="6"/>
                  </a:cxn>
                  <a:cxn ang="0">
                    <a:pos x="2" y="12"/>
                  </a:cxn>
                  <a:cxn ang="0">
                    <a:pos x="0" y="18"/>
                  </a:cxn>
                  <a:cxn ang="0">
                    <a:pos x="0" y="18"/>
                  </a:cxn>
                  <a:cxn ang="0">
                    <a:pos x="24" y="4"/>
                  </a:cxn>
                  <a:cxn ang="0">
                    <a:pos x="24" y="4"/>
                  </a:cxn>
                  <a:cxn ang="0">
                    <a:pos x="10" y="0"/>
                  </a:cxn>
                  <a:cxn ang="0">
                    <a:pos x="10" y="0"/>
                  </a:cxn>
                </a:cxnLst>
                <a:rect l="0" t="0" r="r" b="b"/>
                <a:pathLst>
                  <a:path w="24" h="18">
                    <a:moveTo>
                      <a:pt x="10" y="0"/>
                    </a:moveTo>
                    <a:lnTo>
                      <a:pt x="10" y="0"/>
                    </a:lnTo>
                    <a:lnTo>
                      <a:pt x="8" y="0"/>
                    </a:lnTo>
                    <a:lnTo>
                      <a:pt x="8" y="0"/>
                    </a:lnTo>
                    <a:lnTo>
                      <a:pt x="6" y="6"/>
                    </a:lnTo>
                    <a:lnTo>
                      <a:pt x="6" y="6"/>
                    </a:lnTo>
                    <a:lnTo>
                      <a:pt x="2" y="12"/>
                    </a:lnTo>
                    <a:lnTo>
                      <a:pt x="0" y="18"/>
                    </a:lnTo>
                    <a:lnTo>
                      <a:pt x="0" y="18"/>
                    </a:lnTo>
                    <a:lnTo>
                      <a:pt x="24" y="4"/>
                    </a:lnTo>
                    <a:lnTo>
                      <a:pt x="24" y="4"/>
                    </a:lnTo>
                    <a:lnTo>
                      <a:pt x="10" y="0"/>
                    </a:lnTo>
                    <a:lnTo>
                      <a:pt x="1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1" name="Freeform 213"/>
              <p:cNvSpPr/>
              <p:nvPr/>
            </p:nvSpPr>
            <p:spPr bwMode="auto">
              <a:xfrm>
                <a:off x="2187" y="617"/>
                <a:ext cx="32" cy="12"/>
              </a:xfrm>
              <a:custGeom>
                <a:avLst/>
                <a:gdLst/>
                <a:ahLst/>
                <a:cxnLst>
                  <a:cxn ang="0">
                    <a:pos x="32" y="6"/>
                  </a:cxn>
                  <a:cxn ang="0">
                    <a:pos x="32" y="6"/>
                  </a:cxn>
                  <a:cxn ang="0">
                    <a:pos x="26" y="4"/>
                  </a:cxn>
                  <a:cxn ang="0">
                    <a:pos x="26" y="4"/>
                  </a:cxn>
                  <a:cxn ang="0">
                    <a:pos x="14" y="0"/>
                  </a:cxn>
                  <a:cxn ang="0">
                    <a:pos x="14" y="0"/>
                  </a:cxn>
                  <a:cxn ang="0">
                    <a:pos x="6" y="0"/>
                  </a:cxn>
                  <a:cxn ang="0">
                    <a:pos x="6" y="0"/>
                  </a:cxn>
                  <a:cxn ang="0">
                    <a:pos x="4" y="0"/>
                  </a:cxn>
                  <a:cxn ang="0">
                    <a:pos x="2" y="4"/>
                  </a:cxn>
                  <a:cxn ang="0">
                    <a:pos x="0" y="8"/>
                  </a:cxn>
                  <a:cxn ang="0">
                    <a:pos x="0" y="8"/>
                  </a:cxn>
                  <a:cxn ang="0">
                    <a:pos x="18" y="12"/>
                  </a:cxn>
                  <a:cxn ang="0">
                    <a:pos x="18" y="12"/>
                  </a:cxn>
                  <a:cxn ang="0">
                    <a:pos x="22" y="12"/>
                  </a:cxn>
                  <a:cxn ang="0">
                    <a:pos x="24" y="10"/>
                  </a:cxn>
                  <a:cxn ang="0">
                    <a:pos x="24" y="10"/>
                  </a:cxn>
                  <a:cxn ang="0">
                    <a:pos x="32" y="6"/>
                  </a:cxn>
                  <a:cxn ang="0">
                    <a:pos x="32" y="6"/>
                  </a:cxn>
                </a:cxnLst>
                <a:rect l="0" t="0" r="r" b="b"/>
                <a:pathLst>
                  <a:path w="32" h="12">
                    <a:moveTo>
                      <a:pt x="32" y="6"/>
                    </a:moveTo>
                    <a:lnTo>
                      <a:pt x="32" y="6"/>
                    </a:lnTo>
                    <a:lnTo>
                      <a:pt x="26" y="4"/>
                    </a:lnTo>
                    <a:lnTo>
                      <a:pt x="26" y="4"/>
                    </a:lnTo>
                    <a:lnTo>
                      <a:pt x="14" y="0"/>
                    </a:lnTo>
                    <a:lnTo>
                      <a:pt x="14" y="0"/>
                    </a:lnTo>
                    <a:lnTo>
                      <a:pt x="6" y="0"/>
                    </a:lnTo>
                    <a:lnTo>
                      <a:pt x="6" y="0"/>
                    </a:lnTo>
                    <a:lnTo>
                      <a:pt x="4" y="0"/>
                    </a:lnTo>
                    <a:lnTo>
                      <a:pt x="2" y="4"/>
                    </a:lnTo>
                    <a:lnTo>
                      <a:pt x="0" y="8"/>
                    </a:lnTo>
                    <a:lnTo>
                      <a:pt x="0" y="8"/>
                    </a:lnTo>
                    <a:lnTo>
                      <a:pt x="18" y="12"/>
                    </a:lnTo>
                    <a:lnTo>
                      <a:pt x="18" y="12"/>
                    </a:lnTo>
                    <a:lnTo>
                      <a:pt x="22" y="12"/>
                    </a:lnTo>
                    <a:lnTo>
                      <a:pt x="24" y="10"/>
                    </a:lnTo>
                    <a:lnTo>
                      <a:pt x="24" y="10"/>
                    </a:lnTo>
                    <a:lnTo>
                      <a:pt x="32" y="6"/>
                    </a:lnTo>
                    <a:lnTo>
                      <a:pt x="32"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2" name="Freeform 214"/>
              <p:cNvSpPr/>
              <p:nvPr/>
            </p:nvSpPr>
            <p:spPr bwMode="auto">
              <a:xfrm>
                <a:off x="2195" y="605"/>
                <a:ext cx="40" cy="14"/>
              </a:xfrm>
              <a:custGeom>
                <a:avLst/>
                <a:gdLst/>
                <a:ahLst/>
                <a:cxnLst>
                  <a:cxn ang="0">
                    <a:pos x="10" y="0"/>
                  </a:cxn>
                  <a:cxn ang="0">
                    <a:pos x="10" y="0"/>
                  </a:cxn>
                  <a:cxn ang="0">
                    <a:pos x="8" y="0"/>
                  </a:cxn>
                  <a:cxn ang="0">
                    <a:pos x="4" y="2"/>
                  </a:cxn>
                  <a:cxn ang="0">
                    <a:pos x="0" y="8"/>
                  </a:cxn>
                  <a:cxn ang="0">
                    <a:pos x="0" y="8"/>
                  </a:cxn>
                  <a:cxn ang="0">
                    <a:pos x="24" y="14"/>
                  </a:cxn>
                  <a:cxn ang="0">
                    <a:pos x="24" y="14"/>
                  </a:cxn>
                  <a:cxn ang="0">
                    <a:pos x="26" y="14"/>
                  </a:cxn>
                  <a:cxn ang="0">
                    <a:pos x="30" y="14"/>
                  </a:cxn>
                  <a:cxn ang="0">
                    <a:pos x="30" y="14"/>
                  </a:cxn>
                  <a:cxn ang="0">
                    <a:pos x="40" y="8"/>
                  </a:cxn>
                  <a:cxn ang="0">
                    <a:pos x="40" y="8"/>
                  </a:cxn>
                  <a:cxn ang="0">
                    <a:pos x="20" y="2"/>
                  </a:cxn>
                  <a:cxn ang="0">
                    <a:pos x="20" y="2"/>
                  </a:cxn>
                  <a:cxn ang="0">
                    <a:pos x="10" y="0"/>
                  </a:cxn>
                  <a:cxn ang="0">
                    <a:pos x="10" y="0"/>
                  </a:cxn>
                </a:cxnLst>
                <a:rect l="0" t="0" r="r" b="b"/>
                <a:pathLst>
                  <a:path w="40" h="14">
                    <a:moveTo>
                      <a:pt x="10" y="0"/>
                    </a:moveTo>
                    <a:lnTo>
                      <a:pt x="10" y="0"/>
                    </a:lnTo>
                    <a:lnTo>
                      <a:pt x="8" y="0"/>
                    </a:lnTo>
                    <a:lnTo>
                      <a:pt x="4" y="2"/>
                    </a:lnTo>
                    <a:lnTo>
                      <a:pt x="0" y="8"/>
                    </a:lnTo>
                    <a:lnTo>
                      <a:pt x="0" y="8"/>
                    </a:lnTo>
                    <a:lnTo>
                      <a:pt x="24" y="14"/>
                    </a:lnTo>
                    <a:lnTo>
                      <a:pt x="24" y="14"/>
                    </a:lnTo>
                    <a:lnTo>
                      <a:pt x="26" y="14"/>
                    </a:lnTo>
                    <a:lnTo>
                      <a:pt x="30" y="14"/>
                    </a:lnTo>
                    <a:lnTo>
                      <a:pt x="30" y="14"/>
                    </a:lnTo>
                    <a:lnTo>
                      <a:pt x="40" y="8"/>
                    </a:lnTo>
                    <a:lnTo>
                      <a:pt x="40" y="8"/>
                    </a:lnTo>
                    <a:lnTo>
                      <a:pt x="20" y="2"/>
                    </a:lnTo>
                    <a:lnTo>
                      <a:pt x="20" y="2"/>
                    </a:lnTo>
                    <a:lnTo>
                      <a:pt x="10" y="0"/>
                    </a:lnTo>
                    <a:lnTo>
                      <a:pt x="1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3" name="Freeform 215"/>
              <p:cNvSpPr/>
              <p:nvPr/>
            </p:nvSpPr>
            <p:spPr bwMode="auto">
              <a:xfrm>
                <a:off x="2207" y="597"/>
                <a:ext cx="42" cy="12"/>
              </a:xfrm>
              <a:custGeom>
                <a:avLst/>
                <a:gdLst/>
                <a:ahLst/>
                <a:cxnLst>
                  <a:cxn ang="0">
                    <a:pos x="0" y="6"/>
                  </a:cxn>
                  <a:cxn ang="0">
                    <a:pos x="0" y="6"/>
                  </a:cxn>
                  <a:cxn ang="0">
                    <a:pos x="24" y="10"/>
                  </a:cxn>
                  <a:cxn ang="0">
                    <a:pos x="24" y="10"/>
                  </a:cxn>
                  <a:cxn ang="0">
                    <a:pos x="28" y="12"/>
                  </a:cxn>
                  <a:cxn ang="0">
                    <a:pos x="32" y="12"/>
                  </a:cxn>
                  <a:cxn ang="0">
                    <a:pos x="32" y="12"/>
                  </a:cxn>
                  <a:cxn ang="0">
                    <a:pos x="42" y="6"/>
                  </a:cxn>
                  <a:cxn ang="0">
                    <a:pos x="42" y="6"/>
                  </a:cxn>
                  <a:cxn ang="0">
                    <a:pos x="32" y="2"/>
                  </a:cxn>
                  <a:cxn ang="0">
                    <a:pos x="22" y="0"/>
                  </a:cxn>
                  <a:cxn ang="0">
                    <a:pos x="10" y="0"/>
                  </a:cxn>
                  <a:cxn ang="0">
                    <a:pos x="0" y="6"/>
                  </a:cxn>
                  <a:cxn ang="0">
                    <a:pos x="0" y="6"/>
                  </a:cxn>
                </a:cxnLst>
                <a:rect l="0" t="0" r="r" b="b"/>
                <a:pathLst>
                  <a:path w="42" h="12">
                    <a:moveTo>
                      <a:pt x="0" y="6"/>
                    </a:moveTo>
                    <a:lnTo>
                      <a:pt x="0" y="6"/>
                    </a:lnTo>
                    <a:lnTo>
                      <a:pt x="24" y="10"/>
                    </a:lnTo>
                    <a:lnTo>
                      <a:pt x="24" y="10"/>
                    </a:lnTo>
                    <a:lnTo>
                      <a:pt x="28" y="12"/>
                    </a:lnTo>
                    <a:lnTo>
                      <a:pt x="32" y="12"/>
                    </a:lnTo>
                    <a:lnTo>
                      <a:pt x="32" y="12"/>
                    </a:lnTo>
                    <a:lnTo>
                      <a:pt x="42" y="6"/>
                    </a:lnTo>
                    <a:lnTo>
                      <a:pt x="42" y="6"/>
                    </a:lnTo>
                    <a:lnTo>
                      <a:pt x="32" y="2"/>
                    </a:lnTo>
                    <a:lnTo>
                      <a:pt x="22" y="0"/>
                    </a:lnTo>
                    <a:lnTo>
                      <a:pt x="10" y="0"/>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4" name="Freeform 216"/>
              <p:cNvSpPr/>
              <p:nvPr/>
            </p:nvSpPr>
            <p:spPr bwMode="auto">
              <a:xfrm>
                <a:off x="2179" y="637"/>
                <a:ext cx="24" cy="16"/>
              </a:xfrm>
              <a:custGeom>
                <a:avLst/>
                <a:gdLst/>
                <a:ahLst/>
                <a:cxnLst>
                  <a:cxn ang="0">
                    <a:pos x="12" y="14"/>
                  </a:cxn>
                  <a:cxn ang="0">
                    <a:pos x="12" y="14"/>
                  </a:cxn>
                  <a:cxn ang="0">
                    <a:pos x="20" y="16"/>
                  </a:cxn>
                  <a:cxn ang="0">
                    <a:pos x="20" y="16"/>
                  </a:cxn>
                  <a:cxn ang="0">
                    <a:pos x="20" y="14"/>
                  </a:cxn>
                  <a:cxn ang="0">
                    <a:pos x="20" y="14"/>
                  </a:cxn>
                  <a:cxn ang="0">
                    <a:pos x="24" y="0"/>
                  </a:cxn>
                  <a:cxn ang="0">
                    <a:pos x="24" y="0"/>
                  </a:cxn>
                  <a:cxn ang="0">
                    <a:pos x="0" y="12"/>
                  </a:cxn>
                  <a:cxn ang="0">
                    <a:pos x="0" y="12"/>
                  </a:cxn>
                  <a:cxn ang="0">
                    <a:pos x="6" y="14"/>
                  </a:cxn>
                  <a:cxn ang="0">
                    <a:pos x="12" y="14"/>
                  </a:cxn>
                  <a:cxn ang="0">
                    <a:pos x="12" y="14"/>
                  </a:cxn>
                </a:cxnLst>
                <a:rect l="0" t="0" r="r" b="b"/>
                <a:pathLst>
                  <a:path w="24" h="16">
                    <a:moveTo>
                      <a:pt x="12" y="14"/>
                    </a:moveTo>
                    <a:lnTo>
                      <a:pt x="12" y="14"/>
                    </a:lnTo>
                    <a:lnTo>
                      <a:pt x="20" y="16"/>
                    </a:lnTo>
                    <a:lnTo>
                      <a:pt x="20" y="16"/>
                    </a:lnTo>
                    <a:lnTo>
                      <a:pt x="20" y="14"/>
                    </a:lnTo>
                    <a:lnTo>
                      <a:pt x="20" y="14"/>
                    </a:lnTo>
                    <a:lnTo>
                      <a:pt x="24" y="0"/>
                    </a:lnTo>
                    <a:lnTo>
                      <a:pt x="24" y="0"/>
                    </a:lnTo>
                    <a:lnTo>
                      <a:pt x="0" y="12"/>
                    </a:lnTo>
                    <a:lnTo>
                      <a:pt x="0" y="12"/>
                    </a:lnTo>
                    <a:lnTo>
                      <a:pt x="6" y="14"/>
                    </a:lnTo>
                    <a:lnTo>
                      <a:pt x="12" y="14"/>
                    </a:lnTo>
                    <a:lnTo>
                      <a:pt x="1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5" name="Freeform 217"/>
              <p:cNvSpPr/>
              <p:nvPr/>
            </p:nvSpPr>
            <p:spPr bwMode="auto">
              <a:xfrm>
                <a:off x="2203" y="627"/>
                <a:ext cx="18" cy="26"/>
              </a:xfrm>
              <a:custGeom>
                <a:avLst/>
                <a:gdLst/>
                <a:ahLst/>
                <a:cxnLst>
                  <a:cxn ang="0">
                    <a:pos x="10" y="24"/>
                  </a:cxn>
                  <a:cxn ang="0">
                    <a:pos x="10" y="24"/>
                  </a:cxn>
                  <a:cxn ang="0">
                    <a:pos x="12" y="16"/>
                  </a:cxn>
                  <a:cxn ang="0">
                    <a:pos x="12" y="16"/>
                  </a:cxn>
                  <a:cxn ang="0">
                    <a:pos x="16" y="6"/>
                  </a:cxn>
                  <a:cxn ang="0">
                    <a:pos x="16" y="6"/>
                  </a:cxn>
                  <a:cxn ang="0">
                    <a:pos x="18" y="0"/>
                  </a:cxn>
                  <a:cxn ang="0">
                    <a:pos x="18" y="0"/>
                  </a:cxn>
                  <a:cxn ang="0">
                    <a:pos x="10" y="4"/>
                  </a:cxn>
                  <a:cxn ang="0">
                    <a:pos x="10" y="4"/>
                  </a:cxn>
                  <a:cxn ang="0">
                    <a:pos x="8" y="6"/>
                  </a:cxn>
                  <a:cxn ang="0">
                    <a:pos x="4" y="8"/>
                  </a:cxn>
                  <a:cxn ang="0">
                    <a:pos x="4" y="8"/>
                  </a:cxn>
                  <a:cxn ang="0">
                    <a:pos x="0" y="26"/>
                  </a:cxn>
                  <a:cxn ang="0">
                    <a:pos x="0" y="26"/>
                  </a:cxn>
                  <a:cxn ang="0">
                    <a:pos x="6" y="26"/>
                  </a:cxn>
                  <a:cxn ang="0">
                    <a:pos x="8" y="26"/>
                  </a:cxn>
                  <a:cxn ang="0">
                    <a:pos x="10" y="24"/>
                  </a:cxn>
                  <a:cxn ang="0">
                    <a:pos x="10" y="24"/>
                  </a:cxn>
                </a:cxnLst>
                <a:rect l="0" t="0" r="r" b="b"/>
                <a:pathLst>
                  <a:path w="18" h="26">
                    <a:moveTo>
                      <a:pt x="10" y="24"/>
                    </a:moveTo>
                    <a:lnTo>
                      <a:pt x="10" y="24"/>
                    </a:lnTo>
                    <a:lnTo>
                      <a:pt x="12" y="16"/>
                    </a:lnTo>
                    <a:lnTo>
                      <a:pt x="12" y="16"/>
                    </a:lnTo>
                    <a:lnTo>
                      <a:pt x="16" y="6"/>
                    </a:lnTo>
                    <a:lnTo>
                      <a:pt x="16" y="6"/>
                    </a:lnTo>
                    <a:lnTo>
                      <a:pt x="18" y="0"/>
                    </a:lnTo>
                    <a:lnTo>
                      <a:pt x="18" y="0"/>
                    </a:lnTo>
                    <a:lnTo>
                      <a:pt x="10" y="4"/>
                    </a:lnTo>
                    <a:lnTo>
                      <a:pt x="10" y="4"/>
                    </a:lnTo>
                    <a:lnTo>
                      <a:pt x="8" y="6"/>
                    </a:lnTo>
                    <a:lnTo>
                      <a:pt x="4" y="8"/>
                    </a:lnTo>
                    <a:lnTo>
                      <a:pt x="4" y="8"/>
                    </a:lnTo>
                    <a:lnTo>
                      <a:pt x="0" y="26"/>
                    </a:lnTo>
                    <a:lnTo>
                      <a:pt x="0" y="26"/>
                    </a:lnTo>
                    <a:lnTo>
                      <a:pt x="6" y="26"/>
                    </a:lnTo>
                    <a:lnTo>
                      <a:pt x="8" y="26"/>
                    </a:lnTo>
                    <a:lnTo>
                      <a:pt x="10" y="24"/>
                    </a:lnTo>
                    <a:lnTo>
                      <a:pt x="10"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6" name="Freeform 218"/>
              <p:cNvSpPr/>
              <p:nvPr/>
            </p:nvSpPr>
            <p:spPr bwMode="auto">
              <a:xfrm>
                <a:off x="2217" y="617"/>
                <a:ext cx="20" cy="34"/>
              </a:xfrm>
              <a:custGeom>
                <a:avLst/>
                <a:gdLst/>
                <a:ahLst/>
                <a:cxnLst>
                  <a:cxn ang="0">
                    <a:pos x="20" y="0"/>
                  </a:cxn>
                  <a:cxn ang="0">
                    <a:pos x="20" y="0"/>
                  </a:cxn>
                  <a:cxn ang="0">
                    <a:pos x="10" y="6"/>
                  </a:cxn>
                  <a:cxn ang="0">
                    <a:pos x="10" y="6"/>
                  </a:cxn>
                  <a:cxn ang="0">
                    <a:pos x="8" y="8"/>
                  </a:cxn>
                  <a:cxn ang="0">
                    <a:pos x="8" y="12"/>
                  </a:cxn>
                  <a:cxn ang="0">
                    <a:pos x="8" y="12"/>
                  </a:cxn>
                  <a:cxn ang="0">
                    <a:pos x="0" y="34"/>
                  </a:cxn>
                  <a:cxn ang="0">
                    <a:pos x="0" y="34"/>
                  </a:cxn>
                  <a:cxn ang="0">
                    <a:pos x="8" y="34"/>
                  </a:cxn>
                  <a:cxn ang="0">
                    <a:pos x="10" y="32"/>
                  </a:cxn>
                  <a:cxn ang="0">
                    <a:pos x="12" y="30"/>
                  </a:cxn>
                  <a:cxn ang="0">
                    <a:pos x="12" y="30"/>
                  </a:cxn>
                  <a:cxn ang="0">
                    <a:pos x="14" y="20"/>
                  </a:cxn>
                  <a:cxn ang="0">
                    <a:pos x="14" y="20"/>
                  </a:cxn>
                  <a:cxn ang="0">
                    <a:pos x="20" y="0"/>
                  </a:cxn>
                  <a:cxn ang="0">
                    <a:pos x="20" y="0"/>
                  </a:cxn>
                </a:cxnLst>
                <a:rect l="0" t="0" r="r" b="b"/>
                <a:pathLst>
                  <a:path w="20" h="34">
                    <a:moveTo>
                      <a:pt x="20" y="0"/>
                    </a:moveTo>
                    <a:lnTo>
                      <a:pt x="20" y="0"/>
                    </a:lnTo>
                    <a:lnTo>
                      <a:pt x="10" y="6"/>
                    </a:lnTo>
                    <a:lnTo>
                      <a:pt x="10" y="6"/>
                    </a:lnTo>
                    <a:lnTo>
                      <a:pt x="8" y="8"/>
                    </a:lnTo>
                    <a:lnTo>
                      <a:pt x="8" y="12"/>
                    </a:lnTo>
                    <a:lnTo>
                      <a:pt x="8" y="12"/>
                    </a:lnTo>
                    <a:lnTo>
                      <a:pt x="0" y="34"/>
                    </a:lnTo>
                    <a:lnTo>
                      <a:pt x="0" y="34"/>
                    </a:lnTo>
                    <a:lnTo>
                      <a:pt x="8" y="34"/>
                    </a:lnTo>
                    <a:lnTo>
                      <a:pt x="10" y="32"/>
                    </a:lnTo>
                    <a:lnTo>
                      <a:pt x="12" y="30"/>
                    </a:lnTo>
                    <a:lnTo>
                      <a:pt x="12" y="30"/>
                    </a:lnTo>
                    <a:lnTo>
                      <a:pt x="14" y="20"/>
                    </a:lnTo>
                    <a:lnTo>
                      <a:pt x="14" y="20"/>
                    </a:lnTo>
                    <a:lnTo>
                      <a:pt x="20" y="0"/>
                    </a:lnTo>
                    <a:lnTo>
                      <a:pt x="2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7" name="Freeform 219"/>
              <p:cNvSpPr/>
              <p:nvPr/>
            </p:nvSpPr>
            <p:spPr bwMode="auto">
              <a:xfrm>
                <a:off x="2233" y="609"/>
                <a:ext cx="18" cy="36"/>
              </a:xfrm>
              <a:custGeom>
                <a:avLst/>
                <a:gdLst/>
                <a:ahLst/>
                <a:cxnLst>
                  <a:cxn ang="0">
                    <a:pos x="10" y="6"/>
                  </a:cxn>
                  <a:cxn ang="0">
                    <a:pos x="10" y="6"/>
                  </a:cxn>
                  <a:cxn ang="0">
                    <a:pos x="8" y="10"/>
                  </a:cxn>
                  <a:cxn ang="0">
                    <a:pos x="6" y="14"/>
                  </a:cxn>
                  <a:cxn ang="0">
                    <a:pos x="6" y="14"/>
                  </a:cxn>
                  <a:cxn ang="0">
                    <a:pos x="0" y="36"/>
                  </a:cxn>
                  <a:cxn ang="0">
                    <a:pos x="0" y="36"/>
                  </a:cxn>
                  <a:cxn ang="0">
                    <a:pos x="8" y="30"/>
                  </a:cxn>
                  <a:cxn ang="0">
                    <a:pos x="16" y="22"/>
                  </a:cxn>
                  <a:cxn ang="0">
                    <a:pos x="18" y="12"/>
                  </a:cxn>
                  <a:cxn ang="0">
                    <a:pos x="18" y="0"/>
                  </a:cxn>
                  <a:cxn ang="0">
                    <a:pos x="18" y="0"/>
                  </a:cxn>
                  <a:cxn ang="0">
                    <a:pos x="10" y="6"/>
                  </a:cxn>
                  <a:cxn ang="0">
                    <a:pos x="10" y="6"/>
                  </a:cxn>
                </a:cxnLst>
                <a:rect l="0" t="0" r="r" b="b"/>
                <a:pathLst>
                  <a:path w="18" h="36">
                    <a:moveTo>
                      <a:pt x="10" y="6"/>
                    </a:moveTo>
                    <a:lnTo>
                      <a:pt x="10" y="6"/>
                    </a:lnTo>
                    <a:lnTo>
                      <a:pt x="8" y="10"/>
                    </a:lnTo>
                    <a:lnTo>
                      <a:pt x="6" y="14"/>
                    </a:lnTo>
                    <a:lnTo>
                      <a:pt x="6" y="14"/>
                    </a:lnTo>
                    <a:lnTo>
                      <a:pt x="0" y="36"/>
                    </a:lnTo>
                    <a:lnTo>
                      <a:pt x="0" y="36"/>
                    </a:lnTo>
                    <a:lnTo>
                      <a:pt x="8" y="30"/>
                    </a:lnTo>
                    <a:lnTo>
                      <a:pt x="16" y="22"/>
                    </a:lnTo>
                    <a:lnTo>
                      <a:pt x="18" y="12"/>
                    </a:lnTo>
                    <a:lnTo>
                      <a:pt x="18" y="0"/>
                    </a:lnTo>
                    <a:lnTo>
                      <a:pt x="18" y="0"/>
                    </a:lnTo>
                    <a:lnTo>
                      <a:pt x="10" y="6"/>
                    </a:lnTo>
                    <a:lnTo>
                      <a:pt x="1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8" name="Freeform 220"/>
              <p:cNvSpPr/>
              <p:nvPr/>
            </p:nvSpPr>
            <p:spPr bwMode="auto">
              <a:xfrm>
                <a:off x="2137" y="567"/>
                <a:ext cx="24" cy="10"/>
              </a:xfrm>
              <a:custGeom>
                <a:avLst/>
                <a:gdLst/>
                <a:ahLst/>
                <a:cxnLst>
                  <a:cxn ang="0">
                    <a:pos x="14" y="2"/>
                  </a:cxn>
                  <a:cxn ang="0">
                    <a:pos x="14" y="2"/>
                  </a:cxn>
                  <a:cxn ang="0">
                    <a:pos x="14" y="0"/>
                  </a:cxn>
                  <a:cxn ang="0">
                    <a:pos x="14" y="0"/>
                  </a:cxn>
                  <a:cxn ang="0">
                    <a:pos x="8" y="4"/>
                  </a:cxn>
                  <a:cxn ang="0">
                    <a:pos x="8" y="4"/>
                  </a:cxn>
                  <a:cxn ang="0">
                    <a:pos x="4" y="8"/>
                  </a:cxn>
                  <a:cxn ang="0">
                    <a:pos x="0" y="10"/>
                  </a:cxn>
                  <a:cxn ang="0">
                    <a:pos x="0" y="10"/>
                  </a:cxn>
                  <a:cxn ang="0">
                    <a:pos x="24" y="10"/>
                  </a:cxn>
                  <a:cxn ang="0">
                    <a:pos x="24" y="10"/>
                  </a:cxn>
                  <a:cxn ang="0">
                    <a:pos x="14" y="2"/>
                  </a:cxn>
                  <a:cxn ang="0">
                    <a:pos x="14" y="2"/>
                  </a:cxn>
                </a:cxnLst>
                <a:rect l="0" t="0" r="r" b="b"/>
                <a:pathLst>
                  <a:path w="24" h="10">
                    <a:moveTo>
                      <a:pt x="14" y="2"/>
                    </a:moveTo>
                    <a:lnTo>
                      <a:pt x="14" y="2"/>
                    </a:lnTo>
                    <a:lnTo>
                      <a:pt x="14" y="0"/>
                    </a:lnTo>
                    <a:lnTo>
                      <a:pt x="14" y="0"/>
                    </a:lnTo>
                    <a:lnTo>
                      <a:pt x="8" y="4"/>
                    </a:lnTo>
                    <a:lnTo>
                      <a:pt x="8" y="4"/>
                    </a:lnTo>
                    <a:lnTo>
                      <a:pt x="4" y="8"/>
                    </a:lnTo>
                    <a:lnTo>
                      <a:pt x="0" y="10"/>
                    </a:lnTo>
                    <a:lnTo>
                      <a:pt x="0" y="10"/>
                    </a:lnTo>
                    <a:lnTo>
                      <a:pt x="24" y="10"/>
                    </a:lnTo>
                    <a:lnTo>
                      <a:pt x="24" y="10"/>
                    </a:lnTo>
                    <a:lnTo>
                      <a:pt x="14" y="2"/>
                    </a:lnTo>
                    <a:lnTo>
                      <a:pt x="14"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9" name="Freeform 221"/>
              <p:cNvSpPr/>
              <p:nvPr/>
            </p:nvSpPr>
            <p:spPr bwMode="auto">
              <a:xfrm>
                <a:off x="2153" y="561"/>
                <a:ext cx="26" cy="16"/>
              </a:xfrm>
              <a:custGeom>
                <a:avLst/>
                <a:gdLst/>
                <a:ahLst/>
                <a:cxnLst>
                  <a:cxn ang="0">
                    <a:pos x="18" y="16"/>
                  </a:cxn>
                  <a:cxn ang="0">
                    <a:pos x="18" y="16"/>
                  </a:cxn>
                  <a:cxn ang="0">
                    <a:pos x="26" y="16"/>
                  </a:cxn>
                  <a:cxn ang="0">
                    <a:pos x="26" y="16"/>
                  </a:cxn>
                  <a:cxn ang="0">
                    <a:pos x="22" y="12"/>
                  </a:cxn>
                  <a:cxn ang="0">
                    <a:pos x="22" y="12"/>
                  </a:cxn>
                  <a:cxn ang="0">
                    <a:pos x="14" y="4"/>
                  </a:cxn>
                  <a:cxn ang="0">
                    <a:pos x="14" y="4"/>
                  </a:cxn>
                  <a:cxn ang="0">
                    <a:pos x="8" y="0"/>
                  </a:cxn>
                  <a:cxn ang="0">
                    <a:pos x="8" y="0"/>
                  </a:cxn>
                  <a:cxn ang="0">
                    <a:pos x="4" y="2"/>
                  </a:cxn>
                  <a:cxn ang="0">
                    <a:pos x="0" y="4"/>
                  </a:cxn>
                  <a:cxn ang="0">
                    <a:pos x="0" y="4"/>
                  </a:cxn>
                  <a:cxn ang="0">
                    <a:pos x="12" y="16"/>
                  </a:cxn>
                  <a:cxn ang="0">
                    <a:pos x="12" y="16"/>
                  </a:cxn>
                  <a:cxn ang="0">
                    <a:pos x="14" y="16"/>
                  </a:cxn>
                  <a:cxn ang="0">
                    <a:pos x="18" y="16"/>
                  </a:cxn>
                  <a:cxn ang="0">
                    <a:pos x="18" y="16"/>
                  </a:cxn>
                </a:cxnLst>
                <a:rect l="0" t="0" r="r" b="b"/>
                <a:pathLst>
                  <a:path w="26" h="16">
                    <a:moveTo>
                      <a:pt x="18" y="16"/>
                    </a:moveTo>
                    <a:lnTo>
                      <a:pt x="18" y="16"/>
                    </a:lnTo>
                    <a:lnTo>
                      <a:pt x="26" y="16"/>
                    </a:lnTo>
                    <a:lnTo>
                      <a:pt x="26" y="16"/>
                    </a:lnTo>
                    <a:lnTo>
                      <a:pt x="22" y="12"/>
                    </a:lnTo>
                    <a:lnTo>
                      <a:pt x="22" y="12"/>
                    </a:lnTo>
                    <a:lnTo>
                      <a:pt x="14" y="4"/>
                    </a:lnTo>
                    <a:lnTo>
                      <a:pt x="14" y="4"/>
                    </a:lnTo>
                    <a:lnTo>
                      <a:pt x="8" y="0"/>
                    </a:lnTo>
                    <a:lnTo>
                      <a:pt x="8" y="0"/>
                    </a:lnTo>
                    <a:lnTo>
                      <a:pt x="4" y="2"/>
                    </a:lnTo>
                    <a:lnTo>
                      <a:pt x="0" y="4"/>
                    </a:lnTo>
                    <a:lnTo>
                      <a:pt x="0" y="4"/>
                    </a:lnTo>
                    <a:lnTo>
                      <a:pt x="12" y="16"/>
                    </a:lnTo>
                    <a:lnTo>
                      <a:pt x="12" y="16"/>
                    </a:lnTo>
                    <a:lnTo>
                      <a:pt x="14" y="16"/>
                    </a:lnTo>
                    <a:lnTo>
                      <a:pt x="18" y="16"/>
                    </a:lnTo>
                    <a:lnTo>
                      <a:pt x="18"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0" name="Freeform 222"/>
              <p:cNvSpPr/>
              <p:nvPr/>
            </p:nvSpPr>
            <p:spPr bwMode="auto">
              <a:xfrm>
                <a:off x="2165" y="557"/>
                <a:ext cx="30" cy="20"/>
              </a:xfrm>
              <a:custGeom>
                <a:avLst/>
                <a:gdLst/>
                <a:ahLst/>
                <a:cxnLst>
                  <a:cxn ang="0">
                    <a:pos x="20" y="20"/>
                  </a:cxn>
                  <a:cxn ang="0">
                    <a:pos x="20" y="20"/>
                  </a:cxn>
                  <a:cxn ang="0">
                    <a:pos x="30" y="18"/>
                  </a:cxn>
                  <a:cxn ang="0">
                    <a:pos x="30" y="18"/>
                  </a:cxn>
                  <a:cxn ang="0">
                    <a:pos x="16" y="8"/>
                  </a:cxn>
                  <a:cxn ang="0">
                    <a:pos x="16" y="8"/>
                  </a:cxn>
                  <a:cxn ang="0">
                    <a:pos x="10" y="2"/>
                  </a:cxn>
                  <a:cxn ang="0">
                    <a:pos x="10" y="2"/>
                  </a:cxn>
                  <a:cxn ang="0">
                    <a:pos x="8" y="0"/>
                  </a:cxn>
                  <a:cxn ang="0">
                    <a:pos x="6" y="0"/>
                  </a:cxn>
                  <a:cxn ang="0">
                    <a:pos x="0" y="2"/>
                  </a:cxn>
                  <a:cxn ang="0">
                    <a:pos x="0" y="2"/>
                  </a:cxn>
                  <a:cxn ang="0">
                    <a:pos x="14" y="16"/>
                  </a:cxn>
                  <a:cxn ang="0">
                    <a:pos x="14" y="16"/>
                  </a:cxn>
                  <a:cxn ang="0">
                    <a:pos x="16" y="18"/>
                  </a:cxn>
                  <a:cxn ang="0">
                    <a:pos x="20" y="20"/>
                  </a:cxn>
                  <a:cxn ang="0">
                    <a:pos x="20" y="20"/>
                  </a:cxn>
                </a:cxnLst>
                <a:rect l="0" t="0" r="r" b="b"/>
                <a:pathLst>
                  <a:path w="30" h="20">
                    <a:moveTo>
                      <a:pt x="20" y="20"/>
                    </a:moveTo>
                    <a:lnTo>
                      <a:pt x="20" y="20"/>
                    </a:lnTo>
                    <a:lnTo>
                      <a:pt x="30" y="18"/>
                    </a:lnTo>
                    <a:lnTo>
                      <a:pt x="30" y="18"/>
                    </a:lnTo>
                    <a:lnTo>
                      <a:pt x="16" y="8"/>
                    </a:lnTo>
                    <a:lnTo>
                      <a:pt x="16" y="8"/>
                    </a:lnTo>
                    <a:lnTo>
                      <a:pt x="10" y="2"/>
                    </a:lnTo>
                    <a:lnTo>
                      <a:pt x="10" y="2"/>
                    </a:lnTo>
                    <a:lnTo>
                      <a:pt x="8" y="0"/>
                    </a:lnTo>
                    <a:lnTo>
                      <a:pt x="6" y="0"/>
                    </a:lnTo>
                    <a:lnTo>
                      <a:pt x="0" y="2"/>
                    </a:lnTo>
                    <a:lnTo>
                      <a:pt x="0" y="2"/>
                    </a:lnTo>
                    <a:lnTo>
                      <a:pt x="14" y="16"/>
                    </a:lnTo>
                    <a:lnTo>
                      <a:pt x="14" y="16"/>
                    </a:lnTo>
                    <a:lnTo>
                      <a:pt x="16" y="18"/>
                    </a:lnTo>
                    <a:lnTo>
                      <a:pt x="20" y="20"/>
                    </a:lnTo>
                    <a:lnTo>
                      <a:pt x="20"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1" name="Freeform 223"/>
              <p:cNvSpPr/>
              <p:nvPr/>
            </p:nvSpPr>
            <p:spPr bwMode="auto">
              <a:xfrm>
                <a:off x="2179" y="557"/>
                <a:ext cx="30" cy="18"/>
              </a:xfrm>
              <a:custGeom>
                <a:avLst/>
                <a:gdLst/>
                <a:ahLst/>
                <a:cxnLst>
                  <a:cxn ang="0">
                    <a:pos x="20" y="18"/>
                  </a:cxn>
                  <a:cxn ang="0">
                    <a:pos x="20" y="18"/>
                  </a:cxn>
                  <a:cxn ang="0">
                    <a:pos x="30" y="18"/>
                  </a:cxn>
                  <a:cxn ang="0">
                    <a:pos x="30" y="18"/>
                  </a:cxn>
                  <a:cxn ang="0">
                    <a:pos x="24" y="10"/>
                  </a:cxn>
                  <a:cxn ang="0">
                    <a:pos x="18" y="4"/>
                  </a:cxn>
                  <a:cxn ang="0">
                    <a:pos x="8" y="2"/>
                  </a:cxn>
                  <a:cxn ang="0">
                    <a:pos x="0" y="0"/>
                  </a:cxn>
                  <a:cxn ang="0">
                    <a:pos x="0" y="0"/>
                  </a:cxn>
                  <a:cxn ang="0">
                    <a:pos x="14" y="14"/>
                  </a:cxn>
                  <a:cxn ang="0">
                    <a:pos x="14" y="14"/>
                  </a:cxn>
                  <a:cxn ang="0">
                    <a:pos x="20" y="18"/>
                  </a:cxn>
                  <a:cxn ang="0">
                    <a:pos x="20" y="18"/>
                  </a:cxn>
                </a:cxnLst>
                <a:rect l="0" t="0" r="r" b="b"/>
                <a:pathLst>
                  <a:path w="30" h="18">
                    <a:moveTo>
                      <a:pt x="20" y="18"/>
                    </a:moveTo>
                    <a:lnTo>
                      <a:pt x="20" y="18"/>
                    </a:lnTo>
                    <a:lnTo>
                      <a:pt x="30" y="18"/>
                    </a:lnTo>
                    <a:lnTo>
                      <a:pt x="30" y="18"/>
                    </a:lnTo>
                    <a:lnTo>
                      <a:pt x="24" y="10"/>
                    </a:lnTo>
                    <a:lnTo>
                      <a:pt x="18" y="4"/>
                    </a:lnTo>
                    <a:lnTo>
                      <a:pt x="8" y="2"/>
                    </a:lnTo>
                    <a:lnTo>
                      <a:pt x="0" y="0"/>
                    </a:lnTo>
                    <a:lnTo>
                      <a:pt x="0" y="0"/>
                    </a:lnTo>
                    <a:lnTo>
                      <a:pt x="14" y="14"/>
                    </a:lnTo>
                    <a:lnTo>
                      <a:pt x="14" y="14"/>
                    </a:lnTo>
                    <a:lnTo>
                      <a:pt x="20" y="18"/>
                    </a:lnTo>
                    <a:lnTo>
                      <a:pt x="2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2" name="Freeform 224"/>
              <p:cNvSpPr/>
              <p:nvPr/>
            </p:nvSpPr>
            <p:spPr bwMode="auto">
              <a:xfrm>
                <a:off x="2137" y="581"/>
                <a:ext cx="24" cy="10"/>
              </a:xfrm>
              <a:custGeom>
                <a:avLst/>
                <a:gdLst/>
                <a:ahLst/>
                <a:cxnLst>
                  <a:cxn ang="0">
                    <a:pos x="8" y="6"/>
                  </a:cxn>
                  <a:cxn ang="0">
                    <a:pos x="8" y="6"/>
                  </a:cxn>
                  <a:cxn ang="0">
                    <a:pos x="14" y="10"/>
                  </a:cxn>
                  <a:cxn ang="0">
                    <a:pos x="14" y="10"/>
                  </a:cxn>
                  <a:cxn ang="0">
                    <a:pos x="14" y="8"/>
                  </a:cxn>
                  <a:cxn ang="0">
                    <a:pos x="14" y="8"/>
                  </a:cxn>
                  <a:cxn ang="0">
                    <a:pos x="24" y="0"/>
                  </a:cxn>
                  <a:cxn ang="0">
                    <a:pos x="24" y="0"/>
                  </a:cxn>
                  <a:cxn ang="0">
                    <a:pos x="0" y="0"/>
                  </a:cxn>
                  <a:cxn ang="0">
                    <a:pos x="0" y="0"/>
                  </a:cxn>
                  <a:cxn ang="0">
                    <a:pos x="4" y="2"/>
                  </a:cxn>
                  <a:cxn ang="0">
                    <a:pos x="8" y="6"/>
                  </a:cxn>
                  <a:cxn ang="0">
                    <a:pos x="8" y="6"/>
                  </a:cxn>
                </a:cxnLst>
                <a:rect l="0" t="0" r="r" b="b"/>
                <a:pathLst>
                  <a:path w="24" h="10">
                    <a:moveTo>
                      <a:pt x="8" y="6"/>
                    </a:moveTo>
                    <a:lnTo>
                      <a:pt x="8" y="6"/>
                    </a:lnTo>
                    <a:lnTo>
                      <a:pt x="14" y="10"/>
                    </a:lnTo>
                    <a:lnTo>
                      <a:pt x="14" y="10"/>
                    </a:lnTo>
                    <a:lnTo>
                      <a:pt x="14" y="8"/>
                    </a:lnTo>
                    <a:lnTo>
                      <a:pt x="14" y="8"/>
                    </a:lnTo>
                    <a:lnTo>
                      <a:pt x="24" y="0"/>
                    </a:lnTo>
                    <a:lnTo>
                      <a:pt x="24" y="0"/>
                    </a:lnTo>
                    <a:lnTo>
                      <a:pt x="0" y="0"/>
                    </a:lnTo>
                    <a:lnTo>
                      <a:pt x="0" y="0"/>
                    </a:lnTo>
                    <a:lnTo>
                      <a:pt x="4" y="2"/>
                    </a:lnTo>
                    <a:lnTo>
                      <a:pt x="8" y="6"/>
                    </a:lnTo>
                    <a:lnTo>
                      <a:pt x="8"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3" name="Freeform 225"/>
              <p:cNvSpPr/>
              <p:nvPr/>
            </p:nvSpPr>
            <p:spPr bwMode="auto">
              <a:xfrm>
                <a:off x="2153" y="581"/>
                <a:ext cx="26" cy="16"/>
              </a:xfrm>
              <a:custGeom>
                <a:avLst/>
                <a:gdLst/>
                <a:ahLst/>
                <a:cxnLst>
                  <a:cxn ang="0">
                    <a:pos x="10" y="16"/>
                  </a:cxn>
                  <a:cxn ang="0">
                    <a:pos x="10" y="16"/>
                  </a:cxn>
                  <a:cxn ang="0">
                    <a:pos x="14" y="10"/>
                  </a:cxn>
                  <a:cxn ang="0">
                    <a:pos x="14" y="10"/>
                  </a:cxn>
                  <a:cxn ang="0">
                    <a:pos x="22" y="4"/>
                  </a:cxn>
                  <a:cxn ang="0">
                    <a:pos x="22" y="4"/>
                  </a:cxn>
                  <a:cxn ang="0">
                    <a:pos x="26" y="0"/>
                  </a:cxn>
                  <a:cxn ang="0">
                    <a:pos x="26" y="0"/>
                  </a:cxn>
                  <a:cxn ang="0">
                    <a:pos x="18" y="0"/>
                  </a:cxn>
                  <a:cxn ang="0">
                    <a:pos x="18" y="0"/>
                  </a:cxn>
                  <a:cxn ang="0">
                    <a:pos x="14" y="0"/>
                  </a:cxn>
                  <a:cxn ang="0">
                    <a:pos x="12" y="0"/>
                  </a:cxn>
                  <a:cxn ang="0">
                    <a:pos x="12" y="0"/>
                  </a:cxn>
                  <a:cxn ang="0">
                    <a:pos x="0" y="10"/>
                  </a:cxn>
                  <a:cxn ang="0">
                    <a:pos x="0" y="10"/>
                  </a:cxn>
                  <a:cxn ang="0">
                    <a:pos x="4" y="14"/>
                  </a:cxn>
                  <a:cxn ang="0">
                    <a:pos x="10" y="16"/>
                  </a:cxn>
                  <a:cxn ang="0">
                    <a:pos x="10" y="16"/>
                  </a:cxn>
                </a:cxnLst>
                <a:rect l="0" t="0" r="r" b="b"/>
                <a:pathLst>
                  <a:path w="26" h="16">
                    <a:moveTo>
                      <a:pt x="10" y="16"/>
                    </a:moveTo>
                    <a:lnTo>
                      <a:pt x="10" y="16"/>
                    </a:lnTo>
                    <a:lnTo>
                      <a:pt x="14" y="10"/>
                    </a:lnTo>
                    <a:lnTo>
                      <a:pt x="14" y="10"/>
                    </a:lnTo>
                    <a:lnTo>
                      <a:pt x="22" y="4"/>
                    </a:lnTo>
                    <a:lnTo>
                      <a:pt x="22" y="4"/>
                    </a:lnTo>
                    <a:lnTo>
                      <a:pt x="26" y="0"/>
                    </a:lnTo>
                    <a:lnTo>
                      <a:pt x="26" y="0"/>
                    </a:lnTo>
                    <a:lnTo>
                      <a:pt x="18" y="0"/>
                    </a:lnTo>
                    <a:lnTo>
                      <a:pt x="18" y="0"/>
                    </a:lnTo>
                    <a:lnTo>
                      <a:pt x="14" y="0"/>
                    </a:lnTo>
                    <a:lnTo>
                      <a:pt x="12" y="0"/>
                    </a:lnTo>
                    <a:lnTo>
                      <a:pt x="12" y="0"/>
                    </a:lnTo>
                    <a:lnTo>
                      <a:pt x="0" y="10"/>
                    </a:lnTo>
                    <a:lnTo>
                      <a:pt x="0" y="10"/>
                    </a:lnTo>
                    <a:lnTo>
                      <a:pt x="4" y="14"/>
                    </a:lnTo>
                    <a:lnTo>
                      <a:pt x="10" y="16"/>
                    </a:lnTo>
                    <a:lnTo>
                      <a:pt x="10"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4" name="Freeform 226"/>
              <p:cNvSpPr/>
              <p:nvPr/>
            </p:nvSpPr>
            <p:spPr bwMode="auto">
              <a:xfrm>
                <a:off x="2165" y="581"/>
                <a:ext cx="30" cy="18"/>
              </a:xfrm>
              <a:custGeom>
                <a:avLst/>
                <a:gdLst/>
                <a:ahLst/>
                <a:cxnLst>
                  <a:cxn ang="0">
                    <a:pos x="18" y="12"/>
                  </a:cxn>
                  <a:cxn ang="0">
                    <a:pos x="18" y="12"/>
                  </a:cxn>
                  <a:cxn ang="0">
                    <a:pos x="30" y="0"/>
                  </a:cxn>
                  <a:cxn ang="0">
                    <a:pos x="30" y="0"/>
                  </a:cxn>
                  <a:cxn ang="0">
                    <a:pos x="20" y="0"/>
                  </a:cxn>
                  <a:cxn ang="0">
                    <a:pos x="20" y="0"/>
                  </a:cxn>
                  <a:cxn ang="0">
                    <a:pos x="16" y="0"/>
                  </a:cxn>
                  <a:cxn ang="0">
                    <a:pos x="14" y="2"/>
                  </a:cxn>
                  <a:cxn ang="0">
                    <a:pos x="14" y="2"/>
                  </a:cxn>
                  <a:cxn ang="0">
                    <a:pos x="0" y="16"/>
                  </a:cxn>
                  <a:cxn ang="0">
                    <a:pos x="0" y="16"/>
                  </a:cxn>
                  <a:cxn ang="0">
                    <a:pos x="6" y="18"/>
                  </a:cxn>
                  <a:cxn ang="0">
                    <a:pos x="8" y="18"/>
                  </a:cxn>
                  <a:cxn ang="0">
                    <a:pos x="10" y="18"/>
                  </a:cxn>
                  <a:cxn ang="0">
                    <a:pos x="10" y="18"/>
                  </a:cxn>
                  <a:cxn ang="0">
                    <a:pos x="18" y="12"/>
                  </a:cxn>
                  <a:cxn ang="0">
                    <a:pos x="18" y="12"/>
                  </a:cxn>
                </a:cxnLst>
                <a:rect l="0" t="0" r="r" b="b"/>
                <a:pathLst>
                  <a:path w="30" h="18">
                    <a:moveTo>
                      <a:pt x="18" y="12"/>
                    </a:moveTo>
                    <a:lnTo>
                      <a:pt x="18" y="12"/>
                    </a:lnTo>
                    <a:lnTo>
                      <a:pt x="30" y="0"/>
                    </a:lnTo>
                    <a:lnTo>
                      <a:pt x="30" y="0"/>
                    </a:lnTo>
                    <a:lnTo>
                      <a:pt x="20" y="0"/>
                    </a:lnTo>
                    <a:lnTo>
                      <a:pt x="20" y="0"/>
                    </a:lnTo>
                    <a:lnTo>
                      <a:pt x="16" y="0"/>
                    </a:lnTo>
                    <a:lnTo>
                      <a:pt x="14" y="2"/>
                    </a:lnTo>
                    <a:lnTo>
                      <a:pt x="14" y="2"/>
                    </a:lnTo>
                    <a:lnTo>
                      <a:pt x="0" y="16"/>
                    </a:lnTo>
                    <a:lnTo>
                      <a:pt x="0" y="16"/>
                    </a:lnTo>
                    <a:lnTo>
                      <a:pt x="6" y="18"/>
                    </a:lnTo>
                    <a:lnTo>
                      <a:pt x="8" y="18"/>
                    </a:lnTo>
                    <a:lnTo>
                      <a:pt x="10" y="18"/>
                    </a:lnTo>
                    <a:lnTo>
                      <a:pt x="10" y="18"/>
                    </a:lnTo>
                    <a:lnTo>
                      <a:pt x="18" y="12"/>
                    </a:lnTo>
                    <a:lnTo>
                      <a:pt x="1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5" name="Freeform 227"/>
              <p:cNvSpPr/>
              <p:nvPr/>
            </p:nvSpPr>
            <p:spPr bwMode="auto">
              <a:xfrm>
                <a:off x="2179" y="581"/>
                <a:ext cx="30" cy="20"/>
              </a:xfrm>
              <a:custGeom>
                <a:avLst/>
                <a:gdLst/>
                <a:ahLst/>
                <a:cxnLst>
                  <a:cxn ang="0">
                    <a:pos x="20" y="0"/>
                  </a:cxn>
                  <a:cxn ang="0">
                    <a:pos x="20" y="0"/>
                  </a:cxn>
                  <a:cxn ang="0">
                    <a:pos x="14" y="4"/>
                  </a:cxn>
                  <a:cxn ang="0">
                    <a:pos x="14" y="4"/>
                  </a:cxn>
                  <a:cxn ang="0">
                    <a:pos x="0" y="20"/>
                  </a:cxn>
                  <a:cxn ang="0">
                    <a:pos x="0" y="20"/>
                  </a:cxn>
                  <a:cxn ang="0">
                    <a:pos x="10" y="18"/>
                  </a:cxn>
                  <a:cxn ang="0">
                    <a:pos x="18" y="14"/>
                  </a:cxn>
                  <a:cxn ang="0">
                    <a:pos x="24" y="8"/>
                  </a:cxn>
                  <a:cxn ang="0">
                    <a:pos x="30" y="0"/>
                  </a:cxn>
                  <a:cxn ang="0">
                    <a:pos x="30" y="0"/>
                  </a:cxn>
                  <a:cxn ang="0">
                    <a:pos x="20" y="0"/>
                  </a:cxn>
                  <a:cxn ang="0">
                    <a:pos x="20" y="0"/>
                  </a:cxn>
                </a:cxnLst>
                <a:rect l="0" t="0" r="r" b="b"/>
                <a:pathLst>
                  <a:path w="30" h="20">
                    <a:moveTo>
                      <a:pt x="20" y="0"/>
                    </a:moveTo>
                    <a:lnTo>
                      <a:pt x="20" y="0"/>
                    </a:lnTo>
                    <a:lnTo>
                      <a:pt x="14" y="4"/>
                    </a:lnTo>
                    <a:lnTo>
                      <a:pt x="14" y="4"/>
                    </a:lnTo>
                    <a:lnTo>
                      <a:pt x="0" y="20"/>
                    </a:lnTo>
                    <a:lnTo>
                      <a:pt x="0" y="20"/>
                    </a:lnTo>
                    <a:lnTo>
                      <a:pt x="10" y="18"/>
                    </a:lnTo>
                    <a:lnTo>
                      <a:pt x="18" y="14"/>
                    </a:lnTo>
                    <a:lnTo>
                      <a:pt x="24" y="8"/>
                    </a:lnTo>
                    <a:lnTo>
                      <a:pt x="30" y="0"/>
                    </a:lnTo>
                    <a:lnTo>
                      <a:pt x="30" y="0"/>
                    </a:lnTo>
                    <a:lnTo>
                      <a:pt x="20" y="0"/>
                    </a:lnTo>
                    <a:lnTo>
                      <a:pt x="2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6" name="Freeform 228"/>
              <p:cNvSpPr/>
              <p:nvPr/>
            </p:nvSpPr>
            <p:spPr bwMode="auto">
              <a:xfrm>
                <a:off x="2237" y="681"/>
                <a:ext cx="28" cy="16"/>
              </a:xfrm>
              <a:custGeom>
                <a:avLst/>
                <a:gdLst/>
                <a:ahLst/>
                <a:cxnLst>
                  <a:cxn ang="0">
                    <a:pos x="12" y="0"/>
                  </a:cxn>
                  <a:cxn ang="0">
                    <a:pos x="12" y="0"/>
                  </a:cxn>
                  <a:cxn ang="0">
                    <a:pos x="8" y="6"/>
                  </a:cxn>
                  <a:cxn ang="0">
                    <a:pos x="8" y="6"/>
                  </a:cxn>
                  <a:cxn ang="0">
                    <a:pos x="4" y="12"/>
                  </a:cxn>
                  <a:cxn ang="0">
                    <a:pos x="0" y="16"/>
                  </a:cxn>
                  <a:cxn ang="0">
                    <a:pos x="0" y="16"/>
                  </a:cxn>
                  <a:cxn ang="0">
                    <a:pos x="28" y="10"/>
                  </a:cxn>
                  <a:cxn ang="0">
                    <a:pos x="28" y="10"/>
                  </a:cxn>
                  <a:cxn ang="0">
                    <a:pos x="14" y="2"/>
                  </a:cxn>
                  <a:cxn ang="0">
                    <a:pos x="14" y="2"/>
                  </a:cxn>
                  <a:cxn ang="0">
                    <a:pos x="12" y="0"/>
                  </a:cxn>
                  <a:cxn ang="0">
                    <a:pos x="12" y="0"/>
                  </a:cxn>
                </a:cxnLst>
                <a:rect l="0" t="0" r="r" b="b"/>
                <a:pathLst>
                  <a:path w="28" h="16">
                    <a:moveTo>
                      <a:pt x="12" y="0"/>
                    </a:moveTo>
                    <a:lnTo>
                      <a:pt x="12" y="0"/>
                    </a:lnTo>
                    <a:lnTo>
                      <a:pt x="8" y="6"/>
                    </a:lnTo>
                    <a:lnTo>
                      <a:pt x="8" y="6"/>
                    </a:lnTo>
                    <a:lnTo>
                      <a:pt x="4" y="12"/>
                    </a:lnTo>
                    <a:lnTo>
                      <a:pt x="0" y="16"/>
                    </a:lnTo>
                    <a:lnTo>
                      <a:pt x="0" y="16"/>
                    </a:lnTo>
                    <a:lnTo>
                      <a:pt x="28" y="10"/>
                    </a:lnTo>
                    <a:lnTo>
                      <a:pt x="28" y="10"/>
                    </a:lnTo>
                    <a:lnTo>
                      <a:pt x="14" y="2"/>
                    </a:lnTo>
                    <a:lnTo>
                      <a:pt x="14" y="2"/>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7" name="Freeform 229"/>
              <p:cNvSpPr/>
              <p:nvPr/>
            </p:nvSpPr>
            <p:spPr bwMode="auto">
              <a:xfrm>
                <a:off x="2253" y="673"/>
                <a:ext cx="30" cy="16"/>
              </a:xfrm>
              <a:custGeom>
                <a:avLst/>
                <a:gdLst/>
                <a:ahLst/>
                <a:cxnLst>
                  <a:cxn ang="0">
                    <a:pos x="0" y="6"/>
                  </a:cxn>
                  <a:cxn ang="0">
                    <a:pos x="0" y="6"/>
                  </a:cxn>
                  <a:cxn ang="0">
                    <a:pos x="16" y="16"/>
                  </a:cxn>
                  <a:cxn ang="0">
                    <a:pos x="16" y="16"/>
                  </a:cxn>
                  <a:cxn ang="0">
                    <a:pos x="18" y="16"/>
                  </a:cxn>
                  <a:cxn ang="0">
                    <a:pos x="22" y="14"/>
                  </a:cxn>
                  <a:cxn ang="0">
                    <a:pos x="22" y="14"/>
                  </a:cxn>
                  <a:cxn ang="0">
                    <a:pos x="30" y="12"/>
                  </a:cxn>
                  <a:cxn ang="0">
                    <a:pos x="30" y="12"/>
                  </a:cxn>
                  <a:cxn ang="0">
                    <a:pos x="26" y="10"/>
                  </a:cxn>
                  <a:cxn ang="0">
                    <a:pos x="26" y="10"/>
                  </a:cxn>
                  <a:cxn ang="0">
                    <a:pos x="16" y="4"/>
                  </a:cxn>
                  <a:cxn ang="0">
                    <a:pos x="16" y="4"/>
                  </a:cxn>
                  <a:cxn ang="0">
                    <a:pos x="8" y="0"/>
                  </a:cxn>
                  <a:cxn ang="0">
                    <a:pos x="8" y="0"/>
                  </a:cxn>
                  <a:cxn ang="0">
                    <a:pos x="4" y="2"/>
                  </a:cxn>
                  <a:cxn ang="0">
                    <a:pos x="0" y="6"/>
                  </a:cxn>
                  <a:cxn ang="0">
                    <a:pos x="0" y="6"/>
                  </a:cxn>
                </a:cxnLst>
                <a:rect l="0" t="0" r="r" b="b"/>
                <a:pathLst>
                  <a:path w="30" h="16">
                    <a:moveTo>
                      <a:pt x="0" y="6"/>
                    </a:moveTo>
                    <a:lnTo>
                      <a:pt x="0" y="6"/>
                    </a:lnTo>
                    <a:lnTo>
                      <a:pt x="16" y="16"/>
                    </a:lnTo>
                    <a:lnTo>
                      <a:pt x="16" y="16"/>
                    </a:lnTo>
                    <a:lnTo>
                      <a:pt x="18" y="16"/>
                    </a:lnTo>
                    <a:lnTo>
                      <a:pt x="22" y="14"/>
                    </a:lnTo>
                    <a:lnTo>
                      <a:pt x="22" y="14"/>
                    </a:lnTo>
                    <a:lnTo>
                      <a:pt x="30" y="12"/>
                    </a:lnTo>
                    <a:lnTo>
                      <a:pt x="30" y="12"/>
                    </a:lnTo>
                    <a:lnTo>
                      <a:pt x="26" y="10"/>
                    </a:lnTo>
                    <a:lnTo>
                      <a:pt x="26" y="10"/>
                    </a:lnTo>
                    <a:lnTo>
                      <a:pt x="16" y="4"/>
                    </a:lnTo>
                    <a:lnTo>
                      <a:pt x="16" y="4"/>
                    </a:lnTo>
                    <a:lnTo>
                      <a:pt x="8" y="0"/>
                    </a:lnTo>
                    <a:lnTo>
                      <a:pt x="8" y="0"/>
                    </a:lnTo>
                    <a:lnTo>
                      <a:pt x="4" y="2"/>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8" name="Freeform 230"/>
              <p:cNvSpPr/>
              <p:nvPr/>
            </p:nvSpPr>
            <p:spPr bwMode="auto">
              <a:xfrm>
                <a:off x="2265" y="665"/>
                <a:ext cx="38" cy="20"/>
              </a:xfrm>
              <a:custGeom>
                <a:avLst/>
                <a:gdLst/>
                <a:ahLst/>
                <a:cxnLst>
                  <a:cxn ang="0">
                    <a:pos x="0" y="4"/>
                  </a:cxn>
                  <a:cxn ang="0">
                    <a:pos x="0" y="4"/>
                  </a:cxn>
                  <a:cxn ang="0">
                    <a:pos x="20" y="18"/>
                  </a:cxn>
                  <a:cxn ang="0">
                    <a:pos x="20" y="18"/>
                  </a:cxn>
                  <a:cxn ang="0">
                    <a:pos x="22" y="20"/>
                  </a:cxn>
                  <a:cxn ang="0">
                    <a:pos x="26" y="20"/>
                  </a:cxn>
                  <a:cxn ang="0">
                    <a:pos x="26" y="20"/>
                  </a:cxn>
                  <a:cxn ang="0">
                    <a:pos x="38" y="16"/>
                  </a:cxn>
                  <a:cxn ang="0">
                    <a:pos x="38" y="16"/>
                  </a:cxn>
                  <a:cxn ang="0">
                    <a:pos x="20" y="6"/>
                  </a:cxn>
                  <a:cxn ang="0">
                    <a:pos x="20" y="6"/>
                  </a:cxn>
                  <a:cxn ang="0">
                    <a:pos x="12" y="0"/>
                  </a:cxn>
                  <a:cxn ang="0">
                    <a:pos x="12" y="0"/>
                  </a:cxn>
                  <a:cxn ang="0">
                    <a:pos x="8" y="0"/>
                  </a:cxn>
                  <a:cxn ang="0">
                    <a:pos x="6" y="2"/>
                  </a:cxn>
                  <a:cxn ang="0">
                    <a:pos x="0" y="4"/>
                  </a:cxn>
                  <a:cxn ang="0">
                    <a:pos x="0" y="4"/>
                  </a:cxn>
                </a:cxnLst>
                <a:rect l="0" t="0" r="r" b="b"/>
                <a:pathLst>
                  <a:path w="38" h="20">
                    <a:moveTo>
                      <a:pt x="0" y="4"/>
                    </a:moveTo>
                    <a:lnTo>
                      <a:pt x="0" y="4"/>
                    </a:lnTo>
                    <a:lnTo>
                      <a:pt x="20" y="18"/>
                    </a:lnTo>
                    <a:lnTo>
                      <a:pt x="20" y="18"/>
                    </a:lnTo>
                    <a:lnTo>
                      <a:pt x="22" y="20"/>
                    </a:lnTo>
                    <a:lnTo>
                      <a:pt x="26" y="20"/>
                    </a:lnTo>
                    <a:lnTo>
                      <a:pt x="26" y="20"/>
                    </a:lnTo>
                    <a:lnTo>
                      <a:pt x="38" y="16"/>
                    </a:lnTo>
                    <a:lnTo>
                      <a:pt x="38" y="16"/>
                    </a:lnTo>
                    <a:lnTo>
                      <a:pt x="20" y="6"/>
                    </a:lnTo>
                    <a:lnTo>
                      <a:pt x="20" y="6"/>
                    </a:lnTo>
                    <a:lnTo>
                      <a:pt x="12" y="0"/>
                    </a:lnTo>
                    <a:lnTo>
                      <a:pt x="12" y="0"/>
                    </a:lnTo>
                    <a:lnTo>
                      <a:pt x="8" y="0"/>
                    </a:lnTo>
                    <a:lnTo>
                      <a:pt x="6" y="2"/>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9" name="Freeform 231"/>
              <p:cNvSpPr/>
              <p:nvPr/>
            </p:nvSpPr>
            <p:spPr bwMode="auto">
              <a:xfrm>
                <a:off x="2279" y="663"/>
                <a:ext cx="38" cy="18"/>
              </a:xfrm>
              <a:custGeom>
                <a:avLst/>
                <a:gdLst/>
                <a:ahLst/>
                <a:cxnLst>
                  <a:cxn ang="0">
                    <a:pos x="0" y="0"/>
                  </a:cxn>
                  <a:cxn ang="0">
                    <a:pos x="0" y="0"/>
                  </a:cxn>
                  <a:cxn ang="0">
                    <a:pos x="22" y="14"/>
                  </a:cxn>
                  <a:cxn ang="0">
                    <a:pos x="22" y="14"/>
                  </a:cxn>
                  <a:cxn ang="0">
                    <a:pos x="24" y="16"/>
                  </a:cxn>
                  <a:cxn ang="0">
                    <a:pos x="28" y="18"/>
                  </a:cxn>
                  <a:cxn ang="0">
                    <a:pos x="28" y="18"/>
                  </a:cxn>
                  <a:cxn ang="0">
                    <a:pos x="38" y="14"/>
                  </a:cxn>
                  <a:cxn ang="0">
                    <a:pos x="38" y="14"/>
                  </a:cxn>
                  <a:cxn ang="0">
                    <a:pos x="32" y="6"/>
                  </a:cxn>
                  <a:cxn ang="0">
                    <a:pos x="22" y="2"/>
                  </a:cxn>
                  <a:cxn ang="0">
                    <a:pos x="12" y="0"/>
                  </a:cxn>
                  <a:cxn ang="0">
                    <a:pos x="0" y="0"/>
                  </a:cxn>
                  <a:cxn ang="0">
                    <a:pos x="0" y="0"/>
                  </a:cxn>
                </a:cxnLst>
                <a:rect l="0" t="0" r="r" b="b"/>
                <a:pathLst>
                  <a:path w="38" h="18">
                    <a:moveTo>
                      <a:pt x="0" y="0"/>
                    </a:moveTo>
                    <a:lnTo>
                      <a:pt x="0" y="0"/>
                    </a:lnTo>
                    <a:lnTo>
                      <a:pt x="22" y="14"/>
                    </a:lnTo>
                    <a:lnTo>
                      <a:pt x="22" y="14"/>
                    </a:lnTo>
                    <a:lnTo>
                      <a:pt x="24" y="16"/>
                    </a:lnTo>
                    <a:lnTo>
                      <a:pt x="28" y="18"/>
                    </a:lnTo>
                    <a:lnTo>
                      <a:pt x="28" y="18"/>
                    </a:lnTo>
                    <a:lnTo>
                      <a:pt x="38" y="14"/>
                    </a:lnTo>
                    <a:lnTo>
                      <a:pt x="38" y="14"/>
                    </a:lnTo>
                    <a:lnTo>
                      <a:pt x="32" y="6"/>
                    </a:lnTo>
                    <a:lnTo>
                      <a:pt x="22" y="2"/>
                    </a:lnTo>
                    <a:lnTo>
                      <a:pt x="12" y="0"/>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0" name="Freeform 232"/>
              <p:cNvSpPr/>
              <p:nvPr/>
            </p:nvSpPr>
            <p:spPr bwMode="auto">
              <a:xfrm>
                <a:off x="2237" y="695"/>
                <a:ext cx="28" cy="14"/>
              </a:xfrm>
              <a:custGeom>
                <a:avLst/>
                <a:gdLst/>
                <a:ahLst/>
                <a:cxnLst>
                  <a:cxn ang="0">
                    <a:pos x="20" y="12"/>
                  </a:cxn>
                  <a:cxn ang="0">
                    <a:pos x="20" y="12"/>
                  </a:cxn>
                  <a:cxn ang="0">
                    <a:pos x="28" y="0"/>
                  </a:cxn>
                  <a:cxn ang="0">
                    <a:pos x="28" y="0"/>
                  </a:cxn>
                  <a:cxn ang="0">
                    <a:pos x="0" y="6"/>
                  </a:cxn>
                  <a:cxn ang="0">
                    <a:pos x="0" y="6"/>
                  </a:cxn>
                  <a:cxn ang="0">
                    <a:pos x="6" y="8"/>
                  </a:cxn>
                  <a:cxn ang="0">
                    <a:pos x="12" y="10"/>
                  </a:cxn>
                  <a:cxn ang="0">
                    <a:pos x="12" y="10"/>
                  </a:cxn>
                  <a:cxn ang="0">
                    <a:pos x="18" y="14"/>
                  </a:cxn>
                  <a:cxn ang="0">
                    <a:pos x="18" y="14"/>
                  </a:cxn>
                  <a:cxn ang="0">
                    <a:pos x="20" y="12"/>
                  </a:cxn>
                  <a:cxn ang="0">
                    <a:pos x="20" y="12"/>
                  </a:cxn>
                </a:cxnLst>
                <a:rect l="0" t="0" r="r" b="b"/>
                <a:pathLst>
                  <a:path w="28" h="14">
                    <a:moveTo>
                      <a:pt x="20" y="12"/>
                    </a:moveTo>
                    <a:lnTo>
                      <a:pt x="20" y="12"/>
                    </a:lnTo>
                    <a:lnTo>
                      <a:pt x="28" y="0"/>
                    </a:lnTo>
                    <a:lnTo>
                      <a:pt x="28" y="0"/>
                    </a:lnTo>
                    <a:lnTo>
                      <a:pt x="0" y="6"/>
                    </a:lnTo>
                    <a:lnTo>
                      <a:pt x="0" y="6"/>
                    </a:lnTo>
                    <a:lnTo>
                      <a:pt x="6" y="8"/>
                    </a:lnTo>
                    <a:lnTo>
                      <a:pt x="12" y="10"/>
                    </a:lnTo>
                    <a:lnTo>
                      <a:pt x="12" y="10"/>
                    </a:lnTo>
                    <a:lnTo>
                      <a:pt x="18" y="14"/>
                    </a:lnTo>
                    <a:lnTo>
                      <a:pt x="18" y="14"/>
                    </a:lnTo>
                    <a:lnTo>
                      <a:pt x="20" y="12"/>
                    </a:lnTo>
                    <a:lnTo>
                      <a:pt x="2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1" name="Freeform 233"/>
              <p:cNvSpPr/>
              <p:nvPr/>
            </p:nvSpPr>
            <p:spPr bwMode="auto">
              <a:xfrm>
                <a:off x="2259" y="691"/>
                <a:ext cx="26" cy="22"/>
              </a:xfrm>
              <a:custGeom>
                <a:avLst/>
                <a:gdLst/>
                <a:ahLst/>
                <a:cxnLst>
                  <a:cxn ang="0">
                    <a:pos x="10" y="22"/>
                  </a:cxn>
                  <a:cxn ang="0">
                    <a:pos x="10" y="22"/>
                  </a:cxn>
                  <a:cxn ang="0">
                    <a:pos x="16" y="14"/>
                  </a:cxn>
                  <a:cxn ang="0">
                    <a:pos x="16" y="14"/>
                  </a:cxn>
                  <a:cxn ang="0">
                    <a:pos x="22" y="4"/>
                  </a:cxn>
                  <a:cxn ang="0">
                    <a:pos x="22" y="4"/>
                  </a:cxn>
                  <a:cxn ang="0">
                    <a:pos x="26" y="0"/>
                  </a:cxn>
                  <a:cxn ang="0">
                    <a:pos x="26" y="0"/>
                  </a:cxn>
                  <a:cxn ang="0">
                    <a:pos x="18" y="2"/>
                  </a:cxn>
                  <a:cxn ang="0">
                    <a:pos x="18" y="2"/>
                  </a:cxn>
                  <a:cxn ang="0">
                    <a:pos x="14" y="2"/>
                  </a:cxn>
                  <a:cxn ang="0">
                    <a:pos x="10" y="4"/>
                  </a:cxn>
                  <a:cxn ang="0">
                    <a:pos x="10" y="4"/>
                  </a:cxn>
                  <a:cxn ang="0">
                    <a:pos x="0" y="18"/>
                  </a:cxn>
                  <a:cxn ang="0">
                    <a:pos x="0" y="18"/>
                  </a:cxn>
                  <a:cxn ang="0">
                    <a:pos x="6" y="20"/>
                  </a:cxn>
                  <a:cxn ang="0">
                    <a:pos x="10" y="22"/>
                  </a:cxn>
                  <a:cxn ang="0">
                    <a:pos x="10" y="22"/>
                  </a:cxn>
                </a:cxnLst>
                <a:rect l="0" t="0" r="r" b="b"/>
                <a:pathLst>
                  <a:path w="26" h="22">
                    <a:moveTo>
                      <a:pt x="10" y="22"/>
                    </a:moveTo>
                    <a:lnTo>
                      <a:pt x="10" y="22"/>
                    </a:lnTo>
                    <a:lnTo>
                      <a:pt x="16" y="14"/>
                    </a:lnTo>
                    <a:lnTo>
                      <a:pt x="16" y="14"/>
                    </a:lnTo>
                    <a:lnTo>
                      <a:pt x="22" y="4"/>
                    </a:lnTo>
                    <a:lnTo>
                      <a:pt x="22" y="4"/>
                    </a:lnTo>
                    <a:lnTo>
                      <a:pt x="26" y="0"/>
                    </a:lnTo>
                    <a:lnTo>
                      <a:pt x="26" y="0"/>
                    </a:lnTo>
                    <a:lnTo>
                      <a:pt x="18" y="2"/>
                    </a:lnTo>
                    <a:lnTo>
                      <a:pt x="18" y="2"/>
                    </a:lnTo>
                    <a:lnTo>
                      <a:pt x="14" y="2"/>
                    </a:lnTo>
                    <a:lnTo>
                      <a:pt x="10" y="4"/>
                    </a:lnTo>
                    <a:lnTo>
                      <a:pt x="10" y="4"/>
                    </a:lnTo>
                    <a:lnTo>
                      <a:pt x="0" y="18"/>
                    </a:lnTo>
                    <a:lnTo>
                      <a:pt x="0" y="18"/>
                    </a:lnTo>
                    <a:lnTo>
                      <a:pt x="6" y="20"/>
                    </a:lnTo>
                    <a:lnTo>
                      <a:pt x="10" y="22"/>
                    </a:lnTo>
                    <a:lnTo>
                      <a:pt x="1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2" name="Freeform 234"/>
              <p:cNvSpPr/>
              <p:nvPr/>
            </p:nvSpPr>
            <p:spPr bwMode="auto">
              <a:xfrm>
                <a:off x="2273" y="687"/>
                <a:ext cx="30" cy="28"/>
              </a:xfrm>
              <a:custGeom>
                <a:avLst/>
                <a:gdLst/>
                <a:ahLst/>
                <a:cxnLst>
                  <a:cxn ang="0">
                    <a:pos x="12" y="26"/>
                  </a:cxn>
                  <a:cxn ang="0">
                    <a:pos x="12" y="26"/>
                  </a:cxn>
                  <a:cxn ang="0">
                    <a:pos x="18" y="18"/>
                  </a:cxn>
                  <a:cxn ang="0">
                    <a:pos x="18" y="18"/>
                  </a:cxn>
                  <a:cxn ang="0">
                    <a:pos x="30" y="0"/>
                  </a:cxn>
                  <a:cxn ang="0">
                    <a:pos x="30" y="0"/>
                  </a:cxn>
                  <a:cxn ang="0">
                    <a:pos x="18" y="2"/>
                  </a:cxn>
                  <a:cxn ang="0">
                    <a:pos x="18" y="2"/>
                  </a:cxn>
                  <a:cxn ang="0">
                    <a:pos x="16" y="4"/>
                  </a:cxn>
                  <a:cxn ang="0">
                    <a:pos x="14" y="8"/>
                  </a:cxn>
                  <a:cxn ang="0">
                    <a:pos x="14" y="8"/>
                  </a:cxn>
                  <a:cxn ang="0">
                    <a:pos x="0" y="26"/>
                  </a:cxn>
                  <a:cxn ang="0">
                    <a:pos x="0" y="26"/>
                  </a:cxn>
                  <a:cxn ang="0">
                    <a:pos x="8" y="28"/>
                  </a:cxn>
                  <a:cxn ang="0">
                    <a:pos x="10" y="28"/>
                  </a:cxn>
                  <a:cxn ang="0">
                    <a:pos x="12" y="26"/>
                  </a:cxn>
                  <a:cxn ang="0">
                    <a:pos x="12" y="26"/>
                  </a:cxn>
                </a:cxnLst>
                <a:rect l="0" t="0" r="r" b="b"/>
                <a:pathLst>
                  <a:path w="30" h="28">
                    <a:moveTo>
                      <a:pt x="12" y="26"/>
                    </a:moveTo>
                    <a:lnTo>
                      <a:pt x="12" y="26"/>
                    </a:lnTo>
                    <a:lnTo>
                      <a:pt x="18" y="18"/>
                    </a:lnTo>
                    <a:lnTo>
                      <a:pt x="18" y="18"/>
                    </a:lnTo>
                    <a:lnTo>
                      <a:pt x="30" y="0"/>
                    </a:lnTo>
                    <a:lnTo>
                      <a:pt x="30" y="0"/>
                    </a:lnTo>
                    <a:lnTo>
                      <a:pt x="18" y="2"/>
                    </a:lnTo>
                    <a:lnTo>
                      <a:pt x="18" y="2"/>
                    </a:lnTo>
                    <a:lnTo>
                      <a:pt x="16" y="4"/>
                    </a:lnTo>
                    <a:lnTo>
                      <a:pt x="14" y="8"/>
                    </a:lnTo>
                    <a:lnTo>
                      <a:pt x="14" y="8"/>
                    </a:lnTo>
                    <a:lnTo>
                      <a:pt x="0" y="26"/>
                    </a:lnTo>
                    <a:lnTo>
                      <a:pt x="0" y="26"/>
                    </a:lnTo>
                    <a:lnTo>
                      <a:pt x="8" y="28"/>
                    </a:lnTo>
                    <a:lnTo>
                      <a:pt x="10" y="28"/>
                    </a:lnTo>
                    <a:lnTo>
                      <a:pt x="12" y="26"/>
                    </a:lnTo>
                    <a:lnTo>
                      <a:pt x="12"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3" name="Freeform 235"/>
              <p:cNvSpPr/>
              <p:nvPr/>
            </p:nvSpPr>
            <p:spPr bwMode="auto">
              <a:xfrm>
                <a:off x="2289" y="685"/>
                <a:ext cx="30" cy="28"/>
              </a:xfrm>
              <a:custGeom>
                <a:avLst/>
                <a:gdLst/>
                <a:ahLst/>
                <a:cxnLst>
                  <a:cxn ang="0">
                    <a:pos x="14" y="8"/>
                  </a:cxn>
                  <a:cxn ang="0">
                    <a:pos x="14" y="8"/>
                  </a:cxn>
                  <a:cxn ang="0">
                    <a:pos x="0" y="28"/>
                  </a:cxn>
                  <a:cxn ang="0">
                    <a:pos x="0" y="28"/>
                  </a:cxn>
                  <a:cxn ang="0">
                    <a:pos x="12" y="24"/>
                  </a:cxn>
                  <a:cxn ang="0">
                    <a:pos x="20" y="18"/>
                  </a:cxn>
                  <a:cxn ang="0">
                    <a:pos x="26" y="10"/>
                  </a:cxn>
                  <a:cxn ang="0">
                    <a:pos x="30" y="0"/>
                  </a:cxn>
                  <a:cxn ang="0">
                    <a:pos x="30" y="0"/>
                  </a:cxn>
                  <a:cxn ang="0">
                    <a:pos x="20" y="2"/>
                  </a:cxn>
                  <a:cxn ang="0">
                    <a:pos x="20" y="2"/>
                  </a:cxn>
                  <a:cxn ang="0">
                    <a:pos x="16" y="4"/>
                  </a:cxn>
                  <a:cxn ang="0">
                    <a:pos x="14" y="8"/>
                  </a:cxn>
                  <a:cxn ang="0">
                    <a:pos x="14" y="8"/>
                  </a:cxn>
                </a:cxnLst>
                <a:rect l="0" t="0" r="r" b="b"/>
                <a:pathLst>
                  <a:path w="30" h="28">
                    <a:moveTo>
                      <a:pt x="14" y="8"/>
                    </a:moveTo>
                    <a:lnTo>
                      <a:pt x="14" y="8"/>
                    </a:lnTo>
                    <a:lnTo>
                      <a:pt x="0" y="28"/>
                    </a:lnTo>
                    <a:lnTo>
                      <a:pt x="0" y="28"/>
                    </a:lnTo>
                    <a:lnTo>
                      <a:pt x="12" y="24"/>
                    </a:lnTo>
                    <a:lnTo>
                      <a:pt x="20" y="18"/>
                    </a:lnTo>
                    <a:lnTo>
                      <a:pt x="26" y="10"/>
                    </a:lnTo>
                    <a:lnTo>
                      <a:pt x="30" y="0"/>
                    </a:lnTo>
                    <a:lnTo>
                      <a:pt x="30" y="0"/>
                    </a:lnTo>
                    <a:lnTo>
                      <a:pt x="20" y="2"/>
                    </a:lnTo>
                    <a:lnTo>
                      <a:pt x="20" y="2"/>
                    </a:lnTo>
                    <a:lnTo>
                      <a:pt x="16" y="4"/>
                    </a:lnTo>
                    <a:lnTo>
                      <a:pt x="14" y="8"/>
                    </a:lnTo>
                    <a:lnTo>
                      <a:pt x="14"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4" name="Freeform 236"/>
              <p:cNvSpPr/>
              <p:nvPr/>
            </p:nvSpPr>
            <p:spPr bwMode="auto">
              <a:xfrm>
                <a:off x="2073" y="813"/>
                <a:ext cx="24" cy="18"/>
              </a:xfrm>
              <a:custGeom>
                <a:avLst/>
                <a:gdLst/>
                <a:ahLst/>
                <a:cxnLst>
                  <a:cxn ang="0">
                    <a:pos x="8" y="0"/>
                  </a:cxn>
                  <a:cxn ang="0">
                    <a:pos x="8" y="0"/>
                  </a:cxn>
                  <a:cxn ang="0">
                    <a:pos x="4" y="6"/>
                  </a:cxn>
                  <a:cxn ang="0">
                    <a:pos x="4" y="6"/>
                  </a:cxn>
                  <a:cxn ang="0">
                    <a:pos x="2" y="12"/>
                  </a:cxn>
                  <a:cxn ang="0">
                    <a:pos x="0" y="18"/>
                  </a:cxn>
                  <a:cxn ang="0">
                    <a:pos x="0" y="18"/>
                  </a:cxn>
                  <a:cxn ang="0">
                    <a:pos x="24" y="4"/>
                  </a:cxn>
                  <a:cxn ang="0">
                    <a:pos x="24" y="4"/>
                  </a:cxn>
                  <a:cxn ang="0">
                    <a:pos x="10" y="0"/>
                  </a:cxn>
                  <a:cxn ang="0">
                    <a:pos x="10" y="0"/>
                  </a:cxn>
                  <a:cxn ang="0">
                    <a:pos x="8" y="0"/>
                  </a:cxn>
                  <a:cxn ang="0">
                    <a:pos x="8" y="0"/>
                  </a:cxn>
                </a:cxnLst>
                <a:rect l="0" t="0" r="r" b="b"/>
                <a:pathLst>
                  <a:path w="24" h="18">
                    <a:moveTo>
                      <a:pt x="8" y="0"/>
                    </a:moveTo>
                    <a:lnTo>
                      <a:pt x="8" y="0"/>
                    </a:lnTo>
                    <a:lnTo>
                      <a:pt x="4" y="6"/>
                    </a:lnTo>
                    <a:lnTo>
                      <a:pt x="4" y="6"/>
                    </a:lnTo>
                    <a:lnTo>
                      <a:pt x="2" y="12"/>
                    </a:lnTo>
                    <a:lnTo>
                      <a:pt x="0" y="18"/>
                    </a:lnTo>
                    <a:lnTo>
                      <a:pt x="0" y="18"/>
                    </a:lnTo>
                    <a:lnTo>
                      <a:pt x="24" y="4"/>
                    </a:lnTo>
                    <a:lnTo>
                      <a:pt x="24" y="4"/>
                    </a:lnTo>
                    <a:lnTo>
                      <a:pt x="10" y="0"/>
                    </a:lnTo>
                    <a:lnTo>
                      <a:pt x="10" y="0"/>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5" name="Freeform 237"/>
              <p:cNvSpPr/>
              <p:nvPr/>
            </p:nvSpPr>
            <p:spPr bwMode="auto">
              <a:xfrm>
                <a:off x="2083" y="801"/>
                <a:ext cx="30" cy="14"/>
              </a:xfrm>
              <a:custGeom>
                <a:avLst/>
                <a:gdLst/>
                <a:ahLst/>
                <a:cxnLst>
                  <a:cxn ang="0">
                    <a:pos x="24" y="10"/>
                  </a:cxn>
                  <a:cxn ang="0">
                    <a:pos x="24" y="10"/>
                  </a:cxn>
                  <a:cxn ang="0">
                    <a:pos x="30" y="6"/>
                  </a:cxn>
                  <a:cxn ang="0">
                    <a:pos x="30" y="6"/>
                  </a:cxn>
                  <a:cxn ang="0">
                    <a:pos x="26" y="4"/>
                  </a:cxn>
                  <a:cxn ang="0">
                    <a:pos x="26" y="4"/>
                  </a:cxn>
                  <a:cxn ang="0">
                    <a:pos x="14" y="2"/>
                  </a:cxn>
                  <a:cxn ang="0">
                    <a:pos x="14" y="2"/>
                  </a:cxn>
                  <a:cxn ang="0">
                    <a:pos x="6" y="0"/>
                  </a:cxn>
                  <a:cxn ang="0">
                    <a:pos x="6" y="0"/>
                  </a:cxn>
                  <a:cxn ang="0">
                    <a:pos x="4" y="0"/>
                  </a:cxn>
                  <a:cxn ang="0">
                    <a:pos x="2" y="4"/>
                  </a:cxn>
                  <a:cxn ang="0">
                    <a:pos x="0" y="10"/>
                  </a:cxn>
                  <a:cxn ang="0">
                    <a:pos x="0" y="10"/>
                  </a:cxn>
                  <a:cxn ang="0">
                    <a:pos x="18" y="14"/>
                  </a:cxn>
                  <a:cxn ang="0">
                    <a:pos x="18" y="14"/>
                  </a:cxn>
                  <a:cxn ang="0">
                    <a:pos x="20" y="12"/>
                  </a:cxn>
                  <a:cxn ang="0">
                    <a:pos x="24" y="10"/>
                  </a:cxn>
                  <a:cxn ang="0">
                    <a:pos x="24" y="10"/>
                  </a:cxn>
                </a:cxnLst>
                <a:rect l="0" t="0" r="r" b="b"/>
                <a:pathLst>
                  <a:path w="30" h="14">
                    <a:moveTo>
                      <a:pt x="24" y="10"/>
                    </a:moveTo>
                    <a:lnTo>
                      <a:pt x="24" y="10"/>
                    </a:lnTo>
                    <a:lnTo>
                      <a:pt x="30" y="6"/>
                    </a:lnTo>
                    <a:lnTo>
                      <a:pt x="30" y="6"/>
                    </a:lnTo>
                    <a:lnTo>
                      <a:pt x="26" y="4"/>
                    </a:lnTo>
                    <a:lnTo>
                      <a:pt x="26" y="4"/>
                    </a:lnTo>
                    <a:lnTo>
                      <a:pt x="14" y="2"/>
                    </a:lnTo>
                    <a:lnTo>
                      <a:pt x="14" y="2"/>
                    </a:lnTo>
                    <a:lnTo>
                      <a:pt x="6" y="0"/>
                    </a:lnTo>
                    <a:lnTo>
                      <a:pt x="6" y="0"/>
                    </a:lnTo>
                    <a:lnTo>
                      <a:pt x="4" y="0"/>
                    </a:lnTo>
                    <a:lnTo>
                      <a:pt x="2" y="4"/>
                    </a:lnTo>
                    <a:lnTo>
                      <a:pt x="0" y="10"/>
                    </a:lnTo>
                    <a:lnTo>
                      <a:pt x="0" y="10"/>
                    </a:lnTo>
                    <a:lnTo>
                      <a:pt x="18" y="14"/>
                    </a:lnTo>
                    <a:lnTo>
                      <a:pt x="18" y="14"/>
                    </a:lnTo>
                    <a:lnTo>
                      <a:pt x="20" y="12"/>
                    </a:lnTo>
                    <a:lnTo>
                      <a:pt x="24" y="10"/>
                    </a:lnTo>
                    <a:lnTo>
                      <a:pt x="24"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6" name="Freeform 238"/>
              <p:cNvSpPr/>
              <p:nvPr/>
            </p:nvSpPr>
            <p:spPr bwMode="auto">
              <a:xfrm>
                <a:off x="2091" y="789"/>
                <a:ext cx="38" cy="14"/>
              </a:xfrm>
              <a:custGeom>
                <a:avLst/>
                <a:gdLst/>
                <a:ahLst/>
                <a:cxnLst>
                  <a:cxn ang="0">
                    <a:pos x="30" y="14"/>
                  </a:cxn>
                  <a:cxn ang="0">
                    <a:pos x="30" y="14"/>
                  </a:cxn>
                  <a:cxn ang="0">
                    <a:pos x="38" y="8"/>
                  </a:cxn>
                  <a:cxn ang="0">
                    <a:pos x="38" y="8"/>
                  </a:cxn>
                  <a:cxn ang="0">
                    <a:pos x="20" y="4"/>
                  </a:cxn>
                  <a:cxn ang="0">
                    <a:pos x="20" y="4"/>
                  </a:cxn>
                  <a:cxn ang="0">
                    <a:pos x="10" y="0"/>
                  </a:cxn>
                  <a:cxn ang="0">
                    <a:pos x="10" y="0"/>
                  </a:cxn>
                  <a:cxn ang="0">
                    <a:pos x="6" y="2"/>
                  </a:cxn>
                  <a:cxn ang="0">
                    <a:pos x="4" y="4"/>
                  </a:cxn>
                  <a:cxn ang="0">
                    <a:pos x="0" y="8"/>
                  </a:cxn>
                  <a:cxn ang="0">
                    <a:pos x="0" y="8"/>
                  </a:cxn>
                  <a:cxn ang="0">
                    <a:pos x="22" y="14"/>
                  </a:cxn>
                  <a:cxn ang="0">
                    <a:pos x="22" y="14"/>
                  </a:cxn>
                  <a:cxn ang="0">
                    <a:pos x="26" y="14"/>
                  </a:cxn>
                  <a:cxn ang="0">
                    <a:pos x="30" y="14"/>
                  </a:cxn>
                  <a:cxn ang="0">
                    <a:pos x="30" y="14"/>
                  </a:cxn>
                </a:cxnLst>
                <a:rect l="0" t="0" r="r" b="b"/>
                <a:pathLst>
                  <a:path w="38" h="14">
                    <a:moveTo>
                      <a:pt x="30" y="14"/>
                    </a:moveTo>
                    <a:lnTo>
                      <a:pt x="30" y="14"/>
                    </a:lnTo>
                    <a:lnTo>
                      <a:pt x="38" y="8"/>
                    </a:lnTo>
                    <a:lnTo>
                      <a:pt x="38" y="8"/>
                    </a:lnTo>
                    <a:lnTo>
                      <a:pt x="20" y="4"/>
                    </a:lnTo>
                    <a:lnTo>
                      <a:pt x="20" y="4"/>
                    </a:lnTo>
                    <a:lnTo>
                      <a:pt x="10" y="0"/>
                    </a:lnTo>
                    <a:lnTo>
                      <a:pt x="10" y="0"/>
                    </a:lnTo>
                    <a:lnTo>
                      <a:pt x="6" y="2"/>
                    </a:lnTo>
                    <a:lnTo>
                      <a:pt x="4" y="4"/>
                    </a:lnTo>
                    <a:lnTo>
                      <a:pt x="0" y="8"/>
                    </a:lnTo>
                    <a:lnTo>
                      <a:pt x="0" y="8"/>
                    </a:lnTo>
                    <a:lnTo>
                      <a:pt x="22" y="14"/>
                    </a:lnTo>
                    <a:lnTo>
                      <a:pt x="22" y="14"/>
                    </a:lnTo>
                    <a:lnTo>
                      <a:pt x="26" y="14"/>
                    </a:lnTo>
                    <a:lnTo>
                      <a:pt x="30" y="14"/>
                    </a:lnTo>
                    <a:lnTo>
                      <a:pt x="3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7" name="Freeform 239"/>
              <p:cNvSpPr/>
              <p:nvPr/>
            </p:nvSpPr>
            <p:spPr bwMode="auto">
              <a:xfrm>
                <a:off x="2103" y="781"/>
                <a:ext cx="40" cy="14"/>
              </a:xfrm>
              <a:custGeom>
                <a:avLst/>
                <a:gdLst/>
                <a:ahLst/>
                <a:cxnLst>
                  <a:cxn ang="0">
                    <a:pos x="0" y="6"/>
                  </a:cxn>
                  <a:cxn ang="0">
                    <a:pos x="0" y="6"/>
                  </a:cxn>
                  <a:cxn ang="0">
                    <a:pos x="24" y="12"/>
                  </a:cxn>
                  <a:cxn ang="0">
                    <a:pos x="24" y="12"/>
                  </a:cxn>
                  <a:cxn ang="0">
                    <a:pos x="28" y="12"/>
                  </a:cxn>
                  <a:cxn ang="0">
                    <a:pos x="32" y="14"/>
                  </a:cxn>
                  <a:cxn ang="0">
                    <a:pos x="32" y="14"/>
                  </a:cxn>
                  <a:cxn ang="0">
                    <a:pos x="40" y="8"/>
                  </a:cxn>
                  <a:cxn ang="0">
                    <a:pos x="40" y="8"/>
                  </a:cxn>
                  <a:cxn ang="0">
                    <a:pos x="32" y="2"/>
                  </a:cxn>
                  <a:cxn ang="0">
                    <a:pos x="20" y="0"/>
                  </a:cxn>
                  <a:cxn ang="0">
                    <a:pos x="10" y="2"/>
                  </a:cxn>
                  <a:cxn ang="0">
                    <a:pos x="0" y="6"/>
                  </a:cxn>
                  <a:cxn ang="0">
                    <a:pos x="0" y="6"/>
                  </a:cxn>
                </a:cxnLst>
                <a:rect l="0" t="0" r="r" b="b"/>
                <a:pathLst>
                  <a:path w="40" h="14">
                    <a:moveTo>
                      <a:pt x="0" y="6"/>
                    </a:moveTo>
                    <a:lnTo>
                      <a:pt x="0" y="6"/>
                    </a:lnTo>
                    <a:lnTo>
                      <a:pt x="24" y="12"/>
                    </a:lnTo>
                    <a:lnTo>
                      <a:pt x="24" y="12"/>
                    </a:lnTo>
                    <a:lnTo>
                      <a:pt x="28" y="12"/>
                    </a:lnTo>
                    <a:lnTo>
                      <a:pt x="32" y="14"/>
                    </a:lnTo>
                    <a:lnTo>
                      <a:pt x="32" y="14"/>
                    </a:lnTo>
                    <a:lnTo>
                      <a:pt x="40" y="8"/>
                    </a:lnTo>
                    <a:lnTo>
                      <a:pt x="40" y="8"/>
                    </a:lnTo>
                    <a:lnTo>
                      <a:pt x="32" y="2"/>
                    </a:lnTo>
                    <a:lnTo>
                      <a:pt x="20" y="0"/>
                    </a:lnTo>
                    <a:lnTo>
                      <a:pt x="10" y="2"/>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8" name="Freeform 240"/>
              <p:cNvSpPr/>
              <p:nvPr/>
            </p:nvSpPr>
            <p:spPr bwMode="auto">
              <a:xfrm>
                <a:off x="2075" y="821"/>
                <a:ext cx="24" cy="16"/>
              </a:xfrm>
              <a:custGeom>
                <a:avLst/>
                <a:gdLst/>
                <a:ahLst/>
                <a:cxnLst>
                  <a:cxn ang="0">
                    <a:pos x="0" y="14"/>
                  </a:cxn>
                  <a:cxn ang="0">
                    <a:pos x="0" y="14"/>
                  </a:cxn>
                  <a:cxn ang="0">
                    <a:pos x="6" y="14"/>
                  </a:cxn>
                  <a:cxn ang="0">
                    <a:pos x="12" y="16"/>
                  </a:cxn>
                  <a:cxn ang="0">
                    <a:pos x="12" y="16"/>
                  </a:cxn>
                  <a:cxn ang="0">
                    <a:pos x="20" y="16"/>
                  </a:cxn>
                  <a:cxn ang="0">
                    <a:pos x="20" y="16"/>
                  </a:cxn>
                  <a:cxn ang="0">
                    <a:pos x="20" y="14"/>
                  </a:cxn>
                  <a:cxn ang="0">
                    <a:pos x="20" y="14"/>
                  </a:cxn>
                  <a:cxn ang="0">
                    <a:pos x="24" y="0"/>
                  </a:cxn>
                  <a:cxn ang="0">
                    <a:pos x="24" y="0"/>
                  </a:cxn>
                  <a:cxn ang="0">
                    <a:pos x="0" y="14"/>
                  </a:cxn>
                  <a:cxn ang="0">
                    <a:pos x="0" y="14"/>
                  </a:cxn>
                </a:cxnLst>
                <a:rect l="0" t="0" r="r" b="b"/>
                <a:pathLst>
                  <a:path w="24" h="16">
                    <a:moveTo>
                      <a:pt x="0" y="14"/>
                    </a:moveTo>
                    <a:lnTo>
                      <a:pt x="0" y="14"/>
                    </a:lnTo>
                    <a:lnTo>
                      <a:pt x="6" y="14"/>
                    </a:lnTo>
                    <a:lnTo>
                      <a:pt x="12" y="16"/>
                    </a:lnTo>
                    <a:lnTo>
                      <a:pt x="12" y="16"/>
                    </a:lnTo>
                    <a:lnTo>
                      <a:pt x="20" y="16"/>
                    </a:lnTo>
                    <a:lnTo>
                      <a:pt x="20" y="16"/>
                    </a:lnTo>
                    <a:lnTo>
                      <a:pt x="20" y="14"/>
                    </a:lnTo>
                    <a:lnTo>
                      <a:pt x="20" y="14"/>
                    </a:lnTo>
                    <a:lnTo>
                      <a:pt x="24" y="0"/>
                    </a:lnTo>
                    <a:lnTo>
                      <a:pt x="24" y="0"/>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9" name="Freeform 241"/>
              <p:cNvSpPr/>
              <p:nvPr/>
            </p:nvSpPr>
            <p:spPr bwMode="auto">
              <a:xfrm>
                <a:off x="2097" y="811"/>
                <a:ext cx="20" cy="26"/>
              </a:xfrm>
              <a:custGeom>
                <a:avLst/>
                <a:gdLst/>
                <a:ahLst/>
                <a:cxnLst>
                  <a:cxn ang="0">
                    <a:pos x="12" y="26"/>
                  </a:cxn>
                  <a:cxn ang="0">
                    <a:pos x="12" y="26"/>
                  </a:cxn>
                  <a:cxn ang="0">
                    <a:pos x="14" y="18"/>
                  </a:cxn>
                  <a:cxn ang="0">
                    <a:pos x="14" y="18"/>
                  </a:cxn>
                  <a:cxn ang="0">
                    <a:pos x="18" y="6"/>
                  </a:cxn>
                  <a:cxn ang="0">
                    <a:pos x="18" y="6"/>
                  </a:cxn>
                  <a:cxn ang="0">
                    <a:pos x="20" y="0"/>
                  </a:cxn>
                  <a:cxn ang="0">
                    <a:pos x="20" y="0"/>
                  </a:cxn>
                  <a:cxn ang="0">
                    <a:pos x="12" y="4"/>
                  </a:cxn>
                  <a:cxn ang="0">
                    <a:pos x="12" y="4"/>
                  </a:cxn>
                  <a:cxn ang="0">
                    <a:pos x="8" y="6"/>
                  </a:cxn>
                  <a:cxn ang="0">
                    <a:pos x="6" y="8"/>
                  </a:cxn>
                  <a:cxn ang="0">
                    <a:pos x="6" y="8"/>
                  </a:cxn>
                  <a:cxn ang="0">
                    <a:pos x="0" y="26"/>
                  </a:cxn>
                  <a:cxn ang="0">
                    <a:pos x="0" y="26"/>
                  </a:cxn>
                  <a:cxn ang="0">
                    <a:pos x="6" y="26"/>
                  </a:cxn>
                  <a:cxn ang="0">
                    <a:pos x="12" y="26"/>
                  </a:cxn>
                  <a:cxn ang="0">
                    <a:pos x="12" y="26"/>
                  </a:cxn>
                </a:cxnLst>
                <a:rect l="0" t="0" r="r" b="b"/>
                <a:pathLst>
                  <a:path w="20" h="26">
                    <a:moveTo>
                      <a:pt x="12" y="26"/>
                    </a:moveTo>
                    <a:lnTo>
                      <a:pt x="12" y="26"/>
                    </a:lnTo>
                    <a:lnTo>
                      <a:pt x="14" y="18"/>
                    </a:lnTo>
                    <a:lnTo>
                      <a:pt x="14" y="18"/>
                    </a:lnTo>
                    <a:lnTo>
                      <a:pt x="18" y="6"/>
                    </a:lnTo>
                    <a:lnTo>
                      <a:pt x="18" y="6"/>
                    </a:lnTo>
                    <a:lnTo>
                      <a:pt x="20" y="0"/>
                    </a:lnTo>
                    <a:lnTo>
                      <a:pt x="20" y="0"/>
                    </a:lnTo>
                    <a:lnTo>
                      <a:pt x="12" y="4"/>
                    </a:lnTo>
                    <a:lnTo>
                      <a:pt x="12" y="4"/>
                    </a:lnTo>
                    <a:lnTo>
                      <a:pt x="8" y="6"/>
                    </a:lnTo>
                    <a:lnTo>
                      <a:pt x="6" y="8"/>
                    </a:lnTo>
                    <a:lnTo>
                      <a:pt x="6" y="8"/>
                    </a:lnTo>
                    <a:lnTo>
                      <a:pt x="0" y="26"/>
                    </a:lnTo>
                    <a:lnTo>
                      <a:pt x="0" y="26"/>
                    </a:lnTo>
                    <a:lnTo>
                      <a:pt x="6" y="26"/>
                    </a:lnTo>
                    <a:lnTo>
                      <a:pt x="12" y="26"/>
                    </a:lnTo>
                    <a:lnTo>
                      <a:pt x="12"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0" name="Freeform 242"/>
              <p:cNvSpPr/>
              <p:nvPr/>
            </p:nvSpPr>
            <p:spPr bwMode="auto">
              <a:xfrm>
                <a:off x="2113" y="803"/>
                <a:ext cx="20" cy="32"/>
              </a:xfrm>
              <a:custGeom>
                <a:avLst/>
                <a:gdLst/>
                <a:ahLst/>
                <a:cxnLst>
                  <a:cxn ang="0">
                    <a:pos x="12" y="28"/>
                  </a:cxn>
                  <a:cxn ang="0">
                    <a:pos x="12" y="28"/>
                  </a:cxn>
                  <a:cxn ang="0">
                    <a:pos x="14" y="18"/>
                  </a:cxn>
                  <a:cxn ang="0">
                    <a:pos x="14" y="18"/>
                  </a:cxn>
                  <a:cxn ang="0">
                    <a:pos x="20" y="0"/>
                  </a:cxn>
                  <a:cxn ang="0">
                    <a:pos x="20" y="0"/>
                  </a:cxn>
                  <a:cxn ang="0">
                    <a:pos x="10" y="4"/>
                  </a:cxn>
                  <a:cxn ang="0">
                    <a:pos x="10" y="4"/>
                  </a:cxn>
                  <a:cxn ang="0">
                    <a:pos x="8" y="6"/>
                  </a:cxn>
                  <a:cxn ang="0">
                    <a:pos x="6" y="10"/>
                  </a:cxn>
                  <a:cxn ang="0">
                    <a:pos x="6" y="10"/>
                  </a:cxn>
                  <a:cxn ang="0">
                    <a:pos x="0" y="32"/>
                  </a:cxn>
                  <a:cxn ang="0">
                    <a:pos x="0" y="32"/>
                  </a:cxn>
                  <a:cxn ang="0">
                    <a:pos x="6" y="32"/>
                  </a:cxn>
                  <a:cxn ang="0">
                    <a:pos x="10" y="30"/>
                  </a:cxn>
                  <a:cxn ang="0">
                    <a:pos x="12" y="28"/>
                  </a:cxn>
                  <a:cxn ang="0">
                    <a:pos x="12" y="28"/>
                  </a:cxn>
                </a:cxnLst>
                <a:rect l="0" t="0" r="r" b="b"/>
                <a:pathLst>
                  <a:path w="20" h="32">
                    <a:moveTo>
                      <a:pt x="12" y="28"/>
                    </a:moveTo>
                    <a:lnTo>
                      <a:pt x="12" y="28"/>
                    </a:lnTo>
                    <a:lnTo>
                      <a:pt x="14" y="18"/>
                    </a:lnTo>
                    <a:lnTo>
                      <a:pt x="14" y="18"/>
                    </a:lnTo>
                    <a:lnTo>
                      <a:pt x="20" y="0"/>
                    </a:lnTo>
                    <a:lnTo>
                      <a:pt x="20" y="0"/>
                    </a:lnTo>
                    <a:lnTo>
                      <a:pt x="10" y="4"/>
                    </a:lnTo>
                    <a:lnTo>
                      <a:pt x="10" y="4"/>
                    </a:lnTo>
                    <a:lnTo>
                      <a:pt x="8" y="6"/>
                    </a:lnTo>
                    <a:lnTo>
                      <a:pt x="6" y="10"/>
                    </a:lnTo>
                    <a:lnTo>
                      <a:pt x="6" y="10"/>
                    </a:lnTo>
                    <a:lnTo>
                      <a:pt x="0" y="32"/>
                    </a:lnTo>
                    <a:lnTo>
                      <a:pt x="0" y="32"/>
                    </a:lnTo>
                    <a:lnTo>
                      <a:pt x="6" y="32"/>
                    </a:lnTo>
                    <a:lnTo>
                      <a:pt x="10" y="30"/>
                    </a:lnTo>
                    <a:lnTo>
                      <a:pt x="12" y="28"/>
                    </a:lnTo>
                    <a:lnTo>
                      <a:pt x="1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1" name="Freeform 243"/>
              <p:cNvSpPr/>
              <p:nvPr/>
            </p:nvSpPr>
            <p:spPr bwMode="auto">
              <a:xfrm>
                <a:off x="2129" y="795"/>
                <a:ext cx="18" cy="36"/>
              </a:xfrm>
              <a:custGeom>
                <a:avLst/>
                <a:gdLst/>
                <a:ahLst/>
                <a:cxnLst>
                  <a:cxn ang="0">
                    <a:pos x="18" y="0"/>
                  </a:cxn>
                  <a:cxn ang="0">
                    <a:pos x="18" y="0"/>
                  </a:cxn>
                  <a:cxn ang="0">
                    <a:pos x="8" y="4"/>
                  </a:cxn>
                  <a:cxn ang="0">
                    <a:pos x="8" y="4"/>
                  </a:cxn>
                  <a:cxn ang="0">
                    <a:pos x="8" y="8"/>
                  </a:cxn>
                  <a:cxn ang="0">
                    <a:pos x="6" y="12"/>
                  </a:cxn>
                  <a:cxn ang="0">
                    <a:pos x="6" y="12"/>
                  </a:cxn>
                  <a:cxn ang="0">
                    <a:pos x="0" y="36"/>
                  </a:cxn>
                  <a:cxn ang="0">
                    <a:pos x="0" y="36"/>
                  </a:cxn>
                  <a:cxn ang="0">
                    <a:pos x="8" y="28"/>
                  </a:cxn>
                  <a:cxn ang="0">
                    <a:pos x="14" y="20"/>
                  </a:cxn>
                  <a:cxn ang="0">
                    <a:pos x="18" y="10"/>
                  </a:cxn>
                  <a:cxn ang="0">
                    <a:pos x="18" y="0"/>
                  </a:cxn>
                  <a:cxn ang="0">
                    <a:pos x="18" y="0"/>
                  </a:cxn>
                </a:cxnLst>
                <a:rect l="0" t="0" r="r" b="b"/>
                <a:pathLst>
                  <a:path w="18" h="36">
                    <a:moveTo>
                      <a:pt x="18" y="0"/>
                    </a:moveTo>
                    <a:lnTo>
                      <a:pt x="18" y="0"/>
                    </a:lnTo>
                    <a:lnTo>
                      <a:pt x="8" y="4"/>
                    </a:lnTo>
                    <a:lnTo>
                      <a:pt x="8" y="4"/>
                    </a:lnTo>
                    <a:lnTo>
                      <a:pt x="8" y="8"/>
                    </a:lnTo>
                    <a:lnTo>
                      <a:pt x="6" y="12"/>
                    </a:lnTo>
                    <a:lnTo>
                      <a:pt x="6" y="12"/>
                    </a:lnTo>
                    <a:lnTo>
                      <a:pt x="0" y="36"/>
                    </a:lnTo>
                    <a:lnTo>
                      <a:pt x="0" y="36"/>
                    </a:lnTo>
                    <a:lnTo>
                      <a:pt x="8" y="28"/>
                    </a:lnTo>
                    <a:lnTo>
                      <a:pt x="14" y="20"/>
                    </a:lnTo>
                    <a:lnTo>
                      <a:pt x="18" y="10"/>
                    </a:lnTo>
                    <a:lnTo>
                      <a:pt x="18" y="0"/>
                    </a:lnTo>
                    <a:lnTo>
                      <a:pt x="1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2" name="Freeform 244"/>
              <p:cNvSpPr/>
              <p:nvPr/>
            </p:nvSpPr>
            <p:spPr bwMode="auto">
              <a:xfrm>
                <a:off x="2143" y="1217"/>
                <a:ext cx="48" cy="34"/>
              </a:xfrm>
              <a:custGeom>
                <a:avLst/>
                <a:gdLst/>
                <a:ahLst/>
                <a:cxnLst>
                  <a:cxn ang="0">
                    <a:pos x="28" y="34"/>
                  </a:cxn>
                  <a:cxn ang="0">
                    <a:pos x="28" y="34"/>
                  </a:cxn>
                  <a:cxn ang="0">
                    <a:pos x="42" y="34"/>
                  </a:cxn>
                  <a:cxn ang="0">
                    <a:pos x="42" y="34"/>
                  </a:cxn>
                  <a:cxn ang="0">
                    <a:pos x="42" y="30"/>
                  </a:cxn>
                  <a:cxn ang="0">
                    <a:pos x="42" y="30"/>
                  </a:cxn>
                  <a:cxn ang="0">
                    <a:pos x="48" y="0"/>
                  </a:cxn>
                  <a:cxn ang="0">
                    <a:pos x="48" y="0"/>
                  </a:cxn>
                  <a:cxn ang="0">
                    <a:pos x="0" y="34"/>
                  </a:cxn>
                  <a:cxn ang="0">
                    <a:pos x="0" y="34"/>
                  </a:cxn>
                  <a:cxn ang="0">
                    <a:pos x="14" y="34"/>
                  </a:cxn>
                  <a:cxn ang="0">
                    <a:pos x="28" y="34"/>
                  </a:cxn>
                  <a:cxn ang="0">
                    <a:pos x="28" y="34"/>
                  </a:cxn>
                </a:cxnLst>
                <a:rect l="0" t="0" r="r" b="b"/>
                <a:pathLst>
                  <a:path w="48" h="34">
                    <a:moveTo>
                      <a:pt x="28" y="34"/>
                    </a:moveTo>
                    <a:lnTo>
                      <a:pt x="28" y="34"/>
                    </a:lnTo>
                    <a:lnTo>
                      <a:pt x="42" y="34"/>
                    </a:lnTo>
                    <a:lnTo>
                      <a:pt x="42" y="34"/>
                    </a:lnTo>
                    <a:lnTo>
                      <a:pt x="42" y="30"/>
                    </a:lnTo>
                    <a:lnTo>
                      <a:pt x="42" y="30"/>
                    </a:lnTo>
                    <a:lnTo>
                      <a:pt x="48" y="0"/>
                    </a:lnTo>
                    <a:lnTo>
                      <a:pt x="48" y="0"/>
                    </a:lnTo>
                    <a:lnTo>
                      <a:pt x="0" y="34"/>
                    </a:lnTo>
                    <a:lnTo>
                      <a:pt x="0" y="34"/>
                    </a:lnTo>
                    <a:lnTo>
                      <a:pt x="14" y="34"/>
                    </a:lnTo>
                    <a:lnTo>
                      <a:pt x="28" y="34"/>
                    </a:lnTo>
                    <a:lnTo>
                      <a:pt x="2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3" name="Freeform 245"/>
              <p:cNvSpPr/>
              <p:nvPr/>
            </p:nvSpPr>
            <p:spPr bwMode="auto">
              <a:xfrm>
                <a:off x="2193" y="1193"/>
                <a:ext cx="32" cy="56"/>
              </a:xfrm>
              <a:custGeom>
                <a:avLst/>
                <a:gdLst/>
                <a:ahLst/>
                <a:cxnLst>
                  <a:cxn ang="0">
                    <a:pos x="32" y="0"/>
                  </a:cxn>
                  <a:cxn ang="0">
                    <a:pos x="32" y="0"/>
                  </a:cxn>
                  <a:cxn ang="0">
                    <a:pos x="18" y="10"/>
                  </a:cxn>
                  <a:cxn ang="0">
                    <a:pos x="18" y="10"/>
                  </a:cxn>
                  <a:cxn ang="0">
                    <a:pos x="12" y="14"/>
                  </a:cxn>
                  <a:cxn ang="0">
                    <a:pos x="8" y="16"/>
                  </a:cxn>
                  <a:cxn ang="0">
                    <a:pos x="6" y="18"/>
                  </a:cxn>
                  <a:cxn ang="0">
                    <a:pos x="6" y="18"/>
                  </a:cxn>
                  <a:cxn ang="0">
                    <a:pos x="0" y="56"/>
                  </a:cxn>
                  <a:cxn ang="0">
                    <a:pos x="0" y="56"/>
                  </a:cxn>
                  <a:cxn ang="0">
                    <a:pos x="12" y="56"/>
                  </a:cxn>
                  <a:cxn ang="0">
                    <a:pos x="20" y="56"/>
                  </a:cxn>
                  <a:cxn ang="0">
                    <a:pos x="22" y="52"/>
                  </a:cxn>
                  <a:cxn ang="0">
                    <a:pos x="22" y="52"/>
                  </a:cxn>
                  <a:cxn ang="0">
                    <a:pos x="26" y="36"/>
                  </a:cxn>
                  <a:cxn ang="0">
                    <a:pos x="26" y="36"/>
                  </a:cxn>
                  <a:cxn ang="0">
                    <a:pos x="30" y="12"/>
                  </a:cxn>
                  <a:cxn ang="0">
                    <a:pos x="30" y="12"/>
                  </a:cxn>
                  <a:cxn ang="0">
                    <a:pos x="32" y="6"/>
                  </a:cxn>
                  <a:cxn ang="0">
                    <a:pos x="32" y="0"/>
                  </a:cxn>
                  <a:cxn ang="0">
                    <a:pos x="32" y="0"/>
                  </a:cxn>
                </a:cxnLst>
                <a:rect l="0" t="0" r="r" b="b"/>
                <a:pathLst>
                  <a:path w="32" h="56">
                    <a:moveTo>
                      <a:pt x="32" y="0"/>
                    </a:moveTo>
                    <a:lnTo>
                      <a:pt x="32" y="0"/>
                    </a:lnTo>
                    <a:lnTo>
                      <a:pt x="18" y="10"/>
                    </a:lnTo>
                    <a:lnTo>
                      <a:pt x="18" y="10"/>
                    </a:lnTo>
                    <a:lnTo>
                      <a:pt x="12" y="14"/>
                    </a:lnTo>
                    <a:lnTo>
                      <a:pt x="8" y="16"/>
                    </a:lnTo>
                    <a:lnTo>
                      <a:pt x="6" y="18"/>
                    </a:lnTo>
                    <a:lnTo>
                      <a:pt x="6" y="18"/>
                    </a:lnTo>
                    <a:lnTo>
                      <a:pt x="0" y="56"/>
                    </a:lnTo>
                    <a:lnTo>
                      <a:pt x="0" y="56"/>
                    </a:lnTo>
                    <a:lnTo>
                      <a:pt x="12" y="56"/>
                    </a:lnTo>
                    <a:lnTo>
                      <a:pt x="20" y="56"/>
                    </a:lnTo>
                    <a:lnTo>
                      <a:pt x="22" y="52"/>
                    </a:lnTo>
                    <a:lnTo>
                      <a:pt x="22" y="52"/>
                    </a:lnTo>
                    <a:lnTo>
                      <a:pt x="26" y="36"/>
                    </a:lnTo>
                    <a:lnTo>
                      <a:pt x="26" y="36"/>
                    </a:lnTo>
                    <a:lnTo>
                      <a:pt x="30" y="12"/>
                    </a:lnTo>
                    <a:lnTo>
                      <a:pt x="30" y="12"/>
                    </a:lnTo>
                    <a:lnTo>
                      <a:pt x="32" y="6"/>
                    </a:lnTo>
                    <a:lnTo>
                      <a:pt x="32" y="0"/>
                    </a:lnTo>
                    <a:lnTo>
                      <a:pt x="3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4" name="Freeform 246"/>
              <p:cNvSpPr/>
              <p:nvPr/>
            </p:nvSpPr>
            <p:spPr bwMode="auto">
              <a:xfrm>
                <a:off x="2225" y="1171"/>
                <a:ext cx="32" cy="74"/>
              </a:xfrm>
              <a:custGeom>
                <a:avLst/>
                <a:gdLst/>
                <a:ahLst/>
                <a:cxnLst>
                  <a:cxn ang="0">
                    <a:pos x="12" y="14"/>
                  </a:cxn>
                  <a:cxn ang="0">
                    <a:pos x="12" y="14"/>
                  </a:cxn>
                  <a:cxn ang="0">
                    <a:pos x="10" y="16"/>
                  </a:cxn>
                  <a:cxn ang="0">
                    <a:pos x="8" y="18"/>
                  </a:cxn>
                  <a:cxn ang="0">
                    <a:pos x="8" y="26"/>
                  </a:cxn>
                  <a:cxn ang="0">
                    <a:pos x="8" y="26"/>
                  </a:cxn>
                  <a:cxn ang="0">
                    <a:pos x="0" y="74"/>
                  </a:cxn>
                  <a:cxn ang="0">
                    <a:pos x="0" y="74"/>
                  </a:cxn>
                  <a:cxn ang="0">
                    <a:pos x="12" y="70"/>
                  </a:cxn>
                  <a:cxn ang="0">
                    <a:pos x="18" y="66"/>
                  </a:cxn>
                  <a:cxn ang="0">
                    <a:pos x="22" y="62"/>
                  </a:cxn>
                  <a:cxn ang="0">
                    <a:pos x="22" y="62"/>
                  </a:cxn>
                  <a:cxn ang="0">
                    <a:pos x="26" y="40"/>
                  </a:cxn>
                  <a:cxn ang="0">
                    <a:pos x="26" y="40"/>
                  </a:cxn>
                  <a:cxn ang="0">
                    <a:pos x="32" y="0"/>
                  </a:cxn>
                  <a:cxn ang="0">
                    <a:pos x="32" y="0"/>
                  </a:cxn>
                  <a:cxn ang="0">
                    <a:pos x="12" y="14"/>
                  </a:cxn>
                  <a:cxn ang="0">
                    <a:pos x="12" y="14"/>
                  </a:cxn>
                </a:cxnLst>
                <a:rect l="0" t="0" r="r" b="b"/>
                <a:pathLst>
                  <a:path w="32" h="74">
                    <a:moveTo>
                      <a:pt x="12" y="14"/>
                    </a:moveTo>
                    <a:lnTo>
                      <a:pt x="12" y="14"/>
                    </a:lnTo>
                    <a:lnTo>
                      <a:pt x="10" y="16"/>
                    </a:lnTo>
                    <a:lnTo>
                      <a:pt x="8" y="18"/>
                    </a:lnTo>
                    <a:lnTo>
                      <a:pt x="8" y="26"/>
                    </a:lnTo>
                    <a:lnTo>
                      <a:pt x="8" y="26"/>
                    </a:lnTo>
                    <a:lnTo>
                      <a:pt x="0" y="74"/>
                    </a:lnTo>
                    <a:lnTo>
                      <a:pt x="0" y="74"/>
                    </a:lnTo>
                    <a:lnTo>
                      <a:pt x="12" y="70"/>
                    </a:lnTo>
                    <a:lnTo>
                      <a:pt x="18" y="66"/>
                    </a:lnTo>
                    <a:lnTo>
                      <a:pt x="22" y="62"/>
                    </a:lnTo>
                    <a:lnTo>
                      <a:pt x="22" y="62"/>
                    </a:lnTo>
                    <a:lnTo>
                      <a:pt x="26" y="40"/>
                    </a:lnTo>
                    <a:lnTo>
                      <a:pt x="26" y="40"/>
                    </a:lnTo>
                    <a:lnTo>
                      <a:pt x="32" y="0"/>
                    </a:lnTo>
                    <a:lnTo>
                      <a:pt x="32" y="0"/>
                    </a:lnTo>
                    <a:lnTo>
                      <a:pt x="12" y="14"/>
                    </a:lnTo>
                    <a:lnTo>
                      <a:pt x="1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5" name="Freeform 247"/>
              <p:cNvSpPr/>
              <p:nvPr/>
            </p:nvSpPr>
            <p:spPr bwMode="auto">
              <a:xfrm>
                <a:off x="2255" y="1151"/>
                <a:ext cx="32" cy="78"/>
              </a:xfrm>
              <a:custGeom>
                <a:avLst/>
                <a:gdLst/>
                <a:ahLst/>
                <a:cxnLst>
                  <a:cxn ang="0">
                    <a:pos x="10" y="14"/>
                  </a:cxn>
                  <a:cxn ang="0">
                    <a:pos x="10" y="14"/>
                  </a:cxn>
                  <a:cxn ang="0">
                    <a:pos x="10" y="16"/>
                  </a:cxn>
                  <a:cxn ang="0">
                    <a:pos x="8" y="20"/>
                  </a:cxn>
                  <a:cxn ang="0">
                    <a:pos x="8" y="30"/>
                  </a:cxn>
                  <a:cxn ang="0">
                    <a:pos x="8" y="30"/>
                  </a:cxn>
                  <a:cxn ang="0">
                    <a:pos x="0" y="78"/>
                  </a:cxn>
                  <a:cxn ang="0">
                    <a:pos x="0" y="78"/>
                  </a:cxn>
                  <a:cxn ang="0">
                    <a:pos x="8" y="72"/>
                  </a:cxn>
                  <a:cxn ang="0">
                    <a:pos x="16" y="64"/>
                  </a:cxn>
                  <a:cxn ang="0">
                    <a:pos x="22" y="54"/>
                  </a:cxn>
                  <a:cxn ang="0">
                    <a:pos x="28" y="44"/>
                  </a:cxn>
                  <a:cxn ang="0">
                    <a:pos x="30" y="34"/>
                  </a:cxn>
                  <a:cxn ang="0">
                    <a:pos x="32" y="22"/>
                  </a:cxn>
                  <a:cxn ang="0">
                    <a:pos x="32" y="12"/>
                  </a:cxn>
                  <a:cxn ang="0">
                    <a:pos x="30" y="0"/>
                  </a:cxn>
                  <a:cxn ang="0">
                    <a:pos x="30" y="0"/>
                  </a:cxn>
                  <a:cxn ang="0">
                    <a:pos x="10" y="14"/>
                  </a:cxn>
                  <a:cxn ang="0">
                    <a:pos x="10" y="14"/>
                  </a:cxn>
                </a:cxnLst>
                <a:rect l="0" t="0" r="r" b="b"/>
                <a:pathLst>
                  <a:path w="32" h="78">
                    <a:moveTo>
                      <a:pt x="10" y="14"/>
                    </a:moveTo>
                    <a:lnTo>
                      <a:pt x="10" y="14"/>
                    </a:lnTo>
                    <a:lnTo>
                      <a:pt x="10" y="16"/>
                    </a:lnTo>
                    <a:lnTo>
                      <a:pt x="8" y="20"/>
                    </a:lnTo>
                    <a:lnTo>
                      <a:pt x="8" y="30"/>
                    </a:lnTo>
                    <a:lnTo>
                      <a:pt x="8" y="30"/>
                    </a:lnTo>
                    <a:lnTo>
                      <a:pt x="0" y="78"/>
                    </a:lnTo>
                    <a:lnTo>
                      <a:pt x="0" y="78"/>
                    </a:lnTo>
                    <a:lnTo>
                      <a:pt x="8" y="72"/>
                    </a:lnTo>
                    <a:lnTo>
                      <a:pt x="16" y="64"/>
                    </a:lnTo>
                    <a:lnTo>
                      <a:pt x="22" y="54"/>
                    </a:lnTo>
                    <a:lnTo>
                      <a:pt x="28" y="44"/>
                    </a:lnTo>
                    <a:lnTo>
                      <a:pt x="30" y="34"/>
                    </a:lnTo>
                    <a:lnTo>
                      <a:pt x="32" y="22"/>
                    </a:lnTo>
                    <a:lnTo>
                      <a:pt x="32" y="12"/>
                    </a:lnTo>
                    <a:lnTo>
                      <a:pt x="30" y="0"/>
                    </a:lnTo>
                    <a:lnTo>
                      <a:pt x="30" y="0"/>
                    </a:lnTo>
                    <a:lnTo>
                      <a:pt x="10" y="14"/>
                    </a:lnTo>
                    <a:lnTo>
                      <a:pt x="1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6" name="Freeform 248"/>
              <p:cNvSpPr/>
              <p:nvPr/>
            </p:nvSpPr>
            <p:spPr bwMode="auto">
              <a:xfrm>
                <a:off x="2139" y="1205"/>
                <a:ext cx="48" cy="40"/>
              </a:xfrm>
              <a:custGeom>
                <a:avLst/>
                <a:gdLst/>
                <a:ahLst/>
                <a:cxnLst>
                  <a:cxn ang="0">
                    <a:pos x="16" y="2"/>
                  </a:cxn>
                  <a:cxn ang="0">
                    <a:pos x="16" y="2"/>
                  </a:cxn>
                  <a:cxn ang="0">
                    <a:pos x="12" y="0"/>
                  </a:cxn>
                  <a:cxn ang="0">
                    <a:pos x="12" y="0"/>
                  </a:cxn>
                  <a:cxn ang="0">
                    <a:pos x="8" y="14"/>
                  </a:cxn>
                  <a:cxn ang="0">
                    <a:pos x="8" y="14"/>
                  </a:cxn>
                  <a:cxn ang="0">
                    <a:pos x="4" y="28"/>
                  </a:cxn>
                  <a:cxn ang="0">
                    <a:pos x="0" y="40"/>
                  </a:cxn>
                  <a:cxn ang="0">
                    <a:pos x="0" y="40"/>
                  </a:cxn>
                  <a:cxn ang="0">
                    <a:pos x="48" y="4"/>
                  </a:cxn>
                  <a:cxn ang="0">
                    <a:pos x="48" y="4"/>
                  </a:cxn>
                  <a:cxn ang="0">
                    <a:pos x="16" y="2"/>
                  </a:cxn>
                  <a:cxn ang="0">
                    <a:pos x="16" y="2"/>
                  </a:cxn>
                </a:cxnLst>
                <a:rect l="0" t="0" r="r" b="b"/>
                <a:pathLst>
                  <a:path w="48" h="40">
                    <a:moveTo>
                      <a:pt x="16" y="2"/>
                    </a:moveTo>
                    <a:lnTo>
                      <a:pt x="16" y="2"/>
                    </a:lnTo>
                    <a:lnTo>
                      <a:pt x="12" y="0"/>
                    </a:lnTo>
                    <a:lnTo>
                      <a:pt x="12" y="0"/>
                    </a:lnTo>
                    <a:lnTo>
                      <a:pt x="8" y="14"/>
                    </a:lnTo>
                    <a:lnTo>
                      <a:pt x="8" y="14"/>
                    </a:lnTo>
                    <a:lnTo>
                      <a:pt x="4" y="28"/>
                    </a:lnTo>
                    <a:lnTo>
                      <a:pt x="0" y="40"/>
                    </a:lnTo>
                    <a:lnTo>
                      <a:pt x="0" y="40"/>
                    </a:lnTo>
                    <a:lnTo>
                      <a:pt x="48" y="4"/>
                    </a:lnTo>
                    <a:lnTo>
                      <a:pt x="48" y="4"/>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7" name="Freeform 249"/>
              <p:cNvSpPr/>
              <p:nvPr/>
            </p:nvSpPr>
            <p:spPr bwMode="auto">
              <a:xfrm>
                <a:off x="2155" y="1177"/>
                <a:ext cx="64" cy="26"/>
              </a:xfrm>
              <a:custGeom>
                <a:avLst/>
                <a:gdLst/>
                <a:ahLst/>
                <a:cxnLst>
                  <a:cxn ang="0">
                    <a:pos x="28" y="2"/>
                  </a:cxn>
                  <a:cxn ang="0">
                    <a:pos x="28" y="2"/>
                  </a:cxn>
                  <a:cxn ang="0">
                    <a:pos x="10" y="0"/>
                  </a:cxn>
                  <a:cxn ang="0">
                    <a:pos x="10" y="0"/>
                  </a:cxn>
                  <a:cxn ang="0">
                    <a:pos x="8" y="4"/>
                  </a:cxn>
                  <a:cxn ang="0">
                    <a:pos x="4" y="10"/>
                  </a:cxn>
                  <a:cxn ang="0">
                    <a:pos x="0" y="22"/>
                  </a:cxn>
                  <a:cxn ang="0">
                    <a:pos x="0" y="22"/>
                  </a:cxn>
                  <a:cxn ang="0">
                    <a:pos x="38" y="26"/>
                  </a:cxn>
                  <a:cxn ang="0">
                    <a:pos x="38" y="26"/>
                  </a:cxn>
                  <a:cxn ang="0">
                    <a:pos x="42" y="26"/>
                  </a:cxn>
                  <a:cxn ang="0">
                    <a:pos x="44" y="22"/>
                  </a:cxn>
                  <a:cxn ang="0">
                    <a:pos x="50" y="18"/>
                  </a:cxn>
                  <a:cxn ang="0">
                    <a:pos x="50" y="18"/>
                  </a:cxn>
                  <a:cxn ang="0">
                    <a:pos x="64" y="8"/>
                  </a:cxn>
                  <a:cxn ang="0">
                    <a:pos x="64" y="8"/>
                  </a:cxn>
                  <a:cxn ang="0">
                    <a:pos x="58" y="6"/>
                  </a:cxn>
                  <a:cxn ang="0">
                    <a:pos x="52" y="6"/>
                  </a:cxn>
                  <a:cxn ang="0">
                    <a:pos x="52" y="6"/>
                  </a:cxn>
                  <a:cxn ang="0">
                    <a:pos x="28" y="2"/>
                  </a:cxn>
                  <a:cxn ang="0">
                    <a:pos x="28" y="2"/>
                  </a:cxn>
                </a:cxnLst>
                <a:rect l="0" t="0" r="r" b="b"/>
                <a:pathLst>
                  <a:path w="64" h="26">
                    <a:moveTo>
                      <a:pt x="28" y="2"/>
                    </a:moveTo>
                    <a:lnTo>
                      <a:pt x="28" y="2"/>
                    </a:lnTo>
                    <a:lnTo>
                      <a:pt x="10" y="0"/>
                    </a:lnTo>
                    <a:lnTo>
                      <a:pt x="10" y="0"/>
                    </a:lnTo>
                    <a:lnTo>
                      <a:pt x="8" y="4"/>
                    </a:lnTo>
                    <a:lnTo>
                      <a:pt x="4" y="10"/>
                    </a:lnTo>
                    <a:lnTo>
                      <a:pt x="0" y="22"/>
                    </a:lnTo>
                    <a:lnTo>
                      <a:pt x="0" y="22"/>
                    </a:lnTo>
                    <a:lnTo>
                      <a:pt x="38" y="26"/>
                    </a:lnTo>
                    <a:lnTo>
                      <a:pt x="38" y="26"/>
                    </a:lnTo>
                    <a:lnTo>
                      <a:pt x="42" y="26"/>
                    </a:lnTo>
                    <a:lnTo>
                      <a:pt x="44" y="22"/>
                    </a:lnTo>
                    <a:lnTo>
                      <a:pt x="50" y="18"/>
                    </a:lnTo>
                    <a:lnTo>
                      <a:pt x="50" y="18"/>
                    </a:lnTo>
                    <a:lnTo>
                      <a:pt x="64" y="8"/>
                    </a:lnTo>
                    <a:lnTo>
                      <a:pt x="64" y="8"/>
                    </a:lnTo>
                    <a:lnTo>
                      <a:pt x="58" y="6"/>
                    </a:lnTo>
                    <a:lnTo>
                      <a:pt x="52" y="6"/>
                    </a:lnTo>
                    <a:lnTo>
                      <a:pt x="52" y="6"/>
                    </a:lnTo>
                    <a:lnTo>
                      <a:pt x="28" y="2"/>
                    </a:lnTo>
                    <a:lnTo>
                      <a:pt x="2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8" name="Freeform 250"/>
              <p:cNvSpPr/>
              <p:nvPr/>
            </p:nvSpPr>
            <p:spPr bwMode="auto">
              <a:xfrm>
                <a:off x="2169" y="1153"/>
                <a:ext cx="80" cy="24"/>
              </a:xfrm>
              <a:custGeom>
                <a:avLst/>
                <a:gdLst/>
                <a:ahLst/>
                <a:cxnLst>
                  <a:cxn ang="0">
                    <a:pos x="0" y="16"/>
                  </a:cxn>
                  <a:cxn ang="0">
                    <a:pos x="0" y="16"/>
                  </a:cxn>
                  <a:cxn ang="0">
                    <a:pos x="48" y="24"/>
                  </a:cxn>
                  <a:cxn ang="0">
                    <a:pos x="48" y="24"/>
                  </a:cxn>
                  <a:cxn ang="0">
                    <a:pos x="56" y="24"/>
                  </a:cxn>
                  <a:cxn ang="0">
                    <a:pos x="58" y="24"/>
                  </a:cxn>
                  <a:cxn ang="0">
                    <a:pos x="62" y="22"/>
                  </a:cxn>
                  <a:cxn ang="0">
                    <a:pos x="62" y="22"/>
                  </a:cxn>
                  <a:cxn ang="0">
                    <a:pos x="80" y="6"/>
                  </a:cxn>
                  <a:cxn ang="0">
                    <a:pos x="80" y="6"/>
                  </a:cxn>
                  <a:cxn ang="0">
                    <a:pos x="40" y="2"/>
                  </a:cxn>
                  <a:cxn ang="0">
                    <a:pos x="40" y="2"/>
                  </a:cxn>
                  <a:cxn ang="0">
                    <a:pos x="18" y="0"/>
                  </a:cxn>
                  <a:cxn ang="0">
                    <a:pos x="18" y="0"/>
                  </a:cxn>
                  <a:cxn ang="0">
                    <a:pos x="12" y="2"/>
                  </a:cxn>
                  <a:cxn ang="0">
                    <a:pos x="8" y="6"/>
                  </a:cxn>
                  <a:cxn ang="0">
                    <a:pos x="0" y="16"/>
                  </a:cxn>
                  <a:cxn ang="0">
                    <a:pos x="0" y="16"/>
                  </a:cxn>
                </a:cxnLst>
                <a:rect l="0" t="0" r="r" b="b"/>
                <a:pathLst>
                  <a:path w="80" h="24">
                    <a:moveTo>
                      <a:pt x="0" y="16"/>
                    </a:moveTo>
                    <a:lnTo>
                      <a:pt x="0" y="16"/>
                    </a:lnTo>
                    <a:lnTo>
                      <a:pt x="48" y="24"/>
                    </a:lnTo>
                    <a:lnTo>
                      <a:pt x="48" y="24"/>
                    </a:lnTo>
                    <a:lnTo>
                      <a:pt x="56" y="24"/>
                    </a:lnTo>
                    <a:lnTo>
                      <a:pt x="58" y="24"/>
                    </a:lnTo>
                    <a:lnTo>
                      <a:pt x="62" y="22"/>
                    </a:lnTo>
                    <a:lnTo>
                      <a:pt x="62" y="22"/>
                    </a:lnTo>
                    <a:lnTo>
                      <a:pt x="80" y="6"/>
                    </a:lnTo>
                    <a:lnTo>
                      <a:pt x="80" y="6"/>
                    </a:lnTo>
                    <a:lnTo>
                      <a:pt x="40" y="2"/>
                    </a:lnTo>
                    <a:lnTo>
                      <a:pt x="40" y="2"/>
                    </a:lnTo>
                    <a:lnTo>
                      <a:pt x="18" y="0"/>
                    </a:lnTo>
                    <a:lnTo>
                      <a:pt x="18" y="0"/>
                    </a:lnTo>
                    <a:lnTo>
                      <a:pt x="12" y="2"/>
                    </a:lnTo>
                    <a:lnTo>
                      <a:pt x="8" y="6"/>
                    </a:lnTo>
                    <a:lnTo>
                      <a:pt x="0" y="16"/>
                    </a:lnTo>
                    <a:lnTo>
                      <a:pt x="0"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9" name="Freeform 251"/>
              <p:cNvSpPr/>
              <p:nvPr/>
            </p:nvSpPr>
            <p:spPr bwMode="auto">
              <a:xfrm>
                <a:off x="2191" y="1129"/>
                <a:ext cx="86" cy="26"/>
              </a:xfrm>
              <a:custGeom>
                <a:avLst/>
                <a:gdLst/>
                <a:ahLst/>
                <a:cxnLst>
                  <a:cxn ang="0">
                    <a:pos x="66" y="24"/>
                  </a:cxn>
                  <a:cxn ang="0">
                    <a:pos x="66" y="24"/>
                  </a:cxn>
                  <a:cxn ang="0">
                    <a:pos x="86" y="10"/>
                  </a:cxn>
                  <a:cxn ang="0">
                    <a:pos x="86" y="10"/>
                  </a:cxn>
                  <a:cxn ang="0">
                    <a:pos x="74" y="4"/>
                  </a:cxn>
                  <a:cxn ang="0">
                    <a:pos x="64" y="2"/>
                  </a:cxn>
                  <a:cxn ang="0">
                    <a:pos x="54" y="0"/>
                  </a:cxn>
                  <a:cxn ang="0">
                    <a:pos x="42" y="0"/>
                  </a:cxn>
                  <a:cxn ang="0">
                    <a:pos x="32" y="2"/>
                  </a:cxn>
                  <a:cxn ang="0">
                    <a:pos x="20" y="6"/>
                  </a:cxn>
                  <a:cxn ang="0">
                    <a:pos x="10" y="10"/>
                  </a:cxn>
                  <a:cxn ang="0">
                    <a:pos x="0" y="16"/>
                  </a:cxn>
                  <a:cxn ang="0">
                    <a:pos x="0" y="16"/>
                  </a:cxn>
                  <a:cxn ang="0">
                    <a:pos x="50" y="22"/>
                  </a:cxn>
                  <a:cxn ang="0">
                    <a:pos x="50" y="22"/>
                  </a:cxn>
                  <a:cxn ang="0">
                    <a:pos x="60" y="24"/>
                  </a:cxn>
                  <a:cxn ang="0">
                    <a:pos x="64" y="26"/>
                  </a:cxn>
                  <a:cxn ang="0">
                    <a:pos x="66" y="24"/>
                  </a:cxn>
                  <a:cxn ang="0">
                    <a:pos x="66" y="24"/>
                  </a:cxn>
                </a:cxnLst>
                <a:rect l="0" t="0" r="r" b="b"/>
                <a:pathLst>
                  <a:path w="86" h="26">
                    <a:moveTo>
                      <a:pt x="66" y="24"/>
                    </a:moveTo>
                    <a:lnTo>
                      <a:pt x="66" y="24"/>
                    </a:lnTo>
                    <a:lnTo>
                      <a:pt x="86" y="10"/>
                    </a:lnTo>
                    <a:lnTo>
                      <a:pt x="86" y="10"/>
                    </a:lnTo>
                    <a:lnTo>
                      <a:pt x="74" y="4"/>
                    </a:lnTo>
                    <a:lnTo>
                      <a:pt x="64" y="2"/>
                    </a:lnTo>
                    <a:lnTo>
                      <a:pt x="54" y="0"/>
                    </a:lnTo>
                    <a:lnTo>
                      <a:pt x="42" y="0"/>
                    </a:lnTo>
                    <a:lnTo>
                      <a:pt x="32" y="2"/>
                    </a:lnTo>
                    <a:lnTo>
                      <a:pt x="20" y="6"/>
                    </a:lnTo>
                    <a:lnTo>
                      <a:pt x="10" y="10"/>
                    </a:lnTo>
                    <a:lnTo>
                      <a:pt x="0" y="16"/>
                    </a:lnTo>
                    <a:lnTo>
                      <a:pt x="0" y="16"/>
                    </a:lnTo>
                    <a:lnTo>
                      <a:pt x="50" y="22"/>
                    </a:lnTo>
                    <a:lnTo>
                      <a:pt x="50" y="22"/>
                    </a:lnTo>
                    <a:lnTo>
                      <a:pt x="60" y="24"/>
                    </a:lnTo>
                    <a:lnTo>
                      <a:pt x="64" y="26"/>
                    </a:lnTo>
                    <a:lnTo>
                      <a:pt x="66" y="24"/>
                    </a:lnTo>
                    <a:lnTo>
                      <a:pt x="6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0" name="Freeform 252"/>
              <p:cNvSpPr/>
              <p:nvPr/>
            </p:nvSpPr>
            <p:spPr bwMode="auto">
              <a:xfrm>
                <a:off x="2685" y="1119"/>
                <a:ext cx="40" cy="30"/>
              </a:xfrm>
              <a:custGeom>
                <a:avLst/>
                <a:gdLst/>
                <a:ahLst/>
                <a:cxnLst>
                  <a:cxn ang="0">
                    <a:pos x="6" y="26"/>
                  </a:cxn>
                  <a:cxn ang="0">
                    <a:pos x="6" y="26"/>
                  </a:cxn>
                  <a:cxn ang="0">
                    <a:pos x="6" y="28"/>
                  </a:cxn>
                  <a:cxn ang="0">
                    <a:pos x="6" y="28"/>
                  </a:cxn>
                  <a:cxn ang="0">
                    <a:pos x="18" y="30"/>
                  </a:cxn>
                  <a:cxn ang="0">
                    <a:pos x="18" y="30"/>
                  </a:cxn>
                  <a:cxn ang="0">
                    <a:pos x="30" y="28"/>
                  </a:cxn>
                  <a:cxn ang="0">
                    <a:pos x="40" y="30"/>
                  </a:cxn>
                  <a:cxn ang="0">
                    <a:pos x="40" y="30"/>
                  </a:cxn>
                  <a:cxn ang="0">
                    <a:pos x="0" y="0"/>
                  </a:cxn>
                  <a:cxn ang="0">
                    <a:pos x="0" y="0"/>
                  </a:cxn>
                  <a:cxn ang="0">
                    <a:pos x="6" y="26"/>
                  </a:cxn>
                  <a:cxn ang="0">
                    <a:pos x="6" y="26"/>
                  </a:cxn>
                </a:cxnLst>
                <a:rect l="0" t="0" r="r" b="b"/>
                <a:pathLst>
                  <a:path w="40" h="30">
                    <a:moveTo>
                      <a:pt x="6" y="26"/>
                    </a:moveTo>
                    <a:lnTo>
                      <a:pt x="6" y="26"/>
                    </a:lnTo>
                    <a:lnTo>
                      <a:pt x="6" y="28"/>
                    </a:lnTo>
                    <a:lnTo>
                      <a:pt x="6" y="28"/>
                    </a:lnTo>
                    <a:lnTo>
                      <a:pt x="18" y="30"/>
                    </a:lnTo>
                    <a:lnTo>
                      <a:pt x="18" y="30"/>
                    </a:lnTo>
                    <a:lnTo>
                      <a:pt x="30" y="28"/>
                    </a:lnTo>
                    <a:lnTo>
                      <a:pt x="40" y="30"/>
                    </a:lnTo>
                    <a:lnTo>
                      <a:pt x="40" y="30"/>
                    </a:lnTo>
                    <a:lnTo>
                      <a:pt x="0" y="0"/>
                    </a:lnTo>
                    <a:lnTo>
                      <a:pt x="0" y="0"/>
                    </a:lnTo>
                    <a:lnTo>
                      <a:pt x="6" y="26"/>
                    </a:lnTo>
                    <a:lnTo>
                      <a:pt x="6"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1" name="Freeform 253"/>
              <p:cNvSpPr/>
              <p:nvPr/>
            </p:nvSpPr>
            <p:spPr bwMode="auto">
              <a:xfrm>
                <a:off x="2657" y="1099"/>
                <a:ext cx="28" cy="48"/>
              </a:xfrm>
              <a:custGeom>
                <a:avLst/>
                <a:gdLst/>
                <a:ahLst/>
                <a:cxnLst>
                  <a:cxn ang="0">
                    <a:pos x="12" y="8"/>
                  </a:cxn>
                  <a:cxn ang="0">
                    <a:pos x="12" y="8"/>
                  </a:cxn>
                  <a:cxn ang="0">
                    <a:pos x="0" y="0"/>
                  </a:cxn>
                  <a:cxn ang="0">
                    <a:pos x="0" y="0"/>
                  </a:cxn>
                  <a:cxn ang="0">
                    <a:pos x="2" y="4"/>
                  </a:cxn>
                  <a:cxn ang="0">
                    <a:pos x="2" y="10"/>
                  </a:cxn>
                  <a:cxn ang="0">
                    <a:pos x="2" y="10"/>
                  </a:cxn>
                  <a:cxn ang="0">
                    <a:pos x="6" y="30"/>
                  </a:cxn>
                  <a:cxn ang="0">
                    <a:pos x="6" y="30"/>
                  </a:cxn>
                  <a:cxn ang="0">
                    <a:pos x="8" y="44"/>
                  </a:cxn>
                  <a:cxn ang="0">
                    <a:pos x="8" y="44"/>
                  </a:cxn>
                  <a:cxn ang="0">
                    <a:pos x="10" y="46"/>
                  </a:cxn>
                  <a:cxn ang="0">
                    <a:pos x="16" y="48"/>
                  </a:cxn>
                  <a:cxn ang="0">
                    <a:pos x="28" y="48"/>
                  </a:cxn>
                  <a:cxn ang="0">
                    <a:pos x="28" y="48"/>
                  </a:cxn>
                  <a:cxn ang="0">
                    <a:pos x="22" y="16"/>
                  </a:cxn>
                  <a:cxn ang="0">
                    <a:pos x="22" y="16"/>
                  </a:cxn>
                  <a:cxn ang="0">
                    <a:pos x="20" y="14"/>
                  </a:cxn>
                  <a:cxn ang="0">
                    <a:pos x="18" y="12"/>
                  </a:cxn>
                  <a:cxn ang="0">
                    <a:pos x="12" y="8"/>
                  </a:cxn>
                  <a:cxn ang="0">
                    <a:pos x="12" y="8"/>
                  </a:cxn>
                </a:cxnLst>
                <a:rect l="0" t="0" r="r" b="b"/>
                <a:pathLst>
                  <a:path w="28" h="48">
                    <a:moveTo>
                      <a:pt x="12" y="8"/>
                    </a:moveTo>
                    <a:lnTo>
                      <a:pt x="12" y="8"/>
                    </a:lnTo>
                    <a:lnTo>
                      <a:pt x="0" y="0"/>
                    </a:lnTo>
                    <a:lnTo>
                      <a:pt x="0" y="0"/>
                    </a:lnTo>
                    <a:lnTo>
                      <a:pt x="2" y="4"/>
                    </a:lnTo>
                    <a:lnTo>
                      <a:pt x="2" y="10"/>
                    </a:lnTo>
                    <a:lnTo>
                      <a:pt x="2" y="10"/>
                    </a:lnTo>
                    <a:lnTo>
                      <a:pt x="6" y="30"/>
                    </a:lnTo>
                    <a:lnTo>
                      <a:pt x="6" y="30"/>
                    </a:lnTo>
                    <a:lnTo>
                      <a:pt x="8" y="44"/>
                    </a:lnTo>
                    <a:lnTo>
                      <a:pt x="8" y="44"/>
                    </a:lnTo>
                    <a:lnTo>
                      <a:pt x="10" y="46"/>
                    </a:lnTo>
                    <a:lnTo>
                      <a:pt x="16" y="48"/>
                    </a:lnTo>
                    <a:lnTo>
                      <a:pt x="28" y="48"/>
                    </a:lnTo>
                    <a:lnTo>
                      <a:pt x="28" y="48"/>
                    </a:lnTo>
                    <a:lnTo>
                      <a:pt x="22" y="16"/>
                    </a:lnTo>
                    <a:lnTo>
                      <a:pt x="22" y="16"/>
                    </a:lnTo>
                    <a:lnTo>
                      <a:pt x="20" y="14"/>
                    </a:lnTo>
                    <a:lnTo>
                      <a:pt x="18" y="12"/>
                    </a:lnTo>
                    <a:lnTo>
                      <a:pt x="12" y="8"/>
                    </a:lnTo>
                    <a:lnTo>
                      <a:pt x="1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2" name="Freeform 254"/>
              <p:cNvSpPr/>
              <p:nvPr/>
            </p:nvSpPr>
            <p:spPr bwMode="auto">
              <a:xfrm>
                <a:off x="2631" y="1079"/>
                <a:ext cx="26" cy="64"/>
              </a:xfrm>
              <a:custGeom>
                <a:avLst/>
                <a:gdLst/>
                <a:ahLst/>
                <a:cxnLst>
                  <a:cxn ang="0">
                    <a:pos x="16" y="12"/>
                  </a:cxn>
                  <a:cxn ang="0">
                    <a:pos x="16" y="12"/>
                  </a:cxn>
                  <a:cxn ang="0">
                    <a:pos x="0" y="0"/>
                  </a:cxn>
                  <a:cxn ang="0">
                    <a:pos x="0" y="0"/>
                  </a:cxn>
                  <a:cxn ang="0">
                    <a:pos x="6" y="34"/>
                  </a:cxn>
                  <a:cxn ang="0">
                    <a:pos x="6" y="34"/>
                  </a:cxn>
                  <a:cxn ang="0">
                    <a:pos x="8" y="52"/>
                  </a:cxn>
                  <a:cxn ang="0">
                    <a:pos x="8" y="52"/>
                  </a:cxn>
                  <a:cxn ang="0">
                    <a:pos x="12" y="56"/>
                  </a:cxn>
                  <a:cxn ang="0">
                    <a:pos x="16" y="60"/>
                  </a:cxn>
                  <a:cxn ang="0">
                    <a:pos x="26" y="64"/>
                  </a:cxn>
                  <a:cxn ang="0">
                    <a:pos x="26" y="64"/>
                  </a:cxn>
                  <a:cxn ang="0">
                    <a:pos x="20" y="22"/>
                  </a:cxn>
                  <a:cxn ang="0">
                    <a:pos x="20" y="22"/>
                  </a:cxn>
                  <a:cxn ang="0">
                    <a:pos x="20" y="16"/>
                  </a:cxn>
                  <a:cxn ang="0">
                    <a:pos x="16" y="12"/>
                  </a:cxn>
                  <a:cxn ang="0">
                    <a:pos x="16" y="12"/>
                  </a:cxn>
                </a:cxnLst>
                <a:rect l="0" t="0" r="r" b="b"/>
                <a:pathLst>
                  <a:path w="26" h="64">
                    <a:moveTo>
                      <a:pt x="16" y="12"/>
                    </a:moveTo>
                    <a:lnTo>
                      <a:pt x="16" y="12"/>
                    </a:lnTo>
                    <a:lnTo>
                      <a:pt x="0" y="0"/>
                    </a:lnTo>
                    <a:lnTo>
                      <a:pt x="0" y="0"/>
                    </a:lnTo>
                    <a:lnTo>
                      <a:pt x="6" y="34"/>
                    </a:lnTo>
                    <a:lnTo>
                      <a:pt x="6" y="34"/>
                    </a:lnTo>
                    <a:lnTo>
                      <a:pt x="8" y="52"/>
                    </a:lnTo>
                    <a:lnTo>
                      <a:pt x="8" y="52"/>
                    </a:lnTo>
                    <a:lnTo>
                      <a:pt x="12" y="56"/>
                    </a:lnTo>
                    <a:lnTo>
                      <a:pt x="16" y="60"/>
                    </a:lnTo>
                    <a:lnTo>
                      <a:pt x="26" y="64"/>
                    </a:lnTo>
                    <a:lnTo>
                      <a:pt x="26" y="64"/>
                    </a:lnTo>
                    <a:lnTo>
                      <a:pt x="20" y="22"/>
                    </a:lnTo>
                    <a:lnTo>
                      <a:pt x="20" y="22"/>
                    </a:lnTo>
                    <a:lnTo>
                      <a:pt x="20" y="16"/>
                    </a:lnTo>
                    <a:lnTo>
                      <a:pt x="16" y="12"/>
                    </a:lnTo>
                    <a:lnTo>
                      <a:pt x="16"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3" name="Freeform 255"/>
              <p:cNvSpPr/>
              <p:nvPr/>
            </p:nvSpPr>
            <p:spPr bwMode="auto">
              <a:xfrm>
                <a:off x="2605" y="1063"/>
                <a:ext cx="28" cy="66"/>
              </a:xfrm>
              <a:custGeom>
                <a:avLst/>
                <a:gdLst/>
                <a:ahLst/>
                <a:cxnLst>
                  <a:cxn ang="0">
                    <a:pos x="22" y="24"/>
                  </a:cxn>
                  <a:cxn ang="0">
                    <a:pos x="22" y="24"/>
                  </a:cxn>
                  <a:cxn ang="0">
                    <a:pos x="20" y="18"/>
                  </a:cxn>
                  <a:cxn ang="0">
                    <a:pos x="18" y="12"/>
                  </a:cxn>
                  <a:cxn ang="0">
                    <a:pos x="18" y="12"/>
                  </a:cxn>
                  <a:cxn ang="0">
                    <a:pos x="4" y="0"/>
                  </a:cxn>
                  <a:cxn ang="0">
                    <a:pos x="4" y="0"/>
                  </a:cxn>
                  <a:cxn ang="0">
                    <a:pos x="2" y="10"/>
                  </a:cxn>
                  <a:cxn ang="0">
                    <a:pos x="0" y="18"/>
                  </a:cxn>
                  <a:cxn ang="0">
                    <a:pos x="2" y="28"/>
                  </a:cxn>
                  <a:cxn ang="0">
                    <a:pos x="4" y="36"/>
                  </a:cxn>
                  <a:cxn ang="0">
                    <a:pos x="8" y="46"/>
                  </a:cxn>
                  <a:cxn ang="0">
                    <a:pos x="14" y="52"/>
                  </a:cxn>
                  <a:cxn ang="0">
                    <a:pos x="20" y="60"/>
                  </a:cxn>
                  <a:cxn ang="0">
                    <a:pos x="28" y="66"/>
                  </a:cxn>
                  <a:cxn ang="0">
                    <a:pos x="28" y="66"/>
                  </a:cxn>
                  <a:cxn ang="0">
                    <a:pos x="22" y="24"/>
                  </a:cxn>
                  <a:cxn ang="0">
                    <a:pos x="22" y="24"/>
                  </a:cxn>
                </a:cxnLst>
                <a:rect l="0" t="0" r="r" b="b"/>
                <a:pathLst>
                  <a:path w="28" h="66">
                    <a:moveTo>
                      <a:pt x="22" y="24"/>
                    </a:moveTo>
                    <a:lnTo>
                      <a:pt x="22" y="24"/>
                    </a:lnTo>
                    <a:lnTo>
                      <a:pt x="20" y="18"/>
                    </a:lnTo>
                    <a:lnTo>
                      <a:pt x="18" y="12"/>
                    </a:lnTo>
                    <a:lnTo>
                      <a:pt x="18" y="12"/>
                    </a:lnTo>
                    <a:lnTo>
                      <a:pt x="4" y="0"/>
                    </a:lnTo>
                    <a:lnTo>
                      <a:pt x="4" y="0"/>
                    </a:lnTo>
                    <a:lnTo>
                      <a:pt x="2" y="10"/>
                    </a:lnTo>
                    <a:lnTo>
                      <a:pt x="0" y="18"/>
                    </a:lnTo>
                    <a:lnTo>
                      <a:pt x="2" y="28"/>
                    </a:lnTo>
                    <a:lnTo>
                      <a:pt x="4" y="36"/>
                    </a:lnTo>
                    <a:lnTo>
                      <a:pt x="8" y="46"/>
                    </a:lnTo>
                    <a:lnTo>
                      <a:pt x="14" y="52"/>
                    </a:lnTo>
                    <a:lnTo>
                      <a:pt x="20" y="60"/>
                    </a:lnTo>
                    <a:lnTo>
                      <a:pt x="28" y="66"/>
                    </a:lnTo>
                    <a:lnTo>
                      <a:pt x="28" y="66"/>
                    </a:lnTo>
                    <a:lnTo>
                      <a:pt x="22" y="24"/>
                    </a:lnTo>
                    <a:lnTo>
                      <a:pt x="22"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4" name="Freeform 256"/>
              <p:cNvSpPr/>
              <p:nvPr/>
            </p:nvSpPr>
            <p:spPr bwMode="auto">
              <a:xfrm>
                <a:off x="2689" y="1111"/>
                <a:ext cx="40" cy="32"/>
              </a:xfrm>
              <a:custGeom>
                <a:avLst/>
                <a:gdLst/>
                <a:ahLst/>
                <a:cxnLst>
                  <a:cxn ang="0">
                    <a:pos x="30" y="0"/>
                  </a:cxn>
                  <a:cxn ang="0">
                    <a:pos x="30" y="0"/>
                  </a:cxn>
                  <a:cxn ang="0">
                    <a:pos x="28" y="0"/>
                  </a:cxn>
                  <a:cxn ang="0">
                    <a:pos x="28" y="0"/>
                  </a:cxn>
                  <a:cxn ang="0">
                    <a:pos x="0" y="2"/>
                  </a:cxn>
                  <a:cxn ang="0">
                    <a:pos x="0" y="2"/>
                  </a:cxn>
                  <a:cxn ang="0">
                    <a:pos x="40" y="32"/>
                  </a:cxn>
                  <a:cxn ang="0">
                    <a:pos x="40" y="32"/>
                  </a:cxn>
                  <a:cxn ang="0">
                    <a:pos x="36" y="22"/>
                  </a:cxn>
                  <a:cxn ang="0">
                    <a:pos x="34" y="12"/>
                  </a:cxn>
                  <a:cxn ang="0">
                    <a:pos x="34" y="12"/>
                  </a:cxn>
                  <a:cxn ang="0">
                    <a:pos x="30" y="0"/>
                  </a:cxn>
                  <a:cxn ang="0">
                    <a:pos x="30" y="0"/>
                  </a:cxn>
                </a:cxnLst>
                <a:rect l="0" t="0" r="r" b="b"/>
                <a:pathLst>
                  <a:path w="40" h="32">
                    <a:moveTo>
                      <a:pt x="30" y="0"/>
                    </a:moveTo>
                    <a:lnTo>
                      <a:pt x="30" y="0"/>
                    </a:lnTo>
                    <a:lnTo>
                      <a:pt x="28" y="0"/>
                    </a:lnTo>
                    <a:lnTo>
                      <a:pt x="28" y="0"/>
                    </a:lnTo>
                    <a:lnTo>
                      <a:pt x="0" y="2"/>
                    </a:lnTo>
                    <a:lnTo>
                      <a:pt x="0" y="2"/>
                    </a:lnTo>
                    <a:lnTo>
                      <a:pt x="40" y="32"/>
                    </a:lnTo>
                    <a:lnTo>
                      <a:pt x="40" y="32"/>
                    </a:lnTo>
                    <a:lnTo>
                      <a:pt x="36" y="22"/>
                    </a:lnTo>
                    <a:lnTo>
                      <a:pt x="34" y="12"/>
                    </a:lnTo>
                    <a:lnTo>
                      <a:pt x="34" y="12"/>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5" name="Freeform 257"/>
              <p:cNvSpPr/>
              <p:nvPr/>
            </p:nvSpPr>
            <p:spPr bwMode="auto">
              <a:xfrm>
                <a:off x="2663" y="1087"/>
                <a:ext cx="54" cy="20"/>
              </a:xfrm>
              <a:custGeom>
                <a:avLst/>
                <a:gdLst/>
                <a:ahLst/>
                <a:cxnLst>
                  <a:cxn ang="0">
                    <a:pos x="46" y="0"/>
                  </a:cxn>
                  <a:cxn ang="0">
                    <a:pos x="46" y="0"/>
                  </a:cxn>
                  <a:cxn ang="0">
                    <a:pos x="32" y="2"/>
                  </a:cxn>
                  <a:cxn ang="0">
                    <a:pos x="32" y="2"/>
                  </a:cxn>
                  <a:cxn ang="0">
                    <a:pos x="10" y="4"/>
                  </a:cxn>
                  <a:cxn ang="0">
                    <a:pos x="10" y="4"/>
                  </a:cxn>
                  <a:cxn ang="0">
                    <a:pos x="6" y="4"/>
                  </a:cxn>
                  <a:cxn ang="0">
                    <a:pos x="0" y="4"/>
                  </a:cxn>
                  <a:cxn ang="0">
                    <a:pos x="0" y="4"/>
                  </a:cxn>
                  <a:cxn ang="0">
                    <a:pos x="12" y="14"/>
                  </a:cxn>
                  <a:cxn ang="0">
                    <a:pos x="12" y="14"/>
                  </a:cxn>
                  <a:cxn ang="0">
                    <a:pos x="16" y="18"/>
                  </a:cxn>
                  <a:cxn ang="0">
                    <a:pos x="20" y="20"/>
                  </a:cxn>
                  <a:cxn ang="0">
                    <a:pos x="22" y="20"/>
                  </a:cxn>
                  <a:cxn ang="0">
                    <a:pos x="22" y="20"/>
                  </a:cxn>
                  <a:cxn ang="0">
                    <a:pos x="54" y="18"/>
                  </a:cxn>
                  <a:cxn ang="0">
                    <a:pos x="54" y="18"/>
                  </a:cxn>
                  <a:cxn ang="0">
                    <a:pos x="50" y="8"/>
                  </a:cxn>
                  <a:cxn ang="0">
                    <a:pos x="48" y="2"/>
                  </a:cxn>
                  <a:cxn ang="0">
                    <a:pos x="46" y="0"/>
                  </a:cxn>
                  <a:cxn ang="0">
                    <a:pos x="46" y="0"/>
                  </a:cxn>
                </a:cxnLst>
                <a:rect l="0" t="0" r="r" b="b"/>
                <a:pathLst>
                  <a:path w="54" h="20">
                    <a:moveTo>
                      <a:pt x="46" y="0"/>
                    </a:moveTo>
                    <a:lnTo>
                      <a:pt x="46" y="0"/>
                    </a:lnTo>
                    <a:lnTo>
                      <a:pt x="32" y="2"/>
                    </a:lnTo>
                    <a:lnTo>
                      <a:pt x="32" y="2"/>
                    </a:lnTo>
                    <a:lnTo>
                      <a:pt x="10" y="4"/>
                    </a:lnTo>
                    <a:lnTo>
                      <a:pt x="10" y="4"/>
                    </a:lnTo>
                    <a:lnTo>
                      <a:pt x="6" y="4"/>
                    </a:lnTo>
                    <a:lnTo>
                      <a:pt x="0" y="4"/>
                    </a:lnTo>
                    <a:lnTo>
                      <a:pt x="0" y="4"/>
                    </a:lnTo>
                    <a:lnTo>
                      <a:pt x="12" y="14"/>
                    </a:lnTo>
                    <a:lnTo>
                      <a:pt x="12" y="14"/>
                    </a:lnTo>
                    <a:lnTo>
                      <a:pt x="16" y="18"/>
                    </a:lnTo>
                    <a:lnTo>
                      <a:pt x="20" y="20"/>
                    </a:lnTo>
                    <a:lnTo>
                      <a:pt x="22" y="20"/>
                    </a:lnTo>
                    <a:lnTo>
                      <a:pt x="22" y="20"/>
                    </a:lnTo>
                    <a:lnTo>
                      <a:pt x="54" y="18"/>
                    </a:lnTo>
                    <a:lnTo>
                      <a:pt x="54" y="18"/>
                    </a:lnTo>
                    <a:lnTo>
                      <a:pt x="50" y="8"/>
                    </a:lnTo>
                    <a:lnTo>
                      <a:pt x="48" y="2"/>
                    </a:lnTo>
                    <a:lnTo>
                      <a:pt x="46" y="0"/>
                    </a:lnTo>
                    <a:lnTo>
                      <a:pt x="4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6" name="Freeform 258"/>
              <p:cNvSpPr/>
              <p:nvPr/>
            </p:nvSpPr>
            <p:spPr bwMode="auto">
              <a:xfrm>
                <a:off x="2637" y="1065"/>
                <a:ext cx="68" cy="20"/>
              </a:xfrm>
              <a:custGeom>
                <a:avLst/>
                <a:gdLst/>
                <a:ahLst/>
                <a:cxnLst>
                  <a:cxn ang="0">
                    <a:pos x="28" y="20"/>
                  </a:cxn>
                  <a:cxn ang="0">
                    <a:pos x="28" y="20"/>
                  </a:cxn>
                  <a:cxn ang="0">
                    <a:pos x="68" y="14"/>
                  </a:cxn>
                  <a:cxn ang="0">
                    <a:pos x="68" y="14"/>
                  </a:cxn>
                  <a:cxn ang="0">
                    <a:pos x="62" y="6"/>
                  </a:cxn>
                  <a:cxn ang="0">
                    <a:pos x="58" y="2"/>
                  </a:cxn>
                  <a:cxn ang="0">
                    <a:pos x="54" y="0"/>
                  </a:cxn>
                  <a:cxn ang="0">
                    <a:pos x="54" y="0"/>
                  </a:cxn>
                  <a:cxn ang="0">
                    <a:pos x="36" y="2"/>
                  </a:cxn>
                  <a:cxn ang="0">
                    <a:pos x="36" y="2"/>
                  </a:cxn>
                  <a:cxn ang="0">
                    <a:pos x="0" y="6"/>
                  </a:cxn>
                  <a:cxn ang="0">
                    <a:pos x="0" y="6"/>
                  </a:cxn>
                  <a:cxn ang="0">
                    <a:pos x="16" y="18"/>
                  </a:cxn>
                  <a:cxn ang="0">
                    <a:pos x="16" y="18"/>
                  </a:cxn>
                  <a:cxn ang="0">
                    <a:pos x="22" y="20"/>
                  </a:cxn>
                  <a:cxn ang="0">
                    <a:pos x="28" y="20"/>
                  </a:cxn>
                  <a:cxn ang="0">
                    <a:pos x="28" y="20"/>
                  </a:cxn>
                </a:cxnLst>
                <a:rect l="0" t="0" r="r" b="b"/>
                <a:pathLst>
                  <a:path w="68" h="20">
                    <a:moveTo>
                      <a:pt x="28" y="20"/>
                    </a:moveTo>
                    <a:lnTo>
                      <a:pt x="28" y="20"/>
                    </a:lnTo>
                    <a:lnTo>
                      <a:pt x="68" y="14"/>
                    </a:lnTo>
                    <a:lnTo>
                      <a:pt x="68" y="14"/>
                    </a:lnTo>
                    <a:lnTo>
                      <a:pt x="62" y="6"/>
                    </a:lnTo>
                    <a:lnTo>
                      <a:pt x="58" y="2"/>
                    </a:lnTo>
                    <a:lnTo>
                      <a:pt x="54" y="0"/>
                    </a:lnTo>
                    <a:lnTo>
                      <a:pt x="54" y="0"/>
                    </a:lnTo>
                    <a:lnTo>
                      <a:pt x="36" y="2"/>
                    </a:lnTo>
                    <a:lnTo>
                      <a:pt x="36" y="2"/>
                    </a:lnTo>
                    <a:lnTo>
                      <a:pt x="0" y="6"/>
                    </a:lnTo>
                    <a:lnTo>
                      <a:pt x="0" y="6"/>
                    </a:lnTo>
                    <a:lnTo>
                      <a:pt x="16" y="18"/>
                    </a:lnTo>
                    <a:lnTo>
                      <a:pt x="16" y="18"/>
                    </a:lnTo>
                    <a:lnTo>
                      <a:pt x="22" y="20"/>
                    </a:lnTo>
                    <a:lnTo>
                      <a:pt x="28" y="20"/>
                    </a:lnTo>
                    <a:lnTo>
                      <a:pt x="2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7" name="Freeform 259"/>
              <p:cNvSpPr/>
              <p:nvPr/>
            </p:nvSpPr>
            <p:spPr bwMode="auto">
              <a:xfrm>
                <a:off x="2615" y="1045"/>
                <a:ext cx="72" cy="20"/>
              </a:xfrm>
              <a:custGeom>
                <a:avLst/>
                <a:gdLst/>
                <a:ahLst/>
                <a:cxnLst>
                  <a:cxn ang="0">
                    <a:pos x="30" y="18"/>
                  </a:cxn>
                  <a:cxn ang="0">
                    <a:pos x="30" y="18"/>
                  </a:cxn>
                  <a:cxn ang="0">
                    <a:pos x="72" y="14"/>
                  </a:cxn>
                  <a:cxn ang="0">
                    <a:pos x="72" y="14"/>
                  </a:cxn>
                  <a:cxn ang="0">
                    <a:pos x="64" y="8"/>
                  </a:cxn>
                  <a:cxn ang="0">
                    <a:pos x="54" y="4"/>
                  </a:cxn>
                  <a:cxn ang="0">
                    <a:pos x="46" y="2"/>
                  </a:cxn>
                  <a:cxn ang="0">
                    <a:pos x="36" y="0"/>
                  </a:cxn>
                  <a:cxn ang="0">
                    <a:pos x="28" y="0"/>
                  </a:cxn>
                  <a:cxn ang="0">
                    <a:pos x="18" y="0"/>
                  </a:cxn>
                  <a:cxn ang="0">
                    <a:pos x="10" y="4"/>
                  </a:cxn>
                  <a:cxn ang="0">
                    <a:pos x="0" y="8"/>
                  </a:cxn>
                  <a:cxn ang="0">
                    <a:pos x="0" y="8"/>
                  </a:cxn>
                  <a:cxn ang="0">
                    <a:pos x="16" y="20"/>
                  </a:cxn>
                  <a:cxn ang="0">
                    <a:pos x="16" y="20"/>
                  </a:cxn>
                  <a:cxn ang="0">
                    <a:pos x="22" y="20"/>
                  </a:cxn>
                  <a:cxn ang="0">
                    <a:pos x="30" y="18"/>
                  </a:cxn>
                  <a:cxn ang="0">
                    <a:pos x="30" y="18"/>
                  </a:cxn>
                </a:cxnLst>
                <a:rect l="0" t="0" r="r" b="b"/>
                <a:pathLst>
                  <a:path w="72" h="20">
                    <a:moveTo>
                      <a:pt x="30" y="18"/>
                    </a:moveTo>
                    <a:lnTo>
                      <a:pt x="30" y="18"/>
                    </a:lnTo>
                    <a:lnTo>
                      <a:pt x="72" y="14"/>
                    </a:lnTo>
                    <a:lnTo>
                      <a:pt x="72" y="14"/>
                    </a:lnTo>
                    <a:lnTo>
                      <a:pt x="64" y="8"/>
                    </a:lnTo>
                    <a:lnTo>
                      <a:pt x="54" y="4"/>
                    </a:lnTo>
                    <a:lnTo>
                      <a:pt x="46" y="2"/>
                    </a:lnTo>
                    <a:lnTo>
                      <a:pt x="36" y="0"/>
                    </a:lnTo>
                    <a:lnTo>
                      <a:pt x="28" y="0"/>
                    </a:lnTo>
                    <a:lnTo>
                      <a:pt x="18" y="0"/>
                    </a:lnTo>
                    <a:lnTo>
                      <a:pt x="10" y="4"/>
                    </a:lnTo>
                    <a:lnTo>
                      <a:pt x="0" y="8"/>
                    </a:lnTo>
                    <a:lnTo>
                      <a:pt x="0" y="8"/>
                    </a:lnTo>
                    <a:lnTo>
                      <a:pt x="16" y="20"/>
                    </a:lnTo>
                    <a:lnTo>
                      <a:pt x="16" y="20"/>
                    </a:lnTo>
                    <a:lnTo>
                      <a:pt x="22" y="20"/>
                    </a:lnTo>
                    <a:lnTo>
                      <a:pt x="30" y="18"/>
                    </a:lnTo>
                    <a:lnTo>
                      <a:pt x="3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8" name="Freeform 260"/>
              <p:cNvSpPr/>
              <p:nvPr/>
            </p:nvSpPr>
            <p:spPr bwMode="auto">
              <a:xfrm>
                <a:off x="2817" y="991"/>
                <a:ext cx="50" cy="24"/>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9" name="Freeform 261"/>
              <p:cNvSpPr/>
              <p:nvPr/>
            </p:nvSpPr>
            <p:spPr bwMode="auto">
              <a:xfrm>
                <a:off x="2783" y="987"/>
                <a:ext cx="48" cy="36"/>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0" name="Freeform 262"/>
              <p:cNvSpPr/>
              <p:nvPr/>
            </p:nvSpPr>
            <p:spPr bwMode="auto">
              <a:xfrm>
                <a:off x="2751" y="985"/>
                <a:ext cx="54" cy="42"/>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1" name="Freeform 263"/>
              <p:cNvSpPr/>
              <p:nvPr/>
            </p:nvSpPr>
            <p:spPr bwMode="auto">
              <a:xfrm>
                <a:off x="2723" y="981"/>
                <a:ext cx="54" cy="46"/>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2" name="Freeform 264"/>
              <p:cNvSpPr/>
              <p:nvPr/>
            </p:nvSpPr>
            <p:spPr bwMode="auto">
              <a:xfrm>
                <a:off x="2819" y="967"/>
                <a:ext cx="48" cy="24"/>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3" name="Freeform 265"/>
              <p:cNvSpPr/>
              <p:nvPr/>
            </p:nvSpPr>
            <p:spPr bwMode="auto">
              <a:xfrm>
                <a:off x="2785" y="953"/>
                <a:ext cx="52" cy="30"/>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4" name="Freeform 266"/>
              <p:cNvSpPr/>
              <p:nvPr/>
            </p:nvSpPr>
            <p:spPr bwMode="auto">
              <a:xfrm>
                <a:off x="2751" y="941"/>
                <a:ext cx="64" cy="36"/>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5" name="Freeform 267"/>
              <p:cNvSpPr/>
              <p:nvPr/>
            </p:nvSpPr>
            <p:spPr bwMode="auto">
              <a:xfrm>
                <a:off x="2725" y="939"/>
                <a:ext cx="64" cy="34"/>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6" name="Freeform 268"/>
              <p:cNvSpPr/>
              <p:nvPr/>
            </p:nvSpPr>
            <p:spPr bwMode="auto">
              <a:xfrm>
                <a:off x="2699" y="843"/>
                <a:ext cx="22" cy="32"/>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7" name="Freeform 269"/>
              <p:cNvSpPr/>
              <p:nvPr/>
            </p:nvSpPr>
            <p:spPr bwMode="auto">
              <a:xfrm>
                <a:off x="2685" y="857"/>
                <a:ext cx="18" cy="40"/>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8" name="Freeform 270"/>
              <p:cNvSpPr/>
              <p:nvPr/>
            </p:nvSpPr>
            <p:spPr bwMode="auto">
              <a:xfrm>
                <a:off x="2673" y="871"/>
                <a:ext cx="18" cy="48"/>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9" name="Freeform 271"/>
              <p:cNvSpPr/>
              <p:nvPr/>
            </p:nvSpPr>
            <p:spPr bwMode="auto">
              <a:xfrm>
                <a:off x="2665" y="887"/>
                <a:ext cx="18" cy="50"/>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0" name="Freeform 272"/>
              <p:cNvSpPr/>
              <p:nvPr/>
            </p:nvSpPr>
            <p:spPr bwMode="auto">
              <a:xfrm>
                <a:off x="2711" y="845"/>
                <a:ext cx="18" cy="32"/>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1" name="Freeform 273"/>
              <p:cNvSpPr/>
              <p:nvPr/>
            </p:nvSpPr>
            <p:spPr bwMode="auto">
              <a:xfrm>
                <a:off x="2701" y="873"/>
                <a:ext cx="30" cy="26"/>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2" name="Freeform 274"/>
              <p:cNvSpPr/>
              <p:nvPr/>
            </p:nvSpPr>
            <p:spPr bwMode="auto">
              <a:xfrm>
                <a:off x="2693" y="893"/>
                <a:ext cx="38" cy="28"/>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3" name="Freeform 275"/>
              <p:cNvSpPr/>
              <p:nvPr/>
            </p:nvSpPr>
            <p:spPr bwMode="auto">
              <a:xfrm>
                <a:off x="2685" y="911"/>
                <a:ext cx="42" cy="30"/>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4" name="Freeform 276"/>
              <p:cNvSpPr/>
              <p:nvPr/>
            </p:nvSpPr>
            <p:spPr bwMode="auto">
              <a:xfrm>
                <a:off x="2785" y="821"/>
                <a:ext cx="22" cy="32"/>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5" name="Freeform 277"/>
              <p:cNvSpPr/>
              <p:nvPr/>
            </p:nvSpPr>
            <p:spPr bwMode="auto">
              <a:xfrm>
                <a:off x="2771" y="835"/>
                <a:ext cx="18" cy="40"/>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6" name="Freeform 278"/>
              <p:cNvSpPr/>
              <p:nvPr/>
            </p:nvSpPr>
            <p:spPr bwMode="auto">
              <a:xfrm>
                <a:off x="2759" y="849"/>
                <a:ext cx="20" cy="48"/>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7" name="Freeform 279"/>
              <p:cNvSpPr/>
              <p:nvPr/>
            </p:nvSpPr>
            <p:spPr bwMode="auto">
              <a:xfrm>
                <a:off x="2751" y="865"/>
                <a:ext cx="18" cy="50"/>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8" name="Freeform 280"/>
              <p:cNvSpPr/>
              <p:nvPr/>
            </p:nvSpPr>
            <p:spPr bwMode="auto">
              <a:xfrm>
                <a:off x="2797" y="823"/>
                <a:ext cx="18" cy="32"/>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9" name="Freeform 281"/>
              <p:cNvSpPr/>
              <p:nvPr/>
            </p:nvSpPr>
            <p:spPr bwMode="auto">
              <a:xfrm>
                <a:off x="2787" y="851"/>
                <a:ext cx="30" cy="26"/>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0" name="Freeform 282"/>
              <p:cNvSpPr/>
              <p:nvPr/>
            </p:nvSpPr>
            <p:spPr bwMode="auto">
              <a:xfrm>
                <a:off x="2779" y="871"/>
                <a:ext cx="38" cy="28"/>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1" name="Freeform 283"/>
              <p:cNvSpPr/>
              <p:nvPr/>
            </p:nvSpPr>
            <p:spPr bwMode="auto">
              <a:xfrm>
                <a:off x="2771" y="889"/>
                <a:ext cx="42" cy="28"/>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2" name="Freeform 284"/>
              <p:cNvSpPr/>
              <p:nvPr/>
            </p:nvSpPr>
            <p:spPr bwMode="auto">
              <a:xfrm>
                <a:off x="2473" y="731"/>
                <a:ext cx="22" cy="32"/>
              </a:xfrm>
              <a:custGeom>
                <a:avLst/>
                <a:gdLst/>
                <a:ahLst/>
                <a:cxnLst>
                  <a:cxn ang="0">
                    <a:pos x="0" y="12"/>
                  </a:cxn>
                  <a:cxn ang="0">
                    <a:pos x="0" y="12"/>
                  </a:cxn>
                  <a:cxn ang="0">
                    <a:pos x="0" y="14"/>
                  </a:cxn>
                  <a:cxn ang="0">
                    <a:pos x="0" y="14"/>
                  </a:cxn>
                  <a:cxn ang="0">
                    <a:pos x="6" y="32"/>
                  </a:cxn>
                  <a:cxn ang="0">
                    <a:pos x="6" y="32"/>
                  </a:cxn>
                  <a:cxn ang="0">
                    <a:pos x="22" y="0"/>
                  </a:cxn>
                  <a:cxn ang="0">
                    <a:pos x="22" y="0"/>
                  </a:cxn>
                  <a:cxn ang="0">
                    <a:pos x="14" y="4"/>
                  </a:cxn>
                  <a:cxn ang="0">
                    <a:pos x="8" y="8"/>
                  </a:cxn>
                  <a:cxn ang="0">
                    <a:pos x="8" y="8"/>
                  </a:cxn>
                  <a:cxn ang="0">
                    <a:pos x="0" y="12"/>
                  </a:cxn>
                  <a:cxn ang="0">
                    <a:pos x="0" y="12"/>
                  </a:cxn>
                </a:cxnLst>
                <a:rect l="0" t="0" r="r" b="b"/>
                <a:pathLst>
                  <a:path w="22" h="32">
                    <a:moveTo>
                      <a:pt x="0" y="12"/>
                    </a:moveTo>
                    <a:lnTo>
                      <a:pt x="0" y="12"/>
                    </a:lnTo>
                    <a:lnTo>
                      <a:pt x="0" y="14"/>
                    </a:lnTo>
                    <a:lnTo>
                      <a:pt x="0" y="14"/>
                    </a:lnTo>
                    <a:lnTo>
                      <a:pt x="6" y="32"/>
                    </a:lnTo>
                    <a:lnTo>
                      <a:pt x="6" y="32"/>
                    </a:lnTo>
                    <a:lnTo>
                      <a:pt x="22" y="0"/>
                    </a:lnTo>
                    <a:lnTo>
                      <a:pt x="22" y="0"/>
                    </a:lnTo>
                    <a:lnTo>
                      <a:pt x="14" y="4"/>
                    </a:lnTo>
                    <a:lnTo>
                      <a:pt x="8" y="8"/>
                    </a:lnTo>
                    <a:lnTo>
                      <a:pt x="8" y="8"/>
                    </a:lnTo>
                    <a:lnTo>
                      <a:pt x="0" y="12"/>
                    </a:lnTo>
                    <a:lnTo>
                      <a:pt x="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3" name="Freeform 285"/>
              <p:cNvSpPr/>
              <p:nvPr/>
            </p:nvSpPr>
            <p:spPr bwMode="auto">
              <a:xfrm>
                <a:off x="2459" y="745"/>
                <a:ext cx="18" cy="40"/>
              </a:xfrm>
              <a:custGeom>
                <a:avLst/>
                <a:gdLst/>
                <a:ahLst/>
                <a:cxnLst>
                  <a:cxn ang="0">
                    <a:pos x="0" y="10"/>
                  </a:cxn>
                  <a:cxn ang="0">
                    <a:pos x="0" y="10"/>
                  </a:cxn>
                  <a:cxn ang="0">
                    <a:pos x="2" y="20"/>
                  </a:cxn>
                  <a:cxn ang="0">
                    <a:pos x="2" y="20"/>
                  </a:cxn>
                  <a:cxn ang="0">
                    <a:pos x="8" y="32"/>
                  </a:cxn>
                  <a:cxn ang="0">
                    <a:pos x="8" y="32"/>
                  </a:cxn>
                  <a:cxn ang="0">
                    <a:pos x="10" y="40"/>
                  </a:cxn>
                  <a:cxn ang="0">
                    <a:pos x="10" y="40"/>
                  </a:cxn>
                  <a:cxn ang="0">
                    <a:pos x="14" y="30"/>
                  </a:cxn>
                  <a:cxn ang="0">
                    <a:pos x="14" y="30"/>
                  </a:cxn>
                  <a:cxn ang="0">
                    <a:pos x="16" y="26"/>
                  </a:cxn>
                  <a:cxn ang="0">
                    <a:pos x="18" y="22"/>
                  </a:cxn>
                  <a:cxn ang="0">
                    <a:pos x="18" y="22"/>
                  </a:cxn>
                  <a:cxn ang="0">
                    <a:pos x="10" y="0"/>
                  </a:cxn>
                  <a:cxn ang="0">
                    <a:pos x="10" y="0"/>
                  </a:cxn>
                  <a:cxn ang="0">
                    <a:pos x="4" y="4"/>
                  </a:cxn>
                  <a:cxn ang="0">
                    <a:pos x="0" y="8"/>
                  </a:cxn>
                  <a:cxn ang="0">
                    <a:pos x="0" y="10"/>
                  </a:cxn>
                  <a:cxn ang="0">
                    <a:pos x="0" y="10"/>
                  </a:cxn>
                </a:cxnLst>
                <a:rect l="0" t="0" r="r" b="b"/>
                <a:pathLst>
                  <a:path w="18" h="40">
                    <a:moveTo>
                      <a:pt x="0" y="10"/>
                    </a:moveTo>
                    <a:lnTo>
                      <a:pt x="0" y="10"/>
                    </a:lnTo>
                    <a:lnTo>
                      <a:pt x="2" y="20"/>
                    </a:lnTo>
                    <a:lnTo>
                      <a:pt x="2" y="20"/>
                    </a:lnTo>
                    <a:lnTo>
                      <a:pt x="8" y="32"/>
                    </a:lnTo>
                    <a:lnTo>
                      <a:pt x="8" y="32"/>
                    </a:lnTo>
                    <a:lnTo>
                      <a:pt x="10" y="40"/>
                    </a:lnTo>
                    <a:lnTo>
                      <a:pt x="10" y="40"/>
                    </a:lnTo>
                    <a:lnTo>
                      <a:pt x="14" y="30"/>
                    </a:lnTo>
                    <a:lnTo>
                      <a:pt x="14" y="30"/>
                    </a:lnTo>
                    <a:lnTo>
                      <a:pt x="16" y="26"/>
                    </a:lnTo>
                    <a:lnTo>
                      <a:pt x="18" y="22"/>
                    </a:lnTo>
                    <a:lnTo>
                      <a:pt x="18" y="22"/>
                    </a:lnTo>
                    <a:lnTo>
                      <a:pt x="10" y="0"/>
                    </a:lnTo>
                    <a:lnTo>
                      <a:pt x="10" y="0"/>
                    </a:lnTo>
                    <a:lnTo>
                      <a:pt x="4" y="4"/>
                    </a:lnTo>
                    <a:lnTo>
                      <a:pt x="0" y="8"/>
                    </a:lnTo>
                    <a:lnTo>
                      <a:pt x="0" y="10"/>
                    </a:lnTo>
                    <a:lnTo>
                      <a:pt x="0"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4" name="Freeform 286"/>
              <p:cNvSpPr/>
              <p:nvPr/>
            </p:nvSpPr>
            <p:spPr bwMode="auto">
              <a:xfrm>
                <a:off x="2447" y="757"/>
                <a:ext cx="18" cy="48"/>
              </a:xfrm>
              <a:custGeom>
                <a:avLst/>
                <a:gdLst/>
                <a:ahLst/>
                <a:cxnLst>
                  <a:cxn ang="0">
                    <a:pos x="18" y="36"/>
                  </a:cxn>
                  <a:cxn ang="0">
                    <a:pos x="18" y="36"/>
                  </a:cxn>
                  <a:cxn ang="0">
                    <a:pos x="18" y="32"/>
                  </a:cxn>
                  <a:cxn ang="0">
                    <a:pos x="18" y="28"/>
                  </a:cxn>
                  <a:cxn ang="0">
                    <a:pos x="18" y="28"/>
                  </a:cxn>
                  <a:cxn ang="0">
                    <a:pos x="8" y="0"/>
                  </a:cxn>
                  <a:cxn ang="0">
                    <a:pos x="8" y="0"/>
                  </a:cxn>
                  <a:cxn ang="0">
                    <a:pos x="2" y="6"/>
                  </a:cxn>
                  <a:cxn ang="0">
                    <a:pos x="0" y="10"/>
                  </a:cxn>
                  <a:cxn ang="0">
                    <a:pos x="0" y="14"/>
                  </a:cxn>
                  <a:cxn ang="0">
                    <a:pos x="0" y="14"/>
                  </a:cxn>
                  <a:cxn ang="0">
                    <a:pos x="4" y="26"/>
                  </a:cxn>
                  <a:cxn ang="0">
                    <a:pos x="4" y="26"/>
                  </a:cxn>
                  <a:cxn ang="0">
                    <a:pos x="12" y="48"/>
                  </a:cxn>
                  <a:cxn ang="0">
                    <a:pos x="12" y="48"/>
                  </a:cxn>
                  <a:cxn ang="0">
                    <a:pos x="18" y="36"/>
                  </a:cxn>
                  <a:cxn ang="0">
                    <a:pos x="18" y="36"/>
                  </a:cxn>
                </a:cxnLst>
                <a:rect l="0" t="0" r="r" b="b"/>
                <a:pathLst>
                  <a:path w="18" h="48">
                    <a:moveTo>
                      <a:pt x="18" y="36"/>
                    </a:moveTo>
                    <a:lnTo>
                      <a:pt x="18" y="36"/>
                    </a:lnTo>
                    <a:lnTo>
                      <a:pt x="18" y="32"/>
                    </a:lnTo>
                    <a:lnTo>
                      <a:pt x="18" y="28"/>
                    </a:lnTo>
                    <a:lnTo>
                      <a:pt x="18" y="28"/>
                    </a:lnTo>
                    <a:lnTo>
                      <a:pt x="8" y="0"/>
                    </a:lnTo>
                    <a:lnTo>
                      <a:pt x="8" y="0"/>
                    </a:lnTo>
                    <a:lnTo>
                      <a:pt x="2" y="6"/>
                    </a:lnTo>
                    <a:lnTo>
                      <a:pt x="0" y="10"/>
                    </a:lnTo>
                    <a:lnTo>
                      <a:pt x="0" y="14"/>
                    </a:lnTo>
                    <a:lnTo>
                      <a:pt x="0" y="14"/>
                    </a:lnTo>
                    <a:lnTo>
                      <a:pt x="4" y="26"/>
                    </a:lnTo>
                    <a:lnTo>
                      <a:pt x="4" y="26"/>
                    </a:lnTo>
                    <a:lnTo>
                      <a:pt x="12" y="48"/>
                    </a:lnTo>
                    <a:lnTo>
                      <a:pt x="12" y="48"/>
                    </a:lnTo>
                    <a:lnTo>
                      <a:pt x="18" y="36"/>
                    </a:lnTo>
                    <a:lnTo>
                      <a:pt x="18"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5" name="Freeform 287"/>
              <p:cNvSpPr/>
              <p:nvPr/>
            </p:nvSpPr>
            <p:spPr bwMode="auto">
              <a:xfrm>
                <a:off x="2439" y="775"/>
                <a:ext cx="18" cy="50"/>
              </a:xfrm>
              <a:custGeom>
                <a:avLst/>
                <a:gdLst/>
                <a:ahLst/>
                <a:cxnLst>
                  <a:cxn ang="0">
                    <a:pos x="12" y="50"/>
                  </a:cxn>
                  <a:cxn ang="0">
                    <a:pos x="12" y="50"/>
                  </a:cxn>
                  <a:cxn ang="0">
                    <a:pos x="18" y="36"/>
                  </a:cxn>
                  <a:cxn ang="0">
                    <a:pos x="18" y="36"/>
                  </a:cxn>
                  <a:cxn ang="0">
                    <a:pos x="16" y="32"/>
                  </a:cxn>
                  <a:cxn ang="0">
                    <a:pos x="14" y="28"/>
                  </a:cxn>
                  <a:cxn ang="0">
                    <a:pos x="14" y="28"/>
                  </a:cxn>
                  <a:cxn ang="0">
                    <a:pos x="4" y="0"/>
                  </a:cxn>
                  <a:cxn ang="0">
                    <a:pos x="4" y="0"/>
                  </a:cxn>
                  <a:cxn ang="0">
                    <a:pos x="0" y="12"/>
                  </a:cxn>
                  <a:cxn ang="0">
                    <a:pos x="0" y="26"/>
                  </a:cxn>
                  <a:cxn ang="0">
                    <a:pos x="4" y="38"/>
                  </a:cxn>
                  <a:cxn ang="0">
                    <a:pos x="6" y="44"/>
                  </a:cxn>
                  <a:cxn ang="0">
                    <a:pos x="12" y="50"/>
                  </a:cxn>
                  <a:cxn ang="0">
                    <a:pos x="12" y="50"/>
                  </a:cxn>
                </a:cxnLst>
                <a:rect l="0" t="0" r="r" b="b"/>
                <a:pathLst>
                  <a:path w="18" h="50">
                    <a:moveTo>
                      <a:pt x="12" y="50"/>
                    </a:moveTo>
                    <a:lnTo>
                      <a:pt x="12" y="50"/>
                    </a:lnTo>
                    <a:lnTo>
                      <a:pt x="18" y="36"/>
                    </a:lnTo>
                    <a:lnTo>
                      <a:pt x="18" y="36"/>
                    </a:lnTo>
                    <a:lnTo>
                      <a:pt x="16" y="32"/>
                    </a:lnTo>
                    <a:lnTo>
                      <a:pt x="14" y="28"/>
                    </a:lnTo>
                    <a:lnTo>
                      <a:pt x="14" y="28"/>
                    </a:lnTo>
                    <a:lnTo>
                      <a:pt x="4" y="0"/>
                    </a:lnTo>
                    <a:lnTo>
                      <a:pt x="4" y="0"/>
                    </a:lnTo>
                    <a:lnTo>
                      <a:pt x="0" y="12"/>
                    </a:lnTo>
                    <a:lnTo>
                      <a:pt x="0" y="26"/>
                    </a:lnTo>
                    <a:lnTo>
                      <a:pt x="4" y="38"/>
                    </a:lnTo>
                    <a:lnTo>
                      <a:pt x="6" y="44"/>
                    </a:lnTo>
                    <a:lnTo>
                      <a:pt x="12" y="50"/>
                    </a:lnTo>
                    <a:lnTo>
                      <a:pt x="12" y="5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6" name="Freeform 288"/>
              <p:cNvSpPr/>
              <p:nvPr/>
            </p:nvSpPr>
            <p:spPr bwMode="auto">
              <a:xfrm>
                <a:off x="2485" y="733"/>
                <a:ext cx="18" cy="32"/>
              </a:xfrm>
              <a:custGeom>
                <a:avLst/>
                <a:gdLst/>
                <a:ahLst/>
                <a:cxnLst>
                  <a:cxn ang="0">
                    <a:pos x="18" y="24"/>
                  </a:cxn>
                  <a:cxn ang="0">
                    <a:pos x="18" y="24"/>
                  </a:cxn>
                  <a:cxn ang="0">
                    <a:pos x="16" y="14"/>
                  </a:cxn>
                  <a:cxn ang="0">
                    <a:pos x="16" y="14"/>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4"/>
                    </a:lnTo>
                    <a:lnTo>
                      <a:pt x="16" y="14"/>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7" name="Freeform 289"/>
              <p:cNvSpPr/>
              <p:nvPr/>
            </p:nvSpPr>
            <p:spPr bwMode="auto">
              <a:xfrm>
                <a:off x="2475" y="761"/>
                <a:ext cx="30" cy="26"/>
              </a:xfrm>
              <a:custGeom>
                <a:avLst/>
                <a:gdLst/>
                <a:ahLst/>
                <a:cxnLst>
                  <a:cxn ang="0">
                    <a:pos x="28" y="0"/>
                  </a:cxn>
                  <a:cxn ang="0">
                    <a:pos x="28" y="0"/>
                  </a:cxn>
                  <a:cxn ang="0">
                    <a:pos x="8" y="10"/>
                  </a:cxn>
                  <a:cxn ang="0">
                    <a:pos x="8" y="10"/>
                  </a:cxn>
                  <a:cxn ang="0">
                    <a:pos x="6" y="12"/>
                  </a:cxn>
                  <a:cxn ang="0">
                    <a:pos x="4" y="16"/>
                  </a:cxn>
                  <a:cxn ang="0">
                    <a:pos x="4" y="16"/>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28" y="0"/>
                  </a:cxn>
                  <a:cxn ang="0">
                    <a:pos x="28" y="0"/>
                  </a:cxn>
                </a:cxnLst>
                <a:rect l="0" t="0" r="r" b="b"/>
                <a:pathLst>
                  <a:path w="30" h="26">
                    <a:moveTo>
                      <a:pt x="28" y="0"/>
                    </a:moveTo>
                    <a:lnTo>
                      <a:pt x="28" y="0"/>
                    </a:lnTo>
                    <a:lnTo>
                      <a:pt x="8" y="10"/>
                    </a:lnTo>
                    <a:lnTo>
                      <a:pt x="8" y="10"/>
                    </a:lnTo>
                    <a:lnTo>
                      <a:pt x="6" y="12"/>
                    </a:lnTo>
                    <a:lnTo>
                      <a:pt x="4" y="16"/>
                    </a:lnTo>
                    <a:lnTo>
                      <a:pt x="4" y="16"/>
                    </a:lnTo>
                    <a:lnTo>
                      <a:pt x="0" y="26"/>
                    </a:lnTo>
                    <a:lnTo>
                      <a:pt x="0" y="26"/>
                    </a:lnTo>
                    <a:lnTo>
                      <a:pt x="6" y="24"/>
                    </a:lnTo>
                    <a:lnTo>
                      <a:pt x="6" y="24"/>
                    </a:lnTo>
                    <a:lnTo>
                      <a:pt x="20" y="18"/>
                    </a:lnTo>
                    <a:lnTo>
                      <a:pt x="20" y="18"/>
                    </a:lnTo>
                    <a:lnTo>
                      <a:pt x="30" y="14"/>
                    </a:lnTo>
                    <a:lnTo>
                      <a:pt x="30" y="14"/>
                    </a:lnTo>
                    <a:lnTo>
                      <a:pt x="30" y="12"/>
                    </a:lnTo>
                    <a:lnTo>
                      <a:pt x="30" y="8"/>
                    </a:lnTo>
                    <a:lnTo>
                      <a:pt x="28" y="0"/>
                    </a:lnTo>
                    <a:lnTo>
                      <a:pt x="2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8" name="Freeform 290"/>
              <p:cNvSpPr/>
              <p:nvPr/>
            </p:nvSpPr>
            <p:spPr bwMode="auto">
              <a:xfrm>
                <a:off x="2467" y="781"/>
                <a:ext cx="38" cy="28"/>
              </a:xfrm>
              <a:custGeom>
                <a:avLst/>
                <a:gdLst/>
                <a:ahLst/>
                <a:cxnLst>
                  <a:cxn ang="0">
                    <a:pos x="38" y="0"/>
                  </a:cxn>
                  <a:cxn ang="0">
                    <a:pos x="38" y="0"/>
                  </a:cxn>
                  <a:cxn ang="0">
                    <a:pos x="10" y="10"/>
                  </a:cxn>
                  <a:cxn ang="0">
                    <a:pos x="10" y="10"/>
                  </a:cxn>
                  <a:cxn ang="0">
                    <a:pos x="6" y="12"/>
                  </a:cxn>
                  <a:cxn ang="0">
                    <a:pos x="4" y="14"/>
                  </a:cxn>
                  <a:cxn ang="0">
                    <a:pos x="4" y="14"/>
                  </a:cxn>
                  <a:cxn ang="0">
                    <a:pos x="0" y="28"/>
                  </a:cxn>
                  <a:cxn ang="0">
                    <a:pos x="0" y="28"/>
                  </a:cxn>
                  <a:cxn ang="0">
                    <a:pos x="22" y="18"/>
                  </a:cxn>
                  <a:cxn ang="0">
                    <a:pos x="22" y="18"/>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0" y="10"/>
                    </a:lnTo>
                    <a:lnTo>
                      <a:pt x="10" y="10"/>
                    </a:lnTo>
                    <a:lnTo>
                      <a:pt x="6" y="12"/>
                    </a:lnTo>
                    <a:lnTo>
                      <a:pt x="4" y="14"/>
                    </a:lnTo>
                    <a:lnTo>
                      <a:pt x="4" y="14"/>
                    </a:lnTo>
                    <a:lnTo>
                      <a:pt x="0" y="28"/>
                    </a:lnTo>
                    <a:lnTo>
                      <a:pt x="0" y="28"/>
                    </a:lnTo>
                    <a:lnTo>
                      <a:pt x="22" y="18"/>
                    </a:lnTo>
                    <a:lnTo>
                      <a:pt x="22" y="18"/>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9" name="Freeform 291"/>
              <p:cNvSpPr/>
              <p:nvPr/>
            </p:nvSpPr>
            <p:spPr bwMode="auto">
              <a:xfrm>
                <a:off x="2459" y="799"/>
                <a:ext cx="42" cy="28"/>
              </a:xfrm>
              <a:custGeom>
                <a:avLst/>
                <a:gdLst/>
                <a:ahLst/>
                <a:cxnLst>
                  <a:cxn ang="0">
                    <a:pos x="42" y="0"/>
                  </a:cxn>
                  <a:cxn ang="0">
                    <a:pos x="42" y="0"/>
                  </a:cxn>
                  <a:cxn ang="0">
                    <a:pos x="14" y="12"/>
                  </a:cxn>
                  <a:cxn ang="0">
                    <a:pos x="14" y="12"/>
                  </a:cxn>
                  <a:cxn ang="0">
                    <a:pos x="8" y="14"/>
                  </a:cxn>
                  <a:cxn ang="0">
                    <a:pos x="4" y="16"/>
                  </a:cxn>
                  <a:cxn ang="0">
                    <a:pos x="4" y="16"/>
                  </a:cxn>
                  <a:cxn ang="0">
                    <a:pos x="0" y="28"/>
                  </a:cxn>
                  <a:cxn ang="0">
                    <a:pos x="0" y="28"/>
                  </a:cxn>
                  <a:cxn ang="0">
                    <a:pos x="6" y="28"/>
                  </a:cxn>
                  <a:cxn ang="0">
                    <a:pos x="12" y="28"/>
                  </a:cxn>
                  <a:cxn ang="0">
                    <a:pos x="24" y="22"/>
                  </a:cxn>
                  <a:cxn ang="0">
                    <a:pos x="34" y="12"/>
                  </a:cxn>
                  <a:cxn ang="0">
                    <a:pos x="42" y="0"/>
                  </a:cxn>
                  <a:cxn ang="0">
                    <a:pos x="42" y="0"/>
                  </a:cxn>
                </a:cxnLst>
                <a:rect l="0" t="0" r="r" b="b"/>
                <a:pathLst>
                  <a:path w="42" h="28">
                    <a:moveTo>
                      <a:pt x="42" y="0"/>
                    </a:moveTo>
                    <a:lnTo>
                      <a:pt x="42" y="0"/>
                    </a:lnTo>
                    <a:lnTo>
                      <a:pt x="14" y="12"/>
                    </a:lnTo>
                    <a:lnTo>
                      <a:pt x="14" y="12"/>
                    </a:lnTo>
                    <a:lnTo>
                      <a:pt x="8" y="14"/>
                    </a:lnTo>
                    <a:lnTo>
                      <a:pt x="4" y="16"/>
                    </a:lnTo>
                    <a:lnTo>
                      <a:pt x="4" y="16"/>
                    </a:lnTo>
                    <a:lnTo>
                      <a:pt x="0" y="28"/>
                    </a:lnTo>
                    <a:lnTo>
                      <a:pt x="0" y="28"/>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0" name="Freeform 292"/>
              <p:cNvSpPr/>
              <p:nvPr/>
            </p:nvSpPr>
            <p:spPr bwMode="auto">
              <a:xfrm>
                <a:off x="2563" y="697"/>
                <a:ext cx="22" cy="32"/>
              </a:xfrm>
              <a:custGeom>
                <a:avLst/>
                <a:gdLst/>
                <a:ahLst/>
                <a:cxnLst>
                  <a:cxn ang="0">
                    <a:pos x="0" y="12"/>
                  </a:cxn>
                  <a:cxn ang="0">
                    <a:pos x="0" y="12"/>
                  </a:cxn>
                  <a:cxn ang="0">
                    <a:pos x="0" y="14"/>
                  </a:cxn>
                  <a:cxn ang="0">
                    <a:pos x="0" y="14"/>
                  </a:cxn>
                  <a:cxn ang="0">
                    <a:pos x="6" y="32"/>
                  </a:cxn>
                  <a:cxn ang="0">
                    <a:pos x="6" y="32"/>
                  </a:cxn>
                  <a:cxn ang="0">
                    <a:pos x="22" y="0"/>
                  </a:cxn>
                  <a:cxn ang="0">
                    <a:pos x="22" y="0"/>
                  </a:cxn>
                  <a:cxn ang="0">
                    <a:pos x="14" y="4"/>
                  </a:cxn>
                  <a:cxn ang="0">
                    <a:pos x="8" y="8"/>
                  </a:cxn>
                  <a:cxn ang="0">
                    <a:pos x="8" y="8"/>
                  </a:cxn>
                  <a:cxn ang="0">
                    <a:pos x="0" y="12"/>
                  </a:cxn>
                  <a:cxn ang="0">
                    <a:pos x="0" y="12"/>
                  </a:cxn>
                </a:cxnLst>
                <a:rect l="0" t="0" r="r" b="b"/>
                <a:pathLst>
                  <a:path w="22" h="32">
                    <a:moveTo>
                      <a:pt x="0" y="12"/>
                    </a:moveTo>
                    <a:lnTo>
                      <a:pt x="0" y="12"/>
                    </a:lnTo>
                    <a:lnTo>
                      <a:pt x="0" y="14"/>
                    </a:lnTo>
                    <a:lnTo>
                      <a:pt x="0" y="14"/>
                    </a:lnTo>
                    <a:lnTo>
                      <a:pt x="6" y="32"/>
                    </a:lnTo>
                    <a:lnTo>
                      <a:pt x="6" y="32"/>
                    </a:lnTo>
                    <a:lnTo>
                      <a:pt x="22" y="0"/>
                    </a:lnTo>
                    <a:lnTo>
                      <a:pt x="22" y="0"/>
                    </a:lnTo>
                    <a:lnTo>
                      <a:pt x="14" y="4"/>
                    </a:lnTo>
                    <a:lnTo>
                      <a:pt x="8" y="8"/>
                    </a:lnTo>
                    <a:lnTo>
                      <a:pt x="8" y="8"/>
                    </a:lnTo>
                    <a:lnTo>
                      <a:pt x="0" y="12"/>
                    </a:lnTo>
                    <a:lnTo>
                      <a:pt x="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1" name="Freeform 293"/>
              <p:cNvSpPr/>
              <p:nvPr/>
            </p:nvSpPr>
            <p:spPr bwMode="auto">
              <a:xfrm>
                <a:off x="2549" y="711"/>
                <a:ext cx="18" cy="40"/>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4"/>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4"/>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2" name="Freeform 294"/>
              <p:cNvSpPr/>
              <p:nvPr/>
            </p:nvSpPr>
            <p:spPr bwMode="auto">
              <a:xfrm>
                <a:off x="2537" y="725"/>
                <a:ext cx="18" cy="48"/>
              </a:xfrm>
              <a:custGeom>
                <a:avLst/>
                <a:gdLst/>
                <a:ahLst/>
                <a:cxnLst>
                  <a:cxn ang="0">
                    <a:pos x="18" y="34"/>
                  </a:cxn>
                  <a:cxn ang="0">
                    <a:pos x="18" y="34"/>
                  </a:cxn>
                  <a:cxn ang="0">
                    <a:pos x="18"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4"/>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3" name="Freeform 295"/>
              <p:cNvSpPr/>
              <p:nvPr/>
            </p:nvSpPr>
            <p:spPr bwMode="auto">
              <a:xfrm>
                <a:off x="2529" y="741"/>
                <a:ext cx="18" cy="50"/>
              </a:xfrm>
              <a:custGeom>
                <a:avLst/>
                <a:gdLst/>
                <a:ahLst/>
                <a:cxnLst>
                  <a:cxn ang="0">
                    <a:pos x="18" y="36"/>
                  </a:cxn>
                  <a:cxn ang="0">
                    <a:pos x="18" y="36"/>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Lst>
                <a:rect l="0" t="0" r="r" b="b"/>
                <a:pathLst>
                  <a:path w="18" h="50">
                    <a:moveTo>
                      <a:pt x="18" y="36"/>
                    </a:moveTo>
                    <a:lnTo>
                      <a:pt x="18" y="36"/>
                    </a:lnTo>
                    <a:lnTo>
                      <a:pt x="16" y="32"/>
                    </a:lnTo>
                    <a:lnTo>
                      <a:pt x="14" y="28"/>
                    </a:lnTo>
                    <a:lnTo>
                      <a:pt x="14" y="28"/>
                    </a:lnTo>
                    <a:lnTo>
                      <a:pt x="4" y="0"/>
                    </a:lnTo>
                    <a:lnTo>
                      <a:pt x="4" y="0"/>
                    </a:lnTo>
                    <a:lnTo>
                      <a:pt x="0" y="12"/>
                    </a:lnTo>
                    <a:lnTo>
                      <a:pt x="0" y="26"/>
                    </a:lnTo>
                    <a:lnTo>
                      <a:pt x="4" y="38"/>
                    </a:lnTo>
                    <a:lnTo>
                      <a:pt x="8" y="44"/>
                    </a:lnTo>
                    <a:lnTo>
                      <a:pt x="12" y="50"/>
                    </a:lnTo>
                    <a:lnTo>
                      <a:pt x="12" y="50"/>
                    </a:lnTo>
                    <a:lnTo>
                      <a:pt x="18" y="36"/>
                    </a:lnTo>
                    <a:lnTo>
                      <a:pt x="18"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4" name="Freeform 296"/>
              <p:cNvSpPr/>
              <p:nvPr/>
            </p:nvSpPr>
            <p:spPr bwMode="auto">
              <a:xfrm>
                <a:off x="2575" y="699"/>
                <a:ext cx="18" cy="32"/>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5" name="Freeform 297"/>
              <p:cNvSpPr/>
              <p:nvPr/>
            </p:nvSpPr>
            <p:spPr bwMode="auto">
              <a:xfrm>
                <a:off x="2565" y="727"/>
                <a:ext cx="30" cy="26"/>
              </a:xfrm>
              <a:custGeom>
                <a:avLst/>
                <a:gdLst/>
                <a:ahLst/>
                <a:cxnLst>
                  <a:cxn ang="0">
                    <a:pos x="30" y="0"/>
                  </a:cxn>
                  <a:cxn ang="0">
                    <a:pos x="30" y="0"/>
                  </a:cxn>
                  <a:cxn ang="0">
                    <a:pos x="8" y="10"/>
                  </a:cxn>
                  <a:cxn ang="0">
                    <a:pos x="8" y="10"/>
                  </a:cxn>
                  <a:cxn ang="0">
                    <a:pos x="6" y="12"/>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2"/>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6" name="Freeform 298"/>
              <p:cNvSpPr/>
              <p:nvPr/>
            </p:nvSpPr>
            <p:spPr bwMode="auto">
              <a:xfrm>
                <a:off x="2557" y="747"/>
                <a:ext cx="38" cy="28"/>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7" name="Freeform 299"/>
              <p:cNvSpPr/>
              <p:nvPr/>
            </p:nvSpPr>
            <p:spPr bwMode="auto">
              <a:xfrm>
                <a:off x="2549" y="765"/>
                <a:ext cx="42" cy="28"/>
              </a:xfrm>
              <a:custGeom>
                <a:avLst/>
                <a:gdLst/>
                <a:ahLst/>
                <a:cxnLst>
                  <a:cxn ang="0">
                    <a:pos x="42" y="0"/>
                  </a:cxn>
                  <a:cxn ang="0">
                    <a:pos x="42" y="0"/>
                  </a:cxn>
                  <a:cxn ang="0">
                    <a:pos x="14" y="12"/>
                  </a:cxn>
                  <a:cxn ang="0">
                    <a:pos x="14" y="12"/>
                  </a:cxn>
                  <a:cxn ang="0">
                    <a:pos x="8" y="14"/>
                  </a:cxn>
                  <a:cxn ang="0">
                    <a:pos x="4" y="16"/>
                  </a:cxn>
                  <a:cxn ang="0">
                    <a:pos x="4" y="16"/>
                  </a:cxn>
                  <a:cxn ang="0">
                    <a:pos x="0" y="28"/>
                  </a:cxn>
                  <a:cxn ang="0">
                    <a:pos x="0" y="28"/>
                  </a:cxn>
                  <a:cxn ang="0">
                    <a:pos x="6" y="28"/>
                  </a:cxn>
                  <a:cxn ang="0">
                    <a:pos x="12" y="28"/>
                  </a:cxn>
                  <a:cxn ang="0">
                    <a:pos x="24" y="22"/>
                  </a:cxn>
                  <a:cxn ang="0">
                    <a:pos x="34" y="12"/>
                  </a:cxn>
                  <a:cxn ang="0">
                    <a:pos x="42" y="0"/>
                  </a:cxn>
                  <a:cxn ang="0">
                    <a:pos x="42" y="0"/>
                  </a:cxn>
                </a:cxnLst>
                <a:rect l="0" t="0" r="r" b="b"/>
                <a:pathLst>
                  <a:path w="42" h="28">
                    <a:moveTo>
                      <a:pt x="42" y="0"/>
                    </a:moveTo>
                    <a:lnTo>
                      <a:pt x="42" y="0"/>
                    </a:lnTo>
                    <a:lnTo>
                      <a:pt x="14" y="12"/>
                    </a:lnTo>
                    <a:lnTo>
                      <a:pt x="14" y="12"/>
                    </a:lnTo>
                    <a:lnTo>
                      <a:pt x="8" y="14"/>
                    </a:lnTo>
                    <a:lnTo>
                      <a:pt x="4" y="16"/>
                    </a:lnTo>
                    <a:lnTo>
                      <a:pt x="4" y="16"/>
                    </a:lnTo>
                    <a:lnTo>
                      <a:pt x="0" y="28"/>
                    </a:lnTo>
                    <a:lnTo>
                      <a:pt x="0" y="28"/>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8" name="Freeform 300"/>
              <p:cNvSpPr/>
              <p:nvPr/>
            </p:nvSpPr>
            <p:spPr bwMode="auto">
              <a:xfrm>
                <a:off x="2585" y="865"/>
                <a:ext cx="22" cy="40"/>
              </a:xfrm>
              <a:custGeom>
                <a:avLst/>
                <a:gdLst/>
                <a:ahLst/>
                <a:cxnLst>
                  <a:cxn ang="0">
                    <a:pos x="8" y="12"/>
                  </a:cxn>
                  <a:cxn ang="0">
                    <a:pos x="8" y="12"/>
                  </a:cxn>
                  <a:cxn ang="0">
                    <a:pos x="0" y="20"/>
                  </a:cxn>
                  <a:cxn ang="0">
                    <a:pos x="0" y="20"/>
                  </a:cxn>
                  <a:cxn ang="0">
                    <a:pos x="2" y="22"/>
                  </a:cxn>
                  <a:cxn ang="0">
                    <a:pos x="2" y="22"/>
                  </a:cxn>
                  <a:cxn ang="0">
                    <a:pos x="12" y="40"/>
                  </a:cxn>
                  <a:cxn ang="0">
                    <a:pos x="12" y="40"/>
                  </a:cxn>
                  <a:cxn ang="0">
                    <a:pos x="22" y="0"/>
                  </a:cxn>
                  <a:cxn ang="0">
                    <a:pos x="22" y="0"/>
                  </a:cxn>
                  <a:cxn ang="0">
                    <a:pos x="16" y="8"/>
                  </a:cxn>
                  <a:cxn ang="0">
                    <a:pos x="8" y="12"/>
                  </a:cxn>
                  <a:cxn ang="0">
                    <a:pos x="8" y="12"/>
                  </a:cxn>
                </a:cxnLst>
                <a:rect l="0" t="0" r="r" b="b"/>
                <a:pathLst>
                  <a:path w="22" h="40">
                    <a:moveTo>
                      <a:pt x="8" y="12"/>
                    </a:moveTo>
                    <a:lnTo>
                      <a:pt x="8" y="12"/>
                    </a:lnTo>
                    <a:lnTo>
                      <a:pt x="0" y="20"/>
                    </a:lnTo>
                    <a:lnTo>
                      <a:pt x="0" y="20"/>
                    </a:lnTo>
                    <a:lnTo>
                      <a:pt x="2" y="22"/>
                    </a:lnTo>
                    <a:lnTo>
                      <a:pt x="2" y="22"/>
                    </a:lnTo>
                    <a:lnTo>
                      <a:pt x="12" y="40"/>
                    </a:lnTo>
                    <a:lnTo>
                      <a:pt x="12" y="40"/>
                    </a:lnTo>
                    <a:lnTo>
                      <a:pt x="22" y="0"/>
                    </a:lnTo>
                    <a:lnTo>
                      <a:pt x="22" y="0"/>
                    </a:lnTo>
                    <a:lnTo>
                      <a:pt x="16" y="8"/>
                    </a:lnTo>
                    <a:lnTo>
                      <a:pt x="8" y="12"/>
                    </a:lnTo>
                    <a:lnTo>
                      <a:pt x="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9" name="Freeform 301"/>
              <p:cNvSpPr/>
              <p:nvPr/>
            </p:nvSpPr>
            <p:spPr bwMode="auto">
              <a:xfrm>
                <a:off x="2571" y="889"/>
                <a:ext cx="24" cy="44"/>
              </a:xfrm>
              <a:custGeom>
                <a:avLst/>
                <a:gdLst/>
                <a:ahLst/>
                <a:cxnLst>
                  <a:cxn ang="0">
                    <a:pos x="20" y="44"/>
                  </a:cxn>
                  <a:cxn ang="0">
                    <a:pos x="20" y="44"/>
                  </a:cxn>
                  <a:cxn ang="0">
                    <a:pos x="24" y="32"/>
                  </a:cxn>
                  <a:cxn ang="0">
                    <a:pos x="24" y="32"/>
                  </a:cxn>
                  <a:cxn ang="0">
                    <a:pos x="24" y="28"/>
                  </a:cxn>
                  <a:cxn ang="0">
                    <a:pos x="24" y="22"/>
                  </a:cxn>
                  <a:cxn ang="0">
                    <a:pos x="24" y="22"/>
                  </a:cxn>
                  <a:cxn ang="0">
                    <a:pos x="10" y="0"/>
                  </a:cxn>
                  <a:cxn ang="0">
                    <a:pos x="10" y="0"/>
                  </a:cxn>
                  <a:cxn ang="0">
                    <a:pos x="4" y="6"/>
                  </a:cxn>
                  <a:cxn ang="0">
                    <a:pos x="2" y="10"/>
                  </a:cxn>
                  <a:cxn ang="0">
                    <a:pos x="0" y="12"/>
                  </a:cxn>
                  <a:cxn ang="0">
                    <a:pos x="0" y="12"/>
                  </a:cxn>
                  <a:cxn ang="0">
                    <a:pos x="8" y="22"/>
                  </a:cxn>
                  <a:cxn ang="0">
                    <a:pos x="8" y="22"/>
                  </a:cxn>
                  <a:cxn ang="0">
                    <a:pos x="16" y="36"/>
                  </a:cxn>
                  <a:cxn ang="0">
                    <a:pos x="16" y="36"/>
                  </a:cxn>
                  <a:cxn ang="0">
                    <a:pos x="18" y="40"/>
                  </a:cxn>
                  <a:cxn ang="0">
                    <a:pos x="20" y="44"/>
                  </a:cxn>
                  <a:cxn ang="0">
                    <a:pos x="20" y="44"/>
                  </a:cxn>
                </a:cxnLst>
                <a:rect l="0" t="0" r="r" b="b"/>
                <a:pathLst>
                  <a:path w="24" h="44">
                    <a:moveTo>
                      <a:pt x="20" y="44"/>
                    </a:moveTo>
                    <a:lnTo>
                      <a:pt x="20" y="44"/>
                    </a:lnTo>
                    <a:lnTo>
                      <a:pt x="24" y="32"/>
                    </a:lnTo>
                    <a:lnTo>
                      <a:pt x="24" y="32"/>
                    </a:lnTo>
                    <a:lnTo>
                      <a:pt x="24" y="28"/>
                    </a:lnTo>
                    <a:lnTo>
                      <a:pt x="24" y="22"/>
                    </a:lnTo>
                    <a:lnTo>
                      <a:pt x="24" y="22"/>
                    </a:lnTo>
                    <a:lnTo>
                      <a:pt x="10" y="0"/>
                    </a:lnTo>
                    <a:lnTo>
                      <a:pt x="10" y="0"/>
                    </a:lnTo>
                    <a:lnTo>
                      <a:pt x="4" y="6"/>
                    </a:lnTo>
                    <a:lnTo>
                      <a:pt x="2" y="10"/>
                    </a:lnTo>
                    <a:lnTo>
                      <a:pt x="0" y="12"/>
                    </a:lnTo>
                    <a:lnTo>
                      <a:pt x="0" y="12"/>
                    </a:lnTo>
                    <a:lnTo>
                      <a:pt x="8" y="22"/>
                    </a:lnTo>
                    <a:lnTo>
                      <a:pt x="8" y="22"/>
                    </a:lnTo>
                    <a:lnTo>
                      <a:pt x="16" y="36"/>
                    </a:lnTo>
                    <a:lnTo>
                      <a:pt x="16" y="36"/>
                    </a:lnTo>
                    <a:lnTo>
                      <a:pt x="18" y="40"/>
                    </a:lnTo>
                    <a:lnTo>
                      <a:pt x="20" y="44"/>
                    </a:lnTo>
                    <a:lnTo>
                      <a:pt x="20" y="4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0" name="Freeform 302"/>
              <p:cNvSpPr/>
              <p:nvPr/>
            </p:nvSpPr>
            <p:spPr bwMode="auto">
              <a:xfrm>
                <a:off x="2563" y="907"/>
                <a:ext cx="26" cy="52"/>
              </a:xfrm>
              <a:custGeom>
                <a:avLst/>
                <a:gdLst/>
                <a:ahLst/>
                <a:cxnLst>
                  <a:cxn ang="0">
                    <a:pos x="26" y="36"/>
                  </a:cxn>
                  <a:cxn ang="0">
                    <a:pos x="26" y="36"/>
                  </a:cxn>
                  <a:cxn ang="0">
                    <a:pos x="26" y="32"/>
                  </a:cxn>
                  <a:cxn ang="0">
                    <a:pos x="24" y="28"/>
                  </a:cxn>
                  <a:cxn ang="0">
                    <a:pos x="24" y="28"/>
                  </a:cxn>
                  <a:cxn ang="0">
                    <a:pos x="6" y="0"/>
                  </a:cxn>
                  <a:cxn ang="0">
                    <a:pos x="6" y="0"/>
                  </a:cxn>
                  <a:cxn ang="0">
                    <a:pos x="0" y="6"/>
                  </a:cxn>
                  <a:cxn ang="0">
                    <a:pos x="0" y="12"/>
                  </a:cxn>
                  <a:cxn ang="0">
                    <a:pos x="0" y="16"/>
                  </a:cxn>
                  <a:cxn ang="0">
                    <a:pos x="0" y="16"/>
                  </a:cxn>
                  <a:cxn ang="0">
                    <a:pos x="8" y="28"/>
                  </a:cxn>
                  <a:cxn ang="0">
                    <a:pos x="8" y="28"/>
                  </a:cxn>
                  <a:cxn ang="0">
                    <a:pos x="22" y="52"/>
                  </a:cxn>
                  <a:cxn ang="0">
                    <a:pos x="22" y="52"/>
                  </a:cxn>
                  <a:cxn ang="0">
                    <a:pos x="26" y="36"/>
                  </a:cxn>
                  <a:cxn ang="0">
                    <a:pos x="26" y="36"/>
                  </a:cxn>
                </a:cxnLst>
                <a:rect l="0" t="0" r="r" b="b"/>
                <a:pathLst>
                  <a:path w="26" h="52">
                    <a:moveTo>
                      <a:pt x="26" y="36"/>
                    </a:moveTo>
                    <a:lnTo>
                      <a:pt x="26" y="36"/>
                    </a:lnTo>
                    <a:lnTo>
                      <a:pt x="26" y="32"/>
                    </a:lnTo>
                    <a:lnTo>
                      <a:pt x="24" y="28"/>
                    </a:lnTo>
                    <a:lnTo>
                      <a:pt x="24" y="28"/>
                    </a:lnTo>
                    <a:lnTo>
                      <a:pt x="6" y="0"/>
                    </a:lnTo>
                    <a:lnTo>
                      <a:pt x="6" y="0"/>
                    </a:lnTo>
                    <a:lnTo>
                      <a:pt x="0" y="6"/>
                    </a:lnTo>
                    <a:lnTo>
                      <a:pt x="0" y="12"/>
                    </a:lnTo>
                    <a:lnTo>
                      <a:pt x="0" y="16"/>
                    </a:lnTo>
                    <a:lnTo>
                      <a:pt x="0" y="16"/>
                    </a:lnTo>
                    <a:lnTo>
                      <a:pt x="8" y="28"/>
                    </a:lnTo>
                    <a:lnTo>
                      <a:pt x="8" y="28"/>
                    </a:lnTo>
                    <a:lnTo>
                      <a:pt x="22" y="52"/>
                    </a:lnTo>
                    <a:lnTo>
                      <a:pt x="22" y="52"/>
                    </a:lnTo>
                    <a:lnTo>
                      <a:pt x="26" y="36"/>
                    </a:lnTo>
                    <a:lnTo>
                      <a:pt x="26"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1" name="Freeform 303"/>
              <p:cNvSpPr/>
              <p:nvPr/>
            </p:nvSpPr>
            <p:spPr bwMode="auto">
              <a:xfrm>
                <a:off x="2559" y="927"/>
                <a:ext cx="26" cy="54"/>
              </a:xfrm>
              <a:custGeom>
                <a:avLst/>
                <a:gdLst/>
                <a:ahLst/>
                <a:cxnLst>
                  <a:cxn ang="0">
                    <a:pos x="22" y="54"/>
                  </a:cxn>
                  <a:cxn ang="0">
                    <a:pos x="22" y="54"/>
                  </a:cxn>
                  <a:cxn ang="0">
                    <a:pos x="26" y="38"/>
                  </a:cxn>
                  <a:cxn ang="0">
                    <a:pos x="26" y="38"/>
                  </a:cxn>
                  <a:cxn ang="0">
                    <a:pos x="22" y="34"/>
                  </a:cxn>
                  <a:cxn ang="0">
                    <a:pos x="20" y="30"/>
                  </a:cxn>
                  <a:cxn ang="0">
                    <a:pos x="20" y="30"/>
                  </a:cxn>
                  <a:cxn ang="0">
                    <a:pos x="0" y="0"/>
                  </a:cxn>
                  <a:cxn ang="0">
                    <a:pos x="0" y="0"/>
                  </a:cxn>
                  <a:cxn ang="0">
                    <a:pos x="0" y="16"/>
                  </a:cxn>
                  <a:cxn ang="0">
                    <a:pos x="2" y="30"/>
                  </a:cxn>
                  <a:cxn ang="0">
                    <a:pos x="6" y="38"/>
                  </a:cxn>
                  <a:cxn ang="0">
                    <a:pos x="10" y="44"/>
                  </a:cxn>
                  <a:cxn ang="0">
                    <a:pos x="16" y="50"/>
                  </a:cxn>
                  <a:cxn ang="0">
                    <a:pos x="22" y="54"/>
                  </a:cxn>
                  <a:cxn ang="0">
                    <a:pos x="22" y="54"/>
                  </a:cxn>
                </a:cxnLst>
                <a:rect l="0" t="0" r="r" b="b"/>
                <a:pathLst>
                  <a:path w="26" h="54">
                    <a:moveTo>
                      <a:pt x="22" y="54"/>
                    </a:moveTo>
                    <a:lnTo>
                      <a:pt x="22" y="54"/>
                    </a:lnTo>
                    <a:lnTo>
                      <a:pt x="26" y="38"/>
                    </a:lnTo>
                    <a:lnTo>
                      <a:pt x="26" y="38"/>
                    </a:lnTo>
                    <a:lnTo>
                      <a:pt x="22" y="34"/>
                    </a:lnTo>
                    <a:lnTo>
                      <a:pt x="20" y="30"/>
                    </a:lnTo>
                    <a:lnTo>
                      <a:pt x="20" y="30"/>
                    </a:lnTo>
                    <a:lnTo>
                      <a:pt x="0" y="0"/>
                    </a:lnTo>
                    <a:lnTo>
                      <a:pt x="0" y="0"/>
                    </a:lnTo>
                    <a:lnTo>
                      <a:pt x="0" y="16"/>
                    </a:lnTo>
                    <a:lnTo>
                      <a:pt x="2" y="30"/>
                    </a:lnTo>
                    <a:lnTo>
                      <a:pt x="6" y="38"/>
                    </a:lnTo>
                    <a:lnTo>
                      <a:pt x="10" y="44"/>
                    </a:lnTo>
                    <a:lnTo>
                      <a:pt x="16" y="50"/>
                    </a:lnTo>
                    <a:lnTo>
                      <a:pt x="22" y="54"/>
                    </a:lnTo>
                    <a:lnTo>
                      <a:pt x="22" y="5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2" name="Freeform 304"/>
              <p:cNvSpPr/>
              <p:nvPr/>
            </p:nvSpPr>
            <p:spPr bwMode="auto">
              <a:xfrm>
                <a:off x="2603" y="867"/>
                <a:ext cx="20" cy="40"/>
              </a:xfrm>
              <a:custGeom>
                <a:avLst/>
                <a:gdLst/>
                <a:ahLst/>
                <a:cxnLst>
                  <a:cxn ang="0">
                    <a:pos x="8" y="0"/>
                  </a:cxn>
                  <a:cxn ang="0">
                    <a:pos x="8" y="0"/>
                  </a:cxn>
                  <a:cxn ang="0">
                    <a:pos x="0" y="40"/>
                  </a:cxn>
                  <a:cxn ang="0">
                    <a:pos x="0" y="40"/>
                  </a:cxn>
                  <a:cxn ang="0">
                    <a:pos x="18" y="26"/>
                  </a:cxn>
                  <a:cxn ang="0">
                    <a:pos x="18" y="26"/>
                  </a:cxn>
                  <a:cxn ang="0">
                    <a:pos x="20" y="26"/>
                  </a:cxn>
                  <a:cxn ang="0">
                    <a:pos x="20" y="26"/>
                  </a:cxn>
                  <a:cxn ang="0">
                    <a:pos x="16" y="16"/>
                  </a:cxn>
                  <a:cxn ang="0">
                    <a:pos x="16" y="16"/>
                  </a:cxn>
                  <a:cxn ang="0">
                    <a:pos x="12" y="8"/>
                  </a:cxn>
                  <a:cxn ang="0">
                    <a:pos x="8" y="0"/>
                  </a:cxn>
                  <a:cxn ang="0">
                    <a:pos x="8" y="0"/>
                  </a:cxn>
                </a:cxnLst>
                <a:rect l="0" t="0" r="r" b="b"/>
                <a:pathLst>
                  <a:path w="20" h="40">
                    <a:moveTo>
                      <a:pt x="8" y="0"/>
                    </a:moveTo>
                    <a:lnTo>
                      <a:pt x="8" y="0"/>
                    </a:lnTo>
                    <a:lnTo>
                      <a:pt x="0" y="40"/>
                    </a:lnTo>
                    <a:lnTo>
                      <a:pt x="0" y="40"/>
                    </a:lnTo>
                    <a:lnTo>
                      <a:pt x="18" y="26"/>
                    </a:lnTo>
                    <a:lnTo>
                      <a:pt x="18" y="26"/>
                    </a:lnTo>
                    <a:lnTo>
                      <a:pt x="20" y="26"/>
                    </a:lnTo>
                    <a:lnTo>
                      <a:pt x="20" y="26"/>
                    </a:lnTo>
                    <a:lnTo>
                      <a:pt x="16" y="16"/>
                    </a:lnTo>
                    <a:lnTo>
                      <a:pt x="16" y="16"/>
                    </a:lnTo>
                    <a:lnTo>
                      <a:pt x="12" y="8"/>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3" name="Freeform 305"/>
              <p:cNvSpPr/>
              <p:nvPr/>
            </p:nvSpPr>
            <p:spPr bwMode="auto">
              <a:xfrm>
                <a:off x="2599" y="897"/>
                <a:ext cx="30" cy="38"/>
              </a:xfrm>
              <a:custGeom>
                <a:avLst/>
                <a:gdLst/>
                <a:ahLst/>
                <a:cxnLst>
                  <a:cxn ang="0">
                    <a:pos x="2" y="26"/>
                  </a:cxn>
                  <a:cxn ang="0">
                    <a:pos x="2" y="26"/>
                  </a:cxn>
                  <a:cxn ang="0">
                    <a:pos x="0" y="38"/>
                  </a:cxn>
                  <a:cxn ang="0">
                    <a:pos x="0" y="38"/>
                  </a:cxn>
                  <a:cxn ang="0">
                    <a:pos x="4" y="36"/>
                  </a:cxn>
                  <a:cxn ang="0">
                    <a:pos x="6" y="32"/>
                  </a:cxn>
                  <a:cxn ang="0">
                    <a:pos x="6" y="32"/>
                  </a:cxn>
                  <a:cxn ang="0">
                    <a:pos x="20" y="22"/>
                  </a:cxn>
                  <a:cxn ang="0">
                    <a:pos x="20" y="22"/>
                  </a:cxn>
                  <a:cxn ang="0">
                    <a:pos x="30" y="16"/>
                  </a:cxn>
                  <a:cxn ang="0">
                    <a:pos x="30" y="16"/>
                  </a:cxn>
                  <a:cxn ang="0">
                    <a:pos x="30" y="12"/>
                  </a:cxn>
                  <a:cxn ang="0">
                    <a:pos x="30" y="8"/>
                  </a:cxn>
                  <a:cxn ang="0">
                    <a:pos x="26" y="0"/>
                  </a:cxn>
                  <a:cxn ang="0">
                    <a:pos x="26" y="0"/>
                  </a:cxn>
                  <a:cxn ang="0">
                    <a:pos x="4" y="16"/>
                  </a:cxn>
                  <a:cxn ang="0">
                    <a:pos x="4" y="16"/>
                  </a:cxn>
                  <a:cxn ang="0">
                    <a:pos x="2" y="20"/>
                  </a:cxn>
                  <a:cxn ang="0">
                    <a:pos x="2" y="26"/>
                  </a:cxn>
                  <a:cxn ang="0">
                    <a:pos x="2" y="26"/>
                  </a:cxn>
                </a:cxnLst>
                <a:rect l="0" t="0" r="r" b="b"/>
                <a:pathLst>
                  <a:path w="30" h="38">
                    <a:moveTo>
                      <a:pt x="2" y="26"/>
                    </a:moveTo>
                    <a:lnTo>
                      <a:pt x="2" y="26"/>
                    </a:lnTo>
                    <a:lnTo>
                      <a:pt x="0" y="38"/>
                    </a:lnTo>
                    <a:lnTo>
                      <a:pt x="0" y="38"/>
                    </a:lnTo>
                    <a:lnTo>
                      <a:pt x="4" y="36"/>
                    </a:lnTo>
                    <a:lnTo>
                      <a:pt x="6" y="32"/>
                    </a:lnTo>
                    <a:lnTo>
                      <a:pt x="6" y="32"/>
                    </a:lnTo>
                    <a:lnTo>
                      <a:pt x="20" y="22"/>
                    </a:lnTo>
                    <a:lnTo>
                      <a:pt x="20" y="22"/>
                    </a:lnTo>
                    <a:lnTo>
                      <a:pt x="30" y="16"/>
                    </a:lnTo>
                    <a:lnTo>
                      <a:pt x="30" y="16"/>
                    </a:lnTo>
                    <a:lnTo>
                      <a:pt x="30" y="12"/>
                    </a:lnTo>
                    <a:lnTo>
                      <a:pt x="30" y="8"/>
                    </a:lnTo>
                    <a:lnTo>
                      <a:pt x="26" y="0"/>
                    </a:lnTo>
                    <a:lnTo>
                      <a:pt x="26" y="0"/>
                    </a:lnTo>
                    <a:lnTo>
                      <a:pt x="4" y="16"/>
                    </a:lnTo>
                    <a:lnTo>
                      <a:pt x="4" y="16"/>
                    </a:lnTo>
                    <a:lnTo>
                      <a:pt x="2" y="20"/>
                    </a:lnTo>
                    <a:lnTo>
                      <a:pt x="2" y="26"/>
                    </a:lnTo>
                    <a:lnTo>
                      <a:pt x="2"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4" name="Freeform 306"/>
              <p:cNvSpPr/>
              <p:nvPr/>
            </p:nvSpPr>
            <p:spPr bwMode="auto">
              <a:xfrm>
                <a:off x="2595" y="919"/>
                <a:ext cx="38" cy="42"/>
              </a:xfrm>
              <a:custGeom>
                <a:avLst/>
                <a:gdLst/>
                <a:ahLst/>
                <a:cxnLst>
                  <a:cxn ang="0">
                    <a:pos x="36" y="0"/>
                  </a:cxn>
                  <a:cxn ang="0">
                    <a:pos x="36" y="0"/>
                  </a:cxn>
                  <a:cxn ang="0">
                    <a:pos x="8" y="18"/>
                  </a:cxn>
                  <a:cxn ang="0">
                    <a:pos x="8" y="18"/>
                  </a:cxn>
                  <a:cxn ang="0">
                    <a:pos x="4" y="22"/>
                  </a:cxn>
                  <a:cxn ang="0">
                    <a:pos x="2" y="26"/>
                  </a:cxn>
                  <a:cxn ang="0">
                    <a:pos x="2" y="26"/>
                  </a:cxn>
                  <a:cxn ang="0">
                    <a:pos x="0" y="42"/>
                  </a:cxn>
                  <a:cxn ang="0">
                    <a:pos x="0" y="42"/>
                  </a:cxn>
                  <a:cxn ang="0">
                    <a:pos x="22" y="26"/>
                  </a:cxn>
                  <a:cxn ang="0">
                    <a:pos x="22" y="26"/>
                  </a:cxn>
                  <a:cxn ang="0">
                    <a:pos x="34" y="16"/>
                  </a:cxn>
                  <a:cxn ang="0">
                    <a:pos x="34" y="16"/>
                  </a:cxn>
                  <a:cxn ang="0">
                    <a:pos x="36" y="14"/>
                  </a:cxn>
                  <a:cxn ang="0">
                    <a:pos x="38" y="8"/>
                  </a:cxn>
                  <a:cxn ang="0">
                    <a:pos x="36" y="0"/>
                  </a:cxn>
                  <a:cxn ang="0">
                    <a:pos x="36" y="0"/>
                  </a:cxn>
                </a:cxnLst>
                <a:rect l="0" t="0" r="r" b="b"/>
                <a:pathLst>
                  <a:path w="38" h="42">
                    <a:moveTo>
                      <a:pt x="36" y="0"/>
                    </a:moveTo>
                    <a:lnTo>
                      <a:pt x="36" y="0"/>
                    </a:lnTo>
                    <a:lnTo>
                      <a:pt x="8" y="18"/>
                    </a:lnTo>
                    <a:lnTo>
                      <a:pt x="8" y="18"/>
                    </a:lnTo>
                    <a:lnTo>
                      <a:pt x="4" y="22"/>
                    </a:lnTo>
                    <a:lnTo>
                      <a:pt x="2" y="26"/>
                    </a:lnTo>
                    <a:lnTo>
                      <a:pt x="2" y="26"/>
                    </a:lnTo>
                    <a:lnTo>
                      <a:pt x="0" y="42"/>
                    </a:lnTo>
                    <a:lnTo>
                      <a:pt x="0" y="42"/>
                    </a:lnTo>
                    <a:lnTo>
                      <a:pt x="22" y="26"/>
                    </a:lnTo>
                    <a:lnTo>
                      <a:pt x="22" y="26"/>
                    </a:lnTo>
                    <a:lnTo>
                      <a:pt x="34" y="16"/>
                    </a:lnTo>
                    <a:lnTo>
                      <a:pt x="34" y="16"/>
                    </a:lnTo>
                    <a:lnTo>
                      <a:pt x="36" y="14"/>
                    </a:lnTo>
                    <a:lnTo>
                      <a:pt x="38" y="8"/>
                    </a:lnTo>
                    <a:lnTo>
                      <a:pt x="36" y="0"/>
                    </a:lnTo>
                    <a:lnTo>
                      <a:pt x="3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5" name="Freeform 307"/>
              <p:cNvSpPr/>
              <p:nvPr/>
            </p:nvSpPr>
            <p:spPr bwMode="auto">
              <a:xfrm>
                <a:off x="2591" y="941"/>
                <a:ext cx="40" cy="42"/>
              </a:xfrm>
              <a:custGeom>
                <a:avLst/>
                <a:gdLst/>
                <a:ahLst/>
                <a:cxnLst>
                  <a:cxn ang="0">
                    <a:pos x="40" y="0"/>
                  </a:cxn>
                  <a:cxn ang="0">
                    <a:pos x="40" y="0"/>
                  </a:cxn>
                  <a:cxn ang="0">
                    <a:pos x="12" y="20"/>
                  </a:cxn>
                  <a:cxn ang="0">
                    <a:pos x="12" y="20"/>
                  </a:cxn>
                  <a:cxn ang="0">
                    <a:pos x="6" y="24"/>
                  </a:cxn>
                  <a:cxn ang="0">
                    <a:pos x="2" y="26"/>
                  </a:cxn>
                  <a:cxn ang="0">
                    <a:pos x="2" y="26"/>
                  </a:cxn>
                  <a:cxn ang="0">
                    <a:pos x="0" y="42"/>
                  </a:cxn>
                  <a:cxn ang="0">
                    <a:pos x="0" y="42"/>
                  </a:cxn>
                  <a:cxn ang="0">
                    <a:pos x="8" y="40"/>
                  </a:cxn>
                  <a:cxn ang="0">
                    <a:pos x="14" y="38"/>
                  </a:cxn>
                  <a:cxn ang="0">
                    <a:pos x="20" y="34"/>
                  </a:cxn>
                  <a:cxn ang="0">
                    <a:pos x="26" y="28"/>
                  </a:cxn>
                  <a:cxn ang="0">
                    <a:pos x="34" y="16"/>
                  </a:cxn>
                  <a:cxn ang="0">
                    <a:pos x="40" y="0"/>
                  </a:cxn>
                  <a:cxn ang="0">
                    <a:pos x="40" y="0"/>
                  </a:cxn>
                </a:cxnLst>
                <a:rect l="0" t="0" r="r" b="b"/>
                <a:pathLst>
                  <a:path w="40" h="42">
                    <a:moveTo>
                      <a:pt x="40" y="0"/>
                    </a:moveTo>
                    <a:lnTo>
                      <a:pt x="40" y="0"/>
                    </a:lnTo>
                    <a:lnTo>
                      <a:pt x="12" y="20"/>
                    </a:lnTo>
                    <a:lnTo>
                      <a:pt x="12" y="20"/>
                    </a:lnTo>
                    <a:lnTo>
                      <a:pt x="6" y="24"/>
                    </a:lnTo>
                    <a:lnTo>
                      <a:pt x="2" y="26"/>
                    </a:lnTo>
                    <a:lnTo>
                      <a:pt x="2" y="26"/>
                    </a:lnTo>
                    <a:lnTo>
                      <a:pt x="0" y="42"/>
                    </a:lnTo>
                    <a:lnTo>
                      <a:pt x="0" y="42"/>
                    </a:lnTo>
                    <a:lnTo>
                      <a:pt x="8" y="40"/>
                    </a:lnTo>
                    <a:lnTo>
                      <a:pt x="14" y="38"/>
                    </a:lnTo>
                    <a:lnTo>
                      <a:pt x="20" y="34"/>
                    </a:lnTo>
                    <a:lnTo>
                      <a:pt x="26" y="28"/>
                    </a:lnTo>
                    <a:lnTo>
                      <a:pt x="34" y="16"/>
                    </a:lnTo>
                    <a:lnTo>
                      <a:pt x="40" y="0"/>
                    </a:lnTo>
                    <a:lnTo>
                      <a:pt x="4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6" name="Freeform 308"/>
              <p:cNvSpPr/>
              <p:nvPr/>
            </p:nvSpPr>
            <p:spPr bwMode="auto">
              <a:xfrm>
                <a:off x="2491" y="887"/>
                <a:ext cx="24" cy="44"/>
              </a:xfrm>
              <a:custGeom>
                <a:avLst/>
                <a:gdLst/>
                <a:ahLst/>
                <a:cxnLst>
                  <a:cxn ang="0">
                    <a:pos x="8" y="12"/>
                  </a:cxn>
                  <a:cxn ang="0">
                    <a:pos x="8" y="12"/>
                  </a:cxn>
                  <a:cxn ang="0">
                    <a:pos x="0" y="20"/>
                  </a:cxn>
                  <a:cxn ang="0">
                    <a:pos x="0" y="20"/>
                  </a:cxn>
                  <a:cxn ang="0">
                    <a:pos x="2" y="22"/>
                  </a:cxn>
                  <a:cxn ang="0">
                    <a:pos x="2" y="22"/>
                  </a:cxn>
                  <a:cxn ang="0">
                    <a:pos x="14" y="44"/>
                  </a:cxn>
                  <a:cxn ang="0">
                    <a:pos x="14" y="44"/>
                  </a:cxn>
                  <a:cxn ang="0">
                    <a:pos x="24" y="0"/>
                  </a:cxn>
                  <a:cxn ang="0">
                    <a:pos x="24" y="0"/>
                  </a:cxn>
                  <a:cxn ang="0">
                    <a:pos x="16" y="6"/>
                  </a:cxn>
                  <a:cxn ang="0">
                    <a:pos x="8" y="12"/>
                  </a:cxn>
                  <a:cxn ang="0">
                    <a:pos x="8" y="12"/>
                  </a:cxn>
                </a:cxnLst>
                <a:rect l="0" t="0" r="r" b="b"/>
                <a:pathLst>
                  <a:path w="24" h="44">
                    <a:moveTo>
                      <a:pt x="8" y="12"/>
                    </a:moveTo>
                    <a:lnTo>
                      <a:pt x="8" y="12"/>
                    </a:lnTo>
                    <a:lnTo>
                      <a:pt x="0" y="20"/>
                    </a:lnTo>
                    <a:lnTo>
                      <a:pt x="0" y="20"/>
                    </a:lnTo>
                    <a:lnTo>
                      <a:pt x="2" y="22"/>
                    </a:lnTo>
                    <a:lnTo>
                      <a:pt x="2" y="22"/>
                    </a:lnTo>
                    <a:lnTo>
                      <a:pt x="14" y="44"/>
                    </a:lnTo>
                    <a:lnTo>
                      <a:pt x="14" y="44"/>
                    </a:lnTo>
                    <a:lnTo>
                      <a:pt x="24" y="0"/>
                    </a:lnTo>
                    <a:lnTo>
                      <a:pt x="24" y="0"/>
                    </a:lnTo>
                    <a:lnTo>
                      <a:pt x="16" y="6"/>
                    </a:lnTo>
                    <a:lnTo>
                      <a:pt x="8" y="12"/>
                    </a:lnTo>
                    <a:lnTo>
                      <a:pt x="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7" name="Freeform 309"/>
              <p:cNvSpPr/>
              <p:nvPr/>
            </p:nvSpPr>
            <p:spPr bwMode="auto">
              <a:xfrm>
                <a:off x="2477" y="911"/>
                <a:ext cx="26" cy="50"/>
              </a:xfrm>
              <a:custGeom>
                <a:avLst/>
                <a:gdLst/>
                <a:ahLst/>
                <a:cxnLst>
                  <a:cxn ang="0">
                    <a:pos x="22" y="50"/>
                  </a:cxn>
                  <a:cxn ang="0">
                    <a:pos x="22" y="50"/>
                  </a:cxn>
                  <a:cxn ang="0">
                    <a:pos x="24" y="36"/>
                  </a:cxn>
                  <a:cxn ang="0">
                    <a:pos x="24" y="36"/>
                  </a:cxn>
                  <a:cxn ang="0">
                    <a:pos x="26" y="32"/>
                  </a:cxn>
                  <a:cxn ang="0">
                    <a:pos x="26" y="26"/>
                  </a:cxn>
                  <a:cxn ang="0">
                    <a:pos x="26" y="26"/>
                  </a:cxn>
                  <a:cxn ang="0">
                    <a:pos x="10" y="0"/>
                  </a:cxn>
                  <a:cxn ang="0">
                    <a:pos x="10" y="0"/>
                  </a:cxn>
                  <a:cxn ang="0">
                    <a:pos x="4" y="8"/>
                  </a:cxn>
                  <a:cxn ang="0">
                    <a:pos x="0" y="12"/>
                  </a:cxn>
                  <a:cxn ang="0">
                    <a:pos x="0" y="16"/>
                  </a:cxn>
                  <a:cxn ang="0">
                    <a:pos x="0" y="16"/>
                  </a:cxn>
                  <a:cxn ang="0">
                    <a:pos x="6" y="26"/>
                  </a:cxn>
                  <a:cxn ang="0">
                    <a:pos x="6" y="26"/>
                  </a:cxn>
                  <a:cxn ang="0">
                    <a:pos x="16" y="42"/>
                  </a:cxn>
                  <a:cxn ang="0">
                    <a:pos x="16" y="42"/>
                  </a:cxn>
                  <a:cxn ang="0">
                    <a:pos x="18" y="46"/>
                  </a:cxn>
                  <a:cxn ang="0">
                    <a:pos x="22" y="50"/>
                  </a:cxn>
                  <a:cxn ang="0">
                    <a:pos x="22" y="50"/>
                  </a:cxn>
                </a:cxnLst>
                <a:rect l="0" t="0" r="r" b="b"/>
                <a:pathLst>
                  <a:path w="26" h="50">
                    <a:moveTo>
                      <a:pt x="22" y="50"/>
                    </a:moveTo>
                    <a:lnTo>
                      <a:pt x="22" y="50"/>
                    </a:lnTo>
                    <a:lnTo>
                      <a:pt x="24" y="36"/>
                    </a:lnTo>
                    <a:lnTo>
                      <a:pt x="24" y="36"/>
                    </a:lnTo>
                    <a:lnTo>
                      <a:pt x="26" y="32"/>
                    </a:lnTo>
                    <a:lnTo>
                      <a:pt x="26" y="26"/>
                    </a:lnTo>
                    <a:lnTo>
                      <a:pt x="26" y="26"/>
                    </a:lnTo>
                    <a:lnTo>
                      <a:pt x="10" y="0"/>
                    </a:lnTo>
                    <a:lnTo>
                      <a:pt x="10" y="0"/>
                    </a:lnTo>
                    <a:lnTo>
                      <a:pt x="4" y="8"/>
                    </a:lnTo>
                    <a:lnTo>
                      <a:pt x="0" y="12"/>
                    </a:lnTo>
                    <a:lnTo>
                      <a:pt x="0" y="16"/>
                    </a:lnTo>
                    <a:lnTo>
                      <a:pt x="0" y="16"/>
                    </a:lnTo>
                    <a:lnTo>
                      <a:pt x="6" y="26"/>
                    </a:lnTo>
                    <a:lnTo>
                      <a:pt x="6" y="26"/>
                    </a:lnTo>
                    <a:lnTo>
                      <a:pt x="16" y="42"/>
                    </a:lnTo>
                    <a:lnTo>
                      <a:pt x="16" y="42"/>
                    </a:lnTo>
                    <a:lnTo>
                      <a:pt x="18" y="46"/>
                    </a:lnTo>
                    <a:lnTo>
                      <a:pt x="22" y="50"/>
                    </a:lnTo>
                    <a:lnTo>
                      <a:pt x="22" y="5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8" name="Freeform 310"/>
              <p:cNvSpPr/>
              <p:nvPr/>
            </p:nvSpPr>
            <p:spPr bwMode="auto">
              <a:xfrm>
                <a:off x="2465" y="931"/>
                <a:ext cx="32" cy="60"/>
              </a:xfrm>
              <a:custGeom>
                <a:avLst/>
                <a:gdLst/>
                <a:ahLst/>
                <a:cxnLst>
                  <a:cxn ang="0">
                    <a:pos x="32" y="42"/>
                  </a:cxn>
                  <a:cxn ang="0">
                    <a:pos x="32" y="42"/>
                  </a:cxn>
                  <a:cxn ang="0">
                    <a:pos x="30" y="36"/>
                  </a:cxn>
                  <a:cxn ang="0">
                    <a:pos x="28" y="32"/>
                  </a:cxn>
                  <a:cxn ang="0">
                    <a:pos x="28" y="32"/>
                  </a:cxn>
                  <a:cxn ang="0">
                    <a:pos x="8" y="0"/>
                  </a:cxn>
                  <a:cxn ang="0">
                    <a:pos x="8" y="0"/>
                  </a:cxn>
                  <a:cxn ang="0">
                    <a:pos x="2" y="10"/>
                  </a:cxn>
                  <a:cxn ang="0">
                    <a:pos x="0" y="14"/>
                  </a:cxn>
                  <a:cxn ang="0">
                    <a:pos x="2" y="18"/>
                  </a:cxn>
                  <a:cxn ang="0">
                    <a:pos x="2" y="18"/>
                  </a:cxn>
                  <a:cxn ang="0">
                    <a:pos x="10" y="32"/>
                  </a:cxn>
                  <a:cxn ang="0">
                    <a:pos x="10" y="32"/>
                  </a:cxn>
                  <a:cxn ang="0">
                    <a:pos x="26" y="60"/>
                  </a:cxn>
                  <a:cxn ang="0">
                    <a:pos x="26" y="60"/>
                  </a:cxn>
                  <a:cxn ang="0">
                    <a:pos x="32" y="42"/>
                  </a:cxn>
                  <a:cxn ang="0">
                    <a:pos x="32" y="42"/>
                  </a:cxn>
                </a:cxnLst>
                <a:rect l="0" t="0" r="r" b="b"/>
                <a:pathLst>
                  <a:path w="32" h="60">
                    <a:moveTo>
                      <a:pt x="32" y="42"/>
                    </a:moveTo>
                    <a:lnTo>
                      <a:pt x="32" y="42"/>
                    </a:lnTo>
                    <a:lnTo>
                      <a:pt x="30" y="36"/>
                    </a:lnTo>
                    <a:lnTo>
                      <a:pt x="28" y="32"/>
                    </a:lnTo>
                    <a:lnTo>
                      <a:pt x="28" y="32"/>
                    </a:lnTo>
                    <a:lnTo>
                      <a:pt x="8" y="0"/>
                    </a:lnTo>
                    <a:lnTo>
                      <a:pt x="8" y="0"/>
                    </a:lnTo>
                    <a:lnTo>
                      <a:pt x="2" y="10"/>
                    </a:lnTo>
                    <a:lnTo>
                      <a:pt x="0" y="14"/>
                    </a:lnTo>
                    <a:lnTo>
                      <a:pt x="2" y="18"/>
                    </a:lnTo>
                    <a:lnTo>
                      <a:pt x="2" y="18"/>
                    </a:lnTo>
                    <a:lnTo>
                      <a:pt x="10" y="32"/>
                    </a:lnTo>
                    <a:lnTo>
                      <a:pt x="10" y="32"/>
                    </a:lnTo>
                    <a:lnTo>
                      <a:pt x="26" y="60"/>
                    </a:lnTo>
                    <a:lnTo>
                      <a:pt x="26" y="60"/>
                    </a:lnTo>
                    <a:lnTo>
                      <a:pt x="32" y="42"/>
                    </a:lnTo>
                    <a:lnTo>
                      <a:pt x="32" y="4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9" name="Freeform 311"/>
              <p:cNvSpPr/>
              <p:nvPr/>
            </p:nvSpPr>
            <p:spPr bwMode="auto">
              <a:xfrm>
                <a:off x="2461" y="955"/>
                <a:ext cx="30" cy="60"/>
              </a:xfrm>
              <a:custGeom>
                <a:avLst/>
                <a:gdLst/>
                <a:ahLst/>
                <a:cxnLst>
                  <a:cxn ang="0">
                    <a:pos x="26" y="60"/>
                  </a:cxn>
                  <a:cxn ang="0">
                    <a:pos x="26" y="60"/>
                  </a:cxn>
                  <a:cxn ang="0">
                    <a:pos x="30" y="44"/>
                  </a:cxn>
                  <a:cxn ang="0">
                    <a:pos x="30" y="44"/>
                  </a:cxn>
                  <a:cxn ang="0">
                    <a:pos x="26" y="38"/>
                  </a:cxn>
                  <a:cxn ang="0">
                    <a:pos x="22" y="32"/>
                  </a:cxn>
                  <a:cxn ang="0">
                    <a:pos x="22" y="32"/>
                  </a:cxn>
                  <a:cxn ang="0">
                    <a:pos x="2" y="0"/>
                  </a:cxn>
                  <a:cxn ang="0">
                    <a:pos x="2" y="0"/>
                  </a:cxn>
                  <a:cxn ang="0">
                    <a:pos x="0" y="18"/>
                  </a:cxn>
                  <a:cxn ang="0">
                    <a:pos x="2" y="26"/>
                  </a:cxn>
                  <a:cxn ang="0">
                    <a:pos x="4" y="34"/>
                  </a:cxn>
                  <a:cxn ang="0">
                    <a:pos x="8" y="42"/>
                  </a:cxn>
                  <a:cxn ang="0">
                    <a:pos x="12" y="50"/>
                  </a:cxn>
                  <a:cxn ang="0">
                    <a:pos x="18" y="56"/>
                  </a:cxn>
                  <a:cxn ang="0">
                    <a:pos x="26" y="60"/>
                  </a:cxn>
                  <a:cxn ang="0">
                    <a:pos x="26" y="60"/>
                  </a:cxn>
                </a:cxnLst>
                <a:rect l="0" t="0" r="r" b="b"/>
                <a:pathLst>
                  <a:path w="30" h="60">
                    <a:moveTo>
                      <a:pt x="26" y="60"/>
                    </a:moveTo>
                    <a:lnTo>
                      <a:pt x="26" y="60"/>
                    </a:lnTo>
                    <a:lnTo>
                      <a:pt x="30" y="44"/>
                    </a:lnTo>
                    <a:lnTo>
                      <a:pt x="30" y="44"/>
                    </a:lnTo>
                    <a:lnTo>
                      <a:pt x="26" y="38"/>
                    </a:lnTo>
                    <a:lnTo>
                      <a:pt x="22" y="32"/>
                    </a:lnTo>
                    <a:lnTo>
                      <a:pt x="22" y="32"/>
                    </a:lnTo>
                    <a:lnTo>
                      <a:pt x="2" y="0"/>
                    </a:lnTo>
                    <a:lnTo>
                      <a:pt x="2" y="0"/>
                    </a:lnTo>
                    <a:lnTo>
                      <a:pt x="0" y="18"/>
                    </a:lnTo>
                    <a:lnTo>
                      <a:pt x="2" y="26"/>
                    </a:lnTo>
                    <a:lnTo>
                      <a:pt x="4" y="34"/>
                    </a:lnTo>
                    <a:lnTo>
                      <a:pt x="8" y="42"/>
                    </a:lnTo>
                    <a:lnTo>
                      <a:pt x="12" y="50"/>
                    </a:lnTo>
                    <a:lnTo>
                      <a:pt x="18" y="56"/>
                    </a:lnTo>
                    <a:lnTo>
                      <a:pt x="26" y="60"/>
                    </a:lnTo>
                    <a:lnTo>
                      <a:pt x="26" y="6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0" name="Freeform 312"/>
              <p:cNvSpPr/>
              <p:nvPr/>
            </p:nvSpPr>
            <p:spPr bwMode="auto">
              <a:xfrm>
                <a:off x="2513" y="887"/>
                <a:ext cx="20" cy="44"/>
              </a:xfrm>
              <a:custGeom>
                <a:avLst/>
                <a:gdLst/>
                <a:ahLst/>
                <a:cxnLst>
                  <a:cxn ang="0">
                    <a:pos x="8" y="0"/>
                  </a:cxn>
                  <a:cxn ang="0">
                    <a:pos x="8" y="0"/>
                  </a:cxn>
                  <a:cxn ang="0">
                    <a:pos x="0" y="44"/>
                  </a:cxn>
                  <a:cxn ang="0">
                    <a:pos x="0" y="44"/>
                  </a:cxn>
                  <a:cxn ang="0">
                    <a:pos x="18" y="30"/>
                  </a:cxn>
                  <a:cxn ang="0">
                    <a:pos x="18" y="30"/>
                  </a:cxn>
                  <a:cxn ang="0">
                    <a:pos x="20" y="28"/>
                  </a:cxn>
                  <a:cxn ang="0">
                    <a:pos x="20" y="28"/>
                  </a:cxn>
                  <a:cxn ang="0">
                    <a:pos x="16" y="18"/>
                  </a:cxn>
                  <a:cxn ang="0">
                    <a:pos x="16" y="18"/>
                  </a:cxn>
                  <a:cxn ang="0">
                    <a:pos x="12" y="10"/>
                  </a:cxn>
                  <a:cxn ang="0">
                    <a:pos x="8" y="0"/>
                  </a:cxn>
                  <a:cxn ang="0">
                    <a:pos x="8" y="0"/>
                  </a:cxn>
                </a:cxnLst>
                <a:rect l="0" t="0" r="r" b="b"/>
                <a:pathLst>
                  <a:path w="20" h="44">
                    <a:moveTo>
                      <a:pt x="8" y="0"/>
                    </a:moveTo>
                    <a:lnTo>
                      <a:pt x="8" y="0"/>
                    </a:lnTo>
                    <a:lnTo>
                      <a:pt x="0" y="44"/>
                    </a:lnTo>
                    <a:lnTo>
                      <a:pt x="0" y="44"/>
                    </a:lnTo>
                    <a:lnTo>
                      <a:pt x="18" y="30"/>
                    </a:lnTo>
                    <a:lnTo>
                      <a:pt x="18" y="30"/>
                    </a:lnTo>
                    <a:lnTo>
                      <a:pt x="20" y="28"/>
                    </a:lnTo>
                    <a:lnTo>
                      <a:pt x="20" y="28"/>
                    </a:lnTo>
                    <a:lnTo>
                      <a:pt x="16" y="18"/>
                    </a:lnTo>
                    <a:lnTo>
                      <a:pt x="16" y="18"/>
                    </a:lnTo>
                    <a:lnTo>
                      <a:pt x="12" y="10"/>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1" name="Freeform 313"/>
              <p:cNvSpPr/>
              <p:nvPr/>
            </p:nvSpPr>
            <p:spPr bwMode="auto">
              <a:xfrm>
                <a:off x="2507" y="921"/>
                <a:ext cx="34" cy="42"/>
              </a:xfrm>
              <a:custGeom>
                <a:avLst/>
                <a:gdLst/>
                <a:ahLst/>
                <a:cxnLst>
                  <a:cxn ang="0">
                    <a:pos x="2" y="28"/>
                  </a:cxn>
                  <a:cxn ang="0">
                    <a:pos x="2" y="28"/>
                  </a:cxn>
                  <a:cxn ang="0">
                    <a:pos x="0" y="42"/>
                  </a:cxn>
                  <a:cxn ang="0">
                    <a:pos x="0" y="42"/>
                  </a:cxn>
                  <a:cxn ang="0">
                    <a:pos x="4" y="40"/>
                  </a:cxn>
                  <a:cxn ang="0">
                    <a:pos x="8" y="36"/>
                  </a:cxn>
                  <a:cxn ang="0">
                    <a:pos x="8" y="36"/>
                  </a:cxn>
                  <a:cxn ang="0">
                    <a:pos x="22" y="26"/>
                  </a:cxn>
                  <a:cxn ang="0">
                    <a:pos x="22" y="26"/>
                  </a:cxn>
                  <a:cxn ang="0">
                    <a:pos x="34" y="18"/>
                  </a:cxn>
                  <a:cxn ang="0">
                    <a:pos x="34" y="18"/>
                  </a:cxn>
                  <a:cxn ang="0">
                    <a:pos x="34" y="14"/>
                  </a:cxn>
                  <a:cxn ang="0">
                    <a:pos x="32" y="10"/>
                  </a:cxn>
                  <a:cxn ang="0">
                    <a:pos x="28" y="0"/>
                  </a:cxn>
                  <a:cxn ang="0">
                    <a:pos x="28" y="0"/>
                  </a:cxn>
                  <a:cxn ang="0">
                    <a:pos x="4" y="18"/>
                  </a:cxn>
                  <a:cxn ang="0">
                    <a:pos x="4" y="18"/>
                  </a:cxn>
                  <a:cxn ang="0">
                    <a:pos x="2" y="22"/>
                  </a:cxn>
                  <a:cxn ang="0">
                    <a:pos x="2" y="28"/>
                  </a:cxn>
                  <a:cxn ang="0">
                    <a:pos x="2" y="28"/>
                  </a:cxn>
                </a:cxnLst>
                <a:rect l="0" t="0" r="r" b="b"/>
                <a:pathLst>
                  <a:path w="34" h="42">
                    <a:moveTo>
                      <a:pt x="2" y="28"/>
                    </a:moveTo>
                    <a:lnTo>
                      <a:pt x="2" y="28"/>
                    </a:lnTo>
                    <a:lnTo>
                      <a:pt x="0" y="42"/>
                    </a:lnTo>
                    <a:lnTo>
                      <a:pt x="0" y="42"/>
                    </a:lnTo>
                    <a:lnTo>
                      <a:pt x="4" y="40"/>
                    </a:lnTo>
                    <a:lnTo>
                      <a:pt x="8" y="36"/>
                    </a:lnTo>
                    <a:lnTo>
                      <a:pt x="8" y="36"/>
                    </a:lnTo>
                    <a:lnTo>
                      <a:pt x="22" y="26"/>
                    </a:lnTo>
                    <a:lnTo>
                      <a:pt x="22" y="26"/>
                    </a:lnTo>
                    <a:lnTo>
                      <a:pt x="34" y="18"/>
                    </a:lnTo>
                    <a:lnTo>
                      <a:pt x="34" y="18"/>
                    </a:lnTo>
                    <a:lnTo>
                      <a:pt x="34" y="14"/>
                    </a:lnTo>
                    <a:lnTo>
                      <a:pt x="32" y="10"/>
                    </a:lnTo>
                    <a:lnTo>
                      <a:pt x="28" y="0"/>
                    </a:lnTo>
                    <a:lnTo>
                      <a:pt x="28" y="0"/>
                    </a:lnTo>
                    <a:lnTo>
                      <a:pt x="4" y="18"/>
                    </a:lnTo>
                    <a:lnTo>
                      <a:pt x="4" y="18"/>
                    </a:lnTo>
                    <a:lnTo>
                      <a:pt x="2" y="22"/>
                    </a:lnTo>
                    <a:lnTo>
                      <a:pt x="2" y="28"/>
                    </a:lnTo>
                    <a:lnTo>
                      <a:pt x="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2" name="Freeform 314"/>
              <p:cNvSpPr/>
              <p:nvPr/>
            </p:nvSpPr>
            <p:spPr bwMode="auto">
              <a:xfrm>
                <a:off x="2501" y="945"/>
                <a:ext cx="42" cy="48"/>
              </a:xfrm>
              <a:custGeom>
                <a:avLst/>
                <a:gdLst/>
                <a:ahLst/>
                <a:cxnLst>
                  <a:cxn ang="0">
                    <a:pos x="42" y="0"/>
                  </a:cxn>
                  <a:cxn ang="0">
                    <a:pos x="42" y="0"/>
                  </a:cxn>
                  <a:cxn ang="0">
                    <a:pos x="10" y="22"/>
                  </a:cxn>
                  <a:cxn ang="0">
                    <a:pos x="10" y="22"/>
                  </a:cxn>
                  <a:cxn ang="0">
                    <a:pos x="6" y="24"/>
                  </a:cxn>
                  <a:cxn ang="0">
                    <a:pos x="4" y="30"/>
                  </a:cxn>
                  <a:cxn ang="0">
                    <a:pos x="4" y="30"/>
                  </a:cxn>
                  <a:cxn ang="0">
                    <a:pos x="0" y="48"/>
                  </a:cxn>
                  <a:cxn ang="0">
                    <a:pos x="0" y="48"/>
                  </a:cxn>
                  <a:cxn ang="0">
                    <a:pos x="26" y="30"/>
                  </a:cxn>
                  <a:cxn ang="0">
                    <a:pos x="26" y="30"/>
                  </a:cxn>
                  <a:cxn ang="0">
                    <a:pos x="40" y="20"/>
                  </a:cxn>
                  <a:cxn ang="0">
                    <a:pos x="40" y="20"/>
                  </a:cxn>
                  <a:cxn ang="0">
                    <a:pos x="42" y="16"/>
                  </a:cxn>
                  <a:cxn ang="0">
                    <a:pos x="42" y="10"/>
                  </a:cxn>
                  <a:cxn ang="0">
                    <a:pos x="42" y="0"/>
                  </a:cxn>
                  <a:cxn ang="0">
                    <a:pos x="42" y="0"/>
                  </a:cxn>
                </a:cxnLst>
                <a:rect l="0" t="0" r="r" b="b"/>
                <a:pathLst>
                  <a:path w="42" h="48">
                    <a:moveTo>
                      <a:pt x="42" y="0"/>
                    </a:moveTo>
                    <a:lnTo>
                      <a:pt x="42" y="0"/>
                    </a:lnTo>
                    <a:lnTo>
                      <a:pt x="10" y="22"/>
                    </a:lnTo>
                    <a:lnTo>
                      <a:pt x="10" y="22"/>
                    </a:lnTo>
                    <a:lnTo>
                      <a:pt x="6" y="24"/>
                    </a:lnTo>
                    <a:lnTo>
                      <a:pt x="4" y="30"/>
                    </a:lnTo>
                    <a:lnTo>
                      <a:pt x="4" y="30"/>
                    </a:lnTo>
                    <a:lnTo>
                      <a:pt x="0" y="48"/>
                    </a:lnTo>
                    <a:lnTo>
                      <a:pt x="0" y="48"/>
                    </a:lnTo>
                    <a:lnTo>
                      <a:pt x="26" y="30"/>
                    </a:lnTo>
                    <a:lnTo>
                      <a:pt x="26" y="30"/>
                    </a:lnTo>
                    <a:lnTo>
                      <a:pt x="40" y="20"/>
                    </a:lnTo>
                    <a:lnTo>
                      <a:pt x="40" y="20"/>
                    </a:lnTo>
                    <a:lnTo>
                      <a:pt x="42" y="16"/>
                    </a:lnTo>
                    <a:lnTo>
                      <a:pt x="42" y="10"/>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3" name="Freeform 315"/>
              <p:cNvSpPr/>
              <p:nvPr/>
            </p:nvSpPr>
            <p:spPr bwMode="auto">
              <a:xfrm>
                <a:off x="2497" y="971"/>
                <a:ext cx="44" cy="46"/>
              </a:xfrm>
              <a:custGeom>
                <a:avLst/>
                <a:gdLst/>
                <a:ahLst/>
                <a:cxnLst>
                  <a:cxn ang="0">
                    <a:pos x="44" y="0"/>
                  </a:cxn>
                  <a:cxn ang="0">
                    <a:pos x="44" y="0"/>
                  </a:cxn>
                  <a:cxn ang="0">
                    <a:pos x="14" y="22"/>
                  </a:cxn>
                  <a:cxn ang="0">
                    <a:pos x="14" y="22"/>
                  </a:cxn>
                  <a:cxn ang="0">
                    <a:pos x="8" y="26"/>
                  </a:cxn>
                  <a:cxn ang="0">
                    <a:pos x="4" y="30"/>
                  </a:cxn>
                  <a:cxn ang="0">
                    <a:pos x="4" y="30"/>
                  </a:cxn>
                  <a:cxn ang="0">
                    <a:pos x="0" y="46"/>
                  </a:cxn>
                  <a:cxn ang="0">
                    <a:pos x="0" y="46"/>
                  </a:cxn>
                  <a:cxn ang="0">
                    <a:pos x="8" y="44"/>
                  </a:cxn>
                  <a:cxn ang="0">
                    <a:pos x="16" y="42"/>
                  </a:cxn>
                  <a:cxn ang="0">
                    <a:pos x="24" y="36"/>
                  </a:cxn>
                  <a:cxn ang="0">
                    <a:pos x="30" y="30"/>
                  </a:cxn>
                  <a:cxn ang="0">
                    <a:pos x="36" y="24"/>
                  </a:cxn>
                  <a:cxn ang="0">
                    <a:pos x="40" y="16"/>
                  </a:cxn>
                  <a:cxn ang="0">
                    <a:pos x="44" y="0"/>
                  </a:cxn>
                  <a:cxn ang="0">
                    <a:pos x="44" y="0"/>
                  </a:cxn>
                </a:cxnLst>
                <a:rect l="0" t="0" r="r" b="b"/>
                <a:pathLst>
                  <a:path w="44" h="46">
                    <a:moveTo>
                      <a:pt x="44" y="0"/>
                    </a:moveTo>
                    <a:lnTo>
                      <a:pt x="44" y="0"/>
                    </a:lnTo>
                    <a:lnTo>
                      <a:pt x="14" y="22"/>
                    </a:lnTo>
                    <a:lnTo>
                      <a:pt x="14" y="22"/>
                    </a:lnTo>
                    <a:lnTo>
                      <a:pt x="8" y="26"/>
                    </a:lnTo>
                    <a:lnTo>
                      <a:pt x="4" y="30"/>
                    </a:lnTo>
                    <a:lnTo>
                      <a:pt x="4" y="30"/>
                    </a:lnTo>
                    <a:lnTo>
                      <a:pt x="0" y="46"/>
                    </a:lnTo>
                    <a:lnTo>
                      <a:pt x="0" y="46"/>
                    </a:lnTo>
                    <a:lnTo>
                      <a:pt x="8" y="44"/>
                    </a:lnTo>
                    <a:lnTo>
                      <a:pt x="16" y="42"/>
                    </a:lnTo>
                    <a:lnTo>
                      <a:pt x="24" y="36"/>
                    </a:lnTo>
                    <a:lnTo>
                      <a:pt x="30" y="30"/>
                    </a:lnTo>
                    <a:lnTo>
                      <a:pt x="36" y="24"/>
                    </a:lnTo>
                    <a:lnTo>
                      <a:pt x="40" y="16"/>
                    </a:lnTo>
                    <a:lnTo>
                      <a:pt x="44" y="0"/>
                    </a:lnTo>
                    <a:lnTo>
                      <a:pt x="4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4" name="Freeform 316"/>
              <p:cNvSpPr/>
              <p:nvPr/>
            </p:nvSpPr>
            <p:spPr bwMode="auto">
              <a:xfrm>
                <a:off x="2449" y="557"/>
                <a:ext cx="16" cy="24"/>
              </a:xfrm>
              <a:custGeom>
                <a:avLst/>
                <a:gdLst/>
                <a:ahLst/>
                <a:cxnLst>
                  <a:cxn ang="0">
                    <a:pos x="0" y="10"/>
                  </a:cxn>
                  <a:cxn ang="0">
                    <a:pos x="0" y="10"/>
                  </a:cxn>
                  <a:cxn ang="0">
                    <a:pos x="0" y="10"/>
                  </a:cxn>
                  <a:cxn ang="0">
                    <a:pos x="0" y="10"/>
                  </a:cxn>
                  <a:cxn ang="0">
                    <a:pos x="4" y="24"/>
                  </a:cxn>
                  <a:cxn ang="0">
                    <a:pos x="4" y="24"/>
                  </a:cxn>
                  <a:cxn ang="0">
                    <a:pos x="16" y="0"/>
                  </a:cxn>
                  <a:cxn ang="0">
                    <a:pos x="16" y="0"/>
                  </a:cxn>
                  <a:cxn ang="0">
                    <a:pos x="10" y="2"/>
                  </a:cxn>
                  <a:cxn ang="0">
                    <a:pos x="6" y="6"/>
                  </a:cxn>
                  <a:cxn ang="0">
                    <a:pos x="6" y="6"/>
                  </a:cxn>
                  <a:cxn ang="0">
                    <a:pos x="0" y="10"/>
                  </a:cxn>
                  <a:cxn ang="0">
                    <a:pos x="0" y="10"/>
                  </a:cxn>
                </a:cxnLst>
                <a:rect l="0" t="0" r="r" b="b"/>
                <a:pathLst>
                  <a:path w="16" h="24">
                    <a:moveTo>
                      <a:pt x="0" y="10"/>
                    </a:moveTo>
                    <a:lnTo>
                      <a:pt x="0" y="10"/>
                    </a:lnTo>
                    <a:lnTo>
                      <a:pt x="0" y="10"/>
                    </a:lnTo>
                    <a:lnTo>
                      <a:pt x="0" y="10"/>
                    </a:lnTo>
                    <a:lnTo>
                      <a:pt x="4" y="24"/>
                    </a:lnTo>
                    <a:lnTo>
                      <a:pt x="4" y="24"/>
                    </a:lnTo>
                    <a:lnTo>
                      <a:pt x="16" y="0"/>
                    </a:lnTo>
                    <a:lnTo>
                      <a:pt x="16" y="0"/>
                    </a:lnTo>
                    <a:lnTo>
                      <a:pt x="10" y="2"/>
                    </a:lnTo>
                    <a:lnTo>
                      <a:pt x="6" y="6"/>
                    </a:lnTo>
                    <a:lnTo>
                      <a:pt x="6" y="6"/>
                    </a:lnTo>
                    <a:lnTo>
                      <a:pt x="0" y="10"/>
                    </a:lnTo>
                    <a:lnTo>
                      <a:pt x="0"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5" name="Freeform 317"/>
              <p:cNvSpPr/>
              <p:nvPr/>
            </p:nvSpPr>
            <p:spPr bwMode="auto">
              <a:xfrm>
                <a:off x="2437" y="569"/>
                <a:ext cx="14" cy="30"/>
              </a:xfrm>
              <a:custGeom>
                <a:avLst/>
                <a:gdLst/>
                <a:ahLst/>
                <a:cxnLst>
                  <a:cxn ang="0">
                    <a:pos x="6" y="26"/>
                  </a:cxn>
                  <a:cxn ang="0">
                    <a:pos x="6" y="26"/>
                  </a:cxn>
                  <a:cxn ang="0">
                    <a:pos x="8" y="30"/>
                  </a:cxn>
                  <a:cxn ang="0">
                    <a:pos x="8" y="30"/>
                  </a:cxn>
                  <a:cxn ang="0">
                    <a:pos x="12" y="24"/>
                  </a:cxn>
                  <a:cxn ang="0">
                    <a:pos x="12" y="24"/>
                  </a:cxn>
                  <a:cxn ang="0">
                    <a:pos x="14" y="20"/>
                  </a:cxn>
                  <a:cxn ang="0">
                    <a:pos x="14" y="16"/>
                  </a:cxn>
                  <a:cxn ang="0">
                    <a:pos x="14" y="16"/>
                  </a:cxn>
                  <a:cxn ang="0">
                    <a:pos x="8" y="0"/>
                  </a:cxn>
                  <a:cxn ang="0">
                    <a:pos x="8" y="0"/>
                  </a:cxn>
                  <a:cxn ang="0">
                    <a:pos x="2" y="2"/>
                  </a:cxn>
                  <a:cxn ang="0">
                    <a:pos x="0" y="4"/>
                  </a:cxn>
                  <a:cxn ang="0">
                    <a:pos x="0" y="6"/>
                  </a:cxn>
                  <a:cxn ang="0">
                    <a:pos x="0" y="6"/>
                  </a:cxn>
                  <a:cxn ang="0">
                    <a:pos x="2" y="14"/>
                  </a:cxn>
                  <a:cxn ang="0">
                    <a:pos x="2" y="14"/>
                  </a:cxn>
                  <a:cxn ang="0">
                    <a:pos x="6" y="26"/>
                  </a:cxn>
                  <a:cxn ang="0">
                    <a:pos x="6" y="26"/>
                  </a:cxn>
                </a:cxnLst>
                <a:rect l="0" t="0" r="r" b="b"/>
                <a:pathLst>
                  <a:path w="14" h="30">
                    <a:moveTo>
                      <a:pt x="6" y="26"/>
                    </a:moveTo>
                    <a:lnTo>
                      <a:pt x="6" y="26"/>
                    </a:lnTo>
                    <a:lnTo>
                      <a:pt x="8" y="30"/>
                    </a:lnTo>
                    <a:lnTo>
                      <a:pt x="8" y="30"/>
                    </a:lnTo>
                    <a:lnTo>
                      <a:pt x="12" y="24"/>
                    </a:lnTo>
                    <a:lnTo>
                      <a:pt x="12" y="24"/>
                    </a:lnTo>
                    <a:lnTo>
                      <a:pt x="14" y="20"/>
                    </a:lnTo>
                    <a:lnTo>
                      <a:pt x="14" y="16"/>
                    </a:lnTo>
                    <a:lnTo>
                      <a:pt x="14" y="16"/>
                    </a:lnTo>
                    <a:lnTo>
                      <a:pt x="8" y="0"/>
                    </a:lnTo>
                    <a:lnTo>
                      <a:pt x="8" y="0"/>
                    </a:lnTo>
                    <a:lnTo>
                      <a:pt x="2" y="2"/>
                    </a:lnTo>
                    <a:lnTo>
                      <a:pt x="0" y="4"/>
                    </a:lnTo>
                    <a:lnTo>
                      <a:pt x="0" y="6"/>
                    </a:lnTo>
                    <a:lnTo>
                      <a:pt x="0" y="6"/>
                    </a:lnTo>
                    <a:lnTo>
                      <a:pt x="2" y="14"/>
                    </a:lnTo>
                    <a:lnTo>
                      <a:pt x="2" y="14"/>
                    </a:lnTo>
                    <a:lnTo>
                      <a:pt x="6" y="26"/>
                    </a:lnTo>
                    <a:lnTo>
                      <a:pt x="6"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6" name="Freeform 318"/>
              <p:cNvSpPr/>
              <p:nvPr/>
            </p:nvSpPr>
            <p:spPr bwMode="auto">
              <a:xfrm>
                <a:off x="2427" y="577"/>
                <a:ext cx="16" cy="40"/>
              </a:xfrm>
              <a:custGeom>
                <a:avLst/>
                <a:gdLst/>
                <a:ahLst/>
                <a:cxnLst>
                  <a:cxn ang="0">
                    <a:pos x="14" y="30"/>
                  </a:cxn>
                  <a:cxn ang="0">
                    <a:pos x="14" y="30"/>
                  </a:cxn>
                  <a:cxn ang="0">
                    <a:pos x="16" y="26"/>
                  </a:cxn>
                  <a:cxn ang="0">
                    <a:pos x="14" y="24"/>
                  </a:cxn>
                  <a:cxn ang="0">
                    <a:pos x="14" y="24"/>
                  </a:cxn>
                  <a:cxn ang="0">
                    <a:pos x="6" y="0"/>
                  </a:cxn>
                  <a:cxn ang="0">
                    <a:pos x="6" y="0"/>
                  </a:cxn>
                  <a:cxn ang="0">
                    <a:pos x="2" y="6"/>
                  </a:cxn>
                  <a:cxn ang="0">
                    <a:pos x="0" y="8"/>
                  </a:cxn>
                  <a:cxn ang="0">
                    <a:pos x="0" y="12"/>
                  </a:cxn>
                  <a:cxn ang="0">
                    <a:pos x="0" y="12"/>
                  </a:cxn>
                  <a:cxn ang="0">
                    <a:pos x="4" y="22"/>
                  </a:cxn>
                  <a:cxn ang="0">
                    <a:pos x="4" y="22"/>
                  </a:cxn>
                  <a:cxn ang="0">
                    <a:pos x="10" y="40"/>
                  </a:cxn>
                  <a:cxn ang="0">
                    <a:pos x="10" y="40"/>
                  </a:cxn>
                  <a:cxn ang="0">
                    <a:pos x="14" y="30"/>
                  </a:cxn>
                  <a:cxn ang="0">
                    <a:pos x="14" y="30"/>
                  </a:cxn>
                </a:cxnLst>
                <a:rect l="0" t="0" r="r" b="b"/>
                <a:pathLst>
                  <a:path w="16" h="40">
                    <a:moveTo>
                      <a:pt x="14" y="30"/>
                    </a:moveTo>
                    <a:lnTo>
                      <a:pt x="14" y="30"/>
                    </a:lnTo>
                    <a:lnTo>
                      <a:pt x="16" y="26"/>
                    </a:lnTo>
                    <a:lnTo>
                      <a:pt x="14" y="24"/>
                    </a:lnTo>
                    <a:lnTo>
                      <a:pt x="14" y="24"/>
                    </a:lnTo>
                    <a:lnTo>
                      <a:pt x="6" y="0"/>
                    </a:lnTo>
                    <a:lnTo>
                      <a:pt x="6" y="0"/>
                    </a:lnTo>
                    <a:lnTo>
                      <a:pt x="2" y="6"/>
                    </a:lnTo>
                    <a:lnTo>
                      <a:pt x="0" y="8"/>
                    </a:lnTo>
                    <a:lnTo>
                      <a:pt x="0" y="12"/>
                    </a:lnTo>
                    <a:lnTo>
                      <a:pt x="0" y="12"/>
                    </a:lnTo>
                    <a:lnTo>
                      <a:pt x="4" y="22"/>
                    </a:lnTo>
                    <a:lnTo>
                      <a:pt x="4" y="22"/>
                    </a:lnTo>
                    <a:lnTo>
                      <a:pt x="10" y="40"/>
                    </a:lnTo>
                    <a:lnTo>
                      <a:pt x="10" y="40"/>
                    </a:lnTo>
                    <a:lnTo>
                      <a:pt x="14" y="30"/>
                    </a:lnTo>
                    <a:lnTo>
                      <a:pt x="14"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7" name="Freeform 319"/>
              <p:cNvSpPr/>
              <p:nvPr/>
            </p:nvSpPr>
            <p:spPr bwMode="auto">
              <a:xfrm>
                <a:off x="2421" y="591"/>
                <a:ext cx="14" cy="40"/>
              </a:xfrm>
              <a:custGeom>
                <a:avLst/>
                <a:gdLst/>
                <a:ahLst/>
                <a:cxnLst>
                  <a:cxn ang="0">
                    <a:pos x="14" y="30"/>
                  </a:cxn>
                  <a:cxn ang="0">
                    <a:pos x="14" y="30"/>
                  </a:cxn>
                  <a:cxn ang="0">
                    <a:pos x="12" y="26"/>
                  </a:cxn>
                  <a:cxn ang="0">
                    <a:pos x="12" y="24"/>
                  </a:cxn>
                  <a:cxn ang="0">
                    <a:pos x="12" y="24"/>
                  </a:cxn>
                  <a:cxn ang="0">
                    <a:pos x="4" y="0"/>
                  </a:cxn>
                  <a:cxn ang="0">
                    <a:pos x="4" y="0"/>
                  </a:cxn>
                  <a:cxn ang="0">
                    <a:pos x="0" y="10"/>
                  </a:cxn>
                  <a:cxn ang="0">
                    <a:pos x="0" y="22"/>
                  </a:cxn>
                  <a:cxn ang="0">
                    <a:pos x="2" y="32"/>
                  </a:cxn>
                  <a:cxn ang="0">
                    <a:pos x="8" y="40"/>
                  </a:cxn>
                  <a:cxn ang="0">
                    <a:pos x="8" y="40"/>
                  </a:cxn>
                  <a:cxn ang="0">
                    <a:pos x="14" y="30"/>
                  </a:cxn>
                  <a:cxn ang="0">
                    <a:pos x="14" y="30"/>
                  </a:cxn>
                </a:cxnLst>
                <a:rect l="0" t="0" r="r" b="b"/>
                <a:pathLst>
                  <a:path w="14" h="40">
                    <a:moveTo>
                      <a:pt x="14" y="30"/>
                    </a:moveTo>
                    <a:lnTo>
                      <a:pt x="14" y="30"/>
                    </a:lnTo>
                    <a:lnTo>
                      <a:pt x="12" y="26"/>
                    </a:lnTo>
                    <a:lnTo>
                      <a:pt x="12" y="24"/>
                    </a:lnTo>
                    <a:lnTo>
                      <a:pt x="12" y="24"/>
                    </a:lnTo>
                    <a:lnTo>
                      <a:pt x="4" y="0"/>
                    </a:lnTo>
                    <a:lnTo>
                      <a:pt x="4" y="0"/>
                    </a:lnTo>
                    <a:lnTo>
                      <a:pt x="0" y="10"/>
                    </a:lnTo>
                    <a:lnTo>
                      <a:pt x="0" y="22"/>
                    </a:lnTo>
                    <a:lnTo>
                      <a:pt x="2" y="32"/>
                    </a:lnTo>
                    <a:lnTo>
                      <a:pt x="8" y="40"/>
                    </a:lnTo>
                    <a:lnTo>
                      <a:pt x="8" y="40"/>
                    </a:lnTo>
                    <a:lnTo>
                      <a:pt x="14" y="30"/>
                    </a:lnTo>
                    <a:lnTo>
                      <a:pt x="14"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8" name="Freeform 320"/>
              <p:cNvSpPr/>
              <p:nvPr/>
            </p:nvSpPr>
            <p:spPr bwMode="auto">
              <a:xfrm>
                <a:off x="2457" y="557"/>
                <a:ext cx="16" cy="26"/>
              </a:xfrm>
              <a:custGeom>
                <a:avLst/>
                <a:gdLst/>
                <a:ahLst/>
                <a:cxnLst>
                  <a:cxn ang="0">
                    <a:pos x="16" y="20"/>
                  </a:cxn>
                  <a:cxn ang="0">
                    <a:pos x="16" y="20"/>
                  </a:cxn>
                  <a:cxn ang="0">
                    <a:pos x="14" y="12"/>
                  </a:cxn>
                  <a:cxn ang="0">
                    <a:pos x="14" y="12"/>
                  </a:cxn>
                  <a:cxn ang="0">
                    <a:pos x="12" y="6"/>
                  </a:cxn>
                  <a:cxn ang="0">
                    <a:pos x="12" y="0"/>
                  </a:cxn>
                  <a:cxn ang="0">
                    <a:pos x="12" y="0"/>
                  </a:cxn>
                  <a:cxn ang="0">
                    <a:pos x="0" y="26"/>
                  </a:cxn>
                  <a:cxn ang="0">
                    <a:pos x="0" y="26"/>
                  </a:cxn>
                  <a:cxn ang="0">
                    <a:pos x="14" y="20"/>
                  </a:cxn>
                  <a:cxn ang="0">
                    <a:pos x="14" y="20"/>
                  </a:cxn>
                  <a:cxn ang="0">
                    <a:pos x="16" y="20"/>
                  </a:cxn>
                  <a:cxn ang="0">
                    <a:pos x="16" y="20"/>
                  </a:cxn>
                </a:cxnLst>
                <a:rect l="0" t="0" r="r" b="b"/>
                <a:pathLst>
                  <a:path w="16" h="26">
                    <a:moveTo>
                      <a:pt x="16" y="20"/>
                    </a:moveTo>
                    <a:lnTo>
                      <a:pt x="16" y="20"/>
                    </a:lnTo>
                    <a:lnTo>
                      <a:pt x="14" y="12"/>
                    </a:lnTo>
                    <a:lnTo>
                      <a:pt x="14" y="12"/>
                    </a:lnTo>
                    <a:lnTo>
                      <a:pt x="12" y="6"/>
                    </a:lnTo>
                    <a:lnTo>
                      <a:pt x="12" y="0"/>
                    </a:lnTo>
                    <a:lnTo>
                      <a:pt x="12" y="0"/>
                    </a:lnTo>
                    <a:lnTo>
                      <a:pt x="0" y="26"/>
                    </a:lnTo>
                    <a:lnTo>
                      <a:pt x="0" y="26"/>
                    </a:lnTo>
                    <a:lnTo>
                      <a:pt x="14" y="20"/>
                    </a:lnTo>
                    <a:lnTo>
                      <a:pt x="14" y="20"/>
                    </a:lnTo>
                    <a:lnTo>
                      <a:pt x="16" y="20"/>
                    </a:lnTo>
                    <a:lnTo>
                      <a:pt x="16"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9" name="Freeform 321"/>
              <p:cNvSpPr/>
              <p:nvPr/>
            </p:nvSpPr>
            <p:spPr bwMode="auto">
              <a:xfrm>
                <a:off x="2449" y="581"/>
                <a:ext cx="26" cy="20"/>
              </a:xfrm>
              <a:custGeom>
                <a:avLst/>
                <a:gdLst/>
                <a:ahLst/>
                <a:cxnLst>
                  <a:cxn ang="0">
                    <a:pos x="24" y="0"/>
                  </a:cxn>
                  <a:cxn ang="0">
                    <a:pos x="24" y="0"/>
                  </a:cxn>
                  <a:cxn ang="0">
                    <a:pos x="6" y="6"/>
                  </a:cxn>
                  <a:cxn ang="0">
                    <a:pos x="6" y="6"/>
                  </a:cxn>
                  <a:cxn ang="0">
                    <a:pos x="6" y="10"/>
                  </a:cxn>
                  <a:cxn ang="0">
                    <a:pos x="4" y="14"/>
                  </a:cxn>
                  <a:cxn ang="0">
                    <a:pos x="4" y="14"/>
                  </a:cxn>
                  <a:cxn ang="0">
                    <a:pos x="0" y="20"/>
                  </a:cxn>
                  <a:cxn ang="0">
                    <a:pos x="0" y="20"/>
                  </a:cxn>
                  <a:cxn ang="0">
                    <a:pos x="6" y="18"/>
                  </a:cxn>
                  <a:cxn ang="0">
                    <a:pos x="6" y="18"/>
                  </a:cxn>
                  <a:cxn ang="0">
                    <a:pos x="18" y="14"/>
                  </a:cxn>
                  <a:cxn ang="0">
                    <a:pos x="18" y="14"/>
                  </a:cxn>
                  <a:cxn ang="0">
                    <a:pos x="24" y="10"/>
                  </a:cxn>
                  <a:cxn ang="0">
                    <a:pos x="24" y="10"/>
                  </a:cxn>
                  <a:cxn ang="0">
                    <a:pos x="26" y="10"/>
                  </a:cxn>
                  <a:cxn ang="0">
                    <a:pos x="26" y="6"/>
                  </a:cxn>
                  <a:cxn ang="0">
                    <a:pos x="24" y="0"/>
                  </a:cxn>
                  <a:cxn ang="0">
                    <a:pos x="24" y="0"/>
                  </a:cxn>
                </a:cxnLst>
                <a:rect l="0" t="0" r="r" b="b"/>
                <a:pathLst>
                  <a:path w="26" h="20">
                    <a:moveTo>
                      <a:pt x="24" y="0"/>
                    </a:moveTo>
                    <a:lnTo>
                      <a:pt x="24" y="0"/>
                    </a:lnTo>
                    <a:lnTo>
                      <a:pt x="6" y="6"/>
                    </a:lnTo>
                    <a:lnTo>
                      <a:pt x="6" y="6"/>
                    </a:lnTo>
                    <a:lnTo>
                      <a:pt x="6" y="10"/>
                    </a:lnTo>
                    <a:lnTo>
                      <a:pt x="4" y="14"/>
                    </a:lnTo>
                    <a:lnTo>
                      <a:pt x="4" y="14"/>
                    </a:lnTo>
                    <a:lnTo>
                      <a:pt x="0" y="20"/>
                    </a:lnTo>
                    <a:lnTo>
                      <a:pt x="0" y="20"/>
                    </a:lnTo>
                    <a:lnTo>
                      <a:pt x="6" y="18"/>
                    </a:lnTo>
                    <a:lnTo>
                      <a:pt x="6" y="18"/>
                    </a:lnTo>
                    <a:lnTo>
                      <a:pt x="18" y="14"/>
                    </a:lnTo>
                    <a:lnTo>
                      <a:pt x="18" y="14"/>
                    </a:lnTo>
                    <a:lnTo>
                      <a:pt x="24" y="10"/>
                    </a:lnTo>
                    <a:lnTo>
                      <a:pt x="24" y="10"/>
                    </a:lnTo>
                    <a:lnTo>
                      <a:pt x="26" y="10"/>
                    </a:lnTo>
                    <a:lnTo>
                      <a:pt x="26" y="6"/>
                    </a:lnTo>
                    <a:lnTo>
                      <a:pt x="24" y="0"/>
                    </a:lnTo>
                    <a:lnTo>
                      <a:pt x="2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0" name="Freeform 322"/>
              <p:cNvSpPr/>
              <p:nvPr/>
            </p:nvSpPr>
            <p:spPr bwMode="auto">
              <a:xfrm>
                <a:off x="2443" y="597"/>
                <a:ext cx="30" cy="22"/>
              </a:xfrm>
              <a:custGeom>
                <a:avLst/>
                <a:gdLst/>
                <a:ahLst/>
                <a:cxnLst>
                  <a:cxn ang="0">
                    <a:pos x="30" y="0"/>
                  </a:cxn>
                  <a:cxn ang="0">
                    <a:pos x="30" y="0"/>
                  </a:cxn>
                  <a:cxn ang="0">
                    <a:pos x="10" y="8"/>
                  </a:cxn>
                  <a:cxn ang="0">
                    <a:pos x="10" y="8"/>
                  </a:cxn>
                  <a:cxn ang="0">
                    <a:pos x="6" y="10"/>
                  </a:cxn>
                  <a:cxn ang="0">
                    <a:pos x="4" y="12"/>
                  </a:cxn>
                  <a:cxn ang="0">
                    <a:pos x="4" y="12"/>
                  </a:cxn>
                  <a:cxn ang="0">
                    <a:pos x="0" y="22"/>
                  </a:cxn>
                  <a:cxn ang="0">
                    <a:pos x="0" y="22"/>
                  </a:cxn>
                  <a:cxn ang="0">
                    <a:pos x="18" y="14"/>
                  </a:cxn>
                  <a:cxn ang="0">
                    <a:pos x="18" y="14"/>
                  </a:cxn>
                  <a:cxn ang="0">
                    <a:pos x="28" y="10"/>
                  </a:cxn>
                  <a:cxn ang="0">
                    <a:pos x="28" y="10"/>
                  </a:cxn>
                  <a:cxn ang="0">
                    <a:pos x="30" y="8"/>
                  </a:cxn>
                  <a:cxn ang="0">
                    <a:pos x="30" y="6"/>
                  </a:cxn>
                  <a:cxn ang="0">
                    <a:pos x="30" y="0"/>
                  </a:cxn>
                  <a:cxn ang="0">
                    <a:pos x="30" y="0"/>
                  </a:cxn>
                </a:cxnLst>
                <a:rect l="0" t="0" r="r" b="b"/>
                <a:pathLst>
                  <a:path w="30" h="22">
                    <a:moveTo>
                      <a:pt x="30" y="0"/>
                    </a:moveTo>
                    <a:lnTo>
                      <a:pt x="30" y="0"/>
                    </a:lnTo>
                    <a:lnTo>
                      <a:pt x="10" y="8"/>
                    </a:lnTo>
                    <a:lnTo>
                      <a:pt x="10" y="8"/>
                    </a:lnTo>
                    <a:lnTo>
                      <a:pt x="6" y="10"/>
                    </a:lnTo>
                    <a:lnTo>
                      <a:pt x="4" y="12"/>
                    </a:lnTo>
                    <a:lnTo>
                      <a:pt x="4" y="12"/>
                    </a:lnTo>
                    <a:lnTo>
                      <a:pt x="0" y="22"/>
                    </a:lnTo>
                    <a:lnTo>
                      <a:pt x="0" y="22"/>
                    </a:lnTo>
                    <a:lnTo>
                      <a:pt x="18" y="14"/>
                    </a:lnTo>
                    <a:lnTo>
                      <a:pt x="18" y="14"/>
                    </a:lnTo>
                    <a:lnTo>
                      <a:pt x="28" y="10"/>
                    </a:lnTo>
                    <a:lnTo>
                      <a:pt x="28" y="10"/>
                    </a:lnTo>
                    <a:lnTo>
                      <a:pt x="30" y="8"/>
                    </a:lnTo>
                    <a:lnTo>
                      <a:pt x="30" y="6"/>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1" name="Freeform 323"/>
              <p:cNvSpPr/>
              <p:nvPr/>
            </p:nvSpPr>
            <p:spPr bwMode="auto">
              <a:xfrm>
                <a:off x="2437" y="611"/>
                <a:ext cx="34" cy="24"/>
              </a:xfrm>
              <a:custGeom>
                <a:avLst/>
                <a:gdLst/>
                <a:ahLst/>
                <a:cxnLst>
                  <a:cxn ang="0">
                    <a:pos x="34" y="0"/>
                  </a:cxn>
                  <a:cxn ang="0">
                    <a:pos x="34" y="0"/>
                  </a:cxn>
                  <a:cxn ang="0">
                    <a:pos x="10" y="10"/>
                  </a:cxn>
                  <a:cxn ang="0">
                    <a:pos x="10" y="10"/>
                  </a:cxn>
                  <a:cxn ang="0">
                    <a:pos x="6" y="12"/>
                  </a:cxn>
                  <a:cxn ang="0">
                    <a:pos x="4" y="14"/>
                  </a:cxn>
                  <a:cxn ang="0">
                    <a:pos x="4" y="14"/>
                  </a:cxn>
                  <a:cxn ang="0">
                    <a:pos x="0" y="24"/>
                  </a:cxn>
                  <a:cxn ang="0">
                    <a:pos x="0" y="24"/>
                  </a:cxn>
                  <a:cxn ang="0">
                    <a:pos x="10" y="22"/>
                  </a:cxn>
                  <a:cxn ang="0">
                    <a:pos x="20" y="18"/>
                  </a:cxn>
                  <a:cxn ang="0">
                    <a:pos x="28" y="10"/>
                  </a:cxn>
                  <a:cxn ang="0">
                    <a:pos x="34" y="0"/>
                  </a:cxn>
                  <a:cxn ang="0">
                    <a:pos x="34" y="0"/>
                  </a:cxn>
                </a:cxnLst>
                <a:rect l="0" t="0" r="r" b="b"/>
                <a:pathLst>
                  <a:path w="34" h="24">
                    <a:moveTo>
                      <a:pt x="34" y="0"/>
                    </a:moveTo>
                    <a:lnTo>
                      <a:pt x="34" y="0"/>
                    </a:lnTo>
                    <a:lnTo>
                      <a:pt x="10" y="10"/>
                    </a:lnTo>
                    <a:lnTo>
                      <a:pt x="10" y="10"/>
                    </a:lnTo>
                    <a:lnTo>
                      <a:pt x="6" y="12"/>
                    </a:lnTo>
                    <a:lnTo>
                      <a:pt x="4" y="14"/>
                    </a:lnTo>
                    <a:lnTo>
                      <a:pt x="4" y="14"/>
                    </a:lnTo>
                    <a:lnTo>
                      <a:pt x="0" y="24"/>
                    </a:lnTo>
                    <a:lnTo>
                      <a:pt x="0" y="24"/>
                    </a:lnTo>
                    <a:lnTo>
                      <a:pt x="10" y="22"/>
                    </a:lnTo>
                    <a:lnTo>
                      <a:pt x="20" y="18"/>
                    </a:lnTo>
                    <a:lnTo>
                      <a:pt x="28" y="10"/>
                    </a:lnTo>
                    <a:lnTo>
                      <a:pt x="34" y="0"/>
                    </a:lnTo>
                    <a:lnTo>
                      <a:pt x="3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2" name="Freeform 324"/>
              <p:cNvSpPr/>
              <p:nvPr/>
            </p:nvSpPr>
            <p:spPr bwMode="auto">
              <a:xfrm>
                <a:off x="2421" y="363"/>
                <a:ext cx="10" cy="16"/>
              </a:xfrm>
              <a:custGeom>
                <a:avLst/>
                <a:gdLst/>
                <a:ahLst/>
                <a:cxnLst>
                  <a:cxn ang="0">
                    <a:pos x="0" y="6"/>
                  </a:cxn>
                  <a:cxn ang="0">
                    <a:pos x="0" y="6"/>
                  </a:cxn>
                  <a:cxn ang="0">
                    <a:pos x="0" y="8"/>
                  </a:cxn>
                  <a:cxn ang="0">
                    <a:pos x="0" y="8"/>
                  </a:cxn>
                  <a:cxn ang="0">
                    <a:pos x="2" y="16"/>
                  </a:cxn>
                  <a:cxn ang="0">
                    <a:pos x="2" y="16"/>
                  </a:cxn>
                  <a:cxn ang="0">
                    <a:pos x="10" y="0"/>
                  </a:cxn>
                  <a:cxn ang="0">
                    <a:pos x="10" y="0"/>
                  </a:cxn>
                  <a:cxn ang="0">
                    <a:pos x="2" y="4"/>
                  </a:cxn>
                  <a:cxn ang="0">
                    <a:pos x="2" y="4"/>
                  </a:cxn>
                  <a:cxn ang="0">
                    <a:pos x="0" y="6"/>
                  </a:cxn>
                  <a:cxn ang="0">
                    <a:pos x="0" y="6"/>
                  </a:cxn>
                </a:cxnLst>
                <a:rect l="0" t="0" r="r" b="b"/>
                <a:pathLst>
                  <a:path w="10" h="16">
                    <a:moveTo>
                      <a:pt x="0" y="6"/>
                    </a:moveTo>
                    <a:lnTo>
                      <a:pt x="0" y="6"/>
                    </a:lnTo>
                    <a:lnTo>
                      <a:pt x="0" y="8"/>
                    </a:lnTo>
                    <a:lnTo>
                      <a:pt x="0" y="8"/>
                    </a:lnTo>
                    <a:lnTo>
                      <a:pt x="2" y="16"/>
                    </a:lnTo>
                    <a:lnTo>
                      <a:pt x="2" y="16"/>
                    </a:lnTo>
                    <a:lnTo>
                      <a:pt x="10" y="0"/>
                    </a:lnTo>
                    <a:lnTo>
                      <a:pt x="10" y="0"/>
                    </a:lnTo>
                    <a:lnTo>
                      <a:pt x="2" y="4"/>
                    </a:lnTo>
                    <a:lnTo>
                      <a:pt x="2" y="4"/>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3" name="Freeform 325"/>
              <p:cNvSpPr/>
              <p:nvPr/>
            </p:nvSpPr>
            <p:spPr bwMode="auto">
              <a:xfrm>
                <a:off x="2413" y="371"/>
                <a:ext cx="10" cy="18"/>
              </a:xfrm>
              <a:custGeom>
                <a:avLst/>
                <a:gdLst/>
                <a:ahLst/>
                <a:cxnLst>
                  <a:cxn ang="0">
                    <a:pos x="0" y="4"/>
                  </a:cxn>
                  <a:cxn ang="0">
                    <a:pos x="0" y="4"/>
                  </a:cxn>
                  <a:cxn ang="0">
                    <a:pos x="2" y="8"/>
                  </a:cxn>
                  <a:cxn ang="0">
                    <a:pos x="2" y="8"/>
                  </a:cxn>
                  <a:cxn ang="0">
                    <a:pos x="4" y="16"/>
                  </a:cxn>
                  <a:cxn ang="0">
                    <a:pos x="4" y="16"/>
                  </a:cxn>
                  <a:cxn ang="0">
                    <a:pos x="6" y="18"/>
                  </a:cxn>
                  <a:cxn ang="0">
                    <a:pos x="6" y="18"/>
                  </a:cxn>
                  <a:cxn ang="0">
                    <a:pos x="8" y="14"/>
                  </a:cxn>
                  <a:cxn ang="0">
                    <a:pos x="8" y="14"/>
                  </a:cxn>
                  <a:cxn ang="0">
                    <a:pos x="10" y="10"/>
                  </a:cxn>
                  <a:cxn ang="0">
                    <a:pos x="10" y="10"/>
                  </a:cxn>
                  <a:cxn ang="0">
                    <a:pos x="6" y="0"/>
                  </a:cxn>
                  <a:cxn ang="0">
                    <a:pos x="6" y="0"/>
                  </a:cxn>
                  <a:cxn ang="0">
                    <a:pos x="2" y="2"/>
                  </a:cxn>
                  <a:cxn ang="0">
                    <a:pos x="0" y="4"/>
                  </a:cxn>
                  <a:cxn ang="0">
                    <a:pos x="0" y="4"/>
                  </a:cxn>
                </a:cxnLst>
                <a:rect l="0" t="0" r="r" b="b"/>
                <a:pathLst>
                  <a:path w="10" h="18">
                    <a:moveTo>
                      <a:pt x="0" y="4"/>
                    </a:moveTo>
                    <a:lnTo>
                      <a:pt x="0" y="4"/>
                    </a:lnTo>
                    <a:lnTo>
                      <a:pt x="2" y="8"/>
                    </a:lnTo>
                    <a:lnTo>
                      <a:pt x="2" y="8"/>
                    </a:lnTo>
                    <a:lnTo>
                      <a:pt x="4" y="16"/>
                    </a:lnTo>
                    <a:lnTo>
                      <a:pt x="4" y="16"/>
                    </a:lnTo>
                    <a:lnTo>
                      <a:pt x="6" y="18"/>
                    </a:lnTo>
                    <a:lnTo>
                      <a:pt x="6" y="18"/>
                    </a:lnTo>
                    <a:lnTo>
                      <a:pt x="8" y="14"/>
                    </a:lnTo>
                    <a:lnTo>
                      <a:pt x="8" y="14"/>
                    </a:lnTo>
                    <a:lnTo>
                      <a:pt x="10" y="10"/>
                    </a:lnTo>
                    <a:lnTo>
                      <a:pt x="10" y="10"/>
                    </a:lnTo>
                    <a:lnTo>
                      <a:pt x="6" y="0"/>
                    </a:lnTo>
                    <a:lnTo>
                      <a:pt x="6" y="0"/>
                    </a:lnTo>
                    <a:lnTo>
                      <a:pt x="2" y="2"/>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4" name="Freeform 326"/>
              <p:cNvSpPr/>
              <p:nvPr/>
            </p:nvSpPr>
            <p:spPr bwMode="auto">
              <a:xfrm>
                <a:off x="2407" y="377"/>
                <a:ext cx="10" cy="24"/>
              </a:xfrm>
              <a:custGeom>
                <a:avLst/>
                <a:gdLst/>
                <a:ahLst/>
                <a:cxnLst>
                  <a:cxn ang="0">
                    <a:pos x="0" y="6"/>
                  </a:cxn>
                  <a:cxn ang="0">
                    <a:pos x="0" y="6"/>
                  </a:cxn>
                  <a:cxn ang="0">
                    <a:pos x="2" y="12"/>
                  </a:cxn>
                  <a:cxn ang="0">
                    <a:pos x="2" y="12"/>
                  </a:cxn>
                  <a:cxn ang="0">
                    <a:pos x="6" y="24"/>
                  </a:cxn>
                  <a:cxn ang="0">
                    <a:pos x="6" y="24"/>
                  </a:cxn>
                  <a:cxn ang="0">
                    <a:pos x="10" y="18"/>
                  </a:cxn>
                  <a:cxn ang="0">
                    <a:pos x="10" y="18"/>
                  </a:cxn>
                  <a:cxn ang="0">
                    <a:pos x="10" y="16"/>
                  </a:cxn>
                  <a:cxn ang="0">
                    <a:pos x="8" y="14"/>
                  </a:cxn>
                  <a:cxn ang="0">
                    <a:pos x="8" y="14"/>
                  </a:cxn>
                  <a:cxn ang="0">
                    <a:pos x="4" y="0"/>
                  </a:cxn>
                  <a:cxn ang="0">
                    <a:pos x="4" y="0"/>
                  </a:cxn>
                  <a:cxn ang="0">
                    <a:pos x="2" y="2"/>
                  </a:cxn>
                  <a:cxn ang="0">
                    <a:pos x="0" y="6"/>
                  </a:cxn>
                  <a:cxn ang="0">
                    <a:pos x="0" y="6"/>
                  </a:cxn>
                </a:cxnLst>
                <a:rect l="0" t="0" r="r" b="b"/>
                <a:pathLst>
                  <a:path w="10" h="24">
                    <a:moveTo>
                      <a:pt x="0" y="6"/>
                    </a:moveTo>
                    <a:lnTo>
                      <a:pt x="0" y="6"/>
                    </a:lnTo>
                    <a:lnTo>
                      <a:pt x="2" y="12"/>
                    </a:lnTo>
                    <a:lnTo>
                      <a:pt x="2" y="12"/>
                    </a:lnTo>
                    <a:lnTo>
                      <a:pt x="6" y="24"/>
                    </a:lnTo>
                    <a:lnTo>
                      <a:pt x="6" y="24"/>
                    </a:lnTo>
                    <a:lnTo>
                      <a:pt x="10" y="18"/>
                    </a:lnTo>
                    <a:lnTo>
                      <a:pt x="10" y="18"/>
                    </a:lnTo>
                    <a:lnTo>
                      <a:pt x="10" y="16"/>
                    </a:lnTo>
                    <a:lnTo>
                      <a:pt x="8" y="14"/>
                    </a:lnTo>
                    <a:lnTo>
                      <a:pt x="8" y="14"/>
                    </a:lnTo>
                    <a:lnTo>
                      <a:pt x="4" y="0"/>
                    </a:lnTo>
                    <a:lnTo>
                      <a:pt x="4" y="0"/>
                    </a:lnTo>
                    <a:lnTo>
                      <a:pt x="2" y="2"/>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5" name="Freeform 327"/>
              <p:cNvSpPr/>
              <p:nvPr/>
            </p:nvSpPr>
            <p:spPr bwMode="auto">
              <a:xfrm>
                <a:off x="2403" y="385"/>
                <a:ext cx="10" cy="24"/>
              </a:xfrm>
              <a:custGeom>
                <a:avLst/>
                <a:gdLst/>
                <a:ahLst/>
                <a:cxnLst>
                  <a:cxn ang="0">
                    <a:pos x="6" y="24"/>
                  </a:cxn>
                  <a:cxn ang="0">
                    <a:pos x="6" y="24"/>
                  </a:cxn>
                  <a:cxn ang="0">
                    <a:pos x="10" y="18"/>
                  </a:cxn>
                  <a:cxn ang="0">
                    <a:pos x="10" y="18"/>
                  </a:cxn>
                  <a:cxn ang="0">
                    <a:pos x="8" y="14"/>
                  </a:cxn>
                  <a:cxn ang="0">
                    <a:pos x="8" y="14"/>
                  </a:cxn>
                  <a:cxn ang="0">
                    <a:pos x="2" y="0"/>
                  </a:cxn>
                  <a:cxn ang="0">
                    <a:pos x="2" y="0"/>
                  </a:cxn>
                  <a:cxn ang="0">
                    <a:pos x="0" y="6"/>
                  </a:cxn>
                  <a:cxn ang="0">
                    <a:pos x="0" y="12"/>
                  </a:cxn>
                  <a:cxn ang="0">
                    <a:pos x="2" y="18"/>
                  </a:cxn>
                  <a:cxn ang="0">
                    <a:pos x="6" y="24"/>
                  </a:cxn>
                  <a:cxn ang="0">
                    <a:pos x="6" y="24"/>
                  </a:cxn>
                </a:cxnLst>
                <a:rect l="0" t="0" r="r" b="b"/>
                <a:pathLst>
                  <a:path w="10" h="24">
                    <a:moveTo>
                      <a:pt x="6" y="24"/>
                    </a:moveTo>
                    <a:lnTo>
                      <a:pt x="6" y="24"/>
                    </a:lnTo>
                    <a:lnTo>
                      <a:pt x="10" y="18"/>
                    </a:lnTo>
                    <a:lnTo>
                      <a:pt x="10" y="18"/>
                    </a:lnTo>
                    <a:lnTo>
                      <a:pt x="8" y="14"/>
                    </a:lnTo>
                    <a:lnTo>
                      <a:pt x="8" y="14"/>
                    </a:lnTo>
                    <a:lnTo>
                      <a:pt x="2" y="0"/>
                    </a:lnTo>
                    <a:lnTo>
                      <a:pt x="2" y="0"/>
                    </a:lnTo>
                    <a:lnTo>
                      <a:pt x="0" y="6"/>
                    </a:lnTo>
                    <a:lnTo>
                      <a:pt x="0" y="12"/>
                    </a:lnTo>
                    <a:lnTo>
                      <a:pt x="2" y="18"/>
                    </a:lnTo>
                    <a:lnTo>
                      <a:pt x="6" y="24"/>
                    </a:lnTo>
                    <a:lnTo>
                      <a:pt x="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6" name="Freeform 328"/>
              <p:cNvSpPr/>
              <p:nvPr/>
            </p:nvSpPr>
            <p:spPr bwMode="auto">
              <a:xfrm>
                <a:off x="2425" y="365"/>
                <a:ext cx="10" cy="16"/>
              </a:xfrm>
              <a:custGeom>
                <a:avLst/>
                <a:gdLst/>
                <a:ahLst/>
                <a:cxnLst>
                  <a:cxn ang="0">
                    <a:pos x="8" y="0"/>
                  </a:cxn>
                  <a:cxn ang="0">
                    <a:pos x="8" y="0"/>
                  </a:cxn>
                  <a:cxn ang="0">
                    <a:pos x="0" y="16"/>
                  </a:cxn>
                  <a:cxn ang="0">
                    <a:pos x="0" y="16"/>
                  </a:cxn>
                  <a:cxn ang="0">
                    <a:pos x="8" y="12"/>
                  </a:cxn>
                  <a:cxn ang="0">
                    <a:pos x="8" y="12"/>
                  </a:cxn>
                  <a:cxn ang="0">
                    <a:pos x="10" y="12"/>
                  </a:cxn>
                  <a:cxn ang="0">
                    <a:pos x="10" y="12"/>
                  </a:cxn>
                  <a:cxn ang="0">
                    <a:pos x="10" y="8"/>
                  </a:cxn>
                  <a:cxn ang="0">
                    <a:pos x="10" y="8"/>
                  </a:cxn>
                  <a:cxn ang="0">
                    <a:pos x="8" y="0"/>
                  </a:cxn>
                  <a:cxn ang="0">
                    <a:pos x="8" y="0"/>
                  </a:cxn>
                </a:cxnLst>
                <a:rect l="0" t="0" r="r" b="b"/>
                <a:pathLst>
                  <a:path w="10" h="16">
                    <a:moveTo>
                      <a:pt x="8" y="0"/>
                    </a:moveTo>
                    <a:lnTo>
                      <a:pt x="8" y="0"/>
                    </a:lnTo>
                    <a:lnTo>
                      <a:pt x="0" y="16"/>
                    </a:lnTo>
                    <a:lnTo>
                      <a:pt x="0" y="16"/>
                    </a:lnTo>
                    <a:lnTo>
                      <a:pt x="8" y="12"/>
                    </a:lnTo>
                    <a:lnTo>
                      <a:pt x="8" y="12"/>
                    </a:lnTo>
                    <a:lnTo>
                      <a:pt x="10" y="12"/>
                    </a:lnTo>
                    <a:lnTo>
                      <a:pt x="10" y="12"/>
                    </a:lnTo>
                    <a:lnTo>
                      <a:pt x="10" y="8"/>
                    </a:lnTo>
                    <a:lnTo>
                      <a:pt x="10" y="8"/>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7" name="Freeform 329"/>
              <p:cNvSpPr/>
              <p:nvPr/>
            </p:nvSpPr>
            <p:spPr bwMode="auto">
              <a:xfrm>
                <a:off x="2421" y="379"/>
                <a:ext cx="14" cy="12"/>
              </a:xfrm>
              <a:custGeom>
                <a:avLst/>
                <a:gdLst/>
                <a:ahLst/>
                <a:cxnLst>
                  <a:cxn ang="0">
                    <a:pos x="4" y="4"/>
                  </a:cxn>
                  <a:cxn ang="0">
                    <a:pos x="4" y="4"/>
                  </a:cxn>
                  <a:cxn ang="0">
                    <a:pos x="2" y="8"/>
                  </a:cxn>
                  <a:cxn ang="0">
                    <a:pos x="2" y="8"/>
                  </a:cxn>
                  <a:cxn ang="0">
                    <a:pos x="0" y="12"/>
                  </a:cxn>
                  <a:cxn ang="0">
                    <a:pos x="0" y="12"/>
                  </a:cxn>
                  <a:cxn ang="0">
                    <a:pos x="4" y="10"/>
                  </a:cxn>
                  <a:cxn ang="0">
                    <a:pos x="4" y="10"/>
                  </a:cxn>
                  <a:cxn ang="0">
                    <a:pos x="10" y="8"/>
                  </a:cxn>
                  <a:cxn ang="0">
                    <a:pos x="10" y="8"/>
                  </a:cxn>
                  <a:cxn ang="0">
                    <a:pos x="14" y="6"/>
                  </a:cxn>
                  <a:cxn ang="0">
                    <a:pos x="14" y="6"/>
                  </a:cxn>
                  <a:cxn ang="0">
                    <a:pos x="14" y="4"/>
                  </a:cxn>
                  <a:cxn ang="0">
                    <a:pos x="14" y="0"/>
                  </a:cxn>
                  <a:cxn ang="0">
                    <a:pos x="14" y="0"/>
                  </a:cxn>
                  <a:cxn ang="0">
                    <a:pos x="4" y="4"/>
                  </a:cxn>
                  <a:cxn ang="0">
                    <a:pos x="4" y="4"/>
                  </a:cxn>
                </a:cxnLst>
                <a:rect l="0" t="0" r="r" b="b"/>
                <a:pathLst>
                  <a:path w="14" h="12">
                    <a:moveTo>
                      <a:pt x="4" y="4"/>
                    </a:moveTo>
                    <a:lnTo>
                      <a:pt x="4" y="4"/>
                    </a:lnTo>
                    <a:lnTo>
                      <a:pt x="2" y="8"/>
                    </a:lnTo>
                    <a:lnTo>
                      <a:pt x="2" y="8"/>
                    </a:lnTo>
                    <a:lnTo>
                      <a:pt x="0" y="12"/>
                    </a:lnTo>
                    <a:lnTo>
                      <a:pt x="0" y="12"/>
                    </a:lnTo>
                    <a:lnTo>
                      <a:pt x="4" y="10"/>
                    </a:lnTo>
                    <a:lnTo>
                      <a:pt x="4" y="10"/>
                    </a:lnTo>
                    <a:lnTo>
                      <a:pt x="10" y="8"/>
                    </a:lnTo>
                    <a:lnTo>
                      <a:pt x="10" y="8"/>
                    </a:lnTo>
                    <a:lnTo>
                      <a:pt x="14" y="6"/>
                    </a:lnTo>
                    <a:lnTo>
                      <a:pt x="14" y="6"/>
                    </a:lnTo>
                    <a:lnTo>
                      <a:pt x="14" y="4"/>
                    </a:lnTo>
                    <a:lnTo>
                      <a:pt x="14" y="0"/>
                    </a:lnTo>
                    <a:lnTo>
                      <a:pt x="14" y="0"/>
                    </a:lnTo>
                    <a:lnTo>
                      <a:pt x="4" y="4"/>
                    </a:lnTo>
                    <a:lnTo>
                      <a:pt x="4"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8" name="Freeform 330"/>
              <p:cNvSpPr/>
              <p:nvPr/>
            </p:nvSpPr>
            <p:spPr bwMode="auto">
              <a:xfrm>
                <a:off x="2417" y="387"/>
                <a:ext cx="18" cy="14"/>
              </a:xfrm>
              <a:custGeom>
                <a:avLst/>
                <a:gdLst/>
                <a:ahLst/>
                <a:cxnLst>
                  <a:cxn ang="0">
                    <a:pos x="16" y="8"/>
                  </a:cxn>
                  <a:cxn ang="0">
                    <a:pos x="16" y="8"/>
                  </a:cxn>
                  <a:cxn ang="0">
                    <a:pos x="18" y="4"/>
                  </a:cxn>
                  <a:cxn ang="0">
                    <a:pos x="18" y="0"/>
                  </a:cxn>
                  <a:cxn ang="0">
                    <a:pos x="18" y="0"/>
                  </a:cxn>
                  <a:cxn ang="0">
                    <a:pos x="6" y="6"/>
                  </a:cxn>
                  <a:cxn ang="0">
                    <a:pos x="6" y="6"/>
                  </a:cxn>
                  <a:cxn ang="0">
                    <a:pos x="4" y="6"/>
                  </a:cxn>
                  <a:cxn ang="0">
                    <a:pos x="2" y="8"/>
                  </a:cxn>
                  <a:cxn ang="0">
                    <a:pos x="2" y="8"/>
                  </a:cxn>
                  <a:cxn ang="0">
                    <a:pos x="0" y="14"/>
                  </a:cxn>
                  <a:cxn ang="0">
                    <a:pos x="0" y="14"/>
                  </a:cxn>
                  <a:cxn ang="0">
                    <a:pos x="10" y="10"/>
                  </a:cxn>
                  <a:cxn ang="0">
                    <a:pos x="10" y="10"/>
                  </a:cxn>
                  <a:cxn ang="0">
                    <a:pos x="16" y="8"/>
                  </a:cxn>
                  <a:cxn ang="0">
                    <a:pos x="16" y="8"/>
                  </a:cxn>
                </a:cxnLst>
                <a:rect l="0" t="0" r="r" b="b"/>
                <a:pathLst>
                  <a:path w="18" h="14">
                    <a:moveTo>
                      <a:pt x="16" y="8"/>
                    </a:moveTo>
                    <a:lnTo>
                      <a:pt x="16" y="8"/>
                    </a:lnTo>
                    <a:lnTo>
                      <a:pt x="18" y="4"/>
                    </a:lnTo>
                    <a:lnTo>
                      <a:pt x="18" y="0"/>
                    </a:lnTo>
                    <a:lnTo>
                      <a:pt x="18" y="0"/>
                    </a:lnTo>
                    <a:lnTo>
                      <a:pt x="6" y="6"/>
                    </a:lnTo>
                    <a:lnTo>
                      <a:pt x="6" y="6"/>
                    </a:lnTo>
                    <a:lnTo>
                      <a:pt x="4" y="6"/>
                    </a:lnTo>
                    <a:lnTo>
                      <a:pt x="2" y="8"/>
                    </a:lnTo>
                    <a:lnTo>
                      <a:pt x="2" y="8"/>
                    </a:lnTo>
                    <a:lnTo>
                      <a:pt x="0" y="14"/>
                    </a:lnTo>
                    <a:lnTo>
                      <a:pt x="0" y="14"/>
                    </a:lnTo>
                    <a:lnTo>
                      <a:pt x="10" y="10"/>
                    </a:lnTo>
                    <a:lnTo>
                      <a:pt x="10" y="10"/>
                    </a:lnTo>
                    <a:lnTo>
                      <a:pt x="16" y="8"/>
                    </a:lnTo>
                    <a:lnTo>
                      <a:pt x="16"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9" name="Freeform 331"/>
              <p:cNvSpPr/>
              <p:nvPr/>
            </p:nvSpPr>
            <p:spPr bwMode="auto">
              <a:xfrm>
                <a:off x="2413" y="397"/>
                <a:ext cx="20" cy="14"/>
              </a:xfrm>
              <a:custGeom>
                <a:avLst/>
                <a:gdLst/>
                <a:ahLst/>
                <a:cxnLst>
                  <a:cxn ang="0">
                    <a:pos x="0" y="14"/>
                  </a:cxn>
                  <a:cxn ang="0">
                    <a:pos x="0" y="14"/>
                  </a:cxn>
                  <a:cxn ang="0">
                    <a:pos x="6" y="12"/>
                  </a:cxn>
                  <a:cxn ang="0">
                    <a:pos x="12" y="10"/>
                  </a:cxn>
                  <a:cxn ang="0">
                    <a:pos x="18" y="6"/>
                  </a:cxn>
                  <a:cxn ang="0">
                    <a:pos x="20" y="0"/>
                  </a:cxn>
                  <a:cxn ang="0">
                    <a:pos x="20" y="0"/>
                  </a:cxn>
                  <a:cxn ang="0">
                    <a:pos x="6" y="6"/>
                  </a:cxn>
                  <a:cxn ang="0">
                    <a:pos x="6" y="6"/>
                  </a:cxn>
                  <a:cxn ang="0">
                    <a:pos x="2" y="8"/>
                  </a:cxn>
                  <a:cxn ang="0">
                    <a:pos x="2" y="8"/>
                  </a:cxn>
                  <a:cxn ang="0">
                    <a:pos x="0" y="14"/>
                  </a:cxn>
                  <a:cxn ang="0">
                    <a:pos x="0" y="14"/>
                  </a:cxn>
                </a:cxnLst>
                <a:rect l="0" t="0" r="r" b="b"/>
                <a:pathLst>
                  <a:path w="20" h="14">
                    <a:moveTo>
                      <a:pt x="0" y="14"/>
                    </a:moveTo>
                    <a:lnTo>
                      <a:pt x="0" y="14"/>
                    </a:lnTo>
                    <a:lnTo>
                      <a:pt x="6" y="12"/>
                    </a:lnTo>
                    <a:lnTo>
                      <a:pt x="12" y="10"/>
                    </a:lnTo>
                    <a:lnTo>
                      <a:pt x="18" y="6"/>
                    </a:lnTo>
                    <a:lnTo>
                      <a:pt x="20" y="0"/>
                    </a:lnTo>
                    <a:lnTo>
                      <a:pt x="20" y="0"/>
                    </a:lnTo>
                    <a:lnTo>
                      <a:pt x="6" y="6"/>
                    </a:lnTo>
                    <a:lnTo>
                      <a:pt x="6" y="6"/>
                    </a:lnTo>
                    <a:lnTo>
                      <a:pt x="2" y="8"/>
                    </a:lnTo>
                    <a:lnTo>
                      <a:pt x="2" y="8"/>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0" name="Freeform 332"/>
              <p:cNvSpPr/>
              <p:nvPr/>
            </p:nvSpPr>
            <p:spPr bwMode="auto">
              <a:xfrm>
                <a:off x="2483" y="429"/>
                <a:ext cx="12" cy="10"/>
              </a:xfrm>
              <a:custGeom>
                <a:avLst/>
                <a:gdLst/>
                <a:ahLst/>
                <a:cxnLst>
                  <a:cxn ang="0">
                    <a:pos x="12" y="0"/>
                  </a:cxn>
                  <a:cxn ang="0">
                    <a:pos x="12" y="0"/>
                  </a:cxn>
                  <a:cxn ang="0">
                    <a:pos x="6" y="0"/>
                  </a:cxn>
                  <a:cxn ang="0">
                    <a:pos x="6" y="0"/>
                  </a:cxn>
                  <a:cxn ang="0">
                    <a:pos x="2" y="0"/>
                  </a:cxn>
                  <a:cxn ang="0">
                    <a:pos x="2" y="0"/>
                  </a:cxn>
                  <a:cxn ang="0">
                    <a:pos x="2" y="2"/>
                  </a:cxn>
                  <a:cxn ang="0">
                    <a:pos x="2" y="2"/>
                  </a:cxn>
                  <a:cxn ang="0">
                    <a:pos x="0" y="10"/>
                  </a:cxn>
                  <a:cxn ang="0">
                    <a:pos x="0" y="10"/>
                  </a:cxn>
                  <a:cxn ang="0">
                    <a:pos x="12" y="0"/>
                  </a:cxn>
                  <a:cxn ang="0">
                    <a:pos x="12" y="0"/>
                  </a:cxn>
                </a:cxnLst>
                <a:rect l="0" t="0" r="r" b="b"/>
                <a:pathLst>
                  <a:path w="12" h="10">
                    <a:moveTo>
                      <a:pt x="12" y="0"/>
                    </a:moveTo>
                    <a:lnTo>
                      <a:pt x="12" y="0"/>
                    </a:lnTo>
                    <a:lnTo>
                      <a:pt x="6" y="0"/>
                    </a:lnTo>
                    <a:lnTo>
                      <a:pt x="6" y="0"/>
                    </a:lnTo>
                    <a:lnTo>
                      <a:pt x="2" y="0"/>
                    </a:lnTo>
                    <a:lnTo>
                      <a:pt x="2" y="0"/>
                    </a:lnTo>
                    <a:lnTo>
                      <a:pt x="2" y="2"/>
                    </a:lnTo>
                    <a:lnTo>
                      <a:pt x="2" y="2"/>
                    </a:lnTo>
                    <a:lnTo>
                      <a:pt x="0" y="10"/>
                    </a:lnTo>
                    <a:lnTo>
                      <a:pt x="0" y="10"/>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1" name="Freeform 333"/>
              <p:cNvSpPr/>
              <p:nvPr/>
            </p:nvSpPr>
            <p:spPr bwMode="auto">
              <a:xfrm>
                <a:off x="2475" y="431"/>
                <a:ext cx="6" cy="18"/>
              </a:xfrm>
              <a:custGeom>
                <a:avLst/>
                <a:gdLst/>
                <a:ahLst/>
                <a:cxnLst>
                  <a:cxn ang="0">
                    <a:pos x="0" y="2"/>
                  </a:cxn>
                  <a:cxn ang="0">
                    <a:pos x="0" y="2"/>
                  </a:cxn>
                  <a:cxn ang="0">
                    <a:pos x="0" y="6"/>
                  </a:cxn>
                  <a:cxn ang="0">
                    <a:pos x="0" y="6"/>
                  </a:cxn>
                  <a:cxn ang="0">
                    <a:pos x="0" y="14"/>
                  </a:cxn>
                  <a:cxn ang="0">
                    <a:pos x="0" y="14"/>
                  </a:cxn>
                  <a:cxn ang="0">
                    <a:pos x="0" y="18"/>
                  </a:cxn>
                  <a:cxn ang="0">
                    <a:pos x="0" y="18"/>
                  </a:cxn>
                  <a:cxn ang="0">
                    <a:pos x="4" y="14"/>
                  </a:cxn>
                  <a:cxn ang="0">
                    <a:pos x="4" y="14"/>
                  </a:cxn>
                  <a:cxn ang="0">
                    <a:pos x="6" y="10"/>
                  </a:cxn>
                  <a:cxn ang="0">
                    <a:pos x="6" y="10"/>
                  </a:cxn>
                  <a:cxn ang="0">
                    <a:pos x="6" y="0"/>
                  </a:cxn>
                  <a:cxn ang="0">
                    <a:pos x="6" y="0"/>
                  </a:cxn>
                  <a:cxn ang="0">
                    <a:pos x="4" y="0"/>
                  </a:cxn>
                  <a:cxn ang="0">
                    <a:pos x="0" y="2"/>
                  </a:cxn>
                  <a:cxn ang="0">
                    <a:pos x="0" y="2"/>
                  </a:cxn>
                </a:cxnLst>
                <a:rect l="0" t="0" r="r" b="b"/>
                <a:pathLst>
                  <a:path w="6" h="18">
                    <a:moveTo>
                      <a:pt x="0" y="2"/>
                    </a:moveTo>
                    <a:lnTo>
                      <a:pt x="0" y="2"/>
                    </a:lnTo>
                    <a:lnTo>
                      <a:pt x="0" y="6"/>
                    </a:lnTo>
                    <a:lnTo>
                      <a:pt x="0" y="6"/>
                    </a:lnTo>
                    <a:lnTo>
                      <a:pt x="0" y="14"/>
                    </a:lnTo>
                    <a:lnTo>
                      <a:pt x="0" y="14"/>
                    </a:lnTo>
                    <a:lnTo>
                      <a:pt x="0" y="18"/>
                    </a:lnTo>
                    <a:lnTo>
                      <a:pt x="0" y="18"/>
                    </a:lnTo>
                    <a:lnTo>
                      <a:pt x="4" y="14"/>
                    </a:lnTo>
                    <a:lnTo>
                      <a:pt x="4" y="14"/>
                    </a:lnTo>
                    <a:lnTo>
                      <a:pt x="6" y="10"/>
                    </a:lnTo>
                    <a:lnTo>
                      <a:pt x="6" y="10"/>
                    </a:lnTo>
                    <a:lnTo>
                      <a:pt x="6" y="0"/>
                    </a:lnTo>
                    <a:lnTo>
                      <a:pt x="6" y="0"/>
                    </a:lnTo>
                    <a:lnTo>
                      <a:pt x="4" y="0"/>
                    </a:lnTo>
                    <a:lnTo>
                      <a:pt x="0" y="2"/>
                    </a:lnTo>
                    <a:lnTo>
                      <a:pt x="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2" name="Freeform 334"/>
              <p:cNvSpPr/>
              <p:nvPr/>
            </p:nvSpPr>
            <p:spPr bwMode="auto">
              <a:xfrm>
                <a:off x="2467" y="433"/>
                <a:ext cx="6" cy="22"/>
              </a:xfrm>
              <a:custGeom>
                <a:avLst/>
                <a:gdLst/>
                <a:ahLst/>
                <a:cxnLst>
                  <a:cxn ang="0">
                    <a:pos x="0" y="4"/>
                  </a:cxn>
                  <a:cxn ang="0">
                    <a:pos x="0" y="4"/>
                  </a:cxn>
                  <a:cxn ang="0">
                    <a:pos x="0" y="10"/>
                  </a:cxn>
                  <a:cxn ang="0">
                    <a:pos x="0" y="10"/>
                  </a:cxn>
                  <a:cxn ang="0">
                    <a:pos x="0" y="22"/>
                  </a:cxn>
                  <a:cxn ang="0">
                    <a:pos x="0" y="22"/>
                  </a:cxn>
                  <a:cxn ang="0">
                    <a:pos x="4" y="18"/>
                  </a:cxn>
                  <a:cxn ang="0">
                    <a:pos x="4" y="18"/>
                  </a:cxn>
                  <a:cxn ang="0">
                    <a:pos x="6" y="16"/>
                  </a:cxn>
                  <a:cxn ang="0">
                    <a:pos x="6" y="14"/>
                  </a:cxn>
                  <a:cxn ang="0">
                    <a:pos x="6" y="14"/>
                  </a:cxn>
                  <a:cxn ang="0">
                    <a:pos x="6" y="0"/>
                  </a:cxn>
                  <a:cxn ang="0">
                    <a:pos x="6" y="0"/>
                  </a:cxn>
                  <a:cxn ang="0">
                    <a:pos x="2" y="2"/>
                  </a:cxn>
                  <a:cxn ang="0">
                    <a:pos x="0" y="4"/>
                  </a:cxn>
                  <a:cxn ang="0">
                    <a:pos x="0" y="4"/>
                  </a:cxn>
                </a:cxnLst>
                <a:rect l="0" t="0" r="r" b="b"/>
                <a:pathLst>
                  <a:path w="6" h="22">
                    <a:moveTo>
                      <a:pt x="0" y="4"/>
                    </a:moveTo>
                    <a:lnTo>
                      <a:pt x="0" y="4"/>
                    </a:lnTo>
                    <a:lnTo>
                      <a:pt x="0" y="10"/>
                    </a:lnTo>
                    <a:lnTo>
                      <a:pt x="0" y="10"/>
                    </a:lnTo>
                    <a:lnTo>
                      <a:pt x="0" y="22"/>
                    </a:lnTo>
                    <a:lnTo>
                      <a:pt x="0" y="22"/>
                    </a:lnTo>
                    <a:lnTo>
                      <a:pt x="4" y="18"/>
                    </a:lnTo>
                    <a:lnTo>
                      <a:pt x="4" y="18"/>
                    </a:lnTo>
                    <a:lnTo>
                      <a:pt x="6" y="16"/>
                    </a:lnTo>
                    <a:lnTo>
                      <a:pt x="6" y="14"/>
                    </a:lnTo>
                    <a:lnTo>
                      <a:pt x="6" y="14"/>
                    </a:lnTo>
                    <a:lnTo>
                      <a:pt x="6" y="0"/>
                    </a:lnTo>
                    <a:lnTo>
                      <a:pt x="6" y="0"/>
                    </a:lnTo>
                    <a:lnTo>
                      <a:pt x="2" y="2"/>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3" name="Freeform 335"/>
              <p:cNvSpPr/>
              <p:nvPr/>
            </p:nvSpPr>
            <p:spPr bwMode="auto">
              <a:xfrm>
                <a:off x="2457" y="439"/>
                <a:ext cx="8" cy="24"/>
              </a:xfrm>
              <a:custGeom>
                <a:avLst/>
                <a:gdLst/>
                <a:ahLst/>
                <a:cxnLst>
                  <a:cxn ang="0">
                    <a:pos x="2" y="24"/>
                  </a:cxn>
                  <a:cxn ang="0">
                    <a:pos x="2" y="24"/>
                  </a:cxn>
                  <a:cxn ang="0">
                    <a:pos x="8" y="18"/>
                  </a:cxn>
                  <a:cxn ang="0">
                    <a:pos x="8" y="18"/>
                  </a:cxn>
                  <a:cxn ang="0">
                    <a:pos x="8" y="14"/>
                  </a:cxn>
                  <a:cxn ang="0">
                    <a:pos x="8" y="14"/>
                  </a:cxn>
                  <a:cxn ang="0">
                    <a:pos x="8" y="0"/>
                  </a:cxn>
                  <a:cxn ang="0">
                    <a:pos x="8" y="0"/>
                  </a:cxn>
                  <a:cxn ang="0">
                    <a:pos x="4" y="4"/>
                  </a:cxn>
                  <a:cxn ang="0">
                    <a:pos x="2" y="10"/>
                  </a:cxn>
                  <a:cxn ang="0">
                    <a:pos x="0" y="18"/>
                  </a:cxn>
                  <a:cxn ang="0">
                    <a:pos x="2" y="24"/>
                  </a:cxn>
                  <a:cxn ang="0">
                    <a:pos x="2" y="24"/>
                  </a:cxn>
                </a:cxnLst>
                <a:rect l="0" t="0" r="r" b="b"/>
                <a:pathLst>
                  <a:path w="8" h="24">
                    <a:moveTo>
                      <a:pt x="2" y="24"/>
                    </a:moveTo>
                    <a:lnTo>
                      <a:pt x="2" y="24"/>
                    </a:lnTo>
                    <a:lnTo>
                      <a:pt x="8" y="18"/>
                    </a:lnTo>
                    <a:lnTo>
                      <a:pt x="8" y="18"/>
                    </a:lnTo>
                    <a:lnTo>
                      <a:pt x="8" y="14"/>
                    </a:lnTo>
                    <a:lnTo>
                      <a:pt x="8" y="14"/>
                    </a:lnTo>
                    <a:lnTo>
                      <a:pt x="8" y="0"/>
                    </a:lnTo>
                    <a:lnTo>
                      <a:pt x="8" y="0"/>
                    </a:lnTo>
                    <a:lnTo>
                      <a:pt x="4" y="4"/>
                    </a:lnTo>
                    <a:lnTo>
                      <a:pt x="2" y="10"/>
                    </a:lnTo>
                    <a:lnTo>
                      <a:pt x="0" y="18"/>
                    </a:lnTo>
                    <a:lnTo>
                      <a:pt x="2" y="24"/>
                    </a:lnTo>
                    <a:lnTo>
                      <a:pt x="2"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4" name="Freeform 336"/>
              <p:cNvSpPr/>
              <p:nvPr/>
            </p:nvSpPr>
            <p:spPr bwMode="auto">
              <a:xfrm>
                <a:off x="2485" y="429"/>
                <a:ext cx="12" cy="12"/>
              </a:xfrm>
              <a:custGeom>
                <a:avLst/>
                <a:gdLst/>
                <a:ahLst/>
                <a:cxnLst>
                  <a:cxn ang="0">
                    <a:pos x="10" y="12"/>
                  </a:cxn>
                  <a:cxn ang="0">
                    <a:pos x="10" y="12"/>
                  </a:cxn>
                  <a:cxn ang="0">
                    <a:pos x="10" y="12"/>
                  </a:cxn>
                  <a:cxn ang="0">
                    <a:pos x="10" y="12"/>
                  </a:cxn>
                  <a:cxn ang="0">
                    <a:pos x="12" y="8"/>
                  </a:cxn>
                  <a:cxn ang="0">
                    <a:pos x="12" y="8"/>
                  </a:cxn>
                  <a:cxn ang="0">
                    <a:pos x="12" y="0"/>
                  </a:cxn>
                  <a:cxn ang="0">
                    <a:pos x="12" y="0"/>
                  </a:cxn>
                  <a:cxn ang="0">
                    <a:pos x="0" y="12"/>
                  </a:cxn>
                  <a:cxn ang="0">
                    <a:pos x="0" y="12"/>
                  </a:cxn>
                  <a:cxn ang="0">
                    <a:pos x="10" y="12"/>
                  </a:cxn>
                  <a:cxn ang="0">
                    <a:pos x="10" y="12"/>
                  </a:cxn>
                </a:cxnLst>
                <a:rect l="0" t="0" r="r" b="b"/>
                <a:pathLst>
                  <a:path w="12" h="12">
                    <a:moveTo>
                      <a:pt x="10" y="12"/>
                    </a:moveTo>
                    <a:lnTo>
                      <a:pt x="10" y="12"/>
                    </a:lnTo>
                    <a:lnTo>
                      <a:pt x="10" y="12"/>
                    </a:lnTo>
                    <a:lnTo>
                      <a:pt x="10" y="12"/>
                    </a:lnTo>
                    <a:lnTo>
                      <a:pt x="12" y="8"/>
                    </a:lnTo>
                    <a:lnTo>
                      <a:pt x="12" y="8"/>
                    </a:lnTo>
                    <a:lnTo>
                      <a:pt x="12" y="0"/>
                    </a:lnTo>
                    <a:lnTo>
                      <a:pt x="12" y="0"/>
                    </a:lnTo>
                    <a:lnTo>
                      <a:pt x="0" y="12"/>
                    </a:lnTo>
                    <a:lnTo>
                      <a:pt x="0" y="12"/>
                    </a:lnTo>
                    <a:lnTo>
                      <a:pt x="10" y="12"/>
                    </a:lnTo>
                    <a:lnTo>
                      <a:pt x="1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5" name="Freeform 337"/>
              <p:cNvSpPr/>
              <p:nvPr/>
            </p:nvSpPr>
            <p:spPr bwMode="auto">
              <a:xfrm>
                <a:off x="2477" y="443"/>
                <a:ext cx="18" cy="8"/>
              </a:xfrm>
              <a:custGeom>
                <a:avLst/>
                <a:gdLst/>
                <a:ahLst/>
                <a:cxnLst>
                  <a:cxn ang="0">
                    <a:pos x="4" y="4"/>
                  </a:cxn>
                  <a:cxn ang="0">
                    <a:pos x="4" y="4"/>
                  </a:cxn>
                  <a:cxn ang="0">
                    <a:pos x="0" y="8"/>
                  </a:cxn>
                  <a:cxn ang="0">
                    <a:pos x="0" y="8"/>
                  </a:cxn>
                  <a:cxn ang="0">
                    <a:pos x="4" y="8"/>
                  </a:cxn>
                  <a:cxn ang="0">
                    <a:pos x="4" y="8"/>
                  </a:cxn>
                  <a:cxn ang="0">
                    <a:pos x="10" y="8"/>
                  </a:cxn>
                  <a:cxn ang="0">
                    <a:pos x="10" y="8"/>
                  </a:cxn>
                  <a:cxn ang="0">
                    <a:pos x="16" y="6"/>
                  </a:cxn>
                  <a:cxn ang="0">
                    <a:pos x="16" y="6"/>
                  </a:cxn>
                  <a:cxn ang="0">
                    <a:pos x="18" y="4"/>
                  </a:cxn>
                  <a:cxn ang="0">
                    <a:pos x="18" y="0"/>
                  </a:cxn>
                  <a:cxn ang="0">
                    <a:pos x="18" y="0"/>
                  </a:cxn>
                  <a:cxn ang="0">
                    <a:pos x="6" y="0"/>
                  </a:cxn>
                  <a:cxn ang="0">
                    <a:pos x="6" y="0"/>
                  </a:cxn>
                  <a:cxn ang="0">
                    <a:pos x="4" y="4"/>
                  </a:cxn>
                  <a:cxn ang="0">
                    <a:pos x="4" y="4"/>
                  </a:cxn>
                </a:cxnLst>
                <a:rect l="0" t="0" r="r" b="b"/>
                <a:pathLst>
                  <a:path w="18" h="8">
                    <a:moveTo>
                      <a:pt x="4" y="4"/>
                    </a:moveTo>
                    <a:lnTo>
                      <a:pt x="4" y="4"/>
                    </a:lnTo>
                    <a:lnTo>
                      <a:pt x="0" y="8"/>
                    </a:lnTo>
                    <a:lnTo>
                      <a:pt x="0" y="8"/>
                    </a:lnTo>
                    <a:lnTo>
                      <a:pt x="4" y="8"/>
                    </a:lnTo>
                    <a:lnTo>
                      <a:pt x="4" y="8"/>
                    </a:lnTo>
                    <a:lnTo>
                      <a:pt x="10" y="8"/>
                    </a:lnTo>
                    <a:lnTo>
                      <a:pt x="10" y="8"/>
                    </a:lnTo>
                    <a:lnTo>
                      <a:pt x="16" y="6"/>
                    </a:lnTo>
                    <a:lnTo>
                      <a:pt x="16" y="6"/>
                    </a:lnTo>
                    <a:lnTo>
                      <a:pt x="18" y="4"/>
                    </a:lnTo>
                    <a:lnTo>
                      <a:pt x="18" y="0"/>
                    </a:lnTo>
                    <a:lnTo>
                      <a:pt x="18" y="0"/>
                    </a:lnTo>
                    <a:lnTo>
                      <a:pt x="6" y="0"/>
                    </a:lnTo>
                    <a:lnTo>
                      <a:pt x="6" y="0"/>
                    </a:lnTo>
                    <a:lnTo>
                      <a:pt x="4" y="4"/>
                    </a:lnTo>
                    <a:lnTo>
                      <a:pt x="4"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6" name="Freeform 338"/>
              <p:cNvSpPr/>
              <p:nvPr/>
            </p:nvSpPr>
            <p:spPr bwMode="auto">
              <a:xfrm>
                <a:off x="2469" y="453"/>
                <a:ext cx="22" cy="6"/>
              </a:xfrm>
              <a:custGeom>
                <a:avLst/>
                <a:gdLst/>
                <a:ahLst/>
                <a:cxnLst>
                  <a:cxn ang="0">
                    <a:pos x="0" y="6"/>
                  </a:cxn>
                  <a:cxn ang="0">
                    <a:pos x="0" y="6"/>
                  </a:cxn>
                  <a:cxn ang="0">
                    <a:pos x="12" y="6"/>
                  </a:cxn>
                  <a:cxn ang="0">
                    <a:pos x="12" y="6"/>
                  </a:cxn>
                  <a:cxn ang="0">
                    <a:pos x="18" y="6"/>
                  </a:cxn>
                  <a:cxn ang="0">
                    <a:pos x="18" y="6"/>
                  </a:cxn>
                  <a:cxn ang="0">
                    <a:pos x="22" y="2"/>
                  </a:cxn>
                  <a:cxn ang="0">
                    <a:pos x="22" y="0"/>
                  </a:cxn>
                  <a:cxn ang="0">
                    <a:pos x="22" y="0"/>
                  </a:cxn>
                  <a:cxn ang="0">
                    <a:pos x="8" y="0"/>
                  </a:cxn>
                  <a:cxn ang="0">
                    <a:pos x="8" y="0"/>
                  </a:cxn>
                  <a:cxn ang="0">
                    <a:pos x="6" y="0"/>
                  </a:cxn>
                  <a:cxn ang="0">
                    <a:pos x="6" y="0"/>
                  </a:cxn>
                  <a:cxn ang="0">
                    <a:pos x="6" y="0"/>
                  </a:cxn>
                  <a:cxn ang="0">
                    <a:pos x="0" y="6"/>
                  </a:cxn>
                  <a:cxn ang="0">
                    <a:pos x="0" y="6"/>
                  </a:cxn>
                </a:cxnLst>
                <a:rect l="0" t="0" r="r" b="b"/>
                <a:pathLst>
                  <a:path w="22" h="6">
                    <a:moveTo>
                      <a:pt x="0" y="6"/>
                    </a:moveTo>
                    <a:lnTo>
                      <a:pt x="0" y="6"/>
                    </a:lnTo>
                    <a:lnTo>
                      <a:pt x="12" y="6"/>
                    </a:lnTo>
                    <a:lnTo>
                      <a:pt x="12" y="6"/>
                    </a:lnTo>
                    <a:lnTo>
                      <a:pt x="18" y="6"/>
                    </a:lnTo>
                    <a:lnTo>
                      <a:pt x="18" y="6"/>
                    </a:lnTo>
                    <a:lnTo>
                      <a:pt x="22" y="2"/>
                    </a:lnTo>
                    <a:lnTo>
                      <a:pt x="22" y="0"/>
                    </a:lnTo>
                    <a:lnTo>
                      <a:pt x="22" y="0"/>
                    </a:lnTo>
                    <a:lnTo>
                      <a:pt x="8" y="0"/>
                    </a:lnTo>
                    <a:lnTo>
                      <a:pt x="8" y="0"/>
                    </a:lnTo>
                    <a:lnTo>
                      <a:pt x="6" y="0"/>
                    </a:lnTo>
                    <a:lnTo>
                      <a:pt x="6" y="0"/>
                    </a:lnTo>
                    <a:lnTo>
                      <a:pt x="6" y="0"/>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7" name="Freeform 339"/>
              <p:cNvSpPr/>
              <p:nvPr/>
            </p:nvSpPr>
            <p:spPr bwMode="auto">
              <a:xfrm>
                <a:off x="2463" y="461"/>
                <a:ext cx="24" cy="6"/>
              </a:xfrm>
              <a:custGeom>
                <a:avLst/>
                <a:gdLst/>
                <a:ahLst/>
                <a:cxnLst>
                  <a:cxn ang="0">
                    <a:pos x="8" y="0"/>
                  </a:cxn>
                  <a:cxn ang="0">
                    <a:pos x="8" y="0"/>
                  </a:cxn>
                  <a:cxn ang="0">
                    <a:pos x="4" y="0"/>
                  </a:cxn>
                  <a:cxn ang="0">
                    <a:pos x="4" y="0"/>
                  </a:cxn>
                  <a:cxn ang="0">
                    <a:pos x="0" y="4"/>
                  </a:cxn>
                  <a:cxn ang="0">
                    <a:pos x="0" y="4"/>
                  </a:cxn>
                  <a:cxn ang="0">
                    <a:pos x="6" y="6"/>
                  </a:cxn>
                  <a:cxn ang="0">
                    <a:pos x="12" y="6"/>
                  </a:cxn>
                  <a:cxn ang="0">
                    <a:pos x="18" y="4"/>
                  </a:cxn>
                  <a:cxn ang="0">
                    <a:pos x="24" y="0"/>
                  </a:cxn>
                  <a:cxn ang="0">
                    <a:pos x="24" y="0"/>
                  </a:cxn>
                  <a:cxn ang="0">
                    <a:pos x="8" y="0"/>
                  </a:cxn>
                  <a:cxn ang="0">
                    <a:pos x="8" y="0"/>
                  </a:cxn>
                </a:cxnLst>
                <a:rect l="0" t="0" r="r" b="b"/>
                <a:pathLst>
                  <a:path w="24" h="6">
                    <a:moveTo>
                      <a:pt x="8" y="0"/>
                    </a:moveTo>
                    <a:lnTo>
                      <a:pt x="8" y="0"/>
                    </a:lnTo>
                    <a:lnTo>
                      <a:pt x="4" y="0"/>
                    </a:lnTo>
                    <a:lnTo>
                      <a:pt x="4" y="0"/>
                    </a:lnTo>
                    <a:lnTo>
                      <a:pt x="0" y="4"/>
                    </a:lnTo>
                    <a:lnTo>
                      <a:pt x="0" y="4"/>
                    </a:lnTo>
                    <a:lnTo>
                      <a:pt x="6" y="6"/>
                    </a:lnTo>
                    <a:lnTo>
                      <a:pt x="12" y="6"/>
                    </a:lnTo>
                    <a:lnTo>
                      <a:pt x="18" y="4"/>
                    </a:lnTo>
                    <a:lnTo>
                      <a:pt x="24" y="0"/>
                    </a:lnTo>
                    <a:lnTo>
                      <a:pt x="24" y="0"/>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8" name="Freeform 340"/>
              <p:cNvSpPr/>
              <p:nvPr/>
            </p:nvSpPr>
            <p:spPr bwMode="auto">
              <a:xfrm>
                <a:off x="2511" y="461"/>
                <a:ext cx="12" cy="12"/>
              </a:xfrm>
              <a:custGeom>
                <a:avLst/>
                <a:gdLst/>
                <a:ahLst/>
                <a:cxnLst>
                  <a:cxn ang="0">
                    <a:pos x="12" y="0"/>
                  </a:cxn>
                  <a:cxn ang="0">
                    <a:pos x="12" y="0"/>
                  </a:cxn>
                  <a:cxn ang="0">
                    <a:pos x="6" y="2"/>
                  </a:cxn>
                  <a:cxn ang="0">
                    <a:pos x="6" y="2"/>
                  </a:cxn>
                  <a:cxn ang="0">
                    <a:pos x="0" y="2"/>
                  </a:cxn>
                  <a:cxn ang="0">
                    <a:pos x="0" y="2"/>
                  </a:cxn>
                  <a:cxn ang="0">
                    <a:pos x="0" y="2"/>
                  </a:cxn>
                  <a:cxn ang="0">
                    <a:pos x="0" y="2"/>
                  </a:cxn>
                  <a:cxn ang="0">
                    <a:pos x="0" y="12"/>
                  </a:cxn>
                  <a:cxn ang="0">
                    <a:pos x="0" y="12"/>
                  </a:cxn>
                  <a:cxn ang="0">
                    <a:pos x="12" y="0"/>
                  </a:cxn>
                  <a:cxn ang="0">
                    <a:pos x="12" y="0"/>
                  </a:cxn>
                </a:cxnLst>
                <a:rect l="0" t="0" r="r" b="b"/>
                <a:pathLst>
                  <a:path w="12" h="12">
                    <a:moveTo>
                      <a:pt x="12" y="0"/>
                    </a:moveTo>
                    <a:lnTo>
                      <a:pt x="12" y="0"/>
                    </a:lnTo>
                    <a:lnTo>
                      <a:pt x="6" y="2"/>
                    </a:lnTo>
                    <a:lnTo>
                      <a:pt x="6" y="2"/>
                    </a:lnTo>
                    <a:lnTo>
                      <a:pt x="0" y="2"/>
                    </a:lnTo>
                    <a:lnTo>
                      <a:pt x="0" y="2"/>
                    </a:lnTo>
                    <a:lnTo>
                      <a:pt x="0" y="2"/>
                    </a:lnTo>
                    <a:lnTo>
                      <a:pt x="0" y="2"/>
                    </a:lnTo>
                    <a:lnTo>
                      <a:pt x="0" y="12"/>
                    </a:lnTo>
                    <a:lnTo>
                      <a:pt x="0" y="12"/>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9" name="Freeform 341"/>
              <p:cNvSpPr/>
              <p:nvPr/>
            </p:nvSpPr>
            <p:spPr bwMode="auto">
              <a:xfrm>
                <a:off x="2503" y="463"/>
                <a:ext cx="6" cy="18"/>
              </a:xfrm>
              <a:custGeom>
                <a:avLst/>
                <a:gdLst/>
                <a:ahLst/>
                <a:cxnLst>
                  <a:cxn ang="0">
                    <a:pos x="0" y="2"/>
                  </a:cxn>
                  <a:cxn ang="0">
                    <a:pos x="0" y="2"/>
                  </a:cxn>
                  <a:cxn ang="0">
                    <a:pos x="0" y="8"/>
                  </a:cxn>
                  <a:cxn ang="0">
                    <a:pos x="0" y="8"/>
                  </a:cxn>
                  <a:cxn ang="0">
                    <a:pos x="0" y="14"/>
                  </a:cxn>
                  <a:cxn ang="0">
                    <a:pos x="0" y="14"/>
                  </a:cxn>
                  <a:cxn ang="0">
                    <a:pos x="0" y="18"/>
                  </a:cxn>
                  <a:cxn ang="0">
                    <a:pos x="0" y="18"/>
                  </a:cxn>
                  <a:cxn ang="0">
                    <a:pos x="4" y="14"/>
                  </a:cxn>
                  <a:cxn ang="0">
                    <a:pos x="4" y="14"/>
                  </a:cxn>
                  <a:cxn ang="0">
                    <a:pos x="6" y="12"/>
                  </a:cxn>
                  <a:cxn ang="0">
                    <a:pos x="6" y="12"/>
                  </a:cxn>
                  <a:cxn ang="0">
                    <a:pos x="6" y="0"/>
                  </a:cxn>
                  <a:cxn ang="0">
                    <a:pos x="6" y="0"/>
                  </a:cxn>
                  <a:cxn ang="0">
                    <a:pos x="4" y="2"/>
                  </a:cxn>
                  <a:cxn ang="0">
                    <a:pos x="0" y="2"/>
                  </a:cxn>
                  <a:cxn ang="0">
                    <a:pos x="0" y="2"/>
                  </a:cxn>
                </a:cxnLst>
                <a:rect l="0" t="0" r="r" b="b"/>
                <a:pathLst>
                  <a:path w="6" h="18">
                    <a:moveTo>
                      <a:pt x="0" y="2"/>
                    </a:moveTo>
                    <a:lnTo>
                      <a:pt x="0" y="2"/>
                    </a:lnTo>
                    <a:lnTo>
                      <a:pt x="0" y="8"/>
                    </a:lnTo>
                    <a:lnTo>
                      <a:pt x="0" y="8"/>
                    </a:lnTo>
                    <a:lnTo>
                      <a:pt x="0" y="14"/>
                    </a:lnTo>
                    <a:lnTo>
                      <a:pt x="0" y="14"/>
                    </a:lnTo>
                    <a:lnTo>
                      <a:pt x="0" y="18"/>
                    </a:lnTo>
                    <a:lnTo>
                      <a:pt x="0" y="18"/>
                    </a:lnTo>
                    <a:lnTo>
                      <a:pt x="4" y="14"/>
                    </a:lnTo>
                    <a:lnTo>
                      <a:pt x="4" y="14"/>
                    </a:lnTo>
                    <a:lnTo>
                      <a:pt x="6" y="12"/>
                    </a:lnTo>
                    <a:lnTo>
                      <a:pt x="6" y="12"/>
                    </a:lnTo>
                    <a:lnTo>
                      <a:pt x="6" y="0"/>
                    </a:lnTo>
                    <a:lnTo>
                      <a:pt x="6" y="0"/>
                    </a:lnTo>
                    <a:lnTo>
                      <a:pt x="4" y="2"/>
                    </a:lnTo>
                    <a:lnTo>
                      <a:pt x="0" y="2"/>
                    </a:lnTo>
                    <a:lnTo>
                      <a:pt x="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0" name="Freeform 342"/>
              <p:cNvSpPr/>
              <p:nvPr/>
            </p:nvSpPr>
            <p:spPr bwMode="auto">
              <a:xfrm>
                <a:off x="2495" y="467"/>
                <a:ext cx="6" cy="22"/>
              </a:xfrm>
              <a:custGeom>
                <a:avLst/>
                <a:gdLst/>
                <a:ahLst/>
                <a:cxnLst>
                  <a:cxn ang="0">
                    <a:pos x="0" y="4"/>
                  </a:cxn>
                  <a:cxn ang="0">
                    <a:pos x="0" y="4"/>
                  </a:cxn>
                  <a:cxn ang="0">
                    <a:pos x="0" y="10"/>
                  </a:cxn>
                  <a:cxn ang="0">
                    <a:pos x="0" y="10"/>
                  </a:cxn>
                  <a:cxn ang="0">
                    <a:pos x="0" y="22"/>
                  </a:cxn>
                  <a:cxn ang="0">
                    <a:pos x="0" y="22"/>
                  </a:cxn>
                  <a:cxn ang="0">
                    <a:pos x="4" y="18"/>
                  </a:cxn>
                  <a:cxn ang="0">
                    <a:pos x="4" y="18"/>
                  </a:cxn>
                  <a:cxn ang="0">
                    <a:pos x="6" y="16"/>
                  </a:cxn>
                  <a:cxn ang="0">
                    <a:pos x="6" y="14"/>
                  </a:cxn>
                  <a:cxn ang="0">
                    <a:pos x="6" y="14"/>
                  </a:cxn>
                  <a:cxn ang="0">
                    <a:pos x="6" y="0"/>
                  </a:cxn>
                  <a:cxn ang="0">
                    <a:pos x="6" y="0"/>
                  </a:cxn>
                  <a:cxn ang="0">
                    <a:pos x="2" y="0"/>
                  </a:cxn>
                  <a:cxn ang="0">
                    <a:pos x="0" y="4"/>
                  </a:cxn>
                  <a:cxn ang="0">
                    <a:pos x="0" y="4"/>
                  </a:cxn>
                </a:cxnLst>
                <a:rect l="0" t="0" r="r" b="b"/>
                <a:pathLst>
                  <a:path w="6" h="22">
                    <a:moveTo>
                      <a:pt x="0" y="4"/>
                    </a:moveTo>
                    <a:lnTo>
                      <a:pt x="0" y="4"/>
                    </a:lnTo>
                    <a:lnTo>
                      <a:pt x="0" y="10"/>
                    </a:lnTo>
                    <a:lnTo>
                      <a:pt x="0" y="10"/>
                    </a:lnTo>
                    <a:lnTo>
                      <a:pt x="0" y="22"/>
                    </a:lnTo>
                    <a:lnTo>
                      <a:pt x="0" y="22"/>
                    </a:lnTo>
                    <a:lnTo>
                      <a:pt x="4" y="18"/>
                    </a:lnTo>
                    <a:lnTo>
                      <a:pt x="4" y="18"/>
                    </a:lnTo>
                    <a:lnTo>
                      <a:pt x="6" y="16"/>
                    </a:lnTo>
                    <a:lnTo>
                      <a:pt x="6" y="14"/>
                    </a:lnTo>
                    <a:lnTo>
                      <a:pt x="6" y="14"/>
                    </a:lnTo>
                    <a:lnTo>
                      <a:pt x="6" y="0"/>
                    </a:lnTo>
                    <a:lnTo>
                      <a:pt x="6" y="0"/>
                    </a:lnTo>
                    <a:lnTo>
                      <a:pt x="2" y="0"/>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1" name="Freeform 343"/>
              <p:cNvSpPr/>
              <p:nvPr/>
            </p:nvSpPr>
            <p:spPr bwMode="auto">
              <a:xfrm>
                <a:off x="2485" y="471"/>
                <a:ext cx="8" cy="24"/>
              </a:xfrm>
              <a:custGeom>
                <a:avLst/>
                <a:gdLst/>
                <a:ahLst/>
                <a:cxnLst>
                  <a:cxn ang="0">
                    <a:pos x="8" y="20"/>
                  </a:cxn>
                  <a:cxn ang="0">
                    <a:pos x="8" y="20"/>
                  </a:cxn>
                  <a:cxn ang="0">
                    <a:pos x="8" y="16"/>
                  </a:cxn>
                  <a:cxn ang="0">
                    <a:pos x="8" y="16"/>
                  </a:cxn>
                  <a:cxn ang="0">
                    <a:pos x="8" y="0"/>
                  </a:cxn>
                  <a:cxn ang="0">
                    <a:pos x="8" y="0"/>
                  </a:cxn>
                  <a:cxn ang="0">
                    <a:pos x="4" y="6"/>
                  </a:cxn>
                  <a:cxn ang="0">
                    <a:pos x="2" y="12"/>
                  </a:cxn>
                  <a:cxn ang="0">
                    <a:pos x="0" y="18"/>
                  </a:cxn>
                  <a:cxn ang="0">
                    <a:pos x="2" y="24"/>
                  </a:cxn>
                  <a:cxn ang="0">
                    <a:pos x="2" y="24"/>
                  </a:cxn>
                  <a:cxn ang="0">
                    <a:pos x="8" y="20"/>
                  </a:cxn>
                  <a:cxn ang="0">
                    <a:pos x="8" y="20"/>
                  </a:cxn>
                </a:cxnLst>
                <a:rect l="0" t="0" r="r" b="b"/>
                <a:pathLst>
                  <a:path w="8" h="24">
                    <a:moveTo>
                      <a:pt x="8" y="20"/>
                    </a:moveTo>
                    <a:lnTo>
                      <a:pt x="8" y="20"/>
                    </a:lnTo>
                    <a:lnTo>
                      <a:pt x="8" y="16"/>
                    </a:lnTo>
                    <a:lnTo>
                      <a:pt x="8" y="16"/>
                    </a:lnTo>
                    <a:lnTo>
                      <a:pt x="8" y="0"/>
                    </a:lnTo>
                    <a:lnTo>
                      <a:pt x="8" y="0"/>
                    </a:lnTo>
                    <a:lnTo>
                      <a:pt x="4" y="6"/>
                    </a:lnTo>
                    <a:lnTo>
                      <a:pt x="2" y="12"/>
                    </a:lnTo>
                    <a:lnTo>
                      <a:pt x="0" y="18"/>
                    </a:lnTo>
                    <a:lnTo>
                      <a:pt x="2" y="24"/>
                    </a:lnTo>
                    <a:lnTo>
                      <a:pt x="2" y="24"/>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2" name="Freeform 344"/>
              <p:cNvSpPr/>
              <p:nvPr/>
            </p:nvSpPr>
            <p:spPr bwMode="auto">
              <a:xfrm>
                <a:off x="2513" y="463"/>
                <a:ext cx="12" cy="12"/>
              </a:xfrm>
              <a:custGeom>
                <a:avLst/>
                <a:gdLst/>
                <a:ahLst/>
                <a:cxnLst>
                  <a:cxn ang="0">
                    <a:pos x="10" y="12"/>
                  </a:cxn>
                  <a:cxn ang="0">
                    <a:pos x="10" y="12"/>
                  </a:cxn>
                  <a:cxn ang="0">
                    <a:pos x="10" y="8"/>
                  </a:cxn>
                  <a:cxn ang="0">
                    <a:pos x="10" y="8"/>
                  </a:cxn>
                  <a:cxn ang="0">
                    <a:pos x="12" y="0"/>
                  </a:cxn>
                  <a:cxn ang="0">
                    <a:pos x="12" y="0"/>
                  </a:cxn>
                  <a:cxn ang="0">
                    <a:pos x="0" y="12"/>
                  </a:cxn>
                  <a:cxn ang="0">
                    <a:pos x="0" y="12"/>
                  </a:cxn>
                  <a:cxn ang="0">
                    <a:pos x="10" y="12"/>
                  </a:cxn>
                  <a:cxn ang="0">
                    <a:pos x="10" y="12"/>
                  </a:cxn>
                  <a:cxn ang="0">
                    <a:pos x="10" y="12"/>
                  </a:cxn>
                  <a:cxn ang="0">
                    <a:pos x="10" y="12"/>
                  </a:cxn>
                </a:cxnLst>
                <a:rect l="0" t="0" r="r" b="b"/>
                <a:pathLst>
                  <a:path w="12" h="12">
                    <a:moveTo>
                      <a:pt x="10" y="12"/>
                    </a:moveTo>
                    <a:lnTo>
                      <a:pt x="10" y="12"/>
                    </a:lnTo>
                    <a:lnTo>
                      <a:pt x="10" y="8"/>
                    </a:lnTo>
                    <a:lnTo>
                      <a:pt x="10" y="8"/>
                    </a:lnTo>
                    <a:lnTo>
                      <a:pt x="12" y="0"/>
                    </a:lnTo>
                    <a:lnTo>
                      <a:pt x="12" y="0"/>
                    </a:lnTo>
                    <a:lnTo>
                      <a:pt x="0" y="12"/>
                    </a:lnTo>
                    <a:lnTo>
                      <a:pt x="0" y="12"/>
                    </a:lnTo>
                    <a:lnTo>
                      <a:pt x="10" y="12"/>
                    </a:lnTo>
                    <a:lnTo>
                      <a:pt x="10" y="12"/>
                    </a:lnTo>
                    <a:lnTo>
                      <a:pt x="10" y="12"/>
                    </a:lnTo>
                    <a:lnTo>
                      <a:pt x="1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3" name="Freeform 345"/>
              <p:cNvSpPr/>
              <p:nvPr/>
            </p:nvSpPr>
            <p:spPr bwMode="auto">
              <a:xfrm>
                <a:off x="2505" y="477"/>
                <a:ext cx="18" cy="6"/>
              </a:xfrm>
              <a:custGeom>
                <a:avLst/>
                <a:gdLst/>
                <a:ahLst/>
                <a:cxnLst>
                  <a:cxn ang="0">
                    <a:pos x="4" y="2"/>
                  </a:cxn>
                  <a:cxn ang="0">
                    <a:pos x="4" y="2"/>
                  </a:cxn>
                  <a:cxn ang="0">
                    <a:pos x="0" y="6"/>
                  </a:cxn>
                  <a:cxn ang="0">
                    <a:pos x="0" y="6"/>
                  </a:cxn>
                  <a:cxn ang="0">
                    <a:pos x="4" y="6"/>
                  </a:cxn>
                  <a:cxn ang="0">
                    <a:pos x="4" y="6"/>
                  </a:cxn>
                  <a:cxn ang="0">
                    <a:pos x="10" y="6"/>
                  </a:cxn>
                  <a:cxn ang="0">
                    <a:pos x="10" y="6"/>
                  </a:cxn>
                  <a:cxn ang="0">
                    <a:pos x="16" y="6"/>
                  </a:cxn>
                  <a:cxn ang="0">
                    <a:pos x="16" y="6"/>
                  </a:cxn>
                  <a:cxn ang="0">
                    <a:pos x="16" y="4"/>
                  </a:cxn>
                  <a:cxn ang="0">
                    <a:pos x="18" y="0"/>
                  </a:cxn>
                  <a:cxn ang="0">
                    <a:pos x="18" y="0"/>
                  </a:cxn>
                  <a:cxn ang="0">
                    <a:pos x="6" y="0"/>
                  </a:cxn>
                  <a:cxn ang="0">
                    <a:pos x="6" y="0"/>
                  </a:cxn>
                  <a:cxn ang="0">
                    <a:pos x="4" y="2"/>
                  </a:cxn>
                  <a:cxn ang="0">
                    <a:pos x="4" y="2"/>
                  </a:cxn>
                </a:cxnLst>
                <a:rect l="0" t="0" r="r" b="b"/>
                <a:pathLst>
                  <a:path w="18" h="6">
                    <a:moveTo>
                      <a:pt x="4" y="2"/>
                    </a:moveTo>
                    <a:lnTo>
                      <a:pt x="4" y="2"/>
                    </a:lnTo>
                    <a:lnTo>
                      <a:pt x="0" y="6"/>
                    </a:lnTo>
                    <a:lnTo>
                      <a:pt x="0" y="6"/>
                    </a:lnTo>
                    <a:lnTo>
                      <a:pt x="4" y="6"/>
                    </a:lnTo>
                    <a:lnTo>
                      <a:pt x="4" y="6"/>
                    </a:lnTo>
                    <a:lnTo>
                      <a:pt x="10" y="6"/>
                    </a:lnTo>
                    <a:lnTo>
                      <a:pt x="10" y="6"/>
                    </a:lnTo>
                    <a:lnTo>
                      <a:pt x="16" y="6"/>
                    </a:lnTo>
                    <a:lnTo>
                      <a:pt x="16" y="6"/>
                    </a:lnTo>
                    <a:lnTo>
                      <a:pt x="16" y="4"/>
                    </a:lnTo>
                    <a:lnTo>
                      <a:pt x="18" y="0"/>
                    </a:lnTo>
                    <a:lnTo>
                      <a:pt x="18" y="0"/>
                    </a:lnTo>
                    <a:lnTo>
                      <a:pt x="6" y="0"/>
                    </a:lnTo>
                    <a:lnTo>
                      <a:pt x="6" y="0"/>
                    </a:lnTo>
                    <a:lnTo>
                      <a:pt x="4" y="2"/>
                    </a:lnTo>
                    <a:lnTo>
                      <a:pt x="4"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4" name="Freeform 346"/>
              <p:cNvSpPr/>
              <p:nvPr/>
            </p:nvSpPr>
            <p:spPr bwMode="auto">
              <a:xfrm>
                <a:off x="2497" y="485"/>
                <a:ext cx="22" cy="6"/>
              </a:xfrm>
              <a:custGeom>
                <a:avLst/>
                <a:gdLst/>
                <a:ahLst/>
                <a:cxnLst>
                  <a:cxn ang="0">
                    <a:pos x="0" y="6"/>
                  </a:cxn>
                  <a:cxn ang="0">
                    <a:pos x="0" y="6"/>
                  </a:cxn>
                  <a:cxn ang="0">
                    <a:pos x="12" y="6"/>
                  </a:cxn>
                  <a:cxn ang="0">
                    <a:pos x="12" y="6"/>
                  </a:cxn>
                  <a:cxn ang="0">
                    <a:pos x="18" y="6"/>
                  </a:cxn>
                  <a:cxn ang="0">
                    <a:pos x="18" y="6"/>
                  </a:cxn>
                  <a:cxn ang="0">
                    <a:pos x="22" y="4"/>
                  </a:cxn>
                  <a:cxn ang="0">
                    <a:pos x="22" y="0"/>
                  </a:cxn>
                  <a:cxn ang="0">
                    <a:pos x="22" y="0"/>
                  </a:cxn>
                  <a:cxn ang="0">
                    <a:pos x="8" y="0"/>
                  </a:cxn>
                  <a:cxn ang="0">
                    <a:pos x="8" y="0"/>
                  </a:cxn>
                  <a:cxn ang="0">
                    <a:pos x="6" y="0"/>
                  </a:cxn>
                  <a:cxn ang="0">
                    <a:pos x="4" y="2"/>
                  </a:cxn>
                  <a:cxn ang="0">
                    <a:pos x="4" y="2"/>
                  </a:cxn>
                  <a:cxn ang="0">
                    <a:pos x="0" y="6"/>
                  </a:cxn>
                  <a:cxn ang="0">
                    <a:pos x="0" y="6"/>
                  </a:cxn>
                </a:cxnLst>
                <a:rect l="0" t="0" r="r" b="b"/>
                <a:pathLst>
                  <a:path w="22" h="6">
                    <a:moveTo>
                      <a:pt x="0" y="6"/>
                    </a:moveTo>
                    <a:lnTo>
                      <a:pt x="0" y="6"/>
                    </a:lnTo>
                    <a:lnTo>
                      <a:pt x="12" y="6"/>
                    </a:lnTo>
                    <a:lnTo>
                      <a:pt x="12" y="6"/>
                    </a:lnTo>
                    <a:lnTo>
                      <a:pt x="18" y="6"/>
                    </a:lnTo>
                    <a:lnTo>
                      <a:pt x="18" y="6"/>
                    </a:lnTo>
                    <a:lnTo>
                      <a:pt x="22" y="4"/>
                    </a:lnTo>
                    <a:lnTo>
                      <a:pt x="22" y="0"/>
                    </a:lnTo>
                    <a:lnTo>
                      <a:pt x="22" y="0"/>
                    </a:lnTo>
                    <a:lnTo>
                      <a:pt x="8" y="0"/>
                    </a:lnTo>
                    <a:lnTo>
                      <a:pt x="8" y="0"/>
                    </a:lnTo>
                    <a:lnTo>
                      <a:pt x="6" y="0"/>
                    </a:lnTo>
                    <a:lnTo>
                      <a:pt x="4" y="2"/>
                    </a:lnTo>
                    <a:lnTo>
                      <a:pt x="4" y="2"/>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5" name="Freeform 347"/>
              <p:cNvSpPr/>
              <p:nvPr/>
            </p:nvSpPr>
            <p:spPr bwMode="auto">
              <a:xfrm>
                <a:off x="2491" y="493"/>
                <a:ext cx="24" cy="8"/>
              </a:xfrm>
              <a:custGeom>
                <a:avLst/>
                <a:gdLst/>
                <a:ahLst/>
                <a:cxnLst>
                  <a:cxn ang="0">
                    <a:pos x="8" y="0"/>
                  </a:cxn>
                  <a:cxn ang="0">
                    <a:pos x="8" y="0"/>
                  </a:cxn>
                  <a:cxn ang="0">
                    <a:pos x="4" y="0"/>
                  </a:cxn>
                  <a:cxn ang="0">
                    <a:pos x="4" y="0"/>
                  </a:cxn>
                  <a:cxn ang="0">
                    <a:pos x="0" y="6"/>
                  </a:cxn>
                  <a:cxn ang="0">
                    <a:pos x="0" y="6"/>
                  </a:cxn>
                  <a:cxn ang="0">
                    <a:pos x="6" y="8"/>
                  </a:cxn>
                  <a:cxn ang="0">
                    <a:pos x="12" y="6"/>
                  </a:cxn>
                  <a:cxn ang="0">
                    <a:pos x="18" y="4"/>
                  </a:cxn>
                  <a:cxn ang="0">
                    <a:pos x="24" y="0"/>
                  </a:cxn>
                  <a:cxn ang="0">
                    <a:pos x="24" y="0"/>
                  </a:cxn>
                  <a:cxn ang="0">
                    <a:pos x="8" y="0"/>
                  </a:cxn>
                  <a:cxn ang="0">
                    <a:pos x="8" y="0"/>
                  </a:cxn>
                </a:cxnLst>
                <a:rect l="0" t="0" r="r" b="b"/>
                <a:pathLst>
                  <a:path w="24" h="8">
                    <a:moveTo>
                      <a:pt x="8" y="0"/>
                    </a:moveTo>
                    <a:lnTo>
                      <a:pt x="8" y="0"/>
                    </a:lnTo>
                    <a:lnTo>
                      <a:pt x="4" y="0"/>
                    </a:lnTo>
                    <a:lnTo>
                      <a:pt x="4" y="0"/>
                    </a:lnTo>
                    <a:lnTo>
                      <a:pt x="0" y="6"/>
                    </a:lnTo>
                    <a:lnTo>
                      <a:pt x="0" y="6"/>
                    </a:lnTo>
                    <a:lnTo>
                      <a:pt x="6" y="8"/>
                    </a:lnTo>
                    <a:lnTo>
                      <a:pt x="12" y="6"/>
                    </a:lnTo>
                    <a:lnTo>
                      <a:pt x="18" y="4"/>
                    </a:lnTo>
                    <a:lnTo>
                      <a:pt x="24" y="0"/>
                    </a:lnTo>
                    <a:lnTo>
                      <a:pt x="24" y="0"/>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6" name="Freeform 348"/>
              <p:cNvSpPr/>
              <p:nvPr/>
            </p:nvSpPr>
            <p:spPr bwMode="auto">
              <a:xfrm>
                <a:off x="2427" y="417"/>
                <a:ext cx="12" cy="20"/>
              </a:xfrm>
              <a:custGeom>
                <a:avLst/>
                <a:gdLst/>
                <a:ahLst/>
                <a:cxnLst>
                  <a:cxn ang="0">
                    <a:pos x="0" y="8"/>
                  </a:cxn>
                  <a:cxn ang="0">
                    <a:pos x="0" y="8"/>
                  </a:cxn>
                  <a:cxn ang="0">
                    <a:pos x="0" y="8"/>
                  </a:cxn>
                  <a:cxn ang="0">
                    <a:pos x="0" y="8"/>
                  </a:cxn>
                  <a:cxn ang="0">
                    <a:pos x="4" y="20"/>
                  </a:cxn>
                  <a:cxn ang="0">
                    <a:pos x="4" y="20"/>
                  </a:cxn>
                  <a:cxn ang="0">
                    <a:pos x="12" y="0"/>
                  </a:cxn>
                  <a:cxn ang="0">
                    <a:pos x="12" y="0"/>
                  </a:cxn>
                  <a:cxn ang="0">
                    <a:pos x="4" y="4"/>
                  </a:cxn>
                  <a:cxn ang="0">
                    <a:pos x="4" y="4"/>
                  </a:cxn>
                  <a:cxn ang="0">
                    <a:pos x="0" y="8"/>
                  </a:cxn>
                  <a:cxn ang="0">
                    <a:pos x="0" y="8"/>
                  </a:cxn>
                </a:cxnLst>
                <a:rect l="0" t="0" r="r" b="b"/>
                <a:pathLst>
                  <a:path w="12" h="20">
                    <a:moveTo>
                      <a:pt x="0" y="8"/>
                    </a:moveTo>
                    <a:lnTo>
                      <a:pt x="0" y="8"/>
                    </a:lnTo>
                    <a:lnTo>
                      <a:pt x="0" y="8"/>
                    </a:lnTo>
                    <a:lnTo>
                      <a:pt x="0" y="8"/>
                    </a:lnTo>
                    <a:lnTo>
                      <a:pt x="4" y="20"/>
                    </a:lnTo>
                    <a:lnTo>
                      <a:pt x="4" y="20"/>
                    </a:lnTo>
                    <a:lnTo>
                      <a:pt x="12" y="0"/>
                    </a:lnTo>
                    <a:lnTo>
                      <a:pt x="12" y="0"/>
                    </a:lnTo>
                    <a:lnTo>
                      <a:pt x="4" y="4"/>
                    </a:lnTo>
                    <a:lnTo>
                      <a:pt x="4"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7" name="Freeform 349"/>
              <p:cNvSpPr/>
              <p:nvPr/>
            </p:nvSpPr>
            <p:spPr bwMode="auto">
              <a:xfrm>
                <a:off x="2419" y="427"/>
                <a:ext cx="10" cy="22"/>
              </a:xfrm>
              <a:custGeom>
                <a:avLst/>
                <a:gdLst/>
                <a:ahLst/>
                <a:cxnLst>
                  <a:cxn ang="0">
                    <a:pos x="6" y="0"/>
                  </a:cxn>
                  <a:cxn ang="0">
                    <a:pos x="6" y="0"/>
                  </a:cxn>
                  <a:cxn ang="0">
                    <a:pos x="2" y="2"/>
                  </a:cxn>
                  <a:cxn ang="0">
                    <a:pos x="0" y="4"/>
                  </a:cxn>
                  <a:cxn ang="0">
                    <a:pos x="0" y="4"/>
                  </a:cxn>
                  <a:cxn ang="0">
                    <a:pos x="2" y="10"/>
                  </a:cxn>
                  <a:cxn ang="0">
                    <a:pos x="2" y="10"/>
                  </a:cxn>
                  <a:cxn ang="0">
                    <a:pos x="4" y="18"/>
                  </a:cxn>
                  <a:cxn ang="0">
                    <a:pos x="4" y="18"/>
                  </a:cxn>
                  <a:cxn ang="0">
                    <a:pos x="6" y="22"/>
                  </a:cxn>
                  <a:cxn ang="0">
                    <a:pos x="6" y="22"/>
                  </a:cxn>
                  <a:cxn ang="0">
                    <a:pos x="8" y="16"/>
                  </a:cxn>
                  <a:cxn ang="0">
                    <a:pos x="8" y="16"/>
                  </a:cxn>
                  <a:cxn ang="0">
                    <a:pos x="10" y="14"/>
                  </a:cxn>
                  <a:cxn ang="0">
                    <a:pos x="10" y="12"/>
                  </a:cxn>
                  <a:cxn ang="0">
                    <a:pos x="10" y="12"/>
                  </a:cxn>
                  <a:cxn ang="0">
                    <a:pos x="6" y="0"/>
                  </a:cxn>
                  <a:cxn ang="0">
                    <a:pos x="6" y="0"/>
                  </a:cxn>
                </a:cxnLst>
                <a:rect l="0" t="0" r="r" b="b"/>
                <a:pathLst>
                  <a:path w="10" h="22">
                    <a:moveTo>
                      <a:pt x="6" y="0"/>
                    </a:moveTo>
                    <a:lnTo>
                      <a:pt x="6" y="0"/>
                    </a:lnTo>
                    <a:lnTo>
                      <a:pt x="2" y="2"/>
                    </a:lnTo>
                    <a:lnTo>
                      <a:pt x="0" y="4"/>
                    </a:lnTo>
                    <a:lnTo>
                      <a:pt x="0" y="4"/>
                    </a:lnTo>
                    <a:lnTo>
                      <a:pt x="2" y="10"/>
                    </a:lnTo>
                    <a:lnTo>
                      <a:pt x="2" y="10"/>
                    </a:lnTo>
                    <a:lnTo>
                      <a:pt x="4" y="18"/>
                    </a:lnTo>
                    <a:lnTo>
                      <a:pt x="4" y="18"/>
                    </a:lnTo>
                    <a:lnTo>
                      <a:pt x="6" y="22"/>
                    </a:lnTo>
                    <a:lnTo>
                      <a:pt x="6" y="22"/>
                    </a:lnTo>
                    <a:lnTo>
                      <a:pt x="8" y="16"/>
                    </a:lnTo>
                    <a:lnTo>
                      <a:pt x="8" y="16"/>
                    </a:lnTo>
                    <a:lnTo>
                      <a:pt x="10" y="14"/>
                    </a:lnTo>
                    <a:lnTo>
                      <a:pt x="10" y="12"/>
                    </a:lnTo>
                    <a:lnTo>
                      <a:pt x="10" y="12"/>
                    </a:lnTo>
                    <a:lnTo>
                      <a:pt x="6" y="0"/>
                    </a:lnTo>
                    <a:lnTo>
                      <a:pt x="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8" name="Freeform 350"/>
              <p:cNvSpPr/>
              <p:nvPr/>
            </p:nvSpPr>
            <p:spPr bwMode="auto">
              <a:xfrm>
                <a:off x="2411" y="433"/>
                <a:ext cx="12" cy="28"/>
              </a:xfrm>
              <a:custGeom>
                <a:avLst/>
                <a:gdLst/>
                <a:ahLst/>
                <a:cxnLst>
                  <a:cxn ang="0">
                    <a:pos x="0" y="8"/>
                  </a:cxn>
                  <a:cxn ang="0">
                    <a:pos x="0" y="8"/>
                  </a:cxn>
                  <a:cxn ang="0">
                    <a:pos x="4" y="16"/>
                  </a:cxn>
                  <a:cxn ang="0">
                    <a:pos x="4" y="16"/>
                  </a:cxn>
                  <a:cxn ang="0">
                    <a:pos x="8" y="28"/>
                  </a:cxn>
                  <a:cxn ang="0">
                    <a:pos x="8" y="28"/>
                  </a:cxn>
                  <a:cxn ang="0">
                    <a:pos x="12" y="20"/>
                  </a:cxn>
                  <a:cxn ang="0">
                    <a:pos x="12" y="20"/>
                  </a:cxn>
                  <a:cxn ang="0">
                    <a:pos x="12" y="18"/>
                  </a:cxn>
                  <a:cxn ang="0">
                    <a:pos x="12" y="16"/>
                  </a:cxn>
                  <a:cxn ang="0">
                    <a:pos x="12" y="16"/>
                  </a:cxn>
                  <a:cxn ang="0">
                    <a:pos x="6" y="0"/>
                  </a:cxn>
                  <a:cxn ang="0">
                    <a:pos x="6" y="0"/>
                  </a:cxn>
                  <a:cxn ang="0">
                    <a:pos x="2" y="4"/>
                  </a:cxn>
                  <a:cxn ang="0">
                    <a:pos x="0" y="8"/>
                  </a:cxn>
                  <a:cxn ang="0">
                    <a:pos x="0" y="8"/>
                  </a:cxn>
                </a:cxnLst>
                <a:rect l="0" t="0" r="r" b="b"/>
                <a:pathLst>
                  <a:path w="12" h="28">
                    <a:moveTo>
                      <a:pt x="0" y="8"/>
                    </a:moveTo>
                    <a:lnTo>
                      <a:pt x="0" y="8"/>
                    </a:lnTo>
                    <a:lnTo>
                      <a:pt x="4" y="16"/>
                    </a:lnTo>
                    <a:lnTo>
                      <a:pt x="4" y="16"/>
                    </a:lnTo>
                    <a:lnTo>
                      <a:pt x="8" y="28"/>
                    </a:lnTo>
                    <a:lnTo>
                      <a:pt x="8" y="28"/>
                    </a:lnTo>
                    <a:lnTo>
                      <a:pt x="12" y="20"/>
                    </a:lnTo>
                    <a:lnTo>
                      <a:pt x="12" y="20"/>
                    </a:lnTo>
                    <a:lnTo>
                      <a:pt x="12" y="18"/>
                    </a:lnTo>
                    <a:lnTo>
                      <a:pt x="12" y="16"/>
                    </a:lnTo>
                    <a:lnTo>
                      <a:pt x="12" y="16"/>
                    </a:lnTo>
                    <a:lnTo>
                      <a:pt x="6" y="0"/>
                    </a:lnTo>
                    <a:lnTo>
                      <a:pt x="6" y="0"/>
                    </a:lnTo>
                    <a:lnTo>
                      <a:pt x="2"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9" name="Freeform 351"/>
              <p:cNvSpPr/>
              <p:nvPr/>
            </p:nvSpPr>
            <p:spPr bwMode="auto">
              <a:xfrm>
                <a:off x="2407" y="443"/>
                <a:ext cx="10" cy="30"/>
              </a:xfrm>
              <a:custGeom>
                <a:avLst/>
                <a:gdLst/>
                <a:ahLst/>
                <a:cxnLst>
                  <a:cxn ang="0">
                    <a:pos x="10" y="22"/>
                  </a:cxn>
                  <a:cxn ang="0">
                    <a:pos x="10" y="22"/>
                  </a:cxn>
                  <a:cxn ang="0">
                    <a:pos x="8" y="16"/>
                  </a:cxn>
                  <a:cxn ang="0">
                    <a:pos x="8" y="16"/>
                  </a:cxn>
                  <a:cxn ang="0">
                    <a:pos x="2" y="0"/>
                  </a:cxn>
                  <a:cxn ang="0">
                    <a:pos x="2" y="0"/>
                  </a:cxn>
                  <a:cxn ang="0">
                    <a:pos x="0" y="8"/>
                  </a:cxn>
                  <a:cxn ang="0">
                    <a:pos x="0" y="16"/>
                  </a:cxn>
                  <a:cxn ang="0">
                    <a:pos x="2" y="22"/>
                  </a:cxn>
                  <a:cxn ang="0">
                    <a:pos x="8" y="30"/>
                  </a:cxn>
                  <a:cxn ang="0">
                    <a:pos x="8" y="30"/>
                  </a:cxn>
                  <a:cxn ang="0">
                    <a:pos x="10" y="22"/>
                  </a:cxn>
                  <a:cxn ang="0">
                    <a:pos x="10" y="22"/>
                  </a:cxn>
                </a:cxnLst>
                <a:rect l="0" t="0" r="r" b="b"/>
                <a:pathLst>
                  <a:path w="10" h="30">
                    <a:moveTo>
                      <a:pt x="10" y="22"/>
                    </a:moveTo>
                    <a:lnTo>
                      <a:pt x="10" y="22"/>
                    </a:lnTo>
                    <a:lnTo>
                      <a:pt x="8" y="16"/>
                    </a:lnTo>
                    <a:lnTo>
                      <a:pt x="8" y="16"/>
                    </a:lnTo>
                    <a:lnTo>
                      <a:pt x="2" y="0"/>
                    </a:lnTo>
                    <a:lnTo>
                      <a:pt x="2" y="0"/>
                    </a:lnTo>
                    <a:lnTo>
                      <a:pt x="0" y="8"/>
                    </a:lnTo>
                    <a:lnTo>
                      <a:pt x="0" y="16"/>
                    </a:lnTo>
                    <a:lnTo>
                      <a:pt x="2" y="22"/>
                    </a:lnTo>
                    <a:lnTo>
                      <a:pt x="8" y="30"/>
                    </a:lnTo>
                    <a:lnTo>
                      <a:pt x="8" y="30"/>
                    </a:lnTo>
                    <a:lnTo>
                      <a:pt x="10" y="22"/>
                    </a:lnTo>
                    <a:lnTo>
                      <a:pt x="1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0" name="Freeform 352"/>
              <p:cNvSpPr/>
              <p:nvPr/>
            </p:nvSpPr>
            <p:spPr bwMode="auto">
              <a:xfrm>
                <a:off x="2433" y="419"/>
                <a:ext cx="12" cy="18"/>
              </a:xfrm>
              <a:custGeom>
                <a:avLst/>
                <a:gdLst/>
                <a:ahLst/>
                <a:cxnLst>
                  <a:cxn ang="0">
                    <a:pos x="8" y="0"/>
                  </a:cxn>
                  <a:cxn ang="0">
                    <a:pos x="8" y="0"/>
                  </a:cxn>
                  <a:cxn ang="0">
                    <a:pos x="0" y="18"/>
                  </a:cxn>
                  <a:cxn ang="0">
                    <a:pos x="0" y="18"/>
                  </a:cxn>
                  <a:cxn ang="0">
                    <a:pos x="10" y="14"/>
                  </a:cxn>
                  <a:cxn ang="0">
                    <a:pos x="10" y="14"/>
                  </a:cxn>
                  <a:cxn ang="0">
                    <a:pos x="12" y="14"/>
                  </a:cxn>
                  <a:cxn ang="0">
                    <a:pos x="12" y="14"/>
                  </a:cxn>
                  <a:cxn ang="0">
                    <a:pos x="12" y="8"/>
                  </a:cxn>
                  <a:cxn ang="0">
                    <a:pos x="12" y="8"/>
                  </a:cxn>
                  <a:cxn ang="0">
                    <a:pos x="8" y="0"/>
                  </a:cxn>
                  <a:cxn ang="0">
                    <a:pos x="8" y="0"/>
                  </a:cxn>
                </a:cxnLst>
                <a:rect l="0" t="0" r="r" b="b"/>
                <a:pathLst>
                  <a:path w="12" h="18">
                    <a:moveTo>
                      <a:pt x="8" y="0"/>
                    </a:moveTo>
                    <a:lnTo>
                      <a:pt x="8" y="0"/>
                    </a:lnTo>
                    <a:lnTo>
                      <a:pt x="0" y="18"/>
                    </a:lnTo>
                    <a:lnTo>
                      <a:pt x="0" y="18"/>
                    </a:lnTo>
                    <a:lnTo>
                      <a:pt x="10" y="14"/>
                    </a:lnTo>
                    <a:lnTo>
                      <a:pt x="10" y="14"/>
                    </a:lnTo>
                    <a:lnTo>
                      <a:pt x="12" y="14"/>
                    </a:lnTo>
                    <a:lnTo>
                      <a:pt x="12" y="14"/>
                    </a:lnTo>
                    <a:lnTo>
                      <a:pt x="12" y="8"/>
                    </a:lnTo>
                    <a:lnTo>
                      <a:pt x="12" y="8"/>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1" name="Freeform 353"/>
              <p:cNvSpPr/>
              <p:nvPr/>
            </p:nvSpPr>
            <p:spPr bwMode="auto">
              <a:xfrm>
                <a:off x="2429" y="435"/>
                <a:ext cx="18" cy="16"/>
              </a:xfrm>
              <a:custGeom>
                <a:avLst/>
                <a:gdLst/>
                <a:ahLst/>
                <a:cxnLst>
                  <a:cxn ang="0">
                    <a:pos x="4" y="6"/>
                  </a:cxn>
                  <a:cxn ang="0">
                    <a:pos x="4" y="6"/>
                  </a:cxn>
                  <a:cxn ang="0">
                    <a:pos x="2" y="8"/>
                  </a:cxn>
                  <a:cxn ang="0">
                    <a:pos x="2" y="10"/>
                  </a:cxn>
                  <a:cxn ang="0">
                    <a:pos x="2" y="10"/>
                  </a:cxn>
                  <a:cxn ang="0">
                    <a:pos x="0" y="16"/>
                  </a:cxn>
                  <a:cxn ang="0">
                    <a:pos x="0" y="16"/>
                  </a:cxn>
                  <a:cxn ang="0">
                    <a:pos x="4" y="14"/>
                  </a:cxn>
                  <a:cxn ang="0">
                    <a:pos x="4" y="14"/>
                  </a:cxn>
                  <a:cxn ang="0">
                    <a:pos x="12" y="10"/>
                  </a:cxn>
                  <a:cxn ang="0">
                    <a:pos x="12" y="10"/>
                  </a:cxn>
                  <a:cxn ang="0">
                    <a:pos x="16" y="8"/>
                  </a:cxn>
                  <a:cxn ang="0">
                    <a:pos x="16" y="8"/>
                  </a:cxn>
                  <a:cxn ang="0">
                    <a:pos x="18" y="4"/>
                  </a:cxn>
                  <a:cxn ang="0">
                    <a:pos x="16" y="0"/>
                  </a:cxn>
                  <a:cxn ang="0">
                    <a:pos x="16" y="0"/>
                  </a:cxn>
                  <a:cxn ang="0">
                    <a:pos x="4" y="6"/>
                  </a:cxn>
                  <a:cxn ang="0">
                    <a:pos x="4" y="6"/>
                  </a:cxn>
                </a:cxnLst>
                <a:rect l="0" t="0" r="r" b="b"/>
                <a:pathLst>
                  <a:path w="18" h="16">
                    <a:moveTo>
                      <a:pt x="4" y="6"/>
                    </a:moveTo>
                    <a:lnTo>
                      <a:pt x="4" y="6"/>
                    </a:lnTo>
                    <a:lnTo>
                      <a:pt x="2" y="8"/>
                    </a:lnTo>
                    <a:lnTo>
                      <a:pt x="2" y="10"/>
                    </a:lnTo>
                    <a:lnTo>
                      <a:pt x="2" y="10"/>
                    </a:lnTo>
                    <a:lnTo>
                      <a:pt x="0" y="16"/>
                    </a:lnTo>
                    <a:lnTo>
                      <a:pt x="0" y="16"/>
                    </a:lnTo>
                    <a:lnTo>
                      <a:pt x="4" y="14"/>
                    </a:lnTo>
                    <a:lnTo>
                      <a:pt x="4" y="14"/>
                    </a:lnTo>
                    <a:lnTo>
                      <a:pt x="12" y="10"/>
                    </a:lnTo>
                    <a:lnTo>
                      <a:pt x="12" y="10"/>
                    </a:lnTo>
                    <a:lnTo>
                      <a:pt x="16" y="8"/>
                    </a:lnTo>
                    <a:lnTo>
                      <a:pt x="16" y="8"/>
                    </a:lnTo>
                    <a:lnTo>
                      <a:pt x="18" y="4"/>
                    </a:lnTo>
                    <a:lnTo>
                      <a:pt x="16" y="0"/>
                    </a:lnTo>
                    <a:lnTo>
                      <a:pt x="16" y="0"/>
                    </a:lnTo>
                    <a:lnTo>
                      <a:pt x="4" y="6"/>
                    </a:lnTo>
                    <a:lnTo>
                      <a:pt x="4"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2" name="Freeform 354"/>
              <p:cNvSpPr/>
              <p:nvPr/>
            </p:nvSpPr>
            <p:spPr bwMode="auto">
              <a:xfrm>
                <a:off x="2423" y="447"/>
                <a:ext cx="24" cy="16"/>
              </a:xfrm>
              <a:custGeom>
                <a:avLst/>
                <a:gdLst/>
                <a:ahLst/>
                <a:cxnLst>
                  <a:cxn ang="0">
                    <a:pos x="0" y="16"/>
                  </a:cxn>
                  <a:cxn ang="0">
                    <a:pos x="0" y="16"/>
                  </a:cxn>
                  <a:cxn ang="0">
                    <a:pos x="14" y="10"/>
                  </a:cxn>
                  <a:cxn ang="0">
                    <a:pos x="14" y="10"/>
                  </a:cxn>
                  <a:cxn ang="0">
                    <a:pos x="20" y="8"/>
                  </a:cxn>
                  <a:cxn ang="0">
                    <a:pos x="20" y="8"/>
                  </a:cxn>
                  <a:cxn ang="0">
                    <a:pos x="22" y="4"/>
                  </a:cxn>
                  <a:cxn ang="0">
                    <a:pos x="24" y="0"/>
                  </a:cxn>
                  <a:cxn ang="0">
                    <a:pos x="24" y="0"/>
                  </a:cxn>
                  <a:cxn ang="0">
                    <a:pos x="8" y="6"/>
                  </a:cxn>
                  <a:cxn ang="0">
                    <a:pos x="8" y="6"/>
                  </a:cxn>
                  <a:cxn ang="0">
                    <a:pos x="6" y="6"/>
                  </a:cxn>
                  <a:cxn ang="0">
                    <a:pos x="4" y="8"/>
                  </a:cxn>
                  <a:cxn ang="0">
                    <a:pos x="4" y="8"/>
                  </a:cxn>
                  <a:cxn ang="0">
                    <a:pos x="0" y="16"/>
                  </a:cxn>
                  <a:cxn ang="0">
                    <a:pos x="0" y="16"/>
                  </a:cxn>
                </a:cxnLst>
                <a:rect l="0" t="0" r="r" b="b"/>
                <a:pathLst>
                  <a:path w="24" h="16">
                    <a:moveTo>
                      <a:pt x="0" y="16"/>
                    </a:moveTo>
                    <a:lnTo>
                      <a:pt x="0" y="16"/>
                    </a:lnTo>
                    <a:lnTo>
                      <a:pt x="14" y="10"/>
                    </a:lnTo>
                    <a:lnTo>
                      <a:pt x="14" y="10"/>
                    </a:lnTo>
                    <a:lnTo>
                      <a:pt x="20" y="8"/>
                    </a:lnTo>
                    <a:lnTo>
                      <a:pt x="20" y="8"/>
                    </a:lnTo>
                    <a:lnTo>
                      <a:pt x="22" y="4"/>
                    </a:lnTo>
                    <a:lnTo>
                      <a:pt x="24" y="0"/>
                    </a:lnTo>
                    <a:lnTo>
                      <a:pt x="24" y="0"/>
                    </a:lnTo>
                    <a:lnTo>
                      <a:pt x="8" y="6"/>
                    </a:lnTo>
                    <a:lnTo>
                      <a:pt x="8" y="6"/>
                    </a:lnTo>
                    <a:lnTo>
                      <a:pt x="6" y="6"/>
                    </a:lnTo>
                    <a:lnTo>
                      <a:pt x="4" y="8"/>
                    </a:lnTo>
                    <a:lnTo>
                      <a:pt x="4" y="8"/>
                    </a:lnTo>
                    <a:lnTo>
                      <a:pt x="0" y="16"/>
                    </a:lnTo>
                    <a:lnTo>
                      <a:pt x="0"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3" name="Freeform 355"/>
              <p:cNvSpPr/>
              <p:nvPr/>
            </p:nvSpPr>
            <p:spPr bwMode="auto">
              <a:xfrm>
                <a:off x="2419" y="457"/>
                <a:ext cx="24" cy="18"/>
              </a:xfrm>
              <a:custGeom>
                <a:avLst/>
                <a:gdLst/>
                <a:ahLst/>
                <a:cxnLst>
                  <a:cxn ang="0">
                    <a:pos x="24" y="0"/>
                  </a:cxn>
                  <a:cxn ang="0">
                    <a:pos x="24" y="0"/>
                  </a:cxn>
                  <a:cxn ang="0">
                    <a:pos x="8" y="8"/>
                  </a:cxn>
                  <a:cxn ang="0">
                    <a:pos x="8" y="8"/>
                  </a:cxn>
                  <a:cxn ang="0">
                    <a:pos x="4" y="10"/>
                  </a:cxn>
                  <a:cxn ang="0">
                    <a:pos x="4" y="10"/>
                  </a:cxn>
                  <a:cxn ang="0">
                    <a:pos x="0" y="18"/>
                  </a:cxn>
                  <a:cxn ang="0">
                    <a:pos x="0" y="18"/>
                  </a:cxn>
                  <a:cxn ang="0">
                    <a:pos x="8" y="16"/>
                  </a:cxn>
                  <a:cxn ang="0">
                    <a:pos x="14" y="12"/>
                  </a:cxn>
                  <a:cxn ang="0">
                    <a:pos x="20" y="8"/>
                  </a:cxn>
                  <a:cxn ang="0">
                    <a:pos x="24" y="0"/>
                  </a:cxn>
                  <a:cxn ang="0">
                    <a:pos x="24" y="0"/>
                  </a:cxn>
                </a:cxnLst>
                <a:rect l="0" t="0" r="r" b="b"/>
                <a:pathLst>
                  <a:path w="24" h="18">
                    <a:moveTo>
                      <a:pt x="24" y="0"/>
                    </a:moveTo>
                    <a:lnTo>
                      <a:pt x="24" y="0"/>
                    </a:lnTo>
                    <a:lnTo>
                      <a:pt x="8" y="8"/>
                    </a:lnTo>
                    <a:lnTo>
                      <a:pt x="8" y="8"/>
                    </a:lnTo>
                    <a:lnTo>
                      <a:pt x="4" y="10"/>
                    </a:lnTo>
                    <a:lnTo>
                      <a:pt x="4" y="10"/>
                    </a:lnTo>
                    <a:lnTo>
                      <a:pt x="0" y="18"/>
                    </a:lnTo>
                    <a:lnTo>
                      <a:pt x="0" y="18"/>
                    </a:lnTo>
                    <a:lnTo>
                      <a:pt x="8" y="16"/>
                    </a:lnTo>
                    <a:lnTo>
                      <a:pt x="14" y="12"/>
                    </a:lnTo>
                    <a:lnTo>
                      <a:pt x="20" y="8"/>
                    </a:lnTo>
                    <a:lnTo>
                      <a:pt x="24" y="0"/>
                    </a:lnTo>
                    <a:lnTo>
                      <a:pt x="2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4" name="Freeform 356"/>
              <p:cNvSpPr/>
              <p:nvPr/>
            </p:nvSpPr>
            <p:spPr bwMode="auto">
              <a:xfrm>
                <a:off x="2493" y="515"/>
                <a:ext cx="10" cy="20"/>
              </a:xfrm>
              <a:custGeom>
                <a:avLst/>
                <a:gdLst/>
                <a:ahLst/>
                <a:cxnLst>
                  <a:cxn ang="0">
                    <a:pos x="0" y="14"/>
                  </a:cxn>
                  <a:cxn ang="0">
                    <a:pos x="0" y="14"/>
                  </a:cxn>
                  <a:cxn ang="0">
                    <a:pos x="0" y="14"/>
                  </a:cxn>
                  <a:cxn ang="0">
                    <a:pos x="0" y="14"/>
                  </a:cxn>
                  <a:cxn ang="0">
                    <a:pos x="10" y="20"/>
                  </a:cxn>
                  <a:cxn ang="0">
                    <a:pos x="10" y="20"/>
                  </a:cxn>
                  <a:cxn ang="0">
                    <a:pos x="4" y="0"/>
                  </a:cxn>
                  <a:cxn ang="0">
                    <a:pos x="4" y="0"/>
                  </a:cxn>
                  <a:cxn ang="0">
                    <a:pos x="2" y="10"/>
                  </a:cxn>
                  <a:cxn ang="0">
                    <a:pos x="2" y="10"/>
                  </a:cxn>
                  <a:cxn ang="0">
                    <a:pos x="0" y="14"/>
                  </a:cxn>
                  <a:cxn ang="0">
                    <a:pos x="0" y="14"/>
                  </a:cxn>
                </a:cxnLst>
                <a:rect l="0" t="0" r="r" b="b"/>
                <a:pathLst>
                  <a:path w="10" h="20">
                    <a:moveTo>
                      <a:pt x="0" y="14"/>
                    </a:moveTo>
                    <a:lnTo>
                      <a:pt x="0" y="14"/>
                    </a:lnTo>
                    <a:lnTo>
                      <a:pt x="0" y="14"/>
                    </a:lnTo>
                    <a:lnTo>
                      <a:pt x="0" y="14"/>
                    </a:lnTo>
                    <a:lnTo>
                      <a:pt x="10" y="20"/>
                    </a:lnTo>
                    <a:lnTo>
                      <a:pt x="10" y="20"/>
                    </a:lnTo>
                    <a:lnTo>
                      <a:pt x="4" y="0"/>
                    </a:lnTo>
                    <a:lnTo>
                      <a:pt x="4" y="0"/>
                    </a:lnTo>
                    <a:lnTo>
                      <a:pt x="2" y="10"/>
                    </a:lnTo>
                    <a:lnTo>
                      <a:pt x="2" y="10"/>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5" name="Freeform 357"/>
              <p:cNvSpPr/>
              <p:nvPr/>
            </p:nvSpPr>
            <p:spPr bwMode="auto">
              <a:xfrm>
                <a:off x="2489" y="531"/>
                <a:ext cx="16" cy="18"/>
              </a:xfrm>
              <a:custGeom>
                <a:avLst/>
                <a:gdLst/>
                <a:ahLst/>
                <a:cxnLst>
                  <a:cxn ang="0">
                    <a:pos x="0" y="8"/>
                  </a:cxn>
                  <a:cxn ang="0">
                    <a:pos x="0" y="8"/>
                  </a:cxn>
                  <a:cxn ang="0">
                    <a:pos x="6" y="12"/>
                  </a:cxn>
                  <a:cxn ang="0">
                    <a:pos x="6" y="12"/>
                  </a:cxn>
                  <a:cxn ang="0">
                    <a:pos x="12" y="16"/>
                  </a:cxn>
                  <a:cxn ang="0">
                    <a:pos x="12" y="16"/>
                  </a:cxn>
                  <a:cxn ang="0">
                    <a:pos x="16" y="18"/>
                  </a:cxn>
                  <a:cxn ang="0">
                    <a:pos x="16" y="18"/>
                  </a:cxn>
                  <a:cxn ang="0">
                    <a:pos x="16" y="12"/>
                  </a:cxn>
                  <a:cxn ang="0">
                    <a:pos x="16" y="12"/>
                  </a:cxn>
                  <a:cxn ang="0">
                    <a:pos x="14" y="10"/>
                  </a:cxn>
                  <a:cxn ang="0">
                    <a:pos x="14" y="8"/>
                  </a:cxn>
                  <a:cxn ang="0">
                    <a:pos x="14" y="8"/>
                  </a:cxn>
                  <a:cxn ang="0">
                    <a:pos x="2" y="0"/>
                  </a:cxn>
                  <a:cxn ang="0">
                    <a:pos x="2" y="0"/>
                  </a:cxn>
                  <a:cxn ang="0">
                    <a:pos x="2" y="4"/>
                  </a:cxn>
                  <a:cxn ang="0">
                    <a:pos x="0" y="8"/>
                  </a:cxn>
                  <a:cxn ang="0">
                    <a:pos x="0" y="8"/>
                  </a:cxn>
                </a:cxnLst>
                <a:rect l="0" t="0" r="r" b="b"/>
                <a:pathLst>
                  <a:path w="16" h="18">
                    <a:moveTo>
                      <a:pt x="0" y="8"/>
                    </a:moveTo>
                    <a:lnTo>
                      <a:pt x="0" y="8"/>
                    </a:lnTo>
                    <a:lnTo>
                      <a:pt x="6" y="12"/>
                    </a:lnTo>
                    <a:lnTo>
                      <a:pt x="6" y="12"/>
                    </a:lnTo>
                    <a:lnTo>
                      <a:pt x="12" y="16"/>
                    </a:lnTo>
                    <a:lnTo>
                      <a:pt x="12" y="16"/>
                    </a:lnTo>
                    <a:lnTo>
                      <a:pt x="16" y="18"/>
                    </a:lnTo>
                    <a:lnTo>
                      <a:pt x="16" y="18"/>
                    </a:lnTo>
                    <a:lnTo>
                      <a:pt x="16" y="12"/>
                    </a:lnTo>
                    <a:lnTo>
                      <a:pt x="16" y="12"/>
                    </a:lnTo>
                    <a:lnTo>
                      <a:pt x="14" y="10"/>
                    </a:lnTo>
                    <a:lnTo>
                      <a:pt x="14" y="8"/>
                    </a:lnTo>
                    <a:lnTo>
                      <a:pt x="14" y="8"/>
                    </a:lnTo>
                    <a:lnTo>
                      <a:pt x="2" y="0"/>
                    </a:lnTo>
                    <a:lnTo>
                      <a:pt x="2" y="0"/>
                    </a:lnTo>
                    <a:lnTo>
                      <a:pt x="2"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6" name="Freeform 358"/>
              <p:cNvSpPr/>
              <p:nvPr/>
            </p:nvSpPr>
            <p:spPr bwMode="auto">
              <a:xfrm>
                <a:off x="2489" y="543"/>
                <a:ext cx="20" cy="20"/>
              </a:xfrm>
              <a:custGeom>
                <a:avLst/>
                <a:gdLst/>
                <a:ahLst/>
                <a:cxnLst>
                  <a:cxn ang="0">
                    <a:pos x="8" y="12"/>
                  </a:cxn>
                  <a:cxn ang="0">
                    <a:pos x="8" y="12"/>
                  </a:cxn>
                  <a:cxn ang="0">
                    <a:pos x="20" y="20"/>
                  </a:cxn>
                  <a:cxn ang="0">
                    <a:pos x="20" y="20"/>
                  </a:cxn>
                  <a:cxn ang="0">
                    <a:pos x="18" y="12"/>
                  </a:cxn>
                  <a:cxn ang="0">
                    <a:pos x="18" y="12"/>
                  </a:cxn>
                  <a:cxn ang="0">
                    <a:pos x="16" y="10"/>
                  </a:cxn>
                  <a:cxn ang="0">
                    <a:pos x="14" y="8"/>
                  </a:cxn>
                  <a:cxn ang="0">
                    <a:pos x="14" y="8"/>
                  </a:cxn>
                  <a:cxn ang="0">
                    <a:pos x="0" y="0"/>
                  </a:cxn>
                  <a:cxn ang="0">
                    <a:pos x="0" y="0"/>
                  </a:cxn>
                  <a:cxn ang="0">
                    <a:pos x="0" y="4"/>
                  </a:cxn>
                  <a:cxn ang="0">
                    <a:pos x="0" y="8"/>
                  </a:cxn>
                  <a:cxn ang="0">
                    <a:pos x="0" y="8"/>
                  </a:cxn>
                  <a:cxn ang="0">
                    <a:pos x="8" y="12"/>
                  </a:cxn>
                  <a:cxn ang="0">
                    <a:pos x="8" y="12"/>
                  </a:cxn>
                </a:cxnLst>
                <a:rect l="0" t="0" r="r" b="b"/>
                <a:pathLst>
                  <a:path w="20" h="20">
                    <a:moveTo>
                      <a:pt x="8" y="12"/>
                    </a:moveTo>
                    <a:lnTo>
                      <a:pt x="8" y="12"/>
                    </a:lnTo>
                    <a:lnTo>
                      <a:pt x="20" y="20"/>
                    </a:lnTo>
                    <a:lnTo>
                      <a:pt x="20" y="20"/>
                    </a:lnTo>
                    <a:lnTo>
                      <a:pt x="18" y="12"/>
                    </a:lnTo>
                    <a:lnTo>
                      <a:pt x="18" y="12"/>
                    </a:lnTo>
                    <a:lnTo>
                      <a:pt x="16" y="10"/>
                    </a:lnTo>
                    <a:lnTo>
                      <a:pt x="14" y="8"/>
                    </a:lnTo>
                    <a:lnTo>
                      <a:pt x="14" y="8"/>
                    </a:lnTo>
                    <a:lnTo>
                      <a:pt x="0" y="0"/>
                    </a:lnTo>
                    <a:lnTo>
                      <a:pt x="0" y="0"/>
                    </a:lnTo>
                    <a:lnTo>
                      <a:pt x="0" y="4"/>
                    </a:lnTo>
                    <a:lnTo>
                      <a:pt x="0" y="8"/>
                    </a:lnTo>
                    <a:lnTo>
                      <a:pt x="0" y="8"/>
                    </a:lnTo>
                    <a:lnTo>
                      <a:pt x="8" y="12"/>
                    </a:lnTo>
                    <a:lnTo>
                      <a:pt x="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7" name="Freeform 359"/>
              <p:cNvSpPr/>
              <p:nvPr/>
            </p:nvSpPr>
            <p:spPr bwMode="auto">
              <a:xfrm>
                <a:off x="2489" y="553"/>
                <a:ext cx="22" cy="22"/>
              </a:xfrm>
              <a:custGeom>
                <a:avLst/>
                <a:gdLst/>
                <a:ahLst/>
                <a:cxnLst>
                  <a:cxn ang="0">
                    <a:pos x="22" y="22"/>
                  </a:cxn>
                  <a:cxn ang="0">
                    <a:pos x="22" y="22"/>
                  </a:cxn>
                  <a:cxn ang="0">
                    <a:pos x="20" y="14"/>
                  </a:cxn>
                  <a:cxn ang="0">
                    <a:pos x="20" y="14"/>
                  </a:cxn>
                  <a:cxn ang="0">
                    <a:pos x="16" y="10"/>
                  </a:cxn>
                  <a:cxn ang="0">
                    <a:pos x="16" y="10"/>
                  </a:cxn>
                  <a:cxn ang="0">
                    <a:pos x="0" y="0"/>
                  </a:cxn>
                  <a:cxn ang="0">
                    <a:pos x="0" y="0"/>
                  </a:cxn>
                  <a:cxn ang="0">
                    <a:pos x="4" y="8"/>
                  </a:cxn>
                  <a:cxn ang="0">
                    <a:pos x="8" y="14"/>
                  </a:cxn>
                  <a:cxn ang="0">
                    <a:pos x="14" y="20"/>
                  </a:cxn>
                  <a:cxn ang="0">
                    <a:pos x="22" y="22"/>
                  </a:cxn>
                  <a:cxn ang="0">
                    <a:pos x="22" y="22"/>
                  </a:cxn>
                </a:cxnLst>
                <a:rect l="0" t="0" r="r" b="b"/>
                <a:pathLst>
                  <a:path w="22" h="22">
                    <a:moveTo>
                      <a:pt x="22" y="22"/>
                    </a:moveTo>
                    <a:lnTo>
                      <a:pt x="22" y="22"/>
                    </a:lnTo>
                    <a:lnTo>
                      <a:pt x="20" y="14"/>
                    </a:lnTo>
                    <a:lnTo>
                      <a:pt x="20" y="14"/>
                    </a:lnTo>
                    <a:lnTo>
                      <a:pt x="16" y="10"/>
                    </a:lnTo>
                    <a:lnTo>
                      <a:pt x="16" y="10"/>
                    </a:lnTo>
                    <a:lnTo>
                      <a:pt x="0" y="0"/>
                    </a:lnTo>
                    <a:lnTo>
                      <a:pt x="0" y="0"/>
                    </a:lnTo>
                    <a:lnTo>
                      <a:pt x="4" y="8"/>
                    </a:lnTo>
                    <a:lnTo>
                      <a:pt x="8" y="14"/>
                    </a:lnTo>
                    <a:lnTo>
                      <a:pt x="14" y="20"/>
                    </a:lnTo>
                    <a:lnTo>
                      <a:pt x="22" y="22"/>
                    </a:lnTo>
                    <a:lnTo>
                      <a:pt x="22"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8" name="Freeform 360"/>
              <p:cNvSpPr/>
              <p:nvPr/>
            </p:nvSpPr>
            <p:spPr bwMode="auto">
              <a:xfrm>
                <a:off x="2501" y="515"/>
                <a:ext cx="10" cy="20"/>
              </a:xfrm>
              <a:custGeom>
                <a:avLst/>
                <a:gdLst/>
                <a:ahLst/>
                <a:cxnLst>
                  <a:cxn ang="0">
                    <a:pos x="10" y="10"/>
                  </a:cxn>
                  <a:cxn ang="0">
                    <a:pos x="10" y="10"/>
                  </a:cxn>
                  <a:cxn ang="0">
                    <a:pos x="6" y="6"/>
                  </a:cxn>
                  <a:cxn ang="0">
                    <a:pos x="6" y="6"/>
                  </a:cxn>
                  <a:cxn ang="0">
                    <a:pos x="0" y="0"/>
                  </a:cxn>
                  <a:cxn ang="0">
                    <a:pos x="0" y="0"/>
                  </a:cxn>
                  <a:cxn ang="0">
                    <a:pos x="4" y="20"/>
                  </a:cxn>
                  <a:cxn ang="0">
                    <a:pos x="4" y="20"/>
                  </a:cxn>
                  <a:cxn ang="0">
                    <a:pos x="10" y="10"/>
                  </a:cxn>
                  <a:cxn ang="0">
                    <a:pos x="10" y="10"/>
                  </a:cxn>
                  <a:cxn ang="0">
                    <a:pos x="10" y="10"/>
                  </a:cxn>
                  <a:cxn ang="0">
                    <a:pos x="10" y="10"/>
                  </a:cxn>
                </a:cxnLst>
                <a:rect l="0" t="0" r="r" b="b"/>
                <a:pathLst>
                  <a:path w="10" h="20">
                    <a:moveTo>
                      <a:pt x="10" y="10"/>
                    </a:moveTo>
                    <a:lnTo>
                      <a:pt x="10" y="10"/>
                    </a:lnTo>
                    <a:lnTo>
                      <a:pt x="6" y="6"/>
                    </a:lnTo>
                    <a:lnTo>
                      <a:pt x="6" y="6"/>
                    </a:lnTo>
                    <a:lnTo>
                      <a:pt x="0" y="0"/>
                    </a:lnTo>
                    <a:lnTo>
                      <a:pt x="0" y="0"/>
                    </a:lnTo>
                    <a:lnTo>
                      <a:pt x="4" y="20"/>
                    </a:lnTo>
                    <a:lnTo>
                      <a:pt x="4" y="20"/>
                    </a:lnTo>
                    <a:lnTo>
                      <a:pt x="10" y="10"/>
                    </a:lnTo>
                    <a:lnTo>
                      <a:pt x="10" y="10"/>
                    </a:lnTo>
                    <a:lnTo>
                      <a:pt x="10" y="10"/>
                    </a:lnTo>
                    <a:lnTo>
                      <a:pt x="10"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9" name="Freeform 361"/>
              <p:cNvSpPr/>
              <p:nvPr/>
            </p:nvSpPr>
            <p:spPr bwMode="auto">
              <a:xfrm>
                <a:off x="2507" y="527"/>
                <a:ext cx="12" cy="22"/>
              </a:xfrm>
              <a:custGeom>
                <a:avLst/>
                <a:gdLst/>
                <a:ahLst/>
                <a:cxnLst>
                  <a:cxn ang="0">
                    <a:pos x="2" y="22"/>
                  </a:cxn>
                  <a:cxn ang="0">
                    <a:pos x="2" y="22"/>
                  </a:cxn>
                  <a:cxn ang="0">
                    <a:pos x="4" y="18"/>
                  </a:cxn>
                  <a:cxn ang="0">
                    <a:pos x="4" y="18"/>
                  </a:cxn>
                  <a:cxn ang="0">
                    <a:pos x="8" y="10"/>
                  </a:cxn>
                  <a:cxn ang="0">
                    <a:pos x="8" y="10"/>
                  </a:cxn>
                  <a:cxn ang="0">
                    <a:pos x="12" y="6"/>
                  </a:cxn>
                  <a:cxn ang="0">
                    <a:pos x="12" y="6"/>
                  </a:cxn>
                  <a:cxn ang="0">
                    <a:pos x="10" y="2"/>
                  </a:cxn>
                  <a:cxn ang="0">
                    <a:pos x="6" y="0"/>
                  </a:cxn>
                  <a:cxn ang="0">
                    <a:pos x="6" y="0"/>
                  </a:cxn>
                  <a:cxn ang="0">
                    <a:pos x="0" y="10"/>
                  </a:cxn>
                  <a:cxn ang="0">
                    <a:pos x="0" y="10"/>
                  </a:cxn>
                  <a:cxn ang="0">
                    <a:pos x="0" y="14"/>
                  </a:cxn>
                  <a:cxn ang="0">
                    <a:pos x="0" y="16"/>
                  </a:cxn>
                  <a:cxn ang="0">
                    <a:pos x="0" y="16"/>
                  </a:cxn>
                  <a:cxn ang="0">
                    <a:pos x="2" y="22"/>
                  </a:cxn>
                  <a:cxn ang="0">
                    <a:pos x="2" y="22"/>
                  </a:cxn>
                </a:cxnLst>
                <a:rect l="0" t="0" r="r" b="b"/>
                <a:pathLst>
                  <a:path w="12" h="22">
                    <a:moveTo>
                      <a:pt x="2" y="22"/>
                    </a:moveTo>
                    <a:lnTo>
                      <a:pt x="2" y="22"/>
                    </a:lnTo>
                    <a:lnTo>
                      <a:pt x="4" y="18"/>
                    </a:lnTo>
                    <a:lnTo>
                      <a:pt x="4" y="18"/>
                    </a:lnTo>
                    <a:lnTo>
                      <a:pt x="8" y="10"/>
                    </a:lnTo>
                    <a:lnTo>
                      <a:pt x="8" y="10"/>
                    </a:lnTo>
                    <a:lnTo>
                      <a:pt x="12" y="6"/>
                    </a:lnTo>
                    <a:lnTo>
                      <a:pt x="12" y="6"/>
                    </a:lnTo>
                    <a:lnTo>
                      <a:pt x="10" y="2"/>
                    </a:lnTo>
                    <a:lnTo>
                      <a:pt x="6" y="0"/>
                    </a:lnTo>
                    <a:lnTo>
                      <a:pt x="6" y="0"/>
                    </a:lnTo>
                    <a:lnTo>
                      <a:pt x="0" y="10"/>
                    </a:lnTo>
                    <a:lnTo>
                      <a:pt x="0" y="10"/>
                    </a:lnTo>
                    <a:lnTo>
                      <a:pt x="0" y="14"/>
                    </a:lnTo>
                    <a:lnTo>
                      <a:pt x="0" y="16"/>
                    </a:lnTo>
                    <a:lnTo>
                      <a:pt x="0" y="16"/>
                    </a:lnTo>
                    <a:lnTo>
                      <a:pt x="2" y="22"/>
                    </a:lnTo>
                    <a:lnTo>
                      <a:pt x="2"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0" name="Freeform 362"/>
              <p:cNvSpPr/>
              <p:nvPr/>
            </p:nvSpPr>
            <p:spPr bwMode="auto">
              <a:xfrm>
                <a:off x="2511" y="535"/>
                <a:ext cx="12" cy="26"/>
              </a:xfrm>
              <a:custGeom>
                <a:avLst/>
                <a:gdLst/>
                <a:ahLst/>
                <a:cxnLst>
                  <a:cxn ang="0">
                    <a:pos x="8" y="14"/>
                  </a:cxn>
                  <a:cxn ang="0">
                    <a:pos x="8" y="14"/>
                  </a:cxn>
                  <a:cxn ang="0">
                    <a:pos x="12" y="8"/>
                  </a:cxn>
                  <a:cxn ang="0">
                    <a:pos x="12" y="8"/>
                  </a:cxn>
                  <a:cxn ang="0">
                    <a:pos x="12" y="4"/>
                  </a:cxn>
                  <a:cxn ang="0">
                    <a:pos x="10" y="0"/>
                  </a:cxn>
                  <a:cxn ang="0">
                    <a:pos x="10" y="0"/>
                  </a:cxn>
                  <a:cxn ang="0">
                    <a:pos x="0" y="14"/>
                  </a:cxn>
                  <a:cxn ang="0">
                    <a:pos x="0" y="14"/>
                  </a:cxn>
                  <a:cxn ang="0">
                    <a:pos x="0" y="16"/>
                  </a:cxn>
                  <a:cxn ang="0">
                    <a:pos x="0" y="18"/>
                  </a:cxn>
                  <a:cxn ang="0">
                    <a:pos x="0" y="18"/>
                  </a:cxn>
                  <a:cxn ang="0">
                    <a:pos x="2" y="26"/>
                  </a:cxn>
                  <a:cxn ang="0">
                    <a:pos x="2" y="26"/>
                  </a:cxn>
                  <a:cxn ang="0">
                    <a:pos x="8" y="14"/>
                  </a:cxn>
                  <a:cxn ang="0">
                    <a:pos x="8" y="14"/>
                  </a:cxn>
                </a:cxnLst>
                <a:rect l="0" t="0" r="r" b="b"/>
                <a:pathLst>
                  <a:path w="12" h="26">
                    <a:moveTo>
                      <a:pt x="8" y="14"/>
                    </a:moveTo>
                    <a:lnTo>
                      <a:pt x="8" y="14"/>
                    </a:lnTo>
                    <a:lnTo>
                      <a:pt x="12" y="8"/>
                    </a:lnTo>
                    <a:lnTo>
                      <a:pt x="12" y="8"/>
                    </a:lnTo>
                    <a:lnTo>
                      <a:pt x="12" y="4"/>
                    </a:lnTo>
                    <a:lnTo>
                      <a:pt x="10" y="0"/>
                    </a:lnTo>
                    <a:lnTo>
                      <a:pt x="10" y="0"/>
                    </a:lnTo>
                    <a:lnTo>
                      <a:pt x="0" y="14"/>
                    </a:lnTo>
                    <a:lnTo>
                      <a:pt x="0" y="14"/>
                    </a:lnTo>
                    <a:lnTo>
                      <a:pt x="0" y="16"/>
                    </a:lnTo>
                    <a:lnTo>
                      <a:pt x="0" y="18"/>
                    </a:lnTo>
                    <a:lnTo>
                      <a:pt x="0" y="18"/>
                    </a:lnTo>
                    <a:lnTo>
                      <a:pt x="2" y="26"/>
                    </a:lnTo>
                    <a:lnTo>
                      <a:pt x="2" y="26"/>
                    </a:lnTo>
                    <a:lnTo>
                      <a:pt x="8" y="14"/>
                    </a:lnTo>
                    <a:lnTo>
                      <a:pt x="8"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1" name="Freeform 363"/>
              <p:cNvSpPr/>
              <p:nvPr/>
            </p:nvSpPr>
            <p:spPr bwMode="auto">
              <a:xfrm>
                <a:off x="2513" y="545"/>
                <a:ext cx="14" cy="28"/>
              </a:xfrm>
              <a:custGeom>
                <a:avLst/>
                <a:gdLst/>
                <a:ahLst/>
                <a:cxnLst>
                  <a:cxn ang="0">
                    <a:pos x="12" y="0"/>
                  </a:cxn>
                  <a:cxn ang="0">
                    <a:pos x="12" y="0"/>
                  </a:cxn>
                  <a:cxn ang="0">
                    <a:pos x="4" y="16"/>
                  </a:cxn>
                  <a:cxn ang="0">
                    <a:pos x="4" y="16"/>
                  </a:cxn>
                  <a:cxn ang="0">
                    <a:pos x="0" y="20"/>
                  </a:cxn>
                  <a:cxn ang="0">
                    <a:pos x="0" y="20"/>
                  </a:cxn>
                  <a:cxn ang="0">
                    <a:pos x="2" y="28"/>
                  </a:cxn>
                  <a:cxn ang="0">
                    <a:pos x="2" y="28"/>
                  </a:cxn>
                  <a:cxn ang="0">
                    <a:pos x="8" y="22"/>
                  </a:cxn>
                  <a:cxn ang="0">
                    <a:pos x="12" y="16"/>
                  </a:cxn>
                  <a:cxn ang="0">
                    <a:pos x="14" y="8"/>
                  </a:cxn>
                  <a:cxn ang="0">
                    <a:pos x="12" y="0"/>
                  </a:cxn>
                  <a:cxn ang="0">
                    <a:pos x="12" y="0"/>
                  </a:cxn>
                </a:cxnLst>
                <a:rect l="0" t="0" r="r" b="b"/>
                <a:pathLst>
                  <a:path w="14" h="28">
                    <a:moveTo>
                      <a:pt x="12" y="0"/>
                    </a:moveTo>
                    <a:lnTo>
                      <a:pt x="12" y="0"/>
                    </a:lnTo>
                    <a:lnTo>
                      <a:pt x="4" y="16"/>
                    </a:lnTo>
                    <a:lnTo>
                      <a:pt x="4" y="16"/>
                    </a:lnTo>
                    <a:lnTo>
                      <a:pt x="0" y="20"/>
                    </a:lnTo>
                    <a:lnTo>
                      <a:pt x="0" y="20"/>
                    </a:lnTo>
                    <a:lnTo>
                      <a:pt x="2" y="28"/>
                    </a:lnTo>
                    <a:lnTo>
                      <a:pt x="2" y="28"/>
                    </a:lnTo>
                    <a:lnTo>
                      <a:pt x="8" y="22"/>
                    </a:lnTo>
                    <a:lnTo>
                      <a:pt x="12" y="16"/>
                    </a:lnTo>
                    <a:lnTo>
                      <a:pt x="14" y="8"/>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2" name="Freeform 364"/>
              <p:cNvSpPr/>
              <p:nvPr/>
            </p:nvSpPr>
            <p:spPr bwMode="auto">
              <a:xfrm>
                <a:off x="2635" y="675"/>
                <a:ext cx="18" cy="26"/>
              </a:xfrm>
              <a:custGeom>
                <a:avLst/>
                <a:gdLst/>
                <a:ahLst/>
                <a:cxnLst>
                  <a:cxn ang="0">
                    <a:pos x="18" y="0"/>
                  </a:cxn>
                  <a:cxn ang="0">
                    <a:pos x="18" y="0"/>
                  </a:cxn>
                  <a:cxn ang="0">
                    <a:pos x="12" y="4"/>
                  </a:cxn>
                  <a:cxn ang="0">
                    <a:pos x="6" y="6"/>
                  </a:cxn>
                  <a:cxn ang="0">
                    <a:pos x="6" y="6"/>
                  </a:cxn>
                  <a:cxn ang="0">
                    <a:pos x="0" y="10"/>
                  </a:cxn>
                  <a:cxn ang="0">
                    <a:pos x="0" y="10"/>
                  </a:cxn>
                  <a:cxn ang="0">
                    <a:pos x="0" y="12"/>
                  </a:cxn>
                  <a:cxn ang="0">
                    <a:pos x="0" y="12"/>
                  </a:cxn>
                  <a:cxn ang="0">
                    <a:pos x="6" y="26"/>
                  </a:cxn>
                  <a:cxn ang="0">
                    <a:pos x="6" y="26"/>
                  </a:cxn>
                  <a:cxn ang="0">
                    <a:pos x="18" y="0"/>
                  </a:cxn>
                  <a:cxn ang="0">
                    <a:pos x="18" y="0"/>
                  </a:cxn>
                </a:cxnLst>
                <a:rect l="0" t="0" r="r" b="b"/>
                <a:pathLst>
                  <a:path w="18" h="26">
                    <a:moveTo>
                      <a:pt x="18" y="0"/>
                    </a:moveTo>
                    <a:lnTo>
                      <a:pt x="18" y="0"/>
                    </a:lnTo>
                    <a:lnTo>
                      <a:pt x="12" y="4"/>
                    </a:lnTo>
                    <a:lnTo>
                      <a:pt x="6" y="6"/>
                    </a:lnTo>
                    <a:lnTo>
                      <a:pt x="6" y="6"/>
                    </a:lnTo>
                    <a:lnTo>
                      <a:pt x="0" y="10"/>
                    </a:lnTo>
                    <a:lnTo>
                      <a:pt x="0" y="10"/>
                    </a:lnTo>
                    <a:lnTo>
                      <a:pt x="0" y="12"/>
                    </a:lnTo>
                    <a:lnTo>
                      <a:pt x="0" y="12"/>
                    </a:lnTo>
                    <a:lnTo>
                      <a:pt x="6" y="26"/>
                    </a:lnTo>
                    <a:lnTo>
                      <a:pt x="6" y="26"/>
                    </a:lnTo>
                    <a:lnTo>
                      <a:pt x="18" y="0"/>
                    </a:lnTo>
                    <a:lnTo>
                      <a:pt x="1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3" name="Freeform 365"/>
              <p:cNvSpPr/>
              <p:nvPr/>
            </p:nvSpPr>
            <p:spPr bwMode="auto">
              <a:xfrm>
                <a:off x="2623" y="687"/>
                <a:ext cx="16" cy="34"/>
              </a:xfrm>
              <a:custGeom>
                <a:avLst/>
                <a:gdLst/>
                <a:ahLst/>
                <a:cxnLst>
                  <a:cxn ang="0">
                    <a:pos x="0" y="8"/>
                  </a:cxn>
                  <a:cxn ang="0">
                    <a:pos x="0" y="8"/>
                  </a:cxn>
                  <a:cxn ang="0">
                    <a:pos x="2" y="16"/>
                  </a:cxn>
                  <a:cxn ang="0">
                    <a:pos x="2" y="16"/>
                  </a:cxn>
                  <a:cxn ang="0">
                    <a:pos x="6" y="28"/>
                  </a:cxn>
                  <a:cxn ang="0">
                    <a:pos x="6" y="28"/>
                  </a:cxn>
                  <a:cxn ang="0">
                    <a:pos x="8" y="34"/>
                  </a:cxn>
                  <a:cxn ang="0">
                    <a:pos x="8" y="34"/>
                  </a:cxn>
                  <a:cxn ang="0">
                    <a:pos x="12" y="26"/>
                  </a:cxn>
                  <a:cxn ang="0">
                    <a:pos x="12" y="26"/>
                  </a:cxn>
                  <a:cxn ang="0">
                    <a:pos x="14" y="22"/>
                  </a:cxn>
                  <a:cxn ang="0">
                    <a:pos x="16" y="18"/>
                  </a:cxn>
                  <a:cxn ang="0">
                    <a:pos x="16" y="18"/>
                  </a:cxn>
                  <a:cxn ang="0">
                    <a:pos x="10" y="0"/>
                  </a:cxn>
                  <a:cxn ang="0">
                    <a:pos x="10" y="0"/>
                  </a:cxn>
                  <a:cxn ang="0">
                    <a:pos x="4" y="4"/>
                  </a:cxn>
                  <a:cxn ang="0">
                    <a:pos x="2" y="6"/>
                  </a:cxn>
                  <a:cxn ang="0">
                    <a:pos x="0" y="8"/>
                  </a:cxn>
                  <a:cxn ang="0">
                    <a:pos x="0" y="8"/>
                  </a:cxn>
                </a:cxnLst>
                <a:rect l="0" t="0" r="r" b="b"/>
                <a:pathLst>
                  <a:path w="16" h="34">
                    <a:moveTo>
                      <a:pt x="0" y="8"/>
                    </a:moveTo>
                    <a:lnTo>
                      <a:pt x="0" y="8"/>
                    </a:lnTo>
                    <a:lnTo>
                      <a:pt x="2" y="16"/>
                    </a:lnTo>
                    <a:lnTo>
                      <a:pt x="2" y="16"/>
                    </a:lnTo>
                    <a:lnTo>
                      <a:pt x="6" y="28"/>
                    </a:lnTo>
                    <a:lnTo>
                      <a:pt x="6" y="28"/>
                    </a:lnTo>
                    <a:lnTo>
                      <a:pt x="8" y="34"/>
                    </a:lnTo>
                    <a:lnTo>
                      <a:pt x="8" y="34"/>
                    </a:lnTo>
                    <a:lnTo>
                      <a:pt x="12" y="26"/>
                    </a:lnTo>
                    <a:lnTo>
                      <a:pt x="12" y="26"/>
                    </a:lnTo>
                    <a:lnTo>
                      <a:pt x="14" y="22"/>
                    </a:lnTo>
                    <a:lnTo>
                      <a:pt x="16" y="18"/>
                    </a:lnTo>
                    <a:lnTo>
                      <a:pt x="16" y="18"/>
                    </a:lnTo>
                    <a:lnTo>
                      <a:pt x="10" y="0"/>
                    </a:lnTo>
                    <a:lnTo>
                      <a:pt x="10" y="0"/>
                    </a:lnTo>
                    <a:lnTo>
                      <a:pt x="4" y="4"/>
                    </a:lnTo>
                    <a:lnTo>
                      <a:pt x="2" y="6"/>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4" name="Freeform 366"/>
              <p:cNvSpPr/>
              <p:nvPr/>
            </p:nvSpPr>
            <p:spPr bwMode="auto">
              <a:xfrm>
                <a:off x="2613" y="697"/>
                <a:ext cx="16" cy="40"/>
              </a:xfrm>
              <a:custGeom>
                <a:avLst/>
                <a:gdLst/>
                <a:ahLst/>
                <a:cxnLst>
                  <a:cxn ang="0">
                    <a:pos x="16" y="30"/>
                  </a:cxn>
                  <a:cxn ang="0">
                    <a:pos x="16" y="30"/>
                  </a:cxn>
                  <a:cxn ang="0">
                    <a:pos x="16" y="26"/>
                  </a:cxn>
                  <a:cxn ang="0">
                    <a:pos x="14" y="24"/>
                  </a:cxn>
                  <a:cxn ang="0">
                    <a:pos x="14" y="24"/>
                  </a:cxn>
                  <a:cxn ang="0">
                    <a:pos x="6" y="0"/>
                  </a:cxn>
                  <a:cxn ang="0">
                    <a:pos x="6" y="0"/>
                  </a:cxn>
                  <a:cxn ang="0">
                    <a:pos x="2" y="6"/>
                  </a:cxn>
                  <a:cxn ang="0">
                    <a:pos x="0" y="8"/>
                  </a:cxn>
                  <a:cxn ang="0">
                    <a:pos x="0" y="12"/>
                  </a:cxn>
                  <a:cxn ang="0">
                    <a:pos x="0" y="12"/>
                  </a:cxn>
                  <a:cxn ang="0">
                    <a:pos x="4" y="22"/>
                  </a:cxn>
                  <a:cxn ang="0">
                    <a:pos x="4" y="22"/>
                  </a:cxn>
                  <a:cxn ang="0">
                    <a:pos x="10" y="40"/>
                  </a:cxn>
                  <a:cxn ang="0">
                    <a:pos x="10" y="40"/>
                  </a:cxn>
                  <a:cxn ang="0">
                    <a:pos x="16" y="30"/>
                  </a:cxn>
                  <a:cxn ang="0">
                    <a:pos x="16" y="30"/>
                  </a:cxn>
                </a:cxnLst>
                <a:rect l="0" t="0" r="r" b="b"/>
                <a:pathLst>
                  <a:path w="16" h="40">
                    <a:moveTo>
                      <a:pt x="16" y="30"/>
                    </a:moveTo>
                    <a:lnTo>
                      <a:pt x="16" y="30"/>
                    </a:lnTo>
                    <a:lnTo>
                      <a:pt x="16" y="26"/>
                    </a:lnTo>
                    <a:lnTo>
                      <a:pt x="14" y="24"/>
                    </a:lnTo>
                    <a:lnTo>
                      <a:pt x="14" y="24"/>
                    </a:lnTo>
                    <a:lnTo>
                      <a:pt x="6" y="0"/>
                    </a:lnTo>
                    <a:lnTo>
                      <a:pt x="6" y="0"/>
                    </a:lnTo>
                    <a:lnTo>
                      <a:pt x="2" y="6"/>
                    </a:lnTo>
                    <a:lnTo>
                      <a:pt x="0" y="8"/>
                    </a:lnTo>
                    <a:lnTo>
                      <a:pt x="0" y="12"/>
                    </a:lnTo>
                    <a:lnTo>
                      <a:pt x="0" y="12"/>
                    </a:lnTo>
                    <a:lnTo>
                      <a:pt x="4" y="22"/>
                    </a:lnTo>
                    <a:lnTo>
                      <a:pt x="4" y="22"/>
                    </a:lnTo>
                    <a:lnTo>
                      <a:pt x="10" y="40"/>
                    </a:lnTo>
                    <a:lnTo>
                      <a:pt x="10" y="40"/>
                    </a:lnTo>
                    <a:lnTo>
                      <a:pt x="16" y="30"/>
                    </a:lnTo>
                    <a:lnTo>
                      <a:pt x="16"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5" name="Freeform 367"/>
              <p:cNvSpPr/>
              <p:nvPr/>
            </p:nvSpPr>
            <p:spPr bwMode="auto">
              <a:xfrm>
                <a:off x="2607" y="711"/>
                <a:ext cx="14" cy="42"/>
              </a:xfrm>
              <a:custGeom>
                <a:avLst/>
                <a:gdLst/>
                <a:ahLst/>
                <a:cxnLst>
                  <a:cxn ang="0">
                    <a:pos x="14" y="32"/>
                  </a:cxn>
                  <a:cxn ang="0">
                    <a:pos x="14" y="32"/>
                  </a:cxn>
                  <a:cxn ang="0">
                    <a:pos x="14" y="28"/>
                  </a:cxn>
                  <a:cxn ang="0">
                    <a:pos x="12" y="24"/>
                  </a:cxn>
                  <a:cxn ang="0">
                    <a:pos x="12" y="24"/>
                  </a:cxn>
                  <a:cxn ang="0">
                    <a:pos x="4" y="0"/>
                  </a:cxn>
                  <a:cxn ang="0">
                    <a:pos x="4" y="0"/>
                  </a:cxn>
                  <a:cxn ang="0">
                    <a:pos x="0" y="10"/>
                  </a:cxn>
                  <a:cxn ang="0">
                    <a:pos x="0" y="22"/>
                  </a:cxn>
                  <a:cxn ang="0">
                    <a:pos x="4" y="32"/>
                  </a:cxn>
                  <a:cxn ang="0">
                    <a:pos x="10" y="42"/>
                  </a:cxn>
                  <a:cxn ang="0">
                    <a:pos x="10" y="42"/>
                  </a:cxn>
                  <a:cxn ang="0">
                    <a:pos x="14" y="32"/>
                  </a:cxn>
                  <a:cxn ang="0">
                    <a:pos x="14" y="32"/>
                  </a:cxn>
                </a:cxnLst>
                <a:rect l="0" t="0" r="r" b="b"/>
                <a:pathLst>
                  <a:path w="14" h="42">
                    <a:moveTo>
                      <a:pt x="14" y="32"/>
                    </a:moveTo>
                    <a:lnTo>
                      <a:pt x="14" y="32"/>
                    </a:lnTo>
                    <a:lnTo>
                      <a:pt x="14" y="28"/>
                    </a:lnTo>
                    <a:lnTo>
                      <a:pt x="12" y="24"/>
                    </a:lnTo>
                    <a:lnTo>
                      <a:pt x="12" y="24"/>
                    </a:lnTo>
                    <a:lnTo>
                      <a:pt x="4" y="0"/>
                    </a:lnTo>
                    <a:lnTo>
                      <a:pt x="4" y="0"/>
                    </a:lnTo>
                    <a:lnTo>
                      <a:pt x="0" y="10"/>
                    </a:lnTo>
                    <a:lnTo>
                      <a:pt x="0" y="22"/>
                    </a:lnTo>
                    <a:lnTo>
                      <a:pt x="4" y="32"/>
                    </a:lnTo>
                    <a:lnTo>
                      <a:pt x="10" y="42"/>
                    </a:lnTo>
                    <a:lnTo>
                      <a:pt x="10" y="42"/>
                    </a:lnTo>
                    <a:lnTo>
                      <a:pt x="14" y="32"/>
                    </a:lnTo>
                    <a:lnTo>
                      <a:pt x="14"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6" name="Freeform 368"/>
              <p:cNvSpPr/>
              <p:nvPr/>
            </p:nvSpPr>
            <p:spPr bwMode="auto">
              <a:xfrm>
                <a:off x="2645" y="677"/>
                <a:ext cx="16" cy="26"/>
              </a:xfrm>
              <a:custGeom>
                <a:avLst/>
                <a:gdLst/>
                <a:ahLst/>
                <a:cxnLst>
                  <a:cxn ang="0">
                    <a:pos x="16" y="20"/>
                  </a:cxn>
                  <a:cxn ang="0">
                    <a:pos x="16" y="20"/>
                  </a:cxn>
                  <a:cxn ang="0">
                    <a:pos x="14" y="12"/>
                  </a:cxn>
                  <a:cxn ang="0">
                    <a:pos x="14" y="12"/>
                  </a:cxn>
                  <a:cxn ang="0">
                    <a:pos x="12" y="6"/>
                  </a:cxn>
                  <a:cxn ang="0">
                    <a:pos x="12" y="0"/>
                  </a:cxn>
                  <a:cxn ang="0">
                    <a:pos x="12" y="0"/>
                  </a:cxn>
                  <a:cxn ang="0">
                    <a:pos x="0" y="26"/>
                  </a:cxn>
                  <a:cxn ang="0">
                    <a:pos x="0" y="26"/>
                  </a:cxn>
                  <a:cxn ang="0">
                    <a:pos x="14" y="20"/>
                  </a:cxn>
                  <a:cxn ang="0">
                    <a:pos x="14" y="20"/>
                  </a:cxn>
                  <a:cxn ang="0">
                    <a:pos x="16" y="20"/>
                  </a:cxn>
                  <a:cxn ang="0">
                    <a:pos x="16" y="20"/>
                  </a:cxn>
                </a:cxnLst>
                <a:rect l="0" t="0" r="r" b="b"/>
                <a:pathLst>
                  <a:path w="16" h="26">
                    <a:moveTo>
                      <a:pt x="16" y="20"/>
                    </a:moveTo>
                    <a:lnTo>
                      <a:pt x="16" y="20"/>
                    </a:lnTo>
                    <a:lnTo>
                      <a:pt x="14" y="12"/>
                    </a:lnTo>
                    <a:lnTo>
                      <a:pt x="14" y="12"/>
                    </a:lnTo>
                    <a:lnTo>
                      <a:pt x="12" y="6"/>
                    </a:lnTo>
                    <a:lnTo>
                      <a:pt x="12" y="0"/>
                    </a:lnTo>
                    <a:lnTo>
                      <a:pt x="12" y="0"/>
                    </a:lnTo>
                    <a:lnTo>
                      <a:pt x="0" y="26"/>
                    </a:lnTo>
                    <a:lnTo>
                      <a:pt x="0" y="26"/>
                    </a:lnTo>
                    <a:lnTo>
                      <a:pt x="14" y="20"/>
                    </a:lnTo>
                    <a:lnTo>
                      <a:pt x="14" y="20"/>
                    </a:lnTo>
                    <a:lnTo>
                      <a:pt x="16" y="20"/>
                    </a:lnTo>
                    <a:lnTo>
                      <a:pt x="16"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7" name="Freeform 369"/>
              <p:cNvSpPr/>
              <p:nvPr/>
            </p:nvSpPr>
            <p:spPr bwMode="auto">
              <a:xfrm>
                <a:off x="2637" y="701"/>
                <a:ext cx="26" cy="22"/>
              </a:xfrm>
              <a:custGeom>
                <a:avLst/>
                <a:gdLst/>
                <a:ahLst/>
                <a:cxnLst>
                  <a:cxn ang="0">
                    <a:pos x="24" y="0"/>
                  </a:cxn>
                  <a:cxn ang="0">
                    <a:pos x="24" y="0"/>
                  </a:cxn>
                  <a:cxn ang="0">
                    <a:pos x="6" y="6"/>
                  </a:cxn>
                  <a:cxn ang="0">
                    <a:pos x="6" y="6"/>
                  </a:cxn>
                  <a:cxn ang="0">
                    <a:pos x="4" y="10"/>
                  </a:cxn>
                  <a:cxn ang="0">
                    <a:pos x="4" y="14"/>
                  </a:cxn>
                  <a:cxn ang="0">
                    <a:pos x="4" y="14"/>
                  </a:cxn>
                  <a:cxn ang="0">
                    <a:pos x="0" y="22"/>
                  </a:cxn>
                  <a:cxn ang="0">
                    <a:pos x="0" y="22"/>
                  </a:cxn>
                  <a:cxn ang="0">
                    <a:pos x="6" y="18"/>
                  </a:cxn>
                  <a:cxn ang="0">
                    <a:pos x="6" y="18"/>
                  </a:cxn>
                  <a:cxn ang="0">
                    <a:pos x="16" y="14"/>
                  </a:cxn>
                  <a:cxn ang="0">
                    <a:pos x="16" y="14"/>
                  </a:cxn>
                  <a:cxn ang="0">
                    <a:pos x="24" y="10"/>
                  </a:cxn>
                  <a:cxn ang="0">
                    <a:pos x="24" y="10"/>
                  </a:cxn>
                  <a:cxn ang="0">
                    <a:pos x="26" y="10"/>
                  </a:cxn>
                  <a:cxn ang="0">
                    <a:pos x="24" y="6"/>
                  </a:cxn>
                  <a:cxn ang="0">
                    <a:pos x="24" y="0"/>
                  </a:cxn>
                  <a:cxn ang="0">
                    <a:pos x="24" y="0"/>
                  </a:cxn>
                </a:cxnLst>
                <a:rect l="0" t="0" r="r" b="b"/>
                <a:pathLst>
                  <a:path w="26" h="22">
                    <a:moveTo>
                      <a:pt x="24" y="0"/>
                    </a:moveTo>
                    <a:lnTo>
                      <a:pt x="24" y="0"/>
                    </a:lnTo>
                    <a:lnTo>
                      <a:pt x="6" y="6"/>
                    </a:lnTo>
                    <a:lnTo>
                      <a:pt x="6" y="6"/>
                    </a:lnTo>
                    <a:lnTo>
                      <a:pt x="4" y="10"/>
                    </a:lnTo>
                    <a:lnTo>
                      <a:pt x="4" y="14"/>
                    </a:lnTo>
                    <a:lnTo>
                      <a:pt x="4" y="14"/>
                    </a:lnTo>
                    <a:lnTo>
                      <a:pt x="0" y="22"/>
                    </a:lnTo>
                    <a:lnTo>
                      <a:pt x="0" y="22"/>
                    </a:lnTo>
                    <a:lnTo>
                      <a:pt x="6" y="18"/>
                    </a:lnTo>
                    <a:lnTo>
                      <a:pt x="6" y="18"/>
                    </a:lnTo>
                    <a:lnTo>
                      <a:pt x="16" y="14"/>
                    </a:lnTo>
                    <a:lnTo>
                      <a:pt x="16" y="14"/>
                    </a:lnTo>
                    <a:lnTo>
                      <a:pt x="24" y="10"/>
                    </a:lnTo>
                    <a:lnTo>
                      <a:pt x="24" y="10"/>
                    </a:lnTo>
                    <a:lnTo>
                      <a:pt x="26" y="10"/>
                    </a:lnTo>
                    <a:lnTo>
                      <a:pt x="24" y="6"/>
                    </a:lnTo>
                    <a:lnTo>
                      <a:pt x="24" y="0"/>
                    </a:lnTo>
                    <a:lnTo>
                      <a:pt x="2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8" name="Freeform 370"/>
              <p:cNvSpPr/>
              <p:nvPr/>
            </p:nvSpPr>
            <p:spPr bwMode="auto">
              <a:xfrm>
                <a:off x="2629" y="717"/>
                <a:ext cx="32" cy="24"/>
              </a:xfrm>
              <a:custGeom>
                <a:avLst/>
                <a:gdLst/>
                <a:ahLst/>
                <a:cxnLst>
                  <a:cxn ang="0">
                    <a:pos x="32" y="0"/>
                  </a:cxn>
                  <a:cxn ang="0">
                    <a:pos x="32" y="0"/>
                  </a:cxn>
                  <a:cxn ang="0">
                    <a:pos x="10" y="8"/>
                  </a:cxn>
                  <a:cxn ang="0">
                    <a:pos x="10" y="8"/>
                  </a:cxn>
                  <a:cxn ang="0">
                    <a:pos x="8" y="10"/>
                  </a:cxn>
                  <a:cxn ang="0">
                    <a:pos x="4" y="12"/>
                  </a:cxn>
                  <a:cxn ang="0">
                    <a:pos x="4" y="12"/>
                  </a:cxn>
                  <a:cxn ang="0">
                    <a:pos x="0" y="24"/>
                  </a:cxn>
                  <a:cxn ang="0">
                    <a:pos x="0" y="24"/>
                  </a:cxn>
                  <a:cxn ang="0">
                    <a:pos x="20" y="16"/>
                  </a:cxn>
                  <a:cxn ang="0">
                    <a:pos x="20" y="16"/>
                  </a:cxn>
                  <a:cxn ang="0">
                    <a:pos x="30" y="12"/>
                  </a:cxn>
                  <a:cxn ang="0">
                    <a:pos x="30" y="12"/>
                  </a:cxn>
                  <a:cxn ang="0">
                    <a:pos x="32" y="10"/>
                  </a:cxn>
                  <a:cxn ang="0">
                    <a:pos x="32" y="6"/>
                  </a:cxn>
                  <a:cxn ang="0">
                    <a:pos x="32" y="0"/>
                  </a:cxn>
                  <a:cxn ang="0">
                    <a:pos x="32" y="0"/>
                  </a:cxn>
                </a:cxnLst>
                <a:rect l="0" t="0" r="r" b="b"/>
                <a:pathLst>
                  <a:path w="32" h="24">
                    <a:moveTo>
                      <a:pt x="32" y="0"/>
                    </a:moveTo>
                    <a:lnTo>
                      <a:pt x="32" y="0"/>
                    </a:lnTo>
                    <a:lnTo>
                      <a:pt x="10" y="8"/>
                    </a:lnTo>
                    <a:lnTo>
                      <a:pt x="10" y="8"/>
                    </a:lnTo>
                    <a:lnTo>
                      <a:pt x="8" y="10"/>
                    </a:lnTo>
                    <a:lnTo>
                      <a:pt x="4" y="12"/>
                    </a:lnTo>
                    <a:lnTo>
                      <a:pt x="4" y="12"/>
                    </a:lnTo>
                    <a:lnTo>
                      <a:pt x="0" y="24"/>
                    </a:lnTo>
                    <a:lnTo>
                      <a:pt x="0" y="24"/>
                    </a:lnTo>
                    <a:lnTo>
                      <a:pt x="20" y="16"/>
                    </a:lnTo>
                    <a:lnTo>
                      <a:pt x="20" y="16"/>
                    </a:lnTo>
                    <a:lnTo>
                      <a:pt x="30" y="12"/>
                    </a:lnTo>
                    <a:lnTo>
                      <a:pt x="30" y="12"/>
                    </a:lnTo>
                    <a:lnTo>
                      <a:pt x="32" y="10"/>
                    </a:lnTo>
                    <a:lnTo>
                      <a:pt x="32" y="6"/>
                    </a:lnTo>
                    <a:lnTo>
                      <a:pt x="32" y="0"/>
                    </a:lnTo>
                    <a:lnTo>
                      <a:pt x="3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9" name="Freeform 371"/>
              <p:cNvSpPr/>
              <p:nvPr/>
            </p:nvSpPr>
            <p:spPr bwMode="auto">
              <a:xfrm>
                <a:off x="2623" y="733"/>
                <a:ext cx="34" cy="22"/>
              </a:xfrm>
              <a:custGeom>
                <a:avLst/>
                <a:gdLst/>
                <a:ahLst/>
                <a:cxnLst>
                  <a:cxn ang="0">
                    <a:pos x="34" y="0"/>
                  </a:cxn>
                  <a:cxn ang="0">
                    <a:pos x="34" y="0"/>
                  </a:cxn>
                  <a:cxn ang="0">
                    <a:pos x="12" y="8"/>
                  </a:cxn>
                  <a:cxn ang="0">
                    <a:pos x="12" y="8"/>
                  </a:cxn>
                  <a:cxn ang="0">
                    <a:pos x="8" y="10"/>
                  </a:cxn>
                  <a:cxn ang="0">
                    <a:pos x="4" y="12"/>
                  </a:cxn>
                  <a:cxn ang="0">
                    <a:pos x="4" y="12"/>
                  </a:cxn>
                  <a:cxn ang="0">
                    <a:pos x="0" y="22"/>
                  </a:cxn>
                  <a:cxn ang="0">
                    <a:pos x="0" y="22"/>
                  </a:cxn>
                  <a:cxn ang="0">
                    <a:pos x="12" y="22"/>
                  </a:cxn>
                  <a:cxn ang="0">
                    <a:pos x="22" y="16"/>
                  </a:cxn>
                  <a:cxn ang="0">
                    <a:pos x="30" y="8"/>
                  </a:cxn>
                  <a:cxn ang="0">
                    <a:pos x="34" y="0"/>
                  </a:cxn>
                  <a:cxn ang="0">
                    <a:pos x="34" y="0"/>
                  </a:cxn>
                </a:cxnLst>
                <a:rect l="0" t="0" r="r" b="b"/>
                <a:pathLst>
                  <a:path w="34" h="22">
                    <a:moveTo>
                      <a:pt x="34" y="0"/>
                    </a:moveTo>
                    <a:lnTo>
                      <a:pt x="34" y="0"/>
                    </a:lnTo>
                    <a:lnTo>
                      <a:pt x="12" y="8"/>
                    </a:lnTo>
                    <a:lnTo>
                      <a:pt x="12" y="8"/>
                    </a:lnTo>
                    <a:lnTo>
                      <a:pt x="8" y="10"/>
                    </a:lnTo>
                    <a:lnTo>
                      <a:pt x="4" y="12"/>
                    </a:lnTo>
                    <a:lnTo>
                      <a:pt x="4" y="12"/>
                    </a:lnTo>
                    <a:lnTo>
                      <a:pt x="0" y="22"/>
                    </a:lnTo>
                    <a:lnTo>
                      <a:pt x="0" y="22"/>
                    </a:lnTo>
                    <a:lnTo>
                      <a:pt x="12" y="22"/>
                    </a:lnTo>
                    <a:lnTo>
                      <a:pt x="22" y="16"/>
                    </a:lnTo>
                    <a:lnTo>
                      <a:pt x="30" y="8"/>
                    </a:lnTo>
                    <a:lnTo>
                      <a:pt x="34" y="0"/>
                    </a:lnTo>
                    <a:lnTo>
                      <a:pt x="3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0" name="Freeform 372"/>
              <p:cNvSpPr/>
              <p:nvPr/>
            </p:nvSpPr>
            <p:spPr bwMode="auto">
              <a:xfrm>
                <a:off x="2729" y="737"/>
                <a:ext cx="26" cy="12"/>
              </a:xfrm>
              <a:custGeom>
                <a:avLst/>
                <a:gdLst/>
                <a:ahLst/>
                <a:cxnLst>
                  <a:cxn ang="0">
                    <a:pos x="26" y="12"/>
                  </a:cxn>
                  <a:cxn ang="0">
                    <a:pos x="26" y="12"/>
                  </a:cxn>
                  <a:cxn ang="0">
                    <a:pos x="22" y="8"/>
                  </a:cxn>
                  <a:cxn ang="0">
                    <a:pos x="16" y="4"/>
                  </a:cxn>
                  <a:cxn ang="0">
                    <a:pos x="16" y="4"/>
                  </a:cxn>
                  <a:cxn ang="0">
                    <a:pos x="10" y="0"/>
                  </a:cxn>
                  <a:cxn ang="0">
                    <a:pos x="10" y="0"/>
                  </a:cxn>
                  <a:cxn ang="0">
                    <a:pos x="10" y="0"/>
                  </a:cxn>
                  <a:cxn ang="0">
                    <a:pos x="10" y="0"/>
                  </a:cxn>
                  <a:cxn ang="0">
                    <a:pos x="0" y="12"/>
                  </a:cxn>
                  <a:cxn ang="0">
                    <a:pos x="0" y="12"/>
                  </a:cxn>
                  <a:cxn ang="0">
                    <a:pos x="26" y="12"/>
                  </a:cxn>
                  <a:cxn ang="0">
                    <a:pos x="26" y="12"/>
                  </a:cxn>
                </a:cxnLst>
                <a:rect l="0" t="0" r="r" b="b"/>
                <a:pathLst>
                  <a:path w="26" h="12">
                    <a:moveTo>
                      <a:pt x="26" y="12"/>
                    </a:moveTo>
                    <a:lnTo>
                      <a:pt x="26" y="12"/>
                    </a:lnTo>
                    <a:lnTo>
                      <a:pt x="22" y="8"/>
                    </a:lnTo>
                    <a:lnTo>
                      <a:pt x="16" y="4"/>
                    </a:lnTo>
                    <a:lnTo>
                      <a:pt x="16" y="4"/>
                    </a:lnTo>
                    <a:lnTo>
                      <a:pt x="10" y="0"/>
                    </a:lnTo>
                    <a:lnTo>
                      <a:pt x="10" y="0"/>
                    </a:lnTo>
                    <a:lnTo>
                      <a:pt x="10" y="0"/>
                    </a:lnTo>
                    <a:lnTo>
                      <a:pt x="10" y="0"/>
                    </a:lnTo>
                    <a:lnTo>
                      <a:pt x="0" y="12"/>
                    </a:lnTo>
                    <a:lnTo>
                      <a:pt x="0" y="12"/>
                    </a:lnTo>
                    <a:lnTo>
                      <a:pt x="26" y="12"/>
                    </a:lnTo>
                    <a:lnTo>
                      <a:pt x="26"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1" name="Freeform 373"/>
              <p:cNvSpPr/>
              <p:nvPr/>
            </p:nvSpPr>
            <p:spPr bwMode="auto">
              <a:xfrm>
                <a:off x="2711" y="729"/>
                <a:ext cx="26" cy="20"/>
              </a:xfrm>
              <a:custGeom>
                <a:avLst/>
                <a:gdLst/>
                <a:ahLst/>
                <a:cxnLst>
                  <a:cxn ang="0">
                    <a:pos x="4" y="16"/>
                  </a:cxn>
                  <a:cxn ang="0">
                    <a:pos x="4" y="16"/>
                  </a:cxn>
                  <a:cxn ang="0">
                    <a:pos x="0" y="20"/>
                  </a:cxn>
                  <a:cxn ang="0">
                    <a:pos x="0" y="20"/>
                  </a:cxn>
                  <a:cxn ang="0">
                    <a:pos x="8" y="20"/>
                  </a:cxn>
                  <a:cxn ang="0">
                    <a:pos x="8" y="20"/>
                  </a:cxn>
                  <a:cxn ang="0">
                    <a:pos x="10" y="20"/>
                  </a:cxn>
                  <a:cxn ang="0">
                    <a:pos x="14" y="20"/>
                  </a:cxn>
                  <a:cxn ang="0">
                    <a:pos x="14" y="20"/>
                  </a:cxn>
                  <a:cxn ang="0">
                    <a:pos x="26" y="6"/>
                  </a:cxn>
                  <a:cxn ang="0">
                    <a:pos x="26" y="6"/>
                  </a:cxn>
                  <a:cxn ang="0">
                    <a:pos x="20" y="2"/>
                  </a:cxn>
                  <a:cxn ang="0">
                    <a:pos x="16" y="0"/>
                  </a:cxn>
                  <a:cxn ang="0">
                    <a:pos x="16" y="0"/>
                  </a:cxn>
                  <a:cxn ang="0">
                    <a:pos x="10" y="6"/>
                  </a:cxn>
                  <a:cxn ang="0">
                    <a:pos x="10" y="6"/>
                  </a:cxn>
                  <a:cxn ang="0">
                    <a:pos x="4" y="16"/>
                  </a:cxn>
                  <a:cxn ang="0">
                    <a:pos x="4" y="16"/>
                  </a:cxn>
                </a:cxnLst>
                <a:rect l="0" t="0" r="r" b="b"/>
                <a:pathLst>
                  <a:path w="26" h="20">
                    <a:moveTo>
                      <a:pt x="4" y="16"/>
                    </a:moveTo>
                    <a:lnTo>
                      <a:pt x="4" y="16"/>
                    </a:lnTo>
                    <a:lnTo>
                      <a:pt x="0" y="20"/>
                    </a:lnTo>
                    <a:lnTo>
                      <a:pt x="0" y="20"/>
                    </a:lnTo>
                    <a:lnTo>
                      <a:pt x="8" y="20"/>
                    </a:lnTo>
                    <a:lnTo>
                      <a:pt x="8" y="20"/>
                    </a:lnTo>
                    <a:lnTo>
                      <a:pt x="10" y="20"/>
                    </a:lnTo>
                    <a:lnTo>
                      <a:pt x="14" y="20"/>
                    </a:lnTo>
                    <a:lnTo>
                      <a:pt x="14" y="20"/>
                    </a:lnTo>
                    <a:lnTo>
                      <a:pt x="26" y="6"/>
                    </a:lnTo>
                    <a:lnTo>
                      <a:pt x="26" y="6"/>
                    </a:lnTo>
                    <a:lnTo>
                      <a:pt x="20" y="2"/>
                    </a:lnTo>
                    <a:lnTo>
                      <a:pt x="16" y="0"/>
                    </a:lnTo>
                    <a:lnTo>
                      <a:pt x="16" y="0"/>
                    </a:lnTo>
                    <a:lnTo>
                      <a:pt x="10" y="6"/>
                    </a:lnTo>
                    <a:lnTo>
                      <a:pt x="10" y="6"/>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2" name="Freeform 374"/>
              <p:cNvSpPr/>
              <p:nvPr/>
            </p:nvSpPr>
            <p:spPr bwMode="auto">
              <a:xfrm>
                <a:off x="2693" y="725"/>
                <a:ext cx="30" cy="24"/>
              </a:xfrm>
              <a:custGeom>
                <a:avLst/>
                <a:gdLst/>
                <a:ahLst/>
                <a:cxnLst>
                  <a:cxn ang="0">
                    <a:pos x="12" y="10"/>
                  </a:cxn>
                  <a:cxn ang="0">
                    <a:pos x="12" y="10"/>
                  </a:cxn>
                  <a:cxn ang="0">
                    <a:pos x="0" y="24"/>
                  </a:cxn>
                  <a:cxn ang="0">
                    <a:pos x="0" y="24"/>
                  </a:cxn>
                  <a:cxn ang="0">
                    <a:pos x="10" y="24"/>
                  </a:cxn>
                  <a:cxn ang="0">
                    <a:pos x="10" y="24"/>
                  </a:cxn>
                  <a:cxn ang="0">
                    <a:pos x="14" y="22"/>
                  </a:cxn>
                  <a:cxn ang="0">
                    <a:pos x="16" y="20"/>
                  </a:cxn>
                  <a:cxn ang="0">
                    <a:pos x="16" y="20"/>
                  </a:cxn>
                  <a:cxn ang="0">
                    <a:pos x="30" y="4"/>
                  </a:cxn>
                  <a:cxn ang="0">
                    <a:pos x="30" y="4"/>
                  </a:cxn>
                  <a:cxn ang="0">
                    <a:pos x="24" y="2"/>
                  </a:cxn>
                  <a:cxn ang="0">
                    <a:pos x="20" y="0"/>
                  </a:cxn>
                  <a:cxn ang="0">
                    <a:pos x="18" y="2"/>
                  </a:cxn>
                  <a:cxn ang="0">
                    <a:pos x="18" y="2"/>
                  </a:cxn>
                  <a:cxn ang="0">
                    <a:pos x="12" y="10"/>
                  </a:cxn>
                  <a:cxn ang="0">
                    <a:pos x="12" y="10"/>
                  </a:cxn>
                </a:cxnLst>
                <a:rect l="0" t="0" r="r" b="b"/>
                <a:pathLst>
                  <a:path w="30" h="24">
                    <a:moveTo>
                      <a:pt x="12" y="10"/>
                    </a:moveTo>
                    <a:lnTo>
                      <a:pt x="12" y="10"/>
                    </a:lnTo>
                    <a:lnTo>
                      <a:pt x="0" y="24"/>
                    </a:lnTo>
                    <a:lnTo>
                      <a:pt x="0" y="24"/>
                    </a:lnTo>
                    <a:lnTo>
                      <a:pt x="10" y="24"/>
                    </a:lnTo>
                    <a:lnTo>
                      <a:pt x="10" y="24"/>
                    </a:lnTo>
                    <a:lnTo>
                      <a:pt x="14" y="22"/>
                    </a:lnTo>
                    <a:lnTo>
                      <a:pt x="16" y="20"/>
                    </a:lnTo>
                    <a:lnTo>
                      <a:pt x="16" y="20"/>
                    </a:lnTo>
                    <a:lnTo>
                      <a:pt x="30" y="4"/>
                    </a:lnTo>
                    <a:lnTo>
                      <a:pt x="30" y="4"/>
                    </a:lnTo>
                    <a:lnTo>
                      <a:pt x="24" y="2"/>
                    </a:lnTo>
                    <a:lnTo>
                      <a:pt x="20" y="0"/>
                    </a:lnTo>
                    <a:lnTo>
                      <a:pt x="18" y="2"/>
                    </a:lnTo>
                    <a:lnTo>
                      <a:pt x="18" y="2"/>
                    </a:lnTo>
                    <a:lnTo>
                      <a:pt x="12" y="10"/>
                    </a:lnTo>
                    <a:lnTo>
                      <a:pt x="12"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3" name="Freeform 375"/>
              <p:cNvSpPr/>
              <p:nvPr/>
            </p:nvSpPr>
            <p:spPr bwMode="auto">
              <a:xfrm>
                <a:off x="2677" y="725"/>
                <a:ext cx="30" cy="24"/>
              </a:xfrm>
              <a:custGeom>
                <a:avLst/>
                <a:gdLst/>
                <a:ahLst/>
                <a:cxnLst>
                  <a:cxn ang="0">
                    <a:pos x="0" y="24"/>
                  </a:cxn>
                  <a:cxn ang="0">
                    <a:pos x="0" y="24"/>
                  </a:cxn>
                  <a:cxn ang="0">
                    <a:pos x="12" y="24"/>
                  </a:cxn>
                  <a:cxn ang="0">
                    <a:pos x="12" y="24"/>
                  </a:cxn>
                  <a:cxn ang="0">
                    <a:pos x="14" y="22"/>
                  </a:cxn>
                  <a:cxn ang="0">
                    <a:pos x="16" y="18"/>
                  </a:cxn>
                  <a:cxn ang="0">
                    <a:pos x="16" y="18"/>
                  </a:cxn>
                  <a:cxn ang="0">
                    <a:pos x="30" y="0"/>
                  </a:cxn>
                  <a:cxn ang="0">
                    <a:pos x="30" y="0"/>
                  </a:cxn>
                  <a:cxn ang="0">
                    <a:pos x="20" y="2"/>
                  </a:cxn>
                  <a:cxn ang="0">
                    <a:pos x="12" y="8"/>
                  </a:cxn>
                  <a:cxn ang="0">
                    <a:pos x="6" y="14"/>
                  </a:cxn>
                  <a:cxn ang="0">
                    <a:pos x="0" y="24"/>
                  </a:cxn>
                  <a:cxn ang="0">
                    <a:pos x="0" y="24"/>
                  </a:cxn>
                </a:cxnLst>
                <a:rect l="0" t="0" r="r" b="b"/>
                <a:pathLst>
                  <a:path w="30" h="24">
                    <a:moveTo>
                      <a:pt x="0" y="24"/>
                    </a:moveTo>
                    <a:lnTo>
                      <a:pt x="0" y="24"/>
                    </a:lnTo>
                    <a:lnTo>
                      <a:pt x="12" y="24"/>
                    </a:lnTo>
                    <a:lnTo>
                      <a:pt x="12" y="24"/>
                    </a:lnTo>
                    <a:lnTo>
                      <a:pt x="14" y="22"/>
                    </a:lnTo>
                    <a:lnTo>
                      <a:pt x="16" y="18"/>
                    </a:lnTo>
                    <a:lnTo>
                      <a:pt x="16" y="18"/>
                    </a:lnTo>
                    <a:lnTo>
                      <a:pt x="30" y="0"/>
                    </a:lnTo>
                    <a:lnTo>
                      <a:pt x="30" y="0"/>
                    </a:lnTo>
                    <a:lnTo>
                      <a:pt x="20" y="2"/>
                    </a:lnTo>
                    <a:lnTo>
                      <a:pt x="12" y="8"/>
                    </a:lnTo>
                    <a:lnTo>
                      <a:pt x="6" y="14"/>
                    </a:lnTo>
                    <a:lnTo>
                      <a:pt x="0" y="24"/>
                    </a:lnTo>
                    <a:lnTo>
                      <a:pt x="0"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4" name="Freeform 376"/>
              <p:cNvSpPr/>
              <p:nvPr/>
            </p:nvSpPr>
            <p:spPr bwMode="auto">
              <a:xfrm>
                <a:off x="2729" y="751"/>
                <a:ext cx="26" cy="12"/>
              </a:xfrm>
              <a:custGeom>
                <a:avLst/>
                <a:gdLst/>
                <a:ahLst/>
                <a:cxnLst>
                  <a:cxn ang="0">
                    <a:pos x="12" y="12"/>
                  </a:cxn>
                  <a:cxn ang="0">
                    <a:pos x="12" y="12"/>
                  </a:cxn>
                  <a:cxn ang="0">
                    <a:pos x="12" y="12"/>
                  </a:cxn>
                  <a:cxn ang="0">
                    <a:pos x="12" y="12"/>
                  </a:cxn>
                  <a:cxn ang="0">
                    <a:pos x="18" y="8"/>
                  </a:cxn>
                  <a:cxn ang="0">
                    <a:pos x="18" y="8"/>
                  </a:cxn>
                  <a:cxn ang="0">
                    <a:pos x="22" y="4"/>
                  </a:cxn>
                  <a:cxn ang="0">
                    <a:pos x="26" y="0"/>
                  </a:cxn>
                  <a:cxn ang="0">
                    <a:pos x="26" y="0"/>
                  </a:cxn>
                  <a:cxn ang="0">
                    <a:pos x="0" y="2"/>
                  </a:cxn>
                  <a:cxn ang="0">
                    <a:pos x="0" y="2"/>
                  </a:cxn>
                  <a:cxn ang="0">
                    <a:pos x="12" y="12"/>
                  </a:cxn>
                  <a:cxn ang="0">
                    <a:pos x="12" y="12"/>
                  </a:cxn>
                </a:cxnLst>
                <a:rect l="0" t="0" r="r" b="b"/>
                <a:pathLst>
                  <a:path w="26" h="12">
                    <a:moveTo>
                      <a:pt x="12" y="12"/>
                    </a:moveTo>
                    <a:lnTo>
                      <a:pt x="12" y="12"/>
                    </a:lnTo>
                    <a:lnTo>
                      <a:pt x="12" y="12"/>
                    </a:lnTo>
                    <a:lnTo>
                      <a:pt x="12" y="12"/>
                    </a:lnTo>
                    <a:lnTo>
                      <a:pt x="18" y="8"/>
                    </a:lnTo>
                    <a:lnTo>
                      <a:pt x="18" y="8"/>
                    </a:lnTo>
                    <a:lnTo>
                      <a:pt x="22" y="4"/>
                    </a:lnTo>
                    <a:lnTo>
                      <a:pt x="26" y="0"/>
                    </a:lnTo>
                    <a:lnTo>
                      <a:pt x="26" y="0"/>
                    </a:lnTo>
                    <a:lnTo>
                      <a:pt x="0" y="2"/>
                    </a:lnTo>
                    <a:lnTo>
                      <a:pt x="0" y="2"/>
                    </a:lnTo>
                    <a:lnTo>
                      <a:pt x="12" y="12"/>
                    </a:lnTo>
                    <a:lnTo>
                      <a:pt x="12"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5" name="Freeform 377"/>
              <p:cNvSpPr/>
              <p:nvPr/>
            </p:nvSpPr>
            <p:spPr bwMode="auto">
              <a:xfrm>
                <a:off x="2711" y="753"/>
                <a:ext cx="28" cy="18"/>
              </a:xfrm>
              <a:custGeom>
                <a:avLst/>
                <a:gdLst/>
                <a:ahLst/>
                <a:cxnLst>
                  <a:cxn ang="0">
                    <a:pos x="14" y="0"/>
                  </a:cxn>
                  <a:cxn ang="0">
                    <a:pos x="14" y="0"/>
                  </a:cxn>
                  <a:cxn ang="0">
                    <a:pos x="12" y="0"/>
                  </a:cxn>
                  <a:cxn ang="0">
                    <a:pos x="8" y="0"/>
                  </a:cxn>
                  <a:cxn ang="0">
                    <a:pos x="8" y="0"/>
                  </a:cxn>
                  <a:cxn ang="0">
                    <a:pos x="0" y="2"/>
                  </a:cxn>
                  <a:cxn ang="0">
                    <a:pos x="0" y="2"/>
                  </a:cxn>
                  <a:cxn ang="0">
                    <a:pos x="4" y="6"/>
                  </a:cxn>
                  <a:cxn ang="0">
                    <a:pos x="4" y="6"/>
                  </a:cxn>
                  <a:cxn ang="0">
                    <a:pos x="14" y="12"/>
                  </a:cxn>
                  <a:cxn ang="0">
                    <a:pos x="14" y="12"/>
                  </a:cxn>
                  <a:cxn ang="0">
                    <a:pos x="20" y="18"/>
                  </a:cxn>
                  <a:cxn ang="0">
                    <a:pos x="20" y="18"/>
                  </a:cxn>
                  <a:cxn ang="0">
                    <a:pos x="22" y="18"/>
                  </a:cxn>
                  <a:cxn ang="0">
                    <a:pos x="24" y="16"/>
                  </a:cxn>
                  <a:cxn ang="0">
                    <a:pos x="28" y="14"/>
                  </a:cxn>
                  <a:cxn ang="0">
                    <a:pos x="28" y="14"/>
                  </a:cxn>
                  <a:cxn ang="0">
                    <a:pos x="14" y="0"/>
                  </a:cxn>
                  <a:cxn ang="0">
                    <a:pos x="14" y="0"/>
                  </a:cxn>
                </a:cxnLst>
                <a:rect l="0" t="0" r="r" b="b"/>
                <a:pathLst>
                  <a:path w="28" h="18">
                    <a:moveTo>
                      <a:pt x="14" y="0"/>
                    </a:moveTo>
                    <a:lnTo>
                      <a:pt x="14" y="0"/>
                    </a:lnTo>
                    <a:lnTo>
                      <a:pt x="12" y="0"/>
                    </a:lnTo>
                    <a:lnTo>
                      <a:pt x="8" y="0"/>
                    </a:lnTo>
                    <a:lnTo>
                      <a:pt x="8" y="0"/>
                    </a:lnTo>
                    <a:lnTo>
                      <a:pt x="0" y="2"/>
                    </a:lnTo>
                    <a:lnTo>
                      <a:pt x="0" y="2"/>
                    </a:lnTo>
                    <a:lnTo>
                      <a:pt x="4" y="6"/>
                    </a:lnTo>
                    <a:lnTo>
                      <a:pt x="4" y="6"/>
                    </a:lnTo>
                    <a:lnTo>
                      <a:pt x="14" y="12"/>
                    </a:lnTo>
                    <a:lnTo>
                      <a:pt x="14" y="12"/>
                    </a:lnTo>
                    <a:lnTo>
                      <a:pt x="20" y="18"/>
                    </a:lnTo>
                    <a:lnTo>
                      <a:pt x="20" y="18"/>
                    </a:lnTo>
                    <a:lnTo>
                      <a:pt x="22" y="18"/>
                    </a:lnTo>
                    <a:lnTo>
                      <a:pt x="24" y="16"/>
                    </a:lnTo>
                    <a:lnTo>
                      <a:pt x="28" y="14"/>
                    </a:lnTo>
                    <a:lnTo>
                      <a:pt x="28" y="14"/>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6" name="Freeform 378"/>
              <p:cNvSpPr/>
              <p:nvPr/>
            </p:nvSpPr>
            <p:spPr bwMode="auto">
              <a:xfrm>
                <a:off x="2693" y="755"/>
                <a:ext cx="34" cy="22"/>
              </a:xfrm>
              <a:custGeom>
                <a:avLst/>
                <a:gdLst/>
                <a:ahLst/>
                <a:cxnLst>
                  <a:cxn ang="0">
                    <a:pos x="12" y="0"/>
                  </a:cxn>
                  <a:cxn ang="0">
                    <a:pos x="12" y="0"/>
                  </a:cxn>
                  <a:cxn ang="0">
                    <a:pos x="0" y="0"/>
                  </a:cxn>
                  <a:cxn ang="0">
                    <a:pos x="0" y="0"/>
                  </a:cxn>
                  <a:cxn ang="0">
                    <a:pos x="16" y="14"/>
                  </a:cxn>
                  <a:cxn ang="0">
                    <a:pos x="16" y="14"/>
                  </a:cxn>
                  <a:cxn ang="0">
                    <a:pos x="24" y="20"/>
                  </a:cxn>
                  <a:cxn ang="0">
                    <a:pos x="24" y="20"/>
                  </a:cxn>
                  <a:cxn ang="0">
                    <a:pos x="26" y="22"/>
                  </a:cxn>
                  <a:cxn ang="0">
                    <a:pos x="28" y="20"/>
                  </a:cxn>
                  <a:cxn ang="0">
                    <a:pos x="34" y="18"/>
                  </a:cxn>
                  <a:cxn ang="0">
                    <a:pos x="34" y="18"/>
                  </a:cxn>
                  <a:cxn ang="0">
                    <a:pos x="16" y="2"/>
                  </a:cxn>
                  <a:cxn ang="0">
                    <a:pos x="16" y="2"/>
                  </a:cxn>
                  <a:cxn ang="0">
                    <a:pos x="14" y="0"/>
                  </a:cxn>
                  <a:cxn ang="0">
                    <a:pos x="12" y="0"/>
                  </a:cxn>
                  <a:cxn ang="0">
                    <a:pos x="12" y="0"/>
                  </a:cxn>
                </a:cxnLst>
                <a:rect l="0" t="0" r="r" b="b"/>
                <a:pathLst>
                  <a:path w="34" h="22">
                    <a:moveTo>
                      <a:pt x="12" y="0"/>
                    </a:moveTo>
                    <a:lnTo>
                      <a:pt x="12" y="0"/>
                    </a:lnTo>
                    <a:lnTo>
                      <a:pt x="0" y="0"/>
                    </a:lnTo>
                    <a:lnTo>
                      <a:pt x="0" y="0"/>
                    </a:lnTo>
                    <a:lnTo>
                      <a:pt x="16" y="14"/>
                    </a:lnTo>
                    <a:lnTo>
                      <a:pt x="16" y="14"/>
                    </a:lnTo>
                    <a:lnTo>
                      <a:pt x="24" y="20"/>
                    </a:lnTo>
                    <a:lnTo>
                      <a:pt x="24" y="20"/>
                    </a:lnTo>
                    <a:lnTo>
                      <a:pt x="26" y="22"/>
                    </a:lnTo>
                    <a:lnTo>
                      <a:pt x="28" y="20"/>
                    </a:lnTo>
                    <a:lnTo>
                      <a:pt x="34" y="18"/>
                    </a:lnTo>
                    <a:lnTo>
                      <a:pt x="34" y="18"/>
                    </a:lnTo>
                    <a:lnTo>
                      <a:pt x="16" y="2"/>
                    </a:lnTo>
                    <a:lnTo>
                      <a:pt x="16" y="2"/>
                    </a:lnTo>
                    <a:lnTo>
                      <a:pt x="14" y="0"/>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7" name="Freeform 379"/>
              <p:cNvSpPr/>
              <p:nvPr/>
            </p:nvSpPr>
            <p:spPr bwMode="auto">
              <a:xfrm>
                <a:off x="2679" y="755"/>
                <a:ext cx="34" cy="22"/>
              </a:xfrm>
              <a:custGeom>
                <a:avLst/>
                <a:gdLst/>
                <a:ahLst/>
                <a:cxnLst>
                  <a:cxn ang="0">
                    <a:pos x="10" y="0"/>
                  </a:cxn>
                  <a:cxn ang="0">
                    <a:pos x="10" y="0"/>
                  </a:cxn>
                  <a:cxn ang="0">
                    <a:pos x="0" y="2"/>
                  </a:cxn>
                  <a:cxn ang="0">
                    <a:pos x="0" y="2"/>
                  </a:cxn>
                  <a:cxn ang="0">
                    <a:pos x="6" y="10"/>
                  </a:cxn>
                  <a:cxn ang="0">
                    <a:pos x="14" y="18"/>
                  </a:cxn>
                  <a:cxn ang="0">
                    <a:pos x="24" y="22"/>
                  </a:cxn>
                  <a:cxn ang="0">
                    <a:pos x="34" y="22"/>
                  </a:cxn>
                  <a:cxn ang="0">
                    <a:pos x="34" y="22"/>
                  </a:cxn>
                  <a:cxn ang="0">
                    <a:pos x="16" y="6"/>
                  </a:cxn>
                  <a:cxn ang="0">
                    <a:pos x="16" y="6"/>
                  </a:cxn>
                  <a:cxn ang="0">
                    <a:pos x="12" y="2"/>
                  </a:cxn>
                  <a:cxn ang="0">
                    <a:pos x="10" y="0"/>
                  </a:cxn>
                  <a:cxn ang="0">
                    <a:pos x="10" y="0"/>
                  </a:cxn>
                </a:cxnLst>
                <a:rect l="0" t="0" r="r" b="b"/>
                <a:pathLst>
                  <a:path w="34" h="22">
                    <a:moveTo>
                      <a:pt x="10" y="0"/>
                    </a:moveTo>
                    <a:lnTo>
                      <a:pt x="10" y="0"/>
                    </a:lnTo>
                    <a:lnTo>
                      <a:pt x="0" y="2"/>
                    </a:lnTo>
                    <a:lnTo>
                      <a:pt x="0" y="2"/>
                    </a:lnTo>
                    <a:lnTo>
                      <a:pt x="6" y="10"/>
                    </a:lnTo>
                    <a:lnTo>
                      <a:pt x="14" y="18"/>
                    </a:lnTo>
                    <a:lnTo>
                      <a:pt x="24" y="22"/>
                    </a:lnTo>
                    <a:lnTo>
                      <a:pt x="34" y="22"/>
                    </a:lnTo>
                    <a:lnTo>
                      <a:pt x="34" y="22"/>
                    </a:lnTo>
                    <a:lnTo>
                      <a:pt x="16" y="6"/>
                    </a:lnTo>
                    <a:lnTo>
                      <a:pt x="16" y="6"/>
                    </a:lnTo>
                    <a:lnTo>
                      <a:pt x="12" y="2"/>
                    </a:lnTo>
                    <a:lnTo>
                      <a:pt x="10" y="0"/>
                    </a:lnTo>
                    <a:lnTo>
                      <a:pt x="1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8" name="Freeform 380"/>
              <p:cNvSpPr/>
              <p:nvPr/>
            </p:nvSpPr>
            <p:spPr bwMode="auto">
              <a:xfrm>
                <a:off x="2571" y="495"/>
                <a:ext cx="14" cy="20"/>
              </a:xfrm>
              <a:custGeom>
                <a:avLst/>
                <a:gdLst/>
                <a:ahLst/>
                <a:cxnLst>
                  <a:cxn ang="0">
                    <a:pos x="0" y="8"/>
                  </a:cxn>
                  <a:cxn ang="0">
                    <a:pos x="0" y="8"/>
                  </a:cxn>
                  <a:cxn ang="0">
                    <a:pos x="2" y="8"/>
                  </a:cxn>
                  <a:cxn ang="0">
                    <a:pos x="2" y="8"/>
                  </a:cxn>
                  <a:cxn ang="0">
                    <a:pos x="4" y="20"/>
                  </a:cxn>
                  <a:cxn ang="0">
                    <a:pos x="4" y="20"/>
                  </a:cxn>
                  <a:cxn ang="0">
                    <a:pos x="14" y="0"/>
                  </a:cxn>
                  <a:cxn ang="0">
                    <a:pos x="14" y="0"/>
                  </a:cxn>
                  <a:cxn ang="0">
                    <a:pos x="6" y="6"/>
                  </a:cxn>
                  <a:cxn ang="0">
                    <a:pos x="6" y="6"/>
                  </a:cxn>
                  <a:cxn ang="0">
                    <a:pos x="0" y="8"/>
                  </a:cxn>
                  <a:cxn ang="0">
                    <a:pos x="0" y="8"/>
                  </a:cxn>
                </a:cxnLst>
                <a:rect l="0" t="0" r="r" b="b"/>
                <a:pathLst>
                  <a:path w="14" h="20">
                    <a:moveTo>
                      <a:pt x="0" y="8"/>
                    </a:moveTo>
                    <a:lnTo>
                      <a:pt x="0" y="8"/>
                    </a:lnTo>
                    <a:lnTo>
                      <a:pt x="2" y="8"/>
                    </a:lnTo>
                    <a:lnTo>
                      <a:pt x="2" y="8"/>
                    </a:lnTo>
                    <a:lnTo>
                      <a:pt x="4" y="20"/>
                    </a:lnTo>
                    <a:lnTo>
                      <a:pt x="4" y="20"/>
                    </a:lnTo>
                    <a:lnTo>
                      <a:pt x="14" y="0"/>
                    </a:lnTo>
                    <a:lnTo>
                      <a:pt x="14" y="0"/>
                    </a:lnTo>
                    <a:lnTo>
                      <a:pt x="6" y="6"/>
                    </a:lnTo>
                    <a:lnTo>
                      <a:pt x="6" y="6"/>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9" name="Freeform 381"/>
              <p:cNvSpPr/>
              <p:nvPr/>
            </p:nvSpPr>
            <p:spPr bwMode="auto">
              <a:xfrm>
                <a:off x="2563" y="505"/>
                <a:ext cx="12" cy="22"/>
              </a:xfrm>
              <a:custGeom>
                <a:avLst/>
                <a:gdLst/>
                <a:ahLst/>
                <a:cxnLst>
                  <a:cxn ang="0">
                    <a:pos x="0" y="4"/>
                  </a:cxn>
                  <a:cxn ang="0">
                    <a:pos x="0" y="4"/>
                  </a:cxn>
                  <a:cxn ang="0">
                    <a:pos x="2" y="10"/>
                  </a:cxn>
                  <a:cxn ang="0">
                    <a:pos x="2" y="10"/>
                  </a:cxn>
                  <a:cxn ang="0">
                    <a:pos x="6" y="18"/>
                  </a:cxn>
                  <a:cxn ang="0">
                    <a:pos x="6" y="18"/>
                  </a:cxn>
                  <a:cxn ang="0">
                    <a:pos x="6" y="22"/>
                  </a:cxn>
                  <a:cxn ang="0">
                    <a:pos x="6" y="22"/>
                  </a:cxn>
                  <a:cxn ang="0">
                    <a:pos x="10" y="16"/>
                  </a:cxn>
                  <a:cxn ang="0">
                    <a:pos x="10" y="16"/>
                  </a:cxn>
                  <a:cxn ang="0">
                    <a:pos x="10" y="14"/>
                  </a:cxn>
                  <a:cxn ang="0">
                    <a:pos x="12" y="12"/>
                  </a:cxn>
                  <a:cxn ang="0">
                    <a:pos x="12" y="12"/>
                  </a:cxn>
                  <a:cxn ang="0">
                    <a:pos x="6" y="0"/>
                  </a:cxn>
                  <a:cxn ang="0">
                    <a:pos x="6" y="0"/>
                  </a:cxn>
                  <a:cxn ang="0">
                    <a:pos x="2" y="2"/>
                  </a:cxn>
                  <a:cxn ang="0">
                    <a:pos x="0" y="4"/>
                  </a:cxn>
                  <a:cxn ang="0">
                    <a:pos x="0" y="4"/>
                  </a:cxn>
                </a:cxnLst>
                <a:rect l="0" t="0" r="r" b="b"/>
                <a:pathLst>
                  <a:path w="12" h="22">
                    <a:moveTo>
                      <a:pt x="0" y="4"/>
                    </a:moveTo>
                    <a:lnTo>
                      <a:pt x="0" y="4"/>
                    </a:lnTo>
                    <a:lnTo>
                      <a:pt x="2" y="10"/>
                    </a:lnTo>
                    <a:lnTo>
                      <a:pt x="2" y="10"/>
                    </a:lnTo>
                    <a:lnTo>
                      <a:pt x="6" y="18"/>
                    </a:lnTo>
                    <a:lnTo>
                      <a:pt x="6" y="18"/>
                    </a:lnTo>
                    <a:lnTo>
                      <a:pt x="6" y="22"/>
                    </a:lnTo>
                    <a:lnTo>
                      <a:pt x="6" y="22"/>
                    </a:lnTo>
                    <a:lnTo>
                      <a:pt x="10" y="16"/>
                    </a:lnTo>
                    <a:lnTo>
                      <a:pt x="10" y="16"/>
                    </a:lnTo>
                    <a:lnTo>
                      <a:pt x="10" y="14"/>
                    </a:lnTo>
                    <a:lnTo>
                      <a:pt x="12" y="12"/>
                    </a:lnTo>
                    <a:lnTo>
                      <a:pt x="12" y="12"/>
                    </a:lnTo>
                    <a:lnTo>
                      <a:pt x="6" y="0"/>
                    </a:lnTo>
                    <a:lnTo>
                      <a:pt x="6" y="0"/>
                    </a:lnTo>
                    <a:lnTo>
                      <a:pt x="2" y="2"/>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0" name="Freeform 382"/>
              <p:cNvSpPr/>
              <p:nvPr/>
            </p:nvSpPr>
            <p:spPr bwMode="auto">
              <a:xfrm>
                <a:off x="2557" y="511"/>
                <a:ext cx="10" cy="28"/>
              </a:xfrm>
              <a:custGeom>
                <a:avLst/>
                <a:gdLst/>
                <a:ahLst/>
                <a:cxnLst>
                  <a:cxn ang="0">
                    <a:pos x="0" y="8"/>
                  </a:cxn>
                  <a:cxn ang="0">
                    <a:pos x="0" y="8"/>
                  </a:cxn>
                  <a:cxn ang="0">
                    <a:pos x="2" y="14"/>
                  </a:cxn>
                  <a:cxn ang="0">
                    <a:pos x="2" y="14"/>
                  </a:cxn>
                  <a:cxn ang="0">
                    <a:pos x="6" y="28"/>
                  </a:cxn>
                  <a:cxn ang="0">
                    <a:pos x="6" y="28"/>
                  </a:cxn>
                  <a:cxn ang="0">
                    <a:pos x="10" y="22"/>
                  </a:cxn>
                  <a:cxn ang="0">
                    <a:pos x="10" y="22"/>
                  </a:cxn>
                  <a:cxn ang="0">
                    <a:pos x="10" y="18"/>
                  </a:cxn>
                  <a:cxn ang="0">
                    <a:pos x="10" y="16"/>
                  </a:cxn>
                  <a:cxn ang="0">
                    <a:pos x="10" y="16"/>
                  </a:cxn>
                  <a:cxn ang="0">
                    <a:pos x="4" y="0"/>
                  </a:cxn>
                  <a:cxn ang="0">
                    <a:pos x="4" y="0"/>
                  </a:cxn>
                  <a:cxn ang="0">
                    <a:pos x="0" y="4"/>
                  </a:cxn>
                  <a:cxn ang="0">
                    <a:pos x="0" y="8"/>
                  </a:cxn>
                  <a:cxn ang="0">
                    <a:pos x="0" y="8"/>
                  </a:cxn>
                </a:cxnLst>
                <a:rect l="0" t="0" r="r" b="b"/>
                <a:pathLst>
                  <a:path w="10" h="28">
                    <a:moveTo>
                      <a:pt x="0" y="8"/>
                    </a:moveTo>
                    <a:lnTo>
                      <a:pt x="0" y="8"/>
                    </a:lnTo>
                    <a:lnTo>
                      <a:pt x="2" y="14"/>
                    </a:lnTo>
                    <a:lnTo>
                      <a:pt x="2" y="14"/>
                    </a:lnTo>
                    <a:lnTo>
                      <a:pt x="6" y="28"/>
                    </a:lnTo>
                    <a:lnTo>
                      <a:pt x="6" y="28"/>
                    </a:lnTo>
                    <a:lnTo>
                      <a:pt x="10" y="22"/>
                    </a:lnTo>
                    <a:lnTo>
                      <a:pt x="10" y="22"/>
                    </a:lnTo>
                    <a:lnTo>
                      <a:pt x="10" y="18"/>
                    </a:lnTo>
                    <a:lnTo>
                      <a:pt x="10" y="16"/>
                    </a:lnTo>
                    <a:lnTo>
                      <a:pt x="10" y="16"/>
                    </a:lnTo>
                    <a:lnTo>
                      <a:pt x="4" y="0"/>
                    </a:lnTo>
                    <a:lnTo>
                      <a:pt x="4" y="0"/>
                    </a:lnTo>
                    <a:lnTo>
                      <a:pt x="0"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1" name="Freeform 383"/>
              <p:cNvSpPr/>
              <p:nvPr/>
            </p:nvSpPr>
            <p:spPr bwMode="auto">
              <a:xfrm>
                <a:off x="2551" y="521"/>
                <a:ext cx="12" cy="30"/>
              </a:xfrm>
              <a:custGeom>
                <a:avLst/>
                <a:gdLst/>
                <a:ahLst/>
                <a:cxnLst>
                  <a:cxn ang="0">
                    <a:pos x="8" y="30"/>
                  </a:cxn>
                  <a:cxn ang="0">
                    <a:pos x="8" y="30"/>
                  </a:cxn>
                  <a:cxn ang="0">
                    <a:pos x="12" y="22"/>
                  </a:cxn>
                  <a:cxn ang="0">
                    <a:pos x="12" y="22"/>
                  </a:cxn>
                  <a:cxn ang="0">
                    <a:pos x="10" y="16"/>
                  </a:cxn>
                  <a:cxn ang="0">
                    <a:pos x="10" y="16"/>
                  </a:cxn>
                  <a:cxn ang="0">
                    <a:pos x="4" y="0"/>
                  </a:cxn>
                  <a:cxn ang="0">
                    <a:pos x="4" y="0"/>
                  </a:cxn>
                  <a:cxn ang="0">
                    <a:pos x="2" y="8"/>
                  </a:cxn>
                  <a:cxn ang="0">
                    <a:pos x="0" y="16"/>
                  </a:cxn>
                  <a:cxn ang="0">
                    <a:pos x="4" y="22"/>
                  </a:cxn>
                  <a:cxn ang="0">
                    <a:pos x="8" y="30"/>
                  </a:cxn>
                  <a:cxn ang="0">
                    <a:pos x="8" y="30"/>
                  </a:cxn>
                </a:cxnLst>
                <a:rect l="0" t="0" r="r" b="b"/>
                <a:pathLst>
                  <a:path w="12" h="30">
                    <a:moveTo>
                      <a:pt x="8" y="30"/>
                    </a:moveTo>
                    <a:lnTo>
                      <a:pt x="8" y="30"/>
                    </a:lnTo>
                    <a:lnTo>
                      <a:pt x="12" y="22"/>
                    </a:lnTo>
                    <a:lnTo>
                      <a:pt x="12" y="22"/>
                    </a:lnTo>
                    <a:lnTo>
                      <a:pt x="10" y="16"/>
                    </a:lnTo>
                    <a:lnTo>
                      <a:pt x="10" y="16"/>
                    </a:lnTo>
                    <a:lnTo>
                      <a:pt x="4" y="0"/>
                    </a:lnTo>
                    <a:lnTo>
                      <a:pt x="4" y="0"/>
                    </a:lnTo>
                    <a:lnTo>
                      <a:pt x="2" y="8"/>
                    </a:lnTo>
                    <a:lnTo>
                      <a:pt x="0" y="16"/>
                    </a:lnTo>
                    <a:lnTo>
                      <a:pt x="4" y="22"/>
                    </a:lnTo>
                    <a:lnTo>
                      <a:pt x="8" y="30"/>
                    </a:lnTo>
                    <a:lnTo>
                      <a:pt x="8"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2" name="Freeform 384"/>
              <p:cNvSpPr/>
              <p:nvPr/>
            </p:nvSpPr>
            <p:spPr bwMode="auto">
              <a:xfrm>
                <a:off x="2579" y="497"/>
                <a:ext cx="10" cy="18"/>
              </a:xfrm>
              <a:custGeom>
                <a:avLst/>
                <a:gdLst/>
                <a:ahLst/>
                <a:cxnLst>
                  <a:cxn ang="0">
                    <a:pos x="8" y="0"/>
                  </a:cxn>
                  <a:cxn ang="0">
                    <a:pos x="8" y="0"/>
                  </a:cxn>
                  <a:cxn ang="0">
                    <a:pos x="0" y="18"/>
                  </a:cxn>
                  <a:cxn ang="0">
                    <a:pos x="0" y="18"/>
                  </a:cxn>
                  <a:cxn ang="0">
                    <a:pos x="10" y="14"/>
                  </a:cxn>
                  <a:cxn ang="0">
                    <a:pos x="10" y="14"/>
                  </a:cxn>
                  <a:cxn ang="0">
                    <a:pos x="10" y="14"/>
                  </a:cxn>
                  <a:cxn ang="0">
                    <a:pos x="10" y="14"/>
                  </a:cxn>
                  <a:cxn ang="0">
                    <a:pos x="10" y="8"/>
                  </a:cxn>
                  <a:cxn ang="0">
                    <a:pos x="10" y="8"/>
                  </a:cxn>
                  <a:cxn ang="0">
                    <a:pos x="8" y="0"/>
                  </a:cxn>
                  <a:cxn ang="0">
                    <a:pos x="8" y="0"/>
                  </a:cxn>
                </a:cxnLst>
                <a:rect l="0" t="0" r="r" b="b"/>
                <a:pathLst>
                  <a:path w="10" h="18">
                    <a:moveTo>
                      <a:pt x="8" y="0"/>
                    </a:moveTo>
                    <a:lnTo>
                      <a:pt x="8" y="0"/>
                    </a:lnTo>
                    <a:lnTo>
                      <a:pt x="0" y="18"/>
                    </a:lnTo>
                    <a:lnTo>
                      <a:pt x="0" y="18"/>
                    </a:lnTo>
                    <a:lnTo>
                      <a:pt x="10" y="14"/>
                    </a:lnTo>
                    <a:lnTo>
                      <a:pt x="10" y="14"/>
                    </a:lnTo>
                    <a:lnTo>
                      <a:pt x="10" y="14"/>
                    </a:lnTo>
                    <a:lnTo>
                      <a:pt x="10" y="14"/>
                    </a:lnTo>
                    <a:lnTo>
                      <a:pt x="10" y="8"/>
                    </a:lnTo>
                    <a:lnTo>
                      <a:pt x="10" y="8"/>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3" name="Freeform 385"/>
              <p:cNvSpPr/>
              <p:nvPr/>
            </p:nvSpPr>
            <p:spPr bwMode="auto">
              <a:xfrm>
                <a:off x="2573" y="513"/>
                <a:ext cx="18" cy="16"/>
              </a:xfrm>
              <a:custGeom>
                <a:avLst/>
                <a:gdLst/>
                <a:ahLst/>
                <a:cxnLst>
                  <a:cxn ang="0">
                    <a:pos x="4" y="6"/>
                  </a:cxn>
                  <a:cxn ang="0">
                    <a:pos x="4" y="6"/>
                  </a:cxn>
                  <a:cxn ang="0">
                    <a:pos x="4" y="8"/>
                  </a:cxn>
                  <a:cxn ang="0">
                    <a:pos x="2" y="10"/>
                  </a:cxn>
                  <a:cxn ang="0">
                    <a:pos x="2" y="10"/>
                  </a:cxn>
                  <a:cxn ang="0">
                    <a:pos x="0" y="16"/>
                  </a:cxn>
                  <a:cxn ang="0">
                    <a:pos x="0" y="16"/>
                  </a:cxn>
                  <a:cxn ang="0">
                    <a:pos x="4" y="14"/>
                  </a:cxn>
                  <a:cxn ang="0">
                    <a:pos x="4" y="14"/>
                  </a:cxn>
                  <a:cxn ang="0">
                    <a:pos x="12" y="10"/>
                  </a:cxn>
                  <a:cxn ang="0">
                    <a:pos x="12" y="10"/>
                  </a:cxn>
                  <a:cxn ang="0">
                    <a:pos x="18" y="8"/>
                  </a:cxn>
                  <a:cxn ang="0">
                    <a:pos x="18" y="8"/>
                  </a:cxn>
                  <a:cxn ang="0">
                    <a:pos x="18" y="4"/>
                  </a:cxn>
                  <a:cxn ang="0">
                    <a:pos x="18" y="0"/>
                  </a:cxn>
                  <a:cxn ang="0">
                    <a:pos x="18" y="0"/>
                  </a:cxn>
                  <a:cxn ang="0">
                    <a:pos x="4" y="6"/>
                  </a:cxn>
                  <a:cxn ang="0">
                    <a:pos x="4" y="6"/>
                  </a:cxn>
                </a:cxnLst>
                <a:rect l="0" t="0" r="r" b="b"/>
                <a:pathLst>
                  <a:path w="18" h="16">
                    <a:moveTo>
                      <a:pt x="4" y="6"/>
                    </a:moveTo>
                    <a:lnTo>
                      <a:pt x="4" y="6"/>
                    </a:lnTo>
                    <a:lnTo>
                      <a:pt x="4" y="8"/>
                    </a:lnTo>
                    <a:lnTo>
                      <a:pt x="2" y="10"/>
                    </a:lnTo>
                    <a:lnTo>
                      <a:pt x="2" y="10"/>
                    </a:lnTo>
                    <a:lnTo>
                      <a:pt x="0" y="16"/>
                    </a:lnTo>
                    <a:lnTo>
                      <a:pt x="0" y="16"/>
                    </a:lnTo>
                    <a:lnTo>
                      <a:pt x="4" y="14"/>
                    </a:lnTo>
                    <a:lnTo>
                      <a:pt x="4" y="14"/>
                    </a:lnTo>
                    <a:lnTo>
                      <a:pt x="12" y="10"/>
                    </a:lnTo>
                    <a:lnTo>
                      <a:pt x="12" y="10"/>
                    </a:lnTo>
                    <a:lnTo>
                      <a:pt x="18" y="8"/>
                    </a:lnTo>
                    <a:lnTo>
                      <a:pt x="18" y="8"/>
                    </a:lnTo>
                    <a:lnTo>
                      <a:pt x="18" y="4"/>
                    </a:lnTo>
                    <a:lnTo>
                      <a:pt x="18" y="0"/>
                    </a:lnTo>
                    <a:lnTo>
                      <a:pt x="18" y="0"/>
                    </a:lnTo>
                    <a:lnTo>
                      <a:pt x="4" y="6"/>
                    </a:lnTo>
                    <a:lnTo>
                      <a:pt x="4"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4" name="Freeform 386"/>
              <p:cNvSpPr/>
              <p:nvPr/>
            </p:nvSpPr>
            <p:spPr bwMode="auto">
              <a:xfrm>
                <a:off x="2567" y="525"/>
                <a:ext cx="24" cy="16"/>
              </a:xfrm>
              <a:custGeom>
                <a:avLst/>
                <a:gdLst/>
                <a:ahLst/>
                <a:cxnLst>
                  <a:cxn ang="0">
                    <a:pos x="22" y="8"/>
                  </a:cxn>
                  <a:cxn ang="0">
                    <a:pos x="22" y="8"/>
                  </a:cxn>
                  <a:cxn ang="0">
                    <a:pos x="24" y="4"/>
                  </a:cxn>
                  <a:cxn ang="0">
                    <a:pos x="24" y="0"/>
                  </a:cxn>
                  <a:cxn ang="0">
                    <a:pos x="24" y="0"/>
                  </a:cxn>
                  <a:cxn ang="0">
                    <a:pos x="8" y="6"/>
                  </a:cxn>
                  <a:cxn ang="0">
                    <a:pos x="8" y="6"/>
                  </a:cxn>
                  <a:cxn ang="0">
                    <a:pos x="6" y="6"/>
                  </a:cxn>
                  <a:cxn ang="0">
                    <a:pos x="4" y="8"/>
                  </a:cxn>
                  <a:cxn ang="0">
                    <a:pos x="4" y="8"/>
                  </a:cxn>
                  <a:cxn ang="0">
                    <a:pos x="0" y="16"/>
                  </a:cxn>
                  <a:cxn ang="0">
                    <a:pos x="0" y="16"/>
                  </a:cxn>
                  <a:cxn ang="0">
                    <a:pos x="14" y="10"/>
                  </a:cxn>
                  <a:cxn ang="0">
                    <a:pos x="14" y="10"/>
                  </a:cxn>
                  <a:cxn ang="0">
                    <a:pos x="22" y="8"/>
                  </a:cxn>
                  <a:cxn ang="0">
                    <a:pos x="22" y="8"/>
                  </a:cxn>
                </a:cxnLst>
                <a:rect l="0" t="0" r="r" b="b"/>
                <a:pathLst>
                  <a:path w="24" h="16">
                    <a:moveTo>
                      <a:pt x="22" y="8"/>
                    </a:moveTo>
                    <a:lnTo>
                      <a:pt x="22" y="8"/>
                    </a:lnTo>
                    <a:lnTo>
                      <a:pt x="24" y="4"/>
                    </a:lnTo>
                    <a:lnTo>
                      <a:pt x="24" y="0"/>
                    </a:lnTo>
                    <a:lnTo>
                      <a:pt x="24" y="0"/>
                    </a:lnTo>
                    <a:lnTo>
                      <a:pt x="8" y="6"/>
                    </a:lnTo>
                    <a:lnTo>
                      <a:pt x="8" y="6"/>
                    </a:lnTo>
                    <a:lnTo>
                      <a:pt x="6" y="6"/>
                    </a:lnTo>
                    <a:lnTo>
                      <a:pt x="4" y="8"/>
                    </a:lnTo>
                    <a:lnTo>
                      <a:pt x="4" y="8"/>
                    </a:lnTo>
                    <a:lnTo>
                      <a:pt x="0" y="16"/>
                    </a:lnTo>
                    <a:lnTo>
                      <a:pt x="0" y="16"/>
                    </a:lnTo>
                    <a:lnTo>
                      <a:pt x="14" y="10"/>
                    </a:lnTo>
                    <a:lnTo>
                      <a:pt x="14" y="10"/>
                    </a:lnTo>
                    <a:lnTo>
                      <a:pt x="22" y="8"/>
                    </a:lnTo>
                    <a:lnTo>
                      <a:pt x="2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5" name="Freeform 387"/>
              <p:cNvSpPr/>
              <p:nvPr/>
            </p:nvSpPr>
            <p:spPr bwMode="auto">
              <a:xfrm>
                <a:off x="2563" y="535"/>
                <a:ext cx="24" cy="18"/>
              </a:xfrm>
              <a:custGeom>
                <a:avLst/>
                <a:gdLst/>
                <a:ahLst/>
                <a:cxnLst>
                  <a:cxn ang="0">
                    <a:pos x="4" y="10"/>
                  </a:cxn>
                  <a:cxn ang="0">
                    <a:pos x="4" y="10"/>
                  </a:cxn>
                  <a:cxn ang="0">
                    <a:pos x="0" y="18"/>
                  </a:cxn>
                  <a:cxn ang="0">
                    <a:pos x="0" y="18"/>
                  </a:cxn>
                  <a:cxn ang="0">
                    <a:pos x="8" y="16"/>
                  </a:cxn>
                  <a:cxn ang="0">
                    <a:pos x="16" y="12"/>
                  </a:cxn>
                  <a:cxn ang="0">
                    <a:pos x="20" y="8"/>
                  </a:cxn>
                  <a:cxn ang="0">
                    <a:pos x="24" y="0"/>
                  </a:cxn>
                  <a:cxn ang="0">
                    <a:pos x="24" y="0"/>
                  </a:cxn>
                  <a:cxn ang="0">
                    <a:pos x="8" y="8"/>
                  </a:cxn>
                  <a:cxn ang="0">
                    <a:pos x="8" y="8"/>
                  </a:cxn>
                  <a:cxn ang="0">
                    <a:pos x="4" y="10"/>
                  </a:cxn>
                  <a:cxn ang="0">
                    <a:pos x="4" y="10"/>
                  </a:cxn>
                </a:cxnLst>
                <a:rect l="0" t="0" r="r" b="b"/>
                <a:pathLst>
                  <a:path w="24" h="18">
                    <a:moveTo>
                      <a:pt x="4" y="10"/>
                    </a:moveTo>
                    <a:lnTo>
                      <a:pt x="4" y="10"/>
                    </a:lnTo>
                    <a:lnTo>
                      <a:pt x="0" y="18"/>
                    </a:lnTo>
                    <a:lnTo>
                      <a:pt x="0" y="18"/>
                    </a:lnTo>
                    <a:lnTo>
                      <a:pt x="8" y="16"/>
                    </a:lnTo>
                    <a:lnTo>
                      <a:pt x="16" y="12"/>
                    </a:lnTo>
                    <a:lnTo>
                      <a:pt x="20" y="8"/>
                    </a:lnTo>
                    <a:lnTo>
                      <a:pt x="24" y="0"/>
                    </a:lnTo>
                    <a:lnTo>
                      <a:pt x="24" y="0"/>
                    </a:lnTo>
                    <a:lnTo>
                      <a:pt x="8" y="8"/>
                    </a:lnTo>
                    <a:lnTo>
                      <a:pt x="8" y="8"/>
                    </a:lnTo>
                    <a:lnTo>
                      <a:pt x="4" y="10"/>
                    </a:lnTo>
                    <a:lnTo>
                      <a:pt x="4"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6" name="Freeform 388"/>
              <p:cNvSpPr/>
              <p:nvPr/>
            </p:nvSpPr>
            <p:spPr bwMode="auto">
              <a:xfrm>
                <a:off x="2655" y="625"/>
                <a:ext cx="18" cy="12"/>
              </a:xfrm>
              <a:custGeom>
                <a:avLst/>
                <a:gdLst/>
                <a:ahLst/>
                <a:cxnLst>
                  <a:cxn ang="0">
                    <a:pos x="18" y="12"/>
                  </a:cxn>
                  <a:cxn ang="0">
                    <a:pos x="18" y="12"/>
                  </a:cxn>
                  <a:cxn ang="0">
                    <a:pos x="14" y="4"/>
                  </a:cxn>
                  <a:cxn ang="0">
                    <a:pos x="14" y="4"/>
                  </a:cxn>
                  <a:cxn ang="0">
                    <a:pos x="10" y="0"/>
                  </a:cxn>
                  <a:cxn ang="0">
                    <a:pos x="10" y="0"/>
                  </a:cxn>
                  <a:cxn ang="0">
                    <a:pos x="10" y="0"/>
                  </a:cxn>
                  <a:cxn ang="0">
                    <a:pos x="10" y="0"/>
                  </a:cxn>
                  <a:cxn ang="0">
                    <a:pos x="0" y="4"/>
                  </a:cxn>
                  <a:cxn ang="0">
                    <a:pos x="0" y="4"/>
                  </a:cxn>
                  <a:cxn ang="0">
                    <a:pos x="18" y="12"/>
                  </a:cxn>
                  <a:cxn ang="0">
                    <a:pos x="18" y="12"/>
                  </a:cxn>
                </a:cxnLst>
                <a:rect l="0" t="0" r="r" b="b"/>
                <a:pathLst>
                  <a:path w="18" h="12">
                    <a:moveTo>
                      <a:pt x="18" y="12"/>
                    </a:moveTo>
                    <a:lnTo>
                      <a:pt x="18" y="12"/>
                    </a:lnTo>
                    <a:lnTo>
                      <a:pt x="14" y="4"/>
                    </a:lnTo>
                    <a:lnTo>
                      <a:pt x="14" y="4"/>
                    </a:lnTo>
                    <a:lnTo>
                      <a:pt x="10" y="0"/>
                    </a:lnTo>
                    <a:lnTo>
                      <a:pt x="10" y="0"/>
                    </a:lnTo>
                    <a:lnTo>
                      <a:pt x="10" y="0"/>
                    </a:lnTo>
                    <a:lnTo>
                      <a:pt x="10" y="0"/>
                    </a:lnTo>
                    <a:lnTo>
                      <a:pt x="0" y="4"/>
                    </a:lnTo>
                    <a:lnTo>
                      <a:pt x="0" y="4"/>
                    </a:lnTo>
                    <a:lnTo>
                      <a:pt x="18" y="12"/>
                    </a:lnTo>
                    <a:lnTo>
                      <a:pt x="1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7" name="Freeform 389"/>
              <p:cNvSpPr/>
              <p:nvPr/>
            </p:nvSpPr>
            <p:spPr bwMode="auto">
              <a:xfrm>
                <a:off x="2641" y="617"/>
                <a:ext cx="22" cy="10"/>
              </a:xfrm>
              <a:custGeom>
                <a:avLst/>
                <a:gdLst/>
                <a:ahLst/>
                <a:cxnLst>
                  <a:cxn ang="0">
                    <a:pos x="4" y="6"/>
                  </a:cxn>
                  <a:cxn ang="0">
                    <a:pos x="4" y="6"/>
                  </a:cxn>
                  <a:cxn ang="0">
                    <a:pos x="0" y="8"/>
                  </a:cxn>
                  <a:cxn ang="0">
                    <a:pos x="0" y="8"/>
                  </a:cxn>
                  <a:cxn ang="0">
                    <a:pos x="6" y="10"/>
                  </a:cxn>
                  <a:cxn ang="0">
                    <a:pos x="6" y="10"/>
                  </a:cxn>
                  <a:cxn ang="0">
                    <a:pos x="8" y="10"/>
                  </a:cxn>
                  <a:cxn ang="0">
                    <a:pos x="10" y="10"/>
                  </a:cxn>
                  <a:cxn ang="0">
                    <a:pos x="10" y="10"/>
                  </a:cxn>
                  <a:cxn ang="0">
                    <a:pos x="22" y="6"/>
                  </a:cxn>
                  <a:cxn ang="0">
                    <a:pos x="22" y="6"/>
                  </a:cxn>
                  <a:cxn ang="0">
                    <a:pos x="20" y="2"/>
                  </a:cxn>
                  <a:cxn ang="0">
                    <a:pos x="18" y="0"/>
                  </a:cxn>
                  <a:cxn ang="0">
                    <a:pos x="18" y="0"/>
                  </a:cxn>
                  <a:cxn ang="0">
                    <a:pos x="12" y="2"/>
                  </a:cxn>
                  <a:cxn ang="0">
                    <a:pos x="12" y="2"/>
                  </a:cxn>
                  <a:cxn ang="0">
                    <a:pos x="4" y="6"/>
                  </a:cxn>
                  <a:cxn ang="0">
                    <a:pos x="4" y="6"/>
                  </a:cxn>
                </a:cxnLst>
                <a:rect l="0" t="0" r="r" b="b"/>
                <a:pathLst>
                  <a:path w="22" h="10">
                    <a:moveTo>
                      <a:pt x="4" y="6"/>
                    </a:moveTo>
                    <a:lnTo>
                      <a:pt x="4" y="6"/>
                    </a:lnTo>
                    <a:lnTo>
                      <a:pt x="0" y="8"/>
                    </a:lnTo>
                    <a:lnTo>
                      <a:pt x="0" y="8"/>
                    </a:lnTo>
                    <a:lnTo>
                      <a:pt x="6" y="10"/>
                    </a:lnTo>
                    <a:lnTo>
                      <a:pt x="6" y="10"/>
                    </a:lnTo>
                    <a:lnTo>
                      <a:pt x="8" y="10"/>
                    </a:lnTo>
                    <a:lnTo>
                      <a:pt x="10" y="10"/>
                    </a:lnTo>
                    <a:lnTo>
                      <a:pt x="10" y="10"/>
                    </a:lnTo>
                    <a:lnTo>
                      <a:pt x="22" y="6"/>
                    </a:lnTo>
                    <a:lnTo>
                      <a:pt x="22" y="6"/>
                    </a:lnTo>
                    <a:lnTo>
                      <a:pt x="20" y="2"/>
                    </a:lnTo>
                    <a:lnTo>
                      <a:pt x="18" y="0"/>
                    </a:lnTo>
                    <a:lnTo>
                      <a:pt x="18" y="0"/>
                    </a:lnTo>
                    <a:lnTo>
                      <a:pt x="12" y="2"/>
                    </a:lnTo>
                    <a:lnTo>
                      <a:pt x="12" y="2"/>
                    </a:lnTo>
                    <a:lnTo>
                      <a:pt x="4" y="6"/>
                    </a:lnTo>
                    <a:lnTo>
                      <a:pt x="4"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8" name="Freeform 390"/>
              <p:cNvSpPr/>
              <p:nvPr/>
            </p:nvSpPr>
            <p:spPr bwMode="auto">
              <a:xfrm>
                <a:off x="2629" y="611"/>
                <a:ext cx="26" cy="12"/>
              </a:xfrm>
              <a:custGeom>
                <a:avLst/>
                <a:gdLst/>
                <a:ahLst/>
                <a:cxnLst>
                  <a:cxn ang="0">
                    <a:pos x="0" y="8"/>
                  </a:cxn>
                  <a:cxn ang="0">
                    <a:pos x="0" y="8"/>
                  </a:cxn>
                  <a:cxn ang="0">
                    <a:pos x="6" y="12"/>
                  </a:cxn>
                  <a:cxn ang="0">
                    <a:pos x="6" y="12"/>
                  </a:cxn>
                  <a:cxn ang="0">
                    <a:pos x="10" y="12"/>
                  </a:cxn>
                  <a:cxn ang="0">
                    <a:pos x="12" y="10"/>
                  </a:cxn>
                  <a:cxn ang="0">
                    <a:pos x="12" y="10"/>
                  </a:cxn>
                  <a:cxn ang="0">
                    <a:pos x="26" y="4"/>
                  </a:cxn>
                  <a:cxn ang="0">
                    <a:pos x="26" y="4"/>
                  </a:cxn>
                  <a:cxn ang="0">
                    <a:pos x="24" y="0"/>
                  </a:cxn>
                  <a:cxn ang="0">
                    <a:pos x="20" y="0"/>
                  </a:cxn>
                  <a:cxn ang="0">
                    <a:pos x="20" y="0"/>
                  </a:cxn>
                  <a:cxn ang="0">
                    <a:pos x="12" y="2"/>
                  </a:cxn>
                  <a:cxn ang="0">
                    <a:pos x="12" y="2"/>
                  </a:cxn>
                  <a:cxn ang="0">
                    <a:pos x="0" y="8"/>
                  </a:cxn>
                  <a:cxn ang="0">
                    <a:pos x="0" y="8"/>
                  </a:cxn>
                </a:cxnLst>
                <a:rect l="0" t="0" r="r" b="b"/>
                <a:pathLst>
                  <a:path w="26" h="12">
                    <a:moveTo>
                      <a:pt x="0" y="8"/>
                    </a:moveTo>
                    <a:lnTo>
                      <a:pt x="0" y="8"/>
                    </a:lnTo>
                    <a:lnTo>
                      <a:pt x="6" y="12"/>
                    </a:lnTo>
                    <a:lnTo>
                      <a:pt x="6" y="12"/>
                    </a:lnTo>
                    <a:lnTo>
                      <a:pt x="10" y="12"/>
                    </a:lnTo>
                    <a:lnTo>
                      <a:pt x="12" y="10"/>
                    </a:lnTo>
                    <a:lnTo>
                      <a:pt x="12" y="10"/>
                    </a:lnTo>
                    <a:lnTo>
                      <a:pt x="26" y="4"/>
                    </a:lnTo>
                    <a:lnTo>
                      <a:pt x="26" y="4"/>
                    </a:lnTo>
                    <a:lnTo>
                      <a:pt x="24" y="0"/>
                    </a:lnTo>
                    <a:lnTo>
                      <a:pt x="20" y="0"/>
                    </a:lnTo>
                    <a:lnTo>
                      <a:pt x="20" y="0"/>
                    </a:lnTo>
                    <a:lnTo>
                      <a:pt x="12" y="2"/>
                    </a:lnTo>
                    <a:lnTo>
                      <a:pt x="12" y="2"/>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9" name="Freeform 391"/>
              <p:cNvSpPr/>
              <p:nvPr/>
            </p:nvSpPr>
            <p:spPr bwMode="auto">
              <a:xfrm>
                <a:off x="2617" y="607"/>
                <a:ext cx="28" cy="12"/>
              </a:xfrm>
              <a:custGeom>
                <a:avLst/>
                <a:gdLst/>
                <a:ahLst/>
                <a:cxnLst>
                  <a:cxn ang="0">
                    <a:pos x="0" y="8"/>
                  </a:cxn>
                  <a:cxn ang="0">
                    <a:pos x="0" y="8"/>
                  </a:cxn>
                  <a:cxn ang="0">
                    <a:pos x="8" y="12"/>
                  </a:cxn>
                  <a:cxn ang="0">
                    <a:pos x="8" y="12"/>
                  </a:cxn>
                  <a:cxn ang="0">
                    <a:pos x="12" y="8"/>
                  </a:cxn>
                  <a:cxn ang="0">
                    <a:pos x="12" y="8"/>
                  </a:cxn>
                  <a:cxn ang="0">
                    <a:pos x="28" y="2"/>
                  </a:cxn>
                  <a:cxn ang="0">
                    <a:pos x="28" y="2"/>
                  </a:cxn>
                  <a:cxn ang="0">
                    <a:pos x="22" y="0"/>
                  </a:cxn>
                  <a:cxn ang="0">
                    <a:pos x="14" y="0"/>
                  </a:cxn>
                  <a:cxn ang="0">
                    <a:pos x="6" y="4"/>
                  </a:cxn>
                  <a:cxn ang="0">
                    <a:pos x="0" y="8"/>
                  </a:cxn>
                  <a:cxn ang="0">
                    <a:pos x="0" y="8"/>
                  </a:cxn>
                </a:cxnLst>
                <a:rect l="0" t="0" r="r" b="b"/>
                <a:pathLst>
                  <a:path w="28" h="12">
                    <a:moveTo>
                      <a:pt x="0" y="8"/>
                    </a:moveTo>
                    <a:lnTo>
                      <a:pt x="0" y="8"/>
                    </a:lnTo>
                    <a:lnTo>
                      <a:pt x="8" y="12"/>
                    </a:lnTo>
                    <a:lnTo>
                      <a:pt x="8" y="12"/>
                    </a:lnTo>
                    <a:lnTo>
                      <a:pt x="12" y="8"/>
                    </a:lnTo>
                    <a:lnTo>
                      <a:pt x="12" y="8"/>
                    </a:lnTo>
                    <a:lnTo>
                      <a:pt x="28" y="2"/>
                    </a:lnTo>
                    <a:lnTo>
                      <a:pt x="28" y="2"/>
                    </a:lnTo>
                    <a:lnTo>
                      <a:pt x="22" y="0"/>
                    </a:lnTo>
                    <a:lnTo>
                      <a:pt x="14" y="0"/>
                    </a:lnTo>
                    <a:lnTo>
                      <a:pt x="6"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0" name="Freeform 392"/>
              <p:cNvSpPr/>
              <p:nvPr/>
            </p:nvSpPr>
            <p:spPr bwMode="auto">
              <a:xfrm>
                <a:off x="2653" y="633"/>
                <a:ext cx="20" cy="10"/>
              </a:xfrm>
              <a:custGeom>
                <a:avLst/>
                <a:gdLst/>
                <a:ahLst/>
                <a:cxnLst>
                  <a:cxn ang="0">
                    <a:pos x="20" y="6"/>
                  </a:cxn>
                  <a:cxn ang="0">
                    <a:pos x="20" y="6"/>
                  </a:cxn>
                  <a:cxn ang="0">
                    <a:pos x="0" y="0"/>
                  </a:cxn>
                  <a:cxn ang="0">
                    <a:pos x="0" y="0"/>
                  </a:cxn>
                  <a:cxn ang="0">
                    <a:pos x="6" y="8"/>
                  </a:cxn>
                  <a:cxn ang="0">
                    <a:pos x="6" y="8"/>
                  </a:cxn>
                  <a:cxn ang="0">
                    <a:pos x="6" y="10"/>
                  </a:cxn>
                  <a:cxn ang="0">
                    <a:pos x="6" y="10"/>
                  </a:cxn>
                  <a:cxn ang="0">
                    <a:pos x="10" y="8"/>
                  </a:cxn>
                  <a:cxn ang="0">
                    <a:pos x="10" y="8"/>
                  </a:cxn>
                  <a:cxn ang="0">
                    <a:pos x="20" y="6"/>
                  </a:cxn>
                  <a:cxn ang="0">
                    <a:pos x="20" y="6"/>
                  </a:cxn>
                </a:cxnLst>
                <a:rect l="0" t="0" r="r" b="b"/>
                <a:pathLst>
                  <a:path w="20" h="10">
                    <a:moveTo>
                      <a:pt x="20" y="6"/>
                    </a:moveTo>
                    <a:lnTo>
                      <a:pt x="20" y="6"/>
                    </a:lnTo>
                    <a:lnTo>
                      <a:pt x="0" y="0"/>
                    </a:lnTo>
                    <a:lnTo>
                      <a:pt x="0" y="0"/>
                    </a:lnTo>
                    <a:lnTo>
                      <a:pt x="6" y="8"/>
                    </a:lnTo>
                    <a:lnTo>
                      <a:pt x="6" y="8"/>
                    </a:lnTo>
                    <a:lnTo>
                      <a:pt x="6" y="10"/>
                    </a:lnTo>
                    <a:lnTo>
                      <a:pt x="6" y="10"/>
                    </a:lnTo>
                    <a:lnTo>
                      <a:pt x="10" y="8"/>
                    </a:lnTo>
                    <a:lnTo>
                      <a:pt x="10" y="8"/>
                    </a:lnTo>
                    <a:lnTo>
                      <a:pt x="20" y="6"/>
                    </a:lnTo>
                    <a:lnTo>
                      <a:pt x="2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1" name="Freeform 393"/>
              <p:cNvSpPr/>
              <p:nvPr/>
            </p:nvSpPr>
            <p:spPr bwMode="auto">
              <a:xfrm>
                <a:off x="2639" y="627"/>
                <a:ext cx="18" cy="18"/>
              </a:xfrm>
              <a:custGeom>
                <a:avLst/>
                <a:gdLst/>
                <a:ahLst/>
                <a:cxnLst>
                  <a:cxn ang="0">
                    <a:pos x="6" y="2"/>
                  </a:cxn>
                  <a:cxn ang="0">
                    <a:pos x="6" y="2"/>
                  </a:cxn>
                  <a:cxn ang="0">
                    <a:pos x="0" y="0"/>
                  </a:cxn>
                  <a:cxn ang="0">
                    <a:pos x="0" y="0"/>
                  </a:cxn>
                  <a:cxn ang="0">
                    <a:pos x="2" y="4"/>
                  </a:cxn>
                  <a:cxn ang="0">
                    <a:pos x="2" y="4"/>
                  </a:cxn>
                  <a:cxn ang="0">
                    <a:pos x="6" y="12"/>
                  </a:cxn>
                  <a:cxn ang="0">
                    <a:pos x="6" y="12"/>
                  </a:cxn>
                  <a:cxn ang="0">
                    <a:pos x="10" y="18"/>
                  </a:cxn>
                  <a:cxn ang="0">
                    <a:pos x="10" y="18"/>
                  </a:cxn>
                  <a:cxn ang="0">
                    <a:pos x="14" y="18"/>
                  </a:cxn>
                  <a:cxn ang="0">
                    <a:pos x="18" y="16"/>
                  </a:cxn>
                  <a:cxn ang="0">
                    <a:pos x="18" y="16"/>
                  </a:cxn>
                  <a:cxn ang="0">
                    <a:pos x="12" y="4"/>
                  </a:cxn>
                  <a:cxn ang="0">
                    <a:pos x="12" y="4"/>
                  </a:cxn>
                  <a:cxn ang="0">
                    <a:pos x="10" y="4"/>
                  </a:cxn>
                  <a:cxn ang="0">
                    <a:pos x="6" y="2"/>
                  </a:cxn>
                  <a:cxn ang="0">
                    <a:pos x="6" y="2"/>
                  </a:cxn>
                </a:cxnLst>
                <a:rect l="0" t="0" r="r" b="b"/>
                <a:pathLst>
                  <a:path w="18" h="18">
                    <a:moveTo>
                      <a:pt x="6" y="2"/>
                    </a:moveTo>
                    <a:lnTo>
                      <a:pt x="6" y="2"/>
                    </a:lnTo>
                    <a:lnTo>
                      <a:pt x="0" y="0"/>
                    </a:lnTo>
                    <a:lnTo>
                      <a:pt x="0" y="0"/>
                    </a:lnTo>
                    <a:lnTo>
                      <a:pt x="2" y="4"/>
                    </a:lnTo>
                    <a:lnTo>
                      <a:pt x="2" y="4"/>
                    </a:lnTo>
                    <a:lnTo>
                      <a:pt x="6" y="12"/>
                    </a:lnTo>
                    <a:lnTo>
                      <a:pt x="6" y="12"/>
                    </a:lnTo>
                    <a:lnTo>
                      <a:pt x="10" y="18"/>
                    </a:lnTo>
                    <a:lnTo>
                      <a:pt x="10" y="18"/>
                    </a:lnTo>
                    <a:lnTo>
                      <a:pt x="14" y="18"/>
                    </a:lnTo>
                    <a:lnTo>
                      <a:pt x="18" y="16"/>
                    </a:lnTo>
                    <a:lnTo>
                      <a:pt x="18" y="16"/>
                    </a:lnTo>
                    <a:lnTo>
                      <a:pt x="12" y="4"/>
                    </a:lnTo>
                    <a:lnTo>
                      <a:pt x="12" y="4"/>
                    </a:lnTo>
                    <a:lnTo>
                      <a:pt x="10" y="4"/>
                    </a:lnTo>
                    <a:lnTo>
                      <a:pt x="6" y="2"/>
                    </a:lnTo>
                    <a:lnTo>
                      <a:pt x="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2" name="Freeform 394"/>
              <p:cNvSpPr/>
              <p:nvPr/>
            </p:nvSpPr>
            <p:spPr bwMode="auto">
              <a:xfrm>
                <a:off x="2627" y="623"/>
                <a:ext cx="18" cy="22"/>
              </a:xfrm>
              <a:custGeom>
                <a:avLst/>
                <a:gdLst/>
                <a:ahLst/>
                <a:cxnLst>
                  <a:cxn ang="0">
                    <a:pos x="8" y="4"/>
                  </a:cxn>
                  <a:cxn ang="0">
                    <a:pos x="8" y="4"/>
                  </a:cxn>
                  <a:cxn ang="0">
                    <a:pos x="0" y="0"/>
                  </a:cxn>
                  <a:cxn ang="0">
                    <a:pos x="0" y="0"/>
                  </a:cxn>
                  <a:cxn ang="0">
                    <a:pos x="6" y="14"/>
                  </a:cxn>
                  <a:cxn ang="0">
                    <a:pos x="6" y="14"/>
                  </a:cxn>
                  <a:cxn ang="0">
                    <a:pos x="10" y="20"/>
                  </a:cxn>
                  <a:cxn ang="0">
                    <a:pos x="10" y="20"/>
                  </a:cxn>
                  <a:cxn ang="0">
                    <a:pos x="14" y="22"/>
                  </a:cxn>
                  <a:cxn ang="0">
                    <a:pos x="18" y="22"/>
                  </a:cxn>
                  <a:cxn ang="0">
                    <a:pos x="18" y="22"/>
                  </a:cxn>
                  <a:cxn ang="0">
                    <a:pos x="10" y="6"/>
                  </a:cxn>
                  <a:cxn ang="0">
                    <a:pos x="10" y="6"/>
                  </a:cxn>
                  <a:cxn ang="0">
                    <a:pos x="10" y="4"/>
                  </a:cxn>
                  <a:cxn ang="0">
                    <a:pos x="8" y="4"/>
                  </a:cxn>
                  <a:cxn ang="0">
                    <a:pos x="8" y="4"/>
                  </a:cxn>
                </a:cxnLst>
                <a:rect l="0" t="0" r="r" b="b"/>
                <a:pathLst>
                  <a:path w="18" h="22">
                    <a:moveTo>
                      <a:pt x="8" y="4"/>
                    </a:moveTo>
                    <a:lnTo>
                      <a:pt x="8" y="4"/>
                    </a:lnTo>
                    <a:lnTo>
                      <a:pt x="0" y="0"/>
                    </a:lnTo>
                    <a:lnTo>
                      <a:pt x="0" y="0"/>
                    </a:lnTo>
                    <a:lnTo>
                      <a:pt x="6" y="14"/>
                    </a:lnTo>
                    <a:lnTo>
                      <a:pt x="6" y="14"/>
                    </a:lnTo>
                    <a:lnTo>
                      <a:pt x="10" y="20"/>
                    </a:lnTo>
                    <a:lnTo>
                      <a:pt x="10" y="20"/>
                    </a:lnTo>
                    <a:lnTo>
                      <a:pt x="14" y="22"/>
                    </a:lnTo>
                    <a:lnTo>
                      <a:pt x="18" y="22"/>
                    </a:lnTo>
                    <a:lnTo>
                      <a:pt x="18" y="22"/>
                    </a:lnTo>
                    <a:lnTo>
                      <a:pt x="10" y="6"/>
                    </a:lnTo>
                    <a:lnTo>
                      <a:pt x="10" y="6"/>
                    </a:lnTo>
                    <a:lnTo>
                      <a:pt x="10" y="4"/>
                    </a:lnTo>
                    <a:lnTo>
                      <a:pt x="8" y="4"/>
                    </a:lnTo>
                    <a:lnTo>
                      <a:pt x="8"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3" name="Freeform 395"/>
              <p:cNvSpPr/>
              <p:nvPr/>
            </p:nvSpPr>
            <p:spPr bwMode="auto">
              <a:xfrm>
                <a:off x="2615" y="621"/>
                <a:ext cx="18" cy="22"/>
              </a:xfrm>
              <a:custGeom>
                <a:avLst/>
                <a:gdLst/>
                <a:ahLst/>
                <a:cxnLst>
                  <a:cxn ang="0">
                    <a:pos x="8" y="2"/>
                  </a:cxn>
                  <a:cxn ang="0">
                    <a:pos x="8" y="2"/>
                  </a:cxn>
                  <a:cxn ang="0">
                    <a:pos x="0" y="0"/>
                  </a:cxn>
                  <a:cxn ang="0">
                    <a:pos x="0" y="0"/>
                  </a:cxn>
                  <a:cxn ang="0">
                    <a:pos x="2" y="6"/>
                  </a:cxn>
                  <a:cxn ang="0">
                    <a:pos x="6" y="14"/>
                  </a:cxn>
                  <a:cxn ang="0">
                    <a:pos x="12" y="18"/>
                  </a:cxn>
                  <a:cxn ang="0">
                    <a:pos x="18" y="22"/>
                  </a:cxn>
                  <a:cxn ang="0">
                    <a:pos x="18" y="22"/>
                  </a:cxn>
                  <a:cxn ang="0">
                    <a:pos x="10" y="6"/>
                  </a:cxn>
                  <a:cxn ang="0">
                    <a:pos x="10" y="6"/>
                  </a:cxn>
                  <a:cxn ang="0">
                    <a:pos x="8" y="2"/>
                  </a:cxn>
                  <a:cxn ang="0">
                    <a:pos x="8" y="2"/>
                  </a:cxn>
                </a:cxnLst>
                <a:rect l="0" t="0" r="r" b="b"/>
                <a:pathLst>
                  <a:path w="18" h="22">
                    <a:moveTo>
                      <a:pt x="8" y="2"/>
                    </a:moveTo>
                    <a:lnTo>
                      <a:pt x="8" y="2"/>
                    </a:lnTo>
                    <a:lnTo>
                      <a:pt x="0" y="0"/>
                    </a:lnTo>
                    <a:lnTo>
                      <a:pt x="0" y="0"/>
                    </a:lnTo>
                    <a:lnTo>
                      <a:pt x="2" y="6"/>
                    </a:lnTo>
                    <a:lnTo>
                      <a:pt x="6" y="14"/>
                    </a:lnTo>
                    <a:lnTo>
                      <a:pt x="12" y="18"/>
                    </a:lnTo>
                    <a:lnTo>
                      <a:pt x="18" y="22"/>
                    </a:lnTo>
                    <a:lnTo>
                      <a:pt x="18" y="22"/>
                    </a:lnTo>
                    <a:lnTo>
                      <a:pt x="10" y="6"/>
                    </a:lnTo>
                    <a:lnTo>
                      <a:pt x="10" y="6"/>
                    </a:lnTo>
                    <a:lnTo>
                      <a:pt x="8" y="2"/>
                    </a:lnTo>
                    <a:lnTo>
                      <a:pt x="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4" name="Freeform 396"/>
              <p:cNvSpPr/>
              <p:nvPr/>
            </p:nvSpPr>
            <p:spPr bwMode="auto">
              <a:xfrm>
                <a:off x="2693" y="655"/>
                <a:ext cx="12" cy="20"/>
              </a:xfrm>
              <a:custGeom>
                <a:avLst/>
                <a:gdLst/>
                <a:ahLst/>
                <a:cxnLst>
                  <a:cxn ang="0">
                    <a:pos x="4" y="20"/>
                  </a:cxn>
                  <a:cxn ang="0">
                    <a:pos x="4" y="20"/>
                  </a:cxn>
                  <a:cxn ang="0">
                    <a:pos x="12" y="0"/>
                  </a:cxn>
                  <a:cxn ang="0">
                    <a:pos x="12" y="0"/>
                  </a:cxn>
                  <a:cxn ang="0">
                    <a:pos x="4" y="6"/>
                  </a:cxn>
                  <a:cxn ang="0">
                    <a:pos x="4" y="6"/>
                  </a:cxn>
                  <a:cxn ang="0">
                    <a:pos x="0" y="8"/>
                  </a:cxn>
                  <a:cxn ang="0">
                    <a:pos x="0" y="8"/>
                  </a:cxn>
                  <a:cxn ang="0">
                    <a:pos x="0" y="10"/>
                  </a:cxn>
                  <a:cxn ang="0">
                    <a:pos x="0" y="10"/>
                  </a:cxn>
                  <a:cxn ang="0">
                    <a:pos x="4" y="20"/>
                  </a:cxn>
                  <a:cxn ang="0">
                    <a:pos x="4" y="20"/>
                  </a:cxn>
                </a:cxnLst>
                <a:rect l="0" t="0" r="r" b="b"/>
                <a:pathLst>
                  <a:path w="12" h="20">
                    <a:moveTo>
                      <a:pt x="4" y="20"/>
                    </a:moveTo>
                    <a:lnTo>
                      <a:pt x="4" y="20"/>
                    </a:lnTo>
                    <a:lnTo>
                      <a:pt x="12" y="0"/>
                    </a:lnTo>
                    <a:lnTo>
                      <a:pt x="12" y="0"/>
                    </a:lnTo>
                    <a:lnTo>
                      <a:pt x="4" y="6"/>
                    </a:lnTo>
                    <a:lnTo>
                      <a:pt x="4" y="6"/>
                    </a:lnTo>
                    <a:lnTo>
                      <a:pt x="0" y="8"/>
                    </a:lnTo>
                    <a:lnTo>
                      <a:pt x="0" y="8"/>
                    </a:lnTo>
                    <a:lnTo>
                      <a:pt x="0" y="10"/>
                    </a:lnTo>
                    <a:lnTo>
                      <a:pt x="0" y="10"/>
                    </a:lnTo>
                    <a:lnTo>
                      <a:pt x="4" y="20"/>
                    </a:lnTo>
                    <a:lnTo>
                      <a:pt x="4"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5" name="Freeform 397"/>
              <p:cNvSpPr/>
              <p:nvPr/>
            </p:nvSpPr>
            <p:spPr bwMode="auto">
              <a:xfrm>
                <a:off x="2685" y="665"/>
                <a:ext cx="10" cy="24"/>
              </a:xfrm>
              <a:custGeom>
                <a:avLst/>
                <a:gdLst/>
                <a:ahLst/>
                <a:cxnLst>
                  <a:cxn ang="0">
                    <a:pos x="6" y="20"/>
                  </a:cxn>
                  <a:cxn ang="0">
                    <a:pos x="6" y="20"/>
                  </a:cxn>
                  <a:cxn ang="0">
                    <a:pos x="6" y="24"/>
                  </a:cxn>
                  <a:cxn ang="0">
                    <a:pos x="6" y="24"/>
                  </a:cxn>
                  <a:cxn ang="0">
                    <a:pos x="10" y="18"/>
                  </a:cxn>
                  <a:cxn ang="0">
                    <a:pos x="10" y="18"/>
                  </a:cxn>
                  <a:cxn ang="0">
                    <a:pos x="10" y="16"/>
                  </a:cxn>
                  <a:cxn ang="0">
                    <a:pos x="10" y="12"/>
                  </a:cxn>
                  <a:cxn ang="0">
                    <a:pos x="10" y="12"/>
                  </a:cxn>
                  <a:cxn ang="0">
                    <a:pos x="6" y="0"/>
                  </a:cxn>
                  <a:cxn ang="0">
                    <a:pos x="6" y="0"/>
                  </a:cxn>
                  <a:cxn ang="0">
                    <a:pos x="2" y="2"/>
                  </a:cxn>
                  <a:cxn ang="0">
                    <a:pos x="0" y="6"/>
                  </a:cxn>
                  <a:cxn ang="0">
                    <a:pos x="0" y="6"/>
                  </a:cxn>
                  <a:cxn ang="0">
                    <a:pos x="2" y="12"/>
                  </a:cxn>
                  <a:cxn ang="0">
                    <a:pos x="2" y="12"/>
                  </a:cxn>
                  <a:cxn ang="0">
                    <a:pos x="6" y="20"/>
                  </a:cxn>
                  <a:cxn ang="0">
                    <a:pos x="6" y="20"/>
                  </a:cxn>
                </a:cxnLst>
                <a:rect l="0" t="0" r="r" b="b"/>
                <a:pathLst>
                  <a:path w="10" h="24">
                    <a:moveTo>
                      <a:pt x="6" y="20"/>
                    </a:moveTo>
                    <a:lnTo>
                      <a:pt x="6" y="20"/>
                    </a:lnTo>
                    <a:lnTo>
                      <a:pt x="6" y="24"/>
                    </a:lnTo>
                    <a:lnTo>
                      <a:pt x="6" y="24"/>
                    </a:lnTo>
                    <a:lnTo>
                      <a:pt x="10" y="18"/>
                    </a:lnTo>
                    <a:lnTo>
                      <a:pt x="10" y="18"/>
                    </a:lnTo>
                    <a:lnTo>
                      <a:pt x="10" y="16"/>
                    </a:lnTo>
                    <a:lnTo>
                      <a:pt x="10" y="12"/>
                    </a:lnTo>
                    <a:lnTo>
                      <a:pt x="10" y="12"/>
                    </a:lnTo>
                    <a:lnTo>
                      <a:pt x="6" y="0"/>
                    </a:lnTo>
                    <a:lnTo>
                      <a:pt x="6" y="0"/>
                    </a:lnTo>
                    <a:lnTo>
                      <a:pt x="2" y="2"/>
                    </a:lnTo>
                    <a:lnTo>
                      <a:pt x="0" y="6"/>
                    </a:lnTo>
                    <a:lnTo>
                      <a:pt x="0" y="6"/>
                    </a:lnTo>
                    <a:lnTo>
                      <a:pt x="2" y="12"/>
                    </a:lnTo>
                    <a:lnTo>
                      <a:pt x="2" y="12"/>
                    </a:lnTo>
                    <a:lnTo>
                      <a:pt x="6" y="20"/>
                    </a:lnTo>
                    <a:lnTo>
                      <a:pt x="6"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6" name="Freeform 398"/>
              <p:cNvSpPr/>
              <p:nvPr/>
            </p:nvSpPr>
            <p:spPr bwMode="auto">
              <a:xfrm>
                <a:off x="2679" y="673"/>
                <a:ext cx="12" cy="28"/>
              </a:xfrm>
              <a:custGeom>
                <a:avLst/>
                <a:gdLst/>
                <a:ahLst/>
                <a:cxnLst>
                  <a:cxn ang="0">
                    <a:pos x="2" y="14"/>
                  </a:cxn>
                  <a:cxn ang="0">
                    <a:pos x="2" y="14"/>
                  </a:cxn>
                  <a:cxn ang="0">
                    <a:pos x="8" y="28"/>
                  </a:cxn>
                  <a:cxn ang="0">
                    <a:pos x="8" y="28"/>
                  </a:cxn>
                  <a:cxn ang="0">
                    <a:pos x="12" y="20"/>
                  </a:cxn>
                  <a:cxn ang="0">
                    <a:pos x="12" y="20"/>
                  </a:cxn>
                  <a:cxn ang="0">
                    <a:pos x="12" y="18"/>
                  </a:cxn>
                  <a:cxn ang="0">
                    <a:pos x="10" y="16"/>
                  </a:cxn>
                  <a:cxn ang="0">
                    <a:pos x="10" y="16"/>
                  </a:cxn>
                  <a:cxn ang="0">
                    <a:pos x="4" y="0"/>
                  </a:cxn>
                  <a:cxn ang="0">
                    <a:pos x="4" y="0"/>
                  </a:cxn>
                  <a:cxn ang="0">
                    <a:pos x="0" y="4"/>
                  </a:cxn>
                  <a:cxn ang="0">
                    <a:pos x="0" y="8"/>
                  </a:cxn>
                  <a:cxn ang="0">
                    <a:pos x="0" y="8"/>
                  </a:cxn>
                  <a:cxn ang="0">
                    <a:pos x="2" y="14"/>
                  </a:cxn>
                  <a:cxn ang="0">
                    <a:pos x="2" y="14"/>
                  </a:cxn>
                </a:cxnLst>
                <a:rect l="0" t="0" r="r" b="b"/>
                <a:pathLst>
                  <a:path w="12" h="28">
                    <a:moveTo>
                      <a:pt x="2" y="14"/>
                    </a:moveTo>
                    <a:lnTo>
                      <a:pt x="2" y="14"/>
                    </a:lnTo>
                    <a:lnTo>
                      <a:pt x="8" y="28"/>
                    </a:lnTo>
                    <a:lnTo>
                      <a:pt x="8" y="28"/>
                    </a:lnTo>
                    <a:lnTo>
                      <a:pt x="12" y="20"/>
                    </a:lnTo>
                    <a:lnTo>
                      <a:pt x="12" y="20"/>
                    </a:lnTo>
                    <a:lnTo>
                      <a:pt x="12" y="18"/>
                    </a:lnTo>
                    <a:lnTo>
                      <a:pt x="10" y="16"/>
                    </a:lnTo>
                    <a:lnTo>
                      <a:pt x="10" y="16"/>
                    </a:lnTo>
                    <a:lnTo>
                      <a:pt x="4" y="0"/>
                    </a:lnTo>
                    <a:lnTo>
                      <a:pt x="4" y="0"/>
                    </a:lnTo>
                    <a:lnTo>
                      <a:pt x="0" y="4"/>
                    </a:lnTo>
                    <a:lnTo>
                      <a:pt x="0" y="8"/>
                    </a:lnTo>
                    <a:lnTo>
                      <a:pt x="0" y="8"/>
                    </a:lnTo>
                    <a:lnTo>
                      <a:pt x="2" y="14"/>
                    </a:lnTo>
                    <a:lnTo>
                      <a:pt x="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7" name="Freeform 399"/>
              <p:cNvSpPr/>
              <p:nvPr/>
            </p:nvSpPr>
            <p:spPr bwMode="auto">
              <a:xfrm>
                <a:off x="2675" y="683"/>
                <a:ext cx="10" cy="28"/>
              </a:xfrm>
              <a:custGeom>
                <a:avLst/>
                <a:gdLst/>
                <a:ahLst/>
                <a:cxnLst>
                  <a:cxn ang="0">
                    <a:pos x="8" y="28"/>
                  </a:cxn>
                  <a:cxn ang="0">
                    <a:pos x="8" y="28"/>
                  </a:cxn>
                  <a:cxn ang="0">
                    <a:pos x="10" y="22"/>
                  </a:cxn>
                  <a:cxn ang="0">
                    <a:pos x="10" y="22"/>
                  </a:cxn>
                  <a:cxn ang="0">
                    <a:pos x="8" y="16"/>
                  </a:cxn>
                  <a:cxn ang="0">
                    <a:pos x="8" y="16"/>
                  </a:cxn>
                  <a:cxn ang="0">
                    <a:pos x="2" y="0"/>
                  </a:cxn>
                  <a:cxn ang="0">
                    <a:pos x="2" y="0"/>
                  </a:cxn>
                  <a:cxn ang="0">
                    <a:pos x="0" y="8"/>
                  </a:cxn>
                  <a:cxn ang="0">
                    <a:pos x="0" y="16"/>
                  </a:cxn>
                  <a:cxn ang="0">
                    <a:pos x="2" y="22"/>
                  </a:cxn>
                  <a:cxn ang="0">
                    <a:pos x="8" y="28"/>
                  </a:cxn>
                  <a:cxn ang="0">
                    <a:pos x="8" y="28"/>
                  </a:cxn>
                </a:cxnLst>
                <a:rect l="0" t="0" r="r" b="b"/>
                <a:pathLst>
                  <a:path w="10" h="28">
                    <a:moveTo>
                      <a:pt x="8" y="28"/>
                    </a:moveTo>
                    <a:lnTo>
                      <a:pt x="8" y="28"/>
                    </a:lnTo>
                    <a:lnTo>
                      <a:pt x="10" y="22"/>
                    </a:lnTo>
                    <a:lnTo>
                      <a:pt x="10" y="22"/>
                    </a:lnTo>
                    <a:lnTo>
                      <a:pt x="8" y="16"/>
                    </a:lnTo>
                    <a:lnTo>
                      <a:pt x="8" y="16"/>
                    </a:lnTo>
                    <a:lnTo>
                      <a:pt x="2" y="0"/>
                    </a:lnTo>
                    <a:lnTo>
                      <a:pt x="2" y="0"/>
                    </a:lnTo>
                    <a:lnTo>
                      <a:pt x="0" y="8"/>
                    </a:lnTo>
                    <a:lnTo>
                      <a:pt x="0" y="16"/>
                    </a:lnTo>
                    <a:lnTo>
                      <a:pt x="2" y="22"/>
                    </a:lnTo>
                    <a:lnTo>
                      <a:pt x="8" y="28"/>
                    </a:lnTo>
                    <a:lnTo>
                      <a:pt x="8"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8" name="Freeform 400"/>
              <p:cNvSpPr/>
              <p:nvPr/>
            </p:nvSpPr>
            <p:spPr bwMode="auto">
              <a:xfrm>
                <a:off x="2699" y="657"/>
                <a:ext cx="12" cy="18"/>
              </a:xfrm>
              <a:custGeom>
                <a:avLst/>
                <a:gdLst/>
                <a:ahLst/>
                <a:cxnLst>
                  <a:cxn ang="0">
                    <a:pos x="10" y="14"/>
                  </a:cxn>
                  <a:cxn ang="0">
                    <a:pos x="10" y="14"/>
                  </a:cxn>
                  <a:cxn ang="0">
                    <a:pos x="12" y="12"/>
                  </a:cxn>
                  <a:cxn ang="0">
                    <a:pos x="12" y="12"/>
                  </a:cxn>
                  <a:cxn ang="0">
                    <a:pos x="10" y="8"/>
                  </a:cxn>
                  <a:cxn ang="0">
                    <a:pos x="10" y="8"/>
                  </a:cxn>
                  <a:cxn ang="0">
                    <a:pos x="8" y="0"/>
                  </a:cxn>
                  <a:cxn ang="0">
                    <a:pos x="8" y="0"/>
                  </a:cxn>
                  <a:cxn ang="0">
                    <a:pos x="0" y="18"/>
                  </a:cxn>
                  <a:cxn ang="0">
                    <a:pos x="0" y="18"/>
                  </a:cxn>
                  <a:cxn ang="0">
                    <a:pos x="10" y="14"/>
                  </a:cxn>
                  <a:cxn ang="0">
                    <a:pos x="10" y="14"/>
                  </a:cxn>
                </a:cxnLst>
                <a:rect l="0" t="0" r="r" b="b"/>
                <a:pathLst>
                  <a:path w="12" h="18">
                    <a:moveTo>
                      <a:pt x="10" y="14"/>
                    </a:moveTo>
                    <a:lnTo>
                      <a:pt x="10" y="14"/>
                    </a:lnTo>
                    <a:lnTo>
                      <a:pt x="12" y="12"/>
                    </a:lnTo>
                    <a:lnTo>
                      <a:pt x="12" y="12"/>
                    </a:lnTo>
                    <a:lnTo>
                      <a:pt x="10" y="8"/>
                    </a:lnTo>
                    <a:lnTo>
                      <a:pt x="10" y="8"/>
                    </a:lnTo>
                    <a:lnTo>
                      <a:pt x="8" y="0"/>
                    </a:lnTo>
                    <a:lnTo>
                      <a:pt x="8" y="0"/>
                    </a:lnTo>
                    <a:lnTo>
                      <a:pt x="0" y="18"/>
                    </a:lnTo>
                    <a:lnTo>
                      <a:pt x="0" y="18"/>
                    </a:lnTo>
                    <a:lnTo>
                      <a:pt x="10" y="14"/>
                    </a:lnTo>
                    <a:lnTo>
                      <a:pt x="1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9" name="Freeform 401"/>
              <p:cNvSpPr/>
              <p:nvPr/>
            </p:nvSpPr>
            <p:spPr bwMode="auto">
              <a:xfrm>
                <a:off x="2695" y="673"/>
                <a:ext cx="18" cy="16"/>
              </a:xfrm>
              <a:custGeom>
                <a:avLst/>
                <a:gdLst/>
                <a:ahLst/>
                <a:cxnLst>
                  <a:cxn ang="0">
                    <a:pos x="2" y="10"/>
                  </a:cxn>
                  <a:cxn ang="0">
                    <a:pos x="2" y="10"/>
                  </a:cxn>
                  <a:cxn ang="0">
                    <a:pos x="0" y="16"/>
                  </a:cxn>
                  <a:cxn ang="0">
                    <a:pos x="0" y="16"/>
                  </a:cxn>
                  <a:cxn ang="0">
                    <a:pos x="4" y="14"/>
                  </a:cxn>
                  <a:cxn ang="0">
                    <a:pos x="4" y="14"/>
                  </a:cxn>
                  <a:cxn ang="0">
                    <a:pos x="12" y="10"/>
                  </a:cxn>
                  <a:cxn ang="0">
                    <a:pos x="12" y="10"/>
                  </a:cxn>
                  <a:cxn ang="0">
                    <a:pos x="18" y="8"/>
                  </a:cxn>
                  <a:cxn ang="0">
                    <a:pos x="18" y="8"/>
                  </a:cxn>
                  <a:cxn ang="0">
                    <a:pos x="18" y="4"/>
                  </a:cxn>
                  <a:cxn ang="0">
                    <a:pos x="16" y="0"/>
                  </a:cxn>
                  <a:cxn ang="0">
                    <a:pos x="16" y="0"/>
                  </a:cxn>
                  <a:cxn ang="0">
                    <a:pos x="4" y="6"/>
                  </a:cxn>
                  <a:cxn ang="0">
                    <a:pos x="4" y="6"/>
                  </a:cxn>
                  <a:cxn ang="0">
                    <a:pos x="4" y="8"/>
                  </a:cxn>
                  <a:cxn ang="0">
                    <a:pos x="2" y="10"/>
                  </a:cxn>
                  <a:cxn ang="0">
                    <a:pos x="2" y="10"/>
                  </a:cxn>
                </a:cxnLst>
                <a:rect l="0" t="0" r="r" b="b"/>
                <a:pathLst>
                  <a:path w="18" h="16">
                    <a:moveTo>
                      <a:pt x="2" y="10"/>
                    </a:moveTo>
                    <a:lnTo>
                      <a:pt x="2" y="10"/>
                    </a:lnTo>
                    <a:lnTo>
                      <a:pt x="0" y="16"/>
                    </a:lnTo>
                    <a:lnTo>
                      <a:pt x="0" y="16"/>
                    </a:lnTo>
                    <a:lnTo>
                      <a:pt x="4" y="14"/>
                    </a:lnTo>
                    <a:lnTo>
                      <a:pt x="4" y="14"/>
                    </a:lnTo>
                    <a:lnTo>
                      <a:pt x="12" y="10"/>
                    </a:lnTo>
                    <a:lnTo>
                      <a:pt x="12" y="10"/>
                    </a:lnTo>
                    <a:lnTo>
                      <a:pt x="18" y="8"/>
                    </a:lnTo>
                    <a:lnTo>
                      <a:pt x="18" y="8"/>
                    </a:lnTo>
                    <a:lnTo>
                      <a:pt x="18" y="4"/>
                    </a:lnTo>
                    <a:lnTo>
                      <a:pt x="16" y="0"/>
                    </a:lnTo>
                    <a:lnTo>
                      <a:pt x="16" y="0"/>
                    </a:lnTo>
                    <a:lnTo>
                      <a:pt x="4" y="6"/>
                    </a:lnTo>
                    <a:lnTo>
                      <a:pt x="4" y="6"/>
                    </a:lnTo>
                    <a:lnTo>
                      <a:pt x="4" y="8"/>
                    </a:lnTo>
                    <a:lnTo>
                      <a:pt x="2" y="10"/>
                    </a:lnTo>
                    <a:lnTo>
                      <a:pt x="2"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0" name="Freeform 402"/>
              <p:cNvSpPr/>
              <p:nvPr/>
            </p:nvSpPr>
            <p:spPr bwMode="auto">
              <a:xfrm>
                <a:off x="2691" y="683"/>
                <a:ext cx="22" cy="20"/>
              </a:xfrm>
              <a:custGeom>
                <a:avLst/>
                <a:gdLst/>
                <a:ahLst/>
                <a:cxnLst>
                  <a:cxn ang="0">
                    <a:pos x="6" y="8"/>
                  </a:cxn>
                  <a:cxn ang="0">
                    <a:pos x="6" y="8"/>
                  </a:cxn>
                  <a:cxn ang="0">
                    <a:pos x="4" y="10"/>
                  </a:cxn>
                  <a:cxn ang="0">
                    <a:pos x="2" y="12"/>
                  </a:cxn>
                  <a:cxn ang="0">
                    <a:pos x="2" y="12"/>
                  </a:cxn>
                  <a:cxn ang="0">
                    <a:pos x="0" y="20"/>
                  </a:cxn>
                  <a:cxn ang="0">
                    <a:pos x="0" y="20"/>
                  </a:cxn>
                  <a:cxn ang="0">
                    <a:pos x="14" y="12"/>
                  </a:cxn>
                  <a:cxn ang="0">
                    <a:pos x="14" y="12"/>
                  </a:cxn>
                  <a:cxn ang="0">
                    <a:pos x="20" y="10"/>
                  </a:cxn>
                  <a:cxn ang="0">
                    <a:pos x="20" y="10"/>
                  </a:cxn>
                  <a:cxn ang="0">
                    <a:pos x="22" y="6"/>
                  </a:cxn>
                  <a:cxn ang="0">
                    <a:pos x="22" y="0"/>
                  </a:cxn>
                  <a:cxn ang="0">
                    <a:pos x="22" y="0"/>
                  </a:cxn>
                  <a:cxn ang="0">
                    <a:pos x="6" y="8"/>
                  </a:cxn>
                  <a:cxn ang="0">
                    <a:pos x="6" y="8"/>
                  </a:cxn>
                </a:cxnLst>
                <a:rect l="0" t="0" r="r" b="b"/>
                <a:pathLst>
                  <a:path w="22" h="20">
                    <a:moveTo>
                      <a:pt x="6" y="8"/>
                    </a:moveTo>
                    <a:lnTo>
                      <a:pt x="6" y="8"/>
                    </a:lnTo>
                    <a:lnTo>
                      <a:pt x="4" y="10"/>
                    </a:lnTo>
                    <a:lnTo>
                      <a:pt x="2" y="12"/>
                    </a:lnTo>
                    <a:lnTo>
                      <a:pt x="2" y="12"/>
                    </a:lnTo>
                    <a:lnTo>
                      <a:pt x="0" y="20"/>
                    </a:lnTo>
                    <a:lnTo>
                      <a:pt x="0" y="20"/>
                    </a:lnTo>
                    <a:lnTo>
                      <a:pt x="14" y="12"/>
                    </a:lnTo>
                    <a:lnTo>
                      <a:pt x="14" y="12"/>
                    </a:lnTo>
                    <a:lnTo>
                      <a:pt x="20" y="10"/>
                    </a:lnTo>
                    <a:lnTo>
                      <a:pt x="20" y="10"/>
                    </a:lnTo>
                    <a:lnTo>
                      <a:pt x="22" y="6"/>
                    </a:lnTo>
                    <a:lnTo>
                      <a:pt x="22" y="0"/>
                    </a:lnTo>
                    <a:lnTo>
                      <a:pt x="22" y="0"/>
                    </a:lnTo>
                    <a:lnTo>
                      <a:pt x="6" y="8"/>
                    </a:lnTo>
                    <a:lnTo>
                      <a:pt x="6"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1" name="Freeform 403"/>
              <p:cNvSpPr/>
              <p:nvPr/>
            </p:nvSpPr>
            <p:spPr bwMode="auto">
              <a:xfrm>
                <a:off x="2687" y="695"/>
                <a:ext cx="24" cy="18"/>
              </a:xfrm>
              <a:custGeom>
                <a:avLst/>
                <a:gdLst/>
                <a:ahLst/>
                <a:cxnLst>
                  <a:cxn ang="0">
                    <a:pos x="8" y="8"/>
                  </a:cxn>
                  <a:cxn ang="0">
                    <a:pos x="8" y="8"/>
                  </a:cxn>
                  <a:cxn ang="0">
                    <a:pos x="4" y="10"/>
                  </a:cxn>
                  <a:cxn ang="0">
                    <a:pos x="4" y="10"/>
                  </a:cxn>
                  <a:cxn ang="0">
                    <a:pos x="0" y="18"/>
                  </a:cxn>
                  <a:cxn ang="0">
                    <a:pos x="0" y="18"/>
                  </a:cxn>
                  <a:cxn ang="0">
                    <a:pos x="8" y="18"/>
                  </a:cxn>
                  <a:cxn ang="0">
                    <a:pos x="16" y="14"/>
                  </a:cxn>
                  <a:cxn ang="0">
                    <a:pos x="20" y="8"/>
                  </a:cxn>
                  <a:cxn ang="0">
                    <a:pos x="24" y="0"/>
                  </a:cxn>
                  <a:cxn ang="0">
                    <a:pos x="24" y="0"/>
                  </a:cxn>
                  <a:cxn ang="0">
                    <a:pos x="8" y="8"/>
                  </a:cxn>
                  <a:cxn ang="0">
                    <a:pos x="8" y="8"/>
                  </a:cxn>
                </a:cxnLst>
                <a:rect l="0" t="0" r="r" b="b"/>
                <a:pathLst>
                  <a:path w="24" h="18">
                    <a:moveTo>
                      <a:pt x="8" y="8"/>
                    </a:moveTo>
                    <a:lnTo>
                      <a:pt x="8" y="8"/>
                    </a:lnTo>
                    <a:lnTo>
                      <a:pt x="4" y="10"/>
                    </a:lnTo>
                    <a:lnTo>
                      <a:pt x="4" y="10"/>
                    </a:lnTo>
                    <a:lnTo>
                      <a:pt x="0" y="18"/>
                    </a:lnTo>
                    <a:lnTo>
                      <a:pt x="0" y="18"/>
                    </a:lnTo>
                    <a:lnTo>
                      <a:pt x="8" y="18"/>
                    </a:lnTo>
                    <a:lnTo>
                      <a:pt x="16" y="14"/>
                    </a:lnTo>
                    <a:lnTo>
                      <a:pt x="20" y="8"/>
                    </a:lnTo>
                    <a:lnTo>
                      <a:pt x="24" y="0"/>
                    </a:lnTo>
                    <a:lnTo>
                      <a:pt x="24" y="0"/>
                    </a:lnTo>
                    <a:lnTo>
                      <a:pt x="8" y="8"/>
                    </a:lnTo>
                    <a:lnTo>
                      <a:pt x="8"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2" name="Freeform 404"/>
              <p:cNvSpPr/>
              <p:nvPr/>
            </p:nvSpPr>
            <p:spPr bwMode="auto">
              <a:xfrm>
                <a:off x="2437" y="481"/>
                <a:ext cx="16" cy="24"/>
              </a:xfrm>
              <a:custGeom>
                <a:avLst/>
                <a:gdLst/>
                <a:ahLst/>
                <a:cxnLst>
                  <a:cxn ang="0">
                    <a:pos x="0" y="10"/>
                  </a:cxn>
                  <a:cxn ang="0">
                    <a:pos x="0" y="10"/>
                  </a:cxn>
                  <a:cxn ang="0">
                    <a:pos x="0" y="10"/>
                  </a:cxn>
                  <a:cxn ang="0">
                    <a:pos x="0" y="10"/>
                  </a:cxn>
                  <a:cxn ang="0">
                    <a:pos x="4" y="24"/>
                  </a:cxn>
                  <a:cxn ang="0">
                    <a:pos x="4" y="24"/>
                  </a:cxn>
                  <a:cxn ang="0">
                    <a:pos x="16" y="0"/>
                  </a:cxn>
                  <a:cxn ang="0">
                    <a:pos x="16" y="0"/>
                  </a:cxn>
                  <a:cxn ang="0">
                    <a:pos x="10" y="2"/>
                  </a:cxn>
                  <a:cxn ang="0">
                    <a:pos x="6" y="6"/>
                  </a:cxn>
                  <a:cxn ang="0">
                    <a:pos x="6" y="6"/>
                  </a:cxn>
                  <a:cxn ang="0">
                    <a:pos x="0" y="10"/>
                  </a:cxn>
                  <a:cxn ang="0">
                    <a:pos x="0" y="10"/>
                  </a:cxn>
                </a:cxnLst>
                <a:rect l="0" t="0" r="r" b="b"/>
                <a:pathLst>
                  <a:path w="16" h="24">
                    <a:moveTo>
                      <a:pt x="0" y="10"/>
                    </a:moveTo>
                    <a:lnTo>
                      <a:pt x="0" y="10"/>
                    </a:lnTo>
                    <a:lnTo>
                      <a:pt x="0" y="10"/>
                    </a:lnTo>
                    <a:lnTo>
                      <a:pt x="0" y="10"/>
                    </a:lnTo>
                    <a:lnTo>
                      <a:pt x="4" y="24"/>
                    </a:lnTo>
                    <a:lnTo>
                      <a:pt x="4" y="24"/>
                    </a:lnTo>
                    <a:lnTo>
                      <a:pt x="16" y="0"/>
                    </a:lnTo>
                    <a:lnTo>
                      <a:pt x="16" y="0"/>
                    </a:lnTo>
                    <a:lnTo>
                      <a:pt x="10" y="2"/>
                    </a:lnTo>
                    <a:lnTo>
                      <a:pt x="6" y="6"/>
                    </a:lnTo>
                    <a:lnTo>
                      <a:pt x="6" y="6"/>
                    </a:lnTo>
                    <a:lnTo>
                      <a:pt x="0" y="10"/>
                    </a:lnTo>
                    <a:lnTo>
                      <a:pt x="0"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3" name="Freeform 405"/>
              <p:cNvSpPr/>
              <p:nvPr/>
            </p:nvSpPr>
            <p:spPr bwMode="auto">
              <a:xfrm>
                <a:off x="2425" y="491"/>
                <a:ext cx="14" cy="30"/>
              </a:xfrm>
              <a:custGeom>
                <a:avLst/>
                <a:gdLst/>
                <a:ahLst/>
                <a:cxnLst>
                  <a:cxn ang="0">
                    <a:pos x="8" y="0"/>
                  </a:cxn>
                  <a:cxn ang="0">
                    <a:pos x="8" y="0"/>
                  </a:cxn>
                  <a:cxn ang="0">
                    <a:pos x="4" y="4"/>
                  </a:cxn>
                  <a:cxn ang="0">
                    <a:pos x="0" y="8"/>
                  </a:cxn>
                  <a:cxn ang="0">
                    <a:pos x="0" y="8"/>
                  </a:cxn>
                  <a:cxn ang="0">
                    <a:pos x="4" y="14"/>
                  </a:cxn>
                  <a:cxn ang="0">
                    <a:pos x="4" y="14"/>
                  </a:cxn>
                  <a:cxn ang="0">
                    <a:pos x="6" y="26"/>
                  </a:cxn>
                  <a:cxn ang="0">
                    <a:pos x="6" y="26"/>
                  </a:cxn>
                  <a:cxn ang="0">
                    <a:pos x="8" y="30"/>
                  </a:cxn>
                  <a:cxn ang="0">
                    <a:pos x="8" y="30"/>
                  </a:cxn>
                  <a:cxn ang="0">
                    <a:pos x="12" y="24"/>
                  </a:cxn>
                  <a:cxn ang="0">
                    <a:pos x="12" y="24"/>
                  </a:cxn>
                  <a:cxn ang="0">
                    <a:pos x="14" y="20"/>
                  </a:cxn>
                  <a:cxn ang="0">
                    <a:pos x="14" y="18"/>
                  </a:cxn>
                  <a:cxn ang="0">
                    <a:pos x="14" y="18"/>
                  </a:cxn>
                  <a:cxn ang="0">
                    <a:pos x="8" y="0"/>
                  </a:cxn>
                  <a:cxn ang="0">
                    <a:pos x="8" y="0"/>
                  </a:cxn>
                </a:cxnLst>
                <a:rect l="0" t="0" r="r" b="b"/>
                <a:pathLst>
                  <a:path w="14" h="30">
                    <a:moveTo>
                      <a:pt x="8" y="0"/>
                    </a:moveTo>
                    <a:lnTo>
                      <a:pt x="8" y="0"/>
                    </a:lnTo>
                    <a:lnTo>
                      <a:pt x="4" y="4"/>
                    </a:lnTo>
                    <a:lnTo>
                      <a:pt x="0" y="8"/>
                    </a:lnTo>
                    <a:lnTo>
                      <a:pt x="0" y="8"/>
                    </a:lnTo>
                    <a:lnTo>
                      <a:pt x="4" y="14"/>
                    </a:lnTo>
                    <a:lnTo>
                      <a:pt x="4" y="14"/>
                    </a:lnTo>
                    <a:lnTo>
                      <a:pt x="6" y="26"/>
                    </a:lnTo>
                    <a:lnTo>
                      <a:pt x="6" y="26"/>
                    </a:lnTo>
                    <a:lnTo>
                      <a:pt x="8" y="30"/>
                    </a:lnTo>
                    <a:lnTo>
                      <a:pt x="8" y="30"/>
                    </a:lnTo>
                    <a:lnTo>
                      <a:pt x="12" y="24"/>
                    </a:lnTo>
                    <a:lnTo>
                      <a:pt x="12" y="24"/>
                    </a:lnTo>
                    <a:lnTo>
                      <a:pt x="14" y="20"/>
                    </a:lnTo>
                    <a:lnTo>
                      <a:pt x="14" y="18"/>
                    </a:lnTo>
                    <a:lnTo>
                      <a:pt x="14" y="18"/>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4" name="Freeform 406"/>
              <p:cNvSpPr/>
              <p:nvPr/>
            </p:nvSpPr>
            <p:spPr bwMode="auto">
              <a:xfrm>
                <a:off x="2417" y="501"/>
                <a:ext cx="14" cy="36"/>
              </a:xfrm>
              <a:custGeom>
                <a:avLst/>
                <a:gdLst/>
                <a:ahLst/>
                <a:cxnLst>
                  <a:cxn ang="0">
                    <a:pos x="0" y="10"/>
                  </a:cxn>
                  <a:cxn ang="0">
                    <a:pos x="0" y="10"/>
                  </a:cxn>
                  <a:cxn ang="0">
                    <a:pos x="2" y="20"/>
                  </a:cxn>
                  <a:cxn ang="0">
                    <a:pos x="2" y="20"/>
                  </a:cxn>
                  <a:cxn ang="0">
                    <a:pos x="8" y="36"/>
                  </a:cxn>
                  <a:cxn ang="0">
                    <a:pos x="8" y="36"/>
                  </a:cxn>
                  <a:cxn ang="0">
                    <a:pos x="14" y="26"/>
                  </a:cxn>
                  <a:cxn ang="0">
                    <a:pos x="14" y="26"/>
                  </a:cxn>
                  <a:cxn ang="0">
                    <a:pos x="14" y="24"/>
                  </a:cxn>
                  <a:cxn ang="0">
                    <a:pos x="12" y="20"/>
                  </a:cxn>
                  <a:cxn ang="0">
                    <a:pos x="12" y="20"/>
                  </a:cxn>
                  <a:cxn ang="0">
                    <a:pos x="6" y="0"/>
                  </a:cxn>
                  <a:cxn ang="0">
                    <a:pos x="6" y="0"/>
                  </a:cxn>
                  <a:cxn ang="0">
                    <a:pos x="2" y="4"/>
                  </a:cxn>
                  <a:cxn ang="0">
                    <a:pos x="0" y="8"/>
                  </a:cxn>
                  <a:cxn ang="0">
                    <a:pos x="0" y="10"/>
                  </a:cxn>
                  <a:cxn ang="0">
                    <a:pos x="0" y="10"/>
                  </a:cxn>
                </a:cxnLst>
                <a:rect l="0" t="0" r="r" b="b"/>
                <a:pathLst>
                  <a:path w="14" h="36">
                    <a:moveTo>
                      <a:pt x="0" y="10"/>
                    </a:moveTo>
                    <a:lnTo>
                      <a:pt x="0" y="10"/>
                    </a:lnTo>
                    <a:lnTo>
                      <a:pt x="2" y="20"/>
                    </a:lnTo>
                    <a:lnTo>
                      <a:pt x="2" y="20"/>
                    </a:lnTo>
                    <a:lnTo>
                      <a:pt x="8" y="36"/>
                    </a:lnTo>
                    <a:lnTo>
                      <a:pt x="8" y="36"/>
                    </a:lnTo>
                    <a:lnTo>
                      <a:pt x="14" y="26"/>
                    </a:lnTo>
                    <a:lnTo>
                      <a:pt x="14" y="26"/>
                    </a:lnTo>
                    <a:lnTo>
                      <a:pt x="14" y="24"/>
                    </a:lnTo>
                    <a:lnTo>
                      <a:pt x="12" y="20"/>
                    </a:lnTo>
                    <a:lnTo>
                      <a:pt x="12" y="20"/>
                    </a:lnTo>
                    <a:lnTo>
                      <a:pt x="6" y="0"/>
                    </a:lnTo>
                    <a:lnTo>
                      <a:pt x="6" y="0"/>
                    </a:lnTo>
                    <a:lnTo>
                      <a:pt x="2" y="4"/>
                    </a:lnTo>
                    <a:lnTo>
                      <a:pt x="0" y="8"/>
                    </a:lnTo>
                    <a:lnTo>
                      <a:pt x="0" y="10"/>
                    </a:lnTo>
                    <a:lnTo>
                      <a:pt x="0" y="10"/>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170" name="Freeform 408"/>
            <p:cNvSpPr/>
            <p:nvPr/>
          </p:nvSpPr>
          <p:spPr bwMode="auto">
            <a:xfrm>
              <a:off x="3827463" y="814388"/>
              <a:ext cx="19050" cy="60325"/>
            </a:xfrm>
            <a:custGeom>
              <a:avLst/>
              <a:gdLst/>
              <a:ahLst/>
              <a:cxnLst>
                <a:cxn ang="0">
                  <a:pos x="12" y="28"/>
                </a:cxn>
                <a:cxn ang="0">
                  <a:pos x="12" y="28"/>
                </a:cxn>
                <a:cxn ang="0">
                  <a:pos x="12" y="26"/>
                </a:cxn>
                <a:cxn ang="0">
                  <a:pos x="10" y="22"/>
                </a:cxn>
                <a:cxn ang="0">
                  <a:pos x="10" y="22"/>
                </a:cxn>
                <a:cxn ang="0">
                  <a:pos x="2" y="0"/>
                </a:cxn>
                <a:cxn ang="0">
                  <a:pos x="2" y="0"/>
                </a:cxn>
                <a:cxn ang="0">
                  <a:pos x="0" y="10"/>
                </a:cxn>
                <a:cxn ang="0">
                  <a:pos x="0" y="20"/>
                </a:cxn>
                <a:cxn ang="0">
                  <a:pos x="2" y="30"/>
                </a:cxn>
                <a:cxn ang="0">
                  <a:pos x="8" y="38"/>
                </a:cxn>
                <a:cxn ang="0">
                  <a:pos x="8" y="38"/>
                </a:cxn>
                <a:cxn ang="0">
                  <a:pos x="12" y="28"/>
                </a:cxn>
                <a:cxn ang="0">
                  <a:pos x="12" y="28"/>
                </a:cxn>
              </a:cxnLst>
              <a:rect l="0" t="0" r="r" b="b"/>
              <a:pathLst>
                <a:path w="12" h="38">
                  <a:moveTo>
                    <a:pt x="12" y="28"/>
                  </a:moveTo>
                  <a:lnTo>
                    <a:pt x="12" y="28"/>
                  </a:lnTo>
                  <a:lnTo>
                    <a:pt x="12" y="26"/>
                  </a:lnTo>
                  <a:lnTo>
                    <a:pt x="10" y="22"/>
                  </a:lnTo>
                  <a:lnTo>
                    <a:pt x="10" y="22"/>
                  </a:lnTo>
                  <a:lnTo>
                    <a:pt x="2" y="0"/>
                  </a:lnTo>
                  <a:lnTo>
                    <a:pt x="2" y="0"/>
                  </a:lnTo>
                  <a:lnTo>
                    <a:pt x="0" y="10"/>
                  </a:lnTo>
                  <a:lnTo>
                    <a:pt x="0" y="20"/>
                  </a:lnTo>
                  <a:lnTo>
                    <a:pt x="2" y="30"/>
                  </a:lnTo>
                  <a:lnTo>
                    <a:pt x="8" y="38"/>
                  </a:lnTo>
                  <a:lnTo>
                    <a:pt x="8" y="38"/>
                  </a:lnTo>
                  <a:lnTo>
                    <a:pt x="12" y="28"/>
                  </a:lnTo>
                  <a:lnTo>
                    <a:pt x="1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1" name="Freeform 409"/>
            <p:cNvSpPr/>
            <p:nvPr/>
          </p:nvSpPr>
          <p:spPr bwMode="auto">
            <a:xfrm>
              <a:off x="3881438" y="763588"/>
              <a:ext cx="22225" cy="41275"/>
            </a:xfrm>
            <a:custGeom>
              <a:avLst/>
              <a:gdLst/>
              <a:ahLst/>
              <a:cxnLst>
                <a:cxn ang="0">
                  <a:pos x="0" y="26"/>
                </a:cxn>
                <a:cxn ang="0">
                  <a:pos x="0" y="26"/>
                </a:cxn>
                <a:cxn ang="0">
                  <a:pos x="14" y="20"/>
                </a:cxn>
                <a:cxn ang="0">
                  <a:pos x="14" y="20"/>
                </a:cxn>
                <a:cxn ang="0">
                  <a:pos x="14" y="20"/>
                </a:cxn>
                <a:cxn ang="0">
                  <a:pos x="14" y="20"/>
                </a:cxn>
                <a:cxn ang="0">
                  <a:pos x="14" y="12"/>
                </a:cxn>
                <a:cxn ang="0">
                  <a:pos x="14" y="12"/>
                </a:cxn>
                <a:cxn ang="0">
                  <a:pos x="12" y="6"/>
                </a:cxn>
                <a:cxn ang="0">
                  <a:pos x="10" y="0"/>
                </a:cxn>
                <a:cxn ang="0">
                  <a:pos x="10" y="0"/>
                </a:cxn>
                <a:cxn ang="0">
                  <a:pos x="0" y="26"/>
                </a:cxn>
                <a:cxn ang="0">
                  <a:pos x="0" y="26"/>
                </a:cxn>
              </a:cxnLst>
              <a:rect l="0" t="0" r="r" b="b"/>
              <a:pathLst>
                <a:path w="14" h="26">
                  <a:moveTo>
                    <a:pt x="0" y="26"/>
                  </a:moveTo>
                  <a:lnTo>
                    <a:pt x="0" y="26"/>
                  </a:lnTo>
                  <a:lnTo>
                    <a:pt x="14" y="20"/>
                  </a:lnTo>
                  <a:lnTo>
                    <a:pt x="14" y="20"/>
                  </a:lnTo>
                  <a:lnTo>
                    <a:pt x="14" y="20"/>
                  </a:lnTo>
                  <a:lnTo>
                    <a:pt x="14" y="20"/>
                  </a:lnTo>
                  <a:lnTo>
                    <a:pt x="14" y="12"/>
                  </a:lnTo>
                  <a:lnTo>
                    <a:pt x="14" y="12"/>
                  </a:lnTo>
                  <a:lnTo>
                    <a:pt x="12" y="6"/>
                  </a:lnTo>
                  <a:lnTo>
                    <a:pt x="10" y="0"/>
                  </a:lnTo>
                  <a:lnTo>
                    <a:pt x="10" y="0"/>
                  </a:lnTo>
                  <a:lnTo>
                    <a:pt x="0" y="26"/>
                  </a:lnTo>
                  <a:lnTo>
                    <a:pt x="0"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2" name="Freeform 410"/>
            <p:cNvSpPr/>
            <p:nvPr/>
          </p:nvSpPr>
          <p:spPr bwMode="auto">
            <a:xfrm>
              <a:off x="3871913" y="798513"/>
              <a:ext cx="34925" cy="31750"/>
            </a:xfrm>
            <a:custGeom>
              <a:avLst/>
              <a:gdLst/>
              <a:ahLst/>
              <a:cxnLst>
                <a:cxn ang="0">
                  <a:pos x="4" y="8"/>
                </a:cxn>
                <a:cxn ang="0">
                  <a:pos x="4" y="8"/>
                </a:cxn>
                <a:cxn ang="0">
                  <a:pos x="4" y="10"/>
                </a:cxn>
                <a:cxn ang="0">
                  <a:pos x="2" y="14"/>
                </a:cxn>
                <a:cxn ang="0">
                  <a:pos x="2" y="14"/>
                </a:cxn>
                <a:cxn ang="0">
                  <a:pos x="0" y="20"/>
                </a:cxn>
                <a:cxn ang="0">
                  <a:pos x="0" y="20"/>
                </a:cxn>
                <a:cxn ang="0">
                  <a:pos x="4" y="18"/>
                </a:cxn>
                <a:cxn ang="0">
                  <a:pos x="4" y="18"/>
                </a:cxn>
                <a:cxn ang="0">
                  <a:pos x="14" y="14"/>
                </a:cxn>
                <a:cxn ang="0">
                  <a:pos x="14" y="14"/>
                </a:cxn>
                <a:cxn ang="0">
                  <a:pos x="22" y="12"/>
                </a:cxn>
                <a:cxn ang="0">
                  <a:pos x="22" y="12"/>
                </a:cxn>
                <a:cxn ang="0">
                  <a:pos x="22" y="6"/>
                </a:cxn>
                <a:cxn ang="0">
                  <a:pos x="22" y="0"/>
                </a:cxn>
                <a:cxn ang="0">
                  <a:pos x="22" y="0"/>
                </a:cxn>
                <a:cxn ang="0">
                  <a:pos x="4" y="8"/>
                </a:cxn>
                <a:cxn ang="0">
                  <a:pos x="4" y="8"/>
                </a:cxn>
              </a:cxnLst>
              <a:rect l="0" t="0" r="r" b="b"/>
              <a:pathLst>
                <a:path w="22" h="20">
                  <a:moveTo>
                    <a:pt x="4" y="8"/>
                  </a:moveTo>
                  <a:lnTo>
                    <a:pt x="4" y="8"/>
                  </a:lnTo>
                  <a:lnTo>
                    <a:pt x="4" y="10"/>
                  </a:lnTo>
                  <a:lnTo>
                    <a:pt x="2" y="14"/>
                  </a:lnTo>
                  <a:lnTo>
                    <a:pt x="2" y="14"/>
                  </a:lnTo>
                  <a:lnTo>
                    <a:pt x="0" y="20"/>
                  </a:lnTo>
                  <a:lnTo>
                    <a:pt x="0" y="20"/>
                  </a:lnTo>
                  <a:lnTo>
                    <a:pt x="4" y="18"/>
                  </a:lnTo>
                  <a:lnTo>
                    <a:pt x="4" y="18"/>
                  </a:lnTo>
                  <a:lnTo>
                    <a:pt x="14" y="14"/>
                  </a:lnTo>
                  <a:lnTo>
                    <a:pt x="14" y="14"/>
                  </a:lnTo>
                  <a:lnTo>
                    <a:pt x="22" y="12"/>
                  </a:lnTo>
                  <a:lnTo>
                    <a:pt x="22" y="12"/>
                  </a:lnTo>
                  <a:lnTo>
                    <a:pt x="22" y="6"/>
                  </a:lnTo>
                  <a:lnTo>
                    <a:pt x="22" y="0"/>
                  </a:lnTo>
                  <a:lnTo>
                    <a:pt x="22" y="0"/>
                  </a:lnTo>
                  <a:lnTo>
                    <a:pt x="4" y="8"/>
                  </a:lnTo>
                  <a:lnTo>
                    <a:pt x="4"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3" name="Freeform 411"/>
            <p:cNvSpPr/>
            <p:nvPr/>
          </p:nvSpPr>
          <p:spPr bwMode="auto">
            <a:xfrm>
              <a:off x="3859213" y="823913"/>
              <a:ext cx="47625" cy="34925"/>
            </a:xfrm>
            <a:custGeom>
              <a:avLst/>
              <a:gdLst/>
              <a:ahLst/>
              <a:cxnLst>
                <a:cxn ang="0">
                  <a:pos x="0" y="22"/>
                </a:cxn>
                <a:cxn ang="0">
                  <a:pos x="0" y="22"/>
                </a:cxn>
                <a:cxn ang="0">
                  <a:pos x="18" y="14"/>
                </a:cxn>
                <a:cxn ang="0">
                  <a:pos x="18" y="14"/>
                </a:cxn>
                <a:cxn ang="0">
                  <a:pos x="26" y="10"/>
                </a:cxn>
                <a:cxn ang="0">
                  <a:pos x="26" y="10"/>
                </a:cxn>
                <a:cxn ang="0">
                  <a:pos x="28" y="8"/>
                </a:cxn>
                <a:cxn ang="0">
                  <a:pos x="30" y="6"/>
                </a:cxn>
                <a:cxn ang="0">
                  <a:pos x="30" y="0"/>
                </a:cxn>
                <a:cxn ang="0">
                  <a:pos x="30" y="0"/>
                </a:cxn>
                <a:cxn ang="0">
                  <a:pos x="10" y="8"/>
                </a:cxn>
                <a:cxn ang="0">
                  <a:pos x="10" y="8"/>
                </a:cxn>
                <a:cxn ang="0">
                  <a:pos x="6" y="8"/>
                </a:cxn>
                <a:cxn ang="0">
                  <a:pos x="4" y="12"/>
                </a:cxn>
                <a:cxn ang="0">
                  <a:pos x="4" y="12"/>
                </a:cxn>
                <a:cxn ang="0">
                  <a:pos x="0" y="22"/>
                </a:cxn>
                <a:cxn ang="0">
                  <a:pos x="0" y="22"/>
                </a:cxn>
              </a:cxnLst>
              <a:rect l="0" t="0" r="r" b="b"/>
              <a:pathLst>
                <a:path w="30" h="22">
                  <a:moveTo>
                    <a:pt x="0" y="22"/>
                  </a:moveTo>
                  <a:lnTo>
                    <a:pt x="0" y="22"/>
                  </a:lnTo>
                  <a:lnTo>
                    <a:pt x="18" y="14"/>
                  </a:lnTo>
                  <a:lnTo>
                    <a:pt x="18" y="14"/>
                  </a:lnTo>
                  <a:lnTo>
                    <a:pt x="26" y="10"/>
                  </a:lnTo>
                  <a:lnTo>
                    <a:pt x="26" y="10"/>
                  </a:lnTo>
                  <a:lnTo>
                    <a:pt x="28" y="8"/>
                  </a:lnTo>
                  <a:lnTo>
                    <a:pt x="30" y="6"/>
                  </a:lnTo>
                  <a:lnTo>
                    <a:pt x="30" y="0"/>
                  </a:lnTo>
                  <a:lnTo>
                    <a:pt x="30" y="0"/>
                  </a:lnTo>
                  <a:lnTo>
                    <a:pt x="10" y="8"/>
                  </a:lnTo>
                  <a:lnTo>
                    <a:pt x="10" y="8"/>
                  </a:lnTo>
                  <a:lnTo>
                    <a:pt x="6" y="8"/>
                  </a:lnTo>
                  <a:lnTo>
                    <a:pt x="4" y="12"/>
                  </a:lnTo>
                  <a:lnTo>
                    <a:pt x="4" y="12"/>
                  </a:lnTo>
                  <a:lnTo>
                    <a:pt x="0" y="22"/>
                  </a:lnTo>
                  <a:lnTo>
                    <a:pt x="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4" name="Freeform 412"/>
            <p:cNvSpPr/>
            <p:nvPr/>
          </p:nvSpPr>
          <p:spPr bwMode="auto">
            <a:xfrm>
              <a:off x="3849688" y="846138"/>
              <a:ext cx="50800" cy="34925"/>
            </a:xfrm>
            <a:custGeom>
              <a:avLst/>
              <a:gdLst/>
              <a:ahLst/>
              <a:cxnLst>
                <a:cxn ang="0">
                  <a:pos x="32" y="0"/>
                </a:cxn>
                <a:cxn ang="0">
                  <a:pos x="32" y="0"/>
                </a:cxn>
                <a:cxn ang="0">
                  <a:pos x="12" y="8"/>
                </a:cxn>
                <a:cxn ang="0">
                  <a:pos x="12" y="8"/>
                </a:cxn>
                <a:cxn ang="0">
                  <a:pos x="8" y="10"/>
                </a:cxn>
                <a:cxn ang="0">
                  <a:pos x="4" y="12"/>
                </a:cxn>
                <a:cxn ang="0">
                  <a:pos x="4" y="12"/>
                </a:cxn>
                <a:cxn ang="0">
                  <a:pos x="0" y="22"/>
                </a:cxn>
                <a:cxn ang="0">
                  <a:pos x="0" y="22"/>
                </a:cxn>
                <a:cxn ang="0">
                  <a:pos x="10" y="20"/>
                </a:cxn>
                <a:cxn ang="0">
                  <a:pos x="20" y="16"/>
                </a:cxn>
                <a:cxn ang="0">
                  <a:pos x="26" y="8"/>
                </a:cxn>
                <a:cxn ang="0">
                  <a:pos x="32" y="0"/>
                </a:cxn>
                <a:cxn ang="0">
                  <a:pos x="32" y="0"/>
                </a:cxn>
              </a:cxnLst>
              <a:rect l="0" t="0" r="r" b="b"/>
              <a:pathLst>
                <a:path w="32" h="22">
                  <a:moveTo>
                    <a:pt x="32" y="0"/>
                  </a:moveTo>
                  <a:lnTo>
                    <a:pt x="32" y="0"/>
                  </a:lnTo>
                  <a:lnTo>
                    <a:pt x="12" y="8"/>
                  </a:lnTo>
                  <a:lnTo>
                    <a:pt x="12" y="8"/>
                  </a:lnTo>
                  <a:lnTo>
                    <a:pt x="8" y="10"/>
                  </a:lnTo>
                  <a:lnTo>
                    <a:pt x="4" y="12"/>
                  </a:lnTo>
                  <a:lnTo>
                    <a:pt x="4" y="12"/>
                  </a:lnTo>
                  <a:lnTo>
                    <a:pt x="0" y="22"/>
                  </a:lnTo>
                  <a:lnTo>
                    <a:pt x="0" y="22"/>
                  </a:lnTo>
                  <a:lnTo>
                    <a:pt x="10" y="20"/>
                  </a:lnTo>
                  <a:lnTo>
                    <a:pt x="20" y="16"/>
                  </a:lnTo>
                  <a:lnTo>
                    <a:pt x="26" y="8"/>
                  </a:lnTo>
                  <a:lnTo>
                    <a:pt x="32" y="0"/>
                  </a:lnTo>
                  <a:lnTo>
                    <a:pt x="3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5" name="Freeform 413"/>
            <p:cNvSpPr/>
            <p:nvPr/>
          </p:nvSpPr>
          <p:spPr bwMode="auto">
            <a:xfrm>
              <a:off x="4094163" y="998538"/>
              <a:ext cx="38100" cy="28575"/>
            </a:xfrm>
            <a:custGeom>
              <a:avLst/>
              <a:gdLst/>
              <a:ahLst/>
              <a:cxnLst>
                <a:cxn ang="0">
                  <a:pos x="20" y="6"/>
                </a:cxn>
                <a:cxn ang="0">
                  <a:pos x="20" y="6"/>
                </a:cxn>
                <a:cxn ang="0">
                  <a:pos x="16" y="0"/>
                </a:cxn>
                <a:cxn ang="0">
                  <a:pos x="16" y="0"/>
                </a:cxn>
                <a:cxn ang="0">
                  <a:pos x="14" y="0"/>
                </a:cxn>
                <a:cxn ang="0">
                  <a:pos x="14" y="0"/>
                </a:cxn>
                <a:cxn ang="0">
                  <a:pos x="0" y="4"/>
                </a:cxn>
                <a:cxn ang="0">
                  <a:pos x="0" y="4"/>
                </a:cxn>
                <a:cxn ang="0">
                  <a:pos x="24" y="18"/>
                </a:cxn>
                <a:cxn ang="0">
                  <a:pos x="24" y="18"/>
                </a:cxn>
                <a:cxn ang="0">
                  <a:pos x="22" y="12"/>
                </a:cxn>
                <a:cxn ang="0">
                  <a:pos x="20" y="6"/>
                </a:cxn>
                <a:cxn ang="0">
                  <a:pos x="20" y="6"/>
                </a:cxn>
              </a:cxnLst>
              <a:rect l="0" t="0" r="r" b="b"/>
              <a:pathLst>
                <a:path w="24" h="18">
                  <a:moveTo>
                    <a:pt x="20" y="6"/>
                  </a:moveTo>
                  <a:lnTo>
                    <a:pt x="20" y="6"/>
                  </a:lnTo>
                  <a:lnTo>
                    <a:pt x="16" y="0"/>
                  </a:lnTo>
                  <a:lnTo>
                    <a:pt x="16" y="0"/>
                  </a:lnTo>
                  <a:lnTo>
                    <a:pt x="14" y="0"/>
                  </a:lnTo>
                  <a:lnTo>
                    <a:pt x="14" y="0"/>
                  </a:lnTo>
                  <a:lnTo>
                    <a:pt x="0" y="4"/>
                  </a:lnTo>
                  <a:lnTo>
                    <a:pt x="0" y="4"/>
                  </a:lnTo>
                  <a:lnTo>
                    <a:pt x="24" y="18"/>
                  </a:lnTo>
                  <a:lnTo>
                    <a:pt x="24" y="18"/>
                  </a:lnTo>
                  <a:lnTo>
                    <a:pt x="22" y="12"/>
                  </a:lnTo>
                  <a:lnTo>
                    <a:pt x="20" y="6"/>
                  </a:lnTo>
                  <a:lnTo>
                    <a:pt x="2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6" name="Freeform 414"/>
            <p:cNvSpPr/>
            <p:nvPr/>
          </p:nvSpPr>
          <p:spPr bwMode="auto">
            <a:xfrm>
              <a:off x="4065588" y="979488"/>
              <a:ext cx="50800" cy="19050"/>
            </a:xfrm>
            <a:custGeom>
              <a:avLst/>
              <a:gdLst/>
              <a:ahLst/>
              <a:cxnLst>
                <a:cxn ang="0">
                  <a:pos x="26" y="0"/>
                </a:cxn>
                <a:cxn ang="0">
                  <a:pos x="26" y="0"/>
                </a:cxn>
                <a:cxn ang="0">
                  <a:pos x="18" y="0"/>
                </a:cxn>
                <a:cxn ang="0">
                  <a:pos x="18" y="0"/>
                </a:cxn>
                <a:cxn ang="0">
                  <a:pos x="6" y="4"/>
                </a:cxn>
                <a:cxn ang="0">
                  <a:pos x="6" y="4"/>
                </a:cxn>
                <a:cxn ang="0">
                  <a:pos x="0" y="6"/>
                </a:cxn>
                <a:cxn ang="0">
                  <a:pos x="0" y="6"/>
                </a:cxn>
                <a:cxn ang="0">
                  <a:pos x="8" y="10"/>
                </a:cxn>
                <a:cxn ang="0">
                  <a:pos x="8" y="10"/>
                </a:cxn>
                <a:cxn ang="0">
                  <a:pos x="12" y="12"/>
                </a:cxn>
                <a:cxn ang="0">
                  <a:pos x="14" y="12"/>
                </a:cxn>
                <a:cxn ang="0">
                  <a:pos x="14" y="12"/>
                </a:cxn>
                <a:cxn ang="0">
                  <a:pos x="32" y="8"/>
                </a:cxn>
                <a:cxn ang="0">
                  <a:pos x="32" y="8"/>
                </a:cxn>
                <a:cxn ang="0">
                  <a:pos x="30" y="4"/>
                </a:cxn>
                <a:cxn ang="0">
                  <a:pos x="28" y="0"/>
                </a:cxn>
                <a:cxn ang="0">
                  <a:pos x="26" y="0"/>
                </a:cxn>
                <a:cxn ang="0">
                  <a:pos x="26" y="0"/>
                </a:cxn>
              </a:cxnLst>
              <a:rect l="0" t="0" r="r" b="b"/>
              <a:pathLst>
                <a:path w="32" h="12">
                  <a:moveTo>
                    <a:pt x="26" y="0"/>
                  </a:moveTo>
                  <a:lnTo>
                    <a:pt x="26" y="0"/>
                  </a:lnTo>
                  <a:lnTo>
                    <a:pt x="18" y="0"/>
                  </a:lnTo>
                  <a:lnTo>
                    <a:pt x="18" y="0"/>
                  </a:lnTo>
                  <a:lnTo>
                    <a:pt x="6" y="4"/>
                  </a:lnTo>
                  <a:lnTo>
                    <a:pt x="6" y="4"/>
                  </a:lnTo>
                  <a:lnTo>
                    <a:pt x="0" y="6"/>
                  </a:lnTo>
                  <a:lnTo>
                    <a:pt x="0" y="6"/>
                  </a:lnTo>
                  <a:lnTo>
                    <a:pt x="8" y="10"/>
                  </a:lnTo>
                  <a:lnTo>
                    <a:pt x="8" y="10"/>
                  </a:lnTo>
                  <a:lnTo>
                    <a:pt x="12" y="12"/>
                  </a:lnTo>
                  <a:lnTo>
                    <a:pt x="14" y="12"/>
                  </a:lnTo>
                  <a:lnTo>
                    <a:pt x="14" y="12"/>
                  </a:lnTo>
                  <a:lnTo>
                    <a:pt x="32" y="8"/>
                  </a:lnTo>
                  <a:lnTo>
                    <a:pt x="32" y="8"/>
                  </a:lnTo>
                  <a:lnTo>
                    <a:pt x="30" y="4"/>
                  </a:lnTo>
                  <a:lnTo>
                    <a:pt x="28" y="0"/>
                  </a:lnTo>
                  <a:lnTo>
                    <a:pt x="26" y="0"/>
                  </a:lnTo>
                  <a:lnTo>
                    <a:pt x="2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7" name="Freeform 415"/>
            <p:cNvSpPr/>
            <p:nvPr/>
          </p:nvSpPr>
          <p:spPr bwMode="auto">
            <a:xfrm>
              <a:off x="4040188" y="960438"/>
              <a:ext cx="63500" cy="22225"/>
            </a:xfrm>
            <a:custGeom>
              <a:avLst/>
              <a:gdLst/>
              <a:ahLst/>
              <a:cxnLst>
                <a:cxn ang="0">
                  <a:pos x="18" y="14"/>
                </a:cxn>
                <a:cxn ang="0">
                  <a:pos x="18" y="14"/>
                </a:cxn>
                <a:cxn ang="0">
                  <a:pos x="40" y="8"/>
                </a:cxn>
                <a:cxn ang="0">
                  <a:pos x="40" y="8"/>
                </a:cxn>
                <a:cxn ang="0">
                  <a:pos x="36" y="2"/>
                </a:cxn>
                <a:cxn ang="0">
                  <a:pos x="34" y="0"/>
                </a:cxn>
                <a:cxn ang="0">
                  <a:pos x="30" y="0"/>
                </a:cxn>
                <a:cxn ang="0">
                  <a:pos x="30" y="0"/>
                </a:cxn>
                <a:cxn ang="0">
                  <a:pos x="20" y="2"/>
                </a:cxn>
                <a:cxn ang="0">
                  <a:pos x="20" y="2"/>
                </a:cxn>
                <a:cxn ang="0">
                  <a:pos x="0" y="8"/>
                </a:cxn>
                <a:cxn ang="0">
                  <a:pos x="0" y="8"/>
                </a:cxn>
                <a:cxn ang="0">
                  <a:pos x="10" y="14"/>
                </a:cxn>
                <a:cxn ang="0">
                  <a:pos x="10" y="14"/>
                </a:cxn>
                <a:cxn ang="0">
                  <a:pos x="14" y="14"/>
                </a:cxn>
                <a:cxn ang="0">
                  <a:pos x="18" y="14"/>
                </a:cxn>
                <a:cxn ang="0">
                  <a:pos x="18" y="14"/>
                </a:cxn>
              </a:cxnLst>
              <a:rect l="0" t="0" r="r" b="b"/>
              <a:pathLst>
                <a:path w="40" h="14">
                  <a:moveTo>
                    <a:pt x="18" y="14"/>
                  </a:moveTo>
                  <a:lnTo>
                    <a:pt x="18" y="14"/>
                  </a:lnTo>
                  <a:lnTo>
                    <a:pt x="40" y="8"/>
                  </a:lnTo>
                  <a:lnTo>
                    <a:pt x="40" y="8"/>
                  </a:lnTo>
                  <a:lnTo>
                    <a:pt x="36" y="2"/>
                  </a:lnTo>
                  <a:lnTo>
                    <a:pt x="34" y="0"/>
                  </a:lnTo>
                  <a:lnTo>
                    <a:pt x="30" y="0"/>
                  </a:lnTo>
                  <a:lnTo>
                    <a:pt x="30" y="0"/>
                  </a:lnTo>
                  <a:lnTo>
                    <a:pt x="20" y="2"/>
                  </a:lnTo>
                  <a:lnTo>
                    <a:pt x="20" y="2"/>
                  </a:lnTo>
                  <a:lnTo>
                    <a:pt x="0" y="8"/>
                  </a:lnTo>
                  <a:lnTo>
                    <a:pt x="0" y="8"/>
                  </a:lnTo>
                  <a:lnTo>
                    <a:pt x="10" y="14"/>
                  </a:lnTo>
                  <a:lnTo>
                    <a:pt x="10" y="14"/>
                  </a:lnTo>
                  <a:lnTo>
                    <a:pt x="14" y="14"/>
                  </a:lnTo>
                  <a:lnTo>
                    <a:pt x="18" y="14"/>
                  </a:lnTo>
                  <a:lnTo>
                    <a:pt x="18"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8" name="Freeform 416"/>
            <p:cNvSpPr/>
            <p:nvPr/>
          </p:nvSpPr>
          <p:spPr bwMode="auto">
            <a:xfrm>
              <a:off x="4021138" y="947738"/>
              <a:ext cx="63500" cy="19050"/>
            </a:xfrm>
            <a:custGeom>
              <a:avLst/>
              <a:gdLst/>
              <a:ahLst/>
              <a:cxnLst>
                <a:cxn ang="0">
                  <a:pos x="0" y="6"/>
                </a:cxn>
                <a:cxn ang="0">
                  <a:pos x="0" y="6"/>
                </a:cxn>
                <a:cxn ang="0">
                  <a:pos x="8" y="12"/>
                </a:cxn>
                <a:cxn ang="0">
                  <a:pos x="8" y="12"/>
                </a:cxn>
                <a:cxn ang="0">
                  <a:pos x="12" y="12"/>
                </a:cxn>
                <a:cxn ang="0">
                  <a:pos x="16" y="10"/>
                </a:cxn>
                <a:cxn ang="0">
                  <a:pos x="16" y="10"/>
                </a:cxn>
                <a:cxn ang="0">
                  <a:pos x="40" y="6"/>
                </a:cxn>
                <a:cxn ang="0">
                  <a:pos x="40" y="6"/>
                </a:cxn>
                <a:cxn ang="0">
                  <a:pos x="30" y="0"/>
                </a:cxn>
                <a:cxn ang="0">
                  <a:pos x="20" y="0"/>
                </a:cxn>
                <a:cxn ang="0">
                  <a:pos x="8" y="2"/>
                </a:cxn>
                <a:cxn ang="0">
                  <a:pos x="0" y="6"/>
                </a:cxn>
                <a:cxn ang="0">
                  <a:pos x="0" y="6"/>
                </a:cxn>
              </a:cxnLst>
              <a:rect l="0" t="0" r="r" b="b"/>
              <a:pathLst>
                <a:path w="40" h="12">
                  <a:moveTo>
                    <a:pt x="0" y="6"/>
                  </a:moveTo>
                  <a:lnTo>
                    <a:pt x="0" y="6"/>
                  </a:lnTo>
                  <a:lnTo>
                    <a:pt x="8" y="12"/>
                  </a:lnTo>
                  <a:lnTo>
                    <a:pt x="8" y="12"/>
                  </a:lnTo>
                  <a:lnTo>
                    <a:pt x="12" y="12"/>
                  </a:lnTo>
                  <a:lnTo>
                    <a:pt x="16" y="10"/>
                  </a:lnTo>
                  <a:lnTo>
                    <a:pt x="16" y="10"/>
                  </a:lnTo>
                  <a:lnTo>
                    <a:pt x="40" y="6"/>
                  </a:lnTo>
                  <a:lnTo>
                    <a:pt x="40" y="6"/>
                  </a:lnTo>
                  <a:lnTo>
                    <a:pt x="30" y="0"/>
                  </a:lnTo>
                  <a:lnTo>
                    <a:pt x="20" y="0"/>
                  </a:lnTo>
                  <a:lnTo>
                    <a:pt x="8" y="2"/>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9" name="Freeform 417"/>
            <p:cNvSpPr/>
            <p:nvPr/>
          </p:nvSpPr>
          <p:spPr bwMode="auto">
            <a:xfrm>
              <a:off x="4090988" y="1011238"/>
              <a:ext cx="38100" cy="25400"/>
            </a:xfrm>
            <a:custGeom>
              <a:avLst/>
              <a:gdLst/>
              <a:ahLst/>
              <a:cxnLst>
                <a:cxn ang="0">
                  <a:pos x="24" y="12"/>
                </a:cxn>
                <a:cxn ang="0">
                  <a:pos x="24" y="12"/>
                </a:cxn>
                <a:cxn ang="0">
                  <a:pos x="0" y="0"/>
                </a:cxn>
                <a:cxn ang="0">
                  <a:pos x="0" y="0"/>
                </a:cxn>
                <a:cxn ang="0">
                  <a:pos x="4" y="14"/>
                </a:cxn>
                <a:cxn ang="0">
                  <a:pos x="4" y="14"/>
                </a:cxn>
                <a:cxn ang="0">
                  <a:pos x="4" y="16"/>
                </a:cxn>
                <a:cxn ang="0">
                  <a:pos x="4" y="16"/>
                </a:cxn>
                <a:cxn ang="0">
                  <a:pos x="12" y="14"/>
                </a:cxn>
                <a:cxn ang="0">
                  <a:pos x="12" y="14"/>
                </a:cxn>
                <a:cxn ang="0">
                  <a:pos x="18" y="14"/>
                </a:cxn>
                <a:cxn ang="0">
                  <a:pos x="24" y="12"/>
                </a:cxn>
                <a:cxn ang="0">
                  <a:pos x="24" y="12"/>
                </a:cxn>
              </a:cxnLst>
              <a:rect l="0" t="0" r="r" b="b"/>
              <a:pathLst>
                <a:path w="24" h="16">
                  <a:moveTo>
                    <a:pt x="24" y="12"/>
                  </a:moveTo>
                  <a:lnTo>
                    <a:pt x="24" y="12"/>
                  </a:lnTo>
                  <a:lnTo>
                    <a:pt x="0" y="0"/>
                  </a:lnTo>
                  <a:lnTo>
                    <a:pt x="0" y="0"/>
                  </a:lnTo>
                  <a:lnTo>
                    <a:pt x="4" y="14"/>
                  </a:lnTo>
                  <a:lnTo>
                    <a:pt x="4" y="14"/>
                  </a:lnTo>
                  <a:lnTo>
                    <a:pt x="4" y="16"/>
                  </a:lnTo>
                  <a:lnTo>
                    <a:pt x="4" y="16"/>
                  </a:lnTo>
                  <a:lnTo>
                    <a:pt x="12" y="14"/>
                  </a:lnTo>
                  <a:lnTo>
                    <a:pt x="12" y="14"/>
                  </a:lnTo>
                  <a:lnTo>
                    <a:pt x="18" y="14"/>
                  </a:lnTo>
                  <a:lnTo>
                    <a:pt x="24" y="12"/>
                  </a:lnTo>
                  <a:lnTo>
                    <a:pt x="24"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0" name="Freeform 418"/>
            <p:cNvSpPr/>
            <p:nvPr/>
          </p:nvSpPr>
          <p:spPr bwMode="auto">
            <a:xfrm>
              <a:off x="4062413" y="995363"/>
              <a:ext cx="31750" cy="41275"/>
            </a:xfrm>
            <a:custGeom>
              <a:avLst/>
              <a:gdLst/>
              <a:ahLst/>
              <a:cxnLst>
                <a:cxn ang="0">
                  <a:pos x="8" y="4"/>
                </a:cxn>
                <a:cxn ang="0">
                  <a:pos x="8" y="4"/>
                </a:cxn>
                <a:cxn ang="0">
                  <a:pos x="0" y="0"/>
                </a:cxn>
                <a:cxn ang="0">
                  <a:pos x="0" y="0"/>
                </a:cxn>
                <a:cxn ang="0">
                  <a:pos x="2" y="6"/>
                </a:cxn>
                <a:cxn ang="0">
                  <a:pos x="2" y="6"/>
                </a:cxn>
                <a:cxn ang="0">
                  <a:pos x="6" y="16"/>
                </a:cxn>
                <a:cxn ang="0">
                  <a:pos x="6" y="16"/>
                </a:cxn>
                <a:cxn ang="0">
                  <a:pos x="8" y="24"/>
                </a:cxn>
                <a:cxn ang="0">
                  <a:pos x="8" y="24"/>
                </a:cxn>
                <a:cxn ang="0">
                  <a:pos x="10" y="26"/>
                </a:cxn>
                <a:cxn ang="0">
                  <a:pos x="14" y="26"/>
                </a:cxn>
                <a:cxn ang="0">
                  <a:pos x="20" y="26"/>
                </a:cxn>
                <a:cxn ang="0">
                  <a:pos x="20" y="26"/>
                </a:cxn>
                <a:cxn ang="0">
                  <a:pos x="14" y="8"/>
                </a:cxn>
                <a:cxn ang="0">
                  <a:pos x="14" y="8"/>
                </a:cxn>
                <a:cxn ang="0">
                  <a:pos x="10" y="6"/>
                </a:cxn>
                <a:cxn ang="0">
                  <a:pos x="8" y="4"/>
                </a:cxn>
                <a:cxn ang="0">
                  <a:pos x="8" y="4"/>
                </a:cxn>
              </a:cxnLst>
              <a:rect l="0" t="0" r="r" b="b"/>
              <a:pathLst>
                <a:path w="20" h="26">
                  <a:moveTo>
                    <a:pt x="8" y="4"/>
                  </a:moveTo>
                  <a:lnTo>
                    <a:pt x="8" y="4"/>
                  </a:lnTo>
                  <a:lnTo>
                    <a:pt x="0" y="0"/>
                  </a:lnTo>
                  <a:lnTo>
                    <a:pt x="0" y="0"/>
                  </a:lnTo>
                  <a:lnTo>
                    <a:pt x="2" y="6"/>
                  </a:lnTo>
                  <a:lnTo>
                    <a:pt x="2" y="6"/>
                  </a:lnTo>
                  <a:lnTo>
                    <a:pt x="6" y="16"/>
                  </a:lnTo>
                  <a:lnTo>
                    <a:pt x="6" y="16"/>
                  </a:lnTo>
                  <a:lnTo>
                    <a:pt x="8" y="24"/>
                  </a:lnTo>
                  <a:lnTo>
                    <a:pt x="8" y="24"/>
                  </a:lnTo>
                  <a:lnTo>
                    <a:pt x="10" y="26"/>
                  </a:lnTo>
                  <a:lnTo>
                    <a:pt x="14" y="26"/>
                  </a:lnTo>
                  <a:lnTo>
                    <a:pt x="20" y="26"/>
                  </a:lnTo>
                  <a:lnTo>
                    <a:pt x="20" y="26"/>
                  </a:lnTo>
                  <a:lnTo>
                    <a:pt x="14" y="8"/>
                  </a:lnTo>
                  <a:lnTo>
                    <a:pt x="14" y="8"/>
                  </a:lnTo>
                  <a:lnTo>
                    <a:pt x="10" y="6"/>
                  </a:lnTo>
                  <a:lnTo>
                    <a:pt x="8" y="4"/>
                  </a:lnTo>
                  <a:lnTo>
                    <a:pt x="8"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1" name="Freeform 419"/>
            <p:cNvSpPr/>
            <p:nvPr/>
          </p:nvSpPr>
          <p:spPr bwMode="auto">
            <a:xfrm>
              <a:off x="4037013" y="979488"/>
              <a:ext cx="31750" cy="53975"/>
            </a:xfrm>
            <a:custGeom>
              <a:avLst/>
              <a:gdLst/>
              <a:ahLst/>
              <a:cxnLst>
                <a:cxn ang="0">
                  <a:pos x="6" y="20"/>
                </a:cxn>
                <a:cxn ang="0">
                  <a:pos x="6" y="20"/>
                </a:cxn>
                <a:cxn ang="0">
                  <a:pos x="8" y="30"/>
                </a:cxn>
                <a:cxn ang="0">
                  <a:pos x="8" y="30"/>
                </a:cxn>
                <a:cxn ang="0">
                  <a:pos x="10" y="32"/>
                </a:cxn>
                <a:cxn ang="0">
                  <a:pos x="14" y="34"/>
                </a:cxn>
                <a:cxn ang="0">
                  <a:pos x="20" y="34"/>
                </a:cxn>
                <a:cxn ang="0">
                  <a:pos x="20" y="34"/>
                </a:cxn>
                <a:cxn ang="0">
                  <a:pos x="12" y="12"/>
                </a:cxn>
                <a:cxn ang="0">
                  <a:pos x="12" y="12"/>
                </a:cxn>
                <a:cxn ang="0">
                  <a:pos x="12" y="8"/>
                </a:cxn>
                <a:cxn ang="0">
                  <a:pos x="10" y="6"/>
                </a:cxn>
                <a:cxn ang="0">
                  <a:pos x="10" y="6"/>
                </a:cxn>
                <a:cxn ang="0">
                  <a:pos x="0" y="0"/>
                </a:cxn>
                <a:cxn ang="0">
                  <a:pos x="0" y="0"/>
                </a:cxn>
                <a:cxn ang="0">
                  <a:pos x="6" y="20"/>
                </a:cxn>
                <a:cxn ang="0">
                  <a:pos x="6" y="20"/>
                </a:cxn>
              </a:cxnLst>
              <a:rect l="0" t="0" r="r" b="b"/>
              <a:pathLst>
                <a:path w="20" h="34">
                  <a:moveTo>
                    <a:pt x="6" y="20"/>
                  </a:moveTo>
                  <a:lnTo>
                    <a:pt x="6" y="20"/>
                  </a:lnTo>
                  <a:lnTo>
                    <a:pt x="8" y="30"/>
                  </a:lnTo>
                  <a:lnTo>
                    <a:pt x="8" y="30"/>
                  </a:lnTo>
                  <a:lnTo>
                    <a:pt x="10" y="32"/>
                  </a:lnTo>
                  <a:lnTo>
                    <a:pt x="14" y="34"/>
                  </a:lnTo>
                  <a:lnTo>
                    <a:pt x="20" y="34"/>
                  </a:lnTo>
                  <a:lnTo>
                    <a:pt x="20" y="34"/>
                  </a:lnTo>
                  <a:lnTo>
                    <a:pt x="12" y="12"/>
                  </a:lnTo>
                  <a:lnTo>
                    <a:pt x="12" y="12"/>
                  </a:lnTo>
                  <a:lnTo>
                    <a:pt x="12" y="8"/>
                  </a:lnTo>
                  <a:lnTo>
                    <a:pt x="10" y="6"/>
                  </a:lnTo>
                  <a:lnTo>
                    <a:pt x="10" y="6"/>
                  </a:lnTo>
                  <a:lnTo>
                    <a:pt x="0" y="0"/>
                  </a:lnTo>
                  <a:lnTo>
                    <a:pt x="0" y="0"/>
                  </a:lnTo>
                  <a:lnTo>
                    <a:pt x="6" y="20"/>
                  </a:lnTo>
                  <a:lnTo>
                    <a:pt x="6"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2" name="Freeform 420"/>
            <p:cNvSpPr/>
            <p:nvPr/>
          </p:nvSpPr>
          <p:spPr bwMode="auto">
            <a:xfrm>
              <a:off x="4014788" y="966788"/>
              <a:ext cx="28575" cy="57150"/>
            </a:xfrm>
            <a:custGeom>
              <a:avLst/>
              <a:gdLst/>
              <a:ahLst/>
              <a:cxnLst>
                <a:cxn ang="0">
                  <a:pos x="18" y="36"/>
                </a:cxn>
                <a:cxn ang="0">
                  <a:pos x="18" y="36"/>
                </a:cxn>
                <a:cxn ang="0">
                  <a:pos x="12" y="14"/>
                </a:cxn>
                <a:cxn ang="0">
                  <a:pos x="12" y="14"/>
                </a:cxn>
                <a:cxn ang="0">
                  <a:pos x="10" y="10"/>
                </a:cxn>
                <a:cxn ang="0">
                  <a:pos x="10" y="6"/>
                </a:cxn>
                <a:cxn ang="0">
                  <a:pos x="10" y="6"/>
                </a:cxn>
                <a:cxn ang="0">
                  <a:pos x="0" y="0"/>
                </a:cxn>
                <a:cxn ang="0">
                  <a:pos x="0" y="0"/>
                </a:cxn>
                <a:cxn ang="0">
                  <a:pos x="0" y="12"/>
                </a:cxn>
                <a:cxn ang="0">
                  <a:pos x="4" y="22"/>
                </a:cxn>
                <a:cxn ang="0">
                  <a:pos x="10" y="30"/>
                </a:cxn>
                <a:cxn ang="0">
                  <a:pos x="18" y="36"/>
                </a:cxn>
                <a:cxn ang="0">
                  <a:pos x="18" y="36"/>
                </a:cxn>
              </a:cxnLst>
              <a:rect l="0" t="0" r="r" b="b"/>
              <a:pathLst>
                <a:path w="18" h="36">
                  <a:moveTo>
                    <a:pt x="18" y="36"/>
                  </a:moveTo>
                  <a:lnTo>
                    <a:pt x="18" y="36"/>
                  </a:lnTo>
                  <a:lnTo>
                    <a:pt x="12" y="14"/>
                  </a:lnTo>
                  <a:lnTo>
                    <a:pt x="12" y="14"/>
                  </a:lnTo>
                  <a:lnTo>
                    <a:pt x="10" y="10"/>
                  </a:lnTo>
                  <a:lnTo>
                    <a:pt x="10" y="6"/>
                  </a:lnTo>
                  <a:lnTo>
                    <a:pt x="10" y="6"/>
                  </a:lnTo>
                  <a:lnTo>
                    <a:pt x="0" y="0"/>
                  </a:lnTo>
                  <a:lnTo>
                    <a:pt x="0" y="0"/>
                  </a:lnTo>
                  <a:lnTo>
                    <a:pt x="0" y="12"/>
                  </a:lnTo>
                  <a:lnTo>
                    <a:pt x="4" y="22"/>
                  </a:lnTo>
                  <a:lnTo>
                    <a:pt x="10" y="30"/>
                  </a:lnTo>
                  <a:lnTo>
                    <a:pt x="18" y="36"/>
                  </a:lnTo>
                  <a:lnTo>
                    <a:pt x="18"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3" name="Freeform 421"/>
            <p:cNvSpPr/>
            <p:nvPr/>
          </p:nvSpPr>
          <p:spPr bwMode="auto">
            <a:xfrm>
              <a:off x="4157663" y="900113"/>
              <a:ext cx="38100" cy="15875"/>
            </a:xfrm>
            <a:custGeom>
              <a:avLst/>
              <a:gdLst/>
              <a:ahLst/>
              <a:cxnLst>
                <a:cxn ang="0">
                  <a:pos x="10" y="0"/>
                </a:cxn>
                <a:cxn ang="0">
                  <a:pos x="10" y="0"/>
                </a:cxn>
                <a:cxn ang="0">
                  <a:pos x="10" y="2"/>
                </a:cxn>
                <a:cxn ang="0">
                  <a:pos x="10" y="2"/>
                </a:cxn>
                <a:cxn ang="0">
                  <a:pos x="0" y="10"/>
                </a:cxn>
                <a:cxn ang="0">
                  <a:pos x="0" y="10"/>
                </a:cxn>
                <a:cxn ang="0">
                  <a:pos x="24" y="10"/>
                </a:cxn>
                <a:cxn ang="0">
                  <a:pos x="24" y="10"/>
                </a:cxn>
                <a:cxn ang="0">
                  <a:pos x="20" y="8"/>
                </a:cxn>
                <a:cxn ang="0">
                  <a:pos x="16" y="4"/>
                </a:cxn>
                <a:cxn ang="0">
                  <a:pos x="16" y="4"/>
                </a:cxn>
                <a:cxn ang="0">
                  <a:pos x="10" y="0"/>
                </a:cxn>
                <a:cxn ang="0">
                  <a:pos x="10" y="0"/>
                </a:cxn>
              </a:cxnLst>
              <a:rect l="0" t="0" r="r" b="b"/>
              <a:pathLst>
                <a:path w="24" h="10">
                  <a:moveTo>
                    <a:pt x="10" y="0"/>
                  </a:moveTo>
                  <a:lnTo>
                    <a:pt x="10" y="0"/>
                  </a:lnTo>
                  <a:lnTo>
                    <a:pt x="10" y="2"/>
                  </a:lnTo>
                  <a:lnTo>
                    <a:pt x="10" y="2"/>
                  </a:lnTo>
                  <a:lnTo>
                    <a:pt x="0" y="10"/>
                  </a:lnTo>
                  <a:lnTo>
                    <a:pt x="0" y="10"/>
                  </a:lnTo>
                  <a:lnTo>
                    <a:pt x="24" y="10"/>
                  </a:lnTo>
                  <a:lnTo>
                    <a:pt x="24" y="10"/>
                  </a:lnTo>
                  <a:lnTo>
                    <a:pt x="20" y="8"/>
                  </a:lnTo>
                  <a:lnTo>
                    <a:pt x="16" y="4"/>
                  </a:lnTo>
                  <a:lnTo>
                    <a:pt x="16" y="4"/>
                  </a:lnTo>
                  <a:lnTo>
                    <a:pt x="10" y="0"/>
                  </a:lnTo>
                  <a:lnTo>
                    <a:pt x="1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4" name="Freeform 422"/>
            <p:cNvSpPr/>
            <p:nvPr/>
          </p:nvSpPr>
          <p:spPr bwMode="auto">
            <a:xfrm>
              <a:off x="4132263" y="890588"/>
              <a:ext cx="38100" cy="25400"/>
            </a:xfrm>
            <a:custGeom>
              <a:avLst/>
              <a:gdLst/>
              <a:ahLst/>
              <a:cxnLst>
                <a:cxn ang="0">
                  <a:pos x="16" y="0"/>
                </a:cxn>
                <a:cxn ang="0">
                  <a:pos x="16" y="0"/>
                </a:cxn>
                <a:cxn ang="0">
                  <a:pos x="10" y="4"/>
                </a:cxn>
                <a:cxn ang="0">
                  <a:pos x="10" y="4"/>
                </a:cxn>
                <a:cxn ang="0">
                  <a:pos x="2" y="12"/>
                </a:cxn>
                <a:cxn ang="0">
                  <a:pos x="2" y="12"/>
                </a:cxn>
                <a:cxn ang="0">
                  <a:pos x="0" y="16"/>
                </a:cxn>
                <a:cxn ang="0">
                  <a:pos x="0" y="16"/>
                </a:cxn>
                <a:cxn ang="0">
                  <a:pos x="6" y="16"/>
                </a:cxn>
                <a:cxn ang="0">
                  <a:pos x="6" y="16"/>
                </a:cxn>
                <a:cxn ang="0">
                  <a:pos x="10" y="16"/>
                </a:cxn>
                <a:cxn ang="0">
                  <a:pos x="12" y="16"/>
                </a:cxn>
                <a:cxn ang="0">
                  <a:pos x="12" y="16"/>
                </a:cxn>
                <a:cxn ang="0">
                  <a:pos x="24" y="4"/>
                </a:cxn>
                <a:cxn ang="0">
                  <a:pos x="24" y="4"/>
                </a:cxn>
                <a:cxn ang="0">
                  <a:pos x="20" y="2"/>
                </a:cxn>
                <a:cxn ang="0">
                  <a:pos x="16" y="0"/>
                </a:cxn>
                <a:cxn ang="0">
                  <a:pos x="16" y="0"/>
                </a:cxn>
              </a:cxnLst>
              <a:rect l="0" t="0" r="r" b="b"/>
              <a:pathLst>
                <a:path w="24" h="16">
                  <a:moveTo>
                    <a:pt x="16" y="0"/>
                  </a:moveTo>
                  <a:lnTo>
                    <a:pt x="16" y="0"/>
                  </a:lnTo>
                  <a:lnTo>
                    <a:pt x="10" y="4"/>
                  </a:lnTo>
                  <a:lnTo>
                    <a:pt x="10" y="4"/>
                  </a:lnTo>
                  <a:lnTo>
                    <a:pt x="2" y="12"/>
                  </a:lnTo>
                  <a:lnTo>
                    <a:pt x="2" y="12"/>
                  </a:lnTo>
                  <a:lnTo>
                    <a:pt x="0" y="16"/>
                  </a:lnTo>
                  <a:lnTo>
                    <a:pt x="0" y="16"/>
                  </a:lnTo>
                  <a:lnTo>
                    <a:pt x="6" y="16"/>
                  </a:lnTo>
                  <a:lnTo>
                    <a:pt x="6" y="16"/>
                  </a:lnTo>
                  <a:lnTo>
                    <a:pt x="10" y="16"/>
                  </a:lnTo>
                  <a:lnTo>
                    <a:pt x="12" y="16"/>
                  </a:lnTo>
                  <a:lnTo>
                    <a:pt x="12" y="16"/>
                  </a:lnTo>
                  <a:lnTo>
                    <a:pt x="24" y="4"/>
                  </a:lnTo>
                  <a:lnTo>
                    <a:pt x="24" y="4"/>
                  </a:lnTo>
                  <a:lnTo>
                    <a:pt x="20" y="2"/>
                  </a:lnTo>
                  <a:lnTo>
                    <a:pt x="16" y="0"/>
                  </a:lnTo>
                  <a:lnTo>
                    <a:pt x="1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5" name="Freeform 423"/>
            <p:cNvSpPr/>
            <p:nvPr/>
          </p:nvSpPr>
          <p:spPr bwMode="auto">
            <a:xfrm>
              <a:off x="4103688" y="884238"/>
              <a:ext cx="47625" cy="31750"/>
            </a:xfrm>
            <a:custGeom>
              <a:avLst/>
              <a:gdLst/>
              <a:ahLst/>
              <a:cxnLst>
                <a:cxn ang="0">
                  <a:pos x="20" y="2"/>
                </a:cxn>
                <a:cxn ang="0">
                  <a:pos x="20" y="2"/>
                </a:cxn>
                <a:cxn ang="0">
                  <a:pos x="14" y="8"/>
                </a:cxn>
                <a:cxn ang="0">
                  <a:pos x="14" y="8"/>
                </a:cxn>
                <a:cxn ang="0">
                  <a:pos x="0" y="18"/>
                </a:cxn>
                <a:cxn ang="0">
                  <a:pos x="0" y="18"/>
                </a:cxn>
                <a:cxn ang="0">
                  <a:pos x="10" y="20"/>
                </a:cxn>
                <a:cxn ang="0">
                  <a:pos x="10" y="20"/>
                </a:cxn>
                <a:cxn ang="0">
                  <a:pos x="14" y="18"/>
                </a:cxn>
                <a:cxn ang="0">
                  <a:pos x="16" y="16"/>
                </a:cxn>
                <a:cxn ang="0">
                  <a:pos x="16" y="16"/>
                </a:cxn>
                <a:cxn ang="0">
                  <a:pos x="30" y="2"/>
                </a:cxn>
                <a:cxn ang="0">
                  <a:pos x="30" y="2"/>
                </a:cxn>
                <a:cxn ang="0">
                  <a:pos x="24" y="0"/>
                </a:cxn>
                <a:cxn ang="0">
                  <a:pos x="22" y="0"/>
                </a:cxn>
                <a:cxn ang="0">
                  <a:pos x="20" y="2"/>
                </a:cxn>
                <a:cxn ang="0">
                  <a:pos x="20" y="2"/>
                </a:cxn>
              </a:cxnLst>
              <a:rect l="0" t="0" r="r" b="b"/>
              <a:pathLst>
                <a:path w="30" h="20">
                  <a:moveTo>
                    <a:pt x="20" y="2"/>
                  </a:moveTo>
                  <a:lnTo>
                    <a:pt x="20" y="2"/>
                  </a:lnTo>
                  <a:lnTo>
                    <a:pt x="14" y="8"/>
                  </a:lnTo>
                  <a:lnTo>
                    <a:pt x="14" y="8"/>
                  </a:lnTo>
                  <a:lnTo>
                    <a:pt x="0" y="18"/>
                  </a:lnTo>
                  <a:lnTo>
                    <a:pt x="0" y="18"/>
                  </a:lnTo>
                  <a:lnTo>
                    <a:pt x="10" y="20"/>
                  </a:lnTo>
                  <a:lnTo>
                    <a:pt x="10" y="20"/>
                  </a:lnTo>
                  <a:lnTo>
                    <a:pt x="14" y="18"/>
                  </a:lnTo>
                  <a:lnTo>
                    <a:pt x="16" y="16"/>
                  </a:lnTo>
                  <a:lnTo>
                    <a:pt x="16" y="16"/>
                  </a:lnTo>
                  <a:lnTo>
                    <a:pt x="30" y="2"/>
                  </a:lnTo>
                  <a:lnTo>
                    <a:pt x="30" y="2"/>
                  </a:lnTo>
                  <a:lnTo>
                    <a:pt x="24" y="0"/>
                  </a:lnTo>
                  <a:lnTo>
                    <a:pt x="22" y="0"/>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6" name="Freeform 424"/>
            <p:cNvSpPr/>
            <p:nvPr/>
          </p:nvSpPr>
          <p:spPr bwMode="auto">
            <a:xfrm>
              <a:off x="4084638" y="884238"/>
              <a:ext cx="44450" cy="28575"/>
            </a:xfrm>
            <a:custGeom>
              <a:avLst/>
              <a:gdLst/>
              <a:ahLst/>
              <a:cxnLst>
                <a:cxn ang="0">
                  <a:pos x="0" y="18"/>
                </a:cxn>
                <a:cxn ang="0">
                  <a:pos x="0" y="18"/>
                </a:cxn>
                <a:cxn ang="0">
                  <a:pos x="8" y="18"/>
                </a:cxn>
                <a:cxn ang="0">
                  <a:pos x="8" y="18"/>
                </a:cxn>
                <a:cxn ang="0">
                  <a:pos x="14" y="14"/>
                </a:cxn>
                <a:cxn ang="0">
                  <a:pos x="14" y="14"/>
                </a:cxn>
                <a:cxn ang="0">
                  <a:pos x="28" y="0"/>
                </a:cxn>
                <a:cxn ang="0">
                  <a:pos x="28" y="0"/>
                </a:cxn>
                <a:cxn ang="0">
                  <a:pos x="20" y="2"/>
                </a:cxn>
                <a:cxn ang="0">
                  <a:pos x="10" y="4"/>
                </a:cxn>
                <a:cxn ang="0">
                  <a:pos x="4" y="10"/>
                </a:cxn>
                <a:cxn ang="0">
                  <a:pos x="0" y="18"/>
                </a:cxn>
                <a:cxn ang="0">
                  <a:pos x="0" y="18"/>
                </a:cxn>
              </a:cxnLst>
              <a:rect l="0" t="0" r="r" b="b"/>
              <a:pathLst>
                <a:path w="28" h="18">
                  <a:moveTo>
                    <a:pt x="0" y="18"/>
                  </a:moveTo>
                  <a:lnTo>
                    <a:pt x="0" y="18"/>
                  </a:lnTo>
                  <a:lnTo>
                    <a:pt x="8" y="18"/>
                  </a:lnTo>
                  <a:lnTo>
                    <a:pt x="8" y="18"/>
                  </a:lnTo>
                  <a:lnTo>
                    <a:pt x="14" y="14"/>
                  </a:lnTo>
                  <a:lnTo>
                    <a:pt x="14" y="14"/>
                  </a:lnTo>
                  <a:lnTo>
                    <a:pt x="28" y="0"/>
                  </a:lnTo>
                  <a:lnTo>
                    <a:pt x="28" y="0"/>
                  </a:lnTo>
                  <a:lnTo>
                    <a:pt x="20" y="2"/>
                  </a:lnTo>
                  <a:lnTo>
                    <a:pt x="10" y="4"/>
                  </a:lnTo>
                  <a:lnTo>
                    <a:pt x="4" y="10"/>
                  </a:lnTo>
                  <a:lnTo>
                    <a:pt x="0" y="18"/>
                  </a:lnTo>
                  <a:lnTo>
                    <a:pt x="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7" name="Freeform 425"/>
            <p:cNvSpPr/>
            <p:nvPr/>
          </p:nvSpPr>
          <p:spPr bwMode="auto">
            <a:xfrm>
              <a:off x="4157663" y="922338"/>
              <a:ext cx="38100" cy="15875"/>
            </a:xfrm>
            <a:custGeom>
              <a:avLst/>
              <a:gdLst/>
              <a:ahLst/>
              <a:cxnLst>
                <a:cxn ang="0">
                  <a:pos x="10" y="10"/>
                </a:cxn>
                <a:cxn ang="0">
                  <a:pos x="10" y="10"/>
                </a:cxn>
                <a:cxn ang="0">
                  <a:pos x="16" y="6"/>
                </a:cxn>
                <a:cxn ang="0">
                  <a:pos x="16" y="6"/>
                </a:cxn>
                <a:cxn ang="0">
                  <a:pos x="20" y="2"/>
                </a:cxn>
                <a:cxn ang="0">
                  <a:pos x="24" y="0"/>
                </a:cxn>
                <a:cxn ang="0">
                  <a:pos x="24" y="0"/>
                </a:cxn>
                <a:cxn ang="0">
                  <a:pos x="0" y="0"/>
                </a:cxn>
                <a:cxn ang="0">
                  <a:pos x="0" y="0"/>
                </a:cxn>
                <a:cxn ang="0">
                  <a:pos x="10" y="8"/>
                </a:cxn>
                <a:cxn ang="0">
                  <a:pos x="10" y="8"/>
                </a:cxn>
                <a:cxn ang="0">
                  <a:pos x="10" y="10"/>
                </a:cxn>
                <a:cxn ang="0">
                  <a:pos x="10" y="10"/>
                </a:cxn>
              </a:cxnLst>
              <a:rect l="0" t="0" r="r" b="b"/>
              <a:pathLst>
                <a:path w="24" h="10">
                  <a:moveTo>
                    <a:pt x="10" y="10"/>
                  </a:moveTo>
                  <a:lnTo>
                    <a:pt x="10" y="10"/>
                  </a:lnTo>
                  <a:lnTo>
                    <a:pt x="16" y="6"/>
                  </a:lnTo>
                  <a:lnTo>
                    <a:pt x="16" y="6"/>
                  </a:lnTo>
                  <a:lnTo>
                    <a:pt x="20" y="2"/>
                  </a:lnTo>
                  <a:lnTo>
                    <a:pt x="24" y="0"/>
                  </a:lnTo>
                  <a:lnTo>
                    <a:pt x="24" y="0"/>
                  </a:lnTo>
                  <a:lnTo>
                    <a:pt x="0" y="0"/>
                  </a:lnTo>
                  <a:lnTo>
                    <a:pt x="0" y="0"/>
                  </a:lnTo>
                  <a:lnTo>
                    <a:pt x="10" y="8"/>
                  </a:lnTo>
                  <a:lnTo>
                    <a:pt x="10" y="8"/>
                  </a:lnTo>
                  <a:lnTo>
                    <a:pt x="10" y="10"/>
                  </a:lnTo>
                  <a:lnTo>
                    <a:pt x="10"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8" name="Freeform 426"/>
            <p:cNvSpPr/>
            <p:nvPr/>
          </p:nvSpPr>
          <p:spPr bwMode="auto">
            <a:xfrm>
              <a:off x="4132263" y="922338"/>
              <a:ext cx="38100" cy="25400"/>
            </a:xfrm>
            <a:custGeom>
              <a:avLst/>
              <a:gdLst/>
              <a:ahLst/>
              <a:cxnLst>
                <a:cxn ang="0">
                  <a:pos x="6" y="0"/>
                </a:cxn>
                <a:cxn ang="0">
                  <a:pos x="6" y="0"/>
                </a:cxn>
                <a:cxn ang="0">
                  <a:pos x="0" y="0"/>
                </a:cxn>
                <a:cxn ang="0">
                  <a:pos x="0" y="0"/>
                </a:cxn>
                <a:cxn ang="0">
                  <a:pos x="2" y="4"/>
                </a:cxn>
                <a:cxn ang="0">
                  <a:pos x="2" y="4"/>
                </a:cxn>
                <a:cxn ang="0">
                  <a:pos x="10" y="10"/>
                </a:cxn>
                <a:cxn ang="0">
                  <a:pos x="10" y="10"/>
                </a:cxn>
                <a:cxn ang="0">
                  <a:pos x="16" y="16"/>
                </a:cxn>
                <a:cxn ang="0">
                  <a:pos x="16" y="16"/>
                </a:cxn>
                <a:cxn ang="0">
                  <a:pos x="20" y="14"/>
                </a:cxn>
                <a:cxn ang="0">
                  <a:pos x="24" y="10"/>
                </a:cxn>
                <a:cxn ang="0">
                  <a:pos x="24" y="10"/>
                </a:cxn>
                <a:cxn ang="0">
                  <a:pos x="12" y="0"/>
                </a:cxn>
                <a:cxn ang="0">
                  <a:pos x="12" y="0"/>
                </a:cxn>
                <a:cxn ang="0">
                  <a:pos x="10" y="0"/>
                </a:cxn>
                <a:cxn ang="0">
                  <a:pos x="6" y="0"/>
                </a:cxn>
                <a:cxn ang="0">
                  <a:pos x="6" y="0"/>
                </a:cxn>
              </a:cxnLst>
              <a:rect l="0" t="0" r="r" b="b"/>
              <a:pathLst>
                <a:path w="24" h="16">
                  <a:moveTo>
                    <a:pt x="6" y="0"/>
                  </a:moveTo>
                  <a:lnTo>
                    <a:pt x="6" y="0"/>
                  </a:lnTo>
                  <a:lnTo>
                    <a:pt x="0" y="0"/>
                  </a:lnTo>
                  <a:lnTo>
                    <a:pt x="0" y="0"/>
                  </a:lnTo>
                  <a:lnTo>
                    <a:pt x="2" y="4"/>
                  </a:lnTo>
                  <a:lnTo>
                    <a:pt x="2" y="4"/>
                  </a:lnTo>
                  <a:lnTo>
                    <a:pt x="10" y="10"/>
                  </a:lnTo>
                  <a:lnTo>
                    <a:pt x="10" y="10"/>
                  </a:lnTo>
                  <a:lnTo>
                    <a:pt x="16" y="16"/>
                  </a:lnTo>
                  <a:lnTo>
                    <a:pt x="16" y="16"/>
                  </a:lnTo>
                  <a:lnTo>
                    <a:pt x="20" y="14"/>
                  </a:lnTo>
                  <a:lnTo>
                    <a:pt x="24" y="10"/>
                  </a:lnTo>
                  <a:lnTo>
                    <a:pt x="24" y="10"/>
                  </a:lnTo>
                  <a:lnTo>
                    <a:pt x="12" y="0"/>
                  </a:lnTo>
                  <a:lnTo>
                    <a:pt x="12" y="0"/>
                  </a:lnTo>
                  <a:lnTo>
                    <a:pt x="10" y="0"/>
                  </a:lnTo>
                  <a:lnTo>
                    <a:pt x="6" y="0"/>
                  </a:lnTo>
                  <a:lnTo>
                    <a:pt x="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9" name="Freeform 427"/>
            <p:cNvSpPr/>
            <p:nvPr/>
          </p:nvSpPr>
          <p:spPr bwMode="auto">
            <a:xfrm>
              <a:off x="4103688" y="922338"/>
              <a:ext cx="47625" cy="28575"/>
            </a:xfrm>
            <a:custGeom>
              <a:avLst/>
              <a:gdLst/>
              <a:ahLst/>
              <a:cxnLst>
                <a:cxn ang="0">
                  <a:pos x="30" y="16"/>
                </a:cxn>
                <a:cxn ang="0">
                  <a:pos x="30" y="16"/>
                </a:cxn>
                <a:cxn ang="0">
                  <a:pos x="16" y="2"/>
                </a:cxn>
                <a:cxn ang="0">
                  <a:pos x="16" y="2"/>
                </a:cxn>
                <a:cxn ang="0">
                  <a:pos x="14" y="0"/>
                </a:cxn>
                <a:cxn ang="0">
                  <a:pos x="10" y="0"/>
                </a:cxn>
                <a:cxn ang="0">
                  <a:pos x="10" y="0"/>
                </a:cxn>
                <a:cxn ang="0">
                  <a:pos x="0" y="0"/>
                </a:cxn>
                <a:cxn ang="0">
                  <a:pos x="0" y="0"/>
                </a:cxn>
                <a:cxn ang="0">
                  <a:pos x="14" y="12"/>
                </a:cxn>
                <a:cxn ang="0">
                  <a:pos x="14" y="12"/>
                </a:cxn>
                <a:cxn ang="0">
                  <a:pos x="20" y="18"/>
                </a:cxn>
                <a:cxn ang="0">
                  <a:pos x="20" y="18"/>
                </a:cxn>
                <a:cxn ang="0">
                  <a:pos x="22" y="18"/>
                </a:cxn>
                <a:cxn ang="0">
                  <a:pos x="24" y="18"/>
                </a:cxn>
                <a:cxn ang="0">
                  <a:pos x="30" y="16"/>
                </a:cxn>
                <a:cxn ang="0">
                  <a:pos x="30" y="16"/>
                </a:cxn>
              </a:cxnLst>
              <a:rect l="0" t="0" r="r" b="b"/>
              <a:pathLst>
                <a:path w="30" h="18">
                  <a:moveTo>
                    <a:pt x="30" y="16"/>
                  </a:moveTo>
                  <a:lnTo>
                    <a:pt x="30" y="16"/>
                  </a:lnTo>
                  <a:lnTo>
                    <a:pt x="16" y="2"/>
                  </a:lnTo>
                  <a:lnTo>
                    <a:pt x="16" y="2"/>
                  </a:lnTo>
                  <a:lnTo>
                    <a:pt x="14" y="0"/>
                  </a:lnTo>
                  <a:lnTo>
                    <a:pt x="10" y="0"/>
                  </a:lnTo>
                  <a:lnTo>
                    <a:pt x="10" y="0"/>
                  </a:lnTo>
                  <a:lnTo>
                    <a:pt x="0" y="0"/>
                  </a:lnTo>
                  <a:lnTo>
                    <a:pt x="0" y="0"/>
                  </a:lnTo>
                  <a:lnTo>
                    <a:pt x="14" y="12"/>
                  </a:lnTo>
                  <a:lnTo>
                    <a:pt x="14" y="12"/>
                  </a:lnTo>
                  <a:lnTo>
                    <a:pt x="20" y="18"/>
                  </a:lnTo>
                  <a:lnTo>
                    <a:pt x="20" y="18"/>
                  </a:lnTo>
                  <a:lnTo>
                    <a:pt x="22" y="18"/>
                  </a:lnTo>
                  <a:lnTo>
                    <a:pt x="24" y="18"/>
                  </a:lnTo>
                  <a:lnTo>
                    <a:pt x="30" y="16"/>
                  </a:lnTo>
                  <a:lnTo>
                    <a:pt x="30"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0" name="Freeform 428"/>
            <p:cNvSpPr/>
            <p:nvPr/>
          </p:nvSpPr>
          <p:spPr bwMode="auto">
            <a:xfrm>
              <a:off x="4084638" y="922338"/>
              <a:ext cx="44450" cy="31750"/>
            </a:xfrm>
            <a:custGeom>
              <a:avLst/>
              <a:gdLst/>
              <a:ahLst/>
              <a:cxnLst>
                <a:cxn ang="0">
                  <a:pos x="14" y="4"/>
                </a:cxn>
                <a:cxn ang="0">
                  <a:pos x="14" y="4"/>
                </a:cxn>
                <a:cxn ang="0">
                  <a:pos x="8" y="0"/>
                </a:cxn>
                <a:cxn ang="0">
                  <a:pos x="8" y="0"/>
                </a:cxn>
                <a:cxn ang="0">
                  <a:pos x="0" y="0"/>
                </a:cxn>
                <a:cxn ang="0">
                  <a:pos x="0" y="0"/>
                </a:cxn>
                <a:cxn ang="0">
                  <a:pos x="4" y="8"/>
                </a:cxn>
                <a:cxn ang="0">
                  <a:pos x="10" y="14"/>
                </a:cxn>
                <a:cxn ang="0">
                  <a:pos x="20" y="18"/>
                </a:cxn>
                <a:cxn ang="0">
                  <a:pos x="28" y="20"/>
                </a:cxn>
                <a:cxn ang="0">
                  <a:pos x="28" y="20"/>
                </a:cxn>
                <a:cxn ang="0">
                  <a:pos x="14" y="4"/>
                </a:cxn>
                <a:cxn ang="0">
                  <a:pos x="14" y="4"/>
                </a:cxn>
              </a:cxnLst>
              <a:rect l="0" t="0" r="r" b="b"/>
              <a:pathLst>
                <a:path w="28" h="20">
                  <a:moveTo>
                    <a:pt x="14" y="4"/>
                  </a:moveTo>
                  <a:lnTo>
                    <a:pt x="14" y="4"/>
                  </a:lnTo>
                  <a:lnTo>
                    <a:pt x="8" y="0"/>
                  </a:lnTo>
                  <a:lnTo>
                    <a:pt x="8" y="0"/>
                  </a:lnTo>
                  <a:lnTo>
                    <a:pt x="0" y="0"/>
                  </a:lnTo>
                  <a:lnTo>
                    <a:pt x="0" y="0"/>
                  </a:lnTo>
                  <a:lnTo>
                    <a:pt x="4" y="8"/>
                  </a:lnTo>
                  <a:lnTo>
                    <a:pt x="10" y="14"/>
                  </a:lnTo>
                  <a:lnTo>
                    <a:pt x="20" y="18"/>
                  </a:lnTo>
                  <a:lnTo>
                    <a:pt x="28" y="20"/>
                  </a:lnTo>
                  <a:lnTo>
                    <a:pt x="28" y="20"/>
                  </a:lnTo>
                  <a:lnTo>
                    <a:pt x="14" y="4"/>
                  </a:lnTo>
                  <a:lnTo>
                    <a:pt x="14"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1" name="Freeform 429"/>
            <p:cNvSpPr/>
            <p:nvPr/>
          </p:nvSpPr>
          <p:spPr bwMode="auto">
            <a:xfrm>
              <a:off x="3992563" y="1081088"/>
              <a:ext cx="44450" cy="25400"/>
            </a:xfrm>
            <a:custGeom>
              <a:avLst/>
              <a:gdLst/>
              <a:ahLst/>
              <a:cxnLst>
                <a:cxn ang="0">
                  <a:pos x="28" y="16"/>
                </a:cxn>
                <a:cxn ang="0">
                  <a:pos x="28" y="16"/>
                </a:cxn>
                <a:cxn ang="0">
                  <a:pos x="24" y="12"/>
                </a:cxn>
                <a:cxn ang="0">
                  <a:pos x="20" y="6"/>
                </a:cxn>
                <a:cxn ang="0">
                  <a:pos x="20" y="6"/>
                </a:cxn>
                <a:cxn ang="0">
                  <a:pos x="16" y="0"/>
                </a:cxn>
                <a:cxn ang="0">
                  <a:pos x="16" y="0"/>
                </a:cxn>
                <a:cxn ang="0">
                  <a:pos x="14" y="2"/>
                </a:cxn>
                <a:cxn ang="0">
                  <a:pos x="14" y="2"/>
                </a:cxn>
                <a:cxn ang="0">
                  <a:pos x="0" y="10"/>
                </a:cxn>
                <a:cxn ang="0">
                  <a:pos x="0" y="10"/>
                </a:cxn>
                <a:cxn ang="0">
                  <a:pos x="28" y="16"/>
                </a:cxn>
                <a:cxn ang="0">
                  <a:pos x="28" y="16"/>
                </a:cxn>
              </a:cxnLst>
              <a:rect l="0" t="0" r="r" b="b"/>
              <a:pathLst>
                <a:path w="28" h="16">
                  <a:moveTo>
                    <a:pt x="28" y="16"/>
                  </a:moveTo>
                  <a:lnTo>
                    <a:pt x="28" y="16"/>
                  </a:lnTo>
                  <a:lnTo>
                    <a:pt x="24" y="12"/>
                  </a:lnTo>
                  <a:lnTo>
                    <a:pt x="20" y="6"/>
                  </a:lnTo>
                  <a:lnTo>
                    <a:pt x="20" y="6"/>
                  </a:lnTo>
                  <a:lnTo>
                    <a:pt x="16" y="0"/>
                  </a:lnTo>
                  <a:lnTo>
                    <a:pt x="16" y="0"/>
                  </a:lnTo>
                  <a:lnTo>
                    <a:pt x="14" y="2"/>
                  </a:lnTo>
                  <a:lnTo>
                    <a:pt x="14" y="2"/>
                  </a:lnTo>
                  <a:lnTo>
                    <a:pt x="0" y="10"/>
                  </a:lnTo>
                  <a:lnTo>
                    <a:pt x="0" y="10"/>
                  </a:lnTo>
                  <a:lnTo>
                    <a:pt x="28" y="16"/>
                  </a:lnTo>
                  <a:lnTo>
                    <a:pt x="28"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2" name="Freeform 430"/>
            <p:cNvSpPr/>
            <p:nvPr/>
          </p:nvSpPr>
          <p:spPr bwMode="auto">
            <a:xfrm>
              <a:off x="3963988" y="1068388"/>
              <a:ext cx="47625" cy="25400"/>
            </a:xfrm>
            <a:custGeom>
              <a:avLst/>
              <a:gdLst/>
              <a:ahLst/>
              <a:cxnLst>
                <a:cxn ang="0">
                  <a:pos x="22" y="0"/>
                </a:cxn>
                <a:cxn ang="0">
                  <a:pos x="22" y="0"/>
                </a:cxn>
                <a:cxn ang="0">
                  <a:pos x="14" y="4"/>
                </a:cxn>
                <a:cxn ang="0">
                  <a:pos x="14" y="4"/>
                </a:cxn>
                <a:cxn ang="0">
                  <a:pos x="4" y="10"/>
                </a:cxn>
                <a:cxn ang="0">
                  <a:pos x="4" y="10"/>
                </a:cxn>
                <a:cxn ang="0">
                  <a:pos x="0" y="12"/>
                </a:cxn>
                <a:cxn ang="0">
                  <a:pos x="0" y="12"/>
                </a:cxn>
                <a:cxn ang="0">
                  <a:pos x="8" y="14"/>
                </a:cxn>
                <a:cxn ang="0">
                  <a:pos x="8" y="14"/>
                </a:cxn>
                <a:cxn ang="0">
                  <a:pos x="12" y="16"/>
                </a:cxn>
                <a:cxn ang="0">
                  <a:pos x="14" y="16"/>
                </a:cxn>
                <a:cxn ang="0">
                  <a:pos x="14" y="16"/>
                </a:cxn>
                <a:cxn ang="0">
                  <a:pos x="30" y="6"/>
                </a:cxn>
                <a:cxn ang="0">
                  <a:pos x="30" y="6"/>
                </a:cxn>
                <a:cxn ang="0">
                  <a:pos x="26" y="2"/>
                </a:cxn>
                <a:cxn ang="0">
                  <a:pos x="22" y="0"/>
                </a:cxn>
                <a:cxn ang="0">
                  <a:pos x="22" y="0"/>
                </a:cxn>
              </a:cxnLst>
              <a:rect l="0" t="0" r="r" b="b"/>
              <a:pathLst>
                <a:path w="30" h="16">
                  <a:moveTo>
                    <a:pt x="22" y="0"/>
                  </a:moveTo>
                  <a:lnTo>
                    <a:pt x="22" y="0"/>
                  </a:lnTo>
                  <a:lnTo>
                    <a:pt x="14" y="4"/>
                  </a:lnTo>
                  <a:lnTo>
                    <a:pt x="14" y="4"/>
                  </a:lnTo>
                  <a:lnTo>
                    <a:pt x="4" y="10"/>
                  </a:lnTo>
                  <a:lnTo>
                    <a:pt x="4" y="10"/>
                  </a:lnTo>
                  <a:lnTo>
                    <a:pt x="0" y="12"/>
                  </a:lnTo>
                  <a:lnTo>
                    <a:pt x="0" y="12"/>
                  </a:lnTo>
                  <a:lnTo>
                    <a:pt x="8" y="14"/>
                  </a:lnTo>
                  <a:lnTo>
                    <a:pt x="8" y="14"/>
                  </a:lnTo>
                  <a:lnTo>
                    <a:pt x="12" y="16"/>
                  </a:lnTo>
                  <a:lnTo>
                    <a:pt x="14" y="16"/>
                  </a:lnTo>
                  <a:lnTo>
                    <a:pt x="14" y="16"/>
                  </a:lnTo>
                  <a:lnTo>
                    <a:pt x="30" y="6"/>
                  </a:lnTo>
                  <a:lnTo>
                    <a:pt x="30" y="6"/>
                  </a:lnTo>
                  <a:lnTo>
                    <a:pt x="26" y="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3" name="Freeform 431"/>
            <p:cNvSpPr/>
            <p:nvPr/>
          </p:nvSpPr>
          <p:spPr bwMode="auto">
            <a:xfrm>
              <a:off x="3935413" y="1055688"/>
              <a:ext cx="57150" cy="31750"/>
            </a:xfrm>
            <a:custGeom>
              <a:avLst/>
              <a:gdLst/>
              <a:ahLst/>
              <a:cxnLst>
                <a:cxn ang="0">
                  <a:pos x="26" y="0"/>
                </a:cxn>
                <a:cxn ang="0">
                  <a:pos x="26" y="0"/>
                </a:cxn>
                <a:cxn ang="0">
                  <a:pos x="16" y="6"/>
                </a:cxn>
                <a:cxn ang="0">
                  <a:pos x="16" y="6"/>
                </a:cxn>
                <a:cxn ang="0">
                  <a:pos x="0" y="16"/>
                </a:cxn>
                <a:cxn ang="0">
                  <a:pos x="0" y="16"/>
                </a:cxn>
                <a:cxn ang="0">
                  <a:pos x="10" y="20"/>
                </a:cxn>
                <a:cxn ang="0">
                  <a:pos x="10" y="20"/>
                </a:cxn>
                <a:cxn ang="0">
                  <a:pos x="14" y="20"/>
                </a:cxn>
                <a:cxn ang="0">
                  <a:pos x="16" y="18"/>
                </a:cxn>
                <a:cxn ang="0">
                  <a:pos x="16" y="18"/>
                </a:cxn>
                <a:cxn ang="0">
                  <a:pos x="36" y="4"/>
                </a:cxn>
                <a:cxn ang="0">
                  <a:pos x="36" y="4"/>
                </a:cxn>
                <a:cxn ang="0">
                  <a:pos x="32" y="2"/>
                </a:cxn>
                <a:cxn ang="0">
                  <a:pos x="28" y="0"/>
                </a:cxn>
                <a:cxn ang="0">
                  <a:pos x="26" y="0"/>
                </a:cxn>
                <a:cxn ang="0">
                  <a:pos x="26" y="0"/>
                </a:cxn>
              </a:cxnLst>
              <a:rect l="0" t="0" r="r" b="b"/>
              <a:pathLst>
                <a:path w="36" h="20">
                  <a:moveTo>
                    <a:pt x="26" y="0"/>
                  </a:moveTo>
                  <a:lnTo>
                    <a:pt x="26" y="0"/>
                  </a:lnTo>
                  <a:lnTo>
                    <a:pt x="16" y="6"/>
                  </a:lnTo>
                  <a:lnTo>
                    <a:pt x="16" y="6"/>
                  </a:lnTo>
                  <a:lnTo>
                    <a:pt x="0" y="16"/>
                  </a:lnTo>
                  <a:lnTo>
                    <a:pt x="0" y="16"/>
                  </a:lnTo>
                  <a:lnTo>
                    <a:pt x="10" y="20"/>
                  </a:lnTo>
                  <a:lnTo>
                    <a:pt x="10" y="20"/>
                  </a:lnTo>
                  <a:lnTo>
                    <a:pt x="14" y="20"/>
                  </a:lnTo>
                  <a:lnTo>
                    <a:pt x="16" y="18"/>
                  </a:lnTo>
                  <a:lnTo>
                    <a:pt x="16" y="18"/>
                  </a:lnTo>
                  <a:lnTo>
                    <a:pt x="36" y="4"/>
                  </a:lnTo>
                  <a:lnTo>
                    <a:pt x="36" y="4"/>
                  </a:lnTo>
                  <a:lnTo>
                    <a:pt x="32" y="2"/>
                  </a:lnTo>
                  <a:lnTo>
                    <a:pt x="28" y="0"/>
                  </a:lnTo>
                  <a:lnTo>
                    <a:pt x="26" y="0"/>
                  </a:lnTo>
                  <a:lnTo>
                    <a:pt x="2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4" name="Freeform 432"/>
            <p:cNvSpPr/>
            <p:nvPr/>
          </p:nvSpPr>
          <p:spPr bwMode="auto">
            <a:xfrm>
              <a:off x="3910013" y="1052513"/>
              <a:ext cx="60325" cy="28575"/>
            </a:xfrm>
            <a:custGeom>
              <a:avLst/>
              <a:gdLst/>
              <a:ahLst/>
              <a:cxnLst>
                <a:cxn ang="0">
                  <a:pos x="0" y="14"/>
                </a:cxn>
                <a:cxn ang="0">
                  <a:pos x="0" y="14"/>
                </a:cxn>
                <a:cxn ang="0">
                  <a:pos x="10" y="18"/>
                </a:cxn>
                <a:cxn ang="0">
                  <a:pos x="10" y="18"/>
                </a:cxn>
                <a:cxn ang="0">
                  <a:pos x="14" y="16"/>
                </a:cxn>
                <a:cxn ang="0">
                  <a:pos x="16" y="14"/>
                </a:cxn>
                <a:cxn ang="0">
                  <a:pos x="16" y="14"/>
                </a:cxn>
                <a:cxn ang="0">
                  <a:pos x="38" y="0"/>
                </a:cxn>
                <a:cxn ang="0">
                  <a:pos x="38" y="0"/>
                </a:cxn>
                <a:cxn ang="0">
                  <a:pos x="26" y="0"/>
                </a:cxn>
                <a:cxn ang="0">
                  <a:pos x="16" y="2"/>
                </a:cxn>
                <a:cxn ang="0">
                  <a:pos x="6" y="6"/>
                </a:cxn>
                <a:cxn ang="0">
                  <a:pos x="0" y="14"/>
                </a:cxn>
                <a:cxn ang="0">
                  <a:pos x="0" y="14"/>
                </a:cxn>
              </a:cxnLst>
              <a:rect l="0" t="0" r="r" b="b"/>
              <a:pathLst>
                <a:path w="38" h="18">
                  <a:moveTo>
                    <a:pt x="0" y="14"/>
                  </a:moveTo>
                  <a:lnTo>
                    <a:pt x="0" y="14"/>
                  </a:lnTo>
                  <a:lnTo>
                    <a:pt x="10" y="18"/>
                  </a:lnTo>
                  <a:lnTo>
                    <a:pt x="10" y="18"/>
                  </a:lnTo>
                  <a:lnTo>
                    <a:pt x="14" y="16"/>
                  </a:lnTo>
                  <a:lnTo>
                    <a:pt x="16" y="14"/>
                  </a:lnTo>
                  <a:lnTo>
                    <a:pt x="16" y="14"/>
                  </a:lnTo>
                  <a:lnTo>
                    <a:pt x="38" y="0"/>
                  </a:lnTo>
                  <a:lnTo>
                    <a:pt x="38" y="0"/>
                  </a:lnTo>
                  <a:lnTo>
                    <a:pt x="26" y="0"/>
                  </a:lnTo>
                  <a:lnTo>
                    <a:pt x="16" y="2"/>
                  </a:lnTo>
                  <a:lnTo>
                    <a:pt x="6" y="6"/>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5" name="Freeform 433"/>
            <p:cNvSpPr/>
            <p:nvPr/>
          </p:nvSpPr>
          <p:spPr bwMode="auto">
            <a:xfrm>
              <a:off x="3992563" y="1103313"/>
              <a:ext cx="44450" cy="22225"/>
            </a:xfrm>
            <a:custGeom>
              <a:avLst/>
              <a:gdLst/>
              <a:ahLst/>
              <a:cxnLst>
                <a:cxn ang="0">
                  <a:pos x="10" y="14"/>
                </a:cxn>
                <a:cxn ang="0">
                  <a:pos x="10" y="14"/>
                </a:cxn>
                <a:cxn ang="0">
                  <a:pos x="16" y="10"/>
                </a:cxn>
                <a:cxn ang="0">
                  <a:pos x="16" y="10"/>
                </a:cxn>
                <a:cxn ang="0">
                  <a:pos x="22" y="8"/>
                </a:cxn>
                <a:cxn ang="0">
                  <a:pos x="28" y="6"/>
                </a:cxn>
                <a:cxn ang="0">
                  <a:pos x="28" y="6"/>
                </a:cxn>
                <a:cxn ang="0">
                  <a:pos x="0" y="0"/>
                </a:cxn>
                <a:cxn ang="0">
                  <a:pos x="0" y="0"/>
                </a:cxn>
                <a:cxn ang="0">
                  <a:pos x="8" y="12"/>
                </a:cxn>
                <a:cxn ang="0">
                  <a:pos x="8" y="12"/>
                </a:cxn>
                <a:cxn ang="0">
                  <a:pos x="10" y="14"/>
                </a:cxn>
                <a:cxn ang="0">
                  <a:pos x="10" y="14"/>
                </a:cxn>
              </a:cxnLst>
              <a:rect l="0" t="0" r="r" b="b"/>
              <a:pathLst>
                <a:path w="28" h="14">
                  <a:moveTo>
                    <a:pt x="10" y="14"/>
                  </a:moveTo>
                  <a:lnTo>
                    <a:pt x="10" y="14"/>
                  </a:lnTo>
                  <a:lnTo>
                    <a:pt x="16" y="10"/>
                  </a:lnTo>
                  <a:lnTo>
                    <a:pt x="16" y="10"/>
                  </a:lnTo>
                  <a:lnTo>
                    <a:pt x="22" y="8"/>
                  </a:lnTo>
                  <a:lnTo>
                    <a:pt x="28" y="6"/>
                  </a:lnTo>
                  <a:lnTo>
                    <a:pt x="28" y="6"/>
                  </a:lnTo>
                  <a:lnTo>
                    <a:pt x="0" y="0"/>
                  </a:lnTo>
                  <a:lnTo>
                    <a:pt x="0" y="0"/>
                  </a:lnTo>
                  <a:lnTo>
                    <a:pt x="8" y="12"/>
                  </a:lnTo>
                  <a:lnTo>
                    <a:pt x="8" y="12"/>
                  </a:lnTo>
                  <a:lnTo>
                    <a:pt x="10" y="14"/>
                  </a:lnTo>
                  <a:lnTo>
                    <a:pt x="1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6" name="Freeform 434"/>
            <p:cNvSpPr/>
            <p:nvPr/>
          </p:nvSpPr>
          <p:spPr bwMode="auto">
            <a:xfrm>
              <a:off x="3960813" y="1096963"/>
              <a:ext cx="41275" cy="34925"/>
            </a:xfrm>
            <a:custGeom>
              <a:avLst/>
              <a:gdLst/>
              <a:ahLst/>
              <a:cxnLst>
                <a:cxn ang="0">
                  <a:pos x="26" y="18"/>
                </a:cxn>
                <a:cxn ang="0">
                  <a:pos x="26" y="18"/>
                </a:cxn>
                <a:cxn ang="0">
                  <a:pos x="16" y="4"/>
                </a:cxn>
                <a:cxn ang="0">
                  <a:pos x="16" y="4"/>
                </a:cxn>
                <a:cxn ang="0">
                  <a:pos x="12" y="2"/>
                </a:cxn>
                <a:cxn ang="0">
                  <a:pos x="10" y="2"/>
                </a:cxn>
                <a:cxn ang="0">
                  <a:pos x="10" y="2"/>
                </a:cxn>
                <a:cxn ang="0">
                  <a:pos x="0" y="0"/>
                </a:cxn>
                <a:cxn ang="0">
                  <a:pos x="0" y="0"/>
                </a:cxn>
                <a:cxn ang="0">
                  <a:pos x="4" y="4"/>
                </a:cxn>
                <a:cxn ang="0">
                  <a:pos x="4" y="4"/>
                </a:cxn>
                <a:cxn ang="0">
                  <a:pos x="10" y="14"/>
                </a:cxn>
                <a:cxn ang="0">
                  <a:pos x="10" y="14"/>
                </a:cxn>
                <a:cxn ang="0">
                  <a:pos x="16" y="22"/>
                </a:cxn>
                <a:cxn ang="0">
                  <a:pos x="16" y="22"/>
                </a:cxn>
                <a:cxn ang="0">
                  <a:pos x="20" y="20"/>
                </a:cxn>
                <a:cxn ang="0">
                  <a:pos x="26" y="18"/>
                </a:cxn>
                <a:cxn ang="0">
                  <a:pos x="26" y="18"/>
                </a:cxn>
              </a:cxnLst>
              <a:rect l="0" t="0" r="r" b="b"/>
              <a:pathLst>
                <a:path w="26" h="22">
                  <a:moveTo>
                    <a:pt x="26" y="18"/>
                  </a:moveTo>
                  <a:lnTo>
                    <a:pt x="26" y="18"/>
                  </a:lnTo>
                  <a:lnTo>
                    <a:pt x="16" y="4"/>
                  </a:lnTo>
                  <a:lnTo>
                    <a:pt x="16" y="4"/>
                  </a:lnTo>
                  <a:lnTo>
                    <a:pt x="12" y="2"/>
                  </a:lnTo>
                  <a:lnTo>
                    <a:pt x="10" y="2"/>
                  </a:lnTo>
                  <a:lnTo>
                    <a:pt x="10" y="2"/>
                  </a:lnTo>
                  <a:lnTo>
                    <a:pt x="0" y="0"/>
                  </a:lnTo>
                  <a:lnTo>
                    <a:pt x="0" y="0"/>
                  </a:lnTo>
                  <a:lnTo>
                    <a:pt x="4" y="4"/>
                  </a:lnTo>
                  <a:lnTo>
                    <a:pt x="4" y="4"/>
                  </a:lnTo>
                  <a:lnTo>
                    <a:pt x="10" y="14"/>
                  </a:lnTo>
                  <a:lnTo>
                    <a:pt x="10" y="14"/>
                  </a:lnTo>
                  <a:lnTo>
                    <a:pt x="16" y="22"/>
                  </a:lnTo>
                  <a:lnTo>
                    <a:pt x="16" y="22"/>
                  </a:lnTo>
                  <a:lnTo>
                    <a:pt x="20" y="20"/>
                  </a:lnTo>
                  <a:lnTo>
                    <a:pt x="26" y="18"/>
                  </a:lnTo>
                  <a:lnTo>
                    <a:pt x="26"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7" name="Freeform 435"/>
            <p:cNvSpPr/>
            <p:nvPr/>
          </p:nvSpPr>
          <p:spPr bwMode="auto">
            <a:xfrm>
              <a:off x="3932238" y="1090613"/>
              <a:ext cx="47625" cy="44450"/>
            </a:xfrm>
            <a:custGeom>
              <a:avLst/>
              <a:gdLst/>
              <a:ahLst/>
              <a:cxnLst>
                <a:cxn ang="0">
                  <a:pos x="16" y="8"/>
                </a:cxn>
                <a:cxn ang="0">
                  <a:pos x="16" y="8"/>
                </a:cxn>
                <a:cxn ang="0">
                  <a:pos x="14" y="4"/>
                </a:cxn>
                <a:cxn ang="0">
                  <a:pos x="12" y="2"/>
                </a:cxn>
                <a:cxn ang="0">
                  <a:pos x="12" y="2"/>
                </a:cxn>
                <a:cxn ang="0">
                  <a:pos x="0" y="0"/>
                </a:cxn>
                <a:cxn ang="0">
                  <a:pos x="0" y="0"/>
                </a:cxn>
                <a:cxn ang="0">
                  <a:pos x="12" y="18"/>
                </a:cxn>
                <a:cxn ang="0">
                  <a:pos x="12" y="18"/>
                </a:cxn>
                <a:cxn ang="0">
                  <a:pos x="18" y="26"/>
                </a:cxn>
                <a:cxn ang="0">
                  <a:pos x="18" y="26"/>
                </a:cxn>
                <a:cxn ang="0">
                  <a:pos x="20" y="28"/>
                </a:cxn>
                <a:cxn ang="0">
                  <a:pos x="24" y="28"/>
                </a:cxn>
                <a:cxn ang="0">
                  <a:pos x="30" y="26"/>
                </a:cxn>
                <a:cxn ang="0">
                  <a:pos x="30" y="26"/>
                </a:cxn>
                <a:cxn ang="0">
                  <a:pos x="16" y="8"/>
                </a:cxn>
                <a:cxn ang="0">
                  <a:pos x="16" y="8"/>
                </a:cxn>
              </a:cxnLst>
              <a:rect l="0" t="0" r="r" b="b"/>
              <a:pathLst>
                <a:path w="30" h="28">
                  <a:moveTo>
                    <a:pt x="16" y="8"/>
                  </a:moveTo>
                  <a:lnTo>
                    <a:pt x="16" y="8"/>
                  </a:lnTo>
                  <a:lnTo>
                    <a:pt x="14" y="4"/>
                  </a:lnTo>
                  <a:lnTo>
                    <a:pt x="12" y="2"/>
                  </a:lnTo>
                  <a:lnTo>
                    <a:pt x="12" y="2"/>
                  </a:lnTo>
                  <a:lnTo>
                    <a:pt x="0" y="0"/>
                  </a:lnTo>
                  <a:lnTo>
                    <a:pt x="0" y="0"/>
                  </a:lnTo>
                  <a:lnTo>
                    <a:pt x="12" y="18"/>
                  </a:lnTo>
                  <a:lnTo>
                    <a:pt x="12" y="18"/>
                  </a:lnTo>
                  <a:lnTo>
                    <a:pt x="18" y="26"/>
                  </a:lnTo>
                  <a:lnTo>
                    <a:pt x="18" y="26"/>
                  </a:lnTo>
                  <a:lnTo>
                    <a:pt x="20" y="28"/>
                  </a:lnTo>
                  <a:lnTo>
                    <a:pt x="24" y="28"/>
                  </a:lnTo>
                  <a:lnTo>
                    <a:pt x="30" y="26"/>
                  </a:lnTo>
                  <a:lnTo>
                    <a:pt x="30" y="26"/>
                  </a:lnTo>
                  <a:lnTo>
                    <a:pt x="16" y="8"/>
                  </a:lnTo>
                  <a:lnTo>
                    <a:pt x="16"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8" name="Freeform 436"/>
            <p:cNvSpPr/>
            <p:nvPr/>
          </p:nvSpPr>
          <p:spPr bwMode="auto">
            <a:xfrm>
              <a:off x="3906838" y="1087438"/>
              <a:ext cx="47625" cy="44450"/>
            </a:xfrm>
            <a:custGeom>
              <a:avLst/>
              <a:gdLst/>
              <a:ahLst/>
              <a:cxnLst>
                <a:cxn ang="0">
                  <a:pos x="30" y="28"/>
                </a:cxn>
                <a:cxn ang="0">
                  <a:pos x="30" y="28"/>
                </a:cxn>
                <a:cxn ang="0">
                  <a:pos x="16" y="8"/>
                </a:cxn>
                <a:cxn ang="0">
                  <a:pos x="16" y="8"/>
                </a:cxn>
                <a:cxn ang="0">
                  <a:pos x="14" y="4"/>
                </a:cxn>
                <a:cxn ang="0">
                  <a:pos x="12" y="2"/>
                </a:cxn>
                <a:cxn ang="0">
                  <a:pos x="12" y="2"/>
                </a:cxn>
                <a:cxn ang="0">
                  <a:pos x="0" y="0"/>
                </a:cxn>
                <a:cxn ang="0">
                  <a:pos x="0" y="0"/>
                </a:cxn>
                <a:cxn ang="0">
                  <a:pos x="4" y="10"/>
                </a:cxn>
                <a:cxn ang="0">
                  <a:pos x="10" y="18"/>
                </a:cxn>
                <a:cxn ang="0">
                  <a:pos x="20" y="24"/>
                </a:cxn>
                <a:cxn ang="0">
                  <a:pos x="30" y="28"/>
                </a:cxn>
                <a:cxn ang="0">
                  <a:pos x="30" y="28"/>
                </a:cxn>
              </a:cxnLst>
              <a:rect l="0" t="0" r="r" b="b"/>
              <a:pathLst>
                <a:path w="30" h="28">
                  <a:moveTo>
                    <a:pt x="30" y="28"/>
                  </a:moveTo>
                  <a:lnTo>
                    <a:pt x="30" y="28"/>
                  </a:lnTo>
                  <a:lnTo>
                    <a:pt x="16" y="8"/>
                  </a:lnTo>
                  <a:lnTo>
                    <a:pt x="16" y="8"/>
                  </a:lnTo>
                  <a:lnTo>
                    <a:pt x="14" y="4"/>
                  </a:lnTo>
                  <a:lnTo>
                    <a:pt x="12" y="2"/>
                  </a:lnTo>
                  <a:lnTo>
                    <a:pt x="12" y="2"/>
                  </a:lnTo>
                  <a:lnTo>
                    <a:pt x="0" y="0"/>
                  </a:lnTo>
                  <a:lnTo>
                    <a:pt x="0" y="0"/>
                  </a:lnTo>
                  <a:lnTo>
                    <a:pt x="4" y="10"/>
                  </a:lnTo>
                  <a:lnTo>
                    <a:pt x="10" y="18"/>
                  </a:lnTo>
                  <a:lnTo>
                    <a:pt x="20" y="24"/>
                  </a:lnTo>
                  <a:lnTo>
                    <a:pt x="30" y="28"/>
                  </a:lnTo>
                  <a:lnTo>
                    <a:pt x="30"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9" name="Freeform 437"/>
            <p:cNvSpPr/>
            <p:nvPr/>
          </p:nvSpPr>
          <p:spPr bwMode="auto">
            <a:xfrm>
              <a:off x="4259263" y="1290638"/>
              <a:ext cx="38100" cy="28575"/>
            </a:xfrm>
            <a:custGeom>
              <a:avLst/>
              <a:gdLst/>
              <a:ahLst/>
              <a:cxnLst>
                <a:cxn ang="0">
                  <a:pos x="24" y="18"/>
                </a:cxn>
                <a:cxn ang="0">
                  <a:pos x="24" y="18"/>
                </a:cxn>
                <a:cxn ang="0">
                  <a:pos x="22" y="12"/>
                </a:cxn>
                <a:cxn ang="0">
                  <a:pos x="20" y="6"/>
                </a:cxn>
                <a:cxn ang="0">
                  <a:pos x="20" y="6"/>
                </a:cxn>
                <a:cxn ang="0">
                  <a:pos x="16" y="0"/>
                </a:cxn>
                <a:cxn ang="0">
                  <a:pos x="16" y="0"/>
                </a:cxn>
                <a:cxn ang="0">
                  <a:pos x="14" y="0"/>
                </a:cxn>
                <a:cxn ang="0">
                  <a:pos x="14" y="0"/>
                </a:cxn>
                <a:cxn ang="0">
                  <a:pos x="0" y="4"/>
                </a:cxn>
                <a:cxn ang="0">
                  <a:pos x="0" y="4"/>
                </a:cxn>
                <a:cxn ang="0">
                  <a:pos x="24" y="18"/>
                </a:cxn>
                <a:cxn ang="0">
                  <a:pos x="24" y="18"/>
                </a:cxn>
              </a:cxnLst>
              <a:rect l="0" t="0" r="r" b="b"/>
              <a:pathLst>
                <a:path w="24" h="18">
                  <a:moveTo>
                    <a:pt x="24" y="18"/>
                  </a:moveTo>
                  <a:lnTo>
                    <a:pt x="24" y="18"/>
                  </a:lnTo>
                  <a:lnTo>
                    <a:pt x="22" y="12"/>
                  </a:lnTo>
                  <a:lnTo>
                    <a:pt x="20" y="6"/>
                  </a:lnTo>
                  <a:lnTo>
                    <a:pt x="20" y="6"/>
                  </a:lnTo>
                  <a:lnTo>
                    <a:pt x="16" y="0"/>
                  </a:lnTo>
                  <a:lnTo>
                    <a:pt x="16" y="0"/>
                  </a:lnTo>
                  <a:lnTo>
                    <a:pt x="14" y="0"/>
                  </a:lnTo>
                  <a:lnTo>
                    <a:pt x="14" y="0"/>
                  </a:lnTo>
                  <a:lnTo>
                    <a:pt x="0" y="4"/>
                  </a:lnTo>
                  <a:lnTo>
                    <a:pt x="0" y="4"/>
                  </a:lnTo>
                  <a:lnTo>
                    <a:pt x="24" y="18"/>
                  </a:lnTo>
                  <a:lnTo>
                    <a:pt x="24"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0" name="Freeform 438"/>
            <p:cNvSpPr/>
            <p:nvPr/>
          </p:nvSpPr>
          <p:spPr bwMode="auto">
            <a:xfrm>
              <a:off x="4233863" y="1271588"/>
              <a:ext cx="47625" cy="22225"/>
            </a:xfrm>
            <a:custGeom>
              <a:avLst/>
              <a:gdLst/>
              <a:ahLst/>
              <a:cxnLst>
                <a:cxn ang="0">
                  <a:pos x="24" y="0"/>
                </a:cxn>
                <a:cxn ang="0">
                  <a:pos x="24" y="0"/>
                </a:cxn>
                <a:cxn ang="0">
                  <a:pos x="16" y="2"/>
                </a:cxn>
                <a:cxn ang="0">
                  <a:pos x="16" y="2"/>
                </a:cxn>
                <a:cxn ang="0">
                  <a:pos x="6" y="4"/>
                </a:cxn>
                <a:cxn ang="0">
                  <a:pos x="6" y="4"/>
                </a:cxn>
                <a:cxn ang="0">
                  <a:pos x="0" y="6"/>
                </a:cxn>
                <a:cxn ang="0">
                  <a:pos x="0" y="6"/>
                </a:cxn>
                <a:cxn ang="0">
                  <a:pos x="6" y="10"/>
                </a:cxn>
                <a:cxn ang="0">
                  <a:pos x="6" y="10"/>
                </a:cxn>
                <a:cxn ang="0">
                  <a:pos x="10" y="12"/>
                </a:cxn>
                <a:cxn ang="0">
                  <a:pos x="12" y="14"/>
                </a:cxn>
                <a:cxn ang="0">
                  <a:pos x="12" y="14"/>
                </a:cxn>
                <a:cxn ang="0">
                  <a:pos x="30" y="10"/>
                </a:cxn>
                <a:cxn ang="0">
                  <a:pos x="30" y="10"/>
                </a:cxn>
                <a:cxn ang="0">
                  <a:pos x="28" y="4"/>
                </a:cxn>
                <a:cxn ang="0">
                  <a:pos x="26" y="0"/>
                </a:cxn>
                <a:cxn ang="0">
                  <a:pos x="24" y="0"/>
                </a:cxn>
                <a:cxn ang="0">
                  <a:pos x="24" y="0"/>
                </a:cxn>
              </a:cxnLst>
              <a:rect l="0" t="0" r="r" b="b"/>
              <a:pathLst>
                <a:path w="30" h="14">
                  <a:moveTo>
                    <a:pt x="24" y="0"/>
                  </a:moveTo>
                  <a:lnTo>
                    <a:pt x="24" y="0"/>
                  </a:lnTo>
                  <a:lnTo>
                    <a:pt x="16" y="2"/>
                  </a:lnTo>
                  <a:lnTo>
                    <a:pt x="16" y="2"/>
                  </a:lnTo>
                  <a:lnTo>
                    <a:pt x="6" y="4"/>
                  </a:lnTo>
                  <a:lnTo>
                    <a:pt x="6" y="4"/>
                  </a:lnTo>
                  <a:lnTo>
                    <a:pt x="0" y="6"/>
                  </a:lnTo>
                  <a:lnTo>
                    <a:pt x="0" y="6"/>
                  </a:lnTo>
                  <a:lnTo>
                    <a:pt x="6" y="10"/>
                  </a:lnTo>
                  <a:lnTo>
                    <a:pt x="6" y="10"/>
                  </a:lnTo>
                  <a:lnTo>
                    <a:pt x="10" y="12"/>
                  </a:lnTo>
                  <a:lnTo>
                    <a:pt x="12" y="14"/>
                  </a:lnTo>
                  <a:lnTo>
                    <a:pt x="12" y="14"/>
                  </a:lnTo>
                  <a:lnTo>
                    <a:pt x="30" y="10"/>
                  </a:lnTo>
                  <a:lnTo>
                    <a:pt x="30" y="10"/>
                  </a:lnTo>
                  <a:lnTo>
                    <a:pt x="28" y="4"/>
                  </a:lnTo>
                  <a:lnTo>
                    <a:pt x="26" y="0"/>
                  </a:lnTo>
                  <a:lnTo>
                    <a:pt x="24" y="0"/>
                  </a:lnTo>
                  <a:lnTo>
                    <a:pt x="2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1" name="Freeform 439"/>
            <p:cNvSpPr/>
            <p:nvPr/>
          </p:nvSpPr>
          <p:spPr bwMode="auto">
            <a:xfrm>
              <a:off x="4208463" y="1252538"/>
              <a:ext cx="60325" cy="22225"/>
            </a:xfrm>
            <a:custGeom>
              <a:avLst/>
              <a:gdLst/>
              <a:ahLst/>
              <a:cxnLst>
                <a:cxn ang="0">
                  <a:pos x="0" y="8"/>
                </a:cxn>
                <a:cxn ang="0">
                  <a:pos x="0" y="8"/>
                </a:cxn>
                <a:cxn ang="0">
                  <a:pos x="10" y="14"/>
                </a:cxn>
                <a:cxn ang="0">
                  <a:pos x="10" y="14"/>
                </a:cxn>
                <a:cxn ang="0">
                  <a:pos x="12" y="14"/>
                </a:cxn>
                <a:cxn ang="0">
                  <a:pos x="16" y="14"/>
                </a:cxn>
                <a:cxn ang="0">
                  <a:pos x="16" y="14"/>
                </a:cxn>
                <a:cxn ang="0">
                  <a:pos x="38" y="8"/>
                </a:cxn>
                <a:cxn ang="0">
                  <a:pos x="38" y="8"/>
                </a:cxn>
                <a:cxn ang="0">
                  <a:pos x="34" y="4"/>
                </a:cxn>
                <a:cxn ang="0">
                  <a:pos x="32" y="2"/>
                </a:cxn>
                <a:cxn ang="0">
                  <a:pos x="28" y="0"/>
                </a:cxn>
                <a:cxn ang="0">
                  <a:pos x="28" y="0"/>
                </a:cxn>
                <a:cxn ang="0">
                  <a:pos x="18" y="4"/>
                </a:cxn>
                <a:cxn ang="0">
                  <a:pos x="18" y="4"/>
                </a:cxn>
                <a:cxn ang="0">
                  <a:pos x="0" y="8"/>
                </a:cxn>
                <a:cxn ang="0">
                  <a:pos x="0" y="8"/>
                </a:cxn>
              </a:cxnLst>
              <a:rect l="0" t="0" r="r" b="b"/>
              <a:pathLst>
                <a:path w="38" h="14">
                  <a:moveTo>
                    <a:pt x="0" y="8"/>
                  </a:moveTo>
                  <a:lnTo>
                    <a:pt x="0" y="8"/>
                  </a:lnTo>
                  <a:lnTo>
                    <a:pt x="10" y="14"/>
                  </a:lnTo>
                  <a:lnTo>
                    <a:pt x="10" y="14"/>
                  </a:lnTo>
                  <a:lnTo>
                    <a:pt x="12" y="14"/>
                  </a:lnTo>
                  <a:lnTo>
                    <a:pt x="16" y="14"/>
                  </a:lnTo>
                  <a:lnTo>
                    <a:pt x="16" y="14"/>
                  </a:lnTo>
                  <a:lnTo>
                    <a:pt x="38" y="8"/>
                  </a:lnTo>
                  <a:lnTo>
                    <a:pt x="38" y="8"/>
                  </a:lnTo>
                  <a:lnTo>
                    <a:pt x="34" y="4"/>
                  </a:lnTo>
                  <a:lnTo>
                    <a:pt x="32" y="2"/>
                  </a:lnTo>
                  <a:lnTo>
                    <a:pt x="28" y="0"/>
                  </a:lnTo>
                  <a:lnTo>
                    <a:pt x="28" y="0"/>
                  </a:lnTo>
                  <a:lnTo>
                    <a:pt x="18" y="4"/>
                  </a:lnTo>
                  <a:lnTo>
                    <a:pt x="18"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2" name="Freeform 440"/>
            <p:cNvSpPr/>
            <p:nvPr/>
          </p:nvSpPr>
          <p:spPr bwMode="auto">
            <a:xfrm>
              <a:off x="4186238" y="1239838"/>
              <a:ext cx="63500" cy="22225"/>
            </a:xfrm>
            <a:custGeom>
              <a:avLst/>
              <a:gdLst/>
              <a:ahLst/>
              <a:cxnLst>
                <a:cxn ang="0">
                  <a:pos x="0" y="8"/>
                </a:cxn>
                <a:cxn ang="0">
                  <a:pos x="0" y="8"/>
                </a:cxn>
                <a:cxn ang="0">
                  <a:pos x="10" y="14"/>
                </a:cxn>
                <a:cxn ang="0">
                  <a:pos x="10" y="14"/>
                </a:cxn>
                <a:cxn ang="0">
                  <a:pos x="12" y="12"/>
                </a:cxn>
                <a:cxn ang="0">
                  <a:pos x="16" y="12"/>
                </a:cxn>
                <a:cxn ang="0">
                  <a:pos x="16" y="12"/>
                </a:cxn>
                <a:cxn ang="0">
                  <a:pos x="40" y="6"/>
                </a:cxn>
                <a:cxn ang="0">
                  <a:pos x="40" y="6"/>
                </a:cxn>
                <a:cxn ang="0">
                  <a:pos x="30" y="2"/>
                </a:cxn>
                <a:cxn ang="0">
                  <a:pos x="20" y="0"/>
                </a:cxn>
                <a:cxn ang="0">
                  <a:pos x="10" y="2"/>
                </a:cxn>
                <a:cxn ang="0">
                  <a:pos x="0" y="8"/>
                </a:cxn>
                <a:cxn ang="0">
                  <a:pos x="0" y="8"/>
                </a:cxn>
              </a:cxnLst>
              <a:rect l="0" t="0" r="r" b="b"/>
              <a:pathLst>
                <a:path w="40" h="14">
                  <a:moveTo>
                    <a:pt x="0" y="8"/>
                  </a:moveTo>
                  <a:lnTo>
                    <a:pt x="0" y="8"/>
                  </a:lnTo>
                  <a:lnTo>
                    <a:pt x="10" y="14"/>
                  </a:lnTo>
                  <a:lnTo>
                    <a:pt x="10" y="14"/>
                  </a:lnTo>
                  <a:lnTo>
                    <a:pt x="12" y="12"/>
                  </a:lnTo>
                  <a:lnTo>
                    <a:pt x="16" y="12"/>
                  </a:lnTo>
                  <a:lnTo>
                    <a:pt x="16" y="12"/>
                  </a:lnTo>
                  <a:lnTo>
                    <a:pt x="40" y="6"/>
                  </a:lnTo>
                  <a:lnTo>
                    <a:pt x="40" y="6"/>
                  </a:lnTo>
                  <a:lnTo>
                    <a:pt x="30" y="2"/>
                  </a:lnTo>
                  <a:lnTo>
                    <a:pt x="20" y="0"/>
                  </a:lnTo>
                  <a:lnTo>
                    <a:pt x="10" y="2"/>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3" name="Freeform 441"/>
            <p:cNvSpPr/>
            <p:nvPr/>
          </p:nvSpPr>
          <p:spPr bwMode="auto">
            <a:xfrm>
              <a:off x="4256088" y="1303338"/>
              <a:ext cx="41275" cy="25400"/>
            </a:xfrm>
            <a:custGeom>
              <a:avLst/>
              <a:gdLst/>
              <a:ahLst/>
              <a:cxnLst>
                <a:cxn ang="0">
                  <a:pos x="6" y="16"/>
                </a:cxn>
                <a:cxn ang="0">
                  <a:pos x="6" y="16"/>
                </a:cxn>
                <a:cxn ang="0">
                  <a:pos x="12" y="16"/>
                </a:cxn>
                <a:cxn ang="0">
                  <a:pos x="12" y="16"/>
                </a:cxn>
                <a:cxn ang="0">
                  <a:pos x="18" y="14"/>
                </a:cxn>
                <a:cxn ang="0">
                  <a:pos x="26" y="14"/>
                </a:cxn>
                <a:cxn ang="0">
                  <a:pos x="26" y="14"/>
                </a:cxn>
                <a:cxn ang="0">
                  <a:pos x="0" y="0"/>
                </a:cxn>
                <a:cxn ang="0">
                  <a:pos x="0" y="0"/>
                </a:cxn>
                <a:cxn ang="0">
                  <a:pos x="4" y="14"/>
                </a:cxn>
                <a:cxn ang="0">
                  <a:pos x="4" y="14"/>
                </a:cxn>
                <a:cxn ang="0">
                  <a:pos x="6" y="16"/>
                </a:cxn>
                <a:cxn ang="0">
                  <a:pos x="6" y="16"/>
                </a:cxn>
              </a:cxnLst>
              <a:rect l="0" t="0" r="r" b="b"/>
              <a:pathLst>
                <a:path w="26" h="16">
                  <a:moveTo>
                    <a:pt x="6" y="16"/>
                  </a:moveTo>
                  <a:lnTo>
                    <a:pt x="6" y="16"/>
                  </a:lnTo>
                  <a:lnTo>
                    <a:pt x="12" y="16"/>
                  </a:lnTo>
                  <a:lnTo>
                    <a:pt x="12" y="16"/>
                  </a:lnTo>
                  <a:lnTo>
                    <a:pt x="18" y="14"/>
                  </a:lnTo>
                  <a:lnTo>
                    <a:pt x="26" y="14"/>
                  </a:lnTo>
                  <a:lnTo>
                    <a:pt x="26" y="14"/>
                  </a:lnTo>
                  <a:lnTo>
                    <a:pt x="0" y="0"/>
                  </a:lnTo>
                  <a:lnTo>
                    <a:pt x="0" y="0"/>
                  </a:lnTo>
                  <a:lnTo>
                    <a:pt x="4" y="14"/>
                  </a:lnTo>
                  <a:lnTo>
                    <a:pt x="4"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4" name="Freeform 442"/>
            <p:cNvSpPr/>
            <p:nvPr/>
          </p:nvSpPr>
          <p:spPr bwMode="auto">
            <a:xfrm>
              <a:off x="4227513" y="1287463"/>
              <a:ext cx="31750" cy="41275"/>
            </a:xfrm>
            <a:custGeom>
              <a:avLst/>
              <a:gdLst/>
              <a:ahLst/>
              <a:cxnLst>
                <a:cxn ang="0">
                  <a:pos x="2" y="6"/>
                </a:cxn>
                <a:cxn ang="0">
                  <a:pos x="2" y="6"/>
                </a:cxn>
                <a:cxn ang="0">
                  <a:pos x="6" y="18"/>
                </a:cxn>
                <a:cxn ang="0">
                  <a:pos x="6" y="18"/>
                </a:cxn>
                <a:cxn ang="0">
                  <a:pos x="8" y="26"/>
                </a:cxn>
                <a:cxn ang="0">
                  <a:pos x="8" y="26"/>
                </a:cxn>
                <a:cxn ang="0">
                  <a:pos x="10" y="26"/>
                </a:cxn>
                <a:cxn ang="0">
                  <a:pos x="14" y="26"/>
                </a:cxn>
                <a:cxn ang="0">
                  <a:pos x="20" y="26"/>
                </a:cxn>
                <a:cxn ang="0">
                  <a:pos x="20" y="26"/>
                </a:cxn>
                <a:cxn ang="0">
                  <a:pos x="14" y="8"/>
                </a:cxn>
                <a:cxn ang="0">
                  <a:pos x="14" y="8"/>
                </a:cxn>
                <a:cxn ang="0">
                  <a:pos x="12" y="6"/>
                </a:cxn>
                <a:cxn ang="0">
                  <a:pos x="8" y="4"/>
                </a:cxn>
                <a:cxn ang="0">
                  <a:pos x="8" y="4"/>
                </a:cxn>
                <a:cxn ang="0">
                  <a:pos x="0" y="0"/>
                </a:cxn>
                <a:cxn ang="0">
                  <a:pos x="0" y="0"/>
                </a:cxn>
                <a:cxn ang="0">
                  <a:pos x="2" y="6"/>
                </a:cxn>
                <a:cxn ang="0">
                  <a:pos x="2" y="6"/>
                </a:cxn>
              </a:cxnLst>
              <a:rect l="0" t="0" r="r" b="b"/>
              <a:pathLst>
                <a:path w="20" h="26">
                  <a:moveTo>
                    <a:pt x="2" y="6"/>
                  </a:moveTo>
                  <a:lnTo>
                    <a:pt x="2" y="6"/>
                  </a:lnTo>
                  <a:lnTo>
                    <a:pt x="6" y="18"/>
                  </a:lnTo>
                  <a:lnTo>
                    <a:pt x="6" y="18"/>
                  </a:lnTo>
                  <a:lnTo>
                    <a:pt x="8" y="26"/>
                  </a:lnTo>
                  <a:lnTo>
                    <a:pt x="8" y="26"/>
                  </a:lnTo>
                  <a:lnTo>
                    <a:pt x="10" y="26"/>
                  </a:lnTo>
                  <a:lnTo>
                    <a:pt x="14" y="26"/>
                  </a:lnTo>
                  <a:lnTo>
                    <a:pt x="20" y="26"/>
                  </a:lnTo>
                  <a:lnTo>
                    <a:pt x="20" y="26"/>
                  </a:lnTo>
                  <a:lnTo>
                    <a:pt x="14" y="8"/>
                  </a:lnTo>
                  <a:lnTo>
                    <a:pt x="14" y="8"/>
                  </a:lnTo>
                  <a:lnTo>
                    <a:pt x="12" y="6"/>
                  </a:lnTo>
                  <a:lnTo>
                    <a:pt x="8" y="4"/>
                  </a:lnTo>
                  <a:lnTo>
                    <a:pt x="8" y="4"/>
                  </a:lnTo>
                  <a:lnTo>
                    <a:pt x="0" y="0"/>
                  </a:lnTo>
                  <a:lnTo>
                    <a:pt x="0" y="0"/>
                  </a:lnTo>
                  <a:lnTo>
                    <a:pt x="2" y="6"/>
                  </a:lnTo>
                  <a:lnTo>
                    <a:pt x="2"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5" name="Freeform 443"/>
            <p:cNvSpPr/>
            <p:nvPr/>
          </p:nvSpPr>
          <p:spPr bwMode="auto">
            <a:xfrm>
              <a:off x="4202113" y="1274763"/>
              <a:ext cx="31750" cy="50800"/>
            </a:xfrm>
            <a:custGeom>
              <a:avLst/>
              <a:gdLst/>
              <a:ahLst/>
              <a:cxnLst>
                <a:cxn ang="0">
                  <a:pos x="8" y="28"/>
                </a:cxn>
                <a:cxn ang="0">
                  <a:pos x="8" y="28"/>
                </a:cxn>
                <a:cxn ang="0">
                  <a:pos x="10" y="30"/>
                </a:cxn>
                <a:cxn ang="0">
                  <a:pos x="14" y="32"/>
                </a:cxn>
                <a:cxn ang="0">
                  <a:pos x="20" y="32"/>
                </a:cxn>
                <a:cxn ang="0">
                  <a:pos x="20" y="32"/>
                </a:cxn>
                <a:cxn ang="0">
                  <a:pos x="14" y="10"/>
                </a:cxn>
                <a:cxn ang="0">
                  <a:pos x="14" y="10"/>
                </a:cxn>
                <a:cxn ang="0">
                  <a:pos x="12" y="6"/>
                </a:cxn>
                <a:cxn ang="0">
                  <a:pos x="10" y="4"/>
                </a:cxn>
                <a:cxn ang="0">
                  <a:pos x="10" y="4"/>
                </a:cxn>
                <a:cxn ang="0">
                  <a:pos x="0" y="0"/>
                </a:cxn>
                <a:cxn ang="0">
                  <a:pos x="0" y="0"/>
                </a:cxn>
                <a:cxn ang="0">
                  <a:pos x="6" y="18"/>
                </a:cxn>
                <a:cxn ang="0">
                  <a:pos x="6" y="18"/>
                </a:cxn>
                <a:cxn ang="0">
                  <a:pos x="8" y="28"/>
                </a:cxn>
                <a:cxn ang="0">
                  <a:pos x="8" y="28"/>
                </a:cxn>
              </a:cxnLst>
              <a:rect l="0" t="0" r="r" b="b"/>
              <a:pathLst>
                <a:path w="20" h="32">
                  <a:moveTo>
                    <a:pt x="8" y="28"/>
                  </a:moveTo>
                  <a:lnTo>
                    <a:pt x="8" y="28"/>
                  </a:lnTo>
                  <a:lnTo>
                    <a:pt x="10" y="30"/>
                  </a:lnTo>
                  <a:lnTo>
                    <a:pt x="14" y="32"/>
                  </a:lnTo>
                  <a:lnTo>
                    <a:pt x="20" y="32"/>
                  </a:lnTo>
                  <a:lnTo>
                    <a:pt x="20" y="32"/>
                  </a:lnTo>
                  <a:lnTo>
                    <a:pt x="14" y="10"/>
                  </a:lnTo>
                  <a:lnTo>
                    <a:pt x="14" y="10"/>
                  </a:lnTo>
                  <a:lnTo>
                    <a:pt x="12" y="6"/>
                  </a:lnTo>
                  <a:lnTo>
                    <a:pt x="10" y="4"/>
                  </a:lnTo>
                  <a:lnTo>
                    <a:pt x="10" y="4"/>
                  </a:lnTo>
                  <a:lnTo>
                    <a:pt x="0" y="0"/>
                  </a:lnTo>
                  <a:lnTo>
                    <a:pt x="0" y="0"/>
                  </a:lnTo>
                  <a:lnTo>
                    <a:pt x="6" y="18"/>
                  </a:lnTo>
                  <a:lnTo>
                    <a:pt x="6" y="18"/>
                  </a:lnTo>
                  <a:lnTo>
                    <a:pt x="8" y="28"/>
                  </a:lnTo>
                  <a:lnTo>
                    <a:pt x="8"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6" name="Freeform 444"/>
            <p:cNvSpPr/>
            <p:nvPr/>
          </p:nvSpPr>
          <p:spPr bwMode="auto">
            <a:xfrm>
              <a:off x="4179888" y="1262063"/>
              <a:ext cx="28575" cy="57150"/>
            </a:xfrm>
            <a:custGeom>
              <a:avLst/>
              <a:gdLst/>
              <a:ahLst/>
              <a:cxnLst>
                <a:cxn ang="0">
                  <a:pos x="18" y="36"/>
                </a:cxn>
                <a:cxn ang="0">
                  <a:pos x="18" y="36"/>
                </a:cxn>
                <a:cxn ang="0">
                  <a:pos x="12" y="12"/>
                </a:cxn>
                <a:cxn ang="0">
                  <a:pos x="12" y="12"/>
                </a:cxn>
                <a:cxn ang="0">
                  <a:pos x="12" y="8"/>
                </a:cxn>
                <a:cxn ang="0">
                  <a:pos x="10" y="4"/>
                </a:cxn>
                <a:cxn ang="0">
                  <a:pos x="10" y="4"/>
                </a:cxn>
                <a:cxn ang="0">
                  <a:pos x="0" y="0"/>
                </a:cxn>
                <a:cxn ang="0">
                  <a:pos x="0" y="0"/>
                </a:cxn>
                <a:cxn ang="0">
                  <a:pos x="0" y="10"/>
                </a:cxn>
                <a:cxn ang="0">
                  <a:pos x="4" y="20"/>
                </a:cxn>
                <a:cxn ang="0">
                  <a:pos x="10" y="28"/>
                </a:cxn>
                <a:cxn ang="0">
                  <a:pos x="18" y="36"/>
                </a:cxn>
                <a:cxn ang="0">
                  <a:pos x="18" y="36"/>
                </a:cxn>
              </a:cxnLst>
              <a:rect l="0" t="0" r="r" b="b"/>
              <a:pathLst>
                <a:path w="18" h="36">
                  <a:moveTo>
                    <a:pt x="18" y="36"/>
                  </a:moveTo>
                  <a:lnTo>
                    <a:pt x="18" y="36"/>
                  </a:lnTo>
                  <a:lnTo>
                    <a:pt x="12" y="12"/>
                  </a:lnTo>
                  <a:lnTo>
                    <a:pt x="12" y="12"/>
                  </a:lnTo>
                  <a:lnTo>
                    <a:pt x="12" y="8"/>
                  </a:lnTo>
                  <a:lnTo>
                    <a:pt x="10" y="4"/>
                  </a:lnTo>
                  <a:lnTo>
                    <a:pt x="10" y="4"/>
                  </a:lnTo>
                  <a:lnTo>
                    <a:pt x="0" y="0"/>
                  </a:lnTo>
                  <a:lnTo>
                    <a:pt x="0" y="0"/>
                  </a:lnTo>
                  <a:lnTo>
                    <a:pt x="0" y="10"/>
                  </a:lnTo>
                  <a:lnTo>
                    <a:pt x="4" y="20"/>
                  </a:lnTo>
                  <a:lnTo>
                    <a:pt x="10" y="28"/>
                  </a:lnTo>
                  <a:lnTo>
                    <a:pt x="18" y="36"/>
                  </a:lnTo>
                  <a:lnTo>
                    <a:pt x="18"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7" name="Freeform 445"/>
            <p:cNvSpPr/>
            <p:nvPr/>
          </p:nvSpPr>
          <p:spPr bwMode="auto">
            <a:xfrm>
              <a:off x="4110038" y="1931988"/>
              <a:ext cx="76200" cy="53975"/>
            </a:xfrm>
            <a:custGeom>
              <a:avLst/>
              <a:gdLst/>
              <a:ahLst/>
              <a:cxnLst>
                <a:cxn ang="0">
                  <a:pos x="6" y="30"/>
                </a:cxn>
                <a:cxn ang="0">
                  <a:pos x="6" y="30"/>
                </a:cxn>
                <a:cxn ang="0">
                  <a:pos x="6" y="34"/>
                </a:cxn>
                <a:cxn ang="0">
                  <a:pos x="6" y="34"/>
                </a:cxn>
                <a:cxn ang="0">
                  <a:pos x="22" y="34"/>
                </a:cxn>
                <a:cxn ang="0">
                  <a:pos x="22" y="34"/>
                </a:cxn>
                <a:cxn ang="0">
                  <a:pos x="34" y="34"/>
                </a:cxn>
                <a:cxn ang="0">
                  <a:pos x="48" y="34"/>
                </a:cxn>
                <a:cxn ang="0">
                  <a:pos x="48" y="34"/>
                </a:cxn>
                <a:cxn ang="0">
                  <a:pos x="0" y="0"/>
                </a:cxn>
                <a:cxn ang="0">
                  <a:pos x="0" y="0"/>
                </a:cxn>
                <a:cxn ang="0">
                  <a:pos x="6" y="30"/>
                </a:cxn>
                <a:cxn ang="0">
                  <a:pos x="6" y="30"/>
                </a:cxn>
              </a:cxnLst>
              <a:rect l="0" t="0" r="r" b="b"/>
              <a:pathLst>
                <a:path w="48" h="34">
                  <a:moveTo>
                    <a:pt x="6" y="30"/>
                  </a:moveTo>
                  <a:lnTo>
                    <a:pt x="6" y="30"/>
                  </a:lnTo>
                  <a:lnTo>
                    <a:pt x="6" y="34"/>
                  </a:lnTo>
                  <a:lnTo>
                    <a:pt x="6" y="34"/>
                  </a:lnTo>
                  <a:lnTo>
                    <a:pt x="22" y="34"/>
                  </a:lnTo>
                  <a:lnTo>
                    <a:pt x="22" y="34"/>
                  </a:lnTo>
                  <a:lnTo>
                    <a:pt x="34" y="34"/>
                  </a:lnTo>
                  <a:lnTo>
                    <a:pt x="48" y="34"/>
                  </a:lnTo>
                  <a:lnTo>
                    <a:pt x="48" y="34"/>
                  </a:lnTo>
                  <a:lnTo>
                    <a:pt x="0" y="0"/>
                  </a:lnTo>
                  <a:lnTo>
                    <a:pt x="0" y="0"/>
                  </a:lnTo>
                  <a:lnTo>
                    <a:pt x="6" y="30"/>
                  </a:lnTo>
                  <a:lnTo>
                    <a:pt x="6"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8" name="Freeform 446"/>
            <p:cNvSpPr/>
            <p:nvPr/>
          </p:nvSpPr>
          <p:spPr bwMode="auto">
            <a:xfrm>
              <a:off x="4056063" y="1893888"/>
              <a:ext cx="50800" cy="88900"/>
            </a:xfrm>
            <a:custGeom>
              <a:avLst/>
              <a:gdLst/>
              <a:ahLst/>
              <a:cxnLst>
                <a:cxn ang="0">
                  <a:pos x="14" y="10"/>
                </a:cxn>
                <a:cxn ang="0">
                  <a:pos x="14" y="10"/>
                </a:cxn>
                <a:cxn ang="0">
                  <a:pos x="0" y="0"/>
                </a:cxn>
                <a:cxn ang="0">
                  <a:pos x="0" y="0"/>
                </a:cxn>
                <a:cxn ang="0">
                  <a:pos x="0" y="6"/>
                </a:cxn>
                <a:cxn ang="0">
                  <a:pos x="2" y="12"/>
                </a:cxn>
                <a:cxn ang="0">
                  <a:pos x="2" y="12"/>
                </a:cxn>
                <a:cxn ang="0">
                  <a:pos x="6" y="36"/>
                </a:cxn>
                <a:cxn ang="0">
                  <a:pos x="6" y="36"/>
                </a:cxn>
                <a:cxn ang="0">
                  <a:pos x="10" y="52"/>
                </a:cxn>
                <a:cxn ang="0">
                  <a:pos x="10" y="52"/>
                </a:cxn>
                <a:cxn ang="0">
                  <a:pos x="14" y="56"/>
                </a:cxn>
                <a:cxn ang="0">
                  <a:pos x="20" y="56"/>
                </a:cxn>
                <a:cxn ang="0">
                  <a:pos x="32" y="56"/>
                </a:cxn>
                <a:cxn ang="0">
                  <a:pos x="32" y="56"/>
                </a:cxn>
                <a:cxn ang="0">
                  <a:pos x="26" y="18"/>
                </a:cxn>
                <a:cxn ang="0">
                  <a:pos x="26" y="18"/>
                </a:cxn>
                <a:cxn ang="0">
                  <a:pos x="24" y="16"/>
                </a:cxn>
                <a:cxn ang="0">
                  <a:pos x="20" y="14"/>
                </a:cxn>
                <a:cxn ang="0">
                  <a:pos x="14" y="10"/>
                </a:cxn>
                <a:cxn ang="0">
                  <a:pos x="14" y="10"/>
                </a:cxn>
              </a:cxnLst>
              <a:rect l="0" t="0" r="r" b="b"/>
              <a:pathLst>
                <a:path w="32" h="56">
                  <a:moveTo>
                    <a:pt x="14" y="10"/>
                  </a:moveTo>
                  <a:lnTo>
                    <a:pt x="14" y="10"/>
                  </a:lnTo>
                  <a:lnTo>
                    <a:pt x="0" y="0"/>
                  </a:lnTo>
                  <a:lnTo>
                    <a:pt x="0" y="0"/>
                  </a:lnTo>
                  <a:lnTo>
                    <a:pt x="0" y="6"/>
                  </a:lnTo>
                  <a:lnTo>
                    <a:pt x="2" y="12"/>
                  </a:lnTo>
                  <a:lnTo>
                    <a:pt x="2" y="12"/>
                  </a:lnTo>
                  <a:lnTo>
                    <a:pt x="6" y="36"/>
                  </a:lnTo>
                  <a:lnTo>
                    <a:pt x="6" y="36"/>
                  </a:lnTo>
                  <a:lnTo>
                    <a:pt x="10" y="52"/>
                  </a:lnTo>
                  <a:lnTo>
                    <a:pt x="10" y="52"/>
                  </a:lnTo>
                  <a:lnTo>
                    <a:pt x="14" y="56"/>
                  </a:lnTo>
                  <a:lnTo>
                    <a:pt x="20" y="56"/>
                  </a:lnTo>
                  <a:lnTo>
                    <a:pt x="32" y="56"/>
                  </a:lnTo>
                  <a:lnTo>
                    <a:pt x="32" y="56"/>
                  </a:lnTo>
                  <a:lnTo>
                    <a:pt x="26" y="18"/>
                  </a:lnTo>
                  <a:lnTo>
                    <a:pt x="26" y="18"/>
                  </a:lnTo>
                  <a:lnTo>
                    <a:pt x="24" y="16"/>
                  </a:lnTo>
                  <a:lnTo>
                    <a:pt x="20" y="14"/>
                  </a:lnTo>
                  <a:lnTo>
                    <a:pt x="14" y="10"/>
                  </a:lnTo>
                  <a:lnTo>
                    <a:pt x="14"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9" name="Freeform 447"/>
            <p:cNvSpPr/>
            <p:nvPr/>
          </p:nvSpPr>
          <p:spPr bwMode="auto">
            <a:xfrm>
              <a:off x="4005263" y="1858963"/>
              <a:ext cx="50800" cy="117475"/>
            </a:xfrm>
            <a:custGeom>
              <a:avLst/>
              <a:gdLst/>
              <a:ahLst/>
              <a:cxnLst>
                <a:cxn ang="0">
                  <a:pos x="20" y="14"/>
                </a:cxn>
                <a:cxn ang="0">
                  <a:pos x="20" y="14"/>
                </a:cxn>
                <a:cxn ang="0">
                  <a:pos x="0" y="0"/>
                </a:cxn>
                <a:cxn ang="0">
                  <a:pos x="0" y="0"/>
                </a:cxn>
                <a:cxn ang="0">
                  <a:pos x="8" y="40"/>
                </a:cxn>
                <a:cxn ang="0">
                  <a:pos x="8" y="40"/>
                </a:cxn>
                <a:cxn ang="0">
                  <a:pos x="12" y="62"/>
                </a:cxn>
                <a:cxn ang="0">
                  <a:pos x="12" y="62"/>
                </a:cxn>
                <a:cxn ang="0">
                  <a:pos x="14" y="66"/>
                </a:cxn>
                <a:cxn ang="0">
                  <a:pos x="20" y="70"/>
                </a:cxn>
                <a:cxn ang="0">
                  <a:pos x="32" y="74"/>
                </a:cxn>
                <a:cxn ang="0">
                  <a:pos x="32" y="74"/>
                </a:cxn>
                <a:cxn ang="0">
                  <a:pos x="24" y="26"/>
                </a:cxn>
                <a:cxn ang="0">
                  <a:pos x="24" y="26"/>
                </a:cxn>
                <a:cxn ang="0">
                  <a:pos x="24" y="18"/>
                </a:cxn>
                <a:cxn ang="0">
                  <a:pos x="22" y="16"/>
                </a:cxn>
                <a:cxn ang="0">
                  <a:pos x="20" y="14"/>
                </a:cxn>
                <a:cxn ang="0">
                  <a:pos x="20" y="14"/>
                </a:cxn>
              </a:cxnLst>
              <a:rect l="0" t="0" r="r" b="b"/>
              <a:pathLst>
                <a:path w="32" h="74">
                  <a:moveTo>
                    <a:pt x="20" y="14"/>
                  </a:moveTo>
                  <a:lnTo>
                    <a:pt x="20" y="14"/>
                  </a:lnTo>
                  <a:lnTo>
                    <a:pt x="0" y="0"/>
                  </a:lnTo>
                  <a:lnTo>
                    <a:pt x="0" y="0"/>
                  </a:lnTo>
                  <a:lnTo>
                    <a:pt x="8" y="40"/>
                  </a:lnTo>
                  <a:lnTo>
                    <a:pt x="8" y="40"/>
                  </a:lnTo>
                  <a:lnTo>
                    <a:pt x="12" y="62"/>
                  </a:lnTo>
                  <a:lnTo>
                    <a:pt x="12" y="62"/>
                  </a:lnTo>
                  <a:lnTo>
                    <a:pt x="14" y="66"/>
                  </a:lnTo>
                  <a:lnTo>
                    <a:pt x="20" y="70"/>
                  </a:lnTo>
                  <a:lnTo>
                    <a:pt x="32" y="74"/>
                  </a:lnTo>
                  <a:lnTo>
                    <a:pt x="32" y="74"/>
                  </a:lnTo>
                  <a:lnTo>
                    <a:pt x="24" y="26"/>
                  </a:lnTo>
                  <a:lnTo>
                    <a:pt x="24" y="26"/>
                  </a:lnTo>
                  <a:lnTo>
                    <a:pt x="24" y="18"/>
                  </a:lnTo>
                  <a:lnTo>
                    <a:pt x="22" y="16"/>
                  </a:lnTo>
                  <a:lnTo>
                    <a:pt x="20" y="14"/>
                  </a:lnTo>
                  <a:lnTo>
                    <a:pt x="2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0" name="Freeform 448"/>
            <p:cNvSpPr/>
            <p:nvPr/>
          </p:nvSpPr>
          <p:spPr bwMode="auto">
            <a:xfrm>
              <a:off x="3957638" y="1827213"/>
              <a:ext cx="53975" cy="123825"/>
            </a:xfrm>
            <a:custGeom>
              <a:avLst/>
              <a:gdLst/>
              <a:ahLst/>
              <a:cxnLst>
                <a:cxn ang="0">
                  <a:pos x="22" y="14"/>
                </a:cxn>
                <a:cxn ang="0">
                  <a:pos x="22" y="14"/>
                </a:cxn>
                <a:cxn ang="0">
                  <a:pos x="2" y="0"/>
                </a:cxn>
                <a:cxn ang="0">
                  <a:pos x="2" y="0"/>
                </a:cxn>
                <a:cxn ang="0">
                  <a:pos x="0" y="12"/>
                </a:cxn>
                <a:cxn ang="0">
                  <a:pos x="0" y="22"/>
                </a:cxn>
                <a:cxn ang="0">
                  <a:pos x="2" y="34"/>
                </a:cxn>
                <a:cxn ang="0">
                  <a:pos x="6" y="44"/>
                </a:cxn>
                <a:cxn ang="0">
                  <a:pos x="10" y="54"/>
                </a:cxn>
                <a:cxn ang="0">
                  <a:pos x="16" y="64"/>
                </a:cxn>
                <a:cxn ang="0">
                  <a:pos x="24" y="72"/>
                </a:cxn>
                <a:cxn ang="0">
                  <a:pos x="34" y="78"/>
                </a:cxn>
                <a:cxn ang="0">
                  <a:pos x="34" y="78"/>
                </a:cxn>
                <a:cxn ang="0">
                  <a:pos x="24" y="30"/>
                </a:cxn>
                <a:cxn ang="0">
                  <a:pos x="24" y="30"/>
                </a:cxn>
                <a:cxn ang="0">
                  <a:pos x="24" y="20"/>
                </a:cxn>
                <a:cxn ang="0">
                  <a:pos x="22" y="16"/>
                </a:cxn>
                <a:cxn ang="0">
                  <a:pos x="22" y="14"/>
                </a:cxn>
                <a:cxn ang="0">
                  <a:pos x="22" y="14"/>
                </a:cxn>
              </a:cxnLst>
              <a:rect l="0" t="0" r="r" b="b"/>
              <a:pathLst>
                <a:path w="34" h="78">
                  <a:moveTo>
                    <a:pt x="22" y="14"/>
                  </a:moveTo>
                  <a:lnTo>
                    <a:pt x="22" y="14"/>
                  </a:lnTo>
                  <a:lnTo>
                    <a:pt x="2" y="0"/>
                  </a:lnTo>
                  <a:lnTo>
                    <a:pt x="2" y="0"/>
                  </a:lnTo>
                  <a:lnTo>
                    <a:pt x="0" y="12"/>
                  </a:lnTo>
                  <a:lnTo>
                    <a:pt x="0" y="22"/>
                  </a:lnTo>
                  <a:lnTo>
                    <a:pt x="2" y="34"/>
                  </a:lnTo>
                  <a:lnTo>
                    <a:pt x="6" y="44"/>
                  </a:lnTo>
                  <a:lnTo>
                    <a:pt x="10" y="54"/>
                  </a:lnTo>
                  <a:lnTo>
                    <a:pt x="16" y="64"/>
                  </a:lnTo>
                  <a:lnTo>
                    <a:pt x="24" y="72"/>
                  </a:lnTo>
                  <a:lnTo>
                    <a:pt x="34" y="78"/>
                  </a:lnTo>
                  <a:lnTo>
                    <a:pt x="34" y="78"/>
                  </a:lnTo>
                  <a:lnTo>
                    <a:pt x="24" y="30"/>
                  </a:lnTo>
                  <a:lnTo>
                    <a:pt x="24" y="30"/>
                  </a:lnTo>
                  <a:lnTo>
                    <a:pt x="24" y="20"/>
                  </a:lnTo>
                  <a:lnTo>
                    <a:pt x="22" y="16"/>
                  </a:lnTo>
                  <a:lnTo>
                    <a:pt x="22" y="14"/>
                  </a:lnTo>
                  <a:lnTo>
                    <a:pt x="2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1" name="Freeform 449"/>
            <p:cNvSpPr/>
            <p:nvPr/>
          </p:nvSpPr>
          <p:spPr bwMode="auto">
            <a:xfrm>
              <a:off x="4116388" y="1912938"/>
              <a:ext cx="76200" cy="63500"/>
            </a:xfrm>
            <a:custGeom>
              <a:avLst/>
              <a:gdLst/>
              <a:ahLst/>
              <a:cxnLst>
                <a:cxn ang="0">
                  <a:pos x="36" y="0"/>
                </a:cxn>
                <a:cxn ang="0">
                  <a:pos x="36" y="0"/>
                </a:cxn>
                <a:cxn ang="0">
                  <a:pos x="32" y="2"/>
                </a:cxn>
                <a:cxn ang="0">
                  <a:pos x="32" y="2"/>
                </a:cxn>
                <a:cxn ang="0">
                  <a:pos x="0" y="4"/>
                </a:cxn>
                <a:cxn ang="0">
                  <a:pos x="0" y="4"/>
                </a:cxn>
                <a:cxn ang="0">
                  <a:pos x="48" y="40"/>
                </a:cxn>
                <a:cxn ang="0">
                  <a:pos x="48" y="40"/>
                </a:cxn>
                <a:cxn ang="0">
                  <a:pos x="44" y="28"/>
                </a:cxn>
                <a:cxn ang="0">
                  <a:pos x="40" y="14"/>
                </a:cxn>
                <a:cxn ang="0">
                  <a:pos x="40" y="14"/>
                </a:cxn>
                <a:cxn ang="0">
                  <a:pos x="36" y="0"/>
                </a:cxn>
                <a:cxn ang="0">
                  <a:pos x="36" y="0"/>
                </a:cxn>
              </a:cxnLst>
              <a:rect l="0" t="0" r="r" b="b"/>
              <a:pathLst>
                <a:path w="48" h="40">
                  <a:moveTo>
                    <a:pt x="36" y="0"/>
                  </a:moveTo>
                  <a:lnTo>
                    <a:pt x="36" y="0"/>
                  </a:lnTo>
                  <a:lnTo>
                    <a:pt x="32" y="2"/>
                  </a:lnTo>
                  <a:lnTo>
                    <a:pt x="32" y="2"/>
                  </a:lnTo>
                  <a:lnTo>
                    <a:pt x="0" y="4"/>
                  </a:lnTo>
                  <a:lnTo>
                    <a:pt x="0" y="4"/>
                  </a:lnTo>
                  <a:lnTo>
                    <a:pt x="48" y="40"/>
                  </a:lnTo>
                  <a:lnTo>
                    <a:pt x="48" y="40"/>
                  </a:lnTo>
                  <a:lnTo>
                    <a:pt x="44" y="28"/>
                  </a:lnTo>
                  <a:lnTo>
                    <a:pt x="40" y="14"/>
                  </a:lnTo>
                  <a:lnTo>
                    <a:pt x="40" y="14"/>
                  </a:lnTo>
                  <a:lnTo>
                    <a:pt x="36" y="0"/>
                  </a:lnTo>
                  <a:lnTo>
                    <a:pt x="3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2" name="Freeform 450"/>
            <p:cNvSpPr/>
            <p:nvPr/>
          </p:nvSpPr>
          <p:spPr bwMode="auto">
            <a:xfrm>
              <a:off x="4065588" y="1868488"/>
              <a:ext cx="101600" cy="41275"/>
            </a:xfrm>
            <a:custGeom>
              <a:avLst/>
              <a:gdLst/>
              <a:ahLst/>
              <a:cxnLst>
                <a:cxn ang="0">
                  <a:pos x="26" y="26"/>
                </a:cxn>
                <a:cxn ang="0">
                  <a:pos x="26" y="26"/>
                </a:cxn>
                <a:cxn ang="0">
                  <a:pos x="64" y="22"/>
                </a:cxn>
                <a:cxn ang="0">
                  <a:pos x="64" y="22"/>
                </a:cxn>
                <a:cxn ang="0">
                  <a:pos x="60" y="10"/>
                </a:cxn>
                <a:cxn ang="0">
                  <a:pos x="58" y="4"/>
                </a:cxn>
                <a:cxn ang="0">
                  <a:pos x="54" y="0"/>
                </a:cxn>
                <a:cxn ang="0">
                  <a:pos x="54" y="0"/>
                </a:cxn>
                <a:cxn ang="0">
                  <a:pos x="38" y="2"/>
                </a:cxn>
                <a:cxn ang="0">
                  <a:pos x="38" y="2"/>
                </a:cxn>
                <a:cxn ang="0">
                  <a:pos x="12" y="6"/>
                </a:cxn>
                <a:cxn ang="0">
                  <a:pos x="12" y="6"/>
                </a:cxn>
                <a:cxn ang="0">
                  <a:pos x="6" y="6"/>
                </a:cxn>
                <a:cxn ang="0">
                  <a:pos x="0" y="8"/>
                </a:cxn>
                <a:cxn ang="0">
                  <a:pos x="0" y="8"/>
                </a:cxn>
                <a:cxn ang="0">
                  <a:pos x="14" y="18"/>
                </a:cxn>
                <a:cxn ang="0">
                  <a:pos x="14" y="18"/>
                </a:cxn>
                <a:cxn ang="0">
                  <a:pos x="20" y="22"/>
                </a:cxn>
                <a:cxn ang="0">
                  <a:pos x="24" y="26"/>
                </a:cxn>
                <a:cxn ang="0">
                  <a:pos x="26" y="26"/>
                </a:cxn>
                <a:cxn ang="0">
                  <a:pos x="26" y="26"/>
                </a:cxn>
              </a:cxnLst>
              <a:rect l="0" t="0" r="r" b="b"/>
              <a:pathLst>
                <a:path w="64" h="26">
                  <a:moveTo>
                    <a:pt x="26" y="26"/>
                  </a:moveTo>
                  <a:lnTo>
                    <a:pt x="26" y="26"/>
                  </a:lnTo>
                  <a:lnTo>
                    <a:pt x="64" y="22"/>
                  </a:lnTo>
                  <a:lnTo>
                    <a:pt x="64" y="22"/>
                  </a:lnTo>
                  <a:lnTo>
                    <a:pt x="60" y="10"/>
                  </a:lnTo>
                  <a:lnTo>
                    <a:pt x="58" y="4"/>
                  </a:lnTo>
                  <a:lnTo>
                    <a:pt x="54" y="0"/>
                  </a:lnTo>
                  <a:lnTo>
                    <a:pt x="54" y="0"/>
                  </a:lnTo>
                  <a:lnTo>
                    <a:pt x="38" y="2"/>
                  </a:lnTo>
                  <a:lnTo>
                    <a:pt x="38" y="2"/>
                  </a:lnTo>
                  <a:lnTo>
                    <a:pt x="12" y="6"/>
                  </a:lnTo>
                  <a:lnTo>
                    <a:pt x="12" y="6"/>
                  </a:lnTo>
                  <a:lnTo>
                    <a:pt x="6" y="6"/>
                  </a:lnTo>
                  <a:lnTo>
                    <a:pt x="0" y="8"/>
                  </a:lnTo>
                  <a:lnTo>
                    <a:pt x="0" y="8"/>
                  </a:lnTo>
                  <a:lnTo>
                    <a:pt x="14" y="18"/>
                  </a:lnTo>
                  <a:lnTo>
                    <a:pt x="14" y="18"/>
                  </a:lnTo>
                  <a:lnTo>
                    <a:pt x="20" y="22"/>
                  </a:lnTo>
                  <a:lnTo>
                    <a:pt x="24" y="26"/>
                  </a:lnTo>
                  <a:lnTo>
                    <a:pt x="26" y="26"/>
                  </a:lnTo>
                  <a:lnTo>
                    <a:pt x="26"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3" name="Freeform 451"/>
            <p:cNvSpPr/>
            <p:nvPr/>
          </p:nvSpPr>
          <p:spPr bwMode="auto">
            <a:xfrm>
              <a:off x="4017963" y="1830388"/>
              <a:ext cx="127000" cy="38100"/>
            </a:xfrm>
            <a:custGeom>
              <a:avLst/>
              <a:gdLst/>
              <a:ahLst/>
              <a:cxnLst>
                <a:cxn ang="0">
                  <a:pos x="32" y="24"/>
                </a:cxn>
                <a:cxn ang="0">
                  <a:pos x="32" y="24"/>
                </a:cxn>
                <a:cxn ang="0">
                  <a:pos x="80" y="16"/>
                </a:cxn>
                <a:cxn ang="0">
                  <a:pos x="80" y="16"/>
                </a:cxn>
                <a:cxn ang="0">
                  <a:pos x="72" y="6"/>
                </a:cxn>
                <a:cxn ang="0">
                  <a:pos x="68" y="2"/>
                </a:cxn>
                <a:cxn ang="0">
                  <a:pos x="62" y="0"/>
                </a:cxn>
                <a:cxn ang="0">
                  <a:pos x="62" y="0"/>
                </a:cxn>
                <a:cxn ang="0">
                  <a:pos x="40" y="2"/>
                </a:cxn>
                <a:cxn ang="0">
                  <a:pos x="40" y="2"/>
                </a:cxn>
                <a:cxn ang="0">
                  <a:pos x="0" y="6"/>
                </a:cxn>
                <a:cxn ang="0">
                  <a:pos x="0" y="6"/>
                </a:cxn>
                <a:cxn ang="0">
                  <a:pos x="18" y="22"/>
                </a:cxn>
                <a:cxn ang="0">
                  <a:pos x="18" y="22"/>
                </a:cxn>
                <a:cxn ang="0">
                  <a:pos x="22" y="24"/>
                </a:cxn>
                <a:cxn ang="0">
                  <a:pos x="24" y="24"/>
                </a:cxn>
                <a:cxn ang="0">
                  <a:pos x="32" y="24"/>
                </a:cxn>
                <a:cxn ang="0">
                  <a:pos x="32" y="24"/>
                </a:cxn>
              </a:cxnLst>
              <a:rect l="0" t="0" r="r" b="b"/>
              <a:pathLst>
                <a:path w="80" h="24">
                  <a:moveTo>
                    <a:pt x="32" y="24"/>
                  </a:moveTo>
                  <a:lnTo>
                    <a:pt x="32" y="24"/>
                  </a:lnTo>
                  <a:lnTo>
                    <a:pt x="80" y="16"/>
                  </a:lnTo>
                  <a:lnTo>
                    <a:pt x="80" y="16"/>
                  </a:lnTo>
                  <a:lnTo>
                    <a:pt x="72" y="6"/>
                  </a:lnTo>
                  <a:lnTo>
                    <a:pt x="68" y="2"/>
                  </a:lnTo>
                  <a:lnTo>
                    <a:pt x="62" y="0"/>
                  </a:lnTo>
                  <a:lnTo>
                    <a:pt x="62" y="0"/>
                  </a:lnTo>
                  <a:lnTo>
                    <a:pt x="40" y="2"/>
                  </a:lnTo>
                  <a:lnTo>
                    <a:pt x="40" y="2"/>
                  </a:lnTo>
                  <a:lnTo>
                    <a:pt x="0" y="6"/>
                  </a:lnTo>
                  <a:lnTo>
                    <a:pt x="0" y="6"/>
                  </a:lnTo>
                  <a:lnTo>
                    <a:pt x="18" y="22"/>
                  </a:lnTo>
                  <a:lnTo>
                    <a:pt x="18" y="22"/>
                  </a:lnTo>
                  <a:lnTo>
                    <a:pt x="22" y="24"/>
                  </a:lnTo>
                  <a:lnTo>
                    <a:pt x="24" y="24"/>
                  </a:lnTo>
                  <a:lnTo>
                    <a:pt x="32" y="24"/>
                  </a:lnTo>
                  <a:lnTo>
                    <a:pt x="32"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4" name="Freeform 452"/>
            <p:cNvSpPr/>
            <p:nvPr/>
          </p:nvSpPr>
          <p:spPr bwMode="auto">
            <a:xfrm>
              <a:off x="3976688" y="1792288"/>
              <a:ext cx="133350" cy="41275"/>
            </a:xfrm>
            <a:custGeom>
              <a:avLst/>
              <a:gdLst/>
              <a:ahLst/>
              <a:cxnLst>
                <a:cxn ang="0">
                  <a:pos x="0" y="10"/>
                </a:cxn>
                <a:cxn ang="0">
                  <a:pos x="0" y="10"/>
                </a:cxn>
                <a:cxn ang="0">
                  <a:pos x="18" y="24"/>
                </a:cxn>
                <a:cxn ang="0">
                  <a:pos x="18" y="24"/>
                </a:cxn>
                <a:cxn ang="0">
                  <a:pos x="20" y="26"/>
                </a:cxn>
                <a:cxn ang="0">
                  <a:pos x="26" y="24"/>
                </a:cxn>
                <a:cxn ang="0">
                  <a:pos x="34" y="22"/>
                </a:cxn>
                <a:cxn ang="0">
                  <a:pos x="34" y="22"/>
                </a:cxn>
                <a:cxn ang="0">
                  <a:pos x="84" y="16"/>
                </a:cxn>
                <a:cxn ang="0">
                  <a:pos x="84" y="16"/>
                </a:cxn>
                <a:cxn ang="0">
                  <a:pos x="74" y="10"/>
                </a:cxn>
                <a:cxn ang="0">
                  <a:pos x="64" y="6"/>
                </a:cxn>
                <a:cxn ang="0">
                  <a:pos x="54" y="2"/>
                </a:cxn>
                <a:cxn ang="0">
                  <a:pos x="42" y="0"/>
                </a:cxn>
                <a:cxn ang="0">
                  <a:pos x="32" y="0"/>
                </a:cxn>
                <a:cxn ang="0">
                  <a:pos x="20" y="2"/>
                </a:cxn>
                <a:cxn ang="0">
                  <a:pos x="10" y="4"/>
                </a:cxn>
                <a:cxn ang="0">
                  <a:pos x="0" y="10"/>
                </a:cxn>
                <a:cxn ang="0">
                  <a:pos x="0" y="10"/>
                </a:cxn>
              </a:cxnLst>
              <a:rect l="0" t="0" r="r" b="b"/>
              <a:pathLst>
                <a:path w="84" h="26">
                  <a:moveTo>
                    <a:pt x="0" y="10"/>
                  </a:moveTo>
                  <a:lnTo>
                    <a:pt x="0" y="10"/>
                  </a:lnTo>
                  <a:lnTo>
                    <a:pt x="18" y="24"/>
                  </a:lnTo>
                  <a:lnTo>
                    <a:pt x="18" y="24"/>
                  </a:lnTo>
                  <a:lnTo>
                    <a:pt x="20" y="26"/>
                  </a:lnTo>
                  <a:lnTo>
                    <a:pt x="26" y="24"/>
                  </a:lnTo>
                  <a:lnTo>
                    <a:pt x="34" y="22"/>
                  </a:lnTo>
                  <a:lnTo>
                    <a:pt x="34" y="22"/>
                  </a:lnTo>
                  <a:lnTo>
                    <a:pt x="84" y="16"/>
                  </a:lnTo>
                  <a:lnTo>
                    <a:pt x="84" y="16"/>
                  </a:lnTo>
                  <a:lnTo>
                    <a:pt x="74" y="10"/>
                  </a:lnTo>
                  <a:lnTo>
                    <a:pt x="64" y="6"/>
                  </a:lnTo>
                  <a:lnTo>
                    <a:pt x="54" y="2"/>
                  </a:lnTo>
                  <a:lnTo>
                    <a:pt x="42" y="0"/>
                  </a:lnTo>
                  <a:lnTo>
                    <a:pt x="32" y="0"/>
                  </a:lnTo>
                  <a:lnTo>
                    <a:pt x="20" y="2"/>
                  </a:lnTo>
                  <a:lnTo>
                    <a:pt x="10" y="4"/>
                  </a:lnTo>
                  <a:lnTo>
                    <a:pt x="0" y="10"/>
                  </a:lnTo>
                  <a:lnTo>
                    <a:pt x="0" y="10"/>
                  </a:lnTo>
                  <a:close/>
                </a:path>
              </a:pathLst>
            </a:custGeom>
            <a:grpFill/>
            <a:ln w="9525">
              <a:noFill/>
              <a:round/>
            </a:ln>
          </p:spPr>
          <p:txBody>
            <a:bodyPr vert="horz" wrap="square" lIns="121920" tIns="60960" rIns="121920" bIns="60960" numCol="1" anchor="t" anchorCtr="0" compatLnSpc="1"/>
            <a:lstStyle/>
            <a:p>
              <a:endParaRPr lang="zh-CN" altLang="en-US" sz="3200"/>
            </a:p>
          </p:txBody>
        </p:sp>
      </p:grpSp>
      <p:grpSp>
        <p:nvGrpSpPr>
          <p:cNvPr id="416" name="组合 415"/>
          <p:cNvGrpSpPr/>
          <p:nvPr/>
        </p:nvGrpSpPr>
        <p:grpSpPr>
          <a:xfrm>
            <a:off x="7595235" y="4995545"/>
            <a:ext cx="4108450" cy="829945"/>
            <a:chOff x="11961" y="6791"/>
            <a:chExt cx="6470" cy="1307"/>
          </a:xfrm>
        </p:grpSpPr>
        <p:sp>
          <p:nvSpPr>
            <p:cNvPr id="417" name="文本框 416"/>
            <p:cNvSpPr txBox="1"/>
            <p:nvPr/>
          </p:nvSpPr>
          <p:spPr>
            <a:xfrm>
              <a:off x="13423" y="6990"/>
              <a:ext cx="5008" cy="817"/>
            </a:xfrm>
            <a:prstGeom prst="rect">
              <a:avLst/>
            </a:prstGeom>
            <a:noFill/>
          </p:spPr>
          <p:txBody>
            <a:bodyPr wrap="square" rtlCol="0">
              <a:spAutoFit/>
            </a:bodyPr>
            <a:lstStyle/>
            <a:p>
              <a:pPr>
                <a:lnSpc>
                  <a:spcPct val="130000"/>
                </a:lnSpc>
              </a:pPr>
              <a:r>
                <a:rPr lang="en-US" altLang="zh-CN" sz="2135" b="1" dirty="0">
                  <a:solidFill>
                    <a:srgbClr val="F9F5EE"/>
                  </a:solidFill>
                  <a:latin typeface="Century Gothic" panose="020B0502020202020204"/>
                  <a:ea typeface="微软雅黑" panose="020B0503020204020204" charset="-122"/>
                </a:rPr>
                <a:t>PART</a:t>
              </a:r>
              <a:r>
                <a:rPr lang="zh-CN" altLang="en-US" sz="2135" b="1" dirty="0">
                  <a:solidFill>
                    <a:srgbClr val="F9F5EE"/>
                  </a:solidFill>
                  <a:latin typeface="Century Gothic" panose="020B0502020202020204"/>
                  <a:ea typeface="微软雅黑" panose="020B0503020204020204" charset="-122"/>
                </a:rPr>
                <a:t> </a:t>
              </a:r>
              <a:r>
                <a:rPr lang="en-US" altLang="zh-CN" sz="2135" b="1" dirty="0">
                  <a:solidFill>
                    <a:srgbClr val="F9F5EE"/>
                  </a:solidFill>
                  <a:latin typeface="Century Gothic" panose="020B0502020202020204"/>
                  <a:ea typeface="微软雅黑" panose="020B0503020204020204" charset="-122"/>
                </a:rPr>
                <a:t>5</a:t>
              </a:r>
              <a:r>
                <a:rPr lang="zh-CN" altLang="en-US" sz="2135" b="1" dirty="0">
                  <a:solidFill>
                    <a:srgbClr val="F9F5EE"/>
                  </a:solidFill>
                  <a:latin typeface="Century Gothic" panose="020B0502020202020204"/>
                  <a:ea typeface="微软雅黑" panose="020B0503020204020204" charset="-122"/>
                </a:rPr>
                <a:t>  通信图</a:t>
              </a:r>
              <a:endParaRPr kumimoji="1" lang="zh-CN" altLang="en-US" sz="2135" b="1" dirty="0">
                <a:solidFill>
                  <a:srgbClr val="F9F5EE"/>
                </a:solidFill>
                <a:latin typeface="Century Gothic" panose="020B0502020202020204"/>
                <a:ea typeface="微软雅黑" panose="020B0503020204020204" charset="-122"/>
              </a:endParaRPr>
            </a:p>
          </p:txBody>
        </p:sp>
        <p:sp>
          <p:nvSpPr>
            <p:cNvPr id="418" name="文本框 417"/>
            <p:cNvSpPr txBox="1"/>
            <p:nvPr/>
          </p:nvSpPr>
          <p:spPr>
            <a:xfrm>
              <a:off x="11961" y="6791"/>
              <a:ext cx="1324" cy="1307"/>
            </a:xfrm>
            <a:prstGeom prst="rect">
              <a:avLst/>
            </a:prstGeom>
            <a:noFill/>
          </p:spPr>
          <p:txBody>
            <a:bodyPr wrap="none" rtlCol="0">
              <a:spAutoFit/>
            </a:bodyPr>
            <a:lstStyle/>
            <a:p>
              <a:r>
                <a:rPr kumimoji="1" lang="en-US" altLang="zh-CN" sz="4800" dirty="0">
                  <a:solidFill>
                    <a:srgbClr val="F9F5EE"/>
                  </a:solidFill>
                  <a:latin typeface="Century Gothic" panose="020B0502020202020204"/>
                  <a:ea typeface="微软雅黑" panose="020B0503020204020204" charset="-122"/>
                </a:rPr>
                <a:t>05</a:t>
              </a:r>
              <a:endParaRPr kumimoji="1" lang="zh-CN" altLang="en-US" sz="4800" dirty="0">
                <a:solidFill>
                  <a:srgbClr val="F9F5EE"/>
                </a:solidFill>
                <a:latin typeface="Century Gothic" panose="020B0502020202020204"/>
                <a:ea typeface="微软雅黑" panose="020B0503020204020204" charset="-122"/>
              </a:endParaRPr>
            </a:p>
          </p:txBody>
        </p:sp>
      </p:grpSp>
      <p:grpSp>
        <p:nvGrpSpPr>
          <p:cNvPr id="419" name="组合 418"/>
          <p:cNvGrpSpPr/>
          <p:nvPr/>
        </p:nvGrpSpPr>
        <p:grpSpPr>
          <a:xfrm>
            <a:off x="7595235" y="5826125"/>
            <a:ext cx="4108450" cy="829945"/>
            <a:chOff x="11961" y="6791"/>
            <a:chExt cx="6470" cy="1307"/>
          </a:xfrm>
        </p:grpSpPr>
        <p:sp>
          <p:nvSpPr>
            <p:cNvPr id="420" name="文本框 419"/>
            <p:cNvSpPr txBox="1"/>
            <p:nvPr/>
          </p:nvSpPr>
          <p:spPr>
            <a:xfrm>
              <a:off x="13423" y="6990"/>
              <a:ext cx="5008" cy="817"/>
            </a:xfrm>
            <a:prstGeom prst="rect">
              <a:avLst/>
            </a:prstGeom>
            <a:noFill/>
          </p:spPr>
          <p:txBody>
            <a:bodyPr wrap="square" rtlCol="0">
              <a:spAutoFit/>
            </a:bodyPr>
            <a:lstStyle/>
            <a:p>
              <a:pPr>
                <a:lnSpc>
                  <a:spcPct val="130000"/>
                </a:lnSpc>
              </a:pPr>
              <a:r>
                <a:rPr lang="en-US" altLang="zh-CN" sz="2135" b="1" dirty="0">
                  <a:solidFill>
                    <a:srgbClr val="F9F5EE"/>
                  </a:solidFill>
                  <a:latin typeface="Century Gothic" panose="020B0502020202020204"/>
                  <a:ea typeface="微软雅黑" panose="020B0503020204020204" charset="-122"/>
                </a:rPr>
                <a:t>PART</a:t>
              </a:r>
              <a:r>
                <a:rPr lang="zh-CN" altLang="en-US" sz="2135" b="1" dirty="0">
                  <a:solidFill>
                    <a:srgbClr val="F9F5EE"/>
                  </a:solidFill>
                  <a:latin typeface="Century Gothic" panose="020B0502020202020204"/>
                  <a:ea typeface="微软雅黑" panose="020B0503020204020204" charset="-122"/>
                </a:rPr>
                <a:t> </a:t>
              </a:r>
              <a:r>
                <a:rPr lang="en-US" sz="2135" b="1" dirty="0">
                  <a:solidFill>
                    <a:srgbClr val="F9F5EE"/>
                  </a:solidFill>
                  <a:latin typeface="Century Gothic" panose="020B0502020202020204"/>
                  <a:ea typeface="微软雅黑" panose="020B0503020204020204" charset="-122"/>
                </a:rPr>
                <a:t>6 </a:t>
              </a:r>
              <a:r>
                <a:rPr lang="zh-CN" altLang="en-US" sz="2135" b="1" dirty="0">
                  <a:solidFill>
                    <a:srgbClr val="F9F5EE"/>
                  </a:solidFill>
                  <a:latin typeface="Century Gothic" panose="020B0502020202020204"/>
                  <a:ea typeface="微软雅黑" panose="020B0503020204020204" charset="-122"/>
                </a:rPr>
                <a:t> 部署图</a:t>
              </a:r>
              <a:endParaRPr kumimoji="1" lang="zh-CN" altLang="en-US" sz="2135" b="1" dirty="0">
                <a:solidFill>
                  <a:srgbClr val="F9F5EE"/>
                </a:solidFill>
                <a:latin typeface="Century Gothic" panose="020B0502020202020204"/>
                <a:ea typeface="微软雅黑" panose="020B0503020204020204" charset="-122"/>
              </a:endParaRPr>
            </a:p>
          </p:txBody>
        </p:sp>
        <p:sp>
          <p:nvSpPr>
            <p:cNvPr id="421" name="文本框 420"/>
            <p:cNvSpPr txBox="1"/>
            <p:nvPr/>
          </p:nvSpPr>
          <p:spPr>
            <a:xfrm>
              <a:off x="11961" y="6791"/>
              <a:ext cx="1324" cy="1307"/>
            </a:xfrm>
            <a:prstGeom prst="rect">
              <a:avLst/>
            </a:prstGeom>
            <a:noFill/>
          </p:spPr>
          <p:txBody>
            <a:bodyPr wrap="none" rtlCol="0">
              <a:spAutoFit/>
            </a:bodyPr>
            <a:lstStyle/>
            <a:p>
              <a:r>
                <a:rPr kumimoji="1" lang="en-US" altLang="zh-CN" sz="4800" dirty="0">
                  <a:solidFill>
                    <a:srgbClr val="F9F5EE"/>
                  </a:solidFill>
                  <a:latin typeface="Century Gothic" panose="020B0502020202020204"/>
                  <a:ea typeface="微软雅黑" panose="020B0503020204020204" charset="-122"/>
                </a:rPr>
                <a:t>06</a:t>
              </a:r>
              <a:endParaRPr kumimoji="1" lang="zh-CN" altLang="en-US" sz="4800" dirty="0">
                <a:solidFill>
                  <a:srgbClr val="F9F5EE"/>
                </a:solidFill>
                <a:latin typeface="Century Gothic" panose="020B0502020202020204"/>
                <a:ea typeface="微软雅黑" panose="020B0503020204020204" charset="-122"/>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属性</a:t>
            </a:r>
          </a:p>
        </p:txBody>
      </p:sp>
      <p:sp>
        <p:nvSpPr>
          <p:cNvPr id="56" name="矩形 55"/>
          <p:cNvSpPr/>
          <p:nvPr/>
        </p:nvSpPr>
        <p:spPr>
          <a:xfrm>
            <a:off x="3293745" y="1671955"/>
            <a:ext cx="8288020" cy="2609215"/>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(4)</a:t>
            </a:r>
            <a:r>
              <a:rPr dirty="0">
                <a:solidFill>
                  <a:srgbClr val="FF0000"/>
                </a:solidFill>
                <a:latin typeface="微软雅黑" panose="020B0503020204020204" charset="-122"/>
                <a:ea typeface="微软雅黑" panose="020B0503020204020204" charset="-122"/>
              </a:rPr>
              <a:t>初始值</a:t>
            </a:r>
            <a:r>
              <a:rPr lang="zh-CN" dirty="0">
                <a:solidFill>
                  <a:srgbClr val="FF0000"/>
                </a:solidFill>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为了保护系统的完整性，防止漏掉取值或被非法的值破坏系统的完整性，可以设定属性的初始值。</a:t>
            </a:r>
            <a:r>
              <a:rPr lang="zh-CN" dirty="0">
                <a:latin typeface="微软雅黑" panose="020B0503020204020204" charset="-122"/>
                <a:ea typeface="微软雅黑" panose="020B0503020204020204" charset="-122"/>
              </a:rPr>
              <a:t>下图</a:t>
            </a:r>
            <a:r>
              <a:rPr dirty="0">
                <a:latin typeface="微软雅黑" panose="020B0503020204020204" charset="-122"/>
                <a:ea typeface="微软雅黑" panose="020B0503020204020204" charset="-122"/>
              </a:rPr>
              <a:t>中的balance属性的数据类型是double,且初始值等于“1”。  </a:t>
            </a: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(5)</a:t>
            </a:r>
            <a:r>
              <a:rPr dirty="0">
                <a:solidFill>
                  <a:srgbClr val="FF0000"/>
                </a:solidFill>
                <a:latin typeface="微软雅黑" panose="020B0503020204020204" charset="-122"/>
                <a:ea typeface="微软雅黑" panose="020B0503020204020204" charset="-122"/>
              </a:rPr>
              <a:t>属性字符串</a:t>
            </a:r>
            <a:r>
              <a:rPr lang="zh-CN" dirty="0">
                <a:solidFill>
                  <a:srgbClr val="FF0000"/>
                </a:solidFill>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属性字符串用来指定关于属性的其他信息，例如某个属性应该是永久的。任何希望添加在属性定义字符串值但又没有合适地方可以加人的规则，都可以放在属性字符串里。</a:t>
            </a: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2"/>
          <a:stretch>
            <a:fillRect/>
          </a:stretch>
        </p:blipFill>
        <p:spPr>
          <a:xfrm>
            <a:off x="455295" y="4569460"/>
            <a:ext cx="2608580" cy="12211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操作</a:t>
            </a:r>
          </a:p>
        </p:txBody>
      </p:sp>
      <p:sp>
        <p:nvSpPr>
          <p:cNvPr id="56" name="矩形 55"/>
          <p:cNvSpPr/>
          <p:nvPr/>
        </p:nvSpPr>
        <p:spPr>
          <a:xfrm>
            <a:off x="358140" y="1211580"/>
            <a:ext cx="8257540" cy="2968625"/>
          </a:xfrm>
          <a:prstGeom prst="rect">
            <a:avLst/>
          </a:prstGeom>
        </p:spPr>
        <p:txBody>
          <a:bodyPr wrap="square">
            <a:spAutoFit/>
          </a:bodyPr>
          <a:lstStyle/>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操作是</a:t>
            </a:r>
            <a:r>
              <a:rPr dirty="0">
                <a:solidFill>
                  <a:srgbClr val="FF0000"/>
                </a:solidFill>
                <a:latin typeface="微软雅黑" panose="020B0503020204020204" charset="-122"/>
                <a:ea typeface="微软雅黑" panose="020B0503020204020204" charset="-122"/>
              </a:rPr>
              <a:t>对类的对象所能做的事务的一个抽象</a:t>
            </a:r>
            <a:r>
              <a:rPr dirty="0">
                <a:latin typeface="微软雅黑" panose="020B0503020204020204" charset="-122"/>
                <a:ea typeface="微软雅黑" panose="020B0503020204020204" charset="-122"/>
              </a:rPr>
              <a:t>。一个类可以有任意数量的操作或者根本没有操作。</a:t>
            </a: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类如果有操作，则每一个操作也都有一个名字，其他可选的信息包括可见性、参数的名字、参数类型、参数默认值和操作的返回值的类型等。这以</a:t>
            </a: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在UML中</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类操作的语法为:</a:t>
            </a: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solidFill>
                  <a:srgbClr val="FF0000"/>
                </a:solidFill>
                <a:latin typeface="微软雅黑" panose="020B0503020204020204" charset="-122"/>
                <a:ea typeface="微软雅黑" panose="020B0503020204020204" charset="-122"/>
              </a:rPr>
              <a:t>[ 可见性 ] 操作名 [ ( 参数表 ) ]  [</a:t>
            </a:r>
            <a:r>
              <a:rPr lang="zh-CN" dirty="0">
                <a:solidFill>
                  <a:srgbClr val="FF0000"/>
                </a:solidFill>
                <a:latin typeface="微软雅黑" panose="020B0503020204020204" charset="-122"/>
                <a:ea typeface="微软雅黑" panose="020B0503020204020204" charset="-122"/>
              </a:rPr>
              <a:t>：</a:t>
            </a:r>
            <a:r>
              <a:rPr dirty="0">
                <a:solidFill>
                  <a:srgbClr val="FF0000"/>
                </a:solidFill>
                <a:latin typeface="微软雅黑" panose="020B0503020204020204" charset="-122"/>
                <a:ea typeface="微软雅黑" panose="020B0503020204020204" charset="-122"/>
              </a:rPr>
              <a:t>返回类型 ] [ { 属性字符</a:t>
            </a:r>
            <a:r>
              <a:rPr lang="zh-CN" dirty="0">
                <a:solidFill>
                  <a:srgbClr val="FF0000"/>
                </a:solidFill>
                <a:latin typeface="微软雅黑" panose="020B0503020204020204" charset="-122"/>
                <a:ea typeface="微软雅黑" panose="020B0503020204020204" charset="-122"/>
              </a:rPr>
              <a:t>串</a:t>
            </a:r>
            <a:r>
              <a:rPr dirty="0">
                <a:solidFill>
                  <a:srgbClr val="FF0000"/>
                </a:solidFill>
                <a:latin typeface="微软雅黑" panose="020B0503020204020204" charset="-122"/>
                <a:ea typeface="微软雅黑" panose="020B0503020204020204" charset="-122"/>
              </a:rPr>
              <a:t> </a:t>
            </a:r>
            <a:r>
              <a:rPr lang="en-US" dirty="0">
                <a:solidFill>
                  <a:srgbClr val="FF0000"/>
                </a:solidFill>
                <a:latin typeface="微软雅黑" panose="020B0503020204020204" charset="-122"/>
                <a:ea typeface="微软雅黑" panose="020B0503020204020204" charset="-122"/>
              </a:rPr>
              <a:t>} </a:t>
            </a:r>
            <a:r>
              <a:rPr dirty="0">
                <a:solidFill>
                  <a:srgbClr val="FF0000"/>
                </a:solidFill>
                <a:latin typeface="微软雅黑" panose="020B0503020204020204" charset="-122"/>
                <a:ea typeface="微软雅黑" panose="020B0503020204020204" charset="-122"/>
              </a:rPr>
              <a:t>]</a:t>
            </a:r>
          </a:p>
        </p:txBody>
      </p:sp>
      <p:grpSp>
        <p:nvGrpSpPr>
          <p:cNvPr id="58" name="组 57"/>
          <p:cNvGrpSpPr/>
          <p:nvPr/>
        </p:nvGrpSpPr>
        <p:grpSpPr>
          <a:xfrm rot="18181241">
            <a:off x="8831073" y="37679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操作</a:t>
            </a:r>
          </a:p>
        </p:txBody>
      </p:sp>
      <p:sp>
        <p:nvSpPr>
          <p:cNvPr id="56" name="矩形 55"/>
          <p:cNvSpPr/>
          <p:nvPr/>
        </p:nvSpPr>
        <p:spPr>
          <a:xfrm>
            <a:off x="3293745" y="1671955"/>
            <a:ext cx="8288020" cy="3688080"/>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(1)可见性</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类中操作的可见性主要包括公有(Public)、私有(Private)、受保护(Protected)和包内公有(Package)。在UML中，公有类型用“</a:t>
            </a: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”表示，私有类型用“</a:t>
            </a: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’表示，受保护类型则用“#”表示，而包内公有类型用“</a:t>
            </a: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”表示。</a:t>
            </a: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(2)操作名</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用来描述所属类的行为的动词或动词短语。</a:t>
            </a: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(3)参数表</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些按顺序排列的属性定义了操作的输人。 是可选的， 即操作不</a:t>
            </a:r>
            <a:r>
              <a:rPr lang="zh-CN" dirty="0">
                <a:latin typeface="微软雅黑" panose="020B0503020204020204" charset="-122"/>
                <a:ea typeface="微软雅黑" panose="020B0503020204020204" charset="-122"/>
              </a:rPr>
              <a:t>一</a:t>
            </a:r>
            <a:r>
              <a:rPr dirty="0">
                <a:latin typeface="微软雅黑" panose="020B0503020204020204" charset="-122"/>
                <a:ea typeface="微软雅黑" panose="020B0503020204020204" charset="-122"/>
              </a:rPr>
              <a:t>定必须有参数才行。</a:t>
            </a: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参数的定义方式</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“名称</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类型”。若存在多个参数，将各个参数用逗号隔开。参数可以具有默认值。</a:t>
            </a: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操作</a:t>
            </a:r>
          </a:p>
        </p:txBody>
      </p:sp>
      <p:sp>
        <p:nvSpPr>
          <p:cNvPr id="56" name="矩形 55"/>
          <p:cNvSpPr/>
          <p:nvPr/>
        </p:nvSpPr>
        <p:spPr>
          <a:xfrm>
            <a:off x="358140" y="1211580"/>
            <a:ext cx="8257540" cy="4407535"/>
          </a:xfrm>
          <a:prstGeom prst="rect">
            <a:avLst/>
          </a:prstGeom>
        </p:spPr>
        <p:txBody>
          <a:bodyPr wrap="square">
            <a:spAutoFit/>
          </a:bodyPr>
          <a:lstStyle/>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 (4)返回类型</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是可选的，即操作不一定必须有返回类型。绝大部分编程语言只支持一个返回值。具体的编程语言一般要加一个关键字void来表示无返回值。</a:t>
            </a:r>
          </a:p>
          <a:p>
            <a:pPr defTabSz="608965">
              <a:lnSpc>
                <a:spcPct val="130000"/>
              </a:lnSpc>
              <a:defRPr/>
            </a:pPr>
            <a:r>
              <a:rPr lang="en-US" dirty="0">
                <a:latin typeface="微软雅黑" panose="020B0503020204020204" charset="-122"/>
                <a:ea typeface="微软雅黑" panose="020B0503020204020204" charset="-122"/>
              </a:rPr>
              <a:t>	</a:t>
            </a: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(5)属性字符串</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在操作的定义中加人一些除了预定义元素之外的信息。</a:t>
            </a: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像前面给类的属性指定附加信息一样，也可以给操作指定附加信息。在操作名后面的括号中可以说明操作所需要的参数和参数的类型。有一种操作叫</a:t>
            </a:r>
            <a:r>
              <a:rPr lang="zh-CN" dirty="0">
                <a:latin typeface="微软雅黑" panose="020B0503020204020204" charset="-122"/>
                <a:ea typeface="微软雅黑" panose="020B0503020204020204" charset="-122"/>
              </a:rPr>
              <a:t>函数</a:t>
            </a:r>
            <a:r>
              <a:rPr dirty="0">
                <a:latin typeface="微软雅黑" panose="020B0503020204020204" charset="-122"/>
                <a:ea typeface="微软雅黑" panose="020B0503020204020204" charset="-122"/>
              </a:rPr>
              <a:t>(Function)，它在完成操作后要返回一个返回值。可以指明函数的返回值及返回值的类型。</a:t>
            </a: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例如，</a:t>
            </a:r>
            <a:r>
              <a:rPr lang="zh-CN" dirty="0">
                <a:latin typeface="微软雅黑" panose="020B0503020204020204" charset="-122"/>
                <a:ea typeface="微软雅黑" panose="020B0503020204020204" charset="-122"/>
              </a:rPr>
              <a:t>右图</a:t>
            </a:r>
            <a:r>
              <a:rPr dirty="0">
                <a:latin typeface="微软雅黑" panose="020B0503020204020204" charset="-122"/>
                <a:ea typeface="微软雅黑" panose="020B0503020204020204" charset="-122"/>
              </a:rPr>
              <a:t>中共有两个操作，分别是Deposite( Amount: double)</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int</a:t>
            </a: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和ComputeInterest()。</a:t>
            </a: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其中</a:t>
            </a:r>
            <a:r>
              <a:rPr lang="en-US" altLang="zh-CN" dirty="0">
                <a:latin typeface="微软雅黑" panose="020B0503020204020204" charset="-122"/>
                <a:ea typeface="微软雅黑" panose="020B0503020204020204" charset="-122"/>
              </a:rPr>
              <a:t>A</a:t>
            </a:r>
            <a:r>
              <a:rPr dirty="0">
                <a:latin typeface="微软雅黑" panose="020B0503020204020204" charset="-122"/>
                <a:ea typeface="微软雅黑" panose="020B0503020204020204" charset="-122"/>
              </a:rPr>
              <a:t>mount: double是参数列表</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int是操作返回值的类型。</a:t>
            </a:r>
          </a:p>
        </p:txBody>
      </p:sp>
      <p:grpSp>
        <p:nvGrpSpPr>
          <p:cNvPr id="58" name="组 57"/>
          <p:cNvGrpSpPr/>
          <p:nvPr/>
        </p:nvGrpSpPr>
        <p:grpSpPr>
          <a:xfrm rot="18181241">
            <a:off x="8831073" y="37679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2"/>
          <a:stretch>
            <a:fillRect/>
          </a:stretch>
        </p:blipFill>
        <p:spPr>
          <a:xfrm>
            <a:off x="9105900" y="4391025"/>
            <a:ext cx="2608580" cy="12211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类之间的关系</a:t>
            </a: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grpSp>
        <p:nvGrpSpPr>
          <p:cNvPr id="16" name="组合 15"/>
          <p:cNvGrpSpPr/>
          <p:nvPr/>
        </p:nvGrpSpPr>
        <p:grpSpPr>
          <a:xfrm>
            <a:off x="3799205" y="1622425"/>
            <a:ext cx="7436485" cy="4152265"/>
            <a:chOff x="912" y="2626"/>
            <a:chExt cx="11711" cy="6539"/>
          </a:xfrm>
        </p:grpSpPr>
        <p:grpSp>
          <p:nvGrpSpPr>
            <p:cNvPr id="11" name="组合 10"/>
            <p:cNvGrpSpPr/>
            <p:nvPr/>
          </p:nvGrpSpPr>
          <p:grpSpPr>
            <a:xfrm>
              <a:off x="913" y="2626"/>
              <a:ext cx="8395" cy="1325"/>
              <a:chOff x="2617" y="2536"/>
              <a:chExt cx="8395" cy="1325"/>
            </a:xfrm>
          </p:grpSpPr>
          <p:sp>
            <p:nvSpPr>
              <p:cNvPr id="24" name="矩形 23"/>
              <p:cNvSpPr/>
              <p:nvPr/>
            </p:nvSpPr>
            <p:spPr>
              <a:xfrm>
                <a:off x="2617" y="2536"/>
                <a:ext cx="8395" cy="1325"/>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40" name="文本框 39"/>
              <p:cNvSpPr txBox="1"/>
              <p:nvPr/>
            </p:nvSpPr>
            <p:spPr>
              <a:xfrm>
                <a:off x="2617" y="2909"/>
                <a:ext cx="8394" cy="725"/>
              </a:xfrm>
              <a:prstGeom prst="rect">
                <a:avLst/>
              </a:prstGeom>
              <a:noFill/>
            </p:spPr>
            <p:txBody>
              <a:bodyPr wrap="square" rtlCol="0">
                <a:spAutoFit/>
              </a:bodyPr>
              <a:lstStyle/>
              <a:p>
                <a:pPr algn="ctr" defTabSz="608965"/>
                <a:r>
                  <a:rPr kumimoji="1" lang="zh-CN" sz="2400" dirty="0">
                    <a:solidFill>
                      <a:srgbClr val="FFFFFF"/>
                    </a:solidFill>
                    <a:ea typeface="微软雅黑" panose="020B0503020204020204" charset="-122"/>
                  </a:rPr>
                  <a:t>依赖关系</a:t>
                </a:r>
              </a:p>
            </p:txBody>
          </p:sp>
        </p:grpSp>
        <p:grpSp>
          <p:nvGrpSpPr>
            <p:cNvPr id="14" name="组合 13"/>
            <p:cNvGrpSpPr/>
            <p:nvPr/>
          </p:nvGrpSpPr>
          <p:grpSpPr>
            <a:xfrm>
              <a:off x="4227" y="7840"/>
              <a:ext cx="8396" cy="1325"/>
              <a:chOff x="2616" y="7840"/>
              <a:chExt cx="8396" cy="1325"/>
            </a:xfrm>
          </p:grpSpPr>
          <p:sp>
            <p:nvSpPr>
              <p:cNvPr id="4" name="矩形 3"/>
              <p:cNvSpPr/>
              <p:nvPr/>
            </p:nvSpPr>
            <p:spPr>
              <a:xfrm>
                <a:off x="2616" y="7840"/>
                <a:ext cx="8396" cy="1325"/>
              </a:xfrm>
              <a:prstGeom prst="rect">
                <a:avLst/>
              </a:prstGeom>
              <a:solidFill>
                <a:srgbClr val="3B3D3C"/>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7" name="文本框 6"/>
              <p:cNvSpPr txBox="1"/>
              <p:nvPr/>
            </p:nvSpPr>
            <p:spPr>
              <a:xfrm>
                <a:off x="2617" y="8212"/>
                <a:ext cx="8393" cy="725"/>
              </a:xfrm>
              <a:prstGeom prst="rect">
                <a:avLst/>
              </a:prstGeom>
              <a:noFill/>
            </p:spPr>
            <p:txBody>
              <a:bodyPr wrap="square" rtlCol="0">
                <a:spAutoFit/>
              </a:bodyPr>
              <a:lstStyle/>
              <a:p>
                <a:pPr algn="ctr" defTabSz="608965"/>
                <a:r>
                  <a:rPr kumimoji="1" lang="zh-CN" sz="2400" dirty="0">
                    <a:solidFill>
                      <a:srgbClr val="FFFFFF"/>
                    </a:solidFill>
                    <a:ea typeface="微软雅黑" panose="020B0503020204020204" charset="-122"/>
                  </a:rPr>
                  <a:t>实现关系</a:t>
                </a:r>
              </a:p>
            </p:txBody>
          </p:sp>
        </p:grpSp>
        <p:grpSp>
          <p:nvGrpSpPr>
            <p:cNvPr id="12" name="组合 11"/>
            <p:cNvGrpSpPr/>
            <p:nvPr/>
          </p:nvGrpSpPr>
          <p:grpSpPr>
            <a:xfrm>
              <a:off x="4227" y="4350"/>
              <a:ext cx="8395" cy="1325"/>
              <a:chOff x="2617" y="4304"/>
              <a:chExt cx="8395" cy="1325"/>
            </a:xfrm>
          </p:grpSpPr>
          <p:sp>
            <p:nvSpPr>
              <p:cNvPr id="6" name="矩形 5"/>
              <p:cNvSpPr/>
              <p:nvPr/>
            </p:nvSpPr>
            <p:spPr>
              <a:xfrm>
                <a:off x="2617" y="4304"/>
                <a:ext cx="8395" cy="1325"/>
              </a:xfrm>
              <a:prstGeom prst="rect">
                <a:avLst/>
              </a:prstGeom>
              <a:solidFill>
                <a:srgbClr val="3B3D3C"/>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8" name="文本框 7"/>
              <p:cNvSpPr txBox="1"/>
              <p:nvPr/>
            </p:nvSpPr>
            <p:spPr>
              <a:xfrm>
                <a:off x="2617" y="4677"/>
                <a:ext cx="8394" cy="725"/>
              </a:xfrm>
              <a:prstGeom prst="rect">
                <a:avLst/>
              </a:prstGeom>
              <a:noFill/>
            </p:spPr>
            <p:txBody>
              <a:bodyPr wrap="square" rtlCol="0">
                <a:spAutoFit/>
              </a:bodyPr>
              <a:lstStyle/>
              <a:p>
                <a:pPr algn="ctr" defTabSz="608965"/>
                <a:r>
                  <a:rPr kumimoji="1" lang="zh-CN" sz="2400" dirty="0">
                    <a:solidFill>
                      <a:srgbClr val="FFFFFF"/>
                    </a:solidFill>
                    <a:ea typeface="微软雅黑" panose="020B0503020204020204" charset="-122"/>
                  </a:rPr>
                  <a:t>泛化关系</a:t>
                </a:r>
              </a:p>
            </p:txBody>
          </p:sp>
        </p:grpSp>
        <p:grpSp>
          <p:nvGrpSpPr>
            <p:cNvPr id="13" name="组合 12"/>
            <p:cNvGrpSpPr/>
            <p:nvPr/>
          </p:nvGrpSpPr>
          <p:grpSpPr>
            <a:xfrm>
              <a:off x="912" y="6095"/>
              <a:ext cx="8396" cy="1325"/>
              <a:chOff x="2616" y="6075"/>
              <a:chExt cx="8396" cy="1325"/>
            </a:xfrm>
          </p:grpSpPr>
          <p:sp>
            <p:nvSpPr>
              <p:cNvPr id="5" name="矩形 4"/>
              <p:cNvSpPr/>
              <p:nvPr/>
            </p:nvSpPr>
            <p:spPr>
              <a:xfrm>
                <a:off x="2616" y="6075"/>
                <a:ext cx="8396" cy="1325"/>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9" name="文本框 8"/>
              <p:cNvSpPr txBox="1"/>
              <p:nvPr/>
            </p:nvSpPr>
            <p:spPr>
              <a:xfrm>
                <a:off x="2617" y="6447"/>
                <a:ext cx="8393" cy="725"/>
              </a:xfrm>
              <a:prstGeom prst="rect">
                <a:avLst/>
              </a:prstGeom>
              <a:noFill/>
            </p:spPr>
            <p:txBody>
              <a:bodyPr wrap="square" rtlCol="0">
                <a:spAutoFit/>
              </a:bodyPr>
              <a:lstStyle/>
              <a:p>
                <a:pPr algn="ctr" defTabSz="608965"/>
                <a:r>
                  <a:rPr kumimoji="1" lang="zh-CN" sz="2400" dirty="0">
                    <a:solidFill>
                      <a:srgbClr val="FFFFFF"/>
                    </a:solidFill>
                    <a:ea typeface="微软雅黑" panose="020B0503020204020204" charset="-122"/>
                  </a:rPr>
                  <a:t>关联关系</a:t>
                </a:r>
              </a:p>
            </p:txBody>
          </p:sp>
        </p:grpSp>
      </p:gr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依赖关系</a:t>
            </a:r>
          </a:p>
        </p:txBody>
      </p:sp>
      <p:sp>
        <p:nvSpPr>
          <p:cNvPr id="56" name="矩形 55"/>
          <p:cNvSpPr/>
          <p:nvPr/>
        </p:nvSpPr>
        <p:spPr>
          <a:xfrm>
            <a:off x="358140" y="1211580"/>
            <a:ext cx="8257540" cy="4048125"/>
          </a:xfrm>
          <a:prstGeom prst="rect">
            <a:avLst/>
          </a:prstGeom>
        </p:spPr>
        <p:txBody>
          <a:bodyPr wrap="square">
            <a:spAutoFit/>
          </a:bodyPr>
          <a:lstStyle/>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依赖关系(Dependency)表示两个或多个模型元素之间语义上的关系。</a:t>
            </a: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它表示了这样一种情形，对于一个元素(服务提供者)的某些改变可能会影响或提供消息给其他元素(使用者)，即使用者以某种形式依赖于其他类元。</a:t>
            </a:r>
          </a:p>
          <a:p>
            <a:pPr defTabSz="608965">
              <a:lnSpc>
                <a:spcPct val="130000"/>
              </a:lnSpc>
              <a:defRPr/>
            </a:pPr>
            <a:r>
              <a:rPr lang="en-US" dirty="0">
                <a:latin typeface="微软雅黑" panose="020B0503020204020204" charset="-122"/>
                <a:ea typeface="微软雅黑" panose="020B0503020204020204" charset="-122"/>
              </a:rPr>
              <a:t>	</a:t>
            </a: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在UML图形上</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把依赖画成一条有向的虚线，指向被依赖的事物。当要指明一个事物使用另一个事物时，就使用依赖。</a:t>
            </a: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依赖关系如</a:t>
            </a:r>
            <a:r>
              <a:rPr lang="zh-CN" dirty="0">
                <a:latin typeface="微软雅黑" panose="020B0503020204020204" charset="-122"/>
                <a:ea typeface="微软雅黑" panose="020B0503020204020204" charset="-122"/>
              </a:rPr>
              <a:t>下图</a:t>
            </a:r>
            <a:r>
              <a:rPr dirty="0">
                <a:latin typeface="微软雅黑" panose="020B0503020204020204" charset="-122"/>
                <a:ea typeface="微软雅黑" panose="020B0503020204020204" charset="-122"/>
              </a:rPr>
              <a:t>所示。</a:t>
            </a: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dirty="0">
                <a:latin typeface="微软雅黑" panose="020B0503020204020204" charset="-122"/>
                <a:ea typeface="微软雅黑" panose="020B0503020204020204" charset="-122"/>
              </a:rPr>
              <a:t>      UML定义了4种基本依赖，分别是使用依赖、抽象依赖、授权依赖和绑定依赖。</a:t>
            </a:r>
          </a:p>
        </p:txBody>
      </p:sp>
      <p:grpSp>
        <p:nvGrpSpPr>
          <p:cNvPr id="58" name="组 57"/>
          <p:cNvGrpSpPr/>
          <p:nvPr/>
        </p:nvGrpSpPr>
        <p:grpSpPr>
          <a:xfrm rot="18181241">
            <a:off x="8831073" y="37679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4" name="图片 3"/>
          <p:cNvPicPr>
            <a:picLocks noChangeAspect="1"/>
          </p:cNvPicPr>
          <p:nvPr/>
        </p:nvPicPr>
        <p:blipFill>
          <a:blip r:embed="rId2"/>
          <a:stretch>
            <a:fillRect/>
          </a:stretch>
        </p:blipFill>
        <p:spPr>
          <a:xfrm>
            <a:off x="6492875" y="5356225"/>
            <a:ext cx="3580765" cy="9334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泛化关系</a:t>
            </a:r>
          </a:p>
        </p:txBody>
      </p:sp>
      <p:sp>
        <p:nvSpPr>
          <p:cNvPr id="56" name="矩形 55"/>
          <p:cNvSpPr/>
          <p:nvPr/>
        </p:nvSpPr>
        <p:spPr>
          <a:xfrm>
            <a:off x="3293745" y="1671955"/>
            <a:ext cx="8288020" cy="2609215"/>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lang="zh-CN" dirty="0">
                <a:latin typeface="微软雅黑" panose="020B0503020204020204" charset="-122"/>
                <a:ea typeface="微软雅黑" panose="020B0503020204020204" charset="-122"/>
              </a:rPr>
              <a:t>泛化关系（</a:t>
            </a:r>
            <a:r>
              <a:rPr lang="en-US" altLang="zh-CN" dirty="0">
                <a:latin typeface="微软雅黑" panose="020B0503020204020204" charset="-122"/>
                <a:ea typeface="微软雅黑" panose="020B0503020204020204" charset="-122"/>
              </a:rPr>
              <a:t>Generalization</a:t>
            </a:r>
            <a:r>
              <a:rPr lang="zh-CN" dirty="0">
                <a:latin typeface="微软雅黑" panose="020B0503020204020204" charset="-122"/>
                <a:ea typeface="微软雅黑" panose="020B0503020204020204" charset="-122"/>
              </a:rPr>
              <a:t>）是一种存在于一般元素和特殊元素之间的分类关系，它只使用在类型上，而不是实例上。</a:t>
            </a:r>
          </a:p>
          <a:p>
            <a:pPr defTabSz="608965">
              <a:lnSpc>
                <a:spcPct val="130000"/>
              </a:lnSpc>
              <a:defRPr/>
            </a:pPr>
            <a:endParaRPr lang="zh-CN" dirty="0">
              <a:latin typeface="微软雅黑" panose="020B0503020204020204" charset="-122"/>
              <a:ea typeface="微软雅黑" panose="020B0503020204020204" charset="-122"/>
            </a:endParaRPr>
          </a:p>
          <a:p>
            <a:pPr defTabSz="608965">
              <a:lnSpc>
                <a:spcPct val="130000"/>
              </a:lnSpc>
              <a:defRPr/>
            </a:pPr>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在类中，一般元素被称为超类和父类，而特殊元素被称为子类。</a:t>
            </a:r>
          </a:p>
          <a:p>
            <a:pPr defTabSz="608965">
              <a:lnSpc>
                <a:spcPct val="130000"/>
              </a:lnSpc>
              <a:defRPr/>
            </a:pPr>
            <a:endParaRPr lang="zh-CN" altLang="en-US" dirty="0">
              <a:latin typeface="微软雅黑" panose="020B0503020204020204" charset="-122"/>
              <a:ea typeface="微软雅黑" panose="020B0503020204020204" charset="-122"/>
            </a:endParaRPr>
          </a:p>
          <a:p>
            <a:pPr defTabSz="608965">
              <a:lnSpc>
                <a:spcPct val="130000"/>
              </a:lnSpc>
              <a:defRPr/>
            </a:pPr>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在</a:t>
            </a:r>
            <a:r>
              <a:rPr lang="en-US" altLang="zh-CN" dirty="0">
                <a:latin typeface="微软雅黑" panose="020B0503020204020204" charset="-122"/>
                <a:ea typeface="微软雅黑" panose="020B0503020204020204" charset="-122"/>
              </a:rPr>
              <a:t>UML</a:t>
            </a:r>
            <a:r>
              <a:rPr lang="zh-CN" altLang="en-US" dirty="0">
                <a:latin typeface="微软雅黑" panose="020B0503020204020204" charset="-122"/>
                <a:ea typeface="微软雅黑" panose="020B0503020204020204" charset="-122"/>
              </a:rPr>
              <a:t>中，泛化关系用一条从子类指向父类的空心三角箭头表示，如下图所示。</a:t>
            </a: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2"/>
          <a:stretch>
            <a:fillRect/>
          </a:stretch>
        </p:blipFill>
        <p:spPr>
          <a:xfrm>
            <a:off x="4547870" y="4803775"/>
            <a:ext cx="4152265" cy="13906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关联关系</a:t>
            </a:r>
          </a:p>
        </p:txBody>
      </p:sp>
      <p:sp>
        <p:nvSpPr>
          <p:cNvPr id="56" name="矩形 55"/>
          <p:cNvSpPr/>
          <p:nvPr/>
        </p:nvSpPr>
        <p:spPr>
          <a:xfrm>
            <a:off x="358140" y="1211580"/>
            <a:ext cx="8257540" cy="2249170"/>
          </a:xfrm>
          <a:prstGeom prst="rect">
            <a:avLst/>
          </a:prstGeom>
        </p:spPr>
        <p:txBody>
          <a:bodyPr wrap="square">
            <a:spAutoFit/>
          </a:bodyPr>
          <a:lstStyle/>
          <a:p>
            <a:pPr defTabSz="608965">
              <a:lnSpc>
                <a:spcPct val="130000"/>
              </a:lnSpc>
              <a:defRPr/>
            </a:pPr>
            <a:r>
              <a:rPr lang="en-US" dirty="0">
                <a:latin typeface="微软雅黑" panose="020B0503020204020204" charset="-122"/>
                <a:ea typeface="微软雅黑" panose="020B0503020204020204" charset="-122"/>
              </a:rPr>
              <a:t>	</a:t>
            </a:r>
            <a:r>
              <a:rPr lang="zh-CN" dirty="0">
                <a:latin typeface="微软雅黑" panose="020B0503020204020204" charset="-122"/>
                <a:ea typeface="微软雅黑" panose="020B0503020204020204" charset="-122"/>
              </a:rPr>
              <a:t>关联关系（</a:t>
            </a:r>
            <a:r>
              <a:rPr lang="en-US" altLang="zh-CN" dirty="0">
                <a:latin typeface="微软雅黑" panose="020B0503020204020204" charset="-122"/>
                <a:ea typeface="微软雅黑" panose="020B0503020204020204" charset="-122"/>
              </a:rPr>
              <a:t>Association</a:t>
            </a:r>
            <a:r>
              <a:rPr lang="zh-CN" dirty="0">
                <a:latin typeface="微软雅黑" panose="020B0503020204020204" charset="-122"/>
                <a:ea typeface="微软雅黑" panose="020B0503020204020204" charset="-122"/>
              </a:rPr>
              <a:t>）是一种结构关系，它指明一个事物一个事物的对象与另一个事物的对象之间的联系。也就是说关联描述了系统中对象或实例之间的离散连接。给定一个连接两个类的关联，可以从一个类的对象联系到另一个类的对象。关联的两端都连接到一个类在理论上也是合法的。</a:t>
            </a:r>
          </a:p>
          <a:p>
            <a:pPr defTabSz="608965">
              <a:lnSpc>
                <a:spcPct val="130000"/>
              </a:lnSpc>
              <a:defRPr/>
            </a:pPr>
            <a:endParaRPr lang="zh-CN" dirty="0">
              <a:latin typeface="微软雅黑" panose="020B0503020204020204" charset="-122"/>
              <a:ea typeface="微软雅黑" panose="020B0503020204020204" charset="-122"/>
            </a:endParaRPr>
          </a:p>
          <a:p>
            <a:pPr defTabSz="608965">
              <a:lnSpc>
                <a:spcPct val="130000"/>
              </a:lnSpc>
              <a:defRPr/>
            </a:pPr>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在</a:t>
            </a:r>
            <a:r>
              <a:rPr lang="en-US" altLang="zh-CN" dirty="0">
                <a:latin typeface="微软雅黑" panose="020B0503020204020204" charset="-122"/>
                <a:ea typeface="微软雅黑" panose="020B0503020204020204" charset="-122"/>
              </a:rPr>
              <a:t>UML</a:t>
            </a:r>
            <a:r>
              <a:rPr lang="zh-CN" altLang="en-US" dirty="0">
                <a:latin typeface="微软雅黑" panose="020B0503020204020204" charset="-122"/>
                <a:ea typeface="微软雅黑" panose="020B0503020204020204" charset="-122"/>
              </a:rPr>
              <a:t>图形中，关联关系用一条连接两个类的</a:t>
            </a:r>
            <a:r>
              <a:rPr lang="zh-CN" dirty="0">
                <a:latin typeface="微软雅黑" panose="020B0503020204020204" charset="-122"/>
                <a:ea typeface="微软雅黑" panose="020B0503020204020204" charset="-122"/>
                <a:sym typeface="+mn-ea"/>
              </a:rPr>
              <a:t>实线表示</a:t>
            </a:r>
            <a:endParaRPr lang="zh-CN" altLang="en-US" dirty="0">
              <a:latin typeface="微软雅黑" panose="020B0503020204020204" charset="-122"/>
              <a:ea typeface="微软雅黑" panose="020B0503020204020204" charset="-122"/>
              <a:sym typeface="+mn-ea"/>
            </a:endParaRPr>
          </a:p>
        </p:txBody>
      </p:sp>
      <p:grpSp>
        <p:nvGrpSpPr>
          <p:cNvPr id="58" name="组 57"/>
          <p:cNvGrpSpPr/>
          <p:nvPr/>
        </p:nvGrpSpPr>
        <p:grpSpPr>
          <a:xfrm rot="18181241">
            <a:off x="8831073" y="37679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2"/>
          <a:stretch>
            <a:fillRect/>
          </a:stretch>
        </p:blipFill>
        <p:spPr>
          <a:xfrm>
            <a:off x="5367020" y="4521835"/>
            <a:ext cx="4828540" cy="14097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实现关系</a:t>
            </a:r>
          </a:p>
        </p:txBody>
      </p:sp>
      <p:sp>
        <p:nvSpPr>
          <p:cNvPr id="56" name="矩形 55"/>
          <p:cNvSpPr/>
          <p:nvPr/>
        </p:nvSpPr>
        <p:spPr>
          <a:xfrm>
            <a:off x="3293745" y="1671955"/>
            <a:ext cx="8288020" cy="2609215"/>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实现将一种模型元素与另一种模型元素连接起来，比如类和接口。泛化和实现关系都可以将一般描述与具体描述联系起来。泛化将同一语义层上的元素连接起来，并且通常在同一模型内。实现关系则将不同语义层内的元索连接起来，通常建立在不同的模型内</a:t>
            </a:r>
            <a:r>
              <a:rPr lang="zh-CN" dirty="0">
                <a:latin typeface="微软雅黑" panose="020B0503020204020204" charset="-122"/>
                <a:ea typeface="微软雅黑" panose="020B0503020204020204" charset="-122"/>
              </a:rPr>
              <a:t>。</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dirty="0">
                <a:latin typeface="微软雅黑" panose="020B0503020204020204" charset="-122"/>
                <a:ea typeface="微软雅黑" panose="020B0503020204020204" charset="-122"/>
              </a:rPr>
              <a:t>      实现关系通常在两种情况下被使用</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在接口与实现该接口的类之间</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在用例及实现该用例的协作之间。</a:t>
            </a: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a:solidFill>
                  <a:srgbClr val="22272C"/>
                </a:solidFill>
                <a:ea typeface="微软雅黑" panose="020B0503020204020204" charset="-122"/>
                <a:cs typeface="Arial" panose="020B0604020202020204"/>
              </a:rPr>
              <a:t>PART</a:t>
            </a:r>
            <a:r>
              <a:rPr kumimoji="1" lang="zh-CN" altLang="en-US" dirty="0">
                <a:solidFill>
                  <a:srgbClr val="22272C"/>
                </a:solidFill>
                <a:ea typeface="微软雅黑" panose="020B0503020204020204" charset="-122"/>
                <a:cs typeface="Arial" panose="020B0604020202020204"/>
              </a:rPr>
              <a:t> </a:t>
            </a:r>
            <a:r>
              <a:rPr kumimoji="1" lang="en-US" altLang="zh-CN" dirty="0">
                <a:solidFill>
                  <a:srgbClr val="22272C"/>
                </a:solidFill>
                <a:ea typeface="微软雅黑" panose="020B0503020204020204" charset="-122"/>
                <a:cs typeface="Arial" panose="020B0604020202020204"/>
              </a:rPr>
              <a:t>3</a:t>
            </a:r>
            <a:endParaRPr kumimoji="1" lang="zh-CN" altLang="en-US" dirty="0">
              <a:solidFill>
                <a:srgbClr val="22272C"/>
              </a:solidFill>
              <a:ea typeface="微软雅黑" panose="020B0503020204020204" charset="-122"/>
              <a:cs typeface="Arial" panose="020B0604020202020204"/>
            </a:endParaRPr>
          </a:p>
        </p:txBody>
      </p:sp>
      <p:sp>
        <p:nvSpPr>
          <p:cNvPr id="3" name="文本占位符 2"/>
          <p:cNvSpPr>
            <a:spLocks noGrp="1"/>
          </p:cNvSpPr>
          <p:nvPr>
            <p:ph type="body" sz="quarter" idx="14"/>
          </p:nvPr>
        </p:nvSpPr>
        <p:spPr>
          <a:xfrm>
            <a:off x="4533821" y="3102361"/>
            <a:ext cx="6186332" cy="1095463"/>
          </a:xfrm>
        </p:spPr>
        <p:txBody>
          <a:bodyPr/>
          <a:lstStyle/>
          <a:p>
            <a:pPr algn="ctr"/>
            <a:r>
              <a:rPr kumimoji="1" lang="zh-CN" altLang="en-US" dirty="0" smtClean="0"/>
              <a:t>顺序图</a:t>
            </a:r>
          </a:p>
        </p:txBody>
      </p:sp>
      <p:sp>
        <p:nvSpPr>
          <p:cNvPr id="5" name="椭圆 4"/>
          <p:cNvSpPr/>
          <p:nvPr/>
        </p:nvSpPr>
        <p:spPr>
          <a:xfrm>
            <a:off x="-4126388" y="-450037"/>
            <a:ext cx="7718163" cy="7718159"/>
          </a:xfrm>
          <a:prstGeom prst="ellipse">
            <a:avLst/>
          </a:prstGeom>
          <a:noFill/>
          <a:ln>
            <a:solidFill>
              <a:srgbClr val="FB5F6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6" name="椭圆 5"/>
          <p:cNvSpPr/>
          <p:nvPr/>
        </p:nvSpPr>
        <p:spPr>
          <a:xfrm>
            <a:off x="-3713014" y="-36664"/>
            <a:ext cx="6891415" cy="6891411"/>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7" name="椭圆 6"/>
          <p:cNvSpPr/>
          <p:nvPr/>
        </p:nvSpPr>
        <p:spPr>
          <a:xfrm>
            <a:off x="-3772842" y="10851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8" name="椭圆 7"/>
          <p:cNvSpPr/>
          <p:nvPr/>
        </p:nvSpPr>
        <p:spPr>
          <a:xfrm>
            <a:off x="3178402" y="38703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grpSp>
        <p:nvGrpSpPr>
          <p:cNvPr id="9" name="组 8"/>
          <p:cNvGrpSpPr/>
          <p:nvPr/>
        </p:nvGrpSpPr>
        <p:grpSpPr>
          <a:xfrm>
            <a:off x="-1042937" y="1586147"/>
            <a:ext cx="3509212" cy="3620011"/>
            <a:chOff x="6205698" y="1718554"/>
            <a:chExt cx="1970113" cy="2032317"/>
          </a:xfrm>
          <a:solidFill>
            <a:srgbClr val="F9F5EE"/>
          </a:solidFill>
        </p:grpSpPr>
        <p:sp>
          <p:nvSpPr>
            <p:cNvPr id="10"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a:solidFill>
                  <a:srgbClr val="22272C"/>
                </a:solidFill>
                <a:ea typeface="微软雅黑" panose="020B0503020204020204" charset="-122"/>
                <a:cs typeface="Arial" panose="020B0604020202020204"/>
              </a:rPr>
              <a:t>PART</a:t>
            </a:r>
            <a:r>
              <a:rPr kumimoji="1" lang="zh-CN" altLang="en-US" dirty="0">
                <a:solidFill>
                  <a:srgbClr val="22272C"/>
                </a:solidFill>
                <a:ea typeface="微软雅黑" panose="020B0503020204020204" charset="-122"/>
                <a:cs typeface="Arial" panose="020B0604020202020204"/>
              </a:rPr>
              <a:t> </a:t>
            </a:r>
            <a:r>
              <a:rPr kumimoji="1" lang="en-US" altLang="zh-CN" dirty="0" smtClean="0">
                <a:solidFill>
                  <a:srgbClr val="22272C"/>
                </a:solidFill>
                <a:ea typeface="微软雅黑" panose="020B0503020204020204" charset="-122"/>
                <a:cs typeface="Arial" panose="020B0604020202020204"/>
              </a:rPr>
              <a:t>1</a:t>
            </a:r>
            <a:endParaRPr kumimoji="1" lang="zh-CN" altLang="en-US" dirty="0">
              <a:solidFill>
                <a:srgbClr val="22272C"/>
              </a:solidFill>
              <a:ea typeface="微软雅黑" panose="020B0503020204020204" charset="-122"/>
              <a:cs typeface="Arial" panose="020B0604020202020204"/>
            </a:endParaRPr>
          </a:p>
        </p:txBody>
      </p:sp>
      <p:sp>
        <p:nvSpPr>
          <p:cNvPr id="3" name="文本占位符 2"/>
          <p:cNvSpPr>
            <a:spLocks noGrp="1"/>
          </p:cNvSpPr>
          <p:nvPr>
            <p:ph type="body" sz="quarter" idx="14"/>
          </p:nvPr>
        </p:nvSpPr>
        <p:spPr>
          <a:xfrm>
            <a:off x="4533821" y="3042036"/>
            <a:ext cx="6186332" cy="1095463"/>
          </a:xfrm>
        </p:spPr>
        <p:txBody>
          <a:bodyPr/>
          <a:lstStyle/>
          <a:p>
            <a:pPr algn="ctr"/>
            <a:r>
              <a:rPr kumimoji="1" lang="zh-CN" altLang="en-US" sz="6600" dirty="0" smtClean="0"/>
              <a:t>用例图</a:t>
            </a:r>
          </a:p>
        </p:txBody>
      </p:sp>
      <p:sp>
        <p:nvSpPr>
          <p:cNvPr id="5" name="椭圆 4"/>
          <p:cNvSpPr/>
          <p:nvPr/>
        </p:nvSpPr>
        <p:spPr>
          <a:xfrm>
            <a:off x="-4126388" y="-450037"/>
            <a:ext cx="7718163" cy="7718159"/>
          </a:xfrm>
          <a:prstGeom prst="ellipse">
            <a:avLst/>
          </a:prstGeom>
          <a:noFill/>
          <a:ln>
            <a:solidFill>
              <a:srgbClr val="FB5F6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6" name="椭圆 5"/>
          <p:cNvSpPr/>
          <p:nvPr/>
        </p:nvSpPr>
        <p:spPr>
          <a:xfrm>
            <a:off x="-3713014" y="-36664"/>
            <a:ext cx="6891415" cy="6891411"/>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7" name="椭圆 6"/>
          <p:cNvSpPr/>
          <p:nvPr/>
        </p:nvSpPr>
        <p:spPr>
          <a:xfrm>
            <a:off x="-3772842" y="10851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8" name="椭圆 7"/>
          <p:cNvSpPr/>
          <p:nvPr/>
        </p:nvSpPr>
        <p:spPr>
          <a:xfrm>
            <a:off x="3178402" y="38703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grpSp>
        <p:nvGrpSpPr>
          <p:cNvPr id="9" name="组 8"/>
          <p:cNvGrpSpPr/>
          <p:nvPr/>
        </p:nvGrpSpPr>
        <p:grpSpPr>
          <a:xfrm>
            <a:off x="-1042937" y="1586147"/>
            <a:ext cx="3509212" cy="3620011"/>
            <a:chOff x="6205698" y="1718554"/>
            <a:chExt cx="1970113" cy="2032317"/>
          </a:xfrm>
          <a:solidFill>
            <a:srgbClr val="F9F5EE"/>
          </a:solidFill>
        </p:grpSpPr>
        <p:sp>
          <p:nvSpPr>
            <p:cNvPr id="10"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顺序图</a:t>
            </a:r>
          </a:p>
        </p:txBody>
      </p:sp>
      <p:sp>
        <p:nvSpPr>
          <p:cNvPr id="4" name="文本框 3"/>
          <p:cNvSpPr txBox="1"/>
          <p:nvPr/>
        </p:nvSpPr>
        <p:spPr>
          <a:xfrm>
            <a:off x="632460" y="693420"/>
            <a:ext cx="4123055" cy="460375"/>
          </a:xfrm>
          <a:prstGeom prst="rect">
            <a:avLst/>
          </a:prstGeom>
          <a:noFill/>
        </p:spPr>
        <p:txBody>
          <a:bodyPr wrap="square" rtlCol="0">
            <a:spAutoFit/>
          </a:bodyPr>
          <a:lstStyle/>
          <a:p>
            <a:r>
              <a:rPr lang="en-US" altLang="zh-CN"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3.1 </a:t>
            </a:r>
            <a:r>
              <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顺序图概述</a:t>
            </a:r>
          </a:p>
        </p:txBody>
      </p:sp>
      <p:sp>
        <p:nvSpPr>
          <p:cNvPr id="5" name="文本框 4"/>
          <p:cNvSpPr txBox="1"/>
          <p:nvPr/>
        </p:nvSpPr>
        <p:spPr>
          <a:xfrm>
            <a:off x="632460" y="1786255"/>
            <a:ext cx="10173335" cy="922020"/>
          </a:xfrm>
          <a:prstGeom prst="rect">
            <a:avLst/>
          </a:prstGeom>
          <a:noFill/>
        </p:spPr>
        <p:txBody>
          <a:bodyPr wrap="square" rtlCol="0">
            <a:spAutoFit/>
          </a:bodyPr>
          <a:lstStyle/>
          <a:p>
            <a:r>
              <a:rPr>
                <a:latin typeface="微软雅黑" panose="020B0503020204020204" charset="-122"/>
                <a:ea typeface="微软雅黑" panose="020B0503020204020204" charset="-122"/>
              </a:rPr>
              <a:t>顺序图(Sequence Diagram)是强调消息时间顺序的交互图，它描述了对象之间</a:t>
            </a:r>
            <a:r>
              <a:rPr lang="zh-CN">
                <a:latin typeface="微软雅黑" panose="020B0503020204020204" charset="-122"/>
                <a:ea typeface="微软雅黑" panose="020B0503020204020204" charset="-122"/>
              </a:rPr>
              <a:t>传递消息</a:t>
            </a:r>
            <a:r>
              <a:rPr>
                <a:latin typeface="微软雅黑" panose="020B0503020204020204" charset="-122"/>
                <a:ea typeface="微软雅黑" panose="020B0503020204020204" charset="-122"/>
              </a:rPr>
              <a:t>的时间顺序,用于表示用例中的行为顺序。顺序图将交互关系表示为一个二维图。横向轴代表了在协作中各独立对象的类元角色。纵向轴是时间轴.时间沿竖线向下延伸</a:t>
            </a:r>
            <a:r>
              <a:rPr lang="zh-CN">
                <a:latin typeface="微软雅黑" panose="020B0503020204020204" charset="-122"/>
                <a:ea typeface="微软雅黑" panose="020B0503020204020204" charset="-122"/>
              </a:rPr>
              <a:t>。</a:t>
            </a:r>
            <a:r>
              <a:rPr lang="zh-CN" sz="1200">
                <a:latin typeface="微软雅黑" panose="020B0503020204020204" charset="-122"/>
                <a:ea typeface="微软雅黑" panose="020B0503020204020204" charset="-122"/>
              </a:rPr>
              <a:t>【</a:t>
            </a:r>
            <a:r>
              <a:rPr lang="en-US" altLang="zh-CN" sz="1200">
                <a:latin typeface="微软雅黑" panose="020B0503020204020204" charset="-122"/>
                <a:ea typeface="微软雅黑" panose="020B0503020204020204" charset="-122"/>
              </a:rPr>
              <a:t>2</a:t>
            </a:r>
            <a:r>
              <a:rPr lang="zh-CN" sz="1200">
                <a:latin typeface="微软雅黑" panose="020B0503020204020204" charset="-122"/>
                <a:ea typeface="微软雅黑" panose="020B0503020204020204" charset="-122"/>
              </a:rPr>
              <a:t>】</a:t>
            </a:r>
          </a:p>
        </p:txBody>
      </p:sp>
      <p:sp>
        <p:nvSpPr>
          <p:cNvPr id="6" name="文本框 5"/>
          <p:cNvSpPr txBox="1"/>
          <p:nvPr/>
        </p:nvSpPr>
        <p:spPr>
          <a:xfrm>
            <a:off x="632460" y="2802255"/>
            <a:ext cx="10172700" cy="922020"/>
          </a:xfrm>
          <a:prstGeom prst="rect">
            <a:avLst/>
          </a:prstGeom>
          <a:noFill/>
        </p:spPr>
        <p:txBody>
          <a:bodyPr wrap="square" rtlCol="0">
            <a:spAutoFit/>
          </a:bodyPr>
          <a:lstStyle/>
          <a:p>
            <a:r>
              <a:rPr>
                <a:latin typeface="微软雅黑" panose="020B0503020204020204" charset="-122"/>
                <a:ea typeface="微软雅黑" panose="020B0503020204020204" charset="-122"/>
              </a:rPr>
              <a:t>顺序图主要用于按照交互发生的一系列顺序，显示对象之间的这些交互。很像类图，开发者一般认为顺序图只对他们有意义。 在项目的</a:t>
            </a:r>
            <a:r>
              <a:rPr lang="zh-CN">
                <a:latin typeface="微软雅黑" panose="020B0503020204020204" charset="-122"/>
                <a:ea typeface="微软雅黑" panose="020B0503020204020204" charset="-122"/>
              </a:rPr>
              <a:t>需求</a:t>
            </a:r>
            <a:r>
              <a:rPr>
                <a:latin typeface="微软雅黑" panose="020B0503020204020204" charset="-122"/>
                <a:ea typeface="微软雅黑" panose="020B0503020204020204" charset="-122"/>
              </a:rPr>
              <a:t>阶段</a:t>
            </a:r>
            <a:r>
              <a:rPr lang="zh-CN">
                <a:latin typeface="微软雅黑" panose="020B0503020204020204" charset="-122"/>
                <a:ea typeface="微软雅黑" panose="020B0503020204020204" charset="-122"/>
              </a:rPr>
              <a:t>，</a:t>
            </a:r>
            <a:r>
              <a:rPr>
                <a:latin typeface="微软雅黑" panose="020B0503020204020204" charset="-122"/>
                <a:ea typeface="微软雅黑" panose="020B0503020204020204" charset="-122"/>
              </a:rPr>
              <a:t>分析师能通过提供一个更加正式层次的表达 把用例带</a:t>
            </a:r>
            <a:r>
              <a:rPr lang="zh-CN">
                <a:latin typeface="微软雅黑" panose="020B0503020204020204" charset="-122"/>
                <a:ea typeface="微软雅黑" panose="020B0503020204020204" charset="-122"/>
              </a:rPr>
              <a:t>入下一层次。</a:t>
            </a:r>
            <a:r>
              <a:rPr>
                <a:latin typeface="微软雅黑" panose="020B0503020204020204" charset="-122"/>
                <a:ea typeface="微软雅黑" panose="020B0503020204020204" charset="-122"/>
              </a:rPr>
              <a:t> 那种情况下，用例常常被细化为一个或者更多的顺序图。</a:t>
            </a:r>
          </a:p>
        </p:txBody>
      </p:sp>
      <p:sp>
        <p:nvSpPr>
          <p:cNvPr id="7" name="文本框 6"/>
          <p:cNvSpPr txBox="1"/>
          <p:nvPr/>
        </p:nvSpPr>
        <p:spPr>
          <a:xfrm>
            <a:off x="633730" y="3951605"/>
            <a:ext cx="10172065" cy="1198880"/>
          </a:xfrm>
          <a:prstGeom prst="rect">
            <a:avLst/>
          </a:prstGeom>
          <a:noFill/>
        </p:spPr>
        <p:txBody>
          <a:bodyPr wrap="square" rtlCol="0">
            <a:spAutoFit/>
          </a:bodyPr>
          <a:lstStyle/>
          <a:p>
            <a:pPr algn="l"/>
            <a:r>
              <a:rPr>
                <a:latin typeface="微软雅黑" panose="020B0503020204020204" charset="-122"/>
                <a:ea typeface="微软雅黑" panose="020B0503020204020204" charset="-122"/>
              </a:rPr>
              <a:t>顺序图的主要用途之一，是把用例表达的需求，转化为进一步、更加正式层次的精细表达。用例常常被细化为一个或者更多的顺序图。顺序图除了在设计新系统方面的用途外，它们还能用来记录一个存在系统(称它为“遗产”）的对象现在如何交互。  当把这个系统移交给另一个人或者组织时，这个文档很有用</a:t>
            </a:r>
            <a:r>
              <a:rPr lang="zh-CN">
                <a:latin typeface="微软雅黑" panose="020B0503020204020204" charset="-122"/>
                <a:ea typeface="微软雅黑" panose="020B0503020204020204" charset="-122"/>
              </a:rPr>
              <a:t>。</a:t>
            </a:r>
            <a:r>
              <a:rPr lang="zh-CN" sz="1200">
                <a:latin typeface="微软雅黑" panose="020B0503020204020204" charset="-122"/>
                <a:ea typeface="微软雅黑" panose="020B0503020204020204" charset="-122"/>
              </a:rPr>
              <a:t>【</a:t>
            </a:r>
            <a:r>
              <a:rPr lang="en-US" altLang="zh-CN" sz="1200">
                <a:latin typeface="微软雅黑" panose="020B0503020204020204" charset="-122"/>
                <a:ea typeface="微软雅黑" panose="020B0503020204020204" charset="-122"/>
              </a:rPr>
              <a:t>2</a:t>
            </a:r>
            <a:r>
              <a:rPr lang="zh-CN" sz="1200">
                <a:latin typeface="微软雅黑" panose="020B0503020204020204" charset="-122"/>
                <a:ea typeface="微软雅黑" panose="020B0503020204020204" charset="-122"/>
              </a:rPr>
              <a:t>】</a:t>
            </a:r>
          </a:p>
        </p:txBody>
      </p:sp>
      <p:sp>
        <p:nvSpPr>
          <p:cNvPr id="9" name="文本框 8"/>
          <p:cNvSpPr txBox="1"/>
          <p:nvPr/>
        </p:nvSpPr>
        <p:spPr>
          <a:xfrm>
            <a:off x="633095" y="5305425"/>
            <a:ext cx="10172700" cy="368300"/>
          </a:xfrm>
          <a:prstGeom prst="rect">
            <a:avLst/>
          </a:prstGeom>
          <a:noFill/>
        </p:spPr>
        <p:txBody>
          <a:bodyPr wrap="square" rtlCol="0">
            <a:spAutoFit/>
          </a:bodyPr>
          <a:lstStyle/>
          <a:p>
            <a:r>
              <a:rPr>
                <a:latin typeface="微软雅黑" panose="020B0503020204020204" charset="-122"/>
                <a:ea typeface="微软雅黑" panose="020B0503020204020204" charset="-122"/>
              </a:rPr>
              <a:t>UML顺序图是用来描述类与类之间的方法调用过程(或消息发送)是如何实现的。</a:t>
            </a:r>
          </a:p>
        </p:txBody>
      </p:sp>
    </p:spTree>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顺序图</a:t>
            </a:r>
          </a:p>
        </p:txBody>
      </p:sp>
      <p:sp>
        <p:nvSpPr>
          <p:cNvPr id="19" name="矩形 18"/>
          <p:cNvSpPr/>
          <p:nvPr/>
        </p:nvSpPr>
        <p:spPr>
          <a:xfrm>
            <a:off x="564515" y="1487170"/>
            <a:ext cx="10944860" cy="810260"/>
          </a:xfrm>
          <a:prstGeom prst="rect">
            <a:avLst/>
          </a:prstGeom>
        </p:spPr>
        <p:txBody>
          <a:bodyPr wrap="square">
            <a:spAutoFit/>
          </a:bodyPr>
          <a:lstStyle/>
          <a:p>
            <a:pPr lvl="0">
              <a:lnSpc>
                <a:spcPct val="130000"/>
              </a:lnSpc>
            </a:pPr>
            <a:r>
              <a:rPr lang="zh-CN" altLang="zh-CN" dirty="0">
                <a:solidFill>
                  <a:srgbClr val="FFFFFF"/>
                </a:solidFill>
                <a:latin typeface="微软雅黑" panose="020B0503020204020204" charset="-122"/>
                <a:ea typeface="微软雅黑" panose="020B0503020204020204" charset="-122"/>
                <a:cs typeface="微软雅黑" panose="020B0503020204020204" charset="-122"/>
              </a:rPr>
              <a:t>顺序图中包括的建模元素有：角色（</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Actor)</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、对象（</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Object)</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、生命线（</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Lifeline)</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、激活（</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Actiivation)</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、消息（</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Message)</a:t>
            </a:r>
          </a:p>
        </p:txBody>
      </p:sp>
      <p:sp>
        <p:nvSpPr>
          <p:cNvPr id="20" name="矩形 19"/>
          <p:cNvSpPr/>
          <p:nvPr/>
        </p:nvSpPr>
        <p:spPr>
          <a:xfrm>
            <a:off x="621922" y="1001719"/>
            <a:ext cx="2426970" cy="450850"/>
          </a:xfrm>
          <a:prstGeom prst="rect">
            <a:avLst/>
          </a:prstGeom>
        </p:spPr>
        <p:txBody>
          <a:bodyPr wrap="none">
            <a:spAutoFit/>
          </a:bodyPr>
          <a:lstStyle/>
          <a:p>
            <a:pPr defTabSz="1218565">
              <a:lnSpc>
                <a:spcPct val="130000"/>
              </a:lnSpc>
              <a:defRPr/>
            </a:pPr>
            <a:r>
              <a:rPr lang="en-US" altLang="zh-CN" b="1" dirty="0">
                <a:solidFill>
                  <a:srgbClr val="FB5F63"/>
                </a:solidFill>
                <a:latin typeface="微软雅黑" panose="020B0503020204020204" charset="-122"/>
                <a:ea typeface="微软雅黑" panose="020B0503020204020204" charset="-122"/>
              </a:rPr>
              <a:t>3.2 </a:t>
            </a:r>
            <a:r>
              <a:rPr lang="zh-CN" altLang="en-US" b="1" dirty="0">
                <a:solidFill>
                  <a:srgbClr val="FB5F63"/>
                </a:solidFill>
                <a:latin typeface="微软雅黑" panose="020B0503020204020204" charset="-122"/>
                <a:ea typeface="微软雅黑" panose="020B0503020204020204" charset="-122"/>
              </a:rPr>
              <a:t>顺序图的基本内容</a:t>
            </a: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顺序图</a:t>
            </a:r>
          </a:p>
        </p:txBody>
      </p:sp>
      <p:sp>
        <p:nvSpPr>
          <p:cNvPr id="19" name="矩形 18"/>
          <p:cNvSpPr/>
          <p:nvPr/>
        </p:nvSpPr>
        <p:spPr>
          <a:xfrm>
            <a:off x="564515" y="1487170"/>
            <a:ext cx="10944860" cy="450850"/>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角色：系统角色（</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Actor</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）可以是人或其他的系统或者子系统</a:t>
            </a:r>
          </a:p>
        </p:txBody>
      </p:sp>
      <p:sp>
        <p:nvSpPr>
          <p:cNvPr id="20" name="矩形 19"/>
          <p:cNvSpPr/>
          <p:nvPr/>
        </p:nvSpPr>
        <p:spPr>
          <a:xfrm>
            <a:off x="621922" y="1001719"/>
            <a:ext cx="2426970" cy="450850"/>
          </a:xfrm>
          <a:prstGeom prst="rect">
            <a:avLst/>
          </a:prstGeom>
        </p:spPr>
        <p:txBody>
          <a:bodyPr wrap="none">
            <a:spAutoFit/>
          </a:bodyPr>
          <a:lstStyle/>
          <a:p>
            <a:pPr defTabSz="1218565">
              <a:lnSpc>
                <a:spcPct val="130000"/>
              </a:lnSpc>
              <a:defRPr/>
            </a:pPr>
            <a:r>
              <a:rPr lang="en-US" altLang="zh-CN" b="1" dirty="0">
                <a:solidFill>
                  <a:srgbClr val="FB5F63"/>
                </a:solidFill>
                <a:latin typeface="微软雅黑" panose="020B0503020204020204" charset="-122"/>
                <a:ea typeface="微软雅黑" panose="020B0503020204020204" charset="-122"/>
              </a:rPr>
              <a:t>3.2 </a:t>
            </a:r>
            <a:r>
              <a:rPr lang="zh-CN" altLang="en-US" b="1" dirty="0">
                <a:solidFill>
                  <a:srgbClr val="FB5F63"/>
                </a:solidFill>
                <a:latin typeface="微软雅黑" panose="020B0503020204020204" charset="-122"/>
                <a:ea typeface="微软雅黑" panose="020B0503020204020204" charset="-122"/>
              </a:rPr>
              <a:t>顺序图的基本内容</a:t>
            </a: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顺序图</a:t>
            </a:r>
          </a:p>
        </p:txBody>
      </p:sp>
      <p:sp>
        <p:nvSpPr>
          <p:cNvPr id="19" name="矩形 18"/>
          <p:cNvSpPr/>
          <p:nvPr/>
        </p:nvSpPr>
        <p:spPr>
          <a:xfrm>
            <a:off x="564515" y="1487170"/>
            <a:ext cx="3485515" cy="1529715"/>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对象：顺序图中的对象在概念上和他在类图中的定义是一致的，它们之间可以相互交互，交互的顺序按时间顺序</a:t>
            </a:r>
          </a:p>
        </p:txBody>
      </p:sp>
      <p:sp>
        <p:nvSpPr>
          <p:cNvPr id="20" name="矩形 19"/>
          <p:cNvSpPr/>
          <p:nvPr/>
        </p:nvSpPr>
        <p:spPr>
          <a:xfrm>
            <a:off x="621922" y="1001719"/>
            <a:ext cx="2426970" cy="450850"/>
          </a:xfrm>
          <a:prstGeom prst="rect">
            <a:avLst/>
          </a:prstGeom>
        </p:spPr>
        <p:txBody>
          <a:bodyPr wrap="none">
            <a:spAutoFit/>
          </a:bodyPr>
          <a:lstStyle/>
          <a:p>
            <a:pPr defTabSz="1218565">
              <a:lnSpc>
                <a:spcPct val="130000"/>
              </a:lnSpc>
              <a:defRPr/>
            </a:pPr>
            <a:r>
              <a:rPr lang="en-US" altLang="zh-CN" b="1" dirty="0">
                <a:solidFill>
                  <a:srgbClr val="FB5F63"/>
                </a:solidFill>
                <a:latin typeface="微软雅黑" panose="020B0503020204020204" charset="-122"/>
                <a:ea typeface="微软雅黑" panose="020B0503020204020204" charset="-122"/>
              </a:rPr>
              <a:t>3.2 </a:t>
            </a:r>
            <a:r>
              <a:rPr lang="zh-CN" altLang="en-US" b="1" dirty="0">
                <a:solidFill>
                  <a:srgbClr val="FB5F63"/>
                </a:solidFill>
                <a:latin typeface="微软雅黑" panose="020B0503020204020204" charset="-122"/>
                <a:ea typeface="微软雅黑" panose="020B0503020204020204" charset="-122"/>
              </a:rPr>
              <a:t>顺序图的基本内容</a:t>
            </a: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3" name="文本框 2"/>
          <p:cNvSpPr txBox="1"/>
          <p:nvPr/>
        </p:nvSpPr>
        <p:spPr>
          <a:xfrm>
            <a:off x="5788025" y="1487170"/>
            <a:ext cx="5522595" cy="2748280"/>
          </a:xfrm>
          <a:prstGeom prst="rect">
            <a:avLst/>
          </a:prstGeom>
          <a:noFill/>
        </p:spPr>
        <p:txBody>
          <a:bodyPr wrap="square" rtlCol="0">
            <a:spAutoFit/>
          </a:bodyPr>
          <a:lstStyle/>
          <a:p>
            <a:pPr algn="just">
              <a:lnSpc>
                <a:spcPct val="120000"/>
              </a:lnSpc>
            </a:pPr>
            <a:r>
              <a:rPr lang="zh-CN" altLang="en-US">
                <a:solidFill>
                  <a:schemeClr val="bg1"/>
                </a:solidFill>
                <a:latin typeface="微软雅黑" panose="020B0503020204020204" charset="-122"/>
                <a:ea typeface="微软雅黑" panose="020B0503020204020204" charset="-122"/>
              </a:rPr>
              <a:t>对象包括三种命名规则</a:t>
            </a:r>
          </a:p>
          <a:p>
            <a:pPr algn="just">
              <a:lnSpc>
                <a:spcPct val="120000"/>
              </a:lnSpc>
            </a:pPr>
            <a:r>
              <a:rPr lang="zh-CN" altLang="en-US">
                <a:solidFill>
                  <a:schemeClr val="bg1"/>
                </a:solidFill>
                <a:latin typeface="微软雅黑" panose="020B0503020204020204" charset="-122"/>
                <a:ea typeface="微软雅黑" panose="020B0503020204020204" charset="-122"/>
              </a:rPr>
              <a:t>（</a:t>
            </a:r>
            <a:r>
              <a:rPr lang="en-US" altLang="zh-CN">
                <a:solidFill>
                  <a:schemeClr val="bg1"/>
                </a:solidFill>
                <a:latin typeface="微软雅黑" panose="020B0503020204020204" charset="-122"/>
                <a:ea typeface="微软雅黑" panose="020B0503020204020204" charset="-122"/>
              </a:rPr>
              <a:t>1</a:t>
            </a:r>
            <a:r>
              <a:rPr lang="zh-CN" altLang="en-US">
                <a:solidFill>
                  <a:schemeClr val="bg1"/>
                </a:solidFill>
                <a:latin typeface="微软雅黑" panose="020B0503020204020204" charset="-122"/>
                <a:ea typeface="微软雅黑" panose="020B0503020204020204" charset="-122"/>
              </a:rPr>
              <a:t>）包括对象名和它所属的类名，中间用冒号隔      开（</a:t>
            </a:r>
            <a:r>
              <a:rPr lang="en-US" altLang="zh-CN">
                <a:solidFill>
                  <a:schemeClr val="bg1"/>
                </a:solidFill>
                <a:latin typeface="微软雅黑" panose="020B0503020204020204" charset="-122"/>
                <a:ea typeface="微软雅黑" panose="020B0503020204020204" charset="-122"/>
              </a:rPr>
              <a:t>ObjectName:ClassName)</a:t>
            </a:r>
          </a:p>
          <a:p>
            <a:pPr algn="just">
              <a:lnSpc>
                <a:spcPct val="120000"/>
              </a:lnSpc>
            </a:pPr>
            <a:endParaRPr lang="en-US" altLang="zh-CN">
              <a:solidFill>
                <a:schemeClr val="bg1"/>
              </a:solidFill>
              <a:latin typeface="微软雅黑" panose="020B0503020204020204" charset="-122"/>
              <a:ea typeface="微软雅黑" panose="020B0503020204020204" charset="-122"/>
            </a:endParaRPr>
          </a:p>
          <a:p>
            <a:pPr algn="just">
              <a:lnSpc>
                <a:spcPct val="120000"/>
              </a:lnSpc>
            </a:pPr>
            <a:r>
              <a:rPr lang="en-US" altLang="zh-CN">
                <a:solidFill>
                  <a:schemeClr val="bg1"/>
                </a:solidFill>
                <a:latin typeface="微软雅黑" panose="020B0503020204020204" charset="-122"/>
                <a:ea typeface="微软雅黑" panose="020B0503020204020204" charset="-122"/>
              </a:rPr>
              <a:t> (2)</a:t>
            </a:r>
            <a:r>
              <a:rPr lang="zh-CN" altLang="en-US">
                <a:solidFill>
                  <a:schemeClr val="bg1"/>
                </a:solidFill>
                <a:latin typeface="微软雅黑" panose="020B0503020204020204" charset="-122"/>
                <a:ea typeface="微软雅黑" panose="020B0503020204020204" charset="-122"/>
              </a:rPr>
              <a:t>只显示对象名不显示类名（</a:t>
            </a:r>
            <a:r>
              <a:rPr lang="en-US" altLang="zh-CN">
                <a:solidFill>
                  <a:schemeClr val="bg1"/>
                </a:solidFill>
                <a:latin typeface="微软雅黑" panose="020B0503020204020204" charset="-122"/>
                <a:ea typeface="微软雅黑" panose="020B0503020204020204" charset="-122"/>
              </a:rPr>
              <a:t>ObjectName)</a:t>
            </a:r>
          </a:p>
          <a:p>
            <a:pPr algn="just">
              <a:lnSpc>
                <a:spcPct val="120000"/>
              </a:lnSpc>
            </a:pPr>
            <a:endParaRPr lang="en-US" altLang="zh-CN">
              <a:solidFill>
                <a:schemeClr val="bg1"/>
              </a:solidFill>
              <a:latin typeface="微软雅黑" panose="020B0503020204020204" charset="-122"/>
              <a:ea typeface="微软雅黑" panose="020B0503020204020204" charset="-122"/>
            </a:endParaRPr>
          </a:p>
          <a:p>
            <a:pPr algn="just">
              <a:lnSpc>
                <a:spcPct val="120000"/>
              </a:lnSpc>
            </a:pPr>
            <a:r>
              <a:rPr lang="en-US" altLang="zh-CN">
                <a:solidFill>
                  <a:schemeClr val="bg1"/>
                </a:solidFill>
                <a:latin typeface="微软雅黑" panose="020B0503020204020204" charset="-122"/>
                <a:ea typeface="微软雅黑" panose="020B0503020204020204" charset="-122"/>
              </a:rPr>
              <a:t> (3)</a:t>
            </a:r>
            <a:r>
              <a:rPr lang="zh-CN" altLang="en-US">
                <a:solidFill>
                  <a:schemeClr val="bg1"/>
                </a:solidFill>
                <a:latin typeface="微软雅黑" panose="020B0503020204020204" charset="-122"/>
                <a:ea typeface="微软雅黑" panose="020B0503020204020204" charset="-122"/>
              </a:rPr>
              <a:t>只显示类名不显示对象名，作为一个匿名对象（：</a:t>
            </a:r>
            <a:r>
              <a:rPr lang="en-US" altLang="zh-CN">
                <a:solidFill>
                  <a:schemeClr val="bg1"/>
                </a:solidFill>
                <a:latin typeface="微软雅黑" panose="020B0503020204020204" charset="-122"/>
                <a:ea typeface="微软雅黑" panose="020B0503020204020204" charset="-122"/>
              </a:rPr>
              <a:t>ClassName)</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顺序图</a:t>
            </a:r>
          </a:p>
        </p:txBody>
      </p:sp>
      <p:sp>
        <p:nvSpPr>
          <p:cNvPr id="19" name="矩形 18"/>
          <p:cNvSpPr/>
          <p:nvPr/>
        </p:nvSpPr>
        <p:spPr>
          <a:xfrm>
            <a:off x="564515" y="1487170"/>
            <a:ext cx="10944860" cy="1170305"/>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对象的位置：对象的左右顺序并不重要，但是为了图的清晰整洁，通常需要遵循以下原则</a:t>
            </a:r>
          </a:p>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1</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）把交互频繁的对象尽可能靠拢</a:t>
            </a:r>
          </a:p>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2</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）把初始化整个交互活动的对象（有时是一个参与者）放置在最左边</a:t>
            </a:r>
          </a:p>
        </p:txBody>
      </p:sp>
      <p:sp>
        <p:nvSpPr>
          <p:cNvPr id="20" name="矩形 19"/>
          <p:cNvSpPr/>
          <p:nvPr/>
        </p:nvSpPr>
        <p:spPr>
          <a:xfrm>
            <a:off x="621922" y="1001719"/>
            <a:ext cx="2426970" cy="450850"/>
          </a:xfrm>
          <a:prstGeom prst="rect">
            <a:avLst/>
          </a:prstGeom>
        </p:spPr>
        <p:txBody>
          <a:bodyPr wrap="none">
            <a:spAutoFit/>
          </a:bodyPr>
          <a:lstStyle/>
          <a:p>
            <a:pPr defTabSz="1218565">
              <a:lnSpc>
                <a:spcPct val="130000"/>
              </a:lnSpc>
              <a:defRPr/>
            </a:pPr>
            <a:r>
              <a:rPr lang="en-US" altLang="zh-CN" b="1" dirty="0">
                <a:solidFill>
                  <a:srgbClr val="FB5F63"/>
                </a:solidFill>
                <a:latin typeface="微软雅黑" panose="020B0503020204020204" charset="-122"/>
                <a:ea typeface="微软雅黑" panose="020B0503020204020204" charset="-122"/>
              </a:rPr>
              <a:t>3.2 </a:t>
            </a:r>
            <a:r>
              <a:rPr lang="zh-CN" altLang="en-US" b="1" dirty="0">
                <a:solidFill>
                  <a:srgbClr val="FB5F63"/>
                </a:solidFill>
                <a:latin typeface="微软雅黑" panose="020B0503020204020204" charset="-122"/>
                <a:ea typeface="微软雅黑" panose="020B0503020204020204" charset="-122"/>
              </a:rPr>
              <a:t>顺序图的基本内容</a:t>
            </a: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顺序图</a:t>
            </a:r>
          </a:p>
        </p:txBody>
      </p:sp>
      <p:sp>
        <p:nvSpPr>
          <p:cNvPr id="19" name="矩形 18"/>
          <p:cNvSpPr/>
          <p:nvPr/>
        </p:nvSpPr>
        <p:spPr>
          <a:xfrm>
            <a:off x="564515" y="1487170"/>
            <a:ext cx="11017885" cy="1889760"/>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生命线：生命线（LifeLine)代表顺序图中对象在段时间内的存在，生命线在顺序图中表示为，从对象图标底部中心位置问下延伸的一条虚线</a:t>
            </a:r>
          </a:p>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生命线是一个时间线.，其所用的时间取决于交互持续的时间。每个对象的底部都带有生命线，对象与生命线结合在起被称为对象的生命线，</a:t>
            </a:r>
          </a:p>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对象在生命线上的两种状态:休眠状态和激活状态，</a:t>
            </a:r>
          </a:p>
        </p:txBody>
      </p:sp>
      <p:sp>
        <p:nvSpPr>
          <p:cNvPr id="20" name="矩形 19"/>
          <p:cNvSpPr/>
          <p:nvPr/>
        </p:nvSpPr>
        <p:spPr>
          <a:xfrm>
            <a:off x="621922" y="1001719"/>
            <a:ext cx="2426970" cy="450850"/>
          </a:xfrm>
          <a:prstGeom prst="rect">
            <a:avLst/>
          </a:prstGeom>
        </p:spPr>
        <p:txBody>
          <a:bodyPr wrap="none">
            <a:spAutoFit/>
          </a:bodyPr>
          <a:lstStyle/>
          <a:p>
            <a:pPr defTabSz="1218565">
              <a:lnSpc>
                <a:spcPct val="130000"/>
              </a:lnSpc>
              <a:defRPr/>
            </a:pPr>
            <a:r>
              <a:rPr lang="en-US" altLang="zh-CN" b="1" dirty="0">
                <a:solidFill>
                  <a:srgbClr val="FB5F63"/>
                </a:solidFill>
                <a:latin typeface="微软雅黑" panose="020B0503020204020204" charset="-122"/>
                <a:ea typeface="微软雅黑" panose="020B0503020204020204" charset="-122"/>
              </a:rPr>
              <a:t>3.2 </a:t>
            </a:r>
            <a:r>
              <a:rPr lang="zh-CN" altLang="en-US" b="1" dirty="0">
                <a:solidFill>
                  <a:srgbClr val="FB5F63"/>
                </a:solidFill>
                <a:latin typeface="微软雅黑" panose="020B0503020204020204" charset="-122"/>
                <a:ea typeface="微软雅黑" panose="020B0503020204020204" charset="-122"/>
              </a:rPr>
              <a:t>顺序图的基本内容</a:t>
            </a: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4" name="图片 3"/>
          <p:cNvPicPr>
            <a:picLocks noChangeAspect="1"/>
          </p:cNvPicPr>
          <p:nvPr/>
        </p:nvPicPr>
        <p:blipFill>
          <a:blip r:embed="rId2"/>
          <a:stretch>
            <a:fillRect/>
          </a:stretch>
        </p:blipFill>
        <p:spPr>
          <a:xfrm>
            <a:off x="7585075" y="3376930"/>
            <a:ext cx="1519555" cy="2959100"/>
          </a:xfrm>
          <a:prstGeom prst="rect">
            <a:avLst/>
          </a:prstGeom>
        </p:spPr>
      </p:pic>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顺序图</a:t>
            </a:r>
          </a:p>
        </p:txBody>
      </p:sp>
      <p:sp>
        <p:nvSpPr>
          <p:cNvPr id="19" name="矩形 18"/>
          <p:cNvSpPr/>
          <p:nvPr/>
        </p:nvSpPr>
        <p:spPr>
          <a:xfrm>
            <a:off x="564515" y="1487170"/>
            <a:ext cx="10944860" cy="1529715"/>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激活期：激活期(Activation)也被称为控制焦点，代表顺序图中的对象执行一项操作的时期，是顺序图中表示时间段的符号，在这个时间段内对象将执行相应的操作。在UML中，用小矩形表示，被称为激活条或控制期、对象就是在激活条的顶部被激活的.在完成自己的工作后被去激话。激活矩形的长度表示出激活的持续时间。</a:t>
            </a:r>
          </a:p>
        </p:txBody>
      </p:sp>
      <p:sp>
        <p:nvSpPr>
          <p:cNvPr id="20" name="矩形 19"/>
          <p:cNvSpPr/>
          <p:nvPr/>
        </p:nvSpPr>
        <p:spPr>
          <a:xfrm>
            <a:off x="621922" y="1001719"/>
            <a:ext cx="2426970" cy="450850"/>
          </a:xfrm>
          <a:prstGeom prst="rect">
            <a:avLst/>
          </a:prstGeom>
        </p:spPr>
        <p:txBody>
          <a:bodyPr wrap="none">
            <a:spAutoFit/>
          </a:bodyPr>
          <a:lstStyle/>
          <a:p>
            <a:pPr defTabSz="1218565">
              <a:lnSpc>
                <a:spcPct val="130000"/>
              </a:lnSpc>
              <a:defRPr/>
            </a:pPr>
            <a:r>
              <a:rPr lang="en-US" altLang="zh-CN" b="1" dirty="0">
                <a:solidFill>
                  <a:srgbClr val="FB5F63"/>
                </a:solidFill>
                <a:latin typeface="微软雅黑" panose="020B0503020204020204" charset="-122"/>
                <a:ea typeface="微软雅黑" panose="020B0503020204020204" charset="-122"/>
              </a:rPr>
              <a:t>3.2 </a:t>
            </a:r>
            <a:r>
              <a:rPr lang="zh-CN" altLang="en-US" b="1" dirty="0">
                <a:solidFill>
                  <a:srgbClr val="FB5F63"/>
                </a:solidFill>
                <a:latin typeface="微软雅黑" panose="020B0503020204020204" charset="-122"/>
                <a:ea typeface="微软雅黑" panose="020B0503020204020204" charset="-122"/>
              </a:rPr>
              <a:t>顺序图的基本内容</a:t>
            </a: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顺序图</a:t>
            </a:r>
          </a:p>
        </p:txBody>
      </p:sp>
      <p:sp>
        <p:nvSpPr>
          <p:cNvPr id="19" name="矩形 18"/>
          <p:cNvSpPr/>
          <p:nvPr/>
        </p:nvSpPr>
        <p:spPr>
          <a:xfrm>
            <a:off x="621665" y="1452880"/>
            <a:ext cx="10944860" cy="1889760"/>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消息：消息(Message)是对象之间某种形式的通信，在垂宜生命线之问，用带有线条的线并附以消息表达式方式表示。一个对象到另一个对象的消息用跨越生命线的消息线表示。</a:t>
            </a:r>
          </a:p>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UMI用从条生命线开始到另一条生命线结束的箭头来表示一个消息。消息在图中上下位置决定他的传递时间，消息可以用消息名及参数标识，也可带有顺序号</a:t>
            </a:r>
          </a:p>
          <a:p>
            <a:pPr lvl="0">
              <a:lnSpc>
                <a:spcPct val="130000"/>
              </a:lnSpc>
            </a:pP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26970" cy="450850"/>
          </a:xfrm>
          <a:prstGeom prst="rect">
            <a:avLst/>
          </a:prstGeom>
        </p:spPr>
        <p:txBody>
          <a:bodyPr wrap="none">
            <a:spAutoFit/>
          </a:bodyPr>
          <a:lstStyle/>
          <a:p>
            <a:pPr defTabSz="1218565">
              <a:lnSpc>
                <a:spcPct val="130000"/>
              </a:lnSpc>
              <a:defRPr/>
            </a:pPr>
            <a:r>
              <a:rPr lang="en-US" altLang="zh-CN" b="1" dirty="0">
                <a:solidFill>
                  <a:srgbClr val="FB5F63"/>
                </a:solidFill>
                <a:latin typeface="微软雅黑" panose="020B0503020204020204" charset="-122"/>
                <a:ea typeface="微软雅黑" panose="020B0503020204020204" charset="-122"/>
              </a:rPr>
              <a:t>3.2 </a:t>
            </a:r>
            <a:r>
              <a:rPr lang="zh-CN" altLang="en-US" b="1" dirty="0">
                <a:solidFill>
                  <a:srgbClr val="FB5F63"/>
                </a:solidFill>
                <a:latin typeface="微软雅黑" panose="020B0503020204020204" charset="-122"/>
                <a:ea typeface="微软雅黑" panose="020B0503020204020204" charset="-122"/>
              </a:rPr>
              <a:t>顺序图的基本内容</a:t>
            </a: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4" name="图片 3"/>
          <p:cNvPicPr>
            <a:picLocks noChangeAspect="1"/>
          </p:cNvPicPr>
          <p:nvPr/>
        </p:nvPicPr>
        <p:blipFill>
          <a:blip r:embed="rId2"/>
          <a:stretch>
            <a:fillRect/>
          </a:stretch>
        </p:blipFill>
        <p:spPr>
          <a:xfrm>
            <a:off x="5411470" y="3437890"/>
            <a:ext cx="5805170" cy="2491105"/>
          </a:xfrm>
          <a:prstGeom prst="rect">
            <a:avLst/>
          </a:prstGeom>
        </p:spPr>
      </p:pic>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顺序图</a:t>
            </a:r>
          </a:p>
        </p:txBody>
      </p:sp>
      <p:sp>
        <p:nvSpPr>
          <p:cNvPr id="19" name="矩形 18"/>
          <p:cNvSpPr/>
          <p:nvPr/>
        </p:nvSpPr>
        <p:spPr>
          <a:xfrm>
            <a:off x="564515" y="1487170"/>
            <a:ext cx="10944860" cy="450850"/>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消息的类型可以分为同步消息，异步消息，和同步且立即返回消息三种</a:t>
            </a:r>
          </a:p>
        </p:txBody>
      </p:sp>
      <p:sp>
        <p:nvSpPr>
          <p:cNvPr id="20" name="矩形 19"/>
          <p:cNvSpPr/>
          <p:nvPr/>
        </p:nvSpPr>
        <p:spPr>
          <a:xfrm>
            <a:off x="621922" y="1001719"/>
            <a:ext cx="2426970" cy="450850"/>
          </a:xfrm>
          <a:prstGeom prst="rect">
            <a:avLst/>
          </a:prstGeom>
        </p:spPr>
        <p:txBody>
          <a:bodyPr wrap="none">
            <a:spAutoFit/>
          </a:bodyPr>
          <a:lstStyle/>
          <a:p>
            <a:pPr defTabSz="1218565">
              <a:lnSpc>
                <a:spcPct val="130000"/>
              </a:lnSpc>
              <a:defRPr/>
            </a:pPr>
            <a:r>
              <a:rPr lang="en-US" altLang="zh-CN" b="1" dirty="0">
                <a:solidFill>
                  <a:srgbClr val="FB5F63"/>
                </a:solidFill>
                <a:latin typeface="微软雅黑" panose="020B0503020204020204" charset="-122"/>
                <a:ea typeface="微软雅黑" panose="020B0503020204020204" charset="-122"/>
              </a:rPr>
              <a:t>3.2 </a:t>
            </a:r>
            <a:r>
              <a:rPr lang="zh-CN" altLang="en-US" b="1" dirty="0">
                <a:solidFill>
                  <a:srgbClr val="FB5F63"/>
                </a:solidFill>
                <a:latin typeface="微软雅黑" panose="020B0503020204020204" charset="-122"/>
                <a:ea typeface="微软雅黑" panose="020B0503020204020204" charset="-122"/>
              </a:rPr>
              <a:t>顺序图的基本内容</a:t>
            </a: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3" name="文本框 2"/>
          <p:cNvSpPr txBox="1"/>
          <p:nvPr/>
        </p:nvSpPr>
        <p:spPr>
          <a:xfrm>
            <a:off x="6611620" y="1938020"/>
            <a:ext cx="3460115" cy="645160"/>
          </a:xfrm>
          <a:prstGeom prst="rect">
            <a:avLst/>
          </a:prstGeom>
          <a:noFill/>
        </p:spPr>
        <p:txBody>
          <a:bodyPr wrap="square" rtlCol="0">
            <a:spAutoFit/>
          </a:bodyPr>
          <a:lstStyle/>
          <a:p>
            <a:r>
              <a:rPr lang="zh-CN" altLang="en-US">
                <a:solidFill>
                  <a:schemeClr val="bg1"/>
                </a:solidFill>
                <a:latin typeface="微软雅黑" panose="020B0503020204020204" charset="-122"/>
                <a:ea typeface="微软雅黑" panose="020B0503020204020204" charset="-122"/>
              </a:rPr>
              <a:t>（</a:t>
            </a:r>
            <a:r>
              <a:rPr lang="en-US" altLang="zh-CN">
                <a:solidFill>
                  <a:schemeClr val="bg1"/>
                </a:solidFill>
                <a:latin typeface="微软雅黑" panose="020B0503020204020204" charset="-122"/>
                <a:ea typeface="微软雅黑" panose="020B0503020204020204" charset="-122"/>
              </a:rPr>
              <a:t>1</a:t>
            </a:r>
            <a:r>
              <a:rPr lang="zh-CN" altLang="en-US">
                <a:solidFill>
                  <a:schemeClr val="bg1"/>
                </a:solidFill>
                <a:latin typeface="微软雅黑" panose="020B0503020204020204" charset="-122"/>
                <a:ea typeface="微软雅黑" panose="020B0503020204020204" charset="-122"/>
              </a:rPr>
              <a:t>）同步消息：以一个带有实心箭头的实线来表示</a:t>
            </a:r>
          </a:p>
        </p:txBody>
      </p:sp>
      <p:pic>
        <p:nvPicPr>
          <p:cNvPr id="4" name="图片 3"/>
          <p:cNvPicPr>
            <a:picLocks noChangeAspect="1"/>
          </p:cNvPicPr>
          <p:nvPr/>
        </p:nvPicPr>
        <p:blipFill>
          <a:blip r:embed="rId2"/>
          <a:stretch>
            <a:fillRect/>
          </a:stretch>
        </p:blipFill>
        <p:spPr>
          <a:xfrm>
            <a:off x="7178675" y="2742565"/>
            <a:ext cx="2723515" cy="647700"/>
          </a:xfrm>
          <a:prstGeom prst="rect">
            <a:avLst/>
          </a:prstGeom>
        </p:spPr>
      </p:pic>
      <p:sp>
        <p:nvSpPr>
          <p:cNvPr id="5" name="文本框 4"/>
          <p:cNvSpPr txBox="1"/>
          <p:nvPr/>
        </p:nvSpPr>
        <p:spPr>
          <a:xfrm>
            <a:off x="6611620" y="3566795"/>
            <a:ext cx="3460115" cy="645160"/>
          </a:xfrm>
          <a:prstGeom prst="rect">
            <a:avLst/>
          </a:prstGeom>
          <a:noFill/>
        </p:spPr>
        <p:txBody>
          <a:bodyPr wrap="square" rtlCol="0">
            <a:spAutoFit/>
          </a:bodyPr>
          <a:lstStyle/>
          <a:p>
            <a:r>
              <a:rPr lang="zh-CN" altLang="en-US">
                <a:solidFill>
                  <a:schemeClr val="bg1"/>
                </a:solidFill>
                <a:latin typeface="微软雅黑" panose="020B0503020204020204" charset="-122"/>
                <a:ea typeface="微软雅黑" panose="020B0503020204020204" charset="-122"/>
              </a:rPr>
              <a:t>（</a:t>
            </a:r>
            <a:r>
              <a:rPr lang="en-US" altLang="zh-CN">
                <a:solidFill>
                  <a:schemeClr val="bg1"/>
                </a:solidFill>
                <a:latin typeface="微软雅黑" panose="020B0503020204020204" charset="-122"/>
                <a:ea typeface="微软雅黑" panose="020B0503020204020204" charset="-122"/>
              </a:rPr>
              <a:t>2</a:t>
            </a:r>
            <a:r>
              <a:rPr lang="zh-CN" altLang="en-US">
                <a:solidFill>
                  <a:schemeClr val="bg1"/>
                </a:solidFill>
                <a:latin typeface="微软雅黑" panose="020B0503020204020204" charset="-122"/>
                <a:ea typeface="微软雅黑" panose="020B0503020204020204" charset="-122"/>
              </a:rPr>
              <a:t>）异步消息：以一个两条线箭头的实线来表示</a:t>
            </a:r>
          </a:p>
        </p:txBody>
      </p:sp>
      <p:pic>
        <p:nvPicPr>
          <p:cNvPr id="6" name="图片 5"/>
          <p:cNvPicPr>
            <a:picLocks noChangeAspect="1"/>
          </p:cNvPicPr>
          <p:nvPr/>
        </p:nvPicPr>
        <p:blipFill>
          <a:blip r:embed="rId3"/>
          <a:stretch>
            <a:fillRect/>
          </a:stretch>
        </p:blipFill>
        <p:spPr>
          <a:xfrm>
            <a:off x="7140575" y="4394835"/>
            <a:ext cx="2761615" cy="596265"/>
          </a:xfrm>
          <a:prstGeom prst="rect">
            <a:avLst/>
          </a:prstGeom>
        </p:spPr>
      </p:pic>
      <p:sp>
        <p:nvSpPr>
          <p:cNvPr id="7" name="文本框 6"/>
          <p:cNvSpPr txBox="1"/>
          <p:nvPr/>
        </p:nvSpPr>
        <p:spPr>
          <a:xfrm>
            <a:off x="6611620" y="5168265"/>
            <a:ext cx="3460115" cy="645160"/>
          </a:xfrm>
          <a:prstGeom prst="rect">
            <a:avLst/>
          </a:prstGeom>
          <a:noFill/>
        </p:spPr>
        <p:txBody>
          <a:bodyPr wrap="square" rtlCol="0">
            <a:spAutoFit/>
          </a:bodyPr>
          <a:lstStyle/>
          <a:p>
            <a:r>
              <a:rPr lang="zh-CN" altLang="en-US">
                <a:solidFill>
                  <a:schemeClr val="bg1"/>
                </a:solidFill>
                <a:latin typeface="微软雅黑" panose="020B0503020204020204" charset="-122"/>
                <a:ea typeface="微软雅黑" panose="020B0503020204020204" charset="-122"/>
              </a:rPr>
              <a:t>（</a:t>
            </a:r>
            <a:r>
              <a:rPr lang="en-US" altLang="zh-CN">
                <a:solidFill>
                  <a:schemeClr val="bg1"/>
                </a:solidFill>
                <a:latin typeface="微软雅黑" panose="020B0503020204020204" charset="-122"/>
                <a:ea typeface="微软雅黑" panose="020B0503020204020204" charset="-122"/>
              </a:rPr>
              <a:t>3</a:t>
            </a:r>
            <a:r>
              <a:rPr lang="zh-CN" altLang="en-US">
                <a:solidFill>
                  <a:schemeClr val="bg1"/>
                </a:solidFill>
                <a:latin typeface="微软雅黑" panose="020B0503020204020204" charset="-122"/>
                <a:ea typeface="微软雅黑" panose="020B0503020204020204" charset="-122"/>
              </a:rPr>
              <a:t>）返回消息：以一个带开放箭头的虚线来表示</a:t>
            </a:r>
          </a:p>
        </p:txBody>
      </p:sp>
      <p:pic>
        <p:nvPicPr>
          <p:cNvPr id="8" name="图片 7"/>
          <p:cNvPicPr>
            <a:picLocks noChangeAspect="1"/>
          </p:cNvPicPr>
          <p:nvPr/>
        </p:nvPicPr>
        <p:blipFill>
          <a:blip r:embed="rId4"/>
          <a:stretch>
            <a:fillRect/>
          </a:stretch>
        </p:blipFill>
        <p:spPr>
          <a:xfrm>
            <a:off x="7136130" y="5986145"/>
            <a:ext cx="2766060" cy="494665"/>
          </a:xfrm>
          <a:prstGeom prst="rect">
            <a:avLst/>
          </a:prstGeom>
        </p:spPr>
      </p:pic>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顺序图</a:t>
            </a:r>
          </a:p>
        </p:txBody>
      </p:sp>
      <p:sp>
        <p:nvSpPr>
          <p:cNvPr id="3" name="文本框 2"/>
          <p:cNvSpPr txBox="1"/>
          <p:nvPr/>
        </p:nvSpPr>
        <p:spPr>
          <a:xfrm>
            <a:off x="470535" y="923925"/>
            <a:ext cx="3371850" cy="368300"/>
          </a:xfrm>
          <a:prstGeom prst="rect">
            <a:avLst/>
          </a:prstGeom>
          <a:noFill/>
        </p:spPr>
        <p:txBody>
          <a:bodyPr wrap="square" rtlCol="0">
            <a:spAutoFit/>
          </a:bodyPr>
          <a:lstStyle/>
          <a:p>
            <a:r>
              <a:rPr lang="en-US" altLang="zh-C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3.3 </a:t>
            </a:r>
            <a:r>
              <a:rPr lang="zh-CN" altLang="en-US">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约束</a:t>
            </a:r>
          </a:p>
        </p:txBody>
      </p:sp>
      <p:sp>
        <p:nvSpPr>
          <p:cNvPr id="5" name="文本框 4"/>
          <p:cNvSpPr txBox="1"/>
          <p:nvPr/>
        </p:nvSpPr>
        <p:spPr>
          <a:xfrm>
            <a:off x="323215" y="1496060"/>
            <a:ext cx="10791190" cy="2030095"/>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当为对象的交互建模时，有时需要在某种条件满足时消息才会传递给对象。约束在</a:t>
            </a:r>
            <a:r>
              <a:rPr lang="en-US" altLang="zh-CN">
                <a:latin typeface="微软雅黑" panose="020B0503020204020204" charset="-122"/>
                <a:ea typeface="微软雅黑" panose="020B0503020204020204" charset="-122"/>
              </a:rPr>
              <a:t>UML</a:t>
            </a:r>
            <a:r>
              <a:rPr lang="zh-CN" altLang="en-US">
                <a:latin typeface="微软雅黑" panose="020B0503020204020204" charset="-122"/>
                <a:ea typeface="微软雅黑" panose="020B0503020204020204" charset="-122"/>
              </a:rPr>
              <a:t>中作为控制流。一个约束只能被分配到一个单一消息。约束条件放于</a:t>
            </a:r>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中。约束条件用于描述代码中的</a:t>
            </a:r>
            <a:r>
              <a:rPr lang="en-US" altLang="zh-CN">
                <a:latin typeface="微软雅黑" panose="020B0503020204020204" charset="-122"/>
                <a:ea typeface="微软雅黑" panose="020B0503020204020204" charset="-122"/>
              </a:rPr>
              <a:t>if</a:t>
            </a:r>
            <a:r>
              <a:rPr lang="zh-CN" altLang="en-US">
                <a:latin typeface="微软雅黑" panose="020B0503020204020204" charset="-122"/>
                <a:ea typeface="微软雅黑" panose="020B0503020204020204" charset="-122"/>
              </a:rPr>
              <a:t>语句结构</a:t>
            </a:r>
          </a:p>
          <a:p>
            <a:r>
              <a:rPr lang="zh-CN" altLang="en-US">
                <a:latin typeface="微软雅黑" panose="020B0503020204020204" charset="-122"/>
                <a:ea typeface="微软雅黑" panose="020B0503020204020204" charset="-122"/>
              </a:rPr>
              <a:t>  另外，通过这种方式还可以实现循环。循环约束是描述代码中的for while之类的语句块。循环约束需要在方法名前加“</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[]”，其中“</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代表循环.“[]”代表循环条件。</a:t>
            </a:r>
          </a:p>
          <a:p>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 </a:t>
            </a:r>
            <a:r>
              <a:rPr lang="en-US" altLang="zh-CN">
                <a:latin typeface="微软雅黑" panose="020B0503020204020204" charset="-122"/>
                <a:ea typeface="微软雅黑" panose="020B0503020204020204" charset="-122"/>
              </a:rPr>
              <a:t>	</a:t>
            </a:r>
          </a:p>
        </p:txBody>
      </p:sp>
      <p:sp>
        <p:nvSpPr>
          <p:cNvPr id="6" name="文本框 5"/>
          <p:cNvSpPr txBox="1"/>
          <p:nvPr/>
        </p:nvSpPr>
        <p:spPr>
          <a:xfrm>
            <a:off x="470535" y="3071495"/>
            <a:ext cx="9512300" cy="922020"/>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sym typeface="+mn-ea"/>
              </a:rPr>
              <a:t>   在UM1.2.0中，这种约束被称为组合片段(Combined Fragment),这种片段有12种类型，使用组合片段机制可以为顺序图增加一定程度的处理逻辑。一个组合片段是一个或多个封装在一个框架中并且在一定的命名环境中执行的顺序。</a:t>
            </a:r>
            <a:endParaRPr lang="zh-CN" altLang="en-US"/>
          </a:p>
        </p:txBody>
      </p:sp>
    </p:spTree>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用例图</a:t>
            </a:r>
          </a:p>
        </p:txBody>
      </p:sp>
      <p:sp>
        <p:nvSpPr>
          <p:cNvPr id="56" name="矩形 55"/>
          <p:cNvSpPr/>
          <p:nvPr/>
        </p:nvSpPr>
        <p:spPr>
          <a:xfrm>
            <a:off x="3293745" y="1299210"/>
            <a:ext cx="8288020" cy="4527550"/>
          </a:xfrm>
          <a:prstGeom prst="rect">
            <a:avLst/>
          </a:prstGeom>
        </p:spPr>
        <p:txBody>
          <a:bodyPr wrap="square">
            <a:spAutoFit/>
          </a:bodyPr>
          <a:lstStyle/>
          <a:p>
            <a:pPr algn="ctr" defTabSz="1218565">
              <a:lnSpc>
                <a:spcPct val="130000"/>
              </a:lnSpc>
              <a:defRPr/>
            </a:pPr>
            <a:r>
              <a:rPr lang="zh-CN" altLang="en-US" sz="2400" b="1" dirty="0">
                <a:solidFill>
                  <a:srgbClr val="22272C"/>
                </a:solidFill>
                <a:latin typeface="Arial" panose="020B0604020202020204"/>
                <a:ea typeface="微软雅黑" panose="020B0503020204020204" charset="-122"/>
              </a:rPr>
              <a:t>用例和用例图的概念</a:t>
            </a:r>
            <a:endParaRPr lang="en-US" altLang="zh-CN" sz="1865" b="1" dirty="0">
              <a:solidFill>
                <a:srgbClr val="22272C"/>
              </a:solidFill>
              <a:latin typeface="Arial" panose="020B0604020202020204"/>
              <a:ea typeface="微软雅黑" panose="020B0503020204020204" charset="-122"/>
            </a:endParaRPr>
          </a:p>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altLang="zh-CN" dirty="0">
                <a:solidFill>
                  <a:srgbClr val="22272C"/>
                </a:solidFill>
                <a:latin typeface="微软雅黑" panose="020B0503020204020204" charset="-122"/>
                <a:ea typeface="微软雅黑" panose="020B0503020204020204" charset="-122"/>
              </a:rPr>
              <a:t>用例模型的基本组成部分有</a:t>
            </a:r>
            <a:r>
              <a:rPr altLang="zh-CN" dirty="0">
                <a:solidFill>
                  <a:srgbClr val="FF0000"/>
                </a:solidFill>
                <a:latin typeface="微软雅黑" panose="020B0503020204020204" charset="-122"/>
                <a:ea typeface="微软雅黑" panose="020B0503020204020204" charset="-122"/>
              </a:rPr>
              <a:t>用例、角色(或参与者)和系统</a:t>
            </a:r>
            <a:r>
              <a:rPr altLang="zh-CN" dirty="0">
                <a:solidFill>
                  <a:srgbClr val="22272C"/>
                </a:solidFill>
                <a:latin typeface="微软雅黑" panose="020B0503020204020204" charset="-122"/>
                <a:ea typeface="微软雅黑" panose="020B0503020204020204" charset="-122"/>
              </a:rPr>
              <a:t>。用例用于描述系统的功能，也就是从用户的角度来说，系统具体应包含哪些功能，帮助分析人员理解系统的行为，它是对系统功能的宏观的、整体的描述，一个完整的系统通常包含许多用例，每个用例具体说明应完成的功能</a:t>
            </a:r>
            <a:r>
              <a:rPr lang="zh-CN" dirty="0">
                <a:solidFill>
                  <a:srgbClr val="22272C"/>
                </a:solidFill>
                <a:latin typeface="微软雅黑" panose="020B0503020204020204" charset="-122"/>
                <a:ea typeface="微软雅黑" panose="020B0503020204020204" charset="-122"/>
              </a:rPr>
              <a:t>；</a:t>
            </a:r>
            <a:r>
              <a:rPr altLang="zh-CN" dirty="0">
                <a:solidFill>
                  <a:srgbClr val="FF0000"/>
                </a:solidFill>
                <a:latin typeface="微软雅黑" panose="020B0503020204020204" charset="-122"/>
                <a:ea typeface="微软雅黑" panose="020B0503020204020204" charset="-122"/>
              </a:rPr>
              <a:t>参与者是指那些与系统进行交互的外部实体</a:t>
            </a:r>
            <a:r>
              <a:rPr lang="zh-CN" dirty="0">
                <a:solidFill>
                  <a:srgbClr val="22272C"/>
                </a:solidFill>
                <a:latin typeface="微软雅黑" panose="020B0503020204020204" charset="-122"/>
                <a:ea typeface="微软雅黑" panose="020B0503020204020204" charset="-122"/>
              </a:rPr>
              <a:t>，</a:t>
            </a:r>
            <a:r>
              <a:rPr altLang="zh-CN" dirty="0">
                <a:solidFill>
                  <a:srgbClr val="22272C"/>
                </a:solidFill>
                <a:latin typeface="微软雅黑" panose="020B0503020204020204" charset="-122"/>
                <a:ea typeface="微软雅黑" panose="020B0503020204020204" charset="-122"/>
              </a:rPr>
              <a:t>通常它是系统的一个用户，但它也可以是其他系统或硬件设备，总之凡是需要与系统进行交互的任何实体都可以称作参与者，</a:t>
            </a:r>
            <a:r>
              <a:rPr altLang="zh-CN" dirty="0">
                <a:solidFill>
                  <a:srgbClr val="FF0000"/>
                </a:solidFill>
                <a:latin typeface="微软雅黑" panose="020B0503020204020204" charset="-122"/>
                <a:ea typeface="微软雅黑" panose="020B0503020204020204" charset="-122"/>
              </a:rPr>
              <a:t>用例往往必须向参与者传递一些数值,这些数值是参与者在系统中获得的信息</a:t>
            </a:r>
            <a:r>
              <a:rPr altLang="zh-CN" dirty="0">
                <a:solidFill>
                  <a:srgbClr val="22272C"/>
                </a:solidFill>
                <a:latin typeface="微软雅黑" panose="020B0503020204020204" charset="-122"/>
                <a:ea typeface="微软雅黑" panose="020B0503020204020204" charset="-122"/>
              </a:rPr>
              <a:t>。</a:t>
            </a:r>
            <a:r>
              <a:rPr lang="zh-CN" sz="1335" dirty="0">
                <a:solidFill>
                  <a:srgbClr val="22272C"/>
                </a:solidFill>
                <a:latin typeface="微软雅黑" panose="020B0503020204020204" charset="-122"/>
                <a:ea typeface="微软雅黑" panose="020B0503020204020204" charset="-122"/>
                <a:sym typeface="+mn-ea"/>
              </a:rPr>
              <a:t>【</a:t>
            </a:r>
            <a:r>
              <a:rPr lang="en-US" altLang="zh-CN" sz="1335" dirty="0">
                <a:solidFill>
                  <a:srgbClr val="22272C"/>
                </a:solidFill>
                <a:latin typeface="微软雅黑" panose="020B0503020204020204" charset="-122"/>
                <a:ea typeface="微软雅黑" panose="020B0503020204020204" charset="-122"/>
                <a:sym typeface="+mn-ea"/>
              </a:rPr>
              <a:t>1</a:t>
            </a:r>
            <a:r>
              <a:rPr lang="zh-CN" sz="1335" dirty="0">
                <a:solidFill>
                  <a:srgbClr val="22272C"/>
                </a:solidFill>
                <a:latin typeface="微软雅黑" panose="020B0503020204020204" charset="-122"/>
                <a:ea typeface="微软雅黑" panose="020B0503020204020204" charset="-122"/>
                <a:sym typeface="+mn-ea"/>
              </a:rPr>
              <a:t>】</a:t>
            </a:r>
            <a:endParaRPr altLang="zh-CN" dirty="0">
              <a:solidFill>
                <a:srgbClr val="22272C"/>
              </a:solidFill>
              <a:latin typeface="微软雅黑" panose="020B0503020204020204" charset="-122"/>
              <a:ea typeface="微软雅黑" panose="020B0503020204020204" charset="-122"/>
            </a:endParaRPr>
          </a:p>
          <a:p>
            <a:pPr defTabSz="608965">
              <a:lnSpc>
                <a:spcPct val="130000"/>
              </a:lnSpc>
              <a:defRPr/>
            </a:pPr>
            <a:r>
              <a:rPr altLang="zh-CN" dirty="0">
                <a:solidFill>
                  <a:srgbClr val="22272C"/>
                </a:solidFill>
                <a:latin typeface="微软雅黑" panose="020B0503020204020204" charset="-122"/>
                <a:ea typeface="微软雅黑" panose="020B0503020204020204" charset="-122"/>
              </a:rPr>
              <a:t>	在用例模型中系统仿佛是实现各种用例的一个“黑盒子”</a:t>
            </a:r>
            <a:r>
              <a:rPr lang="zh-CN" dirty="0">
                <a:solidFill>
                  <a:srgbClr val="22272C"/>
                </a:solidFill>
                <a:latin typeface="微软雅黑" panose="020B0503020204020204" charset="-122"/>
                <a:ea typeface="微软雅黑" panose="020B0503020204020204" charset="-122"/>
              </a:rPr>
              <a:t>，</a:t>
            </a:r>
            <a:r>
              <a:rPr altLang="zh-CN" dirty="0">
                <a:solidFill>
                  <a:srgbClr val="22272C"/>
                </a:solidFill>
                <a:latin typeface="微软雅黑" panose="020B0503020204020204" charset="-122"/>
                <a:ea typeface="微软雅黑" panose="020B0503020204020204" charset="-122"/>
              </a:rPr>
              <a:t>用户只关心该系统实现了哪些功能</a:t>
            </a:r>
            <a:r>
              <a:rPr lang="zh-CN" dirty="0">
                <a:solidFill>
                  <a:srgbClr val="22272C"/>
                </a:solidFill>
                <a:latin typeface="微软雅黑" panose="020B0503020204020204" charset="-122"/>
                <a:ea typeface="微软雅黑" panose="020B0503020204020204" charset="-122"/>
              </a:rPr>
              <a:t>，</a:t>
            </a:r>
            <a:r>
              <a:rPr altLang="zh-CN" dirty="0">
                <a:solidFill>
                  <a:srgbClr val="22272C"/>
                </a:solidFill>
                <a:latin typeface="微软雅黑" panose="020B0503020204020204" charset="-122"/>
                <a:ea typeface="微软雅黑" panose="020B0503020204020204" charset="-122"/>
              </a:rPr>
              <a:t>并不需要知道其内部的具体实现细节，比如系统是如何做的用例，是如何实现的。用例模型</a:t>
            </a:r>
            <a:r>
              <a:rPr altLang="zh-CN" dirty="0">
                <a:solidFill>
                  <a:srgbClr val="FF0000"/>
                </a:solidFill>
                <a:latin typeface="微软雅黑" panose="020B0503020204020204" charset="-122"/>
                <a:ea typeface="微软雅黑" panose="020B0503020204020204" charset="-122"/>
              </a:rPr>
              <a:t>主要应用在工程开发的初期阶段，在进行系统需求分析时使用</a:t>
            </a:r>
            <a:r>
              <a:rPr lang="zh-CN" dirty="0">
                <a:solidFill>
                  <a:srgbClr val="22272C"/>
                </a:solidFill>
                <a:latin typeface="微软雅黑" panose="020B0503020204020204" charset="-122"/>
                <a:ea typeface="微软雅黑" panose="020B0503020204020204" charset="-122"/>
              </a:rPr>
              <a:t>，</a:t>
            </a:r>
            <a:r>
              <a:rPr altLang="zh-CN" dirty="0">
                <a:solidFill>
                  <a:srgbClr val="22272C"/>
                </a:solidFill>
                <a:latin typeface="微软雅黑" panose="020B0503020204020204" charset="-122"/>
                <a:ea typeface="微软雅黑" panose="020B0503020204020204" charset="-122"/>
              </a:rPr>
              <a:t>通过分析描述使开发者明确需要开发的系统功能。</a:t>
            </a: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顺序图</a:t>
            </a:r>
          </a:p>
        </p:txBody>
      </p:sp>
      <p:sp>
        <p:nvSpPr>
          <p:cNvPr id="3" name="文本框 2"/>
          <p:cNvSpPr txBox="1"/>
          <p:nvPr/>
        </p:nvSpPr>
        <p:spPr>
          <a:xfrm>
            <a:off x="470535" y="923925"/>
            <a:ext cx="3371850" cy="368300"/>
          </a:xfrm>
          <a:prstGeom prst="rect">
            <a:avLst/>
          </a:prstGeom>
          <a:noFill/>
        </p:spPr>
        <p:txBody>
          <a:bodyPr wrap="square" rtlCol="0">
            <a:spAutoFit/>
          </a:bodyPr>
          <a:lstStyle/>
          <a:p>
            <a:r>
              <a:rPr lang="en-US" altLang="zh-C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3.4 </a:t>
            </a:r>
            <a:r>
              <a:rPr lang="zh-CN" altLang="en-US">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顺序图的建模技术与应用</a:t>
            </a:r>
          </a:p>
        </p:txBody>
      </p:sp>
      <p:sp>
        <p:nvSpPr>
          <p:cNvPr id="5" name="文本框 4"/>
          <p:cNvSpPr txBox="1"/>
          <p:nvPr/>
        </p:nvSpPr>
        <p:spPr>
          <a:xfrm>
            <a:off x="337820" y="1536065"/>
            <a:ext cx="10791190" cy="922020"/>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使用顺序图对系统建模时，可以遵循如下策略，</a:t>
            </a:r>
          </a:p>
          <a:p>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   （</a:t>
            </a:r>
            <a:r>
              <a:rPr lang="en-US" altLang="zh-CN">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）设置交互语境，这些语境可以是系统子系统、操作、类、用例和协作的一一个脚本。</a:t>
            </a:r>
          </a:p>
        </p:txBody>
      </p:sp>
      <p:sp>
        <p:nvSpPr>
          <p:cNvPr id="7" name="文本框 6"/>
          <p:cNvSpPr txBox="1"/>
          <p:nvPr/>
        </p:nvSpPr>
        <p:spPr>
          <a:xfrm>
            <a:off x="630555" y="2621915"/>
            <a:ext cx="98971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2</a:t>
            </a:r>
            <a:r>
              <a:rPr lang="zh-CN" altLang="en-US">
                <a:latin typeface="微软雅黑" panose="020B0503020204020204" charset="-122"/>
                <a:ea typeface="微软雅黑" panose="020B0503020204020204" charset="-122"/>
                <a:sym typeface="+mn-ea"/>
              </a:rPr>
              <a:t>)通过识别对象在交互中扮演的角色根据对象的重要性.将其按从左向右的方向放置在顺序图中。</a:t>
            </a:r>
            <a:endParaRPr lang="zh-CN" altLang="en-US"/>
          </a:p>
        </p:txBody>
      </p:sp>
      <p:sp>
        <p:nvSpPr>
          <p:cNvPr id="8" name="文本框 7"/>
          <p:cNvSpPr txBox="1"/>
          <p:nvPr/>
        </p:nvSpPr>
        <p:spPr>
          <a:xfrm>
            <a:off x="630555" y="3154680"/>
            <a:ext cx="1074928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sym typeface="+mn-ea"/>
              </a:rPr>
              <a:t>(3) 设置每个对 象的生命线，般情况下 .对象存在于交互的整个过程 .但它 可以在交互过程中创建和撒销。</a:t>
            </a:r>
            <a:endParaRPr lang="zh-CN" altLang="en-US"/>
          </a:p>
        </p:txBody>
      </p:sp>
      <p:sp>
        <p:nvSpPr>
          <p:cNvPr id="9" name="文本框 8"/>
          <p:cNvSpPr txBox="1"/>
          <p:nvPr/>
        </p:nvSpPr>
        <p:spPr>
          <a:xfrm>
            <a:off x="630555" y="3670300"/>
            <a:ext cx="8470265"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sym typeface="+mn-ea"/>
              </a:rPr>
              <a:t>(4)从引发某个交互的信息开始，在生命线之间按从上向下的顺序断出随后的信息。</a:t>
            </a:r>
            <a:endParaRPr lang="zh-CN" altLang="en-US"/>
          </a:p>
        </p:txBody>
      </p:sp>
      <p:sp>
        <p:nvSpPr>
          <p:cNvPr id="10" name="文本框 9"/>
          <p:cNvSpPr txBox="1"/>
          <p:nvPr/>
        </p:nvSpPr>
        <p:spPr>
          <a:xfrm>
            <a:off x="630555" y="4222750"/>
            <a:ext cx="8241665"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sym typeface="+mn-ea"/>
              </a:rPr>
              <a:t>(5)设置对象的激活明，这可以可视化实际计算发生时的时间点可视化消息嵌套等</a:t>
            </a:r>
            <a:endParaRPr lang="zh-CN" altLang="en-US"/>
          </a:p>
        </p:txBody>
      </p:sp>
      <p:sp>
        <p:nvSpPr>
          <p:cNvPr id="11" name="文本框 10"/>
          <p:cNvSpPr txBox="1"/>
          <p:nvPr/>
        </p:nvSpPr>
        <p:spPr>
          <a:xfrm>
            <a:off x="630555" y="4779645"/>
            <a:ext cx="7098665" cy="368300"/>
          </a:xfrm>
          <a:prstGeom prst="rect">
            <a:avLst/>
          </a:prstGeom>
          <a:noFill/>
        </p:spPr>
        <p:txBody>
          <a:bodyPr wrap="none" rtlCol="0" anchor="t">
            <a:spAutoFit/>
          </a:bodyPr>
          <a:lstStyle/>
          <a:p>
            <a:pPr algn="l"/>
            <a:r>
              <a:rPr lang="zh-CN" altLang="en-US">
                <a:latin typeface="微软雅黑" panose="020B0503020204020204" charset="-122"/>
                <a:ea typeface="微软雅黑" panose="020B0503020204020204" charset="-122"/>
                <a:sym typeface="+mn-ea"/>
              </a:rPr>
              <a:t>(6)如果需要设暨时间或空间约束，可以为每个消息附上合适的约束。</a:t>
            </a:r>
            <a:endParaRPr lang="zh-CN" altLang="en-US"/>
          </a:p>
        </p:txBody>
      </p:sp>
      <p:sp>
        <p:nvSpPr>
          <p:cNvPr id="12" name="文本框 11"/>
          <p:cNvSpPr txBox="1"/>
          <p:nvPr/>
        </p:nvSpPr>
        <p:spPr>
          <a:xfrm>
            <a:off x="630555" y="5335905"/>
            <a:ext cx="8013065"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sym typeface="+mn-ea"/>
              </a:rPr>
              <a:t>(7)给控制流的每个消息附上前置或后置条件，这可以更详细地说明这个控制流</a:t>
            </a:r>
            <a:endParaRPr lang="zh-CN" altLang="en-US"/>
          </a:p>
        </p:txBody>
      </p:sp>
    </p:spTree>
  </p:cSld>
  <p:clrMapOvr>
    <a:masterClrMapping/>
  </p:clrMapOvr>
  <p:transition spd="slow">
    <p:push/>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顺序图</a:t>
            </a:r>
          </a:p>
        </p:txBody>
      </p:sp>
      <p:sp>
        <p:nvSpPr>
          <p:cNvPr id="3" name="文本框 2"/>
          <p:cNvSpPr txBox="1"/>
          <p:nvPr/>
        </p:nvSpPr>
        <p:spPr>
          <a:xfrm>
            <a:off x="470535" y="923925"/>
            <a:ext cx="3371850" cy="368300"/>
          </a:xfrm>
          <a:prstGeom prst="rect">
            <a:avLst/>
          </a:prstGeom>
          <a:noFill/>
        </p:spPr>
        <p:txBody>
          <a:bodyPr wrap="square" rtlCol="0">
            <a:spAutoFit/>
          </a:bodyPr>
          <a:lstStyle/>
          <a:p>
            <a:r>
              <a:rPr lang="en-US" altLang="zh-C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3.4 </a:t>
            </a:r>
            <a:r>
              <a:rPr lang="zh-CN" altLang="en-US">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顺序图的建模技术与应用</a:t>
            </a:r>
          </a:p>
        </p:txBody>
      </p:sp>
      <p:sp>
        <p:nvSpPr>
          <p:cNvPr id="5" name="文本框 4"/>
          <p:cNvSpPr txBox="1"/>
          <p:nvPr/>
        </p:nvSpPr>
        <p:spPr>
          <a:xfrm>
            <a:off x="308610" y="1481455"/>
            <a:ext cx="10982325" cy="368300"/>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因此可以以以下步骤进行顺序图的绘制</a:t>
            </a:r>
          </a:p>
        </p:txBody>
      </p:sp>
      <p:sp>
        <p:nvSpPr>
          <p:cNvPr id="99" name="椭圆 98"/>
          <p:cNvSpPr/>
          <p:nvPr/>
        </p:nvSpPr>
        <p:spPr>
          <a:xfrm>
            <a:off x="470535" y="1970405"/>
            <a:ext cx="483870" cy="45021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p>
        </p:txBody>
      </p:sp>
      <p:sp>
        <p:nvSpPr>
          <p:cNvPr id="4" name="椭圆 3"/>
          <p:cNvSpPr/>
          <p:nvPr/>
        </p:nvSpPr>
        <p:spPr>
          <a:xfrm>
            <a:off x="470535" y="5039995"/>
            <a:ext cx="483870" cy="45021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5</a:t>
            </a:r>
          </a:p>
        </p:txBody>
      </p:sp>
      <p:sp>
        <p:nvSpPr>
          <p:cNvPr id="6" name="椭圆 5"/>
          <p:cNvSpPr/>
          <p:nvPr/>
        </p:nvSpPr>
        <p:spPr>
          <a:xfrm>
            <a:off x="470535" y="4283710"/>
            <a:ext cx="483870" cy="45021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4</a:t>
            </a:r>
          </a:p>
        </p:txBody>
      </p:sp>
      <p:sp>
        <p:nvSpPr>
          <p:cNvPr id="7" name="椭圆 6"/>
          <p:cNvSpPr/>
          <p:nvPr/>
        </p:nvSpPr>
        <p:spPr>
          <a:xfrm>
            <a:off x="470535" y="3512820"/>
            <a:ext cx="483870" cy="45021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3</a:t>
            </a:r>
          </a:p>
        </p:txBody>
      </p:sp>
      <p:sp>
        <p:nvSpPr>
          <p:cNvPr id="8" name="椭圆 7"/>
          <p:cNvSpPr/>
          <p:nvPr/>
        </p:nvSpPr>
        <p:spPr>
          <a:xfrm>
            <a:off x="470535" y="2741295"/>
            <a:ext cx="483870" cy="45021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2</a:t>
            </a:r>
          </a:p>
        </p:txBody>
      </p:sp>
      <p:sp>
        <p:nvSpPr>
          <p:cNvPr id="10" name="文本框 9"/>
          <p:cNvSpPr txBox="1"/>
          <p:nvPr/>
        </p:nvSpPr>
        <p:spPr>
          <a:xfrm>
            <a:off x="1150620" y="1970405"/>
            <a:ext cx="2011680" cy="368300"/>
          </a:xfrm>
          <a:prstGeom prst="rect">
            <a:avLst/>
          </a:prstGeom>
          <a:noFill/>
        </p:spPr>
        <p:txBody>
          <a:bodyPr wrap="none" rtlCol="0">
            <a:spAutoFit/>
          </a:bodyPr>
          <a:lstStyle/>
          <a:p>
            <a:pPr algn="l"/>
            <a:r>
              <a:rPr lang="zh-CN" altLang="en-US">
                <a:latin typeface="微软雅黑" panose="020B0503020204020204" charset="-122"/>
                <a:ea typeface="微软雅黑" panose="020B0503020204020204" charset="-122"/>
                <a:sym typeface="+mn-ea"/>
              </a:rPr>
              <a:t>确定交互的范围。</a:t>
            </a:r>
            <a:endParaRPr lang="zh-CN" altLang="en-US"/>
          </a:p>
        </p:txBody>
      </p:sp>
      <p:sp>
        <p:nvSpPr>
          <p:cNvPr id="11" name="文本框 10"/>
          <p:cNvSpPr txBox="1"/>
          <p:nvPr/>
        </p:nvSpPr>
        <p:spPr>
          <a:xfrm>
            <a:off x="1134745" y="2741295"/>
            <a:ext cx="3840480" cy="368300"/>
          </a:xfrm>
          <a:prstGeom prst="rect">
            <a:avLst/>
          </a:prstGeom>
          <a:noFill/>
        </p:spPr>
        <p:txBody>
          <a:bodyPr wrap="none" rtlCol="0">
            <a:spAutoFit/>
          </a:bodyPr>
          <a:lstStyle/>
          <a:p>
            <a:pPr algn="l"/>
            <a:r>
              <a:rPr lang="zh-CN" altLang="en-US">
                <a:latin typeface="微软雅黑" panose="020B0503020204020204" charset="-122"/>
                <a:ea typeface="微软雅黑" panose="020B0503020204020204" charset="-122"/>
                <a:sym typeface="+mn-ea"/>
              </a:rPr>
              <a:t>确定参与交互过程的活动者与对象。</a:t>
            </a:r>
            <a:endParaRPr lang="zh-CN" altLang="en-US"/>
          </a:p>
        </p:txBody>
      </p:sp>
      <p:sp>
        <p:nvSpPr>
          <p:cNvPr id="12" name="文本框 11"/>
          <p:cNvSpPr txBox="1"/>
          <p:nvPr/>
        </p:nvSpPr>
        <p:spPr>
          <a:xfrm>
            <a:off x="1150620" y="3512820"/>
            <a:ext cx="3383280" cy="368300"/>
          </a:xfrm>
          <a:prstGeom prst="rect">
            <a:avLst/>
          </a:prstGeom>
          <a:noFill/>
        </p:spPr>
        <p:txBody>
          <a:bodyPr wrap="none" rtlCol="0">
            <a:spAutoFit/>
          </a:bodyPr>
          <a:lstStyle/>
          <a:p>
            <a:pPr algn="l"/>
            <a:r>
              <a:rPr lang="zh-CN" altLang="en-US">
                <a:latin typeface="微软雅黑" panose="020B0503020204020204" charset="-122"/>
                <a:ea typeface="微软雅黑" panose="020B0503020204020204" charset="-122"/>
                <a:sym typeface="+mn-ea"/>
              </a:rPr>
              <a:t>确定活动者、对象的生存周期。</a:t>
            </a:r>
            <a:endParaRPr lang="zh-CN" altLang="en-US"/>
          </a:p>
        </p:txBody>
      </p:sp>
      <p:sp>
        <p:nvSpPr>
          <p:cNvPr id="13" name="文本框 12"/>
          <p:cNvSpPr txBox="1"/>
          <p:nvPr/>
        </p:nvSpPr>
        <p:spPr>
          <a:xfrm>
            <a:off x="1150620" y="4283710"/>
            <a:ext cx="2697480" cy="368300"/>
          </a:xfrm>
          <a:prstGeom prst="rect">
            <a:avLst/>
          </a:prstGeom>
          <a:noFill/>
        </p:spPr>
        <p:txBody>
          <a:bodyPr wrap="none" rtlCol="0">
            <a:spAutoFit/>
          </a:bodyPr>
          <a:lstStyle/>
          <a:p>
            <a:pPr algn="l"/>
            <a:r>
              <a:rPr lang="zh-CN" altLang="en-US">
                <a:latin typeface="微软雅黑" panose="020B0503020204020204" charset="-122"/>
                <a:ea typeface="微软雅黑" panose="020B0503020204020204" charset="-122"/>
                <a:sym typeface="+mn-ea"/>
              </a:rPr>
              <a:t>确定交互中产生的消息。</a:t>
            </a:r>
            <a:endParaRPr lang="zh-CN" altLang="en-US"/>
          </a:p>
        </p:txBody>
      </p:sp>
      <p:sp>
        <p:nvSpPr>
          <p:cNvPr id="15" name="文本框 14"/>
          <p:cNvSpPr txBox="1"/>
          <p:nvPr/>
        </p:nvSpPr>
        <p:spPr>
          <a:xfrm>
            <a:off x="1134745" y="5080635"/>
            <a:ext cx="1783080" cy="368300"/>
          </a:xfrm>
          <a:prstGeom prst="rect">
            <a:avLst/>
          </a:prstGeom>
          <a:noFill/>
        </p:spPr>
        <p:txBody>
          <a:bodyPr wrap="none" rtlCol="0">
            <a:spAutoFit/>
          </a:bodyPr>
          <a:lstStyle/>
          <a:p>
            <a:pPr algn="l"/>
            <a:r>
              <a:rPr lang="zh-CN" altLang="en-US">
                <a:latin typeface="微软雅黑" panose="020B0503020204020204" charset="-122"/>
                <a:ea typeface="微软雅黑" panose="020B0503020204020204" charset="-122"/>
                <a:sym typeface="+mn-ea"/>
              </a:rPr>
              <a:t>细化消息的内容</a:t>
            </a:r>
            <a:endParaRPr lang="zh-CN" altLang="en-US"/>
          </a:p>
        </p:txBody>
      </p:sp>
    </p:spTree>
  </p:cSld>
  <p:clrMapOvr>
    <a:masterClrMapping/>
  </p:clrMapOvr>
  <p:transition spd="slow">
    <p:push/>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顺序图</a:t>
            </a:r>
          </a:p>
        </p:txBody>
      </p:sp>
      <p:sp>
        <p:nvSpPr>
          <p:cNvPr id="3" name="文本框 2"/>
          <p:cNvSpPr txBox="1"/>
          <p:nvPr/>
        </p:nvSpPr>
        <p:spPr>
          <a:xfrm>
            <a:off x="470535" y="923925"/>
            <a:ext cx="3371850" cy="368300"/>
          </a:xfrm>
          <a:prstGeom prst="rect">
            <a:avLst/>
          </a:prstGeom>
          <a:noFill/>
        </p:spPr>
        <p:txBody>
          <a:bodyPr wrap="square" rtlCol="0">
            <a:spAutoFit/>
          </a:bodyPr>
          <a:lstStyle/>
          <a:p>
            <a:r>
              <a:rPr lang="en-US" altLang="zh-C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3.4 </a:t>
            </a:r>
            <a:r>
              <a:rPr lang="zh-CN" altLang="en-US">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顺序图的建模技术与应用</a:t>
            </a:r>
          </a:p>
        </p:txBody>
      </p:sp>
      <p:pic>
        <p:nvPicPr>
          <p:cNvPr id="9" name="图片 8"/>
          <p:cNvPicPr>
            <a:picLocks noChangeAspect="1"/>
          </p:cNvPicPr>
          <p:nvPr/>
        </p:nvPicPr>
        <p:blipFill>
          <a:blip r:embed="rId2"/>
          <a:stretch>
            <a:fillRect/>
          </a:stretch>
        </p:blipFill>
        <p:spPr>
          <a:xfrm>
            <a:off x="2640965" y="1835150"/>
            <a:ext cx="6409690" cy="4571365"/>
          </a:xfrm>
          <a:prstGeom prst="rect">
            <a:avLst/>
          </a:prstGeom>
        </p:spPr>
      </p:pic>
      <p:sp>
        <p:nvSpPr>
          <p:cNvPr id="14" name="文本框 13"/>
          <p:cNvSpPr txBox="1"/>
          <p:nvPr/>
        </p:nvSpPr>
        <p:spPr>
          <a:xfrm>
            <a:off x="955675" y="1292225"/>
            <a:ext cx="1783080" cy="368300"/>
          </a:xfrm>
          <a:prstGeom prst="rect">
            <a:avLst/>
          </a:prstGeom>
          <a:noFill/>
        </p:spPr>
        <p:txBody>
          <a:bodyPr wrap="none" rtlCol="0">
            <a:spAutoFit/>
          </a:bodyPr>
          <a:lstStyle/>
          <a:p>
            <a:r>
              <a:rPr lang="zh-CN" altLang="en-US">
                <a:latin typeface="微软雅黑" panose="020B0503020204020204" charset="-122"/>
                <a:ea typeface="微软雅黑" panose="020B0503020204020204" charset="-122"/>
              </a:rPr>
              <a:t>售票系统顺序图</a:t>
            </a:r>
          </a:p>
        </p:txBody>
      </p:sp>
    </p:spTree>
  </p:cSld>
  <p:clrMapOvr>
    <a:masterClrMapping/>
  </p:clrMapOvr>
  <p:transition spd="slow">
    <p:push/>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a:solidFill>
                  <a:srgbClr val="22272C"/>
                </a:solidFill>
                <a:ea typeface="微软雅黑" panose="020B0503020204020204" charset="-122"/>
                <a:cs typeface="Arial" panose="020B0604020202020204"/>
              </a:rPr>
              <a:t>PART</a:t>
            </a:r>
            <a:r>
              <a:rPr kumimoji="1" lang="zh-CN" altLang="en-US" dirty="0">
                <a:solidFill>
                  <a:srgbClr val="22272C"/>
                </a:solidFill>
                <a:ea typeface="微软雅黑" panose="020B0503020204020204" charset="-122"/>
                <a:cs typeface="Arial" panose="020B0604020202020204"/>
              </a:rPr>
              <a:t> </a:t>
            </a:r>
            <a:r>
              <a:rPr kumimoji="1" lang="en-US" altLang="zh-CN" dirty="0" smtClean="0">
                <a:solidFill>
                  <a:srgbClr val="22272C"/>
                </a:solidFill>
                <a:ea typeface="微软雅黑" panose="020B0503020204020204" charset="-122"/>
                <a:cs typeface="Arial" panose="020B0604020202020204"/>
              </a:rPr>
              <a:t>4</a:t>
            </a:r>
            <a:endParaRPr kumimoji="1" lang="zh-CN" altLang="en-US" dirty="0">
              <a:solidFill>
                <a:srgbClr val="22272C"/>
              </a:solidFill>
              <a:ea typeface="微软雅黑" panose="020B0503020204020204" charset="-122"/>
              <a:cs typeface="Arial" panose="020B0604020202020204"/>
            </a:endParaRPr>
          </a:p>
        </p:txBody>
      </p:sp>
      <p:sp>
        <p:nvSpPr>
          <p:cNvPr id="3" name="文本占位符 2"/>
          <p:cNvSpPr>
            <a:spLocks noGrp="1"/>
          </p:cNvSpPr>
          <p:nvPr>
            <p:ph type="body" sz="quarter" idx="14"/>
          </p:nvPr>
        </p:nvSpPr>
        <p:spPr>
          <a:xfrm>
            <a:off x="4533821" y="3102361"/>
            <a:ext cx="6186332" cy="1095463"/>
          </a:xfrm>
        </p:spPr>
        <p:txBody>
          <a:bodyPr/>
          <a:lstStyle/>
          <a:p>
            <a:pPr algn="ctr"/>
            <a:r>
              <a:rPr kumimoji="1" lang="zh-CN" altLang="en-US" dirty="0" smtClean="0"/>
              <a:t>状态机图</a:t>
            </a:r>
            <a:endParaRPr kumimoji="1" lang="en-US" altLang="zh-CN" dirty="0" smtClean="0"/>
          </a:p>
        </p:txBody>
      </p:sp>
      <p:sp>
        <p:nvSpPr>
          <p:cNvPr id="5" name="椭圆 4"/>
          <p:cNvSpPr/>
          <p:nvPr/>
        </p:nvSpPr>
        <p:spPr>
          <a:xfrm>
            <a:off x="-4126388" y="-450037"/>
            <a:ext cx="7718163" cy="7718159"/>
          </a:xfrm>
          <a:prstGeom prst="ellipse">
            <a:avLst/>
          </a:prstGeom>
          <a:noFill/>
          <a:ln>
            <a:solidFill>
              <a:srgbClr val="FB5F6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6" name="椭圆 5"/>
          <p:cNvSpPr/>
          <p:nvPr/>
        </p:nvSpPr>
        <p:spPr>
          <a:xfrm>
            <a:off x="-3713014" y="-36664"/>
            <a:ext cx="6891415" cy="6891411"/>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7" name="椭圆 6"/>
          <p:cNvSpPr/>
          <p:nvPr/>
        </p:nvSpPr>
        <p:spPr>
          <a:xfrm>
            <a:off x="-3772842" y="10851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8" name="椭圆 7"/>
          <p:cNvSpPr/>
          <p:nvPr/>
        </p:nvSpPr>
        <p:spPr>
          <a:xfrm>
            <a:off x="3178402" y="38703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grpSp>
        <p:nvGrpSpPr>
          <p:cNvPr id="9" name="组 8"/>
          <p:cNvGrpSpPr/>
          <p:nvPr/>
        </p:nvGrpSpPr>
        <p:grpSpPr>
          <a:xfrm>
            <a:off x="-1042937" y="1586147"/>
            <a:ext cx="3509212" cy="3620011"/>
            <a:chOff x="6205698" y="1718554"/>
            <a:chExt cx="1970113" cy="2032317"/>
          </a:xfrm>
          <a:solidFill>
            <a:srgbClr val="F9F5EE"/>
          </a:solidFill>
        </p:grpSpPr>
        <p:sp>
          <p:nvSpPr>
            <p:cNvPr id="10"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4" name="图片 3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774" y="6149683"/>
            <a:ext cx="1828800" cy="243840"/>
          </a:xfrm>
          <a:prstGeom prst="rect">
            <a:avLst/>
          </a:prstGeom>
        </p:spPr>
      </p:pic>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状态机图</a:t>
            </a:r>
          </a:p>
        </p:txBody>
      </p:sp>
      <p:sp>
        <p:nvSpPr>
          <p:cNvPr id="4" name="文本框 3"/>
          <p:cNvSpPr txBox="1"/>
          <p:nvPr/>
        </p:nvSpPr>
        <p:spPr>
          <a:xfrm>
            <a:off x="632460" y="693420"/>
            <a:ext cx="4123055" cy="460375"/>
          </a:xfrm>
          <a:prstGeom prst="rect">
            <a:avLst/>
          </a:prstGeom>
          <a:noFill/>
        </p:spPr>
        <p:txBody>
          <a:bodyPr wrap="square" rtlCol="0">
            <a:spAutoFit/>
          </a:bodyPr>
          <a:lstStyle/>
          <a:p>
            <a:r>
              <a:rPr lang="en-US" altLang="zh-CN"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4.1 </a:t>
            </a:r>
            <a:r>
              <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状态机图概述</a:t>
            </a:r>
          </a:p>
        </p:txBody>
      </p:sp>
      <p:sp>
        <p:nvSpPr>
          <p:cNvPr id="5" name="文本框 4"/>
          <p:cNvSpPr txBox="1"/>
          <p:nvPr/>
        </p:nvSpPr>
        <p:spPr>
          <a:xfrm>
            <a:off x="632460" y="1506220"/>
            <a:ext cx="10173335" cy="3692525"/>
          </a:xfrm>
          <a:prstGeom prst="rect">
            <a:avLst/>
          </a:prstGeom>
          <a:noFill/>
        </p:spPr>
        <p:txBody>
          <a:bodyPr wrap="square" rtlCol="0">
            <a:spAutoFit/>
          </a:bodyPr>
          <a:lstStyle/>
          <a:p>
            <a:r>
              <a:rPr lang="en-US">
                <a:latin typeface="微软雅黑" panose="020B0503020204020204" charset="-122"/>
                <a:ea typeface="微软雅黑" panose="020B0503020204020204" charset="-122"/>
              </a:rPr>
              <a:t>   </a:t>
            </a:r>
            <a:r>
              <a:rPr>
                <a:latin typeface="微软雅黑" panose="020B0503020204020204" charset="-122"/>
                <a:ea typeface="微软雅黑" panose="020B0503020204020204" charset="-122"/>
              </a:rPr>
              <a:t>状态机图是系统分析的常用工具之一</a:t>
            </a:r>
            <a:r>
              <a:rPr lang="en-US">
                <a:latin typeface="微软雅黑" panose="020B0503020204020204" charset="-122"/>
                <a:ea typeface="微软雅黑" panose="020B0503020204020204" charset="-122"/>
              </a:rPr>
              <a:t>.</a:t>
            </a:r>
            <a:r>
              <a:rPr>
                <a:latin typeface="微软雅黑" panose="020B0503020204020204" charset="-122"/>
                <a:ea typeface="微软雅黑" panose="020B0503020204020204" charset="-122"/>
              </a:rPr>
              <a:t>它通过建立类对象的生存周期模型来描述对象随时间变化的动态行为。</a:t>
            </a:r>
          </a:p>
          <a:p>
            <a:r>
              <a:rPr>
                <a:latin typeface="微软雅黑" panose="020B0503020204020204" charset="-122"/>
                <a:ea typeface="微软雅黑" panose="020B0503020204020204" charset="-122"/>
              </a:rPr>
              <a:t>   所有对象都有状态，状态是对象执行了一系列活动的结果，当某个事件发生后，对象的状态将发生变化。对象从产生到结束，可以处于一系列不同状态。在任一给定 的时刻，一个对象总是处于某特定的状态。</a:t>
            </a:r>
          </a:p>
          <a:p>
            <a:r>
              <a:rPr>
                <a:latin typeface="微软雅黑" panose="020B0503020204020204" charset="-122"/>
                <a:ea typeface="微软雅黑" panose="020B0503020204020204" charset="-122"/>
              </a:rPr>
              <a:t>   UML状态机图中的状态是指在对象的生命周期中满足某些条件、执行某些活动成友圆点表待某些事件时的一个 条件或状况。状态用圆角矩形表示</a:t>
            </a:r>
            <a:r>
              <a:rPr>
                <a:solidFill>
                  <a:srgbClr val="FF0000"/>
                </a:solidFill>
                <a:latin typeface="微软雅黑" panose="020B0503020204020204" charset="-122"/>
                <a:ea typeface="微软雅黑" panose="020B0503020204020204" charset="-122"/>
              </a:rPr>
              <a:t>初态</a:t>
            </a:r>
            <a:r>
              <a:rPr>
                <a:latin typeface="微软雅黑" panose="020B0503020204020204" charset="-122"/>
                <a:ea typeface="微软雅黑" panose="020B0503020204020204" charset="-122"/>
              </a:rPr>
              <a:t>(</a:t>
            </a:r>
            <a:r>
              <a:rPr lang="en-US">
                <a:latin typeface="微软雅黑" panose="020B0503020204020204" charset="-122"/>
                <a:ea typeface="微软雅黑" panose="020B0503020204020204" charset="-122"/>
              </a:rPr>
              <a:t>i</a:t>
            </a:r>
            <a:r>
              <a:rPr>
                <a:latin typeface="微软雅黑" panose="020B0503020204020204" charset="-122"/>
                <a:ea typeface="微软雅黑" panose="020B0503020204020204" charset="-122"/>
              </a:rPr>
              <a:t>nitial Shates)用实心示，</a:t>
            </a:r>
            <a:r>
              <a:rPr>
                <a:solidFill>
                  <a:srgbClr val="FF0000"/>
                </a:solidFill>
                <a:latin typeface="微软雅黑" panose="020B0503020204020204" charset="-122"/>
                <a:ea typeface="微软雅黑" panose="020B0503020204020204" charset="-122"/>
              </a:rPr>
              <a:t>终态</a:t>
            </a:r>
            <a:r>
              <a:rPr>
                <a:latin typeface="微软雅黑" panose="020B0503020204020204" charset="-122"/>
                <a:ea typeface="微软雅黑" panose="020B0503020204020204" charset="-122"/>
              </a:rPr>
              <a:t>(Final States)用圆形内嵌圆点表示。</a:t>
            </a:r>
            <a:r>
              <a:rPr lang="zh-CN" sz="1200">
                <a:latin typeface="微软雅黑" panose="020B0503020204020204" charset="-122"/>
                <a:ea typeface="微软雅黑" panose="020B0503020204020204" charset="-122"/>
              </a:rPr>
              <a:t>【</a:t>
            </a:r>
            <a:r>
              <a:rPr lang="en-US" altLang="zh-CN" sz="1200">
                <a:latin typeface="微软雅黑" panose="020B0503020204020204" charset="-122"/>
                <a:ea typeface="微软雅黑" panose="020B0503020204020204" charset="-122"/>
              </a:rPr>
              <a:t>2</a:t>
            </a:r>
            <a:r>
              <a:rPr lang="zh-CN" sz="1200">
                <a:latin typeface="微软雅黑" panose="020B0503020204020204" charset="-122"/>
                <a:ea typeface="微软雅黑" panose="020B0503020204020204" charset="-122"/>
              </a:rPr>
              <a:t>】</a:t>
            </a:r>
            <a:endParaRPr>
              <a:latin typeface="微软雅黑" panose="020B0503020204020204" charset="-122"/>
              <a:ea typeface="微软雅黑" panose="020B0503020204020204" charset="-122"/>
            </a:endParaRPr>
          </a:p>
          <a:p>
            <a:r>
              <a:rPr>
                <a:latin typeface="微软雅黑" panose="020B0503020204020204" charset="-122"/>
                <a:ea typeface="微软雅黑" panose="020B0503020204020204" charset="-122"/>
              </a:rPr>
              <a:t>   状态机图由状态、转换</a:t>
            </a:r>
            <a:r>
              <a:rPr lang="zh-CN">
                <a:latin typeface="微软雅黑" panose="020B0503020204020204" charset="-122"/>
                <a:ea typeface="微软雅黑" panose="020B0503020204020204" charset="-122"/>
              </a:rPr>
              <a:t>、</a:t>
            </a:r>
            <a:r>
              <a:rPr>
                <a:latin typeface="微软雅黑" panose="020B0503020204020204" charset="-122"/>
                <a:ea typeface="微软雅黑" panose="020B0503020204020204" charset="-122"/>
              </a:rPr>
              <a:t>事件 、活动和动作5部分组成，是展示状态</a:t>
            </a:r>
            <a:r>
              <a:rPr lang="zh-CN">
                <a:latin typeface="微软雅黑" panose="020B0503020204020204" charset="-122"/>
                <a:ea typeface="微软雅黑" panose="020B0503020204020204" charset="-122"/>
              </a:rPr>
              <a:t>与状态转换的</a:t>
            </a:r>
            <a:r>
              <a:rPr>
                <a:latin typeface="微软雅黑" panose="020B0503020204020204" charset="-122"/>
                <a:ea typeface="微软雅黑" panose="020B0503020204020204" charset="-122"/>
              </a:rPr>
              <a:t>图</a:t>
            </a:r>
            <a:r>
              <a:rPr lang="zh-CN">
                <a:latin typeface="微软雅黑" panose="020B0503020204020204" charset="-122"/>
                <a:ea typeface="微软雅黑" panose="020B0503020204020204" charset="-122"/>
              </a:rPr>
              <a:t>。通</a:t>
            </a:r>
            <a:r>
              <a:rPr>
                <a:latin typeface="微软雅黑" panose="020B0503020204020204" charset="-122"/>
                <a:ea typeface="微软雅黑" panose="020B0503020204020204" charset="-122"/>
              </a:rPr>
              <a:t>常</a:t>
            </a:r>
            <a:r>
              <a:rPr lang="zh-CN">
                <a:latin typeface="微软雅黑" panose="020B0503020204020204" charset="-122"/>
                <a:ea typeface="微软雅黑" panose="020B0503020204020204" charset="-122"/>
              </a:rPr>
              <a:t>一</a:t>
            </a:r>
            <a:r>
              <a:rPr>
                <a:latin typeface="微软雅黑" panose="020B0503020204020204" charset="-122"/>
                <a:ea typeface="微软雅黑" panose="020B0503020204020204" charset="-122"/>
              </a:rPr>
              <a:t>个状态机图</a:t>
            </a:r>
            <a:r>
              <a:rPr lang="zh-CN">
                <a:latin typeface="微软雅黑" panose="020B0503020204020204" charset="-122"/>
                <a:ea typeface="微软雅黑" panose="020B0503020204020204" charset="-122"/>
              </a:rPr>
              <a:t>依赖</a:t>
            </a:r>
            <a:r>
              <a:rPr>
                <a:latin typeface="微软雅黑" panose="020B0503020204020204" charset="-122"/>
                <a:ea typeface="微软雅黑" panose="020B0503020204020204" charset="-122"/>
              </a:rPr>
              <a:t>于一 个类,并且描述一个类的实例。</a:t>
            </a:r>
          </a:p>
          <a:p>
            <a:r>
              <a:rPr lang="en-US">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状态机图用初始状态表示对象创建时的状态，每一个状态机图只有一个初始状态，用实心原点表示，每一个状态机图可能有多个终止状态，用一个实心圆外加一个圆圈表示</a:t>
            </a:r>
            <a:endParaRPr lang="en-US" altLang="zh-CN">
              <a:latin typeface="微软雅黑" panose="020B0503020204020204" charset="-122"/>
              <a:ea typeface="微软雅黑" panose="020B0503020204020204" charset="-122"/>
            </a:endParaRPr>
          </a:p>
          <a:p>
            <a:endParaRPr>
              <a:latin typeface="微软雅黑" panose="020B0503020204020204" charset="-122"/>
              <a:ea typeface="微软雅黑" panose="020B0503020204020204" charset="-122"/>
            </a:endParaRPr>
          </a:p>
        </p:txBody>
      </p:sp>
    </p:spTree>
  </p:cSld>
  <p:clrMapOvr>
    <a:masterClrMapping/>
  </p:clrMapOvr>
  <p:transition spd="slow">
    <p:push/>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p>
        </p:txBody>
      </p:sp>
      <p:sp>
        <p:nvSpPr>
          <p:cNvPr id="96" name="文本框 95"/>
          <p:cNvSpPr txBox="1"/>
          <p:nvPr/>
        </p:nvSpPr>
        <p:spPr>
          <a:xfrm>
            <a:off x="622300" y="1574800"/>
            <a:ext cx="2488565" cy="2609215"/>
          </a:xfrm>
          <a:prstGeom prst="rect">
            <a:avLst/>
          </a:prstGeom>
          <a:noFill/>
        </p:spPr>
        <p:txBody>
          <a:bodyPr wrap="square" rtlCol="0">
            <a:spAutoFit/>
          </a:bodyPr>
          <a:lstStyle/>
          <a:p>
            <a:pPr defTabSz="608965">
              <a:lnSpc>
                <a:spcPct val="130000"/>
              </a:lnSpc>
            </a:pPr>
            <a:r>
              <a:rPr lang="zh-CN" dirty="0">
                <a:solidFill>
                  <a:srgbClr val="FFFFFF"/>
                </a:solidFill>
                <a:latin typeface="微软雅黑" panose="020B0503020204020204" charset="-122"/>
                <a:ea typeface="微软雅黑" panose="020B0503020204020204" charset="-122"/>
              </a:rPr>
              <a:t>状态机图包含以下元素，</a:t>
            </a:r>
            <a:r>
              <a:rPr lang="zh-CN" dirty="0">
                <a:solidFill>
                  <a:srgbClr val="FF0000"/>
                </a:solidFill>
                <a:latin typeface="微软雅黑" panose="020B0503020204020204" charset="-122"/>
                <a:ea typeface="微软雅黑" panose="020B0503020204020204" charset="-122"/>
              </a:rPr>
              <a:t>过渡时间</a:t>
            </a:r>
            <a:r>
              <a:rPr lang="zh-CN" dirty="0">
                <a:solidFill>
                  <a:srgbClr val="FFFFFF"/>
                </a:solidFill>
                <a:latin typeface="微软雅黑" panose="020B0503020204020204" charset="-122"/>
                <a:ea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rPr>
              <a:t>Event),</a:t>
            </a:r>
            <a:r>
              <a:rPr lang="zh-CN" altLang="en-US" dirty="0">
                <a:solidFill>
                  <a:srgbClr val="FF0000"/>
                </a:solidFill>
                <a:latin typeface="微软雅黑" panose="020B0503020204020204" charset="-122"/>
                <a:ea typeface="微软雅黑" panose="020B0503020204020204" charset="-122"/>
              </a:rPr>
              <a:t>警戒条件</a:t>
            </a:r>
            <a:r>
              <a:rPr lang="zh-CN" altLang="en-US" dirty="0">
                <a:solidFill>
                  <a:srgbClr val="FFFFFF"/>
                </a:solidFill>
                <a:latin typeface="微软雅黑" panose="020B0503020204020204" charset="-122"/>
                <a:ea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rPr>
              <a:t>Guard Condition),</a:t>
            </a:r>
            <a:r>
              <a:rPr lang="zh-CN" altLang="en-US" dirty="0">
                <a:solidFill>
                  <a:srgbClr val="FF0000"/>
                </a:solidFill>
                <a:latin typeface="微软雅黑" panose="020B0503020204020204" charset="-122"/>
                <a:ea typeface="微软雅黑" panose="020B0503020204020204" charset="-122"/>
              </a:rPr>
              <a:t>动作</a:t>
            </a:r>
            <a:r>
              <a:rPr lang="zh-CN" altLang="en-US" dirty="0">
                <a:solidFill>
                  <a:srgbClr val="FFFFFF"/>
                </a:solidFill>
                <a:latin typeface="微软雅黑" panose="020B0503020204020204" charset="-122"/>
                <a:ea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rPr>
              <a:t>Action),</a:t>
            </a:r>
            <a:r>
              <a:rPr lang="zh-CN" altLang="en-US" dirty="0">
                <a:solidFill>
                  <a:srgbClr val="FF0000"/>
                </a:solidFill>
                <a:latin typeface="微软雅黑" panose="020B0503020204020204" charset="-122"/>
                <a:ea typeface="微软雅黑" panose="020B0503020204020204" charset="-122"/>
              </a:rPr>
              <a:t>转移</a:t>
            </a:r>
            <a:r>
              <a:rPr lang="zh-CN" altLang="en-US" dirty="0">
                <a:solidFill>
                  <a:srgbClr val="FFFFFF"/>
                </a:solidFill>
                <a:latin typeface="微软雅黑" panose="020B0503020204020204" charset="-122"/>
                <a:ea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rPr>
              <a:t>Transition)</a:t>
            </a:r>
            <a:r>
              <a:rPr lang="zh-CN" altLang="en-US" dirty="0">
                <a:solidFill>
                  <a:srgbClr val="FFFFFF"/>
                </a:solidFill>
                <a:latin typeface="微软雅黑" panose="020B0503020204020204" charset="-122"/>
                <a:ea typeface="微软雅黑" panose="020B0503020204020204" charset="-122"/>
              </a:rPr>
              <a:t>，</a:t>
            </a:r>
            <a:r>
              <a:rPr lang="zh-CN" altLang="en-US" dirty="0">
                <a:solidFill>
                  <a:srgbClr val="FF0000"/>
                </a:solidFill>
                <a:latin typeface="微软雅黑" panose="020B0503020204020204" charset="-122"/>
                <a:ea typeface="微软雅黑" panose="020B0503020204020204" charset="-122"/>
              </a:rPr>
              <a:t>状态</a:t>
            </a:r>
            <a:r>
              <a:rPr lang="zh-CN" altLang="en-US" dirty="0">
                <a:solidFill>
                  <a:srgbClr val="FFFFFF"/>
                </a:solidFill>
                <a:latin typeface="微软雅黑" panose="020B0503020204020204" charset="-122"/>
                <a:ea typeface="微软雅黑" panose="020B0503020204020204" charset="-122"/>
              </a:rPr>
              <a:t>，</a:t>
            </a:r>
            <a:r>
              <a:rPr lang="zh-CN" altLang="en-US" dirty="0">
                <a:solidFill>
                  <a:srgbClr val="FF0000"/>
                </a:solidFill>
                <a:latin typeface="微软雅黑" panose="020B0503020204020204" charset="-122"/>
                <a:ea typeface="微软雅黑" panose="020B0503020204020204" charset="-122"/>
              </a:rPr>
              <a:t>转换</a:t>
            </a:r>
          </a:p>
        </p:txBody>
      </p:sp>
      <p:sp>
        <p:nvSpPr>
          <p:cNvPr id="20" name="矩形 19"/>
          <p:cNvSpPr/>
          <p:nvPr/>
        </p:nvSpPr>
        <p:spPr>
          <a:xfrm>
            <a:off x="621922" y="1001719"/>
            <a:ext cx="3636010" cy="650875"/>
          </a:xfrm>
          <a:prstGeom prst="rect">
            <a:avLst/>
          </a:prstGeom>
        </p:spPr>
        <p:txBody>
          <a:bodyPr wrap="none">
            <a:spAutoFit/>
          </a:bodyPr>
          <a:lstStyle/>
          <a:p>
            <a:pPr defTabSz="1218565">
              <a:lnSpc>
                <a:spcPct val="130000"/>
              </a:lnSpc>
              <a:defRPr/>
            </a:pPr>
            <a:r>
              <a:rPr lang="en-US" altLang="zh-CN" sz="2800" b="1" dirty="0">
                <a:solidFill>
                  <a:srgbClr val="FB5F63"/>
                </a:solidFill>
                <a:latin typeface="Arial" panose="020B0604020202020204"/>
              </a:rPr>
              <a:t>4.2 </a:t>
            </a:r>
            <a:r>
              <a:rPr lang="zh-CN" altLang="en-US" sz="2800" b="1" dirty="0">
                <a:solidFill>
                  <a:srgbClr val="FB5F63"/>
                </a:solidFill>
                <a:latin typeface="Arial" panose="020B0604020202020204"/>
              </a:rPr>
              <a:t>状态机的基本元素</a:t>
            </a:r>
          </a:p>
        </p:txBody>
      </p:sp>
      <p:grpSp>
        <p:nvGrpSpPr>
          <p:cNvPr id="107" name="组 106"/>
          <p:cNvGrpSpPr/>
          <p:nvPr/>
        </p:nvGrpSpPr>
        <p:grpSpPr>
          <a:xfrm flipH="1">
            <a:off x="7031990" y="3074035"/>
            <a:ext cx="1363345" cy="1363345"/>
            <a:chOff x="5446394" y="1162855"/>
            <a:chExt cx="815044" cy="815044"/>
          </a:xfrm>
          <a:effectLst>
            <a:outerShdw blurRad="50800" dist="38100" dir="5400000" algn="t" rotWithShape="0">
              <a:prstClr val="black">
                <a:alpha val="40000"/>
              </a:prstClr>
            </a:outerShdw>
          </a:effectLst>
        </p:grpSpPr>
        <p:sp>
          <p:nvSpPr>
            <p:cNvPr id="108" name="椭圆 107"/>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09" name="椭圆 10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5</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10" name="文本框 109"/>
          <p:cNvSpPr txBox="1"/>
          <p:nvPr/>
        </p:nvSpPr>
        <p:spPr>
          <a:xfrm>
            <a:off x="8521065" y="3529965"/>
            <a:ext cx="2590165" cy="450850"/>
          </a:xfrm>
          <a:prstGeom prst="rect">
            <a:avLst/>
          </a:prstGeom>
          <a:noFill/>
        </p:spPr>
        <p:txBody>
          <a:bodyPr wrap="square" rtlCol="0">
            <a:spAutoFit/>
          </a:bodyPr>
          <a:lstStyle/>
          <a:p>
            <a:pPr defTabSz="608965">
              <a:lnSpc>
                <a:spcPct val="130000"/>
              </a:lnSpc>
            </a:pPr>
            <a:r>
              <a:rPr lang="zh-CN" dirty="0">
                <a:solidFill>
                  <a:srgbClr val="FFFFFF"/>
                </a:solidFill>
                <a:latin typeface="微软雅黑" panose="020B0503020204020204" charset="-122"/>
                <a:ea typeface="微软雅黑" panose="020B0503020204020204" charset="-122"/>
              </a:rPr>
              <a:t>发生事件时的处理</a:t>
            </a:r>
          </a:p>
        </p:txBody>
      </p:sp>
      <p:sp>
        <p:nvSpPr>
          <p:cNvPr id="111" name="文本框 110"/>
          <p:cNvSpPr txBox="1"/>
          <p:nvPr/>
        </p:nvSpPr>
        <p:spPr>
          <a:xfrm>
            <a:off x="8521065" y="2973070"/>
            <a:ext cx="2334895" cy="583565"/>
          </a:xfrm>
          <a:prstGeom prst="rect">
            <a:avLst/>
          </a:prstGeom>
          <a:noFill/>
        </p:spPr>
        <p:txBody>
          <a:bodyPr wrap="square" rtlCol="0">
            <a:spAutoFit/>
          </a:bodyPr>
          <a:lstStyle/>
          <a:p>
            <a:pPr defTabSz="608965"/>
            <a:r>
              <a:rPr kumimoji="1" lang="zh-CN" sz="3200" b="1" dirty="0">
                <a:solidFill>
                  <a:srgbClr val="F9F5EE"/>
                </a:solidFill>
                <a:ea typeface="微软雅黑" panose="020B0503020204020204" charset="-122"/>
              </a:rPr>
              <a:t>动作</a:t>
            </a:r>
          </a:p>
        </p:txBody>
      </p:sp>
      <p:grpSp>
        <p:nvGrpSpPr>
          <p:cNvPr id="112" name="组 111"/>
          <p:cNvGrpSpPr/>
          <p:nvPr/>
        </p:nvGrpSpPr>
        <p:grpSpPr>
          <a:xfrm flipH="1">
            <a:off x="7032625" y="4695825"/>
            <a:ext cx="1363345" cy="1363345"/>
            <a:chOff x="5446394" y="1162855"/>
            <a:chExt cx="815044" cy="815044"/>
          </a:xfrm>
          <a:effectLst>
            <a:outerShdw blurRad="50800" dist="38100" dir="5400000" algn="t" rotWithShape="0">
              <a:prstClr val="black">
                <a:alpha val="40000"/>
              </a:prstClr>
            </a:outerShdw>
          </a:effectLst>
        </p:grpSpPr>
        <p:sp>
          <p:nvSpPr>
            <p:cNvPr id="113" name="椭圆 112"/>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14" name="椭圆 113"/>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6</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15" name="文本框 114"/>
          <p:cNvSpPr txBox="1"/>
          <p:nvPr/>
        </p:nvSpPr>
        <p:spPr>
          <a:xfrm>
            <a:off x="8521065" y="5142865"/>
            <a:ext cx="2590165" cy="810260"/>
          </a:xfrm>
          <a:prstGeom prst="rect">
            <a:avLst/>
          </a:prstGeom>
          <a:noFill/>
        </p:spPr>
        <p:txBody>
          <a:bodyPr wrap="square" rtlCol="0">
            <a:spAutoFit/>
          </a:bodyPr>
          <a:lstStyle/>
          <a:p>
            <a:pPr defTabSz="608965">
              <a:lnSpc>
                <a:spcPct val="130000"/>
              </a:lnSpc>
            </a:pPr>
            <a:r>
              <a:rPr lang="zh-CN" dirty="0">
                <a:solidFill>
                  <a:srgbClr val="FFFFFF"/>
                </a:solidFill>
                <a:latin typeface="微软雅黑" panose="020B0503020204020204" charset="-122"/>
                <a:ea typeface="微软雅黑" panose="020B0503020204020204" charset="-122"/>
              </a:rPr>
              <a:t>从一个状态到另一个状态间的连线</a:t>
            </a:r>
          </a:p>
        </p:txBody>
      </p:sp>
      <p:sp>
        <p:nvSpPr>
          <p:cNvPr id="116" name="文本框 115"/>
          <p:cNvSpPr txBox="1"/>
          <p:nvPr/>
        </p:nvSpPr>
        <p:spPr>
          <a:xfrm>
            <a:off x="8521065" y="4693285"/>
            <a:ext cx="2334895" cy="583565"/>
          </a:xfrm>
          <a:prstGeom prst="rect">
            <a:avLst/>
          </a:prstGeom>
          <a:noFill/>
        </p:spPr>
        <p:txBody>
          <a:bodyPr wrap="square" rtlCol="0">
            <a:spAutoFit/>
          </a:bodyPr>
          <a:lstStyle/>
          <a:p>
            <a:pPr defTabSz="608965"/>
            <a:r>
              <a:rPr kumimoji="1" lang="zh-CN" sz="3200" b="1" dirty="0">
                <a:solidFill>
                  <a:srgbClr val="F9F5EE"/>
                </a:solidFill>
                <a:ea typeface="微软雅黑" panose="020B0503020204020204" charset="-122"/>
              </a:rPr>
              <a:t>转移</a:t>
            </a:r>
          </a:p>
        </p:txBody>
      </p:sp>
      <p:grpSp>
        <p:nvGrpSpPr>
          <p:cNvPr id="7" name="组 96"/>
          <p:cNvGrpSpPr/>
          <p:nvPr/>
        </p:nvGrpSpPr>
        <p:grpSpPr>
          <a:xfrm>
            <a:off x="7031990" y="1425575"/>
            <a:ext cx="1363345" cy="1363345"/>
            <a:chOff x="5446394" y="1162855"/>
            <a:chExt cx="815044" cy="815044"/>
          </a:xfrm>
          <a:effectLst>
            <a:outerShdw blurRad="50800" dist="38100" dir="5400000" algn="t" rotWithShape="0">
              <a:prstClr val="black">
                <a:alpha val="40000"/>
              </a:prstClr>
            </a:outerShdw>
          </a:effectLst>
        </p:grpSpPr>
        <p:sp>
          <p:nvSpPr>
            <p:cNvPr id="8" name="椭圆 7"/>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9" name="椭圆 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4</a:t>
              </a:r>
            </a:p>
          </p:txBody>
        </p:sp>
      </p:grpSp>
      <p:sp>
        <p:nvSpPr>
          <p:cNvPr id="10" name="文本框 9"/>
          <p:cNvSpPr txBox="1"/>
          <p:nvPr/>
        </p:nvSpPr>
        <p:spPr>
          <a:xfrm>
            <a:off x="8521065" y="1425575"/>
            <a:ext cx="2334895" cy="583565"/>
          </a:xfrm>
          <a:prstGeom prst="rect">
            <a:avLst/>
          </a:prstGeom>
          <a:noFill/>
        </p:spPr>
        <p:txBody>
          <a:bodyPr wrap="square" rtlCol="0">
            <a:spAutoFit/>
          </a:bodyPr>
          <a:lstStyle/>
          <a:p>
            <a:pPr defTabSz="608965"/>
            <a:r>
              <a:rPr kumimoji="1" lang="zh-CN" sz="3200" b="1" dirty="0">
                <a:solidFill>
                  <a:srgbClr val="F9F5EE"/>
                </a:solidFill>
                <a:ea typeface="微软雅黑" panose="020B0503020204020204" charset="-122"/>
              </a:rPr>
              <a:t>状态</a:t>
            </a:r>
          </a:p>
        </p:txBody>
      </p:sp>
      <p:sp>
        <p:nvSpPr>
          <p:cNvPr id="12" name="文本框 11"/>
          <p:cNvSpPr txBox="1"/>
          <p:nvPr/>
        </p:nvSpPr>
        <p:spPr>
          <a:xfrm>
            <a:off x="8521065" y="2032635"/>
            <a:ext cx="2590165" cy="810260"/>
          </a:xfrm>
          <a:prstGeom prst="rect">
            <a:avLst/>
          </a:prstGeom>
          <a:noFill/>
        </p:spPr>
        <p:txBody>
          <a:bodyPr wrap="square" rtlCol="0">
            <a:spAutoFit/>
          </a:bodyPr>
          <a:lstStyle/>
          <a:p>
            <a:pPr defTabSz="608965">
              <a:lnSpc>
                <a:spcPct val="130000"/>
              </a:lnSpc>
            </a:pPr>
            <a:r>
              <a:rPr lang="zh-CN" dirty="0">
                <a:solidFill>
                  <a:srgbClr val="FFFFFF"/>
                </a:solidFill>
                <a:latin typeface="微软雅黑" panose="020B0503020204020204" charset="-122"/>
                <a:ea typeface="微软雅黑" panose="020B0503020204020204" charset="-122"/>
              </a:rPr>
              <a:t>定义对象在其生命周期中的条件和状况</a:t>
            </a:r>
          </a:p>
        </p:txBody>
      </p:sp>
      <p:grpSp>
        <p:nvGrpSpPr>
          <p:cNvPr id="97" name="组 96"/>
          <p:cNvGrpSpPr/>
          <p:nvPr/>
        </p:nvGrpSpPr>
        <p:grpSpPr>
          <a:xfrm>
            <a:off x="5396230" y="1425575"/>
            <a:ext cx="1366520" cy="1363345"/>
            <a:chOff x="5446394" y="1162855"/>
            <a:chExt cx="816942" cy="815044"/>
          </a:xfrm>
          <a:effectLst>
            <a:outerShdw blurRad="50800" dist="38100" dir="5400000" algn="t" rotWithShape="0">
              <a:prstClr val="black">
                <a:alpha val="40000"/>
              </a:prstClr>
            </a:outerShdw>
          </a:effectLst>
        </p:grpSpPr>
        <p:sp>
          <p:nvSpPr>
            <p:cNvPr id="98" name="椭圆 97"/>
            <p:cNvSpPr/>
            <p:nvPr/>
          </p:nvSpPr>
          <p:spPr>
            <a:xfrm>
              <a:off x="5446394" y="1162855"/>
              <a:ext cx="816942"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99" name="椭圆 98"/>
            <p:cNvSpPr/>
            <p:nvPr/>
          </p:nvSpPr>
          <p:spPr>
            <a:xfrm>
              <a:off x="5523503" y="1235789"/>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00" name="文本框 99"/>
          <p:cNvSpPr txBox="1"/>
          <p:nvPr/>
        </p:nvSpPr>
        <p:spPr>
          <a:xfrm flipH="1">
            <a:off x="3276600" y="2032635"/>
            <a:ext cx="2082800" cy="450850"/>
          </a:xfrm>
          <a:prstGeom prst="rect">
            <a:avLst/>
          </a:prstGeom>
          <a:noFill/>
        </p:spPr>
        <p:txBody>
          <a:bodyPr wrap="square" rtlCol="0">
            <a:spAutoFit/>
          </a:bodyPr>
          <a:lstStyle/>
          <a:p>
            <a:pPr algn="r" defTabSz="608965">
              <a:lnSpc>
                <a:spcPct val="130000"/>
              </a:lnSpc>
            </a:pPr>
            <a:r>
              <a:rPr lang="zh-CN" dirty="0">
                <a:solidFill>
                  <a:srgbClr val="FFFFFF"/>
                </a:solidFill>
                <a:latin typeface="微软雅黑" panose="020B0503020204020204" charset="-122"/>
                <a:ea typeface="微软雅黑" panose="020B0503020204020204" charset="-122"/>
              </a:rPr>
              <a:t>对应对象的操作</a:t>
            </a:r>
            <a:r>
              <a:rPr lang="zh-CN" altLang="en-US" dirty="0">
                <a:solidFill>
                  <a:srgbClr val="FFFFFF"/>
                </a:solidFill>
                <a:latin typeface="微软雅黑" panose="020B0503020204020204" charset="-122"/>
                <a:ea typeface="微软雅黑" panose="020B0503020204020204" charset="-122"/>
              </a:rPr>
              <a:t>。</a:t>
            </a:r>
          </a:p>
        </p:txBody>
      </p:sp>
      <p:sp>
        <p:nvSpPr>
          <p:cNvPr id="101" name="文本框 100"/>
          <p:cNvSpPr txBox="1"/>
          <p:nvPr/>
        </p:nvSpPr>
        <p:spPr>
          <a:xfrm flipH="1">
            <a:off x="3365500" y="1425575"/>
            <a:ext cx="1905000" cy="583565"/>
          </a:xfrm>
          <a:prstGeom prst="rect">
            <a:avLst/>
          </a:prstGeom>
          <a:noFill/>
        </p:spPr>
        <p:txBody>
          <a:bodyPr wrap="square" rtlCol="0">
            <a:spAutoFit/>
          </a:bodyPr>
          <a:lstStyle/>
          <a:p>
            <a:pPr algn="r" defTabSz="608965"/>
            <a:r>
              <a:rPr kumimoji="1" lang="zh-CN" sz="3200" b="1" dirty="0">
                <a:solidFill>
                  <a:srgbClr val="F9F5EE"/>
                </a:solidFill>
                <a:ea typeface="微软雅黑" panose="020B0503020204020204" charset="-122"/>
              </a:rPr>
              <a:t>过渡事件</a:t>
            </a:r>
          </a:p>
        </p:txBody>
      </p:sp>
      <p:grpSp>
        <p:nvGrpSpPr>
          <p:cNvPr id="102" name="组 101"/>
          <p:cNvGrpSpPr/>
          <p:nvPr/>
        </p:nvGrpSpPr>
        <p:grpSpPr>
          <a:xfrm>
            <a:off x="5399405" y="3094355"/>
            <a:ext cx="1363345" cy="1363345"/>
            <a:chOff x="5448292" y="1203094"/>
            <a:chExt cx="815044" cy="815044"/>
          </a:xfrm>
          <a:effectLst>
            <a:outerShdw blurRad="50800" dist="38100" dir="5400000" algn="t" rotWithShape="0">
              <a:prstClr val="black">
                <a:alpha val="40000"/>
              </a:prstClr>
            </a:outerShdw>
          </a:effectLst>
        </p:grpSpPr>
        <p:sp>
          <p:nvSpPr>
            <p:cNvPr id="103" name="椭圆 102"/>
            <p:cNvSpPr/>
            <p:nvPr/>
          </p:nvSpPr>
          <p:spPr>
            <a:xfrm>
              <a:off x="5448292" y="1203094"/>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04" name="椭圆 103"/>
            <p:cNvSpPr/>
            <p:nvPr/>
          </p:nvSpPr>
          <p:spPr>
            <a:xfrm>
              <a:off x="5535604" y="1280158"/>
              <a:ext cx="659400" cy="660918"/>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2</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05" name="文本框 104"/>
          <p:cNvSpPr txBox="1"/>
          <p:nvPr/>
        </p:nvSpPr>
        <p:spPr>
          <a:xfrm flipH="1">
            <a:off x="3365500" y="3529965"/>
            <a:ext cx="1993900" cy="450850"/>
          </a:xfrm>
          <a:prstGeom prst="rect">
            <a:avLst/>
          </a:prstGeom>
          <a:noFill/>
        </p:spPr>
        <p:txBody>
          <a:bodyPr wrap="square" rtlCol="0">
            <a:spAutoFit/>
          </a:bodyPr>
          <a:lstStyle/>
          <a:p>
            <a:pPr algn="r" defTabSz="608965">
              <a:lnSpc>
                <a:spcPct val="130000"/>
              </a:lnSpc>
            </a:pPr>
            <a:r>
              <a:rPr lang="zh-CN" dirty="0">
                <a:solidFill>
                  <a:srgbClr val="FFFFFF"/>
                </a:solidFill>
                <a:latin typeface="微软雅黑" panose="020B0503020204020204" charset="-122"/>
                <a:ea typeface="微软雅黑" panose="020B0503020204020204" charset="-122"/>
              </a:rPr>
              <a:t>发生事件的条件。</a:t>
            </a:r>
          </a:p>
        </p:txBody>
      </p:sp>
      <p:sp>
        <p:nvSpPr>
          <p:cNvPr id="106" name="文本框 105"/>
          <p:cNvSpPr txBox="1"/>
          <p:nvPr/>
        </p:nvSpPr>
        <p:spPr>
          <a:xfrm flipH="1">
            <a:off x="3364865" y="2973070"/>
            <a:ext cx="1905635" cy="583565"/>
          </a:xfrm>
          <a:prstGeom prst="rect">
            <a:avLst/>
          </a:prstGeom>
          <a:noFill/>
        </p:spPr>
        <p:txBody>
          <a:bodyPr wrap="square" rtlCol="0">
            <a:spAutoFit/>
          </a:bodyPr>
          <a:lstStyle/>
          <a:p>
            <a:pPr algn="r" defTabSz="608965"/>
            <a:r>
              <a:rPr kumimoji="1" lang="zh-CN" sz="3200" b="1" dirty="0">
                <a:solidFill>
                  <a:srgbClr val="F9F5EE"/>
                </a:solidFill>
                <a:ea typeface="微软雅黑" panose="020B0503020204020204" charset="-122"/>
              </a:rPr>
              <a:t>警戒条件</a:t>
            </a:r>
          </a:p>
        </p:txBody>
      </p:sp>
      <p:grpSp>
        <p:nvGrpSpPr>
          <p:cNvPr id="14" name="组 96"/>
          <p:cNvGrpSpPr/>
          <p:nvPr/>
        </p:nvGrpSpPr>
        <p:grpSpPr>
          <a:xfrm>
            <a:off x="5396230" y="4693285"/>
            <a:ext cx="1363345" cy="1363345"/>
            <a:chOff x="5521559" y="1342416"/>
            <a:chExt cx="815044" cy="815044"/>
          </a:xfrm>
          <a:effectLst>
            <a:outerShdw blurRad="50800" dist="38100" dir="5400000" algn="t" rotWithShape="0">
              <a:prstClr val="black">
                <a:alpha val="40000"/>
              </a:prstClr>
            </a:outerShdw>
          </a:effectLst>
        </p:grpSpPr>
        <p:sp>
          <p:nvSpPr>
            <p:cNvPr id="15" name="椭圆 14"/>
            <p:cNvSpPr/>
            <p:nvPr/>
          </p:nvSpPr>
          <p:spPr>
            <a:xfrm>
              <a:off x="5521559" y="1342416"/>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6" name="椭圆 15"/>
            <p:cNvSpPr/>
            <p:nvPr/>
          </p:nvSpPr>
          <p:spPr>
            <a:xfrm>
              <a:off x="5609297" y="1419526"/>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3</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8" name="文本框 17"/>
          <p:cNvSpPr txBox="1"/>
          <p:nvPr/>
        </p:nvSpPr>
        <p:spPr>
          <a:xfrm flipH="1">
            <a:off x="3365500" y="4693285"/>
            <a:ext cx="1896110" cy="583565"/>
          </a:xfrm>
          <a:prstGeom prst="rect">
            <a:avLst/>
          </a:prstGeom>
          <a:noFill/>
        </p:spPr>
        <p:txBody>
          <a:bodyPr wrap="square" rtlCol="0">
            <a:spAutoFit/>
          </a:bodyPr>
          <a:lstStyle/>
          <a:p>
            <a:pPr algn="r" defTabSz="608965"/>
            <a:r>
              <a:rPr kumimoji="1" lang="zh-CN" sz="3200" b="1" dirty="0">
                <a:solidFill>
                  <a:srgbClr val="F9F5EE"/>
                </a:solidFill>
                <a:ea typeface="微软雅黑" panose="020B0503020204020204" charset="-122"/>
              </a:rPr>
              <a:t>转换</a:t>
            </a:r>
          </a:p>
        </p:txBody>
      </p:sp>
      <p:sp>
        <p:nvSpPr>
          <p:cNvPr id="19" name="文本框 18"/>
          <p:cNvSpPr txBox="1"/>
          <p:nvPr/>
        </p:nvSpPr>
        <p:spPr>
          <a:xfrm flipH="1">
            <a:off x="3276600" y="5276850"/>
            <a:ext cx="1993900" cy="450850"/>
          </a:xfrm>
          <a:prstGeom prst="rect">
            <a:avLst/>
          </a:prstGeom>
          <a:noFill/>
        </p:spPr>
        <p:txBody>
          <a:bodyPr wrap="square" rtlCol="0">
            <a:spAutoFit/>
          </a:bodyPr>
          <a:lstStyle/>
          <a:p>
            <a:pPr algn="r" defTabSz="608965">
              <a:lnSpc>
                <a:spcPct val="130000"/>
              </a:lnSpc>
            </a:pPr>
            <a:r>
              <a:rPr lang="zh-CN" dirty="0">
                <a:solidFill>
                  <a:srgbClr val="FFFFFF"/>
                </a:solidFill>
                <a:latin typeface="微软雅黑" panose="020B0503020204020204" charset="-122"/>
                <a:ea typeface="微软雅黑" panose="020B0503020204020204" charset="-122"/>
              </a:rPr>
              <a:t>状态之间的转移。</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p>
        </p:txBody>
      </p:sp>
      <p:sp>
        <p:nvSpPr>
          <p:cNvPr id="96" name="文本框 95"/>
          <p:cNvSpPr txBox="1"/>
          <p:nvPr/>
        </p:nvSpPr>
        <p:spPr>
          <a:xfrm>
            <a:off x="622300" y="1574800"/>
            <a:ext cx="3897630" cy="627380"/>
          </a:xfrm>
          <a:prstGeom prst="rect">
            <a:avLst/>
          </a:prstGeom>
          <a:noFill/>
        </p:spPr>
        <p:txBody>
          <a:bodyPr wrap="square" rtlCol="0">
            <a:spAutoFit/>
          </a:bodyPr>
          <a:lstStyle/>
          <a:p>
            <a:pPr defTabSz="608965">
              <a:lnSpc>
                <a:spcPct val="130000"/>
              </a:lnSpc>
            </a:pPr>
            <a:r>
              <a:rPr lang="zh-CN" sz="1335" dirty="0">
                <a:solidFill>
                  <a:srgbClr val="FFFFFF"/>
                </a:solidFill>
                <a:latin typeface="微软雅黑" panose="020B0503020204020204" charset="-122"/>
                <a:ea typeface="微软雅黑" panose="020B0503020204020204" charset="-122"/>
              </a:rPr>
              <a:t>一</a:t>
            </a:r>
            <a:r>
              <a:rPr sz="1335" dirty="0">
                <a:solidFill>
                  <a:srgbClr val="FFFFFF"/>
                </a:solidFill>
                <a:latin typeface="微软雅黑" panose="020B0503020204020204" charset="-122"/>
                <a:ea typeface="微软雅黑" panose="020B0503020204020204" charset="-122"/>
              </a:rPr>
              <a:t>个对象的状态可能包含子状态</a:t>
            </a:r>
            <a:r>
              <a:rPr lang="zh-CN" sz="1335" dirty="0">
                <a:solidFill>
                  <a:srgbClr val="FFFFFF"/>
                </a:solidFill>
                <a:latin typeface="微软雅黑" panose="020B0503020204020204" charset="-122"/>
                <a:ea typeface="微软雅黑" panose="020B0503020204020204" charset="-122"/>
              </a:rPr>
              <a:t>或</a:t>
            </a:r>
            <a:r>
              <a:rPr sz="1335" dirty="0">
                <a:solidFill>
                  <a:srgbClr val="FFFFFF"/>
                </a:solidFill>
                <a:latin typeface="微软雅黑" panose="020B0503020204020204" charset="-122"/>
                <a:ea typeface="微软雅黑" panose="020B0503020204020204" charset="-122"/>
              </a:rPr>
              <a:t>其他一些更加详细的内容</a:t>
            </a:r>
            <a:r>
              <a:rPr lang="zh-CN" sz="1335" dirty="0">
                <a:solidFill>
                  <a:srgbClr val="FFFFFF"/>
                </a:solidFill>
                <a:latin typeface="微软雅黑" panose="020B0503020204020204" charset="-122"/>
                <a:ea typeface="微软雅黑" panose="020B0503020204020204" charset="-122"/>
              </a:rPr>
              <a:t>。由以下这些内容组成</a:t>
            </a:r>
          </a:p>
        </p:txBody>
      </p:sp>
      <p:grpSp>
        <p:nvGrpSpPr>
          <p:cNvPr id="3" name="组合 2"/>
          <p:cNvGrpSpPr/>
          <p:nvPr/>
        </p:nvGrpSpPr>
        <p:grpSpPr>
          <a:xfrm>
            <a:off x="2830195" y="2202180"/>
            <a:ext cx="4172585" cy="3082925"/>
            <a:chOff x="140" y="4383"/>
            <a:chExt cx="6571" cy="4855"/>
          </a:xfrm>
        </p:grpSpPr>
        <p:grpSp>
          <p:nvGrpSpPr>
            <p:cNvPr id="97" name="组 96"/>
            <p:cNvGrpSpPr/>
            <p:nvPr/>
          </p:nvGrpSpPr>
          <p:grpSpPr>
            <a:xfrm>
              <a:off x="4565" y="4570"/>
              <a:ext cx="2147" cy="2147"/>
              <a:chOff x="5446394" y="1162855"/>
              <a:chExt cx="815044" cy="815044"/>
            </a:xfrm>
            <a:effectLst>
              <a:outerShdw blurRad="50800" dist="38100" dir="5400000" algn="t" rotWithShape="0">
                <a:prstClr val="black">
                  <a:alpha val="40000"/>
                </a:prstClr>
              </a:outerShdw>
            </a:effectLst>
          </p:grpSpPr>
          <p:sp>
            <p:nvSpPr>
              <p:cNvPr id="98" name="椭圆 97"/>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99" name="椭圆 9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00" name="文本框 99"/>
            <p:cNvSpPr txBox="1"/>
            <p:nvPr/>
          </p:nvSpPr>
          <p:spPr>
            <a:xfrm flipH="1">
              <a:off x="140" y="5278"/>
              <a:ext cx="4367" cy="988"/>
            </a:xfrm>
            <a:prstGeom prst="rect">
              <a:avLst/>
            </a:prstGeom>
            <a:noFill/>
          </p:spPr>
          <p:txBody>
            <a:bodyPr wrap="square" rtlCol="0">
              <a:spAutoFit/>
            </a:bodyPr>
            <a:lstStyle/>
            <a:p>
              <a:pPr algn="r" defTabSz="608965">
                <a:lnSpc>
                  <a:spcPct val="130000"/>
                </a:lnSpc>
              </a:pPr>
              <a:r>
                <a:rPr lang="zh-CN" altLang="en-US" sz="1335" dirty="0">
                  <a:solidFill>
                    <a:srgbClr val="FFFFFF"/>
                  </a:solidFill>
                  <a:latin typeface="微软雅黑" panose="020B0503020204020204" charset="-122"/>
                  <a:ea typeface="微软雅黑" panose="020B0503020204020204" charset="-122"/>
                </a:rPr>
                <a:t>将一个状态与与其他状态区分开来的文本字符串</a:t>
              </a:r>
            </a:p>
          </p:txBody>
        </p:sp>
        <p:sp>
          <p:nvSpPr>
            <p:cNvPr id="101" name="文本框 100"/>
            <p:cNvSpPr txBox="1"/>
            <p:nvPr/>
          </p:nvSpPr>
          <p:spPr>
            <a:xfrm flipH="1">
              <a:off x="727" y="4383"/>
              <a:ext cx="3640" cy="919"/>
            </a:xfrm>
            <a:prstGeom prst="rect">
              <a:avLst/>
            </a:prstGeom>
            <a:noFill/>
          </p:spPr>
          <p:txBody>
            <a:bodyPr wrap="square" rtlCol="0">
              <a:spAutoFit/>
            </a:bodyPr>
            <a:lstStyle/>
            <a:p>
              <a:pPr algn="r" defTabSz="608965"/>
              <a:r>
                <a:rPr kumimoji="1" lang="zh-CN" sz="3200" b="1" dirty="0">
                  <a:solidFill>
                    <a:srgbClr val="F9F5EE"/>
                  </a:solidFill>
                  <a:ea typeface="微软雅黑" panose="020B0503020204020204" charset="-122"/>
                </a:rPr>
                <a:t>名称</a:t>
              </a:r>
            </a:p>
          </p:txBody>
        </p:sp>
        <p:grpSp>
          <p:nvGrpSpPr>
            <p:cNvPr id="102" name="组 101"/>
            <p:cNvGrpSpPr/>
            <p:nvPr/>
          </p:nvGrpSpPr>
          <p:grpSpPr>
            <a:xfrm>
              <a:off x="4565" y="7092"/>
              <a:ext cx="2147" cy="2147"/>
              <a:chOff x="5446394" y="1162855"/>
              <a:chExt cx="815044" cy="815044"/>
            </a:xfrm>
            <a:effectLst>
              <a:outerShdw blurRad="50800" dist="38100" dir="5400000" algn="t" rotWithShape="0">
                <a:prstClr val="black">
                  <a:alpha val="40000"/>
                </a:prstClr>
              </a:outerShdw>
            </a:effectLst>
          </p:grpSpPr>
          <p:sp>
            <p:nvSpPr>
              <p:cNvPr id="103" name="椭圆 102"/>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04" name="椭圆 103"/>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2</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06" name="文本框 105"/>
            <p:cNvSpPr txBox="1"/>
            <p:nvPr/>
          </p:nvSpPr>
          <p:spPr>
            <a:xfrm flipH="1">
              <a:off x="980" y="6881"/>
              <a:ext cx="3387" cy="1695"/>
            </a:xfrm>
            <a:prstGeom prst="rect">
              <a:avLst/>
            </a:prstGeom>
            <a:noFill/>
          </p:spPr>
          <p:txBody>
            <a:bodyPr wrap="square" rtlCol="0">
              <a:spAutoFit/>
            </a:bodyPr>
            <a:lstStyle/>
            <a:p>
              <a:pPr algn="r" defTabSz="608965"/>
              <a:r>
                <a:rPr kumimoji="1" lang="zh-CN" sz="3200" b="1" dirty="0">
                  <a:solidFill>
                    <a:srgbClr val="F9F5EE"/>
                  </a:solidFill>
                  <a:ea typeface="微软雅黑" panose="020B0503020204020204" charset="-122"/>
                </a:rPr>
                <a:t>进入</a:t>
              </a:r>
              <a:r>
                <a:rPr kumimoji="1" lang="en-US" altLang="zh-CN" sz="3200" b="1" dirty="0">
                  <a:solidFill>
                    <a:srgbClr val="F9F5EE"/>
                  </a:solidFill>
                  <a:ea typeface="微软雅黑" panose="020B0503020204020204" charset="-122"/>
                </a:rPr>
                <a:t>/</a:t>
              </a:r>
              <a:r>
                <a:rPr kumimoji="1" lang="zh-CN" altLang="en-US" sz="3200" b="1" dirty="0">
                  <a:solidFill>
                    <a:srgbClr val="F9F5EE"/>
                  </a:solidFill>
                  <a:ea typeface="微软雅黑" panose="020B0503020204020204" charset="-122"/>
                </a:rPr>
                <a:t>退出动作</a:t>
              </a:r>
            </a:p>
          </p:txBody>
        </p:sp>
      </p:grpSp>
      <p:sp>
        <p:nvSpPr>
          <p:cNvPr id="20" name="矩形 19"/>
          <p:cNvSpPr/>
          <p:nvPr/>
        </p:nvSpPr>
        <p:spPr>
          <a:xfrm>
            <a:off x="621922" y="1001719"/>
            <a:ext cx="1490980" cy="650875"/>
          </a:xfrm>
          <a:prstGeom prst="rect">
            <a:avLst/>
          </a:prstGeom>
        </p:spPr>
        <p:txBody>
          <a:bodyPr wrap="none">
            <a:spAutoFit/>
          </a:bodyPr>
          <a:lstStyle/>
          <a:p>
            <a:pPr defTabSz="1218565">
              <a:lnSpc>
                <a:spcPct val="130000"/>
              </a:lnSpc>
              <a:defRPr/>
            </a:pPr>
            <a:r>
              <a:rPr lang="en-US" altLang="zh-CN" sz="2800" b="1" dirty="0">
                <a:solidFill>
                  <a:srgbClr val="FB5F63"/>
                </a:solidFill>
                <a:latin typeface="Arial" panose="020B0604020202020204"/>
              </a:rPr>
              <a:t>4.3 </a:t>
            </a:r>
            <a:r>
              <a:rPr lang="zh-CN" altLang="en-US" sz="2800" b="1" dirty="0">
                <a:solidFill>
                  <a:srgbClr val="FB5F63"/>
                </a:solidFill>
                <a:latin typeface="Arial" panose="020B0604020202020204"/>
              </a:rPr>
              <a:t>状态</a:t>
            </a:r>
          </a:p>
        </p:txBody>
      </p:sp>
      <p:grpSp>
        <p:nvGrpSpPr>
          <p:cNvPr id="4" name="组合 3"/>
          <p:cNvGrpSpPr/>
          <p:nvPr/>
        </p:nvGrpSpPr>
        <p:grpSpPr>
          <a:xfrm>
            <a:off x="7583805" y="1371600"/>
            <a:ext cx="3823335" cy="4632960"/>
            <a:chOff x="12456" y="1946"/>
            <a:chExt cx="6021" cy="7296"/>
          </a:xfrm>
        </p:grpSpPr>
        <p:grpSp>
          <p:nvGrpSpPr>
            <p:cNvPr id="107" name="组 106"/>
            <p:cNvGrpSpPr/>
            <p:nvPr/>
          </p:nvGrpSpPr>
          <p:grpSpPr>
            <a:xfrm flipH="1">
              <a:off x="12457" y="4574"/>
              <a:ext cx="2147" cy="2147"/>
              <a:chOff x="5446394" y="1162855"/>
              <a:chExt cx="815044" cy="815044"/>
            </a:xfrm>
            <a:effectLst>
              <a:outerShdw blurRad="50800" dist="38100" dir="5400000" algn="t" rotWithShape="0">
                <a:prstClr val="black">
                  <a:alpha val="40000"/>
                </a:prstClr>
              </a:outerShdw>
            </a:effectLst>
          </p:grpSpPr>
          <p:sp>
            <p:nvSpPr>
              <p:cNvPr id="108" name="椭圆 107"/>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09" name="椭圆 10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4</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11" name="文本框 110"/>
            <p:cNvSpPr txBox="1"/>
            <p:nvPr/>
          </p:nvSpPr>
          <p:spPr>
            <a:xfrm>
              <a:off x="14603" y="4383"/>
              <a:ext cx="3677" cy="919"/>
            </a:xfrm>
            <a:prstGeom prst="rect">
              <a:avLst/>
            </a:prstGeom>
            <a:noFill/>
          </p:spPr>
          <p:txBody>
            <a:bodyPr wrap="square" rtlCol="0">
              <a:spAutoFit/>
            </a:bodyPr>
            <a:lstStyle/>
            <a:p>
              <a:pPr defTabSz="608965"/>
              <a:r>
                <a:rPr kumimoji="1" lang="zh-CN" sz="3200" b="1" dirty="0">
                  <a:solidFill>
                    <a:srgbClr val="F9F5EE"/>
                  </a:solidFill>
                  <a:ea typeface="微软雅黑" panose="020B0503020204020204" charset="-122"/>
                </a:rPr>
                <a:t>内部转换</a:t>
              </a:r>
            </a:p>
          </p:txBody>
        </p:sp>
        <p:grpSp>
          <p:nvGrpSpPr>
            <p:cNvPr id="112" name="组 111"/>
            <p:cNvGrpSpPr/>
            <p:nvPr/>
          </p:nvGrpSpPr>
          <p:grpSpPr>
            <a:xfrm flipH="1">
              <a:off x="12457" y="7096"/>
              <a:ext cx="2147" cy="2147"/>
              <a:chOff x="5446394" y="1162855"/>
              <a:chExt cx="815044" cy="815044"/>
            </a:xfrm>
            <a:effectLst>
              <a:outerShdw blurRad="50800" dist="38100" dir="5400000" algn="t" rotWithShape="0">
                <a:prstClr val="black">
                  <a:alpha val="40000"/>
                </a:prstClr>
              </a:outerShdw>
            </a:effectLst>
          </p:grpSpPr>
          <p:sp>
            <p:nvSpPr>
              <p:cNvPr id="113" name="椭圆 112"/>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14" name="椭圆 113"/>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5</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16" name="文本框 115"/>
            <p:cNvSpPr txBox="1"/>
            <p:nvPr/>
          </p:nvSpPr>
          <p:spPr>
            <a:xfrm>
              <a:off x="14603" y="7092"/>
              <a:ext cx="3677" cy="919"/>
            </a:xfrm>
            <a:prstGeom prst="rect">
              <a:avLst/>
            </a:prstGeom>
            <a:noFill/>
          </p:spPr>
          <p:txBody>
            <a:bodyPr wrap="square" rtlCol="0">
              <a:spAutoFit/>
            </a:bodyPr>
            <a:lstStyle/>
            <a:p>
              <a:pPr defTabSz="608965"/>
              <a:r>
                <a:rPr kumimoji="1" lang="zh-CN" sz="3200" b="1" dirty="0">
                  <a:solidFill>
                    <a:srgbClr val="F9F5EE"/>
                  </a:solidFill>
                  <a:ea typeface="微软雅黑" panose="020B0503020204020204" charset="-122"/>
                </a:rPr>
                <a:t>子状态</a:t>
              </a:r>
            </a:p>
          </p:txBody>
        </p:sp>
        <p:grpSp>
          <p:nvGrpSpPr>
            <p:cNvPr id="7" name="组 96"/>
            <p:cNvGrpSpPr/>
            <p:nvPr/>
          </p:nvGrpSpPr>
          <p:grpSpPr>
            <a:xfrm>
              <a:off x="12456" y="1946"/>
              <a:ext cx="2147" cy="2147"/>
              <a:chOff x="5446394" y="1162855"/>
              <a:chExt cx="815044" cy="815044"/>
            </a:xfrm>
            <a:effectLst>
              <a:outerShdw blurRad="50800" dist="38100" dir="5400000" algn="t" rotWithShape="0">
                <a:prstClr val="black">
                  <a:alpha val="40000"/>
                </a:prstClr>
              </a:outerShdw>
            </a:effectLst>
          </p:grpSpPr>
          <p:sp>
            <p:nvSpPr>
              <p:cNvPr id="8" name="椭圆 7"/>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9" name="椭圆 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3</a:t>
                </a:r>
              </a:p>
            </p:txBody>
          </p:sp>
        </p:grpSp>
        <p:sp>
          <p:nvSpPr>
            <p:cNvPr id="10" name="文本框 9"/>
            <p:cNvSpPr txBox="1"/>
            <p:nvPr/>
          </p:nvSpPr>
          <p:spPr>
            <a:xfrm>
              <a:off x="14801" y="1946"/>
              <a:ext cx="3677" cy="919"/>
            </a:xfrm>
            <a:prstGeom prst="rect">
              <a:avLst/>
            </a:prstGeom>
            <a:noFill/>
          </p:spPr>
          <p:txBody>
            <a:bodyPr wrap="square" rtlCol="0">
              <a:spAutoFit/>
            </a:bodyPr>
            <a:lstStyle/>
            <a:p>
              <a:pPr defTabSz="608965"/>
              <a:r>
                <a:rPr kumimoji="1" lang="zh-CN" sz="3200" b="1" dirty="0">
                  <a:solidFill>
                    <a:srgbClr val="F9F5EE"/>
                  </a:solidFill>
                  <a:ea typeface="微软雅黑" panose="020B0503020204020204" charset="-122"/>
                </a:rPr>
                <a:t>延迟事件</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p>
        </p:txBody>
      </p:sp>
      <p:sp>
        <p:nvSpPr>
          <p:cNvPr id="19" name="矩形 18"/>
          <p:cNvSpPr/>
          <p:nvPr/>
        </p:nvSpPr>
        <p:spPr>
          <a:xfrm>
            <a:off x="5226685" y="1695450"/>
            <a:ext cx="5976620" cy="4048125"/>
          </a:xfrm>
          <a:prstGeom prst="rect">
            <a:avLst/>
          </a:prstGeom>
        </p:spPr>
        <p:txBody>
          <a:bodyPr wrap="square">
            <a:spAutoFit/>
          </a:bodyPr>
          <a:lstStyle/>
          <a:p>
            <a:pPr lvl="0">
              <a:lnSpc>
                <a:spcPct val="130000"/>
              </a:lnSpc>
            </a:pPr>
            <a:r>
              <a:rPr lang="zh-CN" altLang="en-US" dirty="0">
                <a:solidFill>
                  <a:srgbClr val="FF0000"/>
                </a:solidFill>
                <a:latin typeface="微软雅黑" panose="020B0503020204020204" charset="-122"/>
                <a:ea typeface="微软雅黑" panose="020B0503020204020204" charset="-122"/>
                <a:cs typeface="微软雅黑" panose="020B0503020204020204" charset="-122"/>
              </a:rPr>
              <a:t>进人/退出动作</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(entry/exit eetion)表示进入/退出这个状态所执行的动作。人口动作的语法是entry/执行的动作:出口动作的语法是exi</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t</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/执行的动作。每当进入或退出状态时，进入和退出操作将分则允许发出同一操作。 这可以通过进入和退出操作来顺利地完成，而不必明确地将操作放在每个输入或输出转移上。动作与一个转移相关联，在较少的时间内完成，其操作具有原子性，也可以是动作序列，通常发生于状态的初始化、进人和退出时。进人和退出操作可能没有实参或警戒条件。位于模型元素的状态机顶层的进人操作可能具有特定的参数，这些参数代表r在创建该模型元素时状态机所接收到的实参。</a:t>
            </a:r>
            <a:endParaRPr lang="zh-CN" altLang="en-US" sz="1335"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1490980" cy="650875"/>
          </a:xfrm>
          <a:prstGeom prst="rect">
            <a:avLst/>
          </a:prstGeom>
        </p:spPr>
        <p:txBody>
          <a:bodyPr wrap="none">
            <a:spAutoFit/>
          </a:bodyPr>
          <a:lstStyle/>
          <a:p>
            <a:pPr algn="l" defTabSz="1218565">
              <a:lnSpc>
                <a:spcPct val="130000"/>
              </a:lnSpc>
              <a:defRPr/>
            </a:pPr>
            <a:r>
              <a:rPr lang="en-US" altLang="zh-CN" sz="2800" b="1" dirty="0">
                <a:solidFill>
                  <a:srgbClr val="FB5F63"/>
                </a:solidFill>
                <a:latin typeface="Arial" panose="020B0604020202020204"/>
                <a:sym typeface="+mn-ea"/>
              </a:rPr>
              <a:t>4.3 </a:t>
            </a:r>
            <a:r>
              <a:rPr lang="zh-CN" altLang="en-US" sz="2800" b="1" dirty="0">
                <a:solidFill>
                  <a:srgbClr val="FB5F63"/>
                </a:solidFill>
                <a:latin typeface="Arial" panose="020B0604020202020204"/>
                <a:sym typeface="+mn-ea"/>
              </a:rPr>
              <a:t>状态</a:t>
            </a:r>
          </a:p>
        </p:txBody>
      </p:sp>
      <p:grpSp>
        <p:nvGrpSpPr>
          <p:cNvPr id="21" name="组 20"/>
          <p:cNvGrpSpPr/>
          <p:nvPr/>
        </p:nvGrpSpPr>
        <p:grpSpPr>
          <a:xfrm>
            <a:off x="734211" y="21973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p>
        </p:txBody>
      </p:sp>
      <p:sp>
        <p:nvSpPr>
          <p:cNvPr id="19" name="矩形 18"/>
          <p:cNvSpPr/>
          <p:nvPr/>
        </p:nvSpPr>
        <p:spPr>
          <a:xfrm>
            <a:off x="5226685" y="1695450"/>
            <a:ext cx="5976620" cy="3328670"/>
          </a:xfrm>
          <a:prstGeom prst="rect">
            <a:avLst/>
          </a:prstGeom>
        </p:spPr>
        <p:txBody>
          <a:bodyPr wrap="square">
            <a:spAutoFit/>
          </a:bodyPr>
          <a:lstStyle/>
          <a:p>
            <a:pPr lvl="0">
              <a:lnSpc>
                <a:spcPct val="130000"/>
              </a:lnSpc>
            </a:pPr>
            <a:r>
              <a:rPr lang="zh-CN" altLang="en-US" dirty="0">
                <a:solidFill>
                  <a:srgbClr val="FF0000"/>
                </a:solidFill>
                <a:latin typeface="微软雅黑" panose="020B0503020204020204" charset="-122"/>
                <a:ea typeface="微软雅黑" panose="020B0503020204020204" charset="-122"/>
                <a:cs typeface="微软雅黑" panose="020B0503020204020204" charset="-122"/>
              </a:rPr>
              <a:t>内部转换</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 Internad Transition)使事件可以在不退出状态的情况下在状态内得到处理，从而可避免触发进入或退出操作，定义内部转换的原因是有时候入口/出口动作显得是多余的。例如，某状态的入口/出口分别是打开/关闭某文件但如果用户仅仅是想更改该文件的文件名，那么，这里所定义的入口/出口动作显得多余，这时就可以使用内部转换，而不触发入口/出口动作的执行。内部转移可能会有带参数和警戒条件的事件,它们所代表的基本上是中断处理程序</a:t>
            </a:r>
          </a:p>
        </p:txBody>
      </p:sp>
      <p:sp>
        <p:nvSpPr>
          <p:cNvPr id="20" name="矩形 19"/>
          <p:cNvSpPr/>
          <p:nvPr/>
        </p:nvSpPr>
        <p:spPr>
          <a:xfrm>
            <a:off x="621922" y="1001719"/>
            <a:ext cx="1490980" cy="650875"/>
          </a:xfrm>
          <a:prstGeom prst="rect">
            <a:avLst/>
          </a:prstGeom>
        </p:spPr>
        <p:txBody>
          <a:bodyPr wrap="none">
            <a:spAutoFit/>
          </a:bodyPr>
          <a:lstStyle/>
          <a:p>
            <a:pPr algn="l" defTabSz="1218565">
              <a:lnSpc>
                <a:spcPct val="130000"/>
              </a:lnSpc>
              <a:defRPr/>
            </a:pPr>
            <a:r>
              <a:rPr lang="en-US" altLang="zh-CN" sz="2800" b="1" dirty="0">
                <a:solidFill>
                  <a:srgbClr val="FB5F63"/>
                </a:solidFill>
                <a:latin typeface="Arial" panose="020B0604020202020204"/>
                <a:sym typeface="+mn-ea"/>
              </a:rPr>
              <a:t>4.3 </a:t>
            </a:r>
            <a:r>
              <a:rPr lang="zh-CN" altLang="en-US" sz="2800" b="1" dirty="0">
                <a:solidFill>
                  <a:srgbClr val="FB5F63"/>
                </a:solidFill>
                <a:latin typeface="Arial" panose="020B0604020202020204"/>
                <a:sym typeface="+mn-ea"/>
              </a:rPr>
              <a:t>状态</a:t>
            </a:r>
          </a:p>
        </p:txBody>
      </p:sp>
      <p:grpSp>
        <p:nvGrpSpPr>
          <p:cNvPr id="21" name="组 20"/>
          <p:cNvGrpSpPr/>
          <p:nvPr/>
        </p:nvGrpSpPr>
        <p:grpSpPr>
          <a:xfrm>
            <a:off x="734211" y="21973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endParaRPr kumimoji="1" lang="zh-CN" altLang="en-US" dirty="0"/>
          </a:p>
        </p:txBody>
      </p:sp>
      <p:sp>
        <p:nvSpPr>
          <p:cNvPr id="19" name="矩形 18"/>
          <p:cNvSpPr/>
          <p:nvPr/>
        </p:nvSpPr>
        <p:spPr>
          <a:xfrm>
            <a:off x="5226685" y="1695450"/>
            <a:ext cx="5976620" cy="1889760"/>
          </a:xfrm>
          <a:prstGeom prst="rect">
            <a:avLst/>
          </a:prstGeom>
        </p:spPr>
        <p:txBody>
          <a:bodyPr wrap="square">
            <a:spAutoFit/>
          </a:bodyPr>
          <a:lstStyle/>
          <a:p>
            <a:pPr lvl="0">
              <a:lnSpc>
                <a:spcPct val="130000"/>
              </a:lnSpc>
            </a:pPr>
            <a:r>
              <a:rPr lang="en-US" altLang="zh-CN" dirty="0">
                <a:solidFill>
                  <a:srgbClr val="FFFFFF"/>
                </a:solidFill>
                <a:latin typeface="微软雅黑" panose="020B0503020204020204" charset="-122"/>
                <a:ea typeface="微软雅黑" panose="020B0503020204020204" charset="-122"/>
                <a:cs typeface="微软雅黑" panose="020B0503020204020204" charset="-122"/>
              </a:rPr>
              <a:t>UML</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状态机图中嵌套在另外一个状态中的状态称为</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子状态</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Sub State)</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，具有子状态的状态被称为组合状态，子状态可能被嵌套到任意级别，嵌套的状态机最多拥有一个初始状态和一个终止状态，可以分为顺序子状态和并发子状态</a:t>
            </a:r>
          </a:p>
        </p:txBody>
      </p:sp>
      <p:sp>
        <p:nvSpPr>
          <p:cNvPr id="20" name="矩形 19"/>
          <p:cNvSpPr/>
          <p:nvPr/>
        </p:nvSpPr>
        <p:spPr>
          <a:xfrm>
            <a:off x="621922" y="1001719"/>
            <a:ext cx="1490980" cy="650875"/>
          </a:xfrm>
          <a:prstGeom prst="rect">
            <a:avLst/>
          </a:prstGeom>
        </p:spPr>
        <p:txBody>
          <a:bodyPr wrap="none">
            <a:spAutoFit/>
          </a:bodyPr>
          <a:lstStyle/>
          <a:p>
            <a:pPr algn="l" defTabSz="1218565">
              <a:lnSpc>
                <a:spcPct val="130000"/>
              </a:lnSpc>
              <a:defRPr/>
            </a:pPr>
            <a:r>
              <a:rPr lang="en-US" altLang="zh-CN" sz="2800" b="1" dirty="0">
                <a:solidFill>
                  <a:srgbClr val="FB5F63"/>
                </a:solidFill>
                <a:latin typeface="Arial" panose="020B0604020202020204"/>
                <a:sym typeface="+mn-ea"/>
              </a:rPr>
              <a:t>4.3 </a:t>
            </a:r>
            <a:r>
              <a:rPr lang="zh-CN" altLang="en-US" sz="2800" b="1" dirty="0">
                <a:solidFill>
                  <a:srgbClr val="FB5F63"/>
                </a:solidFill>
                <a:latin typeface="Arial" panose="020B0604020202020204"/>
                <a:sym typeface="+mn-ea"/>
              </a:rPr>
              <a:t>状态</a:t>
            </a:r>
          </a:p>
        </p:txBody>
      </p:sp>
      <p:grpSp>
        <p:nvGrpSpPr>
          <p:cNvPr id="21" name="组 20"/>
          <p:cNvGrpSpPr/>
          <p:nvPr/>
        </p:nvGrpSpPr>
        <p:grpSpPr>
          <a:xfrm>
            <a:off x="734211" y="21973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2"/>
          <a:stretch>
            <a:fillRect/>
          </a:stretch>
        </p:blipFill>
        <p:spPr>
          <a:xfrm>
            <a:off x="4576445" y="3463290"/>
            <a:ext cx="7276465" cy="2400300"/>
          </a:xfrm>
          <a:prstGeom prst="rect">
            <a:avLst/>
          </a:prstGeom>
        </p:spPr>
      </p:pic>
      <p:sp>
        <p:nvSpPr>
          <p:cNvPr id="4" name="文本框 3"/>
          <p:cNvSpPr txBox="1"/>
          <p:nvPr/>
        </p:nvSpPr>
        <p:spPr>
          <a:xfrm>
            <a:off x="6978015" y="6050280"/>
            <a:ext cx="4594225" cy="245110"/>
          </a:xfrm>
          <a:prstGeom prst="rect">
            <a:avLst/>
          </a:prstGeom>
          <a:noFill/>
        </p:spPr>
        <p:txBody>
          <a:bodyPr wrap="square" rtlCol="0">
            <a:spAutoFit/>
          </a:bodyPr>
          <a:lstStyle/>
          <a:p>
            <a:r>
              <a:rPr lang="zh-CN" altLang="en-US" sz="1000">
                <a:solidFill>
                  <a:schemeClr val="bg1"/>
                </a:solidFill>
              </a:rPr>
              <a:t>例：图书信息系统的图书查询子状态</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用例图</a:t>
            </a:r>
          </a:p>
        </p:txBody>
      </p:sp>
      <p:pic>
        <p:nvPicPr>
          <p:cNvPr id="5" name="图片 4"/>
          <p:cNvPicPr>
            <a:picLocks noChangeAspect="1"/>
          </p:cNvPicPr>
          <p:nvPr/>
        </p:nvPicPr>
        <p:blipFill>
          <a:blip r:embed="rId2"/>
          <a:stretch>
            <a:fillRect/>
          </a:stretch>
        </p:blipFill>
        <p:spPr>
          <a:xfrm>
            <a:off x="553720" y="1029970"/>
            <a:ext cx="5257165" cy="5133340"/>
          </a:xfrm>
          <a:prstGeom prst="rect">
            <a:avLst/>
          </a:prstGeom>
        </p:spPr>
      </p:pic>
      <p:grpSp>
        <p:nvGrpSpPr>
          <p:cNvPr id="10" name="组合 9"/>
          <p:cNvGrpSpPr/>
          <p:nvPr/>
        </p:nvGrpSpPr>
        <p:grpSpPr>
          <a:xfrm>
            <a:off x="5990590" y="1647190"/>
            <a:ext cx="5346065" cy="4208780"/>
            <a:chOff x="9434" y="2594"/>
            <a:chExt cx="8419" cy="6628"/>
          </a:xfrm>
        </p:grpSpPr>
        <p:sp>
          <p:nvSpPr>
            <p:cNvPr id="24" name="矩形 23"/>
            <p:cNvSpPr/>
            <p:nvPr/>
          </p:nvSpPr>
          <p:spPr>
            <a:xfrm>
              <a:off x="9435" y="2594"/>
              <a:ext cx="8395" cy="1325"/>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 name="矩形 2"/>
            <p:cNvSpPr/>
            <p:nvPr/>
          </p:nvSpPr>
          <p:spPr>
            <a:xfrm>
              <a:off x="9434" y="7898"/>
              <a:ext cx="8396" cy="1325"/>
            </a:xfrm>
            <a:prstGeom prst="rect">
              <a:avLst/>
            </a:prstGeom>
            <a:solidFill>
              <a:srgbClr val="3B3D3C"/>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4" name="矩形 3"/>
            <p:cNvSpPr/>
            <p:nvPr/>
          </p:nvSpPr>
          <p:spPr>
            <a:xfrm>
              <a:off x="9434" y="6133"/>
              <a:ext cx="8396" cy="1325"/>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6" name="矩形 5"/>
            <p:cNvSpPr/>
            <p:nvPr/>
          </p:nvSpPr>
          <p:spPr>
            <a:xfrm>
              <a:off x="9435" y="4362"/>
              <a:ext cx="8395" cy="1325"/>
            </a:xfrm>
            <a:prstGeom prst="rect">
              <a:avLst/>
            </a:prstGeom>
            <a:solidFill>
              <a:srgbClr val="3B3D3C"/>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40" name="文本框 39"/>
            <p:cNvSpPr txBox="1"/>
            <p:nvPr/>
          </p:nvSpPr>
          <p:spPr>
            <a:xfrm>
              <a:off x="9435" y="2967"/>
              <a:ext cx="7884" cy="580"/>
            </a:xfrm>
            <a:prstGeom prst="rect">
              <a:avLst/>
            </a:prstGeom>
            <a:noFill/>
          </p:spPr>
          <p:txBody>
            <a:bodyPr wrap="square" rtlCol="0">
              <a:spAutoFit/>
            </a:bodyPr>
            <a:lstStyle/>
            <a:p>
              <a:pPr algn="l" defTabSz="608965"/>
              <a:r>
                <a:rPr kumimoji="1" lang="zh-CN" altLang="en-US" dirty="0">
                  <a:solidFill>
                    <a:srgbClr val="FFFFFF"/>
                  </a:solidFill>
                  <a:ea typeface="微软雅黑" panose="020B0503020204020204" charset="-122"/>
                </a:rPr>
                <a:t>参与者（</a:t>
              </a:r>
              <a:r>
                <a:rPr kumimoji="1" lang="en-US" altLang="zh-CN" dirty="0">
                  <a:solidFill>
                    <a:srgbClr val="FFFFFF"/>
                  </a:solidFill>
                  <a:ea typeface="微软雅黑" panose="020B0503020204020204" charset="-122"/>
                </a:rPr>
                <a:t>Actor</a:t>
              </a:r>
              <a:r>
                <a:rPr kumimoji="1" lang="zh-CN" altLang="en-US" dirty="0">
                  <a:solidFill>
                    <a:srgbClr val="FFFFFF"/>
                  </a:solidFill>
                  <a:ea typeface="微软雅黑" panose="020B0503020204020204" charset="-122"/>
                </a:rPr>
                <a:t>）：代表系统的用户</a:t>
              </a:r>
            </a:p>
          </p:txBody>
        </p:sp>
        <p:sp>
          <p:nvSpPr>
            <p:cNvPr id="7" name="文本框 6"/>
            <p:cNvSpPr txBox="1"/>
            <p:nvPr/>
          </p:nvSpPr>
          <p:spPr>
            <a:xfrm>
              <a:off x="9435" y="8270"/>
              <a:ext cx="8418" cy="580"/>
            </a:xfrm>
            <a:prstGeom prst="rect">
              <a:avLst/>
            </a:prstGeom>
            <a:noFill/>
          </p:spPr>
          <p:txBody>
            <a:bodyPr wrap="square" rtlCol="0">
              <a:spAutoFit/>
            </a:bodyPr>
            <a:lstStyle/>
            <a:p>
              <a:pPr algn="l" defTabSz="608965"/>
              <a:r>
                <a:rPr kumimoji="1" lang="zh-CN" altLang="en-US" dirty="0">
                  <a:solidFill>
                    <a:srgbClr val="FFFFFF"/>
                  </a:solidFill>
                  <a:ea typeface="微软雅黑" panose="020B0503020204020204" charset="-122"/>
                </a:rPr>
                <a:t>关联（</a:t>
              </a:r>
              <a:r>
                <a:rPr kumimoji="1" lang="en-US" altLang="zh-CN" dirty="0">
                  <a:solidFill>
                    <a:srgbClr val="FFFFFF"/>
                  </a:solidFill>
                  <a:ea typeface="微软雅黑" panose="020B0503020204020204" charset="-122"/>
                </a:rPr>
                <a:t>Association</a:t>
              </a:r>
              <a:r>
                <a:rPr kumimoji="1" lang="zh-CN" altLang="en-US" dirty="0">
                  <a:solidFill>
                    <a:srgbClr val="FFFFFF"/>
                  </a:solidFill>
                  <a:ea typeface="微软雅黑" panose="020B0503020204020204" charset="-122"/>
                </a:rPr>
                <a:t>）：表示参与者与用例间的关系</a:t>
              </a:r>
            </a:p>
          </p:txBody>
        </p:sp>
        <p:sp>
          <p:nvSpPr>
            <p:cNvPr id="8" name="文本框 7"/>
            <p:cNvSpPr txBox="1"/>
            <p:nvPr/>
          </p:nvSpPr>
          <p:spPr>
            <a:xfrm>
              <a:off x="9435" y="4735"/>
              <a:ext cx="7884" cy="580"/>
            </a:xfrm>
            <a:prstGeom prst="rect">
              <a:avLst/>
            </a:prstGeom>
            <a:noFill/>
          </p:spPr>
          <p:txBody>
            <a:bodyPr wrap="square" rtlCol="0">
              <a:spAutoFit/>
            </a:bodyPr>
            <a:lstStyle/>
            <a:p>
              <a:pPr algn="l" defTabSz="608965"/>
              <a:r>
                <a:rPr kumimoji="1" lang="zh-CN" altLang="en-US" dirty="0">
                  <a:solidFill>
                    <a:srgbClr val="FFFFFF"/>
                  </a:solidFill>
                  <a:ea typeface="微软雅黑" panose="020B0503020204020204" charset="-122"/>
                </a:rPr>
                <a:t>系统边界（</a:t>
              </a:r>
              <a:r>
                <a:rPr kumimoji="1" lang="en-US" altLang="zh-CN" dirty="0">
                  <a:solidFill>
                    <a:srgbClr val="FFFFFF"/>
                  </a:solidFill>
                  <a:ea typeface="微软雅黑" panose="020B0503020204020204" charset="-122"/>
                </a:rPr>
                <a:t>System Scope</a:t>
              </a:r>
              <a:r>
                <a:rPr kumimoji="1" lang="zh-CN" altLang="en-US" dirty="0">
                  <a:solidFill>
                    <a:srgbClr val="FFFFFF"/>
                  </a:solidFill>
                  <a:ea typeface="微软雅黑" panose="020B0503020204020204" charset="-122"/>
                </a:rPr>
                <a:t>）：</a:t>
              </a:r>
              <a:r>
                <a:rPr kumimoji="1" lang="zh-CN" dirty="0">
                  <a:solidFill>
                    <a:srgbClr val="FFFFFF"/>
                  </a:solidFill>
                  <a:ea typeface="微软雅黑" panose="020B0503020204020204" charset="-122"/>
                </a:rPr>
                <a:t>确定系统的范围</a:t>
              </a:r>
            </a:p>
          </p:txBody>
        </p:sp>
        <p:sp>
          <p:nvSpPr>
            <p:cNvPr id="9" name="文本框 8"/>
            <p:cNvSpPr txBox="1"/>
            <p:nvPr/>
          </p:nvSpPr>
          <p:spPr>
            <a:xfrm>
              <a:off x="9435" y="6505"/>
              <a:ext cx="7884" cy="580"/>
            </a:xfrm>
            <a:prstGeom prst="rect">
              <a:avLst/>
            </a:prstGeom>
            <a:noFill/>
          </p:spPr>
          <p:txBody>
            <a:bodyPr wrap="square" rtlCol="0">
              <a:spAutoFit/>
            </a:bodyPr>
            <a:lstStyle/>
            <a:p>
              <a:pPr algn="l" defTabSz="608965"/>
              <a:r>
                <a:rPr kumimoji="1" lang="zh-CN" altLang="en-US" dirty="0">
                  <a:solidFill>
                    <a:srgbClr val="FFFFFF"/>
                  </a:solidFill>
                  <a:ea typeface="微软雅黑" panose="020B0503020204020204" charset="-122"/>
                </a:rPr>
                <a:t>用例（</a:t>
              </a:r>
              <a:r>
                <a:rPr kumimoji="1" lang="en-US" altLang="zh-CN" dirty="0">
                  <a:solidFill>
                    <a:srgbClr val="FFFFFF"/>
                  </a:solidFill>
                  <a:ea typeface="微软雅黑" panose="020B0503020204020204" charset="-122"/>
                </a:rPr>
                <a:t>Use Case</a:t>
              </a:r>
              <a:r>
                <a:rPr kumimoji="1" lang="zh-CN" altLang="en-US" dirty="0">
                  <a:solidFill>
                    <a:srgbClr val="FFFFFF"/>
                  </a:solidFill>
                  <a:ea typeface="微软雅黑" panose="020B0503020204020204" charset="-122"/>
                </a:rPr>
                <a:t>）：代表系统提供的服务</a:t>
              </a:r>
            </a:p>
          </p:txBody>
        </p:sp>
      </p:gr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p>
        </p:txBody>
      </p:sp>
      <p:sp>
        <p:nvSpPr>
          <p:cNvPr id="19" name="矩形 18"/>
          <p:cNvSpPr/>
          <p:nvPr/>
        </p:nvSpPr>
        <p:spPr>
          <a:xfrm>
            <a:off x="5226685" y="1695450"/>
            <a:ext cx="5976620" cy="1529715"/>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顺序子状态：顺序子状态是按照顺序一个一个出现的。如果一个复合状态的子状态对应的对象在其生命周期内的任何时刻都只能处于一个子状态，即不会有多个状态同时发生的状态，这个子状态叫顺序子状态</a:t>
            </a:r>
          </a:p>
        </p:txBody>
      </p:sp>
      <p:sp>
        <p:nvSpPr>
          <p:cNvPr id="20" name="矩形 19"/>
          <p:cNvSpPr/>
          <p:nvPr/>
        </p:nvSpPr>
        <p:spPr>
          <a:xfrm>
            <a:off x="621922" y="1001719"/>
            <a:ext cx="1490980" cy="650875"/>
          </a:xfrm>
          <a:prstGeom prst="rect">
            <a:avLst/>
          </a:prstGeom>
        </p:spPr>
        <p:txBody>
          <a:bodyPr wrap="none">
            <a:spAutoFit/>
          </a:bodyPr>
          <a:lstStyle/>
          <a:p>
            <a:pPr algn="l" defTabSz="1218565">
              <a:lnSpc>
                <a:spcPct val="130000"/>
              </a:lnSpc>
              <a:defRPr/>
            </a:pPr>
            <a:r>
              <a:rPr lang="en-US" altLang="zh-CN" sz="2800" b="1" dirty="0">
                <a:solidFill>
                  <a:srgbClr val="FB5F63"/>
                </a:solidFill>
                <a:latin typeface="Arial" panose="020B0604020202020204"/>
                <a:sym typeface="+mn-ea"/>
              </a:rPr>
              <a:t>4.3 </a:t>
            </a:r>
            <a:r>
              <a:rPr lang="zh-CN" altLang="en-US" sz="2800" b="1" dirty="0">
                <a:solidFill>
                  <a:srgbClr val="FB5F63"/>
                </a:solidFill>
                <a:latin typeface="Arial" panose="020B0604020202020204"/>
                <a:sym typeface="+mn-ea"/>
              </a:rPr>
              <a:t>状态</a:t>
            </a:r>
          </a:p>
        </p:txBody>
      </p:sp>
      <p:grpSp>
        <p:nvGrpSpPr>
          <p:cNvPr id="21" name="组 20"/>
          <p:cNvGrpSpPr/>
          <p:nvPr/>
        </p:nvGrpSpPr>
        <p:grpSpPr>
          <a:xfrm>
            <a:off x="734211" y="21973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3" name="文本框 2"/>
          <p:cNvSpPr txBox="1"/>
          <p:nvPr/>
        </p:nvSpPr>
        <p:spPr>
          <a:xfrm>
            <a:off x="5226685" y="3754755"/>
            <a:ext cx="5771515" cy="2030095"/>
          </a:xfrm>
          <a:prstGeom prst="rect">
            <a:avLst/>
          </a:prstGeom>
          <a:noFill/>
        </p:spPr>
        <p:txBody>
          <a:bodyPr wrap="square" rtlCol="0">
            <a:spAutoFit/>
          </a:bodyPr>
          <a:lstStyle/>
          <a:p>
            <a:r>
              <a:rPr lang="zh-CN" altLang="en-US">
                <a:solidFill>
                  <a:schemeClr val="bg1"/>
                </a:solidFill>
              </a:rPr>
              <a:t>并发子状态：所有这些与前面的顺序子状态的转移同时进行。尽管每个状态序列是一组顺序子状态，但是两个状态序列之间是并发关系。</a:t>
            </a:r>
            <a:r>
              <a:rPr lang="zh-CN" altLang="en-US">
                <a:solidFill>
                  <a:srgbClr val="FF0000"/>
                </a:solidFill>
              </a:rPr>
              <a:t>并发子状态</a:t>
            </a:r>
            <a:r>
              <a:rPr lang="zh-CN" altLang="en-US">
                <a:solidFill>
                  <a:schemeClr val="bg1"/>
                </a:solidFill>
              </a:rPr>
              <a:t>(Concurrent Substate)之间用虚线隔开，表示状态序列之间是并发关系。</a:t>
            </a:r>
          </a:p>
          <a:p>
            <a:endParaRPr lang="zh-CN" altLang="en-US">
              <a:solidFill>
                <a:schemeClr val="bg1"/>
              </a:solidFill>
            </a:endParaRPr>
          </a:p>
          <a:p>
            <a:endParaRPr lang="zh-CN" altLang="en-US">
              <a:solidFill>
                <a:schemeClr val="bg1"/>
              </a:solidFill>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p>
        </p:txBody>
      </p:sp>
      <p:sp>
        <p:nvSpPr>
          <p:cNvPr id="19" name="矩形 18"/>
          <p:cNvSpPr/>
          <p:nvPr/>
        </p:nvSpPr>
        <p:spPr>
          <a:xfrm>
            <a:off x="5226685" y="1695450"/>
            <a:ext cx="5976620" cy="3328670"/>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延迟事件：</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延迟事件</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 Deferred Event)是其处理过程被推迟的事件，它们的处理过程要到事件不被延迟的状态被激活时才会执行。当该状态被激活时，将触发该事件，同时可能导致转移像该事件刚刚发生)。要实施延迟的事件，需要有事件的内部队列，也就是延迟事件的一个列表，如果事件已发生但被列为延迟，它就会被添加到队列中。队列中的事件当前状态下不会处理。当对象进人了不会使事件延迟的状态时，将立即从该队列中取出这些事件。对了这此被延迟的事件，可以使用状态的延迟事件来建模。</a:t>
            </a:r>
          </a:p>
        </p:txBody>
      </p:sp>
      <p:sp>
        <p:nvSpPr>
          <p:cNvPr id="20" name="矩形 19"/>
          <p:cNvSpPr/>
          <p:nvPr/>
        </p:nvSpPr>
        <p:spPr>
          <a:xfrm>
            <a:off x="621922" y="1001719"/>
            <a:ext cx="1490980" cy="650875"/>
          </a:xfrm>
          <a:prstGeom prst="rect">
            <a:avLst/>
          </a:prstGeom>
        </p:spPr>
        <p:txBody>
          <a:bodyPr wrap="none">
            <a:spAutoFit/>
          </a:bodyPr>
          <a:lstStyle/>
          <a:p>
            <a:pPr algn="l" defTabSz="1218565">
              <a:lnSpc>
                <a:spcPct val="130000"/>
              </a:lnSpc>
              <a:defRPr/>
            </a:pPr>
            <a:r>
              <a:rPr lang="en-US" altLang="zh-CN" sz="2800" b="1" dirty="0">
                <a:solidFill>
                  <a:srgbClr val="FB5F63"/>
                </a:solidFill>
                <a:latin typeface="Arial" panose="020B0604020202020204"/>
                <a:sym typeface="+mn-ea"/>
              </a:rPr>
              <a:t>4.3 </a:t>
            </a:r>
            <a:r>
              <a:rPr lang="zh-CN" altLang="en-US" sz="2800" b="1" dirty="0">
                <a:solidFill>
                  <a:srgbClr val="FB5F63"/>
                </a:solidFill>
                <a:latin typeface="Arial" panose="020B0604020202020204"/>
                <a:sym typeface="+mn-ea"/>
              </a:rPr>
              <a:t>状态</a:t>
            </a:r>
          </a:p>
        </p:txBody>
      </p:sp>
      <p:grpSp>
        <p:nvGrpSpPr>
          <p:cNvPr id="21" name="组 20"/>
          <p:cNvGrpSpPr/>
          <p:nvPr/>
        </p:nvGrpSpPr>
        <p:grpSpPr>
          <a:xfrm>
            <a:off x="734211" y="21973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endParaRPr kumimoji="1" lang="zh-CN" altLang="en-US" dirty="0"/>
          </a:p>
        </p:txBody>
      </p:sp>
      <p:sp>
        <p:nvSpPr>
          <p:cNvPr id="19" name="矩形 18"/>
          <p:cNvSpPr/>
          <p:nvPr/>
        </p:nvSpPr>
        <p:spPr>
          <a:xfrm>
            <a:off x="5226685" y="1695450"/>
            <a:ext cx="5976620" cy="1529715"/>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UML状态机图中转换是两个状态之间的一种关系， 表示对象将在</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源状态</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(SureSure)或当前状态中执行定的动作并在某个特定事件发生而且某个特定的警界条件满足时进人目标状态</a:t>
            </a:r>
          </a:p>
        </p:txBody>
      </p:sp>
      <p:sp>
        <p:nvSpPr>
          <p:cNvPr id="20" name="矩形 19"/>
          <p:cNvSpPr/>
          <p:nvPr/>
        </p:nvSpPr>
        <p:spPr>
          <a:xfrm>
            <a:off x="621922" y="1001719"/>
            <a:ext cx="1490980" cy="650875"/>
          </a:xfrm>
          <a:prstGeom prst="rect">
            <a:avLst/>
          </a:prstGeom>
        </p:spPr>
        <p:txBody>
          <a:bodyPr wrap="none">
            <a:spAutoFit/>
          </a:bodyPr>
          <a:lstStyle/>
          <a:p>
            <a:pPr algn="l" defTabSz="1218565">
              <a:lnSpc>
                <a:spcPct val="130000"/>
              </a:lnSpc>
              <a:defRPr/>
            </a:pPr>
            <a:r>
              <a:rPr lang="en-US" altLang="zh-CN" sz="2800" b="1" dirty="0">
                <a:solidFill>
                  <a:srgbClr val="FB5F63"/>
                </a:solidFill>
                <a:latin typeface="Arial" panose="020B0604020202020204"/>
                <a:sym typeface="+mn-ea"/>
              </a:rPr>
              <a:t>4.4 </a:t>
            </a:r>
            <a:r>
              <a:rPr lang="zh-CN" altLang="en-US" sz="2800" b="1" dirty="0">
                <a:solidFill>
                  <a:srgbClr val="FB5F63"/>
                </a:solidFill>
                <a:latin typeface="Arial" panose="020B0604020202020204"/>
                <a:sym typeface="+mn-ea"/>
              </a:rPr>
              <a:t>转换</a:t>
            </a:r>
          </a:p>
        </p:txBody>
      </p:sp>
      <p:grpSp>
        <p:nvGrpSpPr>
          <p:cNvPr id="21" name="组 20"/>
          <p:cNvGrpSpPr/>
          <p:nvPr/>
        </p:nvGrpSpPr>
        <p:grpSpPr>
          <a:xfrm>
            <a:off x="734211" y="21973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4" name="图片 3"/>
          <p:cNvPicPr>
            <a:picLocks noChangeAspect="1"/>
          </p:cNvPicPr>
          <p:nvPr/>
        </p:nvPicPr>
        <p:blipFill>
          <a:blip r:embed="rId2"/>
          <a:stretch>
            <a:fillRect/>
          </a:stretch>
        </p:blipFill>
        <p:spPr>
          <a:xfrm>
            <a:off x="6344920" y="3726180"/>
            <a:ext cx="3418840" cy="971550"/>
          </a:xfrm>
          <a:prstGeom prst="rect">
            <a:avLst/>
          </a:prstGeom>
        </p:spPr>
      </p:pic>
      <p:sp>
        <p:nvSpPr>
          <p:cNvPr id="5" name="文本框 4"/>
          <p:cNvSpPr txBox="1"/>
          <p:nvPr/>
        </p:nvSpPr>
        <p:spPr>
          <a:xfrm>
            <a:off x="7429500" y="4822825"/>
            <a:ext cx="1249680" cy="275590"/>
          </a:xfrm>
          <a:prstGeom prst="rect">
            <a:avLst/>
          </a:prstGeom>
          <a:noFill/>
        </p:spPr>
        <p:txBody>
          <a:bodyPr wrap="none" rtlCol="0">
            <a:spAutoFit/>
          </a:bodyPr>
          <a:lstStyle/>
          <a:p>
            <a:r>
              <a:rPr lang="zh-CN" altLang="zh-CN" sz="1200">
                <a:solidFill>
                  <a:schemeClr val="bg1"/>
                </a:solidFill>
              </a:rPr>
              <a:t>一个简单的转换</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p>
        </p:txBody>
      </p:sp>
      <p:sp>
        <p:nvSpPr>
          <p:cNvPr id="96" name="文本框 95"/>
          <p:cNvSpPr txBox="1"/>
          <p:nvPr/>
        </p:nvSpPr>
        <p:spPr>
          <a:xfrm>
            <a:off x="622300" y="1574800"/>
            <a:ext cx="3897630" cy="1170305"/>
          </a:xfrm>
          <a:prstGeom prst="rect">
            <a:avLst/>
          </a:prstGeom>
          <a:noFill/>
        </p:spPr>
        <p:txBody>
          <a:bodyPr wrap="square" rtlCol="0">
            <a:spAutoFit/>
          </a:bodyPr>
          <a:lstStyle/>
          <a:p>
            <a:pPr defTabSz="608965">
              <a:lnSpc>
                <a:spcPct val="130000"/>
              </a:lnSpc>
            </a:pPr>
            <a:r>
              <a:rPr lang="zh-CN" dirty="0">
                <a:solidFill>
                  <a:srgbClr val="FFFFFF"/>
                </a:solidFill>
                <a:latin typeface="微软雅黑" panose="020B0503020204020204" charset="-122"/>
                <a:ea typeface="微软雅黑" panose="020B0503020204020204" charset="-122"/>
              </a:rPr>
              <a:t>转换由以下</a:t>
            </a:r>
            <a:r>
              <a:rPr lang="en-US" altLang="zh-CN" dirty="0">
                <a:solidFill>
                  <a:srgbClr val="FFFFFF"/>
                </a:solidFill>
                <a:latin typeface="微软雅黑" panose="020B0503020204020204" charset="-122"/>
                <a:ea typeface="微软雅黑" panose="020B0503020204020204" charset="-122"/>
              </a:rPr>
              <a:t>5</a:t>
            </a:r>
            <a:r>
              <a:rPr lang="zh-CN" altLang="en-US" dirty="0">
                <a:solidFill>
                  <a:srgbClr val="FFFFFF"/>
                </a:solidFill>
                <a:latin typeface="微软雅黑" panose="020B0503020204020204" charset="-122"/>
                <a:ea typeface="微软雅黑" panose="020B0503020204020204" charset="-122"/>
              </a:rPr>
              <a:t>个部分组成：源状态，触发事件，监护条件，动作，目标状态</a:t>
            </a:r>
          </a:p>
        </p:txBody>
      </p:sp>
      <p:sp>
        <p:nvSpPr>
          <p:cNvPr id="20" name="矩形 19"/>
          <p:cNvSpPr/>
          <p:nvPr/>
        </p:nvSpPr>
        <p:spPr>
          <a:xfrm>
            <a:off x="621922" y="1001719"/>
            <a:ext cx="1490980" cy="650875"/>
          </a:xfrm>
          <a:prstGeom prst="rect">
            <a:avLst/>
          </a:prstGeom>
        </p:spPr>
        <p:txBody>
          <a:bodyPr wrap="none">
            <a:spAutoFit/>
          </a:bodyPr>
          <a:lstStyle/>
          <a:p>
            <a:pPr defTabSz="1218565">
              <a:lnSpc>
                <a:spcPct val="130000"/>
              </a:lnSpc>
              <a:defRPr/>
            </a:pPr>
            <a:r>
              <a:rPr lang="en-US" altLang="zh-CN" sz="2800" b="1" dirty="0">
                <a:solidFill>
                  <a:srgbClr val="FB5F63"/>
                </a:solidFill>
                <a:latin typeface="Arial" panose="020B0604020202020204"/>
              </a:rPr>
              <a:t>4.4 </a:t>
            </a:r>
            <a:r>
              <a:rPr lang="zh-CN" altLang="en-US" sz="2800" b="1" dirty="0">
                <a:solidFill>
                  <a:srgbClr val="FB5F63"/>
                </a:solidFill>
                <a:latin typeface="Arial" panose="020B0604020202020204"/>
              </a:rPr>
              <a:t>转换</a:t>
            </a:r>
          </a:p>
        </p:txBody>
      </p:sp>
      <p:sp>
        <p:nvSpPr>
          <p:cNvPr id="100" name="文本框 99"/>
          <p:cNvSpPr txBox="1"/>
          <p:nvPr/>
        </p:nvSpPr>
        <p:spPr>
          <a:xfrm flipH="1">
            <a:off x="2441575" y="2931795"/>
            <a:ext cx="2773045" cy="450850"/>
          </a:xfrm>
          <a:prstGeom prst="rect">
            <a:avLst/>
          </a:prstGeom>
          <a:noFill/>
        </p:spPr>
        <p:txBody>
          <a:bodyPr wrap="square" rtlCol="0">
            <a:spAutoFit/>
          </a:bodyPr>
          <a:lstStyle/>
          <a:p>
            <a:pPr algn="r" defTabSz="608965">
              <a:lnSpc>
                <a:spcPct val="130000"/>
              </a:lnSpc>
            </a:pPr>
            <a:r>
              <a:rPr lang="zh-CN" altLang="en-US" dirty="0">
                <a:solidFill>
                  <a:srgbClr val="FFFFFF"/>
                </a:solidFill>
                <a:latin typeface="微软雅黑" panose="020B0503020204020204" charset="-122"/>
                <a:ea typeface="微软雅黑" panose="020B0503020204020204" charset="-122"/>
              </a:rPr>
              <a:t>对象被激发前所处的状态</a:t>
            </a:r>
          </a:p>
        </p:txBody>
      </p:sp>
      <p:grpSp>
        <p:nvGrpSpPr>
          <p:cNvPr id="97" name="组 96"/>
          <p:cNvGrpSpPr/>
          <p:nvPr/>
        </p:nvGrpSpPr>
        <p:grpSpPr>
          <a:xfrm>
            <a:off x="5251450" y="2482215"/>
            <a:ext cx="1363345" cy="1363345"/>
            <a:chOff x="5446394" y="1162855"/>
            <a:chExt cx="815044" cy="815044"/>
          </a:xfrm>
          <a:effectLst>
            <a:outerShdw blurRad="50800" dist="38100" dir="5400000" algn="t" rotWithShape="0">
              <a:prstClr val="black">
                <a:alpha val="40000"/>
              </a:prstClr>
            </a:outerShdw>
          </a:effectLst>
        </p:grpSpPr>
        <p:sp>
          <p:nvSpPr>
            <p:cNvPr id="98" name="椭圆 97"/>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99" name="椭圆 9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01" name="文本框 100"/>
          <p:cNvSpPr txBox="1"/>
          <p:nvPr/>
        </p:nvSpPr>
        <p:spPr>
          <a:xfrm flipH="1">
            <a:off x="3663950" y="2363470"/>
            <a:ext cx="1461770" cy="583565"/>
          </a:xfrm>
          <a:prstGeom prst="rect">
            <a:avLst/>
          </a:prstGeom>
          <a:noFill/>
        </p:spPr>
        <p:txBody>
          <a:bodyPr wrap="square" rtlCol="0">
            <a:spAutoFit/>
          </a:bodyPr>
          <a:lstStyle/>
          <a:p>
            <a:pPr algn="r" defTabSz="608965"/>
            <a:r>
              <a:rPr kumimoji="1" lang="zh-CN" sz="3200" b="1" dirty="0">
                <a:solidFill>
                  <a:srgbClr val="F9F5EE"/>
                </a:solidFill>
                <a:ea typeface="微软雅黑" panose="020B0503020204020204" charset="-122"/>
              </a:rPr>
              <a:t>源状态</a:t>
            </a:r>
          </a:p>
        </p:txBody>
      </p:sp>
      <p:grpSp>
        <p:nvGrpSpPr>
          <p:cNvPr id="102" name="组 101"/>
          <p:cNvGrpSpPr/>
          <p:nvPr/>
        </p:nvGrpSpPr>
        <p:grpSpPr>
          <a:xfrm>
            <a:off x="5251450" y="4083685"/>
            <a:ext cx="1363345" cy="1363345"/>
            <a:chOff x="5446394" y="1162855"/>
            <a:chExt cx="815044" cy="815044"/>
          </a:xfrm>
          <a:effectLst>
            <a:outerShdw blurRad="50800" dist="38100" dir="5400000" algn="t" rotWithShape="0">
              <a:prstClr val="black">
                <a:alpha val="40000"/>
              </a:prstClr>
            </a:outerShdw>
          </a:effectLst>
        </p:grpSpPr>
        <p:sp>
          <p:nvSpPr>
            <p:cNvPr id="103" name="椭圆 102"/>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04" name="椭圆 103"/>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2</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06" name="文本框 105"/>
          <p:cNvSpPr txBox="1"/>
          <p:nvPr/>
        </p:nvSpPr>
        <p:spPr>
          <a:xfrm flipH="1">
            <a:off x="3237230" y="3949700"/>
            <a:ext cx="1888490" cy="583565"/>
          </a:xfrm>
          <a:prstGeom prst="rect">
            <a:avLst/>
          </a:prstGeom>
          <a:noFill/>
        </p:spPr>
        <p:txBody>
          <a:bodyPr wrap="square" rtlCol="0">
            <a:spAutoFit/>
          </a:bodyPr>
          <a:lstStyle/>
          <a:p>
            <a:pPr algn="r" defTabSz="608965"/>
            <a:r>
              <a:rPr kumimoji="1" lang="zh-CN" sz="3200" b="1" dirty="0">
                <a:solidFill>
                  <a:srgbClr val="F9F5EE"/>
                </a:solidFill>
                <a:ea typeface="微软雅黑" panose="020B0503020204020204" charset="-122"/>
              </a:rPr>
              <a:t>触发事件</a:t>
            </a:r>
          </a:p>
        </p:txBody>
      </p:sp>
      <p:sp>
        <p:nvSpPr>
          <p:cNvPr id="3" name="文本框 2"/>
          <p:cNvSpPr txBox="1"/>
          <p:nvPr/>
        </p:nvSpPr>
        <p:spPr>
          <a:xfrm flipH="1">
            <a:off x="3131820" y="4680585"/>
            <a:ext cx="2119630" cy="450850"/>
          </a:xfrm>
          <a:prstGeom prst="rect">
            <a:avLst/>
          </a:prstGeom>
          <a:noFill/>
        </p:spPr>
        <p:txBody>
          <a:bodyPr wrap="square" rtlCol="0">
            <a:spAutoFit/>
          </a:bodyPr>
          <a:lstStyle/>
          <a:p>
            <a:pPr algn="r" defTabSz="608965">
              <a:lnSpc>
                <a:spcPct val="130000"/>
              </a:lnSpc>
            </a:pPr>
            <a:r>
              <a:rPr lang="zh-CN" altLang="en-US" dirty="0">
                <a:solidFill>
                  <a:srgbClr val="FFFFFF"/>
                </a:solidFill>
                <a:latin typeface="微软雅黑" panose="020B0503020204020204" charset="-122"/>
                <a:ea typeface="微软雅黑" panose="020B0503020204020204" charset="-122"/>
              </a:rPr>
              <a:t>指引起转换的事件</a:t>
            </a:r>
          </a:p>
        </p:txBody>
      </p:sp>
      <p:grpSp>
        <p:nvGrpSpPr>
          <p:cNvPr id="107" name="组 106"/>
          <p:cNvGrpSpPr/>
          <p:nvPr/>
        </p:nvGrpSpPr>
        <p:grpSpPr>
          <a:xfrm flipH="1">
            <a:off x="7122795" y="3243580"/>
            <a:ext cx="1363345" cy="1363345"/>
            <a:chOff x="5446394" y="1162855"/>
            <a:chExt cx="815044" cy="815044"/>
          </a:xfrm>
          <a:effectLst>
            <a:outerShdw blurRad="50800" dist="38100" dir="5400000" algn="t" rotWithShape="0">
              <a:prstClr val="black">
                <a:alpha val="40000"/>
              </a:prstClr>
            </a:outerShdw>
          </a:effectLst>
        </p:grpSpPr>
        <p:sp>
          <p:nvSpPr>
            <p:cNvPr id="108" name="椭圆 107"/>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09" name="椭圆 10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4</a:t>
              </a:r>
            </a:p>
          </p:txBody>
        </p:sp>
      </p:grpSp>
      <p:sp>
        <p:nvSpPr>
          <p:cNvPr id="111" name="文本框 110"/>
          <p:cNvSpPr txBox="1"/>
          <p:nvPr/>
        </p:nvSpPr>
        <p:spPr>
          <a:xfrm>
            <a:off x="8611235" y="3243580"/>
            <a:ext cx="2334895" cy="583565"/>
          </a:xfrm>
          <a:prstGeom prst="rect">
            <a:avLst/>
          </a:prstGeom>
          <a:noFill/>
        </p:spPr>
        <p:txBody>
          <a:bodyPr wrap="square" rtlCol="0">
            <a:spAutoFit/>
          </a:bodyPr>
          <a:lstStyle/>
          <a:p>
            <a:pPr defTabSz="608965"/>
            <a:r>
              <a:rPr kumimoji="1" lang="zh-CN" sz="3200" b="1" dirty="0">
                <a:solidFill>
                  <a:srgbClr val="F9F5EE"/>
                </a:solidFill>
                <a:ea typeface="微软雅黑" panose="020B0503020204020204" charset="-122"/>
              </a:rPr>
              <a:t>动作</a:t>
            </a:r>
          </a:p>
        </p:txBody>
      </p:sp>
      <p:grpSp>
        <p:nvGrpSpPr>
          <p:cNvPr id="112" name="组 111"/>
          <p:cNvGrpSpPr/>
          <p:nvPr/>
        </p:nvGrpSpPr>
        <p:grpSpPr>
          <a:xfrm flipH="1">
            <a:off x="7122795" y="4845050"/>
            <a:ext cx="1363345" cy="1363345"/>
            <a:chOff x="5446394" y="1162855"/>
            <a:chExt cx="815044" cy="815044"/>
          </a:xfrm>
          <a:effectLst>
            <a:outerShdw blurRad="50800" dist="38100" dir="5400000" algn="t" rotWithShape="0">
              <a:prstClr val="black">
                <a:alpha val="40000"/>
              </a:prstClr>
            </a:outerShdw>
          </a:effectLst>
        </p:grpSpPr>
        <p:sp>
          <p:nvSpPr>
            <p:cNvPr id="113" name="椭圆 112"/>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14" name="椭圆 113"/>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5</a:t>
              </a:r>
            </a:p>
          </p:txBody>
        </p:sp>
      </p:grpSp>
      <p:sp>
        <p:nvSpPr>
          <p:cNvPr id="116" name="文本框 115"/>
          <p:cNvSpPr txBox="1"/>
          <p:nvPr/>
        </p:nvSpPr>
        <p:spPr>
          <a:xfrm>
            <a:off x="8611235" y="4842510"/>
            <a:ext cx="2334895" cy="583565"/>
          </a:xfrm>
          <a:prstGeom prst="rect">
            <a:avLst/>
          </a:prstGeom>
          <a:noFill/>
        </p:spPr>
        <p:txBody>
          <a:bodyPr wrap="square" rtlCol="0">
            <a:spAutoFit/>
          </a:bodyPr>
          <a:lstStyle/>
          <a:p>
            <a:pPr defTabSz="608965"/>
            <a:r>
              <a:rPr kumimoji="1" lang="zh-CN" sz="3200" b="1" dirty="0">
                <a:solidFill>
                  <a:srgbClr val="F9F5EE"/>
                </a:solidFill>
                <a:ea typeface="微软雅黑" panose="020B0503020204020204" charset="-122"/>
              </a:rPr>
              <a:t>目标状态</a:t>
            </a:r>
          </a:p>
        </p:txBody>
      </p:sp>
      <p:grpSp>
        <p:nvGrpSpPr>
          <p:cNvPr id="7" name="组 96"/>
          <p:cNvGrpSpPr/>
          <p:nvPr/>
        </p:nvGrpSpPr>
        <p:grpSpPr>
          <a:xfrm>
            <a:off x="7122160" y="1574800"/>
            <a:ext cx="1363345" cy="1363345"/>
            <a:chOff x="5446394" y="1162855"/>
            <a:chExt cx="815044" cy="815044"/>
          </a:xfrm>
          <a:effectLst>
            <a:outerShdw blurRad="50800" dist="38100" dir="5400000" algn="t" rotWithShape="0">
              <a:prstClr val="black">
                <a:alpha val="40000"/>
              </a:prstClr>
            </a:outerShdw>
          </a:effectLst>
        </p:grpSpPr>
        <p:sp>
          <p:nvSpPr>
            <p:cNvPr id="8" name="椭圆 7"/>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9" name="椭圆 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3</a:t>
              </a:r>
            </a:p>
          </p:txBody>
        </p:sp>
      </p:grpSp>
      <p:sp>
        <p:nvSpPr>
          <p:cNvPr id="10" name="文本框 9"/>
          <p:cNvSpPr txBox="1"/>
          <p:nvPr/>
        </p:nvSpPr>
        <p:spPr>
          <a:xfrm>
            <a:off x="8611235" y="1574800"/>
            <a:ext cx="2334895" cy="583565"/>
          </a:xfrm>
          <a:prstGeom prst="rect">
            <a:avLst/>
          </a:prstGeom>
          <a:noFill/>
        </p:spPr>
        <p:txBody>
          <a:bodyPr wrap="square" rtlCol="0">
            <a:spAutoFit/>
          </a:bodyPr>
          <a:lstStyle/>
          <a:p>
            <a:pPr defTabSz="608965"/>
            <a:r>
              <a:rPr kumimoji="1" lang="zh-CN" sz="3200" b="1" dirty="0">
                <a:solidFill>
                  <a:srgbClr val="F9F5EE"/>
                </a:solidFill>
                <a:ea typeface="微软雅黑" panose="020B0503020204020204" charset="-122"/>
              </a:rPr>
              <a:t>监护条件</a:t>
            </a:r>
          </a:p>
        </p:txBody>
      </p:sp>
      <p:sp>
        <p:nvSpPr>
          <p:cNvPr id="4" name="文本框 3"/>
          <p:cNvSpPr txBox="1"/>
          <p:nvPr/>
        </p:nvSpPr>
        <p:spPr>
          <a:xfrm flipH="1">
            <a:off x="8611235" y="2181860"/>
            <a:ext cx="2773045" cy="450850"/>
          </a:xfrm>
          <a:prstGeom prst="rect">
            <a:avLst/>
          </a:prstGeom>
          <a:noFill/>
        </p:spPr>
        <p:txBody>
          <a:bodyPr wrap="square" rtlCol="0">
            <a:spAutoFit/>
          </a:bodyPr>
          <a:lstStyle/>
          <a:p>
            <a:pPr algn="l" defTabSz="608965">
              <a:lnSpc>
                <a:spcPct val="130000"/>
              </a:lnSpc>
            </a:pPr>
            <a:r>
              <a:rPr lang="zh-CN" altLang="en-US" dirty="0">
                <a:solidFill>
                  <a:srgbClr val="FFFFFF"/>
                </a:solidFill>
                <a:latin typeface="微软雅黑" panose="020B0503020204020204" charset="-122"/>
                <a:ea typeface="微软雅黑" panose="020B0503020204020204" charset="-122"/>
              </a:rPr>
              <a:t>判定转移是否有效</a:t>
            </a:r>
          </a:p>
        </p:txBody>
      </p:sp>
      <p:sp>
        <p:nvSpPr>
          <p:cNvPr id="5" name="文本框 4"/>
          <p:cNvSpPr txBox="1"/>
          <p:nvPr/>
        </p:nvSpPr>
        <p:spPr>
          <a:xfrm flipH="1">
            <a:off x="8611235" y="3870325"/>
            <a:ext cx="2773045" cy="810260"/>
          </a:xfrm>
          <a:prstGeom prst="rect">
            <a:avLst/>
          </a:prstGeom>
          <a:noFill/>
        </p:spPr>
        <p:txBody>
          <a:bodyPr wrap="square" rtlCol="0">
            <a:spAutoFit/>
          </a:bodyPr>
          <a:lstStyle/>
          <a:p>
            <a:pPr algn="l" defTabSz="608965">
              <a:lnSpc>
                <a:spcPct val="130000"/>
              </a:lnSpc>
            </a:pPr>
            <a:r>
              <a:rPr lang="zh-CN" altLang="en-US" dirty="0">
                <a:solidFill>
                  <a:srgbClr val="FFFFFF"/>
                </a:solidFill>
                <a:latin typeface="微软雅黑" panose="020B0503020204020204" charset="-122"/>
                <a:ea typeface="微软雅黑" panose="020B0503020204020204" charset="-122"/>
              </a:rPr>
              <a:t>转化发生时执行的原子操作</a:t>
            </a:r>
          </a:p>
        </p:txBody>
      </p:sp>
      <p:sp>
        <p:nvSpPr>
          <p:cNvPr id="6" name="文本框 5"/>
          <p:cNvSpPr txBox="1"/>
          <p:nvPr/>
        </p:nvSpPr>
        <p:spPr>
          <a:xfrm flipH="1">
            <a:off x="8611235" y="5426075"/>
            <a:ext cx="2773045" cy="450850"/>
          </a:xfrm>
          <a:prstGeom prst="rect">
            <a:avLst/>
          </a:prstGeom>
          <a:noFill/>
        </p:spPr>
        <p:txBody>
          <a:bodyPr wrap="square" rtlCol="0">
            <a:spAutoFit/>
          </a:bodyPr>
          <a:lstStyle/>
          <a:p>
            <a:pPr algn="l" defTabSz="608965">
              <a:lnSpc>
                <a:spcPct val="130000"/>
              </a:lnSpc>
            </a:pPr>
            <a:r>
              <a:rPr lang="zh-CN" altLang="en-US" dirty="0">
                <a:solidFill>
                  <a:srgbClr val="FFFFFF"/>
                </a:solidFill>
                <a:latin typeface="微软雅黑" panose="020B0503020204020204" charset="-122"/>
                <a:ea typeface="微软雅黑" panose="020B0503020204020204" charset="-122"/>
              </a:rPr>
              <a:t>转换完成后所处的状态</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p>
        </p:txBody>
      </p:sp>
      <p:grpSp>
        <p:nvGrpSpPr>
          <p:cNvPr id="58" name="组 57"/>
          <p:cNvGrpSpPr/>
          <p:nvPr/>
        </p:nvGrpSpPr>
        <p:grpSpPr>
          <a:xfrm rot="18181241">
            <a:off x="756413" y="3298432"/>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20" name="矩形 19"/>
          <p:cNvSpPr/>
          <p:nvPr/>
        </p:nvSpPr>
        <p:spPr>
          <a:xfrm>
            <a:off x="594617" y="815664"/>
            <a:ext cx="4708525" cy="650875"/>
          </a:xfrm>
          <a:prstGeom prst="rect">
            <a:avLst/>
          </a:prstGeom>
        </p:spPr>
        <p:txBody>
          <a:bodyPr wrap="none">
            <a:spAutoFit/>
          </a:bodyPr>
          <a:lstStyle/>
          <a:p>
            <a:pPr defTabSz="1218565">
              <a:lnSpc>
                <a:spcPct val="130000"/>
              </a:lnSpc>
              <a:defRPr/>
            </a:pPr>
            <a:r>
              <a:rPr lang="en-US" altLang="zh-CN" sz="2800" b="1" dirty="0">
                <a:solidFill>
                  <a:schemeClr val="tx1"/>
                </a:solidFill>
                <a:latin typeface="Arial" panose="020B0604020202020204"/>
              </a:rPr>
              <a:t>4.5 </a:t>
            </a:r>
            <a:r>
              <a:rPr lang="zh-CN" altLang="en-US" sz="2800" b="1" dirty="0">
                <a:solidFill>
                  <a:schemeClr val="tx1"/>
                </a:solidFill>
                <a:latin typeface="Arial" panose="020B0604020202020204"/>
              </a:rPr>
              <a:t>状态机图建模技术及应用</a:t>
            </a:r>
          </a:p>
        </p:txBody>
      </p:sp>
      <p:grpSp>
        <p:nvGrpSpPr>
          <p:cNvPr id="29" name="组合 28"/>
          <p:cNvGrpSpPr/>
          <p:nvPr/>
        </p:nvGrpSpPr>
        <p:grpSpPr>
          <a:xfrm>
            <a:off x="4402455" y="3736975"/>
            <a:ext cx="596900" cy="2778760"/>
            <a:chOff x="8882" y="2029"/>
            <a:chExt cx="940" cy="4376"/>
          </a:xfrm>
        </p:grpSpPr>
        <p:grpSp>
          <p:nvGrpSpPr>
            <p:cNvPr id="97" name="组 96"/>
            <p:cNvGrpSpPr/>
            <p:nvPr/>
          </p:nvGrpSpPr>
          <p:grpSpPr>
            <a:xfrm>
              <a:off x="8882" y="2029"/>
              <a:ext cx="940" cy="959"/>
              <a:chOff x="5446394" y="1162855"/>
              <a:chExt cx="815044" cy="815044"/>
            </a:xfrm>
            <a:effectLst>
              <a:outerShdw blurRad="50800" dist="38100" dir="5400000" algn="t" rotWithShape="0">
                <a:prstClr val="black">
                  <a:alpha val="40000"/>
                </a:prstClr>
              </a:outerShdw>
            </a:effectLst>
          </p:grpSpPr>
          <p:sp>
            <p:nvSpPr>
              <p:cNvPr id="98" name="椭圆 97"/>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99" name="椭圆 9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p>
            </p:txBody>
          </p:sp>
        </p:grpSp>
        <p:grpSp>
          <p:nvGrpSpPr>
            <p:cNvPr id="11" name="组 96"/>
            <p:cNvGrpSpPr/>
            <p:nvPr/>
          </p:nvGrpSpPr>
          <p:grpSpPr>
            <a:xfrm>
              <a:off x="8882" y="3119"/>
              <a:ext cx="940" cy="959"/>
              <a:chOff x="5446394" y="1162855"/>
              <a:chExt cx="815044" cy="815044"/>
            </a:xfrm>
            <a:effectLst>
              <a:outerShdw blurRad="50800" dist="38100" dir="5400000" algn="t" rotWithShape="0">
                <a:prstClr val="black">
                  <a:alpha val="40000"/>
                </a:prstClr>
              </a:outerShdw>
            </a:effectLst>
          </p:grpSpPr>
          <p:sp>
            <p:nvSpPr>
              <p:cNvPr id="12" name="椭圆 11"/>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3" name="椭圆 12"/>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2</a:t>
                </a:r>
              </a:p>
            </p:txBody>
          </p:sp>
        </p:grpSp>
        <p:grpSp>
          <p:nvGrpSpPr>
            <p:cNvPr id="14" name="组 96"/>
            <p:cNvGrpSpPr/>
            <p:nvPr/>
          </p:nvGrpSpPr>
          <p:grpSpPr>
            <a:xfrm>
              <a:off x="8882" y="5446"/>
              <a:ext cx="940" cy="959"/>
              <a:chOff x="5446394" y="1162855"/>
              <a:chExt cx="815044" cy="815044"/>
            </a:xfrm>
            <a:effectLst>
              <a:outerShdw blurRad="50800" dist="38100" dir="5400000" algn="t" rotWithShape="0">
                <a:prstClr val="black">
                  <a:alpha val="40000"/>
                </a:prstClr>
              </a:outerShdw>
            </a:effectLst>
          </p:grpSpPr>
          <p:sp>
            <p:nvSpPr>
              <p:cNvPr id="15" name="椭圆 14"/>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6" name="椭圆 15"/>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4</a:t>
                </a:r>
              </a:p>
            </p:txBody>
          </p:sp>
        </p:grpSp>
        <p:grpSp>
          <p:nvGrpSpPr>
            <p:cNvPr id="17" name="组 96"/>
            <p:cNvGrpSpPr/>
            <p:nvPr/>
          </p:nvGrpSpPr>
          <p:grpSpPr>
            <a:xfrm>
              <a:off x="8882" y="4253"/>
              <a:ext cx="940" cy="959"/>
              <a:chOff x="5446394" y="1162855"/>
              <a:chExt cx="815044" cy="815044"/>
            </a:xfrm>
            <a:effectLst>
              <a:outerShdw blurRad="50800" dist="38100" dir="5400000" algn="t" rotWithShape="0">
                <a:prstClr val="black">
                  <a:alpha val="40000"/>
                </a:prstClr>
              </a:outerShdw>
            </a:effectLst>
          </p:grpSpPr>
          <p:sp>
            <p:nvSpPr>
              <p:cNvPr id="18" name="椭圆 17"/>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21" name="椭圆 20"/>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3</a:t>
                </a:r>
              </a:p>
            </p:txBody>
          </p:sp>
        </p:grpSp>
      </p:grpSp>
      <p:sp>
        <p:nvSpPr>
          <p:cNvPr id="4" name="文本框 3"/>
          <p:cNvSpPr txBox="1"/>
          <p:nvPr/>
        </p:nvSpPr>
        <p:spPr>
          <a:xfrm>
            <a:off x="608965" y="1466850"/>
            <a:ext cx="10974070" cy="1753235"/>
          </a:xfrm>
          <a:prstGeom prst="rect">
            <a:avLst/>
          </a:prstGeom>
          <a:noFill/>
        </p:spPr>
        <p:txBody>
          <a:bodyPr wrap="square" rtlCol="0">
            <a:spAutoFit/>
          </a:bodyPr>
          <a:lstStyle/>
          <a:p>
            <a:pPr algn="just"/>
            <a:r>
              <a:rPr lang="zh-CN" altLang="en-US">
                <a:latin typeface="微软雅黑" panose="020B0503020204020204" charset="-122"/>
                <a:ea typeface="微软雅黑" panose="020B0503020204020204" charset="-122"/>
              </a:rPr>
              <a:t>状态机图用于对系统的动态方面建模，当使用状态机图对系统建模时，可以在类用例、子系统或整个系统的语境中使用状态机图，对类用例和系统实例的行为建模。</a:t>
            </a:r>
          </a:p>
          <a:p>
            <a:pPr algn="just"/>
            <a:r>
              <a:rPr lang="zh-CN" altLang="en-US">
                <a:latin typeface="微软雅黑" panose="020B0503020204020204" charset="-122"/>
                <a:ea typeface="微软雅黑" panose="020B0503020204020204" charset="-122"/>
              </a:rPr>
              <a:t>状态机图表示某个类所处的不同状态和该类的状态转换信息用状态机图对一个对象按事件排序的方法建模状态机图是强调从状态到状态的控制流的状态机的简单表示</a:t>
            </a:r>
          </a:p>
          <a:p>
            <a:pPr algn="just"/>
            <a:r>
              <a:rPr lang="zh-CN" altLang="en-US">
                <a:latin typeface="微软雅黑" panose="020B0503020204020204" charset="-122"/>
                <a:ea typeface="微软雅黑" panose="020B0503020204020204" charset="-122"/>
              </a:rPr>
              <a:t>根据状态机图在UML中的定义，使用状态机图的最常见的是对反应型对象，尤其是对类、用例或整个系统的实例的行为建模</a:t>
            </a:r>
          </a:p>
        </p:txBody>
      </p:sp>
      <p:sp>
        <p:nvSpPr>
          <p:cNvPr id="7" name="文本框 6"/>
          <p:cNvSpPr txBox="1"/>
          <p:nvPr/>
        </p:nvSpPr>
        <p:spPr>
          <a:xfrm>
            <a:off x="6330950" y="3205480"/>
            <a:ext cx="2468880" cy="368300"/>
          </a:xfrm>
          <a:prstGeom prst="rect">
            <a:avLst/>
          </a:prstGeom>
          <a:noFill/>
        </p:spPr>
        <p:txBody>
          <a:bodyPr wrap="none" rtlCol="0">
            <a:spAutoFit/>
            <a:scene3d>
              <a:camera prst="orthographicFront"/>
              <a:lightRig rig="threePt" dir="t"/>
            </a:scene3d>
          </a:bodyPr>
          <a:lstStyle/>
          <a:p>
            <a:r>
              <a:rPr lang="zh-CN" altLang="en-US">
                <a:solidFill>
                  <a:schemeClr val="tx1"/>
                </a:solidFill>
                <a:effectLst>
                  <a:outerShdw blurRad="38100" dist="19050" dir="2700000" algn="tl" rotWithShape="0">
                    <a:schemeClr val="dk1">
                      <a:alpha val="40000"/>
                    </a:schemeClr>
                  </a:outerShdw>
                </a:effectLst>
              </a:rPr>
              <a:t>反应型对象有以下特点</a:t>
            </a:r>
          </a:p>
        </p:txBody>
      </p:sp>
      <p:sp>
        <p:nvSpPr>
          <p:cNvPr id="8" name="文本框 7"/>
          <p:cNvSpPr txBox="1"/>
          <p:nvPr/>
        </p:nvSpPr>
        <p:spPr>
          <a:xfrm>
            <a:off x="5461635" y="3794760"/>
            <a:ext cx="1554480" cy="368300"/>
          </a:xfrm>
          <a:prstGeom prst="rect">
            <a:avLst/>
          </a:prstGeom>
          <a:noFill/>
        </p:spPr>
        <p:txBody>
          <a:bodyPr wrap="none" rtlCol="0">
            <a:spAutoFit/>
          </a:bodyPr>
          <a:lstStyle/>
          <a:p>
            <a:r>
              <a:rPr lang="zh-CN" altLang="en-US"/>
              <a:t>响应外部事件</a:t>
            </a:r>
          </a:p>
        </p:txBody>
      </p:sp>
      <p:sp>
        <p:nvSpPr>
          <p:cNvPr id="9" name="文本框 8"/>
          <p:cNvSpPr txBox="1"/>
          <p:nvPr/>
        </p:nvSpPr>
        <p:spPr>
          <a:xfrm>
            <a:off x="5461635" y="4518025"/>
            <a:ext cx="2240280" cy="368300"/>
          </a:xfrm>
          <a:prstGeom prst="rect">
            <a:avLst/>
          </a:prstGeom>
          <a:noFill/>
        </p:spPr>
        <p:txBody>
          <a:bodyPr wrap="none" rtlCol="0">
            <a:spAutoFit/>
          </a:bodyPr>
          <a:lstStyle/>
          <a:p>
            <a:r>
              <a:rPr lang="zh-CN" altLang="en-US"/>
              <a:t>具有清晰的生命周期</a:t>
            </a:r>
          </a:p>
        </p:txBody>
      </p:sp>
      <p:sp>
        <p:nvSpPr>
          <p:cNvPr id="10" name="文本框 9"/>
          <p:cNvSpPr txBox="1"/>
          <p:nvPr/>
        </p:nvSpPr>
        <p:spPr>
          <a:xfrm>
            <a:off x="5461635" y="5269230"/>
            <a:ext cx="3611880" cy="368300"/>
          </a:xfrm>
          <a:prstGeom prst="rect">
            <a:avLst/>
          </a:prstGeom>
          <a:noFill/>
        </p:spPr>
        <p:txBody>
          <a:bodyPr wrap="none" rtlCol="0">
            <a:spAutoFit/>
          </a:bodyPr>
          <a:lstStyle/>
          <a:p>
            <a:r>
              <a:rPr lang="zh-CN" altLang="en-US"/>
              <a:t>当前行为和过去行为存在依赖关系</a:t>
            </a:r>
          </a:p>
        </p:txBody>
      </p:sp>
      <p:sp>
        <p:nvSpPr>
          <p:cNvPr id="36" name="文本框 35"/>
          <p:cNvSpPr txBox="1"/>
          <p:nvPr/>
        </p:nvSpPr>
        <p:spPr>
          <a:xfrm>
            <a:off x="5461635" y="6078855"/>
            <a:ext cx="6126480" cy="368300"/>
          </a:xfrm>
          <a:prstGeom prst="rect">
            <a:avLst/>
          </a:prstGeom>
          <a:noFill/>
        </p:spPr>
        <p:txBody>
          <a:bodyPr wrap="none" rtlCol="0">
            <a:spAutoFit/>
          </a:bodyPr>
          <a:lstStyle/>
          <a:p>
            <a:r>
              <a:rPr lang="zh-CN" altLang="en-US"/>
              <a:t>在对事件做出反应后，它又变回空闲状态，等待下一个事件</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p>
        </p:txBody>
      </p:sp>
      <p:sp>
        <p:nvSpPr>
          <p:cNvPr id="3" name="文本框 2"/>
          <p:cNvSpPr txBox="1"/>
          <p:nvPr/>
        </p:nvSpPr>
        <p:spPr>
          <a:xfrm>
            <a:off x="470535" y="923925"/>
            <a:ext cx="4460240" cy="460375"/>
          </a:xfrm>
          <a:prstGeom prst="rect">
            <a:avLst/>
          </a:prstGeom>
          <a:noFill/>
        </p:spPr>
        <p:txBody>
          <a:bodyPr wrap="square" rtlCol="0">
            <a:spAutoFit/>
          </a:bodyPr>
          <a:lstStyle/>
          <a:p>
            <a:r>
              <a:rPr lang="en-US" altLang="zh-CN"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4.5 </a:t>
            </a:r>
            <a:r>
              <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状态机图的建模技术及应用</a:t>
            </a:r>
          </a:p>
        </p:txBody>
      </p:sp>
      <p:sp>
        <p:nvSpPr>
          <p:cNvPr id="99" name="椭圆 98"/>
          <p:cNvSpPr/>
          <p:nvPr/>
        </p:nvSpPr>
        <p:spPr>
          <a:xfrm>
            <a:off x="630555" y="2292350"/>
            <a:ext cx="483870" cy="45021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p>
        </p:txBody>
      </p:sp>
      <p:sp>
        <p:nvSpPr>
          <p:cNvPr id="5" name="文本框 4"/>
          <p:cNvSpPr txBox="1"/>
          <p:nvPr/>
        </p:nvSpPr>
        <p:spPr>
          <a:xfrm>
            <a:off x="861695" y="1570990"/>
            <a:ext cx="4069080" cy="368300"/>
          </a:xfrm>
          <a:prstGeom prst="rect">
            <a:avLst/>
          </a:prstGeom>
          <a:noFill/>
        </p:spPr>
        <p:txBody>
          <a:bodyPr wrap="none" rtlCol="0">
            <a:spAutoFit/>
          </a:bodyPr>
          <a:lstStyle/>
          <a:p>
            <a:r>
              <a:rPr lang="zh-CN" altLang="en-US"/>
              <a:t>使用状态机图建模时，应遵循以下策略</a:t>
            </a:r>
          </a:p>
        </p:txBody>
      </p:sp>
      <p:sp>
        <p:nvSpPr>
          <p:cNvPr id="6" name="椭圆 5"/>
          <p:cNvSpPr/>
          <p:nvPr/>
        </p:nvSpPr>
        <p:spPr>
          <a:xfrm>
            <a:off x="630511" y="3023063"/>
            <a:ext cx="483958" cy="493739"/>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2</a:t>
            </a:r>
          </a:p>
        </p:txBody>
      </p:sp>
      <p:sp>
        <p:nvSpPr>
          <p:cNvPr id="7" name="椭圆 6"/>
          <p:cNvSpPr/>
          <p:nvPr/>
        </p:nvSpPr>
        <p:spPr>
          <a:xfrm>
            <a:off x="630511" y="3847928"/>
            <a:ext cx="483958" cy="493739"/>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3</a:t>
            </a:r>
          </a:p>
        </p:txBody>
      </p:sp>
      <p:sp>
        <p:nvSpPr>
          <p:cNvPr id="8" name="椭圆 7"/>
          <p:cNvSpPr/>
          <p:nvPr/>
        </p:nvSpPr>
        <p:spPr>
          <a:xfrm>
            <a:off x="630511" y="4613103"/>
            <a:ext cx="483958" cy="493739"/>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4</a:t>
            </a:r>
          </a:p>
        </p:txBody>
      </p:sp>
      <p:sp>
        <p:nvSpPr>
          <p:cNvPr id="9" name="椭圆 8"/>
          <p:cNvSpPr/>
          <p:nvPr/>
        </p:nvSpPr>
        <p:spPr>
          <a:xfrm>
            <a:off x="630511" y="5453208"/>
            <a:ext cx="483958" cy="493739"/>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5</a:t>
            </a:r>
          </a:p>
        </p:txBody>
      </p:sp>
      <p:sp>
        <p:nvSpPr>
          <p:cNvPr id="10" name="椭圆 9"/>
          <p:cNvSpPr/>
          <p:nvPr/>
        </p:nvSpPr>
        <p:spPr>
          <a:xfrm>
            <a:off x="6176601" y="2248363"/>
            <a:ext cx="483958" cy="493739"/>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6</a:t>
            </a:r>
          </a:p>
        </p:txBody>
      </p:sp>
      <p:sp>
        <p:nvSpPr>
          <p:cNvPr id="11" name="椭圆 10"/>
          <p:cNvSpPr/>
          <p:nvPr/>
        </p:nvSpPr>
        <p:spPr>
          <a:xfrm>
            <a:off x="6176601" y="3023063"/>
            <a:ext cx="483958" cy="493739"/>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7</a:t>
            </a:r>
          </a:p>
        </p:txBody>
      </p:sp>
      <p:sp>
        <p:nvSpPr>
          <p:cNvPr id="12" name="椭圆 11"/>
          <p:cNvSpPr/>
          <p:nvPr/>
        </p:nvSpPr>
        <p:spPr>
          <a:xfrm>
            <a:off x="6176601" y="3847928"/>
            <a:ext cx="483958" cy="493739"/>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8</a:t>
            </a:r>
          </a:p>
        </p:txBody>
      </p:sp>
      <p:sp>
        <p:nvSpPr>
          <p:cNvPr id="13" name="椭圆 12"/>
          <p:cNvSpPr/>
          <p:nvPr/>
        </p:nvSpPr>
        <p:spPr>
          <a:xfrm>
            <a:off x="6176601" y="4613103"/>
            <a:ext cx="483958" cy="493739"/>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9</a:t>
            </a:r>
          </a:p>
        </p:txBody>
      </p:sp>
      <p:sp>
        <p:nvSpPr>
          <p:cNvPr id="14" name="椭圆 13"/>
          <p:cNvSpPr/>
          <p:nvPr/>
        </p:nvSpPr>
        <p:spPr>
          <a:xfrm>
            <a:off x="6176645" y="5453380"/>
            <a:ext cx="483235" cy="494030"/>
          </a:xfrm>
          <a:prstGeom prst="ellipse">
            <a:avLst/>
          </a:prstGeom>
          <a:solidFill>
            <a:srgbClr val="FB5F63">
              <a:alpha val="85000"/>
            </a:srgbClr>
          </a:solidFill>
          <a:ln w="9525" cap="flat" cmpd="sng" algn="ctr">
            <a:noFill/>
            <a:prstDash val="solid"/>
          </a:ln>
          <a:effectLst/>
        </p:spPr>
        <p:txBody>
          <a:bodyPr vert="horz" rtlCol="0" anchor="ctr">
            <a:noAutofit/>
          </a:bodyP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chemeClr val="bg1"/>
                </a:solidFill>
                <a:effectLst/>
                <a:uLnTx/>
                <a:uFillTx/>
                <a:latin typeface="Century Gothic" panose="020B0502020202020204"/>
                <a:ea typeface="微软雅黑" panose="020B0503020204020204" charset="-122"/>
              </a:rPr>
              <a:t>0</a:t>
            </a:r>
          </a:p>
        </p:txBody>
      </p:sp>
      <p:sp>
        <p:nvSpPr>
          <p:cNvPr id="16" name="文本框 15"/>
          <p:cNvSpPr txBox="1"/>
          <p:nvPr/>
        </p:nvSpPr>
        <p:spPr>
          <a:xfrm>
            <a:off x="1457325" y="2311400"/>
            <a:ext cx="2011680" cy="368300"/>
          </a:xfrm>
          <a:prstGeom prst="rect">
            <a:avLst/>
          </a:prstGeom>
          <a:noFill/>
        </p:spPr>
        <p:txBody>
          <a:bodyPr wrap="none" rtlCol="0">
            <a:spAutoFit/>
          </a:bodyPr>
          <a:lstStyle/>
          <a:p>
            <a:r>
              <a:rPr lang="zh-CN" altLang="en-US"/>
              <a:t>选择状态机的语境</a:t>
            </a:r>
          </a:p>
        </p:txBody>
      </p:sp>
      <p:sp>
        <p:nvSpPr>
          <p:cNvPr id="17" name="文本框 16"/>
          <p:cNvSpPr txBox="1"/>
          <p:nvPr/>
        </p:nvSpPr>
        <p:spPr>
          <a:xfrm>
            <a:off x="1433195" y="3086100"/>
            <a:ext cx="2926080" cy="368300"/>
          </a:xfrm>
          <a:prstGeom prst="rect">
            <a:avLst/>
          </a:prstGeom>
          <a:noFill/>
        </p:spPr>
        <p:txBody>
          <a:bodyPr wrap="none" rtlCol="0">
            <a:spAutoFit/>
          </a:bodyPr>
          <a:lstStyle/>
          <a:p>
            <a:r>
              <a:rPr lang="zh-CN" altLang="en-US"/>
              <a:t>选择这个对象的初态和终态</a:t>
            </a:r>
          </a:p>
        </p:txBody>
      </p:sp>
      <p:sp>
        <p:nvSpPr>
          <p:cNvPr id="20" name="文本框 19"/>
          <p:cNvSpPr txBox="1"/>
          <p:nvPr/>
        </p:nvSpPr>
        <p:spPr>
          <a:xfrm>
            <a:off x="1433195" y="3973830"/>
            <a:ext cx="4297680" cy="368300"/>
          </a:xfrm>
          <a:prstGeom prst="rect">
            <a:avLst/>
          </a:prstGeom>
          <a:noFill/>
        </p:spPr>
        <p:txBody>
          <a:bodyPr wrap="none" rtlCol="0">
            <a:spAutoFit/>
          </a:bodyPr>
          <a:lstStyle/>
          <a:p>
            <a:r>
              <a:rPr lang="zh-CN" altLang="en-US"/>
              <a:t>考虑对象可能在其中存在一段时间的条件</a:t>
            </a:r>
          </a:p>
        </p:txBody>
      </p:sp>
      <p:sp>
        <p:nvSpPr>
          <p:cNvPr id="21" name="文本框 20"/>
          <p:cNvSpPr txBox="1"/>
          <p:nvPr/>
        </p:nvSpPr>
        <p:spPr>
          <a:xfrm>
            <a:off x="1457325" y="4613275"/>
            <a:ext cx="3154680" cy="368300"/>
          </a:xfrm>
          <a:prstGeom prst="rect">
            <a:avLst/>
          </a:prstGeom>
          <a:noFill/>
        </p:spPr>
        <p:txBody>
          <a:bodyPr wrap="none" rtlCol="0">
            <a:spAutoFit/>
          </a:bodyPr>
          <a:lstStyle/>
          <a:p>
            <a:r>
              <a:rPr lang="zh-CN" altLang="en-US"/>
              <a:t>决定稳定状态的有意义的顺序</a:t>
            </a:r>
          </a:p>
        </p:txBody>
      </p:sp>
      <p:sp>
        <p:nvSpPr>
          <p:cNvPr id="22" name="文本框 21"/>
          <p:cNvSpPr txBox="1"/>
          <p:nvPr/>
        </p:nvSpPr>
        <p:spPr>
          <a:xfrm>
            <a:off x="1433195" y="5453380"/>
            <a:ext cx="4297680" cy="368300"/>
          </a:xfrm>
          <a:prstGeom prst="rect">
            <a:avLst/>
          </a:prstGeom>
          <a:noFill/>
        </p:spPr>
        <p:txBody>
          <a:bodyPr wrap="none" rtlCol="0">
            <a:spAutoFit/>
          </a:bodyPr>
          <a:lstStyle/>
          <a:p>
            <a:r>
              <a:rPr lang="zh-CN" altLang="en-US"/>
              <a:t>决定可能触发从状态到状态的转换的事件</a:t>
            </a:r>
          </a:p>
        </p:txBody>
      </p:sp>
      <p:sp>
        <p:nvSpPr>
          <p:cNvPr id="23" name="文本框 22"/>
          <p:cNvSpPr txBox="1"/>
          <p:nvPr/>
        </p:nvSpPr>
        <p:spPr>
          <a:xfrm>
            <a:off x="7103745" y="2311400"/>
            <a:ext cx="4983480" cy="368300"/>
          </a:xfrm>
          <a:prstGeom prst="rect">
            <a:avLst/>
          </a:prstGeom>
          <a:noFill/>
        </p:spPr>
        <p:txBody>
          <a:bodyPr wrap="none" rtlCol="0">
            <a:spAutoFit/>
          </a:bodyPr>
          <a:lstStyle/>
          <a:p>
            <a:r>
              <a:rPr lang="zh-CN" altLang="en-US"/>
              <a:t>把动作附加在这些转换上，并附加到这些状态上</a:t>
            </a:r>
          </a:p>
        </p:txBody>
      </p:sp>
      <p:sp>
        <p:nvSpPr>
          <p:cNvPr id="24" name="文本框 23"/>
          <p:cNvSpPr txBox="1"/>
          <p:nvPr/>
        </p:nvSpPr>
        <p:spPr>
          <a:xfrm>
            <a:off x="7103745" y="3086100"/>
            <a:ext cx="5440680" cy="368300"/>
          </a:xfrm>
          <a:prstGeom prst="rect">
            <a:avLst/>
          </a:prstGeom>
          <a:noFill/>
        </p:spPr>
        <p:txBody>
          <a:bodyPr wrap="none" rtlCol="0">
            <a:spAutoFit/>
          </a:bodyPr>
          <a:lstStyle/>
          <a:p>
            <a:r>
              <a:rPr lang="zh-CN" altLang="en-US"/>
              <a:t>考虑通过使用子状态、分支、汇合和历史状态来简化</a:t>
            </a:r>
          </a:p>
        </p:txBody>
      </p:sp>
      <p:sp>
        <p:nvSpPr>
          <p:cNvPr id="25" name="文本框 24"/>
          <p:cNvSpPr txBox="1"/>
          <p:nvPr/>
        </p:nvSpPr>
        <p:spPr>
          <a:xfrm>
            <a:off x="7103745" y="3973830"/>
            <a:ext cx="4983480" cy="368300"/>
          </a:xfrm>
          <a:prstGeom prst="rect">
            <a:avLst/>
          </a:prstGeom>
          <a:noFill/>
        </p:spPr>
        <p:txBody>
          <a:bodyPr wrap="none" rtlCol="0">
            <a:spAutoFit/>
          </a:bodyPr>
          <a:lstStyle/>
          <a:p>
            <a:r>
              <a:rPr lang="zh-CN" altLang="en-US"/>
              <a:t>核实所有的状态都是在事件的某种组合下可达的</a:t>
            </a:r>
          </a:p>
        </p:txBody>
      </p:sp>
      <p:sp>
        <p:nvSpPr>
          <p:cNvPr id="27" name="文本框 26"/>
          <p:cNvSpPr txBox="1"/>
          <p:nvPr/>
        </p:nvSpPr>
        <p:spPr>
          <a:xfrm>
            <a:off x="7103745" y="4739005"/>
            <a:ext cx="2240280" cy="368300"/>
          </a:xfrm>
          <a:prstGeom prst="rect">
            <a:avLst/>
          </a:prstGeom>
          <a:noFill/>
        </p:spPr>
        <p:txBody>
          <a:bodyPr wrap="none" rtlCol="0">
            <a:spAutoFit/>
          </a:bodyPr>
          <a:lstStyle/>
          <a:p>
            <a:r>
              <a:rPr lang="zh-CN" altLang="en-US"/>
              <a:t>核实不存在死角状态</a:t>
            </a:r>
          </a:p>
        </p:txBody>
      </p:sp>
      <p:sp>
        <p:nvSpPr>
          <p:cNvPr id="29" name="文本框 28"/>
          <p:cNvSpPr txBox="1"/>
          <p:nvPr/>
        </p:nvSpPr>
        <p:spPr>
          <a:xfrm>
            <a:off x="7103745" y="5516245"/>
            <a:ext cx="4069080" cy="368300"/>
          </a:xfrm>
          <a:prstGeom prst="rect">
            <a:avLst/>
          </a:prstGeom>
          <a:noFill/>
        </p:spPr>
        <p:txBody>
          <a:bodyPr wrap="none" rtlCol="0">
            <a:spAutoFit/>
          </a:bodyPr>
          <a:lstStyle/>
          <a:p>
            <a:r>
              <a:rPr lang="zh-CN" altLang="en-US"/>
              <a:t>核对所期望的事件序列以及它们的响应</a:t>
            </a:r>
          </a:p>
        </p:txBody>
      </p:sp>
    </p:spTree>
  </p:cSld>
  <p:clrMapOvr>
    <a:masterClrMapping/>
  </p:clrMapOvr>
  <p:transition spd="slow">
    <p:push/>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p>
        </p:txBody>
      </p:sp>
      <p:sp>
        <p:nvSpPr>
          <p:cNvPr id="3" name="文本框 2"/>
          <p:cNvSpPr txBox="1"/>
          <p:nvPr/>
        </p:nvSpPr>
        <p:spPr>
          <a:xfrm>
            <a:off x="470535" y="923925"/>
            <a:ext cx="4460240" cy="460375"/>
          </a:xfrm>
          <a:prstGeom prst="rect">
            <a:avLst/>
          </a:prstGeom>
          <a:noFill/>
        </p:spPr>
        <p:txBody>
          <a:bodyPr wrap="square" rtlCol="0">
            <a:spAutoFit/>
          </a:bodyPr>
          <a:lstStyle/>
          <a:p>
            <a:r>
              <a:rPr lang="en-US" altLang="zh-CN"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4.5 </a:t>
            </a:r>
            <a:r>
              <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状态机图的建模技术及应用</a:t>
            </a:r>
          </a:p>
        </p:txBody>
      </p:sp>
      <p:sp>
        <p:nvSpPr>
          <p:cNvPr id="5" name="文本框 4"/>
          <p:cNvSpPr txBox="1"/>
          <p:nvPr/>
        </p:nvSpPr>
        <p:spPr>
          <a:xfrm>
            <a:off x="861695" y="1570990"/>
            <a:ext cx="2011680" cy="368300"/>
          </a:xfrm>
          <a:prstGeom prst="rect">
            <a:avLst/>
          </a:prstGeom>
          <a:noFill/>
        </p:spPr>
        <p:txBody>
          <a:bodyPr wrap="none" rtlCol="0">
            <a:spAutoFit/>
          </a:bodyPr>
          <a:lstStyle/>
          <a:p>
            <a:r>
              <a:rPr lang="zh-CN" altLang="zh-CN"/>
              <a:t>航班预定状态机图</a:t>
            </a:r>
          </a:p>
        </p:txBody>
      </p:sp>
      <p:pic>
        <p:nvPicPr>
          <p:cNvPr id="4" name="图片 3"/>
          <p:cNvPicPr>
            <a:picLocks noChangeAspect="1"/>
          </p:cNvPicPr>
          <p:nvPr/>
        </p:nvPicPr>
        <p:blipFill>
          <a:blip r:embed="rId2"/>
          <a:stretch>
            <a:fillRect/>
          </a:stretch>
        </p:blipFill>
        <p:spPr>
          <a:xfrm>
            <a:off x="1703705" y="2713990"/>
            <a:ext cx="8401050" cy="3240405"/>
          </a:xfrm>
          <a:prstGeom prst="rect">
            <a:avLst/>
          </a:prstGeom>
        </p:spPr>
      </p:pic>
    </p:spTree>
  </p:cSld>
  <p:clrMapOvr>
    <a:masterClrMapping/>
  </p:clrMapOvr>
  <p:transition spd="slow">
    <p:push/>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endParaRPr kumimoji="1" lang="zh-CN" altLang="en-US" dirty="0"/>
          </a:p>
        </p:txBody>
      </p:sp>
      <p:grpSp>
        <p:nvGrpSpPr>
          <p:cNvPr id="58" name="组 57"/>
          <p:cNvGrpSpPr/>
          <p:nvPr/>
        </p:nvGrpSpPr>
        <p:grpSpPr>
          <a:xfrm rot="18181241">
            <a:off x="726568" y="219543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20" name="矩形 19"/>
          <p:cNvSpPr/>
          <p:nvPr/>
        </p:nvSpPr>
        <p:spPr>
          <a:xfrm>
            <a:off x="4272280" y="2888615"/>
            <a:ext cx="7215505" cy="464820"/>
          </a:xfrm>
          <a:prstGeom prst="rect">
            <a:avLst/>
          </a:prstGeom>
        </p:spPr>
        <p:txBody>
          <a:bodyPr wrap="square">
            <a:spAutoFit/>
          </a:bodyPr>
          <a:lstStyle/>
          <a:p>
            <a:pPr defTabSz="1218565">
              <a:lnSpc>
                <a:spcPct val="130000"/>
              </a:lnSpc>
              <a:defRPr/>
            </a:pPr>
            <a:r>
              <a:rPr lang="zh-CN" sz="1865" b="1" dirty="0">
                <a:solidFill>
                  <a:schemeClr val="tx1"/>
                </a:solidFill>
                <a:latin typeface="Arial" panose="020B0604020202020204"/>
              </a:rPr>
              <a:t>提问：状态由哪几部分组成</a:t>
            </a:r>
            <a:endParaRPr lang="zh-CN" altLang="en-US" sz="1865" b="1" dirty="0">
              <a:solidFill>
                <a:schemeClr val="tx1"/>
              </a:solidFill>
              <a:latin typeface="Arial" panose="020B0604020202020204"/>
            </a:endParaRPr>
          </a:p>
        </p:txBody>
      </p:sp>
      <p:sp>
        <p:nvSpPr>
          <p:cNvPr id="6" name="文本框 5"/>
          <p:cNvSpPr txBox="1"/>
          <p:nvPr/>
        </p:nvSpPr>
        <p:spPr>
          <a:xfrm>
            <a:off x="4447540" y="3780790"/>
            <a:ext cx="7333615" cy="368300"/>
          </a:xfrm>
          <a:prstGeom prst="rect">
            <a:avLst/>
          </a:prstGeom>
          <a:noFill/>
        </p:spPr>
        <p:txBody>
          <a:bodyPr wrap="square" rtlCol="0">
            <a:spAutoFit/>
          </a:bodyPr>
          <a:lstStyle/>
          <a:p>
            <a:r>
              <a:rPr lang="zh-CN" altLang="en-US"/>
              <a:t>名称，进入</a:t>
            </a:r>
            <a:r>
              <a:rPr lang="en-US" altLang="zh-CN"/>
              <a:t>/</a:t>
            </a:r>
            <a:r>
              <a:rPr lang="zh-CN" altLang="en-US"/>
              <a:t>退出动作，内部转换，子状态，延迟事件</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a:solidFill>
                  <a:srgbClr val="22272C"/>
                </a:solidFill>
                <a:ea typeface="微软雅黑" panose="020B0503020204020204" charset="-122"/>
                <a:cs typeface="Arial" panose="020B0604020202020204"/>
              </a:rPr>
              <a:t>PART</a:t>
            </a:r>
            <a:r>
              <a:rPr kumimoji="1" lang="zh-CN" altLang="en-US" dirty="0">
                <a:solidFill>
                  <a:srgbClr val="22272C"/>
                </a:solidFill>
                <a:ea typeface="微软雅黑" panose="020B0503020204020204" charset="-122"/>
                <a:cs typeface="Arial" panose="020B0604020202020204"/>
              </a:rPr>
              <a:t> </a:t>
            </a:r>
            <a:r>
              <a:rPr kumimoji="1" lang="en-US" altLang="zh-CN" dirty="0" smtClean="0">
                <a:solidFill>
                  <a:srgbClr val="22272C"/>
                </a:solidFill>
                <a:ea typeface="微软雅黑" panose="020B0503020204020204" charset="-122"/>
                <a:cs typeface="Arial" panose="020B0604020202020204"/>
              </a:rPr>
              <a:t>5</a:t>
            </a:r>
            <a:endParaRPr kumimoji="1" lang="zh-CN" altLang="en-US" dirty="0">
              <a:solidFill>
                <a:srgbClr val="22272C"/>
              </a:solidFill>
              <a:ea typeface="微软雅黑" panose="020B0503020204020204" charset="-122"/>
              <a:cs typeface="Arial" panose="020B0604020202020204"/>
            </a:endParaRPr>
          </a:p>
        </p:txBody>
      </p:sp>
      <p:sp>
        <p:nvSpPr>
          <p:cNvPr id="3" name="文本占位符 2"/>
          <p:cNvSpPr>
            <a:spLocks noGrp="1"/>
          </p:cNvSpPr>
          <p:nvPr>
            <p:ph type="body" sz="quarter" idx="14"/>
          </p:nvPr>
        </p:nvSpPr>
        <p:spPr>
          <a:xfrm>
            <a:off x="4533821" y="3102361"/>
            <a:ext cx="6186332" cy="1095463"/>
          </a:xfrm>
        </p:spPr>
        <p:txBody>
          <a:bodyPr/>
          <a:lstStyle/>
          <a:p>
            <a:pPr algn="ctr"/>
            <a:r>
              <a:rPr kumimoji="1" lang="zh-CN" altLang="en-US" dirty="0" smtClean="0"/>
              <a:t>通信图</a:t>
            </a:r>
            <a:endParaRPr kumimoji="1" lang="zh-CN" altLang="en-US" dirty="0"/>
          </a:p>
        </p:txBody>
      </p:sp>
      <p:sp>
        <p:nvSpPr>
          <p:cNvPr id="5" name="椭圆 4"/>
          <p:cNvSpPr/>
          <p:nvPr/>
        </p:nvSpPr>
        <p:spPr>
          <a:xfrm>
            <a:off x="-4126388" y="-450037"/>
            <a:ext cx="7718163" cy="7718159"/>
          </a:xfrm>
          <a:prstGeom prst="ellipse">
            <a:avLst/>
          </a:prstGeom>
          <a:noFill/>
          <a:ln>
            <a:solidFill>
              <a:srgbClr val="FB5F6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6" name="椭圆 5"/>
          <p:cNvSpPr/>
          <p:nvPr/>
        </p:nvSpPr>
        <p:spPr>
          <a:xfrm>
            <a:off x="-3713014" y="-36664"/>
            <a:ext cx="6891415" cy="6891411"/>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7" name="椭圆 6"/>
          <p:cNvSpPr/>
          <p:nvPr/>
        </p:nvSpPr>
        <p:spPr>
          <a:xfrm>
            <a:off x="-3772842" y="10851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8" name="椭圆 7"/>
          <p:cNvSpPr/>
          <p:nvPr/>
        </p:nvSpPr>
        <p:spPr>
          <a:xfrm>
            <a:off x="3178402" y="38703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grpSp>
        <p:nvGrpSpPr>
          <p:cNvPr id="9" name="组 8"/>
          <p:cNvGrpSpPr/>
          <p:nvPr/>
        </p:nvGrpSpPr>
        <p:grpSpPr>
          <a:xfrm>
            <a:off x="-1042937" y="1586147"/>
            <a:ext cx="3509212" cy="3620011"/>
            <a:chOff x="6205698" y="1718554"/>
            <a:chExt cx="1970113" cy="2032317"/>
          </a:xfrm>
          <a:solidFill>
            <a:srgbClr val="F9F5EE"/>
          </a:solidFill>
        </p:grpSpPr>
        <p:sp>
          <p:nvSpPr>
            <p:cNvPr id="10"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4" name="图片 3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774" y="6149683"/>
            <a:ext cx="1828800" cy="243840"/>
          </a:xfrm>
          <a:prstGeom prst="rect">
            <a:avLst/>
          </a:prstGeom>
        </p:spPr>
      </p:pic>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40" name="圆角矩形 39"/>
          <p:cNvSpPr/>
          <p:nvPr/>
        </p:nvSpPr>
        <p:spPr>
          <a:xfrm>
            <a:off x="4628670" y="1077625"/>
            <a:ext cx="6112308" cy="1031948"/>
          </a:xfrm>
          <a:prstGeom prst="roundRect">
            <a:avLst>
              <a:gd name="adj" fmla="val 50000"/>
            </a:avLst>
          </a:prstGeom>
          <a:solidFill>
            <a:srgbClr val="404040"/>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1" name="椭圆 40"/>
          <p:cNvSpPr/>
          <p:nvPr/>
        </p:nvSpPr>
        <p:spPr>
          <a:xfrm>
            <a:off x="4717270" y="1157054"/>
            <a:ext cx="873090" cy="873090"/>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dirty="0">
              <a:solidFill>
                <a:sysClr val="window" lastClr="FFFFFF"/>
              </a:solidFill>
              <a:latin typeface="Arial" panose="020B0604020202020204"/>
              <a:ea typeface="微软雅黑" panose="020B0503020204020204" charset="-122"/>
            </a:endParaRPr>
          </a:p>
        </p:txBody>
      </p:sp>
      <p:sp>
        <p:nvSpPr>
          <p:cNvPr id="42" name="圆角矩形 41"/>
          <p:cNvSpPr/>
          <p:nvPr/>
        </p:nvSpPr>
        <p:spPr>
          <a:xfrm>
            <a:off x="4713924" y="2238011"/>
            <a:ext cx="6112308" cy="1031948"/>
          </a:xfrm>
          <a:prstGeom prst="roundRect">
            <a:avLst>
              <a:gd name="adj" fmla="val 50000"/>
            </a:avLst>
          </a:prstGeom>
          <a:solidFill>
            <a:srgbClr val="FB5F63"/>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3" name="椭圆 42"/>
          <p:cNvSpPr/>
          <p:nvPr/>
        </p:nvSpPr>
        <p:spPr>
          <a:xfrm>
            <a:off x="9867888" y="2317440"/>
            <a:ext cx="873090" cy="873090"/>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4" name="圆角矩形 43"/>
          <p:cNvSpPr/>
          <p:nvPr/>
        </p:nvSpPr>
        <p:spPr>
          <a:xfrm>
            <a:off x="4726175" y="3428722"/>
            <a:ext cx="6112308" cy="1031948"/>
          </a:xfrm>
          <a:prstGeom prst="roundRect">
            <a:avLst>
              <a:gd name="adj" fmla="val 50000"/>
            </a:avLst>
          </a:prstGeom>
          <a:solidFill>
            <a:srgbClr val="404040"/>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5" name="椭圆 44"/>
          <p:cNvSpPr/>
          <p:nvPr/>
        </p:nvSpPr>
        <p:spPr>
          <a:xfrm>
            <a:off x="4814775" y="3508151"/>
            <a:ext cx="873090" cy="873090"/>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6" name="圆角矩形 45"/>
          <p:cNvSpPr/>
          <p:nvPr/>
        </p:nvSpPr>
        <p:spPr>
          <a:xfrm>
            <a:off x="4726175" y="4619431"/>
            <a:ext cx="6112308" cy="1031948"/>
          </a:xfrm>
          <a:prstGeom prst="roundRect">
            <a:avLst>
              <a:gd name="adj" fmla="val 50000"/>
            </a:avLst>
          </a:prstGeom>
          <a:solidFill>
            <a:srgbClr val="FB5F63"/>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7" name="椭圆 46"/>
          <p:cNvSpPr/>
          <p:nvPr/>
        </p:nvSpPr>
        <p:spPr>
          <a:xfrm>
            <a:off x="9880139" y="4698860"/>
            <a:ext cx="873090" cy="873090"/>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8" name="Freeform 89"/>
          <p:cNvSpPr>
            <a:spLocks noChangeAspect="1" noEditPoints="1"/>
          </p:cNvSpPr>
          <p:nvPr/>
        </p:nvSpPr>
        <p:spPr bwMode="auto">
          <a:xfrm>
            <a:off x="10069366" y="2555556"/>
            <a:ext cx="494636" cy="396860"/>
          </a:xfrm>
          <a:custGeom>
            <a:avLst/>
            <a:gdLst>
              <a:gd name="T0" fmla="*/ 51 w 173"/>
              <a:gd name="T1" fmla="*/ 35 h 137"/>
              <a:gd name="T2" fmla="*/ 65 w 173"/>
              <a:gd name="T3" fmla="*/ 76 h 137"/>
              <a:gd name="T4" fmla="*/ 136 w 173"/>
              <a:gd name="T5" fmla="*/ 72 h 137"/>
              <a:gd name="T6" fmla="*/ 151 w 173"/>
              <a:gd name="T7" fmla="*/ 35 h 137"/>
              <a:gd name="T8" fmla="*/ 51 w 173"/>
              <a:gd name="T9" fmla="*/ 35 h 137"/>
              <a:gd name="T10" fmla="*/ 8 w 173"/>
              <a:gd name="T11" fmla="*/ 0 h 137"/>
              <a:gd name="T12" fmla="*/ 33 w 173"/>
              <a:gd name="T13" fmla="*/ 0 h 137"/>
              <a:gd name="T14" fmla="*/ 35 w 173"/>
              <a:gd name="T15" fmla="*/ 0 h 137"/>
              <a:gd name="T16" fmla="*/ 39 w 173"/>
              <a:gd name="T17" fmla="*/ 2 h 137"/>
              <a:gd name="T18" fmla="*/ 41 w 173"/>
              <a:gd name="T19" fmla="*/ 6 h 137"/>
              <a:gd name="T20" fmla="*/ 41 w 173"/>
              <a:gd name="T21" fmla="*/ 6 h 137"/>
              <a:gd name="T22" fmla="*/ 45 w 173"/>
              <a:gd name="T23" fmla="*/ 17 h 137"/>
              <a:gd name="T24" fmla="*/ 165 w 173"/>
              <a:gd name="T25" fmla="*/ 17 h 137"/>
              <a:gd name="T26" fmla="*/ 169 w 173"/>
              <a:gd name="T27" fmla="*/ 19 h 137"/>
              <a:gd name="T28" fmla="*/ 171 w 173"/>
              <a:gd name="T29" fmla="*/ 21 h 137"/>
              <a:gd name="T30" fmla="*/ 173 w 173"/>
              <a:gd name="T31" fmla="*/ 27 h 137"/>
              <a:gd name="T32" fmla="*/ 171 w 173"/>
              <a:gd name="T33" fmla="*/ 29 h 137"/>
              <a:gd name="T34" fmla="*/ 171 w 173"/>
              <a:gd name="T35" fmla="*/ 29 h 137"/>
              <a:gd name="T36" fmla="*/ 147 w 173"/>
              <a:gd name="T37" fmla="*/ 84 h 137"/>
              <a:gd name="T38" fmla="*/ 147 w 173"/>
              <a:gd name="T39" fmla="*/ 84 h 137"/>
              <a:gd name="T40" fmla="*/ 145 w 173"/>
              <a:gd name="T41" fmla="*/ 86 h 137"/>
              <a:gd name="T42" fmla="*/ 142 w 173"/>
              <a:gd name="T43" fmla="*/ 88 h 137"/>
              <a:gd name="T44" fmla="*/ 71 w 173"/>
              <a:gd name="T45" fmla="*/ 92 h 137"/>
              <a:gd name="T46" fmla="*/ 75 w 173"/>
              <a:gd name="T47" fmla="*/ 104 h 137"/>
              <a:gd name="T48" fmla="*/ 151 w 173"/>
              <a:gd name="T49" fmla="*/ 104 h 137"/>
              <a:gd name="T50" fmla="*/ 157 w 173"/>
              <a:gd name="T51" fmla="*/ 106 h 137"/>
              <a:gd name="T52" fmla="*/ 163 w 173"/>
              <a:gd name="T53" fmla="*/ 110 h 137"/>
              <a:gd name="T54" fmla="*/ 165 w 173"/>
              <a:gd name="T55" fmla="*/ 114 h 137"/>
              <a:gd name="T56" fmla="*/ 167 w 173"/>
              <a:gd name="T57" fmla="*/ 119 h 137"/>
              <a:gd name="T58" fmla="*/ 165 w 173"/>
              <a:gd name="T59" fmla="*/ 127 h 137"/>
              <a:gd name="T60" fmla="*/ 163 w 173"/>
              <a:gd name="T61" fmla="*/ 131 h 137"/>
              <a:gd name="T62" fmla="*/ 157 w 173"/>
              <a:gd name="T63" fmla="*/ 135 h 137"/>
              <a:gd name="T64" fmla="*/ 151 w 173"/>
              <a:gd name="T65" fmla="*/ 137 h 137"/>
              <a:gd name="T66" fmla="*/ 145 w 173"/>
              <a:gd name="T67" fmla="*/ 135 h 137"/>
              <a:gd name="T68" fmla="*/ 140 w 173"/>
              <a:gd name="T69" fmla="*/ 131 h 137"/>
              <a:gd name="T70" fmla="*/ 136 w 173"/>
              <a:gd name="T71" fmla="*/ 127 h 137"/>
              <a:gd name="T72" fmla="*/ 136 w 173"/>
              <a:gd name="T73" fmla="*/ 119 h 137"/>
              <a:gd name="T74" fmla="*/ 59 w 173"/>
              <a:gd name="T75" fmla="*/ 119 h 137"/>
              <a:gd name="T76" fmla="*/ 59 w 173"/>
              <a:gd name="T77" fmla="*/ 127 h 137"/>
              <a:gd name="T78" fmla="*/ 55 w 173"/>
              <a:gd name="T79" fmla="*/ 131 h 137"/>
              <a:gd name="T80" fmla="*/ 49 w 173"/>
              <a:gd name="T81" fmla="*/ 135 h 137"/>
              <a:gd name="T82" fmla="*/ 43 w 173"/>
              <a:gd name="T83" fmla="*/ 137 h 137"/>
              <a:gd name="T84" fmla="*/ 37 w 173"/>
              <a:gd name="T85" fmla="*/ 135 h 137"/>
              <a:gd name="T86" fmla="*/ 31 w 173"/>
              <a:gd name="T87" fmla="*/ 131 h 137"/>
              <a:gd name="T88" fmla="*/ 30 w 173"/>
              <a:gd name="T89" fmla="*/ 127 h 137"/>
              <a:gd name="T90" fmla="*/ 28 w 173"/>
              <a:gd name="T91" fmla="*/ 119 h 137"/>
              <a:gd name="T92" fmla="*/ 30 w 173"/>
              <a:gd name="T93" fmla="*/ 114 h 137"/>
              <a:gd name="T94" fmla="*/ 31 w 173"/>
              <a:gd name="T95" fmla="*/ 110 h 137"/>
              <a:gd name="T96" fmla="*/ 37 w 173"/>
              <a:gd name="T97" fmla="*/ 106 h 137"/>
              <a:gd name="T98" fmla="*/ 43 w 173"/>
              <a:gd name="T99" fmla="*/ 104 h 137"/>
              <a:gd name="T100" fmla="*/ 59 w 173"/>
              <a:gd name="T101" fmla="*/ 104 h 137"/>
              <a:gd name="T102" fmla="*/ 28 w 173"/>
              <a:gd name="T103" fmla="*/ 15 h 137"/>
              <a:gd name="T104" fmla="*/ 8 w 173"/>
              <a:gd name="T105" fmla="*/ 15 h 137"/>
              <a:gd name="T106" fmla="*/ 4 w 173"/>
              <a:gd name="T107" fmla="*/ 13 h 137"/>
              <a:gd name="T108" fmla="*/ 2 w 173"/>
              <a:gd name="T109" fmla="*/ 11 h 137"/>
              <a:gd name="T110" fmla="*/ 0 w 173"/>
              <a:gd name="T111" fmla="*/ 7 h 137"/>
              <a:gd name="T112" fmla="*/ 2 w 173"/>
              <a:gd name="T113" fmla="*/ 4 h 137"/>
              <a:gd name="T114" fmla="*/ 4 w 173"/>
              <a:gd name="T115" fmla="*/ 0 h 137"/>
              <a:gd name="T116" fmla="*/ 8 w 173"/>
              <a:gd name="T11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3" h="137">
                <a:moveTo>
                  <a:pt x="51" y="35"/>
                </a:moveTo>
                <a:lnTo>
                  <a:pt x="65" y="76"/>
                </a:lnTo>
                <a:lnTo>
                  <a:pt x="136" y="72"/>
                </a:lnTo>
                <a:lnTo>
                  <a:pt x="151" y="35"/>
                </a:lnTo>
                <a:lnTo>
                  <a:pt x="51" y="35"/>
                </a:lnTo>
                <a:close/>
                <a:moveTo>
                  <a:pt x="8" y="0"/>
                </a:moveTo>
                <a:lnTo>
                  <a:pt x="33" y="0"/>
                </a:lnTo>
                <a:lnTo>
                  <a:pt x="35" y="0"/>
                </a:lnTo>
                <a:lnTo>
                  <a:pt x="39" y="2"/>
                </a:lnTo>
                <a:lnTo>
                  <a:pt x="41" y="6"/>
                </a:lnTo>
                <a:lnTo>
                  <a:pt x="41" y="6"/>
                </a:lnTo>
                <a:lnTo>
                  <a:pt x="45" y="17"/>
                </a:lnTo>
                <a:lnTo>
                  <a:pt x="165" y="17"/>
                </a:lnTo>
                <a:lnTo>
                  <a:pt x="169" y="19"/>
                </a:lnTo>
                <a:lnTo>
                  <a:pt x="171" y="21"/>
                </a:lnTo>
                <a:lnTo>
                  <a:pt x="173" y="27"/>
                </a:lnTo>
                <a:lnTo>
                  <a:pt x="171" y="29"/>
                </a:lnTo>
                <a:lnTo>
                  <a:pt x="171" y="29"/>
                </a:lnTo>
                <a:lnTo>
                  <a:pt x="147" y="84"/>
                </a:lnTo>
                <a:lnTo>
                  <a:pt x="147" y="84"/>
                </a:lnTo>
                <a:lnTo>
                  <a:pt x="145" y="86"/>
                </a:lnTo>
                <a:lnTo>
                  <a:pt x="142" y="88"/>
                </a:lnTo>
                <a:lnTo>
                  <a:pt x="71" y="92"/>
                </a:lnTo>
                <a:lnTo>
                  <a:pt x="75" y="104"/>
                </a:lnTo>
                <a:lnTo>
                  <a:pt x="151" y="104"/>
                </a:lnTo>
                <a:lnTo>
                  <a:pt x="157" y="106"/>
                </a:lnTo>
                <a:lnTo>
                  <a:pt x="163" y="110"/>
                </a:lnTo>
                <a:lnTo>
                  <a:pt x="165" y="114"/>
                </a:lnTo>
                <a:lnTo>
                  <a:pt x="167" y="119"/>
                </a:lnTo>
                <a:lnTo>
                  <a:pt x="165" y="127"/>
                </a:lnTo>
                <a:lnTo>
                  <a:pt x="163" y="131"/>
                </a:lnTo>
                <a:lnTo>
                  <a:pt x="157" y="135"/>
                </a:lnTo>
                <a:lnTo>
                  <a:pt x="151" y="137"/>
                </a:lnTo>
                <a:lnTo>
                  <a:pt x="145" y="135"/>
                </a:lnTo>
                <a:lnTo>
                  <a:pt x="140" y="131"/>
                </a:lnTo>
                <a:lnTo>
                  <a:pt x="136" y="127"/>
                </a:lnTo>
                <a:lnTo>
                  <a:pt x="136" y="119"/>
                </a:lnTo>
                <a:lnTo>
                  <a:pt x="59" y="119"/>
                </a:lnTo>
                <a:lnTo>
                  <a:pt x="59" y="127"/>
                </a:lnTo>
                <a:lnTo>
                  <a:pt x="55" y="131"/>
                </a:lnTo>
                <a:lnTo>
                  <a:pt x="49" y="135"/>
                </a:lnTo>
                <a:lnTo>
                  <a:pt x="43" y="137"/>
                </a:lnTo>
                <a:lnTo>
                  <a:pt x="37" y="135"/>
                </a:lnTo>
                <a:lnTo>
                  <a:pt x="31" y="131"/>
                </a:lnTo>
                <a:lnTo>
                  <a:pt x="30" y="127"/>
                </a:lnTo>
                <a:lnTo>
                  <a:pt x="28" y="119"/>
                </a:lnTo>
                <a:lnTo>
                  <a:pt x="30" y="114"/>
                </a:lnTo>
                <a:lnTo>
                  <a:pt x="31" y="110"/>
                </a:lnTo>
                <a:lnTo>
                  <a:pt x="37" y="106"/>
                </a:lnTo>
                <a:lnTo>
                  <a:pt x="43" y="104"/>
                </a:lnTo>
                <a:lnTo>
                  <a:pt x="59" y="104"/>
                </a:lnTo>
                <a:lnTo>
                  <a:pt x="28" y="15"/>
                </a:lnTo>
                <a:lnTo>
                  <a:pt x="8" y="15"/>
                </a:lnTo>
                <a:lnTo>
                  <a:pt x="4" y="13"/>
                </a:lnTo>
                <a:lnTo>
                  <a:pt x="2" y="11"/>
                </a:lnTo>
                <a:lnTo>
                  <a:pt x="0" y="7"/>
                </a:lnTo>
                <a:lnTo>
                  <a:pt x="2" y="4"/>
                </a:lnTo>
                <a:lnTo>
                  <a:pt x="4" y="0"/>
                </a:lnTo>
                <a:lnTo>
                  <a:pt x="8"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49" name="Freeform 113"/>
          <p:cNvSpPr>
            <a:spLocks noChangeAspect="1"/>
          </p:cNvSpPr>
          <p:nvPr/>
        </p:nvSpPr>
        <p:spPr bwMode="auto">
          <a:xfrm>
            <a:off x="10095063" y="4936975"/>
            <a:ext cx="443242" cy="396860"/>
          </a:xfrm>
          <a:custGeom>
            <a:avLst/>
            <a:gdLst>
              <a:gd name="T0" fmla="*/ 90 w 173"/>
              <a:gd name="T1" fmla="*/ 0 h 153"/>
              <a:gd name="T2" fmla="*/ 120 w 173"/>
              <a:gd name="T3" fmla="*/ 2 h 153"/>
              <a:gd name="T4" fmla="*/ 142 w 173"/>
              <a:gd name="T5" fmla="*/ 11 h 153"/>
              <a:gd name="T6" fmla="*/ 159 w 173"/>
              <a:gd name="T7" fmla="*/ 25 h 153"/>
              <a:gd name="T8" fmla="*/ 169 w 173"/>
              <a:gd name="T9" fmla="*/ 45 h 153"/>
              <a:gd name="T10" fmla="*/ 173 w 173"/>
              <a:gd name="T11" fmla="*/ 65 h 153"/>
              <a:gd name="T12" fmla="*/ 169 w 173"/>
              <a:gd name="T13" fmla="*/ 86 h 153"/>
              <a:gd name="T14" fmla="*/ 159 w 173"/>
              <a:gd name="T15" fmla="*/ 104 h 153"/>
              <a:gd name="T16" fmla="*/ 142 w 173"/>
              <a:gd name="T17" fmla="*/ 118 h 153"/>
              <a:gd name="T18" fmla="*/ 120 w 173"/>
              <a:gd name="T19" fmla="*/ 127 h 153"/>
              <a:gd name="T20" fmla="*/ 90 w 173"/>
              <a:gd name="T21" fmla="*/ 131 h 153"/>
              <a:gd name="T22" fmla="*/ 83 w 173"/>
              <a:gd name="T23" fmla="*/ 129 h 153"/>
              <a:gd name="T24" fmla="*/ 73 w 173"/>
              <a:gd name="T25" fmla="*/ 127 h 153"/>
              <a:gd name="T26" fmla="*/ 57 w 173"/>
              <a:gd name="T27" fmla="*/ 141 h 153"/>
              <a:gd name="T28" fmla="*/ 41 w 173"/>
              <a:gd name="T29" fmla="*/ 149 h 153"/>
              <a:gd name="T30" fmla="*/ 28 w 173"/>
              <a:gd name="T31" fmla="*/ 151 h 153"/>
              <a:gd name="T32" fmla="*/ 16 w 173"/>
              <a:gd name="T33" fmla="*/ 153 h 153"/>
              <a:gd name="T34" fmla="*/ 12 w 173"/>
              <a:gd name="T35" fmla="*/ 151 h 153"/>
              <a:gd name="T36" fmla="*/ 28 w 173"/>
              <a:gd name="T37" fmla="*/ 141 h 153"/>
              <a:gd name="T38" fmla="*/ 35 w 173"/>
              <a:gd name="T39" fmla="*/ 129 h 153"/>
              <a:gd name="T40" fmla="*/ 35 w 173"/>
              <a:gd name="T41" fmla="*/ 121 h 153"/>
              <a:gd name="T42" fmla="*/ 33 w 173"/>
              <a:gd name="T43" fmla="*/ 116 h 153"/>
              <a:gd name="T44" fmla="*/ 16 w 173"/>
              <a:gd name="T45" fmla="*/ 102 h 153"/>
              <a:gd name="T46" fmla="*/ 4 w 173"/>
              <a:gd name="T47" fmla="*/ 84 h 153"/>
              <a:gd name="T48" fmla="*/ 0 w 173"/>
              <a:gd name="T49" fmla="*/ 65 h 153"/>
              <a:gd name="T50" fmla="*/ 6 w 173"/>
              <a:gd name="T51" fmla="*/ 45 h 153"/>
              <a:gd name="T52" fmla="*/ 18 w 173"/>
              <a:gd name="T53" fmla="*/ 25 h 153"/>
              <a:gd name="T54" fmla="*/ 37 w 173"/>
              <a:gd name="T55" fmla="*/ 11 h 153"/>
              <a:gd name="T56" fmla="*/ 63 w 173"/>
              <a:gd name="T57" fmla="*/ 2 h 153"/>
              <a:gd name="T58" fmla="*/ 90 w 173"/>
              <a:gd name="T5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3" h="153">
                <a:moveTo>
                  <a:pt x="90" y="0"/>
                </a:moveTo>
                <a:lnTo>
                  <a:pt x="120" y="2"/>
                </a:lnTo>
                <a:lnTo>
                  <a:pt x="142" y="11"/>
                </a:lnTo>
                <a:lnTo>
                  <a:pt x="159" y="25"/>
                </a:lnTo>
                <a:lnTo>
                  <a:pt x="169" y="45"/>
                </a:lnTo>
                <a:lnTo>
                  <a:pt x="173" y="65"/>
                </a:lnTo>
                <a:lnTo>
                  <a:pt x="169" y="86"/>
                </a:lnTo>
                <a:lnTo>
                  <a:pt x="159" y="104"/>
                </a:lnTo>
                <a:lnTo>
                  <a:pt x="142" y="118"/>
                </a:lnTo>
                <a:lnTo>
                  <a:pt x="120" y="127"/>
                </a:lnTo>
                <a:lnTo>
                  <a:pt x="90" y="131"/>
                </a:lnTo>
                <a:lnTo>
                  <a:pt x="83" y="129"/>
                </a:lnTo>
                <a:lnTo>
                  <a:pt x="73" y="127"/>
                </a:lnTo>
                <a:lnTo>
                  <a:pt x="57" y="141"/>
                </a:lnTo>
                <a:lnTo>
                  <a:pt x="41" y="149"/>
                </a:lnTo>
                <a:lnTo>
                  <a:pt x="28" y="151"/>
                </a:lnTo>
                <a:lnTo>
                  <a:pt x="16" y="153"/>
                </a:lnTo>
                <a:lnTo>
                  <a:pt x="12" y="151"/>
                </a:lnTo>
                <a:lnTo>
                  <a:pt x="28" y="141"/>
                </a:lnTo>
                <a:lnTo>
                  <a:pt x="35" y="129"/>
                </a:lnTo>
                <a:lnTo>
                  <a:pt x="35" y="121"/>
                </a:lnTo>
                <a:lnTo>
                  <a:pt x="33" y="116"/>
                </a:lnTo>
                <a:lnTo>
                  <a:pt x="16" y="102"/>
                </a:lnTo>
                <a:lnTo>
                  <a:pt x="4" y="84"/>
                </a:lnTo>
                <a:lnTo>
                  <a:pt x="0" y="65"/>
                </a:lnTo>
                <a:lnTo>
                  <a:pt x="6" y="45"/>
                </a:lnTo>
                <a:lnTo>
                  <a:pt x="18" y="25"/>
                </a:lnTo>
                <a:lnTo>
                  <a:pt x="37" y="11"/>
                </a:lnTo>
                <a:lnTo>
                  <a:pt x="63" y="2"/>
                </a:lnTo>
                <a:lnTo>
                  <a:pt x="90"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50" name="Freeform 197"/>
          <p:cNvSpPr>
            <a:spLocks noChangeAspect="1" noEditPoints="1"/>
          </p:cNvSpPr>
          <p:nvPr/>
        </p:nvSpPr>
        <p:spPr bwMode="auto">
          <a:xfrm>
            <a:off x="5066899" y="3746266"/>
            <a:ext cx="368843" cy="396860"/>
          </a:xfrm>
          <a:custGeom>
            <a:avLst/>
            <a:gdLst>
              <a:gd name="T0" fmla="*/ 23 w 157"/>
              <a:gd name="T1" fmla="*/ 136 h 171"/>
              <a:gd name="T2" fmla="*/ 25 w 157"/>
              <a:gd name="T3" fmla="*/ 144 h 171"/>
              <a:gd name="T4" fmla="*/ 132 w 157"/>
              <a:gd name="T5" fmla="*/ 144 h 171"/>
              <a:gd name="T6" fmla="*/ 134 w 157"/>
              <a:gd name="T7" fmla="*/ 136 h 171"/>
              <a:gd name="T8" fmla="*/ 29 w 157"/>
              <a:gd name="T9" fmla="*/ 132 h 171"/>
              <a:gd name="T10" fmla="*/ 23 w 157"/>
              <a:gd name="T11" fmla="*/ 100 h 171"/>
              <a:gd name="T12" fmla="*/ 25 w 157"/>
              <a:gd name="T13" fmla="*/ 112 h 171"/>
              <a:gd name="T14" fmla="*/ 132 w 157"/>
              <a:gd name="T15" fmla="*/ 112 h 171"/>
              <a:gd name="T16" fmla="*/ 134 w 157"/>
              <a:gd name="T17" fmla="*/ 100 h 171"/>
              <a:gd name="T18" fmla="*/ 29 w 157"/>
              <a:gd name="T19" fmla="*/ 96 h 171"/>
              <a:gd name="T20" fmla="*/ 23 w 157"/>
              <a:gd name="T21" fmla="*/ 65 h 171"/>
              <a:gd name="T22" fmla="*/ 25 w 157"/>
              <a:gd name="T23" fmla="*/ 77 h 171"/>
              <a:gd name="T24" fmla="*/ 132 w 157"/>
              <a:gd name="T25" fmla="*/ 77 h 171"/>
              <a:gd name="T26" fmla="*/ 134 w 157"/>
              <a:gd name="T27" fmla="*/ 65 h 171"/>
              <a:gd name="T28" fmla="*/ 29 w 157"/>
              <a:gd name="T29" fmla="*/ 61 h 171"/>
              <a:gd name="T30" fmla="*/ 22 w 157"/>
              <a:gd name="T31" fmla="*/ 24 h 171"/>
              <a:gd name="T32" fmla="*/ 31 w 157"/>
              <a:gd name="T33" fmla="*/ 40 h 171"/>
              <a:gd name="T34" fmla="*/ 49 w 157"/>
              <a:gd name="T35" fmla="*/ 36 h 171"/>
              <a:gd name="T36" fmla="*/ 55 w 157"/>
              <a:gd name="T37" fmla="*/ 16 h 171"/>
              <a:gd name="T38" fmla="*/ 63 w 157"/>
              <a:gd name="T39" fmla="*/ 30 h 171"/>
              <a:gd name="T40" fmla="*/ 78 w 157"/>
              <a:gd name="T41" fmla="*/ 40 h 171"/>
              <a:gd name="T42" fmla="*/ 94 w 157"/>
              <a:gd name="T43" fmla="*/ 30 h 171"/>
              <a:gd name="T44" fmla="*/ 102 w 157"/>
              <a:gd name="T45" fmla="*/ 16 h 171"/>
              <a:gd name="T46" fmla="*/ 108 w 157"/>
              <a:gd name="T47" fmla="*/ 36 h 171"/>
              <a:gd name="T48" fmla="*/ 126 w 157"/>
              <a:gd name="T49" fmla="*/ 40 h 171"/>
              <a:gd name="T50" fmla="*/ 135 w 157"/>
              <a:gd name="T51" fmla="*/ 24 h 171"/>
              <a:gd name="T52" fmla="*/ 153 w 157"/>
              <a:gd name="T53" fmla="*/ 18 h 171"/>
              <a:gd name="T54" fmla="*/ 157 w 157"/>
              <a:gd name="T55" fmla="*/ 163 h 171"/>
              <a:gd name="T56" fmla="*/ 149 w 157"/>
              <a:gd name="T57" fmla="*/ 171 h 171"/>
              <a:gd name="T58" fmla="*/ 2 w 157"/>
              <a:gd name="T59" fmla="*/ 167 h 171"/>
              <a:gd name="T60" fmla="*/ 2 w 157"/>
              <a:gd name="T61" fmla="*/ 20 h 171"/>
              <a:gd name="T62" fmla="*/ 118 w 157"/>
              <a:gd name="T63" fmla="*/ 0 h 171"/>
              <a:gd name="T64" fmla="*/ 128 w 157"/>
              <a:gd name="T65" fmla="*/ 8 h 171"/>
              <a:gd name="T66" fmla="*/ 124 w 157"/>
              <a:gd name="T67" fmla="*/ 32 h 171"/>
              <a:gd name="T68" fmla="*/ 112 w 157"/>
              <a:gd name="T69" fmla="*/ 28 h 171"/>
              <a:gd name="T70" fmla="*/ 112 w 157"/>
              <a:gd name="T71" fmla="*/ 4 h 171"/>
              <a:gd name="T72" fmla="*/ 78 w 157"/>
              <a:gd name="T73" fmla="*/ 0 h 171"/>
              <a:gd name="T74" fmla="*/ 86 w 157"/>
              <a:gd name="T75" fmla="*/ 8 h 171"/>
              <a:gd name="T76" fmla="*/ 82 w 157"/>
              <a:gd name="T77" fmla="*/ 32 h 171"/>
              <a:gd name="T78" fmla="*/ 71 w 157"/>
              <a:gd name="T79" fmla="*/ 28 h 171"/>
              <a:gd name="T80" fmla="*/ 71 w 157"/>
              <a:gd name="T81" fmla="*/ 4 h 171"/>
              <a:gd name="T82" fmla="*/ 39 w 157"/>
              <a:gd name="T83" fmla="*/ 0 h 171"/>
              <a:gd name="T84" fmla="*/ 47 w 157"/>
              <a:gd name="T85" fmla="*/ 8 h 171"/>
              <a:gd name="T86" fmla="*/ 43 w 157"/>
              <a:gd name="T87" fmla="*/ 32 h 171"/>
              <a:gd name="T88" fmla="*/ 31 w 157"/>
              <a:gd name="T89" fmla="*/ 28 h 171"/>
              <a:gd name="T90" fmla="*/ 31 w 157"/>
              <a:gd name="T91" fmla="*/ 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7" h="171">
                <a:moveTo>
                  <a:pt x="29" y="132"/>
                </a:moveTo>
                <a:lnTo>
                  <a:pt x="25" y="132"/>
                </a:lnTo>
                <a:lnTo>
                  <a:pt x="23" y="136"/>
                </a:lnTo>
                <a:lnTo>
                  <a:pt x="22" y="138"/>
                </a:lnTo>
                <a:lnTo>
                  <a:pt x="23" y="142"/>
                </a:lnTo>
                <a:lnTo>
                  <a:pt x="25" y="144"/>
                </a:lnTo>
                <a:lnTo>
                  <a:pt x="29" y="146"/>
                </a:lnTo>
                <a:lnTo>
                  <a:pt x="128" y="146"/>
                </a:lnTo>
                <a:lnTo>
                  <a:pt x="132" y="144"/>
                </a:lnTo>
                <a:lnTo>
                  <a:pt x="134" y="142"/>
                </a:lnTo>
                <a:lnTo>
                  <a:pt x="135" y="138"/>
                </a:lnTo>
                <a:lnTo>
                  <a:pt x="134" y="136"/>
                </a:lnTo>
                <a:lnTo>
                  <a:pt x="132" y="132"/>
                </a:lnTo>
                <a:lnTo>
                  <a:pt x="128" y="132"/>
                </a:lnTo>
                <a:lnTo>
                  <a:pt x="29" y="132"/>
                </a:lnTo>
                <a:close/>
                <a:moveTo>
                  <a:pt x="29" y="96"/>
                </a:moveTo>
                <a:lnTo>
                  <a:pt x="25" y="98"/>
                </a:lnTo>
                <a:lnTo>
                  <a:pt x="23" y="100"/>
                </a:lnTo>
                <a:lnTo>
                  <a:pt x="22" y="104"/>
                </a:lnTo>
                <a:lnTo>
                  <a:pt x="23" y="108"/>
                </a:lnTo>
                <a:lnTo>
                  <a:pt x="25" y="112"/>
                </a:lnTo>
                <a:lnTo>
                  <a:pt x="29" y="112"/>
                </a:lnTo>
                <a:lnTo>
                  <a:pt x="128" y="112"/>
                </a:lnTo>
                <a:lnTo>
                  <a:pt x="132" y="112"/>
                </a:lnTo>
                <a:lnTo>
                  <a:pt x="134" y="108"/>
                </a:lnTo>
                <a:lnTo>
                  <a:pt x="135" y="104"/>
                </a:lnTo>
                <a:lnTo>
                  <a:pt x="134" y="100"/>
                </a:lnTo>
                <a:lnTo>
                  <a:pt x="132" y="98"/>
                </a:lnTo>
                <a:lnTo>
                  <a:pt x="128" y="96"/>
                </a:lnTo>
                <a:lnTo>
                  <a:pt x="29" y="96"/>
                </a:lnTo>
                <a:close/>
                <a:moveTo>
                  <a:pt x="29" y="61"/>
                </a:moveTo>
                <a:lnTo>
                  <a:pt x="25" y="63"/>
                </a:lnTo>
                <a:lnTo>
                  <a:pt x="23" y="65"/>
                </a:lnTo>
                <a:lnTo>
                  <a:pt x="22" y="69"/>
                </a:lnTo>
                <a:lnTo>
                  <a:pt x="23" y="73"/>
                </a:lnTo>
                <a:lnTo>
                  <a:pt x="25" y="77"/>
                </a:lnTo>
                <a:lnTo>
                  <a:pt x="29" y="79"/>
                </a:lnTo>
                <a:lnTo>
                  <a:pt x="128" y="79"/>
                </a:lnTo>
                <a:lnTo>
                  <a:pt x="132" y="77"/>
                </a:lnTo>
                <a:lnTo>
                  <a:pt x="134" y="73"/>
                </a:lnTo>
                <a:lnTo>
                  <a:pt x="135" y="69"/>
                </a:lnTo>
                <a:lnTo>
                  <a:pt x="134" y="65"/>
                </a:lnTo>
                <a:lnTo>
                  <a:pt x="132" y="63"/>
                </a:lnTo>
                <a:lnTo>
                  <a:pt x="128" y="61"/>
                </a:lnTo>
                <a:lnTo>
                  <a:pt x="29" y="61"/>
                </a:lnTo>
                <a:close/>
                <a:moveTo>
                  <a:pt x="8" y="16"/>
                </a:moveTo>
                <a:lnTo>
                  <a:pt x="22" y="16"/>
                </a:lnTo>
                <a:lnTo>
                  <a:pt x="22" y="24"/>
                </a:lnTo>
                <a:lnTo>
                  <a:pt x="23" y="30"/>
                </a:lnTo>
                <a:lnTo>
                  <a:pt x="27" y="36"/>
                </a:lnTo>
                <a:lnTo>
                  <a:pt x="31" y="40"/>
                </a:lnTo>
                <a:lnTo>
                  <a:pt x="39" y="40"/>
                </a:lnTo>
                <a:lnTo>
                  <a:pt x="45" y="40"/>
                </a:lnTo>
                <a:lnTo>
                  <a:pt x="49" y="36"/>
                </a:lnTo>
                <a:lnTo>
                  <a:pt x="53" y="30"/>
                </a:lnTo>
                <a:lnTo>
                  <a:pt x="55" y="24"/>
                </a:lnTo>
                <a:lnTo>
                  <a:pt x="55" y="16"/>
                </a:lnTo>
                <a:lnTo>
                  <a:pt x="63" y="16"/>
                </a:lnTo>
                <a:lnTo>
                  <a:pt x="63" y="24"/>
                </a:lnTo>
                <a:lnTo>
                  <a:pt x="63" y="30"/>
                </a:lnTo>
                <a:lnTo>
                  <a:pt x="67" y="36"/>
                </a:lnTo>
                <a:lnTo>
                  <a:pt x="73" y="40"/>
                </a:lnTo>
                <a:lnTo>
                  <a:pt x="78" y="40"/>
                </a:lnTo>
                <a:lnTo>
                  <a:pt x="84" y="40"/>
                </a:lnTo>
                <a:lnTo>
                  <a:pt x="90" y="36"/>
                </a:lnTo>
                <a:lnTo>
                  <a:pt x="94" y="30"/>
                </a:lnTo>
                <a:lnTo>
                  <a:pt x="94" y="24"/>
                </a:lnTo>
                <a:lnTo>
                  <a:pt x="94" y="16"/>
                </a:lnTo>
                <a:lnTo>
                  <a:pt x="102" y="16"/>
                </a:lnTo>
                <a:lnTo>
                  <a:pt x="102" y="24"/>
                </a:lnTo>
                <a:lnTo>
                  <a:pt x="104" y="30"/>
                </a:lnTo>
                <a:lnTo>
                  <a:pt x="108" y="36"/>
                </a:lnTo>
                <a:lnTo>
                  <a:pt x="112" y="40"/>
                </a:lnTo>
                <a:lnTo>
                  <a:pt x="118" y="40"/>
                </a:lnTo>
                <a:lnTo>
                  <a:pt x="126" y="40"/>
                </a:lnTo>
                <a:lnTo>
                  <a:pt x="130" y="36"/>
                </a:lnTo>
                <a:lnTo>
                  <a:pt x="134" y="30"/>
                </a:lnTo>
                <a:lnTo>
                  <a:pt x="135" y="24"/>
                </a:lnTo>
                <a:lnTo>
                  <a:pt x="135" y="16"/>
                </a:lnTo>
                <a:lnTo>
                  <a:pt x="149" y="16"/>
                </a:lnTo>
                <a:lnTo>
                  <a:pt x="153" y="18"/>
                </a:lnTo>
                <a:lnTo>
                  <a:pt x="155" y="20"/>
                </a:lnTo>
                <a:lnTo>
                  <a:pt x="157" y="24"/>
                </a:lnTo>
                <a:lnTo>
                  <a:pt x="157" y="163"/>
                </a:lnTo>
                <a:lnTo>
                  <a:pt x="155" y="167"/>
                </a:lnTo>
                <a:lnTo>
                  <a:pt x="153" y="171"/>
                </a:lnTo>
                <a:lnTo>
                  <a:pt x="149" y="171"/>
                </a:lnTo>
                <a:lnTo>
                  <a:pt x="8" y="171"/>
                </a:lnTo>
                <a:lnTo>
                  <a:pt x="4" y="171"/>
                </a:lnTo>
                <a:lnTo>
                  <a:pt x="2" y="167"/>
                </a:lnTo>
                <a:lnTo>
                  <a:pt x="0" y="163"/>
                </a:lnTo>
                <a:lnTo>
                  <a:pt x="0" y="24"/>
                </a:lnTo>
                <a:lnTo>
                  <a:pt x="2" y="20"/>
                </a:lnTo>
                <a:lnTo>
                  <a:pt x="4" y="18"/>
                </a:lnTo>
                <a:lnTo>
                  <a:pt x="8" y="16"/>
                </a:lnTo>
                <a:close/>
                <a:moveTo>
                  <a:pt x="118" y="0"/>
                </a:moveTo>
                <a:lnTo>
                  <a:pt x="124" y="0"/>
                </a:lnTo>
                <a:lnTo>
                  <a:pt x="126" y="4"/>
                </a:lnTo>
                <a:lnTo>
                  <a:pt x="128" y="8"/>
                </a:lnTo>
                <a:lnTo>
                  <a:pt x="128" y="24"/>
                </a:lnTo>
                <a:lnTo>
                  <a:pt x="126" y="28"/>
                </a:lnTo>
                <a:lnTo>
                  <a:pt x="124" y="32"/>
                </a:lnTo>
                <a:lnTo>
                  <a:pt x="118" y="32"/>
                </a:lnTo>
                <a:lnTo>
                  <a:pt x="114" y="32"/>
                </a:lnTo>
                <a:lnTo>
                  <a:pt x="112" y="28"/>
                </a:lnTo>
                <a:lnTo>
                  <a:pt x="110" y="24"/>
                </a:lnTo>
                <a:lnTo>
                  <a:pt x="110" y="8"/>
                </a:lnTo>
                <a:lnTo>
                  <a:pt x="112" y="4"/>
                </a:lnTo>
                <a:lnTo>
                  <a:pt x="114" y="0"/>
                </a:lnTo>
                <a:lnTo>
                  <a:pt x="118" y="0"/>
                </a:lnTo>
                <a:close/>
                <a:moveTo>
                  <a:pt x="78" y="0"/>
                </a:moveTo>
                <a:lnTo>
                  <a:pt x="82" y="0"/>
                </a:lnTo>
                <a:lnTo>
                  <a:pt x="86" y="4"/>
                </a:lnTo>
                <a:lnTo>
                  <a:pt x="86" y="8"/>
                </a:lnTo>
                <a:lnTo>
                  <a:pt x="86" y="24"/>
                </a:lnTo>
                <a:lnTo>
                  <a:pt x="86" y="28"/>
                </a:lnTo>
                <a:lnTo>
                  <a:pt x="82" y="32"/>
                </a:lnTo>
                <a:lnTo>
                  <a:pt x="78" y="32"/>
                </a:lnTo>
                <a:lnTo>
                  <a:pt x="75" y="32"/>
                </a:lnTo>
                <a:lnTo>
                  <a:pt x="71" y="28"/>
                </a:lnTo>
                <a:lnTo>
                  <a:pt x="71" y="24"/>
                </a:lnTo>
                <a:lnTo>
                  <a:pt x="71" y="8"/>
                </a:lnTo>
                <a:lnTo>
                  <a:pt x="71" y="4"/>
                </a:lnTo>
                <a:lnTo>
                  <a:pt x="75" y="0"/>
                </a:lnTo>
                <a:lnTo>
                  <a:pt x="78" y="0"/>
                </a:lnTo>
                <a:close/>
                <a:moveTo>
                  <a:pt x="39" y="0"/>
                </a:moveTo>
                <a:lnTo>
                  <a:pt x="43" y="0"/>
                </a:lnTo>
                <a:lnTo>
                  <a:pt x="45" y="4"/>
                </a:lnTo>
                <a:lnTo>
                  <a:pt x="47" y="8"/>
                </a:lnTo>
                <a:lnTo>
                  <a:pt x="47" y="24"/>
                </a:lnTo>
                <a:lnTo>
                  <a:pt x="45" y="28"/>
                </a:lnTo>
                <a:lnTo>
                  <a:pt x="43" y="32"/>
                </a:lnTo>
                <a:lnTo>
                  <a:pt x="39" y="32"/>
                </a:lnTo>
                <a:lnTo>
                  <a:pt x="33" y="32"/>
                </a:lnTo>
                <a:lnTo>
                  <a:pt x="31" y="28"/>
                </a:lnTo>
                <a:lnTo>
                  <a:pt x="29" y="24"/>
                </a:lnTo>
                <a:lnTo>
                  <a:pt x="29" y="8"/>
                </a:lnTo>
                <a:lnTo>
                  <a:pt x="31" y="4"/>
                </a:lnTo>
                <a:lnTo>
                  <a:pt x="33" y="0"/>
                </a:lnTo>
                <a:lnTo>
                  <a:pt x="39"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51" name="Freeform 234"/>
          <p:cNvSpPr>
            <a:spLocks noChangeAspect="1"/>
          </p:cNvSpPr>
          <p:nvPr/>
        </p:nvSpPr>
        <p:spPr bwMode="auto">
          <a:xfrm>
            <a:off x="4948214" y="1395169"/>
            <a:ext cx="411203" cy="396860"/>
          </a:xfrm>
          <a:custGeom>
            <a:avLst/>
            <a:gdLst>
              <a:gd name="T0" fmla="*/ 94 w 173"/>
              <a:gd name="T1" fmla="*/ 2 h 167"/>
              <a:gd name="T2" fmla="*/ 108 w 173"/>
              <a:gd name="T3" fmla="*/ 7 h 167"/>
              <a:gd name="T4" fmla="*/ 114 w 173"/>
              <a:gd name="T5" fmla="*/ 15 h 167"/>
              <a:gd name="T6" fmla="*/ 118 w 173"/>
              <a:gd name="T7" fmla="*/ 25 h 167"/>
              <a:gd name="T8" fmla="*/ 118 w 173"/>
              <a:gd name="T9" fmla="*/ 37 h 167"/>
              <a:gd name="T10" fmla="*/ 118 w 173"/>
              <a:gd name="T11" fmla="*/ 43 h 167"/>
              <a:gd name="T12" fmla="*/ 120 w 173"/>
              <a:gd name="T13" fmla="*/ 49 h 167"/>
              <a:gd name="T14" fmla="*/ 120 w 173"/>
              <a:gd name="T15" fmla="*/ 55 h 167"/>
              <a:gd name="T16" fmla="*/ 118 w 173"/>
              <a:gd name="T17" fmla="*/ 61 h 167"/>
              <a:gd name="T18" fmla="*/ 116 w 173"/>
              <a:gd name="T19" fmla="*/ 64 h 167"/>
              <a:gd name="T20" fmla="*/ 112 w 173"/>
              <a:gd name="T21" fmla="*/ 72 h 167"/>
              <a:gd name="T22" fmla="*/ 108 w 173"/>
              <a:gd name="T23" fmla="*/ 82 h 167"/>
              <a:gd name="T24" fmla="*/ 106 w 173"/>
              <a:gd name="T25" fmla="*/ 84 h 167"/>
              <a:gd name="T26" fmla="*/ 106 w 173"/>
              <a:gd name="T27" fmla="*/ 100 h 167"/>
              <a:gd name="T28" fmla="*/ 110 w 173"/>
              <a:gd name="T29" fmla="*/ 102 h 167"/>
              <a:gd name="T30" fmla="*/ 118 w 173"/>
              <a:gd name="T31" fmla="*/ 106 h 167"/>
              <a:gd name="T32" fmla="*/ 132 w 173"/>
              <a:gd name="T33" fmla="*/ 112 h 167"/>
              <a:gd name="T34" fmla="*/ 138 w 173"/>
              <a:gd name="T35" fmla="*/ 114 h 167"/>
              <a:gd name="T36" fmla="*/ 142 w 173"/>
              <a:gd name="T37" fmla="*/ 114 h 167"/>
              <a:gd name="T38" fmla="*/ 147 w 173"/>
              <a:gd name="T39" fmla="*/ 116 h 167"/>
              <a:gd name="T40" fmla="*/ 163 w 173"/>
              <a:gd name="T41" fmla="*/ 129 h 167"/>
              <a:gd name="T42" fmla="*/ 173 w 173"/>
              <a:gd name="T43" fmla="*/ 153 h 167"/>
              <a:gd name="T44" fmla="*/ 173 w 173"/>
              <a:gd name="T45" fmla="*/ 159 h 167"/>
              <a:gd name="T46" fmla="*/ 171 w 173"/>
              <a:gd name="T47" fmla="*/ 163 h 167"/>
              <a:gd name="T48" fmla="*/ 165 w 173"/>
              <a:gd name="T49" fmla="*/ 167 h 167"/>
              <a:gd name="T50" fmla="*/ 4 w 173"/>
              <a:gd name="T51" fmla="*/ 165 h 167"/>
              <a:gd name="T52" fmla="*/ 0 w 173"/>
              <a:gd name="T53" fmla="*/ 159 h 167"/>
              <a:gd name="T54" fmla="*/ 0 w 173"/>
              <a:gd name="T55" fmla="*/ 159 h 167"/>
              <a:gd name="T56" fmla="*/ 4 w 173"/>
              <a:gd name="T57" fmla="*/ 143 h 167"/>
              <a:gd name="T58" fmla="*/ 22 w 173"/>
              <a:gd name="T59" fmla="*/ 117 h 167"/>
              <a:gd name="T60" fmla="*/ 30 w 173"/>
              <a:gd name="T61" fmla="*/ 116 h 167"/>
              <a:gd name="T62" fmla="*/ 33 w 173"/>
              <a:gd name="T63" fmla="*/ 114 h 167"/>
              <a:gd name="T64" fmla="*/ 37 w 173"/>
              <a:gd name="T65" fmla="*/ 114 h 167"/>
              <a:gd name="T66" fmla="*/ 47 w 173"/>
              <a:gd name="T67" fmla="*/ 110 h 167"/>
              <a:gd name="T68" fmla="*/ 59 w 173"/>
              <a:gd name="T69" fmla="*/ 104 h 167"/>
              <a:gd name="T70" fmla="*/ 67 w 173"/>
              <a:gd name="T71" fmla="*/ 102 h 167"/>
              <a:gd name="T72" fmla="*/ 67 w 173"/>
              <a:gd name="T73" fmla="*/ 100 h 167"/>
              <a:gd name="T74" fmla="*/ 67 w 173"/>
              <a:gd name="T75" fmla="*/ 84 h 167"/>
              <a:gd name="T76" fmla="*/ 63 w 173"/>
              <a:gd name="T77" fmla="*/ 78 h 167"/>
              <a:gd name="T78" fmla="*/ 59 w 173"/>
              <a:gd name="T79" fmla="*/ 64 h 167"/>
              <a:gd name="T80" fmla="*/ 55 w 173"/>
              <a:gd name="T81" fmla="*/ 62 h 167"/>
              <a:gd name="T82" fmla="*/ 55 w 173"/>
              <a:gd name="T83" fmla="*/ 57 h 167"/>
              <a:gd name="T84" fmla="*/ 53 w 173"/>
              <a:gd name="T85" fmla="*/ 51 h 167"/>
              <a:gd name="T86" fmla="*/ 53 w 173"/>
              <a:gd name="T87" fmla="*/ 45 h 167"/>
              <a:gd name="T88" fmla="*/ 57 w 173"/>
              <a:gd name="T89" fmla="*/ 43 h 167"/>
              <a:gd name="T90" fmla="*/ 55 w 173"/>
              <a:gd name="T91" fmla="*/ 31 h 167"/>
              <a:gd name="T92" fmla="*/ 57 w 173"/>
              <a:gd name="T93" fmla="*/ 19 h 167"/>
              <a:gd name="T94" fmla="*/ 65 w 173"/>
              <a:gd name="T95" fmla="*/ 9 h 167"/>
              <a:gd name="T96" fmla="*/ 79 w 173"/>
              <a:gd name="T97" fmla="*/ 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3" h="167">
                <a:moveTo>
                  <a:pt x="86" y="0"/>
                </a:moveTo>
                <a:lnTo>
                  <a:pt x="94" y="2"/>
                </a:lnTo>
                <a:lnTo>
                  <a:pt x="102" y="4"/>
                </a:lnTo>
                <a:lnTo>
                  <a:pt x="108" y="7"/>
                </a:lnTo>
                <a:lnTo>
                  <a:pt x="112" y="11"/>
                </a:lnTo>
                <a:lnTo>
                  <a:pt x="114" y="15"/>
                </a:lnTo>
                <a:lnTo>
                  <a:pt x="116" y="21"/>
                </a:lnTo>
                <a:lnTo>
                  <a:pt x="118" y="25"/>
                </a:lnTo>
                <a:lnTo>
                  <a:pt x="118" y="31"/>
                </a:lnTo>
                <a:lnTo>
                  <a:pt x="118" y="37"/>
                </a:lnTo>
                <a:lnTo>
                  <a:pt x="116" y="43"/>
                </a:lnTo>
                <a:lnTo>
                  <a:pt x="118" y="43"/>
                </a:lnTo>
                <a:lnTo>
                  <a:pt x="120" y="45"/>
                </a:lnTo>
                <a:lnTo>
                  <a:pt x="120" y="49"/>
                </a:lnTo>
                <a:lnTo>
                  <a:pt x="120" y="51"/>
                </a:lnTo>
                <a:lnTo>
                  <a:pt x="120" y="55"/>
                </a:lnTo>
                <a:lnTo>
                  <a:pt x="118" y="57"/>
                </a:lnTo>
                <a:lnTo>
                  <a:pt x="118" y="61"/>
                </a:lnTo>
                <a:lnTo>
                  <a:pt x="118" y="62"/>
                </a:lnTo>
                <a:lnTo>
                  <a:pt x="116" y="64"/>
                </a:lnTo>
                <a:lnTo>
                  <a:pt x="114" y="64"/>
                </a:lnTo>
                <a:lnTo>
                  <a:pt x="112" y="72"/>
                </a:lnTo>
                <a:lnTo>
                  <a:pt x="110" y="78"/>
                </a:lnTo>
                <a:lnTo>
                  <a:pt x="108" y="82"/>
                </a:lnTo>
                <a:lnTo>
                  <a:pt x="106" y="84"/>
                </a:lnTo>
                <a:lnTo>
                  <a:pt x="106" y="84"/>
                </a:lnTo>
                <a:lnTo>
                  <a:pt x="106" y="100"/>
                </a:lnTo>
                <a:lnTo>
                  <a:pt x="106" y="100"/>
                </a:lnTo>
                <a:lnTo>
                  <a:pt x="106" y="102"/>
                </a:lnTo>
                <a:lnTo>
                  <a:pt x="110" y="102"/>
                </a:lnTo>
                <a:lnTo>
                  <a:pt x="114" y="104"/>
                </a:lnTo>
                <a:lnTo>
                  <a:pt x="118" y="106"/>
                </a:lnTo>
                <a:lnTo>
                  <a:pt x="126" y="110"/>
                </a:lnTo>
                <a:lnTo>
                  <a:pt x="132" y="112"/>
                </a:lnTo>
                <a:lnTo>
                  <a:pt x="136" y="114"/>
                </a:lnTo>
                <a:lnTo>
                  <a:pt x="138" y="114"/>
                </a:lnTo>
                <a:lnTo>
                  <a:pt x="140" y="114"/>
                </a:lnTo>
                <a:lnTo>
                  <a:pt x="142" y="114"/>
                </a:lnTo>
                <a:lnTo>
                  <a:pt x="143" y="116"/>
                </a:lnTo>
                <a:lnTo>
                  <a:pt x="147" y="116"/>
                </a:lnTo>
                <a:lnTo>
                  <a:pt x="151" y="117"/>
                </a:lnTo>
                <a:lnTo>
                  <a:pt x="163" y="129"/>
                </a:lnTo>
                <a:lnTo>
                  <a:pt x="169" y="143"/>
                </a:lnTo>
                <a:lnTo>
                  <a:pt x="173" y="153"/>
                </a:lnTo>
                <a:lnTo>
                  <a:pt x="173" y="159"/>
                </a:lnTo>
                <a:lnTo>
                  <a:pt x="173" y="159"/>
                </a:lnTo>
                <a:lnTo>
                  <a:pt x="173" y="159"/>
                </a:lnTo>
                <a:lnTo>
                  <a:pt x="171" y="163"/>
                </a:lnTo>
                <a:lnTo>
                  <a:pt x="169" y="165"/>
                </a:lnTo>
                <a:lnTo>
                  <a:pt x="165" y="167"/>
                </a:lnTo>
                <a:lnTo>
                  <a:pt x="8" y="167"/>
                </a:lnTo>
                <a:lnTo>
                  <a:pt x="4" y="165"/>
                </a:lnTo>
                <a:lnTo>
                  <a:pt x="2" y="163"/>
                </a:lnTo>
                <a:lnTo>
                  <a:pt x="0" y="159"/>
                </a:lnTo>
                <a:lnTo>
                  <a:pt x="0" y="159"/>
                </a:lnTo>
                <a:lnTo>
                  <a:pt x="0" y="159"/>
                </a:lnTo>
                <a:lnTo>
                  <a:pt x="0" y="153"/>
                </a:lnTo>
                <a:lnTo>
                  <a:pt x="4" y="143"/>
                </a:lnTo>
                <a:lnTo>
                  <a:pt x="10" y="129"/>
                </a:lnTo>
                <a:lnTo>
                  <a:pt x="22" y="117"/>
                </a:lnTo>
                <a:lnTo>
                  <a:pt x="26" y="116"/>
                </a:lnTo>
                <a:lnTo>
                  <a:pt x="30" y="116"/>
                </a:lnTo>
                <a:lnTo>
                  <a:pt x="31" y="114"/>
                </a:lnTo>
                <a:lnTo>
                  <a:pt x="33" y="114"/>
                </a:lnTo>
                <a:lnTo>
                  <a:pt x="35" y="114"/>
                </a:lnTo>
                <a:lnTo>
                  <a:pt x="37" y="114"/>
                </a:lnTo>
                <a:lnTo>
                  <a:pt x="41" y="112"/>
                </a:lnTo>
                <a:lnTo>
                  <a:pt x="47" y="110"/>
                </a:lnTo>
                <a:lnTo>
                  <a:pt x="55" y="108"/>
                </a:lnTo>
                <a:lnTo>
                  <a:pt x="59" y="104"/>
                </a:lnTo>
                <a:lnTo>
                  <a:pt x="63" y="104"/>
                </a:lnTo>
                <a:lnTo>
                  <a:pt x="67" y="102"/>
                </a:lnTo>
                <a:lnTo>
                  <a:pt x="67" y="102"/>
                </a:lnTo>
                <a:lnTo>
                  <a:pt x="67" y="100"/>
                </a:lnTo>
                <a:lnTo>
                  <a:pt x="67" y="84"/>
                </a:lnTo>
                <a:lnTo>
                  <a:pt x="67" y="84"/>
                </a:lnTo>
                <a:lnTo>
                  <a:pt x="65" y="82"/>
                </a:lnTo>
                <a:lnTo>
                  <a:pt x="63" y="78"/>
                </a:lnTo>
                <a:lnTo>
                  <a:pt x="61" y="72"/>
                </a:lnTo>
                <a:lnTo>
                  <a:pt x="59" y="64"/>
                </a:lnTo>
                <a:lnTo>
                  <a:pt x="57" y="64"/>
                </a:lnTo>
                <a:lnTo>
                  <a:pt x="55" y="62"/>
                </a:lnTo>
                <a:lnTo>
                  <a:pt x="55" y="61"/>
                </a:lnTo>
                <a:lnTo>
                  <a:pt x="55" y="57"/>
                </a:lnTo>
                <a:lnTo>
                  <a:pt x="53" y="55"/>
                </a:lnTo>
                <a:lnTo>
                  <a:pt x="53" y="51"/>
                </a:lnTo>
                <a:lnTo>
                  <a:pt x="53" y="49"/>
                </a:lnTo>
                <a:lnTo>
                  <a:pt x="53" y="45"/>
                </a:lnTo>
                <a:lnTo>
                  <a:pt x="55" y="43"/>
                </a:lnTo>
                <a:lnTo>
                  <a:pt x="57" y="43"/>
                </a:lnTo>
                <a:lnTo>
                  <a:pt x="55" y="37"/>
                </a:lnTo>
                <a:lnTo>
                  <a:pt x="55" y="31"/>
                </a:lnTo>
                <a:lnTo>
                  <a:pt x="55" y="25"/>
                </a:lnTo>
                <a:lnTo>
                  <a:pt x="57" y="19"/>
                </a:lnTo>
                <a:lnTo>
                  <a:pt x="59" y="13"/>
                </a:lnTo>
                <a:lnTo>
                  <a:pt x="65" y="9"/>
                </a:lnTo>
                <a:lnTo>
                  <a:pt x="71" y="4"/>
                </a:lnTo>
                <a:lnTo>
                  <a:pt x="79" y="2"/>
                </a:lnTo>
                <a:lnTo>
                  <a:pt x="86"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52" name="文本框 8"/>
          <p:cNvSpPr txBox="1"/>
          <p:nvPr/>
        </p:nvSpPr>
        <p:spPr>
          <a:xfrm>
            <a:off x="5597891" y="1079183"/>
            <a:ext cx="4618476" cy="10502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565">
              <a:lnSpc>
                <a:spcPct val="130000"/>
              </a:lnSpc>
              <a:defRPr/>
            </a:pPr>
            <a:r>
              <a:rPr lang="zh-CN" altLang="en-US" sz="1200" dirty="0">
                <a:solidFill>
                  <a:srgbClr val="FF0000"/>
                </a:solidFill>
                <a:latin typeface="Arial" panose="020B0604020202020204"/>
                <a:ea typeface="微软雅黑" panose="020B0503020204020204" charset="-122"/>
              </a:rPr>
              <a:t>通信图</a:t>
            </a:r>
            <a:r>
              <a:rPr lang="zh-CN" altLang="en-US" sz="1200" dirty="0">
                <a:solidFill>
                  <a:sysClr val="window" lastClr="FFFFFF"/>
                </a:solidFill>
                <a:latin typeface="Arial" panose="020B0604020202020204"/>
                <a:ea typeface="微软雅黑" panose="020B0503020204020204" charset="-122"/>
              </a:rPr>
              <a:t>（</a:t>
            </a:r>
            <a:r>
              <a:rPr lang="en-US" altLang="zh-CN" sz="1200" dirty="0">
                <a:solidFill>
                  <a:sysClr val="window" lastClr="FFFFFF"/>
                </a:solidFill>
                <a:latin typeface="Arial" panose="020B0604020202020204"/>
                <a:ea typeface="微软雅黑" panose="020B0503020204020204" charset="-122"/>
              </a:rPr>
              <a:t>Collaboration Diagram/Communication Diagram</a:t>
            </a:r>
            <a:r>
              <a:rPr lang="zh-CN" altLang="en-US" sz="1200" dirty="0">
                <a:solidFill>
                  <a:sysClr val="window" lastClr="FFFFFF"/>
                </a:solidFill>
                <a:latin typeface="Arial" panose="020B0604020202020204"/>
                <a:ea typeface="微软雅黑" panose="020B0503020204020204" charset="-122"/>
              </a:rPr>
              <a:t>，也叫合作图）是一种</a:t>
            </a:r>
            <a:r>
              <a:rPr lang="zh-CN" altLang="en-US" sz="1200" dirty="0">
                <a:solidFill>
                  <a:srgbClr val="FF0000"/>
                </a:solidFill>
                <a:latin typeface="Arial" panose="020B0604020202020204"/>
                <a:ea typeface="微软雅黑" panose="020B0503020204020204" charset="-122"/>
              </a:rPr>
              <a:t>交互图</a:t>
            </a:r>
            <a:r>
              <a:rPr lang="zh-CN" altLang="en-US" sz="1200" dirty="0">
                <a:solidFill>
                  <a:sysClr val="window" lastClr="FFFFFF"/>
                </a:solidFill>
                <a:latin typeface="Arial" panose="020B0604020202020204"/>
                <a:ea typeface="微软雅黑" panose="020B0503020204020204" charset="-122"/>
              </a:rPr>
              <a:t>（</a:t>
            </a:r>
            <a:r>
              <a:rPr lang="en-US" altLang="zh-CN" sz="1200" dirty="0">
                <a:solidFill>
                  <a:sysClr val="window" lastClr="FFFFFF"/>
                </a:solidFill>
                <a:latin typeface="Arial" panose="020B0604020202020204"/>
                <a:ea typeface="微软雅黑" panose="020B0503020204020204" charset="-122"/>
              </a:rPr>
              <a:t>Interaction Diagram</a:t>
            </a:r>
            <a:r>
              <a:rPr lang="zh-CN" altLang="en-US" sz="1200" dirty="0">
                <a:solidFill>
                  <a:sysClr val="window" lastClr="FFFFFF"/>
                </a:solidFill>
                <a:latin typeface="Arial" panose="020B0604020202020204"/>
                <a:ea typeface="微软雅黑" panose="020B0503020204020204" charset="-122"/>
              </a:rPr>
              <a:t>），强调的是发送和接收信息的对象之间的组织结构。一个通信图显示了一系列的对象和在这些对象之间的联系及对象间发送和接收的信息。【</a:t>
            </a:r>
            <a:r>
              <a:rPr lang="en-US" altLang="zh-CN" sz="1200" dirty="0">
                <a:solidFill>
                  <a:sysClr val="window" lastClr="FFFFFF"/>
                </a:solidFill>
                <a:latin typeface="Arial" panose="020B0604020202020204"/>
                <a:ea typeface="微软雅黑" panose="020B0503020204020204" charset="-122"/>
              </a:rPr>
              <a:t>2</a:t>
            </a:r>
            <a:r>
              <a:rPr lang="zh-CN" altLang="en-US" sz="1200" dirty="0">
                <a:solidFill>
                  <a:sysClr val="window" lastClr="FFFFFF"/>
                </a:solidFill>
                <a:latin typeface="Arial" panose="020B0604020202020204"/>
                <a:ea typeface="微软雅黑" panose="020B0503020204020204" charset="-122"/>
              </a:rPr>
              <a:t>】</a:t>
            </a:r>
            <a:endParaRPr lang="en-US" altLang="zh-CN" sz="1200" dirty="0">
              <a:solidFill>
                <a:sysClr val="window" lastClr="FFFFFF"/>
              </a:solidFill>
              <a:latin typeface="Arial" panose="020B0604020202020204"/>
              <a:ea typeface="微软雅黑" panose="020B0503020204020204" charset="-122"/>
            </a:endParaRPr>
          </a:p>
        </p:txBody>
      </p:sp>
      <p:sp>
        <p:nvSpPr>
          <p:cNvPr id="53" name="文本框 8"/>
          <p:cNvSpPr txBox="1"/>
          <p:nvPr/>
        </p:nvSpPr>
        <p:spPr>
          <a:xfrm>
            <a:off x="5184535" y="2239572"/>
            <a:ext cx="4695606" cy="10502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0000"/>
              </a:lnSpc>
              <a:defRPr/>
            </a:pPr>
            <a:r>
              <a:rPr lang="zh-CN" altLang="en-US" sz="1200" dirty="0">
                <a:solidFill>
                  <a:sysClr val="window" lastClr="FFFFFF"/>
                </a:solidFill>
                <a:latin typeface="Arial" panose="020B0604020202020204"/>
                <a:ea typeface="微软雅黑" panose="020B0503020204020204" charset="-122"/>
              </a:rPr>
              <a:t>通信图是显示某组对象如何为了由一个用例描述的一个系统事件而与另一组对象进行协作的交互图。使用通信图可以显示对象角色之间的关系，</a:t>
            </a:r>
            <a:r>
              <a:rPr lang="zh-CN" sz="1200" dirty="0">
                <a:solidFill>
                  <a:sysClr val="window" lastClr="FFFFFF"/>
                </a:solidFill>
                <a:latin typeface="Arial" panose="020B0604020202020204"/>
                <a:ea typeface="微软雅黑" panose="020B0503020204020204" charset="-122"/>
                <a:sym typeface="+mn-ea"/>
              </a:rPr>
              <a:t>与顺序图相比，更有利于理解对给定对象的所有影响，也更适合过程设计。</a:t>
            </a:r>
            <a:endParaRPr lang="zh-CN" altLang="en-US" sz="1200" dirty="0">
              <a:solidFill>
                <a:sysClr val="window" lastClr="FFFFFF"/>
              </a:solidFill>
              <a:latin typeface="Arial" panose="020B0604020202020204"/>
              <a:ea typeface="微软雅黑" panose="020B0503020204020204" charset="-122"/>
            </a:endParaRPr>
          </a:p>
        </p:txBody>
      </p:sp>
      <p:sp>
        <p:nvSpPr>
          <p:cNvPr id="54" name="文本框 8"/>
          <p:cNvSpPr txBox="1"/>
          <p:nvPr/>
        </p:nvSpPr>
        <p:spPr>
          <a:xfrm>
            <a:off x="5687864" y="3430280"/>
            <a:ext cx="4622785" cy="10502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sz="1200" dirty="0">
                <a:solidFill>
                  <a:sysClr val="window" lastClr="FFFFFF"/>
                </a:solidFill>
                <a:latin typeface="Arial" panose="020B0604020202020204"/>
                <a:ea typeface="微软雅黑" panose="020B0503020204020204" charset="-122"/>
              </a:rPr>
              <a:t>通信图用于显示对象之间如何进行交互以执行特定用例或用例中特定部分的行为。</a:t>
            </a:r>
            <a:r>
              <a:rPr lang="zh-CN" altLang="en-US" sz="1200" dirty="0">
                <a:solidFill>
                  <a:sysClr val="window" lastClr="FFFFFF"/>
                </a:solidFill>
                <a:latin typeface="Arial" panose="020B0604020202020204"/>
                <a:ea typeface="微软雅黑" panose="020B0503020204020204" charset="-122"/>
                <a:sym typeface="+mn-ea"/>
              </a:rPr>
              <a:t>通信图是用于描述系统的行为，是如何由系统成分协作实现的图。它描述了一组对象为实现某种目的而组成相互合作的</a:t>
            </a:r>
            <a:r>
              <a:rPr lang="en-US" altLang="zh-CN" sz="1200" dirty="0">
                <a:solidFill>
                  <a:sysClr val="window" lastClr="FFFFFF"/>
                </a:solidFill>
                <a:latin typeface="Arial" panose="020B0604020202020204"/>
                <a:ea typeface="微软雅黑" panose="020B0503020204020204" charset="-122"/>
                <a:sym typeface="+mn-ea"/>
              </a:rPr>
              <a:t>“</a:t>
            </a:r>
            <a:r>
              <a:rPr lang="zh-CN" altLang="en-US" sz="1200" dirty="0">
                <a:solidFill>
                  <a:sysClr val="window" lastClr="FFFFFF"/>
                </a:solidFill>
                <a:latin typeface="Arial" panose="020B0604020202020204"/>
                <a:ea typeface="微软雅黑" panose="020B0503020204020204" charset="-122"/>
                <a:sym typeface="+mn-ea"/>
              </a:rPr>
              <a:t>对象社会</a:t>
            </a:r>
            <a:r>
              <a:rPr lang="en-US" altLang="zh-CN" sz="1200" dirty="0">
                <a:solidFill>
                  <a:sysClr val="window" lastClr="FFFFFF"/>
                </a:solidFill>
                <a:latin typeface="Arial" panose="020B0604020202020204"/>
                <a:ea typeface="微软雅黑" panose="020B0503020204020204" charset="-122"/>
                <a:sym typeface="+mn-ea"/>
              </a:rPr>
              <a:t>”</a:t>
            </a:r>
            <a:r>
              <a:rPr lang="zh-CN" altLang="en-US" sz="1200" dirty="0">
                <a:solidFill>
                  <a:sysClr val="window" lastClr="FFFFFF"/>
                </a:solidFill>
                <a:latin typeface="Arial" panose="020B0604020202020204"/>
                <a:ea typeface="微软雅黑" panose="020B0503020204020204" charset="-122"/>
                <a:sym typeface="+mn-ea"/>
              </a:rPr>
              <a:t>。通信图可以表示类操作的实现。</a:t>
            </a:r>
          </a:p>
        </p:txBody>
      </p:sp>
      <p:sp>
        <p:nvSpPr>
          <p:cNvPr id="55" name="文本框 8"/>
          <p:cNvSpPr txBox="1"/>
          <p:nvPr/>
        </p:nvSpPr>
        <p:spPr>
          <a:xfrm>
            <a:off x="5184535" y="4620990"/>
            <a:ext cx="4695606" cy="10502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sz="1200" dirty="0">
                <a:solidFill>
                  <a:sysClr val="window" lastClr="FFFFFF"/>
                </a:solidFill>
                <a:latin typeface="Arial" panose="020B0604020202020204"/>
                <a:ea typeface="微软雅黑" panose="020B0503020204020204" charset="-122"/>
                <a:sym typeface="+mn-ea"/>
              </a:rPr>
              <a:t>通信图的格式决定了它们更适合在分析活动中使用。它们特别适合用来描述少量对象之间的简单交互。随着对象和消息数量的增多，理解通信图将越来越困难。此外，通信图很难显示补充的说明性信息，例如时间、判定点或其他非结构化的信息。</a:t>
            </a:r>
            <a:endParaRPr lang="zh-CN" altLang="en-US" sz="1200" dirty="0">
              <a:solidFill>
                <a:sysClr val="window" lastClr="FFFFFF"/>
              </a:solidFill>
              <a:latin typeface="Arial" panose="020B0604020202020204"/>
              <a:ea typeface="微软雅黑" panose="020B0503020204020204" charset="-122"/>
            </a:endParaRPr>
          </a:p>
        </p:txBody>
      </p:sp>
      <p:grpSp>
        <p:nvGrpSpPr>
          <p:cNvPr id="58" name="组 57"/>
          <p:cNvGrpSpPr/>
          <p:nvPr/>
        </p:nvGrpSpPr>
        <p:grpSpPr>
          <a:xfrm rot="18181241">
            <a:off x="838328" y="218527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20" name="矩形 19"/>
          <p:cNvSpPr/>
          <p:nvPr/>
        </p:nvSpPr>
        <p:spPr>
          <a:xfrm>
            <a:off x="621922" y="1001719"/>
            <a:ext cx="2563495" cy="650875"/>
          </a:xfrm>
          <a:prstGeom prst="rect">
            <a:avLst/>
          </a:prstGeom>
        </p:spPr>
        <p:txBody>
          <a:bodyPr wrap="none">
            <a:spAutoFit/>
          </a:bodyPr>
          <a:lstStyle/>
          <a:p>
            <a:pPr defTabSz="1218565">
              <a:lnSpc>
                <a:spcPct val="130000"/>
              </a:lnSpc>
              <a:defRPr/>
            </a:pPr>
            <a:r>
              <a:rPr lang="en-US" altLang="zh-CN" sz="2800" b="1" dirty="0">
                <a:solidFill>
                  <a:schemeClr val="tx1"/>
                </a:solidFill>
                <a:latin typeface="Arial" panose="020B0604020202020204"/>
              </a:rPr>
              <a:t>5.1 </a:t>
            </a:r>
            <a:r>
              <a:rPr lang="zh-CN" altLang="en-US" sz="2800" b="1" dirty="0">
                <a:solidFill>
                  <a:schemeClr val="tx1"/>
                </a:solidFill>
                <a:latin typeface="Arial" panose="020B0604020202020204"/>
              </a:rPr>
              <a:t>通信图概述</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使用用例的主要目的</a:t>
            </a:r>
          </a:p>
        </p:txBody>
      </p:sp>
      <p:sp>
        <p:nvSpPr>
          <p:cNvPr id="24" name="矩形 23"/>
          <p:cNvSpPr/>
          <p:nvPr/>
        </p:nvSpPr>
        <p:spPr>
          <a:xfrm>
            <a:off x="623395" y="1604792"/>
            <a:ext cx="2656295" cy="841160"/>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25" name="矩形 24"/>
          <p:cNvSpPr/>
          <p:nvPr/>
        </p:nvSpPr>
        <p:spPr>
          <a:xfrm>
            <a:off x="800481" y="2910043"/>
            <a:ext cx="2302123" cy="2679192"/>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26" name="梯形 25"/>
          <p:cNvSpPr/>
          <p:nvPr/>
        </p:nvSpPr>
        <p:spPr>
          <a:xfrm rot="10800000">
            <a:off x="623394" y="2445948"/>
            <a:ext cx="2656295" cy="464093"/>
          </a:xfrm>
          <a:prstGeom prst="trapezoid">
            <a:avLst>
              <a:gd name="adj" fmla="val 39300"/>
            </a:avLst>
          </a:prstGeom>
          <a:solidFill>
            <a:srgbClr val="FFAA96"/>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27" name="矩形 26"/>
          <p:cNvSpPr/>
          <p:nvPr/>
        </p:nvSpPr>
        <p:spPr>
          <a:xfrm>
            <a:off x="883496" y="3116260"/>
            <a:ext cx="2064229" cy="1889760"/>
          </a:xfrm>
          <a:prstGeom prst="rect">
            <a:avLst/>
          </a:prstGeom>
        </p:spPr>
        <p:txBody>
          <a:bodyPr wrap="square">
            <a:spAutoFit/>
          </a:bodyPr>
          <a:lstStyle/>
          <a:p>
            <a:pPr defTabSz="608965">
              <a:lnSpc>
                <a:spcPct val="130000"/>
              </a:lnSpc>
            </a:pPr>
            <a:r>
              <a:rPr lang="zh-CN" altLang="zh-CN" dirty="0">
                <a:solidFill>
                  <a:srgbClr val="FFFFFF"/>
                </a:solidFill>
                <a:latin typeface="微软雅黑" panose="020B0503020204020204" charset="-122"/>
                <a:ea typeface="微软雅黑" panose="020B0503020204020204" charset="-122"/>
              </a:rPr>
              <a:t>明确系统应具备什么功能，这些功能是否满足客户的基本需求，并与系统开发人员达成一致。</a:t>
            </a:r>
          </a:p>
        </p:txBody>
      </p:sp>
      <p:sp>
        <p:nvSpPr>
          <p:cNvPr id="28" name="矩形 27"/>
          <p:cNvSpPr/>
          <p:nvPr/>
        </p:nvSpPr>
        <p:spPr>
          <a:xfrm>
            <a:off x="3375707" y="4748080"/>
            <a:ext cx="2656295" cy="841160"/>
          </a:xfrm>
          <a:prstGeom prst="rect">
            <a:avLst/>
          </a:prstGeom>
          <a:solidFill>
            <a:srgbClr val="404040"/>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29" name="矩形 28"/>
          <p:cNvSpPr/>
          <p:nvPr/>
        </p:nvSpPr>
        <p:spPr>
          <a:xfrm>
            <a:off x="3552793" y="1604792"/>
            <a:ext cx="2302123" cy="2679192"/>
          </a:xfrm>
          <a:prstGeom prst="rect">
            <a:avLst/>
          </a:prstGeom>
          <a:solidFill>
            <a:srgbClr val="404040"/>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0" name="梯形 29"/>
          <p:cNvSpPr/>
          <p:nvPr/>
        </p:nvSpPr>
        <p:spPr>
          <a:xfrm rot="10800000" flipV="1">
            <a:off x="3375702" y="4283985"/>
            <a:ext cx="2656295" cy="464095"/>
          </a:xfrm>
          <a:prstGeom prst="trapezoid">
            <a:avLst>
              <a:gd name="adj" fmla="val 39300"/>
            </a:avLst>
          </a:prstGeom>
          <a:solidFill>
            <a:srgbClr val="FFFFFF">
              <a:lumMod val="65000"/>
            </a:srgbClr>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1" name="矩形 30"/>
          <p:cNvSpPr/>
          <p:nvPr/>
        </p:nvSpPr>
        <p:spPr>
          <a:xfrm>
            <a:off x="3552190" y="1811020"/>
            <a:ext cx="2301875" cy="2249170"/>
          </a:xfrm>
          <a:prstGeom prst="rect">
            <a:avLst/>
          </a:prstGeom>
        </p:spPr>
        <p:txBody>
          <a:bodyPr wrap="square">
            <a:spAutoFit/>
          </a:bodyPr>
          <a:lstStyle/>
          <a:p>
            <a:pPr defTabSz="608965">
              <a:lnSpc>
                <a:spcPct val="130000"/>
              </a:lnSpc>
            </a:pPr>
            <a:r>
              <a:rPr lang="zh-CN" altLang="zh-CN" dirty="0">
                <a:solidFill>
                  <a:srgbClr val="FFFFFF"/>
                </a:solidFill>
                <a:latin typeface="微软雅黑" panose="020B0503020204020204" charset="-122"/>
                <a:ea typeface="微软雅黑" panose="020B0503020204020204" charset="-122"/>
              </a:rPr>
              <a:t>为系统的功能提供清晰一致的描述，用例模型应用于系统开发的整个过程，为后阶段的系统设计和开发工作打下良好的基础。</a:t>
            </a:r>
          </a:p>
        </p:txBody>
      </p:sp>
      <p:sp>
        <p:nvSpPr>
          <p:cNvPr id="32" name="矩形 31"/>
          <p:cNvSpPr/>
          <p:nvPr/>
        </p:nvSpPr>
        <p:spPr>
          <a:xfrm>
            <a:off x="6128014" y="1604792"/>
            <a:ext cx="2656295" cy="841160"/>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3" name="矩形 32"/>
          <p:cNvSpPr/>
          <p:nvPr/>
        </p:nvSpPr>
        <p:spPr>
          <a:xfrm>
            <a:off x="6305100" y="2910043"/>
            <a:ext cx="2302123" cy="2679192"/>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4" name="梯形 33"/>
          <p:cNvSpPr/>
          <p:nvPr/>
        </p:nvSpPr>
        <p:spPr>
          <a:xfrm rot="10800000">
            <a:off x="6128013" y="2445948"/>
            <a:ext cx="2656295" cy="464093"/>
          </a:xfrm>
          <a:prstGeom prst="trapezoid">
            <a:avLst>
              <a:gd name="adj" fmla="val 39300"/>
            </a:avLst>
          </a:prstGeom>
          <a:solidFill>
            <a:srgbClr val="FFAA96"/>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5" name="矩形 34"/>
          <p:cNvSpPr/>
          <p:nvPr/>
        </p:nvSpPr>
        <p:spPr>
          <a:xfrm>
            <a:off x="6388115" y="3116260"/>
            <a:ext cx="2064229" cy="1889760"/>
          </a:xfrm>
          <a:prstGeom prst="rect">
            <a:avLst/>
          </a:prstGeom>
        </p:spPr>
        <p:txBody>
          <a:bodyPr wrap="square">
            <a:spAutoFit/>
          </a:bodyPr>
          <a:lstStyle/>
          <a:p>
            <a:pPr defTabSz="608965">
              <a:lnSpc>
                <a:spcPct val="130000"/>
              </a:lnSpc>
            </a:pPr>
            <a:r>
              <a:rPr lang="zh-CN" altLang="zh-CN" dirty="0">
                <a:solidFill>
                  <a:srgbClr val="FFFFFF"/>
                </a:solidFill>
                <a:latin typeface="微软雅黑" panose="020B0503020204020204" charset="-122"/>
                <a:ea typeface="微软雅黑" panose="020B0503020204020204" charset="-122"/>
              </a:rPr>
              <a:t>为系统测试打下基础，可以用于验证最终实现的系统所完成的功能是否符合客户的最初需求。</a:t>
            </a:r>
          </a:p>
        </p:txBody>
      </p:sp>
      <p:sp>
        <p:nvSpPr>
          <p:cNvPr id="36" name="矩形 35"/>
          <p:cNvSpPr/>
          <p:nvPr/>
        </p:nvSpPr>
        <p:spPr>
          <a:xfrm>
            <a:off x="8912323" y="4748080"/>
            <a:ext cx="2656295" cy="841160"/>
          </a:xfrm>
          <a:prstGeom prst="rect">
            <a:avLst/>
          </a:prstGeom>
          <a:solidFill>
            <a:srgbClr val="404040"/>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7" name="矩形 36"/>
          <p:cNvSpPr/>
          <p:nvPr/>
        </p:nvSpPr>
        <p:spPr>
          <a:xfrm>
            <a:off x="9089409" y="1604792"/>
            <a:ext cx="2302123" cy="2679192"/>
          </a:xfrm>
          <a:prstGeom prst="rect">
            <a:avLst/>
          </a:prstGeom>
          <a:solidFill>
            <a:srgbClr val="404040"/>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8" name="梯形 37"/>
          <p:cNvSpPr/>
          <p:nvPr/>
        </p:nvSpPr>
        <p:spPr>
          <a:xfrm rot="10800000" flipV="1">
            <a:off x="8912318" y="4283985"/>
            <a:ext cx="2656295" cy="464095"/>
          </a:xfrm>
          <a:prstGeom prst="trapezoid">
            <a:avLst>
              <a:gd name="adj" fmla="val 39300"/>
            </a:avLst>
          </a:prstGeom>
          <a:solidFill>
            <a:srgbClr val="FFFFFF">
              <a:lumMod val="65000"/>
            </a:srgbClr>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9" name="矩形 38"/>
          <p:cNvSpPr/>
          <p:nvPr/>
        </p:nvSpPr>
        <p:spPr>
          <a:xfrm>
            <a:off x="9172424" y="1811009"/>
            <a:ext cx="2064229" cy="1889760"/>
          </a:xfrm>
          <a:prstGeom prst="rect">
            <a:avLst/>
          </a:prstGeom>
        </p:spPr>
        <p:txBody>
          <a:bodyPr wrap="square">
            <a:spAutoFit/>
          </a:bodyPr>
          <a:lstStyle/>
          <a:p>
            <a:pPr defTabSz="608965">
              <a:lnSpc>
                <a:spcPct val="130000"/>
              </a:lnSpc>
            </a:pPr>
            <a:r>
              <a:rPr lang="zh-CN" altLang="zh-CN" dirty="0">
                <a:solidFill>
                  <a:srgbClr val="FFFFFF"/>
                </a:solidFill>
                <a:latin typeface="微软雅黑" panose="020B0503020204020204" charset="-122"/>
                <a:ea typeface="微软雅黑" panose="020B0503020204020204" charset="-122"/>
              </a:rPr>
              <a:t>通过从需求的功能用例出发跟踪进入到系统中具体实现的类和方法，可以检查其是否正确。</a:t>
            </a:r>
          </a:p>
        </p:txBody>
      </p:sp>
      <p:sp>
        <p:nvSpPr>
          <p:cNvPr id="40" name="文本框 39"/>
          <p:cNvSpPr txBox="1"/>
          <p:nvPr/>
        </p:nvSpPr>
        <p:spPr>
          <a:xfrm>
            <a:off x="1512686" y="1811008"/>
            <a:ext cx="876935" cy="420370"/>
          </a:xfrm>
          <a:prstGeom prst="rect">
            <a:avLst/>
          </a:prstGeom>
          <a:noFill/>
        </p:spPr>
        <p:txBody>
          <a:bodyPr wrap="none" rtlCol="0">
            <a:spAutoFit/>
          </a:bodyPr>
          <a:lstStyle/>
          <a:p>
            <a:pPr algn="ctr" defTabSz="608965"/>
            <a:r>
              <a:rPr kumimoji="1" lang="zh-CN" altLang="en-US" sz="2135" dirty="0">
                <a:solidFill>
                  <a:srgbClr val="FFFFFF"/>
                </a:solidFill>
                <a:ea typeface="微软雅黑" panose="020B0503020204020204" charset="-122"/>
              </a:rPr>
              <a:t>（</a:t>
            </a:r>
            <a:r>
              <a:rPr kumimoji="1" lang="en-US" altLang="zh-CN" sz="2135" dirty="0">
                <a:solidFill>
                  <a:srgbClr val="FFFFFF"/>
                </a:solidFill>
                <a:ea typeface="微软雅黑" panose="020B0503020204020204" charset="-122"/>
              </a:rPr>
              <a:t>1</a:t>
            </a:r>
            <a:r>
              <a:rPr kumimoji="1" lang="zh-CN" altLang="en-US" sz="2135" dirty="0">
                <a:solidFill>
                  <a:srgbClr val="FFFFFF"/>
                </a:solidFill>
                <a:ea typeface="微软雅黑" panose="020B0503020204020204" charset="-122"/>
              </a:rPr>
              <a:t>）</a:t>
            </a:r>
          </a:p>
        </p:txBody>
      </p:sp>
      <p:sp>
        <p:nvSpPr>
          <p:cNvPr id="41" name="文本框 40"/>
          <p:cNvSpPr txBox="1"/>
          <p:nvPr/>
        </p:nvSpPr>
        <p:spPr>
          <a:xfrm>
            <a:off x="7008657" y="1835159"/>
            <a:ext cx="876935" cy="420370"/>
          </a:xfrm>
          <a:prstGeom prst="rect">
            <a:avLst/>
          </a:prstGeom>
          <a:noFill/>
        </p:spPr>
        <p:txBody>
          <a:bodyPr wrap="none" rtlCol="0">
            <a:spAutoFit/>
          </a:bodyPr>
          <a:lstStyle/>
          <a:p>
            <a:pPr algn="ctr" defTabSz="608965"/>
            <a:r>
              <a:rPr kumimoji="1" lang="zh-CN" altLang="en-US" sz="2135" dirty="0">
                <a:solidFill>
                  <a:srgbClr val="FFFFFF"/>
                </a:solidFill>
                <a:ea typeface="微软雅黑" panose="020B0503020204020204" charset="-122"/>
              </a:rPr>
              <a:t>（</a:t>
            </a:r>
            <a:r>
              <a:rPr kumimoji="1" lang="en-US" altLang="zh-CN" sz="2135" dirty="0">
                <a:solidFill>
                  <a:srgbClr val="FFFFFF"/>
                </a:solidFill>
                <a:ea typeface="微软雅黑" panose="020B0503020204020204" charset="-122"/>
              </a:rPr>
              <a:t>3</a:t>
            </a:r>
            <a:r>
              <a:rPr kumimoji="1" lang="zh-CN" altLang="en-US" sz="2135" dirty="0">
                <a:solidFill>
                  <a:srgbClr val="FFFFFF"/>
                </a:solidFill>
                <a:ea typeface="微软雅黑" panose="020B0503020204020204" charset="-122"/>
              </a:rPr>
              <a:t>）</a:t>
            </a:r>
          </a:p>
        </p:txBody>
      </p:sp>
      <p:sp>
        <p:nvSpPr>
          <p:cNvPr id="42" name="文本框 41"/>
          <p:cNvSpPr txBox="1"/>
          <p:nvPr/>
        </p:nvSpPr>
        <p:spPr>
          <a:xfrm>
            <a:off x="4277526" y="4935773"/>
            <a:ext cx="876935" cy="420370"/>
          </a:xfrm>
          <a:prstGeom prst="rect">
            <a:avLst/>
          </a:prstGeom>
          <a:noFill/>
        </p:spPr>
        <p:txBody>
          <a:bodyPr wrap="none" rtlCol="0">
            <a:spAutoFit/>
          </a:bodyPr>
          <a:lstStyle/>
          <a:p>
            <a:pPr algn="ctr" defTabSz="608965"/>
            <a:r>
              <a:rPr kumimoji="1" lang="zh-CN" altLang="en-US" sz="2135" dirty="0">
                <a:solidFill>
                  <a:srgbClr val="FFFFFF"/>
                </a:solidFill>
                <a:ea typeface="微软雅黑" panose="020B0503020204020204" charset="-122"/>
              </a:rPr>
              <a:t>（</a:t>
            </a:r>
            <a:r>
              <a:rPr kumimoji="1" lang="en-US" altLang="zh-CN" sz="2135" dirty="0">
                <a:solidFill>
                  <a:srgbClr val="FFFFFF"/>
                </a:solidFill>
                <a:ea typeface="微软雅黑" panose="020B0503020204020204" charset="-122"/>
              </a:rPr>
              <a:t>2</a:t>
            </a:r>
            <a:r>
              <a:rPr kumimoji="1" lang="zh-CN" altLang="en-US" sz="2135" dirty="0">
                <a:solidFill>
                  <a:srgbClr val="FFFFFF"/>
                </a:solidFill>
                <a:ea typeface="微软雅黑" panose="020B0503020204020204" charset="-122"/>
              </a:rPr>
              <a:t>）</a:t>
            </a:r>
          </a:p>
        </p:txBody>
      </p:sp>
      <p:sp>
        <p:nvSpPr>
          <p:cNvPr id="43" name="文本框 42"/>
          <p:cNvSpPr txBox="1"/>
          <p:nvPr/>
        </p:nvSpPr>
        <p:spPr>
          <a:xfrm>
            <a:off x="9801614" y="4911623"/>
            <a:ext cx="876935" cy="420370"/>
          </a:xfrm>
          <a:prstGeom prst="rect">
            <a:avLst/>
          </a:prstGeom>
          <a:noFill/>
        </p:spPr>
        <p:txBody>
          <a:bodyPr wrap="none" rtlCol="0">
            <a:spAutoFit/>
          </a:bodyPr>
          <a:lstStyle/>
          <a:p>
            <a:pPr algn="ctr" defTabSz="608965"/>
            <a:r>
              <a:rPr kumimoji="1" lang="zh-CN" altLang="en-US" sz="2135" dirty="0">
                <a:solidFill>
                  <a:srgbClr val="FFFFFF"/>
                </a:solidFill>
                <a:ea typeface="微软雅黑" panose="020B0503020204020204" charset="-122"/>
              </a:rPr>
              <a:t>（</a:t>
            </a:r>
            <a:r>
              <a:rPr kumimoji="1" lang="en-US" altLang="zh-CN" sz="2135" dirty="0">
                <a:solidFill>
                  <a:srgbClr val="FFFFFF"/>
                </a:solidFill>
                <a:ea typeface="微软雅黑" panose="020B0503020204020204" charset="-122"/>
              </a:rPr>
              <a:t>4</a:t>
            </a:r>
            <a:r>
              <a:rPr kumimoji="1" lang="zh-CN" altLang="en-US" sz="2135" dirty="0">
                <a:solidFill>
                  <a:srgbClr val="FFFFFF"/>
                </a:solidFill>
                <a:ea typeface="微软雅黑" panose="020B0503020204020204" charset="-122"/>
              </a:rPr>
              <a:t>）</a:t>
            </a:r>
          </a:p>
        </p:txBody>
      </p:sp>
      <p:pic>
        <p:nvPicPr>
          <p:cNvPr id="44" name="图片 4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774" y="6149683"/>
            <a:ext cx="1828800" cy="243840"/>
          </a:xfrm>
          <a:prstGeom prst="rect">
            <a:avLst/>
          </a:prstGeom>
        </p:spPr>
      </p:pic>
    </p:spTree>
  </p:cSld>
  <p:clrMapOvr>
    <a:masterClrMapping/>
  </p:clrMapOvr>
  <p:transition spd="slow">
    <p:push/>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grpSp>
        <p:nvGrpSpPr>
          <p:cNvPr id="58" name="组 57"/>
          <p:cNvGrpSpPr/>
          <p:nvPr/>
        </p:nvGrpSpPr>
        <p:grpSpPr>
          <a:xfrm rot="18181241">
            <a:off x="726568" y="219543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20" name="矩形 19"/>
          <p:cNvSpPr/>
          <p:nvPr/>
        </p:nvSpPr>
        <p:spPr>
          <a:xfrm>
            <a:off x="4301490" y="2888615"/>
            <a:ext cx="7215505" cy="838835"/>
          </a:xfrm>
          <a:prstGeom prst="rect">
            <a:avLst/>
          </a:prstGeom>
        </p:spPr>
        <p:txBody>
          <a:bodyPr wrap="square">
            <a:spAutoFit/>
          </a:bodyPr>
          <a:lstStyle/>
          <a:p>
            <a:pPr defTabSz="1218565">
              <a:lnSpc>
                <a:spcPct val="130000"/>
              </a:lnSpc>
              <a:defRPr/>
            </a:pPr>
            <a:r>
              <a:rPr lang="zh-CN" sz="1865" b="1" dirty="0">
                <a:solidFill>
                  <a:schemeClr val="tx1"/>
                </a:solidFill>
                <a:latin typeface="Arial" panose="020B0604020202020204"/>
              </a:rPr>
              <a:t>提问：如果需要强调时间和序列，最好选择</a:t>
            </a:r>
            <a:r>
              <a:rPr lang="en-US" altLang="zh-CN" sz="1865" b="1" dirty="0">
                <a:solidFill>
                  <a:schemeClr val="tx1"/>
                </a:solidFill>
                <a:latin typeface="Arial" panose="020B0604020202020204"/>
              </a:rPr>
              <a:t>______</a:t>
            </a:r>
            <a:r>
              <a:rPr lang="zh-CN" altLang="en-US" sz="1865" b="1" dirty="0">
                <a:solidFill>
                  <a:schemeClr val="tx1"/>
                </a:solidFill>
                <a:latin typeface="Arial" panose="020B0604020202020204"/>
              </a:rPr>
              <a:t>；如果需要强调上下文相关，最好选择</a:t>
            </a:r>
            <a:r>
              <a:rPr lang="en-US" altLang="zh-CN" sz="1865" b="1" dirty="0">
                <a:solidFill>
                  <a:schemeClr val="tx1"/>
                </a:solidFill>
                <a:latin typeface="Arial" panose="020B0604020202020204"/>
              </a:rPr>
              <a:t>_______</a:t>
            </a:r>
            <a:r>
              <a:rPr lang="zh-CN" altLang="en-US" sz="1865" b="1" dirty="0">
                <a:solidFill>
                  <a:schemeClr val="tx1"/>
                </a:solidFill>
                <a:latin typeface="Arial" panose="020B0604020202020204"/>
              </a:rPr>
              <a:t>。</a:t>
            </a:r>
          </a:p>
        </p:txBody>
      </p:sp>
      <p:sp>
        <p:nvSpPr>
          <p:cNvPr id="3" name="文本框 2"/>
          <p:cNvSpPr txBox="1"/>
          <p:nvPr/>
        </p:nvSpPr>
        <p:spPr>
          <a:xfrm>
            <a:off x="8871585" y="2964180"/>
            <a:ext cx="868680" cy="368300"/>
          </a:xfrm>
          <a:prstGeom prst="rect">
            <a:avLst/>
          </a:prstGeom>
          <a:noFill/>
        </p:spPr>
        <p:txBody>
          <a:bodyPr wrap="none" rtlCol="0">
            <a:spAutoFit/>
          </a:bodyPr>
          <a:lstStyle/>
          <a:p>
            <a:r>
              <a:rPr lang="zh-CN" altLang="en-US">
                <a:solidFill>
                  <a:schemeClr val="accent2"/>
                </a:solidFill>
              </a:rPr>
              <a:t>序列图</a:t>
            </a:r>
          </a:p>
        </p:txBody>
      </p:sp>
      <p:sp>
        <p:nvSpPr>
          <p:cNvPr id="4" name="文本框 3"/>
          <p:cNvSpPr txBox="1"/>
          <p:nvPr/>
        </p:nvSpPr>
        <p:spPr>
          <a:xfrm>
            <a:off x="6868795" y="3332480"/>
            <a:ext cx="868680" cy="368300"/>
          </a:xfrm>
          <a:prstGeom prst="rect">
            <a:avLst/>
          </a:prstGeom>
          <a:noFill/>
        </p:spPr>
        <p:txBody>
          <a:bodyPr wrap="none" rtlCol="0">
            <a:spAutoFit/>
          </a:bodyPr>
          <a:lstStyle/>
          <a:p>
            <a:r>
              <a:rPr lang="zh-CN" altLang="en-US">
                <a:solidFill>
                  <a:schemeClr val="accent2"/>
                </a:solidFill>
              </a:rPr>
              <a:t>通信图</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grpSp>
        <p:nvGrpSpPr>
          <p:cNvPr id="5" name="组合 4"/>
          <p:cNvGrpSpPr/>
          <p:nvPr/>
        </p:nvGrpSpPr>
        <p:grpSpPr>
          <a:xfrm>
            <a:off x="4816475" y="1077595"/>
            <a:ext cx="6661785" cy="1104265"/>
            <a:chOff x="7289" y="1697"/>
            <a:chExt cx="9626" cy="1625"/>
          </a:xfrm>
        </p:grpSpPr>
        <p:sp>
          <p:nvSpPr>
            <p:cNvPr id="40" name="圆角矩形 39"/>
            <p:cNvSpPr/>
            <p:nvPr/>
          </p:nvSpPr>
          <p:spPr>
            <a:xfrm>
              <a:off x="7289" y="1697"/>
              <a:ext cx="9626" cy="1625"/>
            </a:xfrm>
            <a:prstGeom prst="roundRect">
              <a:avLst>
                <a:gd name="adj" fmla="val 50000"/>
              </a:avLst>
            </a:prstGeom>
            <a:solidFill>
              <a:srgbClr val="404040"/>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1" name="椭圆 40"/>
            <p:cNvSpPr/>
            <p:nvPr/>
          </p:nvSpPr>
          <p:spPr>
            <a:xfrm>
              <a:off x="7429" y="1822"/>
              <a:ext cx="1375" cy="1375"/>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dirty="0">
                <a:solidFill>
                  <a:sysClr val="window" lastClr="FFFFFF"/>
                </a:solidFill>
                <a:latin typeface="Arial" panose="020B0604020202020204"/>
                <a:ea typeface="微软雅黑" panose="020B0503020204020204" charset="-122"/>
              </a:endParaRPr>
            </a:p>
          </p:txBody>
        </p:sp>
        <p:sp>
          <p:nvSpPr>
            <p:cNvPr id="51" name="Freeform 234"/>
            <p:cNvSpPr>
              <a:spLocks noChangeAspect="1"/>
            </p:cNvSpPr>
            <p:nvPr/>
          </p:nvSpPr>
          <p:spPr bwMode="auto">
            <a:xfrm>
              <a:off x="7792" y="2197"/>
              <a:ext cx="648" cy="625"/>
            </a:xfrm>
            <a:custGeom>
              <a:avLst/>
              <a:gdLst>
                <a:gd name="T0" fmla="*/ 94 w 173"/>
                <a:gd name="T1" fmla="*/ 2 h 167"/>
                <a:gd name="T2" fmla="*/ 108 w 173"/>
                <a:gd name="T3" fmla="*/ 7 h 167"/>
                <a:gd name="T4" fmla="*/ 114 w 173"/>
                <a:gd name="T5" fmla="*/ 15 h 167"/>
                <a:gd name="T6" fmla="*/ 118 w 173"/>
                <a:gd name="T7" fmla="*/ 25 h 167"/>
                <a:gd name="T8" fmla="*/ 118 w 173"/>
                <a:gd name="T9" fmla="*/ 37 h 167"/>
                <a:gd name="T10" fmla="*/ 118 w 173"/>
                <a:gd name="T11" fmla="*/ 43 h 167"/>
                <a:gd name="T12" fmla="*/ 120 w 173"/>
                <a:gd name="T13" fmla="*/ 49 h 167"/>
                <a:gd name="T14" fmla="*/ 120 w 173"/>
                <a:gd name="T15" fmla="*/ 55 h 167"/>
                <a:gd name="T16" fmla="*/ 118 w 173"/>
                <a:gd name="T17" fmla="*/ 61 h 167"/>
                <a:gd name="T18" fmla="*/ 116 w 173"/>
                <a:gd name="T19" fmla="*/ 64 h 167"/>
                <a:gd name="T20" fmla="*/ 112 w 173"/>
                <a:gd name="T21" fmla="*/ 72 h 167"/>
                <a:gd name="T22" fmla="*/ 108 w 173"/>
                <a:gd name="T23" fmla="*/ 82 h 167"/>
                <a:gd name="T24" fmla="*/ 106 w 173"/>
                <a:gd name="T25" fmla="*/ 84 h 167"/>
                <a:gd name="T26" fmla="*/ 106 w 173"/>
                <a:gd name="T27" fmla="*/ 100 h 167"/>
                <a:gd name="T28" fmla="*/ 110 w 173"/>
                <a:gd name="T29" fmla="*/ 102 h 167"/>
                <a:gd name="T30" fmla="*/ 118 w 173"/>
                <a:gd name="T31" fmla="*/ 106 h 167"/>
                <a:gd name="T32" fmla="*/ 132 w 173"/>
                <a:gd name="T33" fmla="*/ 112 h 167"/>
                <a:gd name="T34" fmla="*/ 138 w 173"/>
                <a:gd name="T35" fmla="*/ 114 h 167"/>
                <a:gd name="T36" fmla="*/ 142 w 173"/>
                <a:gd name="T37" fmla="*/ 114 h 167"/>
                <a:gd name="T38" fmla="*/ 147 w 173"/>
                <a:gd name="T39" fmla="*/ 116 h 167"/>
                <a:gd name="T40" fmla="*/ 163 w 173"/>
                <a:gd name="T41" fmla="*/ 129 h 167"/>
                <a:gd name="T42" fmla="*/ 173 w 173"/>
                <a:gd name="T43" fmla="*/ 153 h 167"/>
                <a:gd name="T44" fmla="*/ 173 w 173"/>
                <a:gd name="T45" fmla="*/ 159 h 167"/>
                <a:gd name="T46" fmla="*/ 171 w 173"/>
                <a:gd name="T47" fmla="*/ 163 h 167"/>
                <a:gd name="T48" fmla="*/ 165 w 173"/>
                <a:gd name="T49" fmla="*/ 167 h 167"/>
                <a:gd name="T50" fmla="*/ 4 w 173"/>
                <a:gd name="T51" fmla="*/ 165 h 167"/>
                <a:gd name="T52" fmla="*/ 0 w 173"/>
                <a:gd name="T53" fmla="*/ 159 h 167"/>
                <a:gd name="T54" fmla="*/ 0 w 173"/>
                <a:gd name="T55" fmla="*/ 159 h 167"/>
                <a:gd name="T56" fmla="*/ 4 w 173"/>
                <a:gd name="T57" fmla="*/ 143 h 167"/>
                <a:gd name="T58" fmla="*/ 22 w 173"/>
                <a:gd name="T59" fmla="*/ 117 h 167"/>
                <a:gd name="T60" fmla="*/ 30 w 173"/>
                <a:gd name="T61" fmla="*/ 116 h 167"/>
                <a:gd name="T62" fmla="*/ 33 w 173"/>
                <a:gd name="T63" fmla="*/ 114 h 167"/>
                <a:gd name="T64" fmla="*/ 37 w 173"/>
                <a:gd name="T65" fmla="*/ 114 h 167"/>
                <a:gd name="T66" fmla="*/ 47 w 173"/>
                <a:gd name="T67" fmla="*/ 110 h 167"/>
                <a:gd name="T68" fmla="*/ 59 w 173"/>
                <a:gd name="T69" fmla="*/ 104 h 167"/>
                <a:gd name="T70" fmla="*/ 67 w 173"/>
                <a:gd name="T71" fmla="*/ 102 h 167"/>
                <a:gd name="T72" fmla="*/ 67 w 173"/>
                <a:gd name="T73" fmla="*/ 100 h 167"/>
                <a:gd name="T74" fmla="*/ 67 w 173"/>
                <a:gd name="T75" fmla="*/ 84 h 167"/>
                <a:gd name="T76" fmla="*/ 63 w 173"/>
                <a:gd name="T77" fmla="*/ 78 h 167"/>
                <a:gd name="T78" fmla="*/ 59 w 173"/>
                <a:gd name="T79" fmla="*/ 64 h 167"/>
                <a:gd name="T80" fmla="*/ 55 w 173"/>
                <a:gd name="T81" fmla="*/ 62 h 167"/>
                <a:gd name="T82" fmla="*/ 55 w 173"/>
                <a:gd name="T83" fmla="*/ 57 h 167"/>
                <a:gd name="T84" fmla="*/ 53 w 173"/>
                <a:gd name="T85" fmla="*/ 51 h 167"/>
                <a:gd name="T86" fmla="*/ 53 w 173"/>
                <a:gd name="T87" fmla="*/ 45 h 167"/>
                <a:gd name="T88" fmla="*/ 57 w 173"/>
                <a:gd name="T89" fmla="*/ 43 h 167"/>
                <a:gd name="T90" fmla="*/ 55 w 173"/>
                <a:gd name="T91" fmla="*/ 31 h 167"/>
                <a:gd name="T92" fmla="*/ 57 w 173"/>
                <a:gd name="T93" fmla="*/ 19 h 167"/>
                <a:gd name="T94" fmla="*/ 65 w 173"/>
                <a:gd name="T95" fmla="*/ 9 h 167"/>
                <a:gd name="T96" fmla="*/ 79 w 173"/>
                <a:gd name="T97" fmla="*/ 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3" h="167">
                  <a:moveTo>
                    <a:pt x="86" y="0"/>
                  </a:moveTo>
                  <a:lnTo>
                    <a:pt x="94" y="2"/>
                  </a:lnTo>
                  <a:lnTo>
                    <a:pt x="102" y="4"/>
                  </a:lnTo>
                  <a:lnTo>
                    <a:pt x="108" y="7"/>
                  </a:lnTo>
                  <a:lnTo>
                    <a:pt x="112" y="11"/>
                  </a:lnTo>
                  <a:lnTo>
                    <a:pt x="114" y="15"/>
                  </a:lnTo>
                  <a:lnTo>
                    <a:pt x="116" y="21"/>
                  </a:lnTo>
                  <a:lnTo>
                    <a:pt x="118" y="25"/>
                  </a:lnTo>
                  <a:lnTo>
                    <a:pt x="118" y="31"/>
                  </a:lnTo>
                  <a:lnTo>
                    <a:pt x="118" y="37"/>
                  </a:lnTo>
                  <a:lnTo>
                    <a:pt x="116" y="43"/>
                  </a:lnTo>
                  <a:lnTo>
                    <a:pt x="118" y="43"/>
                  </a:lnTo>
                  <a:lnTo>
                    <a:pt x="120" y="45"/>
                  </a:lnTo>
                  <a:lnTo>
                    <a:pt x="120" y="49"/>
                  </a:lnTo>
                  <a:lnTo>
                    <a:pt x="120" y="51"/>
                  </a:lnTo>
                  <a:lnTo>
                    <a:pt x="120" y="55"/>
                  </a:lnTo>
                  <a:lnTo>
                    <a:pt x="118" y="57"/>
                  </a:lnTo>
                  <a:lnTo>
                    <a:pt x="118" y="61"/>
                  </a:lnTo>
                  <a:lnTo>
                    <a:pt x="118" y="62"/>
                  </a:lnTo>
                  <a:lnTo>
                    <a:pt x="116" y="64"/>
                  </a:lnTo>
                  <a:lnTo>
                    <a:pt x="114" y="64"/>
                  </a:lnTo>
                  <a:lnTo>
                    <a:pt x="112" y="72"/>
                  </a:lnTo>
                  <a:lnTo>
                    <a:pt x="110" y="78"/>
                  </a:lnTo>
                  <a:lnTo>
                    <a:pt x="108" y="82"/>
                  </a:lnTo>
                  <a:lnTo>
                    <a:pt x="106" y="84"/>
                  </a:lnTo>
                  <a:lnTo>
                    <a:pt x="106" y="84"/>
                  </a:lnTo>
                  <a:lnTo>
                    <a:pt x="106" y="100"/>
                  </a:lnTo>
                  <a:lnTo>
                    <a:pt x="106" y="100"/>
                  </a:lnTo>
                  <a:lnTo>
                    <a:pt x="106" y="102"/>
                  </a:lnTo>
                  <a:lnTo>
                    <a:pt x="110" y="102"/>
                  </a:lnTo>
                  <a:lnTo>
                    <a:pt x="114" y="104"/>
                  </a:lnTo>
                  <a:lnTo>
                    <a:pt x="118" y="106"/>
                  </a:lnTo>
                  <a:lnTo>
                    <a:pt x="126" y="110"/>
                  </a:lnTo>
                  <a:lnTo>
                    <a:pt x="132" y="112"/>
                  </a:lnTo>
                  <a:lnTo>
                    <a:pt x="136" y="114"/>
                  </a:lnTo>
                  <a:lnTo>
                    <a:pt x="138" y="114"/>
                  </a:lnTo>
                  <a:lnTo>
                    <a:pt x="140" y="114"/>
                  </a:lnTo>
                  <a:lnTo>
                    <a:pt x="142" y="114"/>
                  </a:lnTo>
                  <a:lnTo>
                    <a:pt x="143" y="116"/>
                  </a:lnTo>
                  <a:lnTo>
                    <a:pt x="147" y="116"/>
                  </a:lnTo>
                  <a:lnTo>
                    <a:pt x="151" y="117"/>
                  </a:lnTo>
                  <a:lnTo>
                    <a:pt x="163" y="129"/>
                  </a:lnTo>
                  <a:lnTo>
                    <a:pt x="169" y="143"/>
                  </a:lnTo>
                  <a:lnTo>
                    <a:pt x="173" y="153"/>
                  </a:lnTo>
                  <a:lnTo>
                    <a:pt x="173" y="159"/>
                  </a:lnTo>
                  <a:lnTo>
                    <a:pt x="173" y="159"/>
                  </a:lnTo>
                  <a:lnTo>
                    <a:pt x="173" y="159"/>
                  </a:lnTo>
                  <a:lnTo>
                    <a:pt x="171" y="163"/>
                  </a:lnTo>
                  <a:lnTo>
                    <a:pt x="169" y="165"/>
                  </a:lnTo>
                  <a:lnTo>
                    <a:pt x="165" y="167"/>
                  </a:lnTo>
                  <a:lnTo>
                    <a:pt x="8" y="167"/>
                  </a:lnTo>
                  <a:lnTo>
                    <a:pt x="4" y="165"/>
                  </a:lnTo>
                  <a:lnTo>
                    <a:pt x="2" y="163"/>
                  </a:lnTo>
                  <a:lnTo>
                    <a:pt x="0" y="159"/>
                  </a:lnTo>
                  <a:lnTo>
                    <a:pt x="0" y="159"/>
                  </a:lnTo>
                  <a:lnTo>
                    <a:pt x="0" y="159"/>
                  </a:lnTo>
                  <a:lnTo>
                    <a:pt x="0" y="153"/>
                  </a:lnTo>
                  <a:lnTo>
                    <a:pt x="4" y="143"/>
                  </a:lnTo>
                  <a:lnTo>
                    <a:pt x="10" y="129"/>
                  </a:lnTo>
                  <a:lnTo>
                    <a:pt x="22" y="117"/>
                  </a:lnTo>
                  <a:lnTo>
                    <a:pt x="26" y="116"/>
                  </a:lnTo>
                  <a:lnTo>
                    <a:pt x="30" y="116"/>
                  </a:lnTo>
                  <a:lnTo>
                    <a:pt x="31" y="114"/>
                  </a:lnTo>
                  <a:lnTo>
                    <a:pt x="33" y="114"/>
                  </a:lnTo>
                  <a:lnTo>
                    <a:pt x="35" y="114"/>
                  </a:lnTo>
                  <a:lnTo>
                    <a:pt x="37" y="114"/>
                  </a:lnTo>
                  <a:lnTo>
                    <a:pt x="41" y="112"/>
                  </a:lnTo>
                  <a:lnTo>
                    <a:pt x="47" y="110"/>
                  </a:lnTo>
                  <a:lnTo>
                    <a:pt x="55" y="108"/>
                  </a:lnTo>
                  <a:lnTo>
                    <a:pt x="59" y="104"/>
                  </a:lnTo>
                  <a:lnTo>
                    <a:pt x="63" y="104"/>
                  </a:lnTo>
                  <a:lnTo>
                    <a:pt x="67" y="102"/>
                  </a:lnTo>
                  <a:lnTo>
                    <a:pt x="67" y="102"/>
                  </a:lnTo>
                  <a:lnTo>
                    <a:pt x="67" y="100"/>
                  </a:lnTo>
                  <a:lnTo>
                    <a:pt x="67" y="84"/>
                  </a:lnTo>
                  <a:lnTo>
                    <a:pt x="67" y="84"/>
                  </a:lnTo>
                  <a:lnTo>
                    <a:pt x="65" y="82"/>
                  </a:lnTo>
                  <a:lnTo>
                    <a:pt x="63" y="78"/>
                  </a:lnTo>
                  <a:lnTo>
                    <a:pt x="61" y="72"/>
                  </a:lnTo>
                  <a:lnTo>
                    <a:pt x="59" y="64"/>
                  </a:lnTo>
                  <a:lnTo>
                    <a:pt x="57" y="64"/>
                  </a:lnTo>
                  <a:lnTo>
                    <a:pt x="55" y="62"/>
                  </a:lnTo>
                  <a:lnTo>
                    <a:pt x="55" y="61"/>
                  </a:lnTo>
                  <a:lnTo>
                    <a:pt x="55" y="57"/>
                  </a:lnTo>
                  <a:lnTo>
                    <a:pt x="53" y="55"/>
                  </a:lnTo>
                  <a:lnTo>
                    <a:pt x="53" y="51"/>
                  </a:lnTo>
                  <a:lnTo>
                    <a:pt x="53" y="49"/>
                  </a:lnTo>
                  <a:lnTo>
                    <a:pt x="53" y="45"/>
                  </a:lnTo>
                  <a:lnTo>
                    <a:pt x="55" y="43"/>
                  </a:lnTo>
                  <a:lnTo>
                    <a:pt x="57" y="43"/>
                  </a:lnTo>
                  <a:lnTo>
                    <a:pt x="55" y="37"/>
                  </a:lnTo>
                  <a:lnTo>
                    <a:pt x="55" y="31"/>
                  </a:lnTo>
                  <a:lnTo>
                    <a:pt x="55" y="25"/>
                  </a:lnTo>
                  <a:lnTo>
                    <a:pt x="57" y="19"/>
                  </a:lnTo>
                  <a:lnTo>
                    <a:pt x="59" y="13"/>
                  </a:lnTo>
                  <a:lnTo>
                    <a:pt x="65" y="9"/>
                  </a:lnTo>
                  <a:lnTo>
                    <a:pt x="71" y="4"/>
                  </a:lnTo>
                  <a:lnTo>
                    <a:pt x="79" y="2"/>
                  </a:lnTo>
                  <a:lnTo>
                    <a:pt x="86"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52" name="文本框 8"/>
            <p:cNvSpPr txBox="1"/>
            <p:nvPr/>
          </p:nvSpPr>
          <p:spPr>
            <a:xfrm>
              <a:off x="8816" y="1700"/>
              <a:ext cx="7273" cy="136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8965">
                <a:lnSpc>
                  <a:spcPct val="130000"/>
                </a:lnSpc>
              </a:pPr>
              <a:r>
                <a:rPr lang="zh-CN" sz="1400" dirty="0">
                  <a:solidFill>
                    <a:schemeClr val="bg1"/>
                  </a:solidFill>
                  <a:latin typeface="微软雅黑" panose="020B0503020204020204" charset="-122"/>
                  <a:ea typeface="微软雅黑" panose="020B0503020204020204" charset="-122"/>
                  <a:sym typeface="+mn-ea"/>
                </a:rPr>
                <a:t>第一，通过描绘对象之间消息的传递情况来反映具体的使用语境的逻辑表达。一个使用情景的逻辑可能是一个用例的一部分，或是一条控制流，这和顺序图的作用类似。</a:t>
              </a:r>
              <a:endParaRPr lang="zh-CN" altLang="zh-CN" sz="1400" dirty="0">
                <a:solidFill>
                  <a:schemeClr val="bg1"/>
                </a:solidFill>
                <a:latin typeface="微软雅黑" panose="020B0503020204020204" charset="-122"/>
                <a:ea typeface="微软雅黑" panose="020B0503020204020204" charset="-122"/>
                <a:sym typeface="+mn-ea"/>
              </a:endParaRPr>
            </a:p>
          </p:txBody>
        </p:sp>
      </p:grpSp>
      <p:grpSp>
        <p:nvGrpSpPr>
          <p:cNvPr id="4" name="组合 3"/>
          <p:cNvGrpSpPr/>
          <p:nvPr/>
        </p:nvGrpSpPr>
        <p:grpSpPr>
          <a:xfrm>
            <a:off x="4816475" y="2822575"/>
            <a:ext cx="6662420" cy="1211999"/>
            <a:chOff x="7424" y="3524"/>
            <a:chExt cx="9626" cy="1699"/>
          </a:xfrm>
        </p:grpSpPr>
        <p:sp>
          <p:nvSpPr>
            <p:cNvPr id="42" name="圆角矩形 41"/>
            <p:cNvSpPr/>
            <p:nvPr/>
          </p:nvSpPr>
          <p:spPr>
            <a:xfrm>
              <a:off x="7424" y="3524"/>
              <a:ext cx="9626" cy="1625"/>
            </a:xfrm>
            <a:prstGeom prst="roundRect">
              <a:avLst>
                <a:gd name="adj" fmla="val 50000"/>
              </a:avLst>
            </a:prstGeom>
            <a:solidFill>
              <a:srgbClr val="FB5F63"/>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3" name="椭圆 42"/>
            <p:cNvSpPr/>
            <p:nvPr/>
          </p:nvSpPr>
          <p:spPr>
            <a:xfrm>
              <a:off x="15540" y="3650"/>
              <a:ext cx="1375" cy="1375"/>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8" name="Freeform 89"/>
            <p:cNvSpPr>
              <a:spLocks noChangeAspect="1" noEditPoints="1"/>
            </p:cNvSpPr>
            <p:nvPr/>
          </p:nvSpPr>
          <p:spPr bwMode="auto">
            <a:xfrm>
              <a:off x="15857" y="4024"/>
              <a:ext cx="779" cy="625"/>
            </a:xfrm>
            <a:custGeom>
              <a:avLst/>
              <a:gdLst>
                <a:gd name="T0" fmla="*/ 51 w 173"/>
                <a:gd name="T1" fmla="*/ 35 h 137"/>
                <a:gd name="T2" fmla="*/ 65 w 173"/>
                <a:gd name="T3" fmla="*/ 76 h 137"/>
                <a:gd name="T4" fmla="*/ 136 w 173"/>
                <a:gd name="T5" fmla="*/ 72 h 137"/>
                <a:gd name="T6" fmla="*/ 151 w 173"/>
                <a:gd name="T7" fmla="*/ 35 h 137"/>
                <a:gd name="T8" fmla="*/ 51 w 173"/>
                <a:gd name="T9" fmla="*/ 35 h 137"/>
                <a:gd name="T10" fmla="*/ 8 w 173"/>
                <a:gd name="T11" fmla="*/ 0 h 137"/>
                <a:gd name="T12" fmla="*/ 33 w 173"/>
                <a:gd name="T13" fmla="*/ 0 h 137"/>
                <a:gd name="T14" fmla="*/ 35 w 173"/>
                <a:gd name="T15" fmla="*/ 0 h 137"/>
                <a:gd name="T16" fmla="*/ 39 w 173"/>
                <a:gd name="T17" fmla="*/ 2 h 137"/>
                <a:gd name="T18" fmla="*/ 41 w 173"/>
                <a:gd name="T19" fmla="*/ 6 h 137"/>
                <a:gd name="T20" fmla="*/ 41 w 173"/>
                <a:gd name="T21" fmla="*/ 6 h 137"/>
                <a:gd name="T22" fmla="*/ 45 w 173"/>
                <a:gd name="T23" fmla="*/ 17 h 137"/>
                <a:gd name="T24" fmla="*/ 165 w 173"/>
                <a:gd name="T25" fmla="*/ 17 h 137"/>
                <a:gd name="T26" fmla="*/ 169 w 173"/>
                <a:gd name="T27" fmla="*/ 19 h 137"/>
                <a:gd name="T28" fmla="*/ 171 w 173"/>
                <a:gd name="T29" fmla="*/ 21 h 137"/>
                <a:gd name="T30" fmla="*/ 173 w 173"/>
                <a:gd name="T31" fmla="*/ 27 h 137"/>
                <a:gd name="T32" fmla="*/ 171 w 173"/>
                <a:gd name="T33" fmla="*/ 29 h 137"/>
                <a:gd name="T34" fmla="*/ 171 w 173"/>
                <a:gd name="T35" fmla="*/ 29 h 137"/>
                <a:gd name="T36" fmla="*/ 147 w 173"/>
                <a:gd name="T37" fmla="*/ 84 h 137"/>
                <a:gd name="T38" fmla="*/ 147 w 173"/>
                <a:gd name="T39" fmla="*/ 84 h 137"/>
                <a:gd name="T40" fmla="*/ 145 w 173"/>
                <a:gd name="T41" fmla="*/ 86 h 137"/>
                <a:gd name="T42" fmla="*/ 142 w 173"/>
                <a:gd name="T43" fmla="*/ 88 h 137"/>
                <a:gd name="T44" fmla="*/ 71 w 173"/>
                <a:gd name="T45" fmla="*/ 92 h 137"/>
                <a:gd name="T46" fmla="*/ 75 w 173"/>
                <a:gd name="T47" fmla="*/ 104 h 137"/>
                <a:gd name="T48" fmla="*/ 151 w 173"/>
                <a:gd name="T49" fmla="*/ 104 h 137"/>
                <a:gd name="T50" fmla="*/ 157 w 173"/>
                <a:gd name="T51" fmla="*/ 106 h 137"/>
                <a:gd name="T52" fmla="*/ 163 w 173"/>
                <a:gd name="T53" fmla="*/ 110 h 137"/>
                <a:gd name="T54" fmla="*/ 165 w 173"/>
                <a:gd name="T55" fmla="*/ 114 h 137"/>
                <a:gd name="T56" fmla="*/ 167 w 173"/>
                <a:gd name="T57" fmla="*/ 119 h 137"/>
                <a:gd name="T58" fmla="*/ 165 w 173"/>
                <a:gd name="T59" fmla="*/ 127 h 137"/>
                <a:gd name="T60" fmla="*/ 163 w 173"/>
                <a:gd name="T61" fmla="*/ 131 h 137"/>
                <a:gd name="T62" fmla="*/ 157 w 173"/>
                <a:gd name="T63" fmla="*/ 135 h 137"/>
                <a:gd name="T64" fmla="*/ 151 w 173"/>
                <a:gd name="T65" fmla="*/ 137 h 137"/>
                <a:gd name="T66" fmla="*/ 145 w 173"/>
                <a:gd name="T67" fmla="*/ 135 h 137"/>
                <a:gd name="T68" fmla="*/ 140 w 173"/>
                <a:gd name="T69" fmla="*/ 131 h 137"/>
                <a:gd name="T70" fmla="*/ 136 w 173"/>
                <a:gd name="T71" fmla="*/ 127 h 137"/>
                <a:gd name="T72" fmla="*/ 136 w 173"/>
                <a:gd name="T73" fmla="*/ 119 h 137"/>
                <a:gd name="T74" fmla="*/ 59 w 173"/>
                <a:gd name="T75" fmla="*/ 119 h 137"/>
                <a:gd name="T76" fmla="*/ 59 w 173"/>
                <a:gd name="T77" fmla="*/ 127 h 137"/>
                <a:gd name="T78" fmla="*/ 55 w 173"/>
                <a:gd name="T79" fmla="*/ 131 h 137"/>
                <a:gd name="T80" fmla="*/ 49 w 173"/>
                <a:gd name="T81" fmla="*/ 135 h 137"/>
                <a:gd name="T82" fmla="*/ 43 w 173"/>
                <a:gd name="T83" fmla="*/ 137 h 137"/>
                <a:gd name="T84" fmla="*/ 37 w 173"/>
                <a:gd name="T85" fmla="*/ 135 h 137"/>
                <a:gd name="T86" fmla="*/ 31 w 173"/>
                <a:gd name="T87" fmla="*/ 131 h 137"/>
                <a:gd name="T88" fmla="*/ 30 w 173"/>
                <a:gd name="T89" fmla="*/ 127 h 137"/>
                <a:gd name="T90" fmla="*/ 28 w 173"/>
                <a:gd name="T91" fmla="*/ 119 h 137"/>
                <a:gd name="T92" fmla="*/ 30 w 173"/>
                <a:gd name="T93" fmla="*/ 114 h 137"/>
                <a:gd name="T94" fmla="*/ 31 w 173"/>
                <a:gd name="T95" fmla="*/ 110 h 137"/>
                <a:gd name="T96" fmla="*/ 37 w 173"/>
                <a:gd name="T97" fmla="*/ 106 h 137"/>
                <a:gd name="T98" fmla="*/ 43 w 173"/>
                <a:gd name="T99" fmla="*/ 104 h 137"/>
                <a:gd name="T100" fmla="*/ 59 w 173"/>
                <a:gd name="T101" fmla="*/ 104 h 137"/>
                <a:gd name="T102" fmla="*/ 28 w 173"/>
                <a:gd name="T103" fmla="*/ 15 h 137"/>
                <a:gd name="T104" fmla="*/ 8 w 173"/>
                <a:gd name="T105" fmla="*/ 15 h 137"/>
                <a:gd name="T106" fmla="*/ 4 w 173"/>
                <a:gd name="T107" fmla="*/ 13 h 137"/>
                <a:gd name="T108" fmla="*/ 2 w 173"/>
                <a:gd name="T109" fmla="*/ 11 h 137"/>
                <a:gd name="T110" fmla="*/ 0 w 173"/>
                <a:gd name="T111" fmla="*/ 7 h 137"/>
                <a:gd name="T112" fmla="*/ 2 w 173"/>
                <a:gd name="T113" fmla="*/ 4 h 137"/>
                <a:gd name="T114" fmla="*/ 4 w 173"/>
                <a:gd name="T115" fmla="*/ 0 h 137"/>
                <a:gd name="T116" fmla="*/ 8 w 173"/>
                <a:gd name="T11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3" h="137">
                  <a:moveTo>
                    <a:pt x="51" y="35"/>
                  </a:moveTo>
                  <a:lnTo>
                    <a:pt x="65" y="76"/>
                  </a:lnTo>
                  <a:lnTo>
                    <a:pt x="136" y="72"/>
                  </a:lnTo>
                  <a:lnTo>
                    <a:pt x="151" y="35"/>
                  </a:lnTo>
                  <a:lnTo>
                    <a:pt x="51" y="35"/>
                  </a:lnTo>
                  <a:close/>
                  <a:moveTo>
                    <a:pt x="8" y="0"/>
                  </a:moveTo>
                  <a:lnTo>
                    <a:pt x="33" y="0"/>
                  </a:lnTo>
                  <a:lnTo>
                    <a:pt x="35" y="0"/>
                  </a:lnTo>
                  <a:lnTo>
                    <a:pt x="39" y="2"/>
                  </a:lnTo>
                  <a:lnTo>
                    <a:pt x="41" y="6"/>
                  </a:lnTo>
                  <a:lnTo>
                    <a:pt x="41" y="6"/>
                  </a:lnTo>
                  <a:lnTo>
                    <a:pt x="45" y="17"/>
                  </a:lnTo>
                  <a:lnTo>
                    <a:pt x="165" y="17"/>
                  </a:lnTo>
                  <a:lnTo>
                    <a:pt x="169" y="19"/>
                  </a:lnTo>
                  <a:lnTo>
                    <a:pt x="171" y="21"/>
                  </a:lnTo>
                  <a:lnTo>
                    <a:pt x="173" y="27"/>
                  </a:lnTo>
                  <a:lnTo>
                    <a:pt x="171" y="29"/>
                  </a:lnTo>
                  <a:lnTo>
                    <a:pt x="171" y="29"/>
                  </a:lnTo>
                  <a:lnTo>
                    <a:pt x="147" y="84"/>
                  </a:lnTo>
                  <a:lnTo>
                    <a:pt x="147" y="84"/>
                  </a:lnTo>
                  <a:lnTo>
                    <a:pt x="145" y="86"/>
                  </a:lnTo>
                  <a:lnTo>
                    <a:pt x="142" y="88"/>
                  </a:lnTo>
                  <a:lnTo>
                    <a:pt x="71" y="92"/>
                  </a:lnTo>
                  <a:lnTo>
                    <a:pt x="75" y="104"/>
                  </a:lnTo>
                  <a:lnTo>
                    <a:pt x="151" y="104"/>
                  </a:lnTo>
                  <a:lnTo>
                    <a:pt x="157" y="106"/>
                  </a:lnTo>
                  <a:lnTo>
                    <a:pt x="163" y="110"/>
                  </a:lnTo>
                  <a:lnTo>
                    <a:pt x="165" y="114"/>
                  </a:lnTo>
                  <a:lnTo>
                    <a:pt x="167" y="119"/>
                  </a:lnTo>
                  <a:lnTo>
                    <a:pt x="165" y="127"/>
                  </a:lnTo>
                  <a:lnTo>
                    <a:pt x="163" y="131"/>
                  </a:lnTo>
                  <a:lnTo>
                    <a:pt x="157" y="135"/>
                  </a:lnTo>
                  <a:lnTo>
                    <a:pt x="151" y="137"/>
                  </a:lnTo>
                  <a:lnTo>
                    <a:pt x="145" y="135"/>
                  </a:lnTo>
                  <a:lnTo>
                    <a:pt x="140" y="131"/>
                  </a:lnTo>
                  <a:lnTo>
                    <a:pt x="136" y="127"/>
                  </a:lnTo>
                  <a:lnTo>
                    <a:pt x="136" y="119"/>
                  </a:lnTo>
                  <a:lnTo>
                    <a:pt x="59" y="119"/>
                  </a:lnTo>
                  <a:lnTo>
                    <a:pt x="59" y="127"/>
                  </a:lnTo>
                  <a:lnTo>
                    <a:pt x="55" y="131"/>
                  </a:lnTo>
                  <a:lnTo>
                    <a:pt x="49" y="135"/>
                  </a:lnTo>
                  <a:lnTo>
                    <a:pt x="43" y="137"/>
                  </a:lnTo>
                  <a:lnTo>
                    <a:pt x="37" y="135"/>
                  </a:lnTo>
                  <a:lnTo>
                    <a:pt x="31" y="131"/>
                  </a:lnTo>
                  <a:lnTo>
                    <a:pt x="30" y="127"/>
                  </a:lnTo>
                  <a:lnTo>
                    <a:pt x="28" y="119"/>
                  </a:lnTo>
                  <a:lnTo>
                    <a:pt x="30" y="114"/>
                  </a:lnTo>
                  <a:lnTo>
                    <a:pt x="31" y="110"/>
                  </a:lnTo>
                  <a:lnTo>
                    <a:pt x="37" y="106"/>
                  </a:lnTo>
                  <a:lnTo>
                    <a:pt x="43" y="104"/>
                  </a:lnTo>
                  <a:lnTo>
                    <a:pt x="59" y="104"/>
                  </a:lnTo>
                  <a:lnTo>
                    <a:pt x="28" y="15"/>
                  </a:lnTo>
                  <a:lnTo>
                    <a:pt x="8" y="15"/>
                  </a:lnTo>
                  <a:lnTo>
                    <a:pt x="4" y="13"/>
                  </a:lnTo>
                  <a:lnTo>
                    <a:pt x="2" y="11"/>
                  </a:lnTo>
                  <a:lnTo>
                    <a:pt x="0" y="7"/>
                  </a:lnTo>
                  <a:lnTo>
                    <a:pt x="2" y="4"/>
                  </a:lnTo>
                  <a:lnTo>
                    <a:pt x="4" y="0"/>
                  </a:lnTo>
                  <a:lnTo>
                    <a:pt x="8"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53" name="文本框 8"/>
            <p:cNvSpPr txBox="1"/>
            <p:nvPr/>
          </p:nvSpPr>
          <p:spPr>
            <a:xfrm>
              <a:off x="8165" y="3527"/>
              <a:ext cx="7395" cy="16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8965">
                <a:lnSpc>
                  <a:spcPct val="130000"/>
                </a:lnSpc>
              </a:pPr>
              <a:r>
                <a:rPr lang="zh-CN" sz="1400" dirty="0">
                  <a:solidFill>
                    <a:schemeClr val="bg1"/>
                  </a:solidFill>
                  <a:latin typeface="微软雅黑" panose="020B0503020204020204" charset="-122"/>
                  <a:ea typeface="微软雅黑" panose="020B0503020204020204" charset="-122"/>
                  <a:sym typeface="+mn-ea"/>
                </a:rPr>
                <a:t>第二，显示对象及其交互关系的空间组织结构。通信图显示了在交互过程中各个对象之间的组织交互关系及对象彼此之间的链接。与顺序图不同，通信图显示的是对象间的关系，并不侧重交互的顺序。</a:t>
              </a:r>
              <a:endParaRPr lang="zh-CN" altLang="en-US" sz="1400" dirty="0">
                <a:solidFill>
                  <a:schemeClr val="bg1"/>
                </a:solidFill>
                <a:latin typeface="微软雅黑" panose="020B0503020204020204" charset="-122"/>
                <a:ea typeface="微软雅黑" panose="020B0503020204020204" charset="-122"/>
                <a:sym typeface="+mn-ea"/>
              </a:endParaRPr>
            </a:p>
          </p:txBody>
        </p:sp>
      </p:grpSp>
      <p:grpSp>
        <p:nvGrpSpPr>
          <p:cNvPr id="3" name="组合 2"/>
          <p:cNvGrpSpPr/>
          <p:nvPr/>
        </p:nvGrpSpPr>
        <p:grpSpPr>
          <a:xfrm>
            <a:off x="4816475" y="4625340"/>
            <a:ext cx="6662420" cy="1210945"/>
            <a:chOff x="7443" y="5400"/>
            <a:chExt cx="9626" cy="1752"/>
          </a:xfrm>
        </p:grpSpPr>
        <p:sp>
          <p:nvSpPr>
            <p:cNvPr id="44" name="圆角矩形 43"/>
            <p:cNvSpPr/>
            <p:nvPr/>
          </p:nvSpPr>
          <p:spPr>
            <a:xfrm>
              <a:off x="7443" y="5400"/>
              <a:ext cx="9626" cy="1625"/>
            </a:xfrm>
            <a:prstGeom prst="roundRect">
              <a:avLst>
                <a:gd name="adj" fmla="val 50000"/>
              </a:avLst>
            </a:prstGeom>
            <a:solidFill>
              <a:srgbClr val="404040"/>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5" name="椭圆 44"/>
            <p:cNvSpPr/>
            <p:nvPr/>
          </p:nvSpPr>
          <p:spPr>
            <a:xfrm>
              <a:off x="7582" y="5525"/>
              <a:ext cx="1375" cy="1375"/>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50" name="Freeform 197"/>
            <p:cNvSpPr>
              <a:spLocks noChangeAspect="1" noEditPoints="1"/>
            </p:cNvSpPr>
            <p:nvPr/>
          </p:nvSpPr>
          <p:spPr bwMode="auto">
            <a:xfrm>
              <a:off x="7979" y="5900"/>
              <a:ext cx="581" cy="625"/>
            </a:xfrm>
            <a:custGeom>
              <a:avLst/>
              <a:gdLst>
                <a:gd name="T0" fmla="*/ 23 w 157"/>
                <a:gd name="T1" fmla="*/ 136 h 171"/>
                <a:gd name="T2" fmla="*/ 25 w 157"/>
                <a:gd name="T3" fmla="*/ 144 h 171"/>
                <a:gd name="T4" fmla="*/ 132 w 157"/>
                <a:gd name="T5" fmla="*/ 144 h 171"/>
                <a:gd name="T6" fmla="*/ 134 w 157"/>
                <a:gd name="T7" fmla="*/ 136 h 171"/>
                <a:gd name="T8" fmla="*/ 29 w 157"/>
                <a:gd name="T9" fmla="*/ 132 h 171"/>
                <a:gd name="T10" fmla="*/ 23 w 157"/>
                <a:gd name="T11" fmla="*/ 100 h 171"/>
                <a:gd name="T12" fmla="*/ 25 w 157"/>
                <a:gd name="T13" fmla="*/ 112 h 171"/>
                <a:gd name="T14" fmla="*/ 132 w 157"/>
                <a:gd name="T15" fmla="*/ 112 h 171"/>
                <a:gd name="T16" fmla="*/ 134 w 157"/>
                <a:gd name="T17" fmla="*/ 100 h 171"/>
                <a:gd name="T18" fmla="*/ 29 w 157"/>
                <a:gd name="T19" fmla="*/ 96 h 171"/>
                <a:gd name="T20" fmla="*/ 23 w 157"/>
                <a:gd name="T21" fmla="*/ 65 h 171"/>
                <a:gd name="T22" fmla="*/ 25 w 157"/>
                <a:gd name="T23" fmla="*/ 77 h 171"/>
                <a:gd name="T24" fmla="*/ 132 w 157"/>
                <a:gd name="T25" fmla="*/ 77 h 171"/>
                <a:gd name="T26" fmla="*/ 134 w 157"/>
                <a:gd name="T27" fmla="*/ 65 h 171"/>
                <a:gd name="T28" fmla="*/ 29 w 157"/>
                <a:gd name="T29" fmla="*/ 61 h 171"/>
                <a:gd name="T30" fmla="*/ 22 w 157"/>
                <a:gd name="T31" fmla="*/ 24 h 171"/>
                <a:gd name="T32" fmla="*/ 31 w 157"/>
                <a:gd name="T33" fmla="*/ 40 h 171"/>
                <a:gd name="T34" fmla="*/ 49 w 157"/>
                <a:gd name="T35" fmla="*/ 36 h 171"/>
                <a:gd name="T36" fmla="*/ 55 w 157"/>
                <a:gd name="T37" fmla="*/ 16 h 171"/>
                <a:gd name="T38" fmla="*/ 63 w 157"/>
                <a:gd name="T39" fmla="*/ 30 h 171"/>
                <a:gd name="T40" fmla="*/ 78 w 157"/>
                <a:gd name="T41" fmla="*/ 40 h 171"/>
                <a:gd name="T42" fmla="*/ 94 w 157"/>
                <a:gd name="T43" fmla="*/ 30 h 171"/>
                <a:gd name="T44" fmla="*/ 102 w 157"/>
                <a:gd name="T45" fmla="*/ 16 h 171"/>
                <a:gd name="T46" fmla="*/ 108 w 157"/>
                <a:gd name="T47" fmla="*/ 36 h 171"/>
                <a:gd name="T48" fmla="*/ 126 w 157"/>
                <a:gd name="T49" fmla="*/ 40 h 171"/>
                <a:gd name="T50" fmla="*/ 135 w 157"/>
                <a:gd name="T51" fmla="*/ 24 h 171"/>
                <a:gd name="T52" fmla="*/ 153 w 157"/>
                <a:gd name="T53" fmla="*/ 18 h 171"/>
                <a:gd name="T54" fmla="*/ 157 w 157"/>
                <a:gd name="T55" fmla="*/ 163 h 171"/>
                <a:gd name="T56" fmla="*/ 149 w 157"/>
                <a:gd name="T57" fmla="*/ 171 h 171"/>
                <a:gd name="T58" fmla="*/ 2 w 157"/>
                <a:gd name="T59" fmla="*/ 167 h 171"/>
                <a:gd name="T60" fmla="*/ 2 w 157"/>
                <a:gd name="T61" fmla="*/ 20 h 171"/>
                <a:gd name="T62" fmla="*/ 118 w 157"/>
                <a:gd name="T63" fmla="*/ 0 h 171"/>
                <a:gd name="T64" fmla="*/ 128 w 157"/>
                <a:gd name="T65" fmla="*/ 8 h 171"/>
                <a:gd name="T66" fmla="*/ 124 w 157"/>
                <a:gd name="T67" fmla="*/ 32 h 171"/>
                <a:gd name="T68" fmla="*/ 112 w 157"/>
                <a:gd name="T69" fmla="*/ 28 h 171"/>
                <a:gd name="T70" fmla="*/ 112 w 157"/>
                <a:gd name="T71" fmla="*/ 4 h 171"/>
                <a:gd name="T72" fmla="*/ 78 w 157"/>
                <a:gd name="T73" fmla="*/ 0 h 171"/>
                <a:gd name="T74" fmla="*/ 86 w 157"/>
                <a:gd name="T75" fmla="*/ 8 h 171"/>
                <a:gd name="T76" fmla="*/ 82 w 157"/>
                <a:gd name="T77" fmla="*/ 32 h 171"/>
                <a:gd name="T78" fmla="*/ 71 w 157"/>
                <a:gd name="T79" fmla="*/ 28 h 171"/>
                <a:gd name="T80" fmla="*/ 71 w 157"/>
                <a:gd name="T81" fmla="*/ 4 h 171"/>
                <a:gd name="T82" fmla="*/ 39 w 157"/>
                <a:gd name="T83" fmla="*/ 0 h 171"/>
                <a:gd name="T84" fmla="*/ 47 w 157"/>
                <a:gd name="T85" fmla="*/ 8 h 171"/>
                <a:gd name="T86" fmla="*/ 43 w 157"/>
                <a:gd name="T87" fmla="*/ 32 h 171"/>
                <a:gd name="T88" fmla="*/ 31 w 157"/>
                <a:gd name="T89" fmla="*/ 28 h 171"/>
                <a:gd name="T90" fmla="*/ 31 w 157"/>
                <a:gd name="T91" fmla="*/ 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7" h="171">
                  <a:moveTo>
                    <a:pt x="29" y="132"/>
                  </a:moveTo>
                  <a:lnTo>
                    <a:pt x="25" y="132"/>
                  </a:lnTo>
                  <a:lnTo>
                    <a:pt x="23" y="136"/>
                  </a:lnTo>
                  <a:lnTo>
                    <a:pt x="22" y="138"/>
                  </a:lnTo>
                  <a:lnTo>
                    <a:pt x="23" y="142"/>
                  </a:lnTo>
                  <a:lnTo>
                    <a:pt x="25" y="144"/>
                  </a:lnTo>
                  <a:lnTo>
                    <a:pt x="29" y="146"/>
                  </a:lnTo>
                  <a:lnTo>
                    <a:pt x="128" y="146"/>
                  </a:lnTo>
                  <a:lnTo>
                    <a:pt x="132" y="144"/>
                  </a:lnTo>
                  <a:lnTo>
                    <a:pt x="134" y="142"/>
                  </a:lnTo>
                  <a:lnTo>
                    <a:pt x="135" y="138"/>
                  </a:lnTo>
                  <a:lnTo>
                    <a:pt x="134" y="136"/>
                  </a:lnTo>
                  <a:lnTo>
                    <a:pt x="132" y="132"/>
                  </a:lnTo>
                  <a:lnTo>
                    <a:pt x="128" y="132"/>
                  </a:lnTo>
                  <a:lnTo>
                    <a:pt x="29" y="132"/>
                  </a:lnTo>
                  <a:close/>
                  <a:moveTo>
                    <a:pt x="29" y="96"/>
                  </a:moveTo>
                  <a:lnTo>
                    <a:pt x="25" y="98"/>
                  </a:lnTo>
                  <a:lnTo>
                    <a:pt x="23" y="100"/>
                  </a:lnTo>
                  <a:lnTo>
                    <a:pt x="22" y="104"/>
                  </a:lnTo>
                  <a:lnTo>
                    <a:pt x="23" y="108"/>
                  </a:lnTo>
                  <a:lnTo>
                    <a:pt x="25" y="112"/>
                  </a:lnTo>
                  <a:lnTo>
                    <a:pt x="29" y="112"/>
                  </a:lnTo>
                  <a:lnTo>
                    <a:pt x="128" y="112"/>
                  </a:lnTo>
                  <a:lnTo>
                    <a:pt x="132" y="112"/>
                  </a:lnTo>
                  <a:lnTo>
                    <a:pt x="134" y="108"/>
                  </a:lnTo>
                  <a:lnTo>
                    <a:pt x="135" y="104"/>
                  </a:lnTo>
                  <a:lnTo>
                    <a:pt x="134" y="100"/>
                  </a:lnTo>
                  <a:lnTo>
                    <a:pt x="132" y="98"/>
                  </a:lnTo>
                  <a:lnTo>
                    <a:pt x="128" y="96"/>
                  </a:lnTo>
                  <a:lnTo>
                    <a:pt x="29" y="96"/>
                  </a:lnTo>
                  <a:close/>
                  <a:moveTo>
                    <a:pt x="29" y="61"/>
                  </a:moveTo>
                  <a:lnTo>
                    <a:pt x="25" y="63"/>
                  </a:lnTo>
                  <a:lnTo>
                    <a:pt x="23" y="65"/>
                  </a:lnTo>
                  <a:lnTo>
                    <a:pt x="22" y="69"/>
                  </a:lnTo>
                  <a:lnTo>
                    <a:pt x="23" y="73"/>
                  </a:lnTo>
                  <a:lnTo>
                    <a:pt x="25" y="77"/>
                  </a:lnTo>
                  <a:lnTo>
                    <a:pt x="29" y="79"/>
                  </a:lnTo>
                  <a:lnTo>
                    <a:pt x="128" y="79"/>
                  </a:lnTo>
                  <a:lnTo>
                    <a:pt x="132" y="77"/>
                  </a:lnTo>
                  <a:lnTo>
                    <a:pt x="134" y="73"/>
                  </a:lnTo>
                  <a:lnTo>
                    <a:pt x="135" y="69"/>
                  </a:lnTo>
                  <a:lnTo>
                    <a:pt x="134" y="65"/>
                  </a:lnTo>
                  <a:lnTo>
                    <a:pt x="132" y="63"/>
                  </a:lnTo>
                  <a:lnTo>
                    <a:pt x="128" y="61"/>
                  </a:lnTo>
                  <a:lnTo>
                    <a:pt x="29" y="61"/>
                  </a:lnTo>
                  <a:close/>
                  <a:moveTo>
                    <a:pt x="8" y="16"/>
                  </a:moveTo>
                  <a:lnTo>
                    <a:pt x="22" y="16"/>
                  </a:lnTo>
                  <a:lnTo>
                    <a:pt x="22" y="24"/>
                  </a:lnTo>
                  <a:lnTo>
                    <a:pt x="23" y="30"/>
                  </a:lnTo>
                  <a:lnTo>
                    <a:pt x="27" y="36"/>
                  </a:lnTo>
                  <a:lnTo>
                    <a:pt x="31" y="40"/>
                  </a:lnTo>
                  <a:lnTo>
                    <a:pt x="39" y="40"/>
                  </a:lnTo>
                  <a:lnTo>
                    <a:pt x="45" y="40"/>
                  </a:lnTo>
                  <a:lnTo>
                    <a:pt x="49" y="36"/>
                  </a:lnTo>
                  <a:lnTo>
                    <a:pt x="53" y="30"/>
                  </a:lnTo>
                  <a:lnTo>
                    <a:pt x="55" y="24"/>
                  </a:lnTo>
                  <a:lnTo>
                    <a:pt x="55" y="16"/>
                  </a:lnTo>
                  <a:lnTo>
                    <a:pt x="63" y="16"/>
                  </a:lnTo>
                  <a:lnTo>
                    <a:pt x="63" y="24"/>
                  </a:lnTo>
                  <a:lnTo>
                    <a:pt x="63" y="30"/>
                  </a:lnTo>
                  <a:lnTo>
                    <a:pt x="67" y="36"/>
                  </a:lnTo>
                  <a:lnTo>
                    <a:pt x="73" y="40"/>
                  </a:lnTo>
                  <a:lnTo>
                    <a:pt x="78" y="40"/>
                  </a:lnTo>
                  <a:lnTo>
                    <a:pt x="84" y="40"/>
                  </a:lnTo>
                  <a:lnTo>
                    <a:pt x="90" y="36"/>
                  </a:lnTo>
                  <a:lnTo>
                    <a:pt x="94" y="30"/>
                  </a:lnTo>
                  <a:lnTo>
                    <a:pt x="94" y="24"/>
                  </a:lnTo>
                  <a:lnTo>
                    <a:pt x="94" y="16"/>
                  </a:lnTo>
                  <a:lnTo>
                    <a:pt x="102" y="16"/>
                  </a:lnTo>
                  <a:lnTo>
                    <a:pt x="102" y="24"/>
                  </a:lnTo>
                  <a:lnTo>
                    <a:pt x="104" y="30"/>
                  </a:lnTo>
                  <a:lnTo>
                    <a:pt x="108" y="36"/>
                  </a:lnTo>
                  <a:lnTo>
                    <a:pt x="112" y="40"/>
                  </a:lnTo>
                  <a:lnTo>
                    <a:pt x="118" y="40"/>
                  </a:lnTo>
                  <a:lnTo>
                    <a:pt x="126" y="40"/>
                  </a:lnTo>
                  <a:lnTo>
                    <a:pt x="130" y="36"/>
                  </a:lnTo>
                  <a:lnTo>
                    <a:pt x="134" y="30"/>
                  </a:lnTo>
                  <a:lnTo>
                    <a:pt x="135" y="24"/>
                  </a:lnTo>
                  <a:lnTo>
                    <a:pt x="135" y="16"/>
                  </a:lnTo>
                  <a:lnTo>
                    <a:pt x="149" y="16"/>
                  </a:lnTo>
                  <a:lnTo>
                    <a:pt x="153" y="18"/>
                  </a:lnTo>
                  <a:lnTo>
                    <a:pt x="155" y="20"/>
                  </a:lnTo>
                  <a:lnTo>
                    <a:pt x="157" y="24"/>
                  </a:lnTo>
                  <a:lnTo>
                    <a:pt x="157" y="163"/>
                  </a:lnTo>
                  <a:lnTo>
                    <a:pt x="155" y="167"/>
                  </a:lnTo>
                  <a:lnTo>
                    <a:pt x="153" y="171"/>
                  </a:lnTo>
                  <a:lnTo>
                    <a:pt x="149" y="171"/>
                  </a:lnTo>
                  <a:lnTo>
                    <a:pt x="8" y="171"/>
                  </a:lnTo>
                  <a:lnTo>
                    <a:pt x="4" y="171"/>
                  </a:lnTo>
                  <a:lnTo>
                    <a:pt x="2" y="167"/>
                  </a:lnTo>
                  <a:lnTo>
                    <a:pt x="0" y="163"/>
                  </a:lnTo>
                  <a:lnTo>
                    <a:pt x="0" y="24"/>
                  </a:lnTo>
                  <a:lnTo>
                    <a:pt x="2" y="20"/>
                  </a:lnTo>
                  <a:lnTo>
                    <a:pt x="4" y="18"/>
                  </a:lnTo>
                  <a:lnTo>
                    <a:pt x="8" y="16"/>
                  </a:lnTo>
                  <a:close/>
                  <a:moveTo>
                    <a:pt x="118" y="0"/>
                  </a:moveTo>
                  <a:lnTo>
                    <a:pt x="124" y="0"/>
                  </a:lnTo>
                  <a:lnTo>
                    <a:pt x="126" y="4"/>
                  </a:lnTo>
                  <a:lnTo>
                    <a:pt x="128" y="8"/>
                  </a:lnTo>
                  <a:lnTo>
                    <a:pt x="128" y="24"/>
                  </a:lnTo>
                  <a:lnTo>
                    <a:pt x="126" y="28"/>
                  </a:lnTo>
                  <a:lnTo>
                    <a:pt x="124" y="32"/>
                  </a:lnTo>
                  <a:lnTo>
                    <a:pt x="118" y="32"/>
                  </a:lnTo>
                  <a:lnTo>
                    <a:pt x="114" y="32"/>
                  </a:lnTo>
                  <a:lnTo>
                    <a:pt x="112" y="28"/>
                  </a:lnTo>
                  <a:lnTo>
                    <a:pt x="110" y="24"/>
                  </a:lnTo>
                  <a:lnTo>
                    <a:pt x="110" y="8"/>
                  </a:lnTo>
                  <a:lnTo>
                    <a:pt x="112" y="4"/>
                  </a:lnTo>
                  <a:lnTo>
                    <a:pt x="114" y="0"/>
                  </a:lnTo>
                  <a:lnTo>
                    <a:pt x="118" y="0"/>
                  </a:lnTo>
                  <a:close/>
                  <a:moveTo>
                    <a:pt x="78" y="0"/>
                  </a:moveTo>
                  <a:lnTo>
                    <a:pt x="82" y="0"/>
                  </a:lnTo>
                  <a:lnTo>
                    <a:pt x="86" y="4"/>
                  </a:lnTo>
                  <a:lnTo>
                    <a:pt x="86" y="8"/>
                  </a:lnTo>
                  <a:lnTo>
                    <a:pt x="86" y="24"/>
                  </a:lnTo>
                  <a:lnTo>
                    <a:pt x="86" y="28"/>
                  </a:lnTo>
                  <a:lnTo>
                    <a:pt x="82" y="32"/>
                  </a:lnTo>
                  <a:lnTo>
                    <a:pt x="78" y="32"/>
                  </a:lnTo>
                  <a:lnTo>
                    <a:pt x="75" y="32"/>
                  </a:lnTo>
                  <a:lnTo>
                    <a:pt x="71" y="28"/>
                  </a:lnTo>
                  <a:lnTo>
                    <a:pt x="71" y="24"/>
                  </a:lnTo>
                  <a:lnTo>
                    <a:pt x="71" y="8"/>
                  </a:lnTo>
                  <a:lnTo>
                    <a:pt x="71" y="4"/>
                  </a:lnTo>
                  <a:lnTo>
                    <a:pt x="75" y="0"/>
                  </a:lnTo>
                  <a:lnTo>
                    <a:pt x="78" y="0"/>
                  </a:lnTo>
                  <a:close/>
                  <a:moveTo>
                    <a:pt x="39" y="0"/>
                  </a:moveTo>
                  <a:lnTo>
                    <a:pt x="43" y="0"/>
                  </a:lnTo>
                  <a:lnTo>
                    <a:pt x="45" y="4"/>
                  </a:lnTo>
                  <a:lnTo>
                    <a:pt x="47" y="8"/>
                  </a:lnTo>
                  <a:lnTo>
                    <a:pt x="47" y="24"/>
                  </a:lnTo>
                  <a:lnTo>
                    <a:pt x="45" y="28"/>
                  </a:lnTo>
                  <a:lnTo>
                    <a:pt x="43" y="32"/>
                  </a:lnTo>
                  <a:lnTo>
                    <a:pt x="39" y="32"/>
                  </a:lnTo>
                  <a:lnTo>
                    <a:pt x="33" y="32"/>
                  </a:lnTo>
                  <a:lnTo>
                    <a:pt x="31" y="28"/>
                  </a:lnTo>
                  <a:lnTo>
                    <a:pt x="29" y="24"/>
                  </a:lnTo>
                  <a:lnTo>
                    <a:pt x="29" y="8"/>
                  </a:lnTo>
                  <a:lnTo>
                    <a:pt x="31" y="4"/>
                  </a:lnTo>
                  <a:lnTo>
                    <a:pt x="33" y="0"/>
                  </a:lnTo>
                  <a:lnTo>
                    <a:pt x="39"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54" name="文本框 8"/>
            <p:cNvSpPr txBox="1"/>
            <p:nvPr/>
          </p:nvSpPr>
          <p:spPr>
            <a:xfrm>
              <a:off x="8957" y="5402"/>
              <a:ext cx="7280" cy="17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8965">
                <a:lnSpc>
                  <a:spcPct val="130000"/>
                </a:lnSpc>
              </a:pPr>
              <a:r>
                <a:rPr lang="zh-CN" sz="1400" dirty="0">
                  <a:solidFill>
                    <a:schemeClr val="bg1"/>
                  </a:solidFill>
                  <a:latin typeface="微软雅黑" panose="020B0503020204020204" charset="-122"/>
                  <a:ea typeface="微软雅黑" panose="020B0503020204020204" charset="-122"/>
                  <a:sym typeface="+mn-ea"/>
                </a:rPr>
                <a:t>第三，通信图的另外一个作用是表现一个类操作的实现。通信图可以说明类操作中使用到的参数、局部变量及返回值等。当使用通信图表现一个系统行为时，消息编号对应了程序中嵌套调用结构和信号传递过程。</a:t>
              </a:r>
              <a:endParaRPr lang="zh-CN" altLang="en-US" sz="1400" dirty="0">
                <a:solidFill>
                  <a:schemeClr val="bg1"/>
                </a:solidFill>
                <a:latin typeface="微软雅黑" panose="020B0503020204020204" charset="-122"/>
                <a:ea typeface="微软雅黑" panose="020B0503020204020204" charset="-122"/>
                <a:sym typeface="+mn-ea"/>
              </a:endParaRPr>
            </a:p>
          </p:txBody>
        </p:sp>
      </p:grpSp>
      <p:grpSp>
        <p:nvGrpSpPr>
          <p:cNvPr id="58" name="组 57"/>
          <p:cNvGrpSpPr/>
          <p:nvPr/>
        </p:nvGrpSpPr>
        <p:grpSpPr>
          <a:xfrm rot="18181241">
            <a:off x="1197738" y="3633712"/>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20" name="矩形 19"/>
          <p:cNvSpPr/>
          <p:nvPr/>
        </p:nvSpPr>
        <p:spPr>
          <a:xfrm>
            <a:off x="621922" y="1001719"/>
            <a:ext cx="2563495" cy="650875"/>
          </a:xfrm>
          <a:prstGeom prst="rect">
            <a:avLst/>
          </a:prstGeom>
        </p:spPr>
        <p:txBody>
          <a:bodyPr wrap="none">
            <a:spAutoFit/>
          </a:bodyPr>
          <a:lstStyle/>
          <a:p>
            <a:pPr defTabSz="1218565">
              <a:lnSpc>
                <a:spcPct val="130000"/>
              </a:lnSpc>
              <a:defRPr/>
            </a:pPr>
            <a:r>
              <a:rPr lang="en-US" altLang="zh-CN" sz="2800" b="1" dirty="0">
                <a:solidFill>
                  <a:schemeClr val="tx1"/>
                </a:solidFill>
                <a:latin typeface="Arial" panose="020B0604020202020204"/>
              </a:rPr>
              <a:t>5.1 </a:t>
            </a:r>
            <a:r>
              <a:rPr lang="zh-CN" altLang="en-US" sz="2800" b="1" dirty="0">
                <a:solidFill>
                  <a:schemeClr val="tx1"/>
                </a:solidFill>
                <a:latin typeface="Arial" panose="020B0604020202020204"/>
              </a:rPr>
              <a:t>通信图概述</a:t>
            </a:r>
          </a:p>
        </p:txBody>
      </p:sp>
      <p:sp>
        <p:nvSpPr>
          <p:cNvPr id="19" name="矩形 18"/>
          <p:cNvSpPr/>
          <p:nvPr/>
        </p:nvSpPr>
        <p:spPr>
          <a:xfrm>
            <a:off x="621665" y="1614170"/>
            <a:ext cx="4184015" cy="2091690"/>
          </a:xfrm>
          <a:prstGeom prst="rect">
            <a:avLst/>
          </a:prstGeom>
        </p:spPr>
        <p:txBody>
          <a:bodyPr wrap="square">
            <a:spAutoFit/>
          </a:bodyPr>
          <a:lstStyle/>
          <a:p>
            <a:pPr lvl="0">
              <a:lnSpc>
                <a:spcPct val="130000"/>
              </a:lnSpc>
            </a:pPr>
            <a:r>
              <a:rPr lang="zh-CN" sz="2000" dirty="0">
                <a:solidFill>
                  <a:schemeClr val="tx1"/>
                </a:solidFill>
                <a:latin typeface="微软雅黑" panose="020B0503020204020204" charset="-122"/>
                <a:ea typeface="微软雅黑" panose="020B0503020204020204" charset="-122"/>
                <a:cs typeface="微软雅黑" panose="020B0503020204020204" charset="-122"/>
              </a:rPr>
              <a:t>通信图作为一种给定语境中描述协作中各个对象之间的组织交互关系的空间组织结构图形化方式，在使用其进行建模时，可以将其作用分为右边三个方面。</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96" name="文本框 95"/>
          <p:cNvSpPr txBox="1"/>
          <p:nvPr/>
        </p:nvSpPr>
        <p:spPr>
          <a:xfrm>
            <a:off x="621665" y="1576705"/>
            <a:ext cx="3897630" cy="1170305"/>
          </a:xfrm>
          <a:prstGeom prst="rect">
            <a:avLst/>
          </a:prstGeom>
          <a:noFill/>
        </p:spPr>
        <p:txBody>
          <a:bodyPr wrap="square" rtlCol="0">
            <a:spAutoFit/>
          </a:bodyPr>
          <a:lstStyle/>
          <a:p>
            <a:pPr defTabSz="608965">
              <a:lnSpc>
                <a:spcPct val="130000"/>
              </a:lnSpc>
            </a:pPr>
            <a:r>
              <a:rPr lang="zh-CN" dirty="0">
                <a:solidFill>
                  <a:srgbClr val="FFFFFF"/>
                </a:solidFill>
                <a:latin typeface="微软雅黑" panose="020B0503020204020204" charset="-122"/>
                <a:ea typeface="微软雅黑" panose="020B0503020204020204" charset="-122"/>
              </a:rPr>
              <a:t>通信图强调参与一个交互对象的组织，它由一下基本元素组成：活动者、对象、链接和消息。</a:t>
            </a:r>
          </a:p>
        </p:txBody>
      </p:sp>
      <p:grpSp>
        <p:nvGrpSpPr>
          <p:cNvPr id="3" name="组合 2"/>
          <p:cNvGrpSpPr/>
          <p:nvPr/>
        </p:nvGrpSpPr>
        <p:grpSpPr>
          <a:xfrm>
            <a:off x="1781175" y="2785745"/>
            <a:ext cx="4173220" cy="3340100"/>
            <a:chOff x="140" y="4383"/>
            <a:chExt cx="6572" cy="5260"/>
          </a:xfrm>
        </p:grpSpPr>
        <p:grpSp>
          <p:nvGrpSpPr>
            <p:cNvPr id="97" name="组 96"/>
            <p:cNvGrpSpPr/>
            <p:nvPr/>
          </p:nvGrpSpPr>
          <p:grpSpPr>
            <a:xfrm>
              <a:off x="4565" y="4570"/>
              <a:ext cx="2147" cy="2147"/>
              <a:chOff x="5446394" y="1162855"/>
              <a:chExt cx="815044" cy="815044"/>
            </a:xfrm>
            <a:effectLst>
              <a:outerShdw blurRad="50800" dist="38100" dir="5400000" algn="t" rotWithShape="0">
                <a:prstClr val="black">
                  <a:alpha val="40000"/>
                </a:prstClr>
              </a:outerShdw>
            </a:effectLst>
          </p:grpSpPr>
          <p:sp>
            <p:nvSpPr>
              <p:cNvPr id="98" name="椭圆 97"/>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99" name="椭圆 9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00" name="文本框 99"/>
            <p:cNvSpPr txBox="1"/>
            <p:nvPr/>
          </p:nvSpPr>
          <p:spPr>
            <a:xfrm flipH="1">
              <a:off x="140" y="5278"/>
              <a:ext cx="4367" cy="1843"/>
            </a:xfrm>
            <a:prstGeom prst="rect">
              <a:avLst/>
            </a:prstGeom>
            <a:noFill/>
          </p:spPr>
          <p:txBody>
            <a:bodyPr wrap="square" rtlCol="0">
              <a:spAutoFit/>
            </a:bodyPr>
            <a:lstStyle/>
            <a:p>
              <a:pPr algn="r" defTabSz="608965">
                <a:lnSpc>
                  <a:spcPct val="130000"/>
                </a:lnSpc>
              </a:pPr>
              <a:r>
                <a:rPr lang="zh-CN" dirty="0">
                  <a:solidFill>
                    <a:srgbClr val="FFFFFF"/>
                  </a:solidFill>
                  <a:latin typeface="微软雅黑" panose="020B0503020204020204" charset="-122"/>
                  <a:ea typeface="微软雅黑" panose="020B0503020204020204" charset="-122"/>
                </a:rPr>
                <a:t>活动者（</a:t>
              </a:r>
              <a:r>
                <a:rPr lang="en-US" altLang="zh-CN" dirty="0">
                  <a:solidFill>
                    <a:srgbClr val="FFFFFF"/>
                  </a:solidFill>
                  <a:latin typeface="微软雅黑" panose="020B0503020204020204" charset="-122"/>
                  <a:ea typeface="微软雅黑" panose="020B0503020204020204" charset="-122"/>
                </a:rPr>
                <a:t>Actor</a:t>
              </a:r>
              <a:r>
                <a:rPr lang="zh-CN" altLang="en-US" dirty="0">
                  <a:solidFill>
                    <a:srgbClr val="FFFFFF"/>
                  </a:solidFill>
                  <a:latin typeface="微软雅黑" panose="020B0503020204020204" charset="-122"/>
                  <a:ea typeface="微软雅黑" panose="020B0503020204020204" charset="-122"/>
                </a:rPr>
                <a:t>）发出主动操作的对象，负责发送初始消息，启动一个操作。</a:t>
              </a:r>
            </a:p>
          </p:txBody>
        </p:sp>
        <p:sp>
          <p:nvSpPr>
            <p:cNvPr id="101" name="文本框 100"/>
            <p:cNvSpPr txBox="1"/>
            <p:nvPr/>
          </p:nvSpPr>
          <p:spPr>
            <a:xfrm flipH="1">
              <a:off x="727" y="4383"/>
              <a:ext cx="3640" cy="919"/>
            </a:xfrm>
            <a:prstGeom prst="rect">
              <a:avLst/>
            </a:prstGeom>
            <a:noFill/>
          </p:spPr>
          <p:txBody>
            <a:bodyPr wrap="square" rtlCol="0">
              <a:spAutoFit/>
            </a:bodyPr>
            <a:lstStyle/>
            <a:p>
              <a:pPr algn="r" defTabSz="608965"/>
              <a:r>
                <a:rPr kumimoji="1" lang="zh-CN" sz="3200" b="1" dirty="0">
                  <a:solidFill>
                    <a:srgbClr val="F9F5EE"/>
                  </a:solidFill>
                  <a:ea typeface="微软雅黑" panose="020B0503020204020204" charset="-122"/>
                </a:rPr>
                <a:t>活动者</a:t>
              </a:r>
            </a:p>
          </p:txBody>
        </p:sp>
        <p:grpSp>
          <p:nvGrpSpPr>
            <p:cNvPr id="102" name="组 101"/>
            <p:cNvGrpSpPr/>
            <p:nvPr/>
          </p:nvGrpSpPr>
          <p:grpSpPr>
            <a:xfrm>
              <a:off x="4565" y="7092"/>
              <a:ext cx="2147" cy="2147"/>
              <a:chOff x="5446394" y="1162855"/>
              <a:chExt cx="815044" cy="815044"/>
            </a:xfrm>
            <a:effectLst>
              <a:outerShdw blurRad="50800" dist="38100" dir="5400000" algn="t" rotWithShape="0">
                <a:prstClr val="black">
                  <a:alpha val="40000"/>
                </a:prstClr>
              </a:outerShdw>
            </a:effectLst>
          </p:grpSpPr>
          <p:sp>
            <p:nvSpPr>
              <p:cNvPr id="103" name="椭圆 102"/>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04" name="椭圆 103"/>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2</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05" name="文本框 104"/>
            <p:cNvSpPr txBox="1"/>
            <p:nvPr/>
          </p:nvSpPr>
          <p:spPr>
            <a:xfrm flipH="1">
              <a:off x="300" y="7800"/>
              <a:ext cx="4207" cy="1843"/>
            </a:xfrm>
            <a:prstGeom prst="rect">
              <a:avLst/>
            </a:prstGeom>
            <a:noFill/>
          </p:spPr>
          <p:txBody>
            <a:bodyPr wrap="square" rtlCol="0">
              <a:spAutoFit/>
            </a:bodyPr>
            <a:lstStyle/>
            <a:p>
              <a:pPr algn="r" defTabSz="608965">
                <a:lnSpc>
                  <a:spcPct val="130000"/>
                </a:lnSpc>
              </a:pPr>
              <a:r>
                <a:rPr lang="zh-CN" dirty="0">
                  <a:solidFill>
                    <a:srgbClr val="FFFFFF"/>
                  </a:solidFill>
                  <a:latin typeface="微软雅黑" panose="020B0503020204020204" charset="-122"/>
                  <a:ea typeface="微软雅黑" panose="020B0503020204020204" charset="-122"/>
                </a:rPr>
                <a:t>对象（</a:t>
              </a:r>
              <a:r>
                <a:rPr lang="en-US" altLang="zh-CN" dirty="0">
                  <a:solidFill>
                    <a:srgbClr val="FFFFFF"/>
                  </a:solidFill>
                  <a:latin typeface="微软雅黑" panose="020B0503020204020204" charset="-122"/>
                  <a:ea typeface="微软雅黑" panose="020B0503020204020204" charset="-122"/>
                </a:rPr>
                <a:t>Object</a:t>
              </a:r>
              <a:r>
                <a:rPr lang="zh-CN" dirty="0">
                  <a:solidFill>
                    <a:srgbClr val="FFFFFF"/>
                  </a:solidFill>
                  <a:latin typeface="微软雅黑" panose="020B0503020204020204" charset="-122"/>
                  <a:ea typeface="微软雅黑" panose="020B0503020204020204" charset="-122"/>
                </a:rPr>
                <a:t>）是类的实例，负责发送和接收消息。</a:t>
              </a:r>
            </a:p>
          </p:txBody>
        </p:sp>
        <p:sp>
          <p:nvSpPr>
            <p:cNvPr id="106" name="文本框 105"/>
            <p:cNvSpPr txBox="1"/>
            <p:nvPr/>
          </p:nvSpPr>
          <p:spPr>
            <a:xfrm flipH="1">
              <a:off x="980" y="6905"/>
              <a:ext cx="3387" cy="919"/>
            </a:xfrm>
            <a:prstGeom prst="rect">
              <a:avLst/>
            </a:prstGeom>
            <a:noFill/>
          </p:spPr>
          <p:txBody>
            <a:bodyPr wrap="square" rtlCol="0">
              <a:spAutoFit/>
            </a:bodyPr>
            <a:lstStyle/>
            <a:p>
              <a:pPr algn="r" defTabSz="608965"/>
              <a:r>
                <a:rPr kumimoji="1" lang="zh-CN" sz="3200" b="1" dirty="0">
                  <a:solidFill>
                    <a:srgbClr val="F9F5EE"/>
                  </a:solidFill>
                  <a:ea typeface="微软雅黑" panose="020B0503020204020204" charset="-122"/>
                </a:rPr>
                <a:t>对象</a:t>
              </a:r>
            </a:p>
          </p:txBody>
        </p:sp>
      </p:grpSp>
      <p:grpSp>
        <p:nvGrpSpPr>
          <p:cNvPr id="4" name="组合 3"/>
          <p:cNvGrpSpPr/>
          <p:nvPr/>
        </p:nvGrpSpPr>
        <p:grpSpPr>
          <a:xfrm>
            <a:off x="6779895" y="2202180"/>
            <a:ext cx="4078605" cy="3337560"/>
            <a:chOff x="12457" y="4387"/>
            <a:chExt cx="6423" cy="5256"/>
          </a:xfrm>
        </p:grpSpPr>
        <p:grpSp>
          <p:nvGrpSpPr>
            <p:cNvPr id="107" name="组 106"/>
            <p:cNvGrpSpPr/>
            <p:nvPr/>
          </p:nvGrpSpPr>
          <p:grpSpPr>
            <a:xfrm flipH="1">
              <a:off x="12457" y="4574"/>
              <a:ext cx="2147" cy="2147"/>
              <a:chOff x="5446394" y="1162855"/>
              <a:chExt cx="815044" cy="815044"/>
            </a:xfrm>
            <a:effectLst>
              <a:outerShdw blurRad="50800" dist="38100" dir="5400000" algn="t" rotWithShape="0">
                <a:prstClr val="black">
                  <a:alpha val="40000"/>
                </a:prstClr>
              </a:outerShdw>
            </a:effectLst>
          </p:grpSpPr>
          <p:sp>
            <p:nvSpPr>
              <p:cNvPr id="108" name="椭圆 107"/>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09" name="椭圆 10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3</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10" name="文本框 109"/>
            <p:cNvSpPr txBox="1"/>
            <p:nvPr/>
          </p:nvSpPr>
          <p:spPr>
            <a:xfrm>
              <a:off x="14801" y="5278"/>
              <a:ext cx="4079" cy="1276"/>
            </a:xfrm>
            <a:prstGeom prst="rect">
              <a:avLst/>
            </a:prstGeom>
            <a:noFill/>
          </p:spPr>
          <p:txBody>
            <a:bodyPr wrap="square" rtlCol="0">
              <a:spAutoFit/>
            </a:bodyPr>
            <a:lstStyle/>
            <a:p>
              <a:pPr defTabSz="608965">
                <a:lnSpc>
                  <a:spcPct val="130000"/>
                </a:lnSpc>
              </a:pPr>
              <a:r>
                <a:rPr lang="zh-CN" dirty="0">
                  <a:solidFill>
                    <a:srgbClr val="FFFFFF"/>
                  </a:solidFill>
                  <a:latin typeface="微软雅黑" panose="020B0503020204020204" charset="-122"/>
                  <a:ea typeface="微软雅黑" panose="020B0503020204020204" charset="-122"/>
                </a:rPr>
                <a:t>链接（</a:t>
              </a:r>
              <a:r>
                <a:rPr lang="en-US" altLang="zh-CN" dirty="0">
                  <a:solidFill>
                    <a:srgbClr val="FFFFFF"/>
                  </a:solidFill>
                  <a:latin typeface="微软雅黑" panose="020B0503020204020204" charset="-122"/>
                  <a:ea typeface="微软雅黑" panose="020B0503020204020204" charset="-122"/>
                </a:rPr>
                <a:t>Link</a:t>
              </a:r>
              <a:r>
                <a:rPr lang="zh-CN" dirty="0">
                  <a:solidFill>
                    <a:srgbClr val="FFFFFF"/>
                  </a:solidFill>
                  <a:latin typeface="微软雅黑" panose="020B0503020204020204" charset="-122"/>
                  <a:ea typeface="微软雅黑" panose="020B0503020204020204" charset="-122"/>
                </a:rPr>
                <a:t>）用线条来表示。</a:t>
              </a:r>
            </a:p>
          </p:txBody>
        </p:sp>
        <p:sp>
          <p:nvSpPr>
            <p:cNvPr id="111" name="文本框 110"/>
            <p:cNvSpPr txBox="1"/>
            <p:nvPr/>
          </p:nvSpPr>
          <p:spPr>
            <a:xfrm>
              <a:off x="14603" y="4387"/>
              <a:ext cx="3677" cy="919"/>
            </a:xfrm>
            <a:prstGeom prst="rect">
              <a:avLst/>
            </a:prstGeom>
            <a:noFill/>
          </p:spPr>
          <p:txBody>
            <a:bodyPr wrap="square" rtlCol="0">
              <a:spAutoFit/>
            </a:bodyPr>
            <a:lstStyle/>
            <a:p>
              <a:pPr defTabSz="608965"/>
              <a:r>
                <a:rPr kumimoji="1" lang="zh-CN" sz="3200" b="1" dirty="0">
                  <a:solidFill>
                    <a:srgbClr val="F9F5EE"/>
                  </a:solidFill>
                  <a:ea typeface="微软雅黑" panose="020B0503020204020204" charset="-122"/>
                </a:rPr>
                <a:t>链接</a:t>
              </a:r>
            </a:p>
          </p:txBody>
        </p:sp>
        <p:grpSp>
          <p:nvGrpSpPr>
            <p:cNvPr id="112" name="组 111"/>
            <p:cNvGrpSpPr/>
            <p:nvPr/>
          </p:nvGrpSpPr>
          <p:grpSpPr>
            <a:xfrm flipH="1">
              <a:off x="12457" y="7096"/>
              <a:ext cx="2147" cy="2147"/>
              <a:chOff x="5446394" y="1162855"/>
              <a:chExt cx="815044" cy="815044"/>
            </a:xfrm>
            <a:effectLst>
              <a:outerShdw blurRad="50800" dist="38100" dir="5400000" algn="t" rotWithShape="0">
                <a:prstClr val="black">
                  <a:alpha val="40000"/>
                </a:prstClr>
              </a:outerShdw>
            </a:effectLst>
          </p:grpSpPr>
          <p:sp>
            <p:nvSpPr>
              <p:cNvPr id="113" name="椭圆 112"/>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14" name="椭圆 113"/>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4</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15" name="文本框 114"/>
            <p:cNvSpPr txBox="1"/>
            <p:nvPr/>
          </p:nvSpPr>
          <p:spPr>
            <a:xfrm>
              <a:off x="14801" y="7800"/>
              <a:ext cx="4079" cy="1843"/>
            </a:xfrm>
            <a:prstGeom prst="rect">
              <a:avLst/>
            </a:prstGeom>
            <a:noFill/>
          </p:spPr>
          <p:txBody>
            <a:bodyPr wrap="square" rtlCol="0">
              <a:spAutoFit/>
            </a:bodyPr>
            <a:lstStyle/>
            <a:p>
              <a:pPr defTabSz="608965">
                <a:lnSpc>
                  <a:spcPct val="130000"/>
                </a:lnSpc>
              </a:pPr>
              <a:r>
                <a:rPr lang="zh-CN" dirty="0">
                  <a:solidFill>
                    <a:srgbClr val="FFFFFF"/>
                  </a:solidFill>
                  <a:latin typeface="微软雅黑" panose="020B0503020204020204" charset="-122"/>
                  <a:ea typeface="微软雅黑" panose="020B0503020204020204" charset="-122"/>
                </a:rPr>
                <a:t>消息（</a:t>
              </a:r>
              <a:r>
                <a:rPr lang="en-US" altLang="zh-CN" dirty="0">
                  <a:solidFill>
                    <a:srgbClr val="FFFFFF"/>
                  </a:solidFill>
                  <a:latin typeface="微软雅黑" panose="020B0503020204020204" charset="-122"/>
                  <a:ea typeface="微软雅黑" panose="020B0503020204020204" charset="-122"/>
                </a:rPr>
                <a:t>Message</a:t>
              </a:r>
              <a:r>
                <a:rPr lang="zh-CN" dirty="0">
                  <a:solidFill>
                    <a:srgbClr val="FFFFFF"/>
                  </a:solidFill>
                  <a:latin typeface="微软雅黑" panose="020B0503020204020204" charset="-122"/>
                  <a:ea typeface="微软雅黑" panose="020B0503020204020204" charset="-122"/>
                </a:rPr>
                <a:t>）的含义与顺序图中的消息基本类似。</a:t>
              </a:r>
            </a:p>
          </p:txBody>
        </p:sp>
        <p:sp>
          <p:nvSpPr>
            <p:cNvPr id="116" name="文本框 115"/>
            <p:cNvSpPr txBox="1"/>
            <p:nvPr/>
          </p:nvSpPr>
          <p:spPr>
            <a:xfrm>
              <a:off x="14603" y="6909"/>
              <a:ext cx="3677" cy="919"/>
            </a:xfrm>
            <a:prstGeom prst="rect">
              <a:avLst/>
            </a:prstGeom>
            <a:noFill/>
          </p:spPr>
          <p:txBody>
            <a:bodyPr wrap="square" rtlCol="0">
              <a:spAutoFit/>
            </a:bodyPr>
            <a:lstStyle/>
            <a:p>
              <a:pPr defTabSz="608965"/>
              <a:r>
                <a:rPr kumimoji="1" lang="zh-CN" sz="3200" b="1" dirty="0">
                  <a:solidFill>
                    <a:srgbClr val="F9F5EE"/>
                  </a:solidFill>
                  <a:ea typeface="微软雅黑" panose="020B0503020204020204" charset="-122"/>
                </a:rPr>
                <a:t>消息</a:t>
              </a:r>
            </a:p>
          </p:txBody>
        </p:sp>
      </p:grpSp>
      <p:sp>
        <p:nvSpPr>
          <p:cNvPr id="20" name="矩形 19"/>
          <p:cNvSpPr/>
          <p:nvPr/>
        </p:nvSpPr>
        <p:spPr>
          <a:xfrm>
            <a:off x="621922" y="1001719"/>
            <a:ext cx="3636010" cy="650875"/>
          </a:xfrm>
          <a:prstGeom prst="rect">
            <a:avLst/>
          </a:prstGeom>
        </p:spPr>
        <p:txBody>
          <a:bodyPr wrap="none">
            <a:spAutoFit/>
          </a:bodyPr>
          <a:lstStyle/>
          <a:p>
            <a:pPr defTabSz="1218565">
              <a:lnSpc>
                <a:spcPct val="130000"/>
              </a:lnSpc>
              <a:defRPr/>
            </a:pPr>
            <a:r>
              <a:rPr lang="en-US" altLang="zh-CN" sz="2800" b="1" dirty="0">
                <a:solidFill>
                  <a:srgbClr val="FB5F63"/>
                </a:solidFill>
                <a:latin typeface="Arial" panose="020B0604020202020204"/>
              </a:rPr>
              <a:t>5.2 </a:t>
            </a:r>
            <a:r>
              <a:rPr lang="zh-CN" altLang="en-US" sz="2800" b="1" dirty="0">
                <a:solidFill>
                  <a:srgbClr val="FB5F63"/>
                </a:solidFill>
                <a:latin typeface="Arial" panose="020B0604020202020204"/>
              </a:rPr>
              <a:t>通信图的基本内容</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19" name="矩形 18"/>
          <p:cNvSpPr/>
          <p:nvPr/>
        </p:nvSpPr>
        <p:spPr>
          <a:xfrm>
            <a:off x="5226685" y="1695450"/>
            <a:ext cx="5476240" cy="2968625"/>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消息用来描述系统动态行为，它是从一个对象向另一个或几个对象发送消息，或由一个对象调用另一个对象的操作。由三部分组成：发送者，接受者，活动。消息用带标签箭头表示，它附在链上。链连接了发送者和接受者，箭头所指方向为接受者。每个消息包括一个顺序号以及消息的名称，其中顺序号标识了消息的相关顺序。消息的名称可以是一个方法，包括名字，参数表，返回值。</a:t>
            </a:r>
          </a:p>
        </p:txBody>
      </p:sp>
      <p:sp>
        <p:nvSpPr>
          <p:cNvPr id="20" name="矩形 19"/>
          <p:cNvSpPr/>
          <p:nvPr/>
        </p:nvSpPr>
        <p:spPr>
          <a:xfrm>
            <a:off x="621922" y="1001719"/>
            <a:ext cx="3636010" cy="650875"/>
          </a:xfrm>
          <a:prstGeom prst="rect">
            <a:avLst/>
          </a:prstGeom>
        </p:spPr>
        <p:txBody>
          <a:bodyPr wrap="none">
            <a:spAutoFit/>
          </a:bodyPr>
          <a:lstStyle/>
          <a:p>
            <a:pPr algn="l" defTabSz="1218565">
              <a:lnSpc>
                <a:spcPct val="130000"/>
              </a:lnSpc>
              <a:defRPr/>
            </a:pPr>
            <a:r>
              <a:rPr lang="en-US" altLang="zh-CN" sz="2800" b="1" dirty="0">
                <a:solidFill>
                  <a:srgbClr val="FB5F63"/>
                </a:solidFill>
                <a:latin typeface="Arial" panose="020B0604020202020204"/>
                <a:sym typeface="+mn-ea"/>
              </a:rPr>
              <a:t>5.2 </a:t>
            </a:r>
            <a:r>
              <a:rPr lang="zh-CN" altLang="en-US" sz="2800" b="1" dirty="0">
                <a:solidFill>
                  <a:srgbClr val="FB5F63"/>
                </a:solidFill>
                <a:latin typeface="Arial" panose="020B0604020202020204"/>
                <a:sym typeface="+mn-ea"/>
              </a:rPr>
              <a:t>通信图的基本内容</a:t>
            </a:r>
          </a:p>
        </p:txBody>
      </p:sp>
      <p:grpSp>
        <p:nvGrpSpPr>
          <p:cNvPr id="21" name="组 20"/>
          <p:cNvGrpSpPr/>
          <p:nvPr/>
        </p:nvGrpSpPr>
        <p:grpSpPr>
          <a:xfrm>
            <a:off x="734211" y="21973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8" name="矩形 47"/>
          <p:cNvSpPr/>
          <p:nvPr/>
        </p:nvSpPr>
        <p:spPr>
          <a:xfrm>
            <a:off x="5226685" y="4664075"/>
            <a:ext cx="5476240" cy="810260"/>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利用消息可以完成很多任务，可以顺序执行、添加条件限制发送、创建带有消息的对象实例和执行迭代。</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19" name="矩形 18"/>
          <p:cNvSpPr/>
          <p:nvPr/>
        </p:nvSpPr>
        <p:spPr>
          <a:xfrm>
            <a:off x="621922" y="1502454"/>
            <a:ext cx="3200621" cy="2249170"/>
          </a:xfrm>
          <a:prstGeom prst="rect">
            <a:avLst/>
          </a:prstGeom>
        </p:spPr>
        <p:txBody>
          <a:bodyPr wrap="square">
            <a:spAutoFit/>
          </a:bodyPr>
          <a:lstStyle/>
          <a:p>
            <a:pPr lvl="0">
              <a:lnSpc>
                <a:spcPct val="130000"/>
              </a:lnSpc>
            </a:pPr>
            <a:r>
              <a:rPr lang="en-US" dirty="0">
                <a:solidFill>
                  <a:srgbClr val="FFFFFF"/>
                </a:solidFill>
                <a:latin typeface="微软雅黑" panose="020B0503020204020204" charset="-122"/>
                <a:ea typeface="微软雅黑" panose="020B0503020204020204" charset="-122"/>
                <a:cs typeface="微软雅黑" panose="020B0503020204020204" charset="-122"/>
              </a:rPr>
              <a:t>1</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）序列化</a:t>
            </a:r>
          </a:p>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序列化消息只需要在消息前添加序列号，默认情况下即可。这也是最简单的方式，消息会按照要执行的顺序排序，如右图所示。</a:t>
            </a:r>
          </a:p>
        </p:txBody>
      </p:sp>
      <p:sp>
        <p:nvSpPr>
          <p:cNvPr id="20" name="矩形 19"/>
          <p:cNvSpPr/>
          <p:nvPr/>
        </p:nvSpPr>
        <p:spPr>
          <a:xfrm>
            <a:off x="621922" y="1001719"/>
            <a:ext cx="3636010" cy="650875"/>
          </a:xfrm>
          <a:prstGeom prst="rect">
            <a:avLst/>
          </a:prstGeom>
        </p:spPr>
        <p:txBody>
          <a:bodyPr wrap="none">
            <a:spAutoFit/>
          </a:bodyPr>
          <a:lstStyle/>
          <a:p>
            <a:pPr defTabSz="1218565">
              <a:lnSpc>
                <a:spcPct val="130000"/>
              </a:lnSpc>
              <a:defRPr/>
            </a:pPr>
            <a:r>
              <a:rPr lang="en-US" altLang="zh-CN" sz="2800" b="1" dirty="0">
                <a:solidFill>
                  <a:srgbClr val="FB5F63"/>
                </a:solidFill>
                <a:latin typeface="Arial" panose="020B0604020202020204"/>
              </a:rPr>
              <a:t>5.2 </a:t>
            </a:r>
            <a:r>
              <a:rPr lang="zh-CN" altLang="en-US" sz="2800" b="1" dirty="0">
                <a:solidFill>
                  <a:srgbClr val="FB5F63"/>
                </a:solidFill>
                <a:latin typeface="Arial" panose="020B0604020202020204"/>
              </a:rPr>
              <a:t>通信图的基本内容</a:t>
            </a:r>
          </a:p>
        </p:txBody>
      </p:sp>
      <p:grpSp>
        <p:nvGrpSpPr>
          <p:cNvPr id="21" name="组 20"/>
          <p:cNvGrpSpPr/>
          <p:nvPr/>
        </p:nvGrpSpPr>
        <p:grpSpPr>
          <a:xfrm>
            <a:off x="1082826" y="338351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8" name="文本框 47"/>
          <p:cNvSpPr txBox="1"/>
          <p:nvPr/>
        </p:nvSpPr>
        <p:spPr>
          <a:xfrm>
            <a:off x="7004050" y="5813425"/>
            <a:ext cx="1870075" cy="368300"/>
          </a:xfrm>
          <a:prstGeom prst="rect">
            <a:avLst/>
          </a:prstGeom>
          <a:noFill/>
        </p:spPr>
        <p:txBody>
          <a:bodyPr wrap="square" rtlCol="0">
            <a:spAutoFit/>
          </a:bodyPr>
          <a:lstStyle/>
          <a:p>
            <a:r>
              <a:rPr lang="zh-CN" altLang="en-US">
                <a:solidFill>
                  <a:schemeClr val="bg1"/>
                </a:solidFill>
              </a:rPr>
              <a:t>成绩查询通信图</a:t>
            </a:r>
          </a:p>
        </p:txBody>
      </p:sp>
      <p:pic>
        <p:nvPicPr>
          <p:cNvPr id="49" name="图片 48" descr="UML基础——成绩查询通信图"/>
          <p:cNvPicPr>
            <a:picLocks noChangeAspect="1"/>
          </p:cNvPicPr>
          <p:nvPr/>
        </p:nvPicPr>
        <p:blipFill>
          <a:blip r:embed="rId2"/>
          <a:stretch>
            <a:fillRect/>
          </a:stretch>
        </p:blipFill>
        <p:spPr>
          <a:xfrm>
            <a:off x="4771390" y="1768475"/>
            <a:ext cx="6335395" cy="3820795"/>
          </a:xfrm>
          <a:prstGeom prst="rect">
            <a:avLst/>
          </a:prstGeom>
        </p:spPr>
      </p:pic>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19" name="矩形 18"/>
          <p:cNvSpPr/>
          <p:nvPr/>
        </p:nvSpPr>
        <p:spPr>
          <a:xfrm>
            <a:off x="621922" y="1502454"/>
            <a:ext cx="3200621" cy="1889760"/>
          </a:xfrm>
          <a:prstGeom prst="rect">
            <a:avLst/>
          </a:prstGeom>
        </p:spPr>
        <p:txBody>
          <a:bodyPr wrap="square">
            <a:spAutoFit/>
          </a:bodyPr>
          <a:lstStyle/>
          <a:p>
            <a:pPr lvl="0">
              <a:lnSpc>
                <a:spcPct val="130000"/>
              </a:lnSpc>
            </a:pPr>
            <a:r>
              <a:rPr lang="en-US" dirty="0">
                <a:solidFill>
                  <a:srgbClr val="FFFFFF"/>
                </a:solidFill>
                <a:latin typeface="微软雅黑" panose="020B0503020204020204" charset="-122"/>
                <a:ea typeface="微软雅黑" panose="020B0503020204020204" charset="-122"/>
                <a:cs typeface="微软雅黑" panose="020B0503020204020204" charset="-122"/>
              </a:rPr>
              <a:t>2</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）控制点条件</a:t>
            </a:r>
          </a:p>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控制点条件用来根据消息表达式的计算结果来限制消息的发送。控制点包含在消息中，在序列</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ID</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号和消息文本之间。</a:t>
            </a:r>
          </a:p>
        </p:txBody>
      </p:sp>
      <p:sp>
        <p:nvSpPr>
          <p:cNvPr id="20" name="矩形 19"/>
          <p:cNvSpPr/>
          <p:nvPr/>
        </p:nvSpPr>
        <p:spPr>
          <a:xfrm>
            <a:off x="621922" y="1001719"/>
            <a:ext cx="3636010" cy="650875"/>
          </a:xfrm>
          <a:prstGeom prst="rect">
            <a:avLst/>
          </a:prstGeom>
        </p:spPr>
        <p:txBody>
          <a:bodyPr wrap="none">
            <a:spAutoFit/>
          </a:bodyPr>
          <a:lstStyle/>
          <a:p>
            <a:pPr defTabSz="1218565">
              <a:lnSpc>
                <a:spcPct val="130000"/>
              </a:lnSpc>
              <a:defRPr/>
            </a:pPr>
            <a:r>
              <a:rPr lang="en-US" altLang="zh-CN" sz="2800" b="1" dirty="0">
                <a:solidFill>
                  <a:srgbClr val="FB5F63"/>
                </a:solidFill>
                <a:latin typeface="Arial" panose="020B0604020202020204"/>
              </a:rPr>
              <a:t>5.2 </a:t>
            </a:r>
            <a:r>
              <a:rPr lang="zh-CN" altLang="en-US" sz="2800" b="1" dirty="0">
                <a:solidFill>
                  <a:srgbClr val="FB5F63"/>
                </a:solidFill>
                <a:latin typeface="Arial" panose="020B0604020202020204"/>
              </a:rPr>
              <a:t>通信图的基本内容</a:t>
            </a:r>
          </a:p>
        </p:txBody>
      </p:sp>
      <p:grpSp>
        <p:nvGrpSpPr>
          <p:cNvPr id="21" name="组 20"/>
          <p:cNvGrpSpPr/>
          <p:nvPr/>
        </p:nvGrpSpPr>
        <p:grpSpPr>
          <a:xfrm>
            <a:off x="1108861" y="333271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8" name="文本框 47"/>
          <p:cNvSpPr txBox="1"/>
          <p:nvPr/>
        </p:nvSpPr>
        <p:spPr>
          <a:xfrm>
            <a:off x="7298690" y="5986145"/>
            <a:ext cx="1459865" cy="368300"/>
          </a:xfrm>
          <a:prstGeom prst="rect">
            <a:avLst/>
          </a:prstGeom>
          <a:noFill/>
        </p:spPr>
        <p:txBody>
          <a:bodyPr wrap="square" rtlCol="0">
            <a:spAutoFit/>
          </a:bodyPr>
          <a:lstStyle/>
          <a:p>
            <a:r>
              <a:rPr lang="zh-CN" altLang="en-US">
                <a:solidFill>
                  <a:schemeClr val="bg1"/>
                </a:solidFill>
              </a:rPr>
              <a:t>控制点条件</a:t>
            </a:r>
          </a:p>
        </p:txBody>
      </p:sp>
      <p:pic>
        <p:nvPicPr>
          <p:cNvPr id="5" name="图片 4" descr="UML基础——控制点条件"/>
          <p:cNvPicPr>
            <a:picLocks noChangeAspect="1"/>
          </p:cNvPicPr>
          <p:nvPr/>
        </p:nvPicPr>
        <p:blipFill>
          <a:blip r:embed="rId2"/>
          <a:stretch>
            <a:fillRect/>
          </a:stretch>
        </p:blipFill>
        <p:spPr>
          <a:xfrm>
            <a:off x="5156200" y="2672715"/>
            <a:ext cx="6157595" cy="3248660"/>
          </a:xfrm>
          <a:prstGeom prst="rect">
            <a:avLst/>
          </a:prstGeom>
        </p:spPr>
      </p:pic>
      <p:sp>
        <p:nvSpPr>
          <p:cNvPr id="6" name="矩形 5"/>
          <p:cNvSpPr/>
          <p:nvPr/>
        </p:nvSpPr>
        <p:spPr>
          <a:xfrm>
            <a:off x="5156200" y="1143000"/>
            <a:ext cx="6151245" cy="1529715"/>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例如，如果</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B</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计算结果为真，那么</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ObjectA</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将会把消息</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operator1</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发送给</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ObjectB</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；如果</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C</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计算结果为真，那么</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ObjectA</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将会把消息</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operator2</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发送给</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ObjectC</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；其他条件下不会发送任何消息，如下图。</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19" name="矩形 18"/>
          <p:cNvSpPr/>
          <p:nvPr/>
        </p:nvSpPr>
        <p:spPr>
          <a:xfrm>
            <a:off x="621922" y="1502454"/>
            <a:ext cx="3200621" cy="1889760"/>
          </a:xfrm>
          <a:prstGeom prst="rect">
            <a:avLst/>
          </a:prstGeom>
        </p:spPr>
        <p:txBody>
          <a:bodyPr wrap="square">
            <a:spAutoFit/>
          </a:bodyPr>
          <a:lstStyle/>
          <a:p>
            <a:pPr lvl="0">
              <a:lnSpc>
                <a:spcPct val="130000"/>
              </a:lnSpc>
            </a:pPr>
            <a:r>
              <a:rPr lang="en-US" dirty="0">
                <a:solidFill>
                  <a:srgbClr val="FFFFFF"/>
                </a:solidFill>
                <a:latin typeface="微软雅黑" panose="020B0503020204020204" charset="-122"/>
                <a:ea typeface="微软雅黑" panose="020B0503020204020204" charset="-122"/>
                <a:cs typeface="微软雅黑" panose="020B0503020204020204" charset="-122"/>
              </a:rPr>
              <a:t>3</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zh-CN" dirty="0">
                <a:solidFill>
                  <a:srgbClr val="FFFFFF"/>
                </a:solidFill>
                <a:latin typeface="微软雅黑" panose="020B0503020204020204" charset="-122"/>
                <a:ea typeface="微软雅黑" panose="020B0503020204020204" charset="-122"/>
                <a:cs typeface="微软雅黑" panose="020B0503020204020204" charset="-122"/>
              </a:rPr>
              <a:t>创建实例</a:t>
            </a:r>
          </a:p>
          <a:p>
            <a:pPr lvl="0">
              <a:lnSpc>
                <a:spcPct val="130000"/>
              </a:lnSpc>
            </a:pPr>
            <a:r>
              <a:rPr lang="zh-CN" dirty="0">
                <a:solidFill>
                  <a:srgbClr val="FFFFFF"/>
                </a:solidFill>
                <a:latin typeface="微软雅黑" panose="020B0503020204020204" charset="-122"/>
                <a:ea typeface="微软雅黑" panose="020B0503020204020204" charset="-122"/>
                <a:cs typeface="微软雅黑" panose="020B0503020204020204" charset="-122"/>
              </a:rPr>
              <a:t>就像在顺序图中看到的一样，消息也可以用来在通信图中创建对象实例。为此，一个消息将会发送到新创建的对象实例</a:t>
            </a:r>
            <a:r>
              <a:rPr lang="zh-CN" sz="1335" dirty="0">
                <a:solidFill>
                  <a:srgbClr val="FFFFFF"/>
                </a:solidFill>
                <a:latin typeface="微软雅黑" panose="020B0503020204020204" charset="-122"/>
                <a:ea typeface="微软雅黑" panose="020B0503020204020204" charset="-122"/>
                <a:cs typeface="微软雅黑" panose="020B0503020204020204" charset="-122"/>
              </a:rPr>
              <a:t>。</a:t>
            </a:r>
          </a:p>
        </p:txBody>
      </p:sp>
      <p:sp>
        <p:nvSpPr>
          <p:cNvPr id="20" name="矩形 19"/>
          <p:cNvSpPr/>
          <p:nvPr/>
        </p:nvSpPr>
        <p:spPr>
          <a:xfrm>
            <a:off x="621922" y="1001719"/>
            <a:ext cx="3636010" cy="650875"/>
          </a:xfrm>
          <a:prstGeom prst="rect">
            <a:avLst/>
          </a:prstGeom>
        </p:spPr>
        <p:txBody>
          <a:bodyPr wrap="none">
            <a:spAutoFit/>
          </a:bodyPr>
          <a:lstStyle/>
          <a:p>
            <a:pPr defTabSz="1218565">
              <a:lnSpc>
                <a:spcPct val="130000"/>
              </a:lnSpc>
              <a:defRPr/>
            </a:pPr>
            <a:r>
              <a:rPr lang="en-US" altLang="zh-CN" sz="2800" b="1" dirty="0">
                <a:solidFill>
                  <a:srgbClr val="FB5F63"/>
                </a:solidFill>
                <a:latin typeface="Arial" panose="020B0604020202020204"/>
              </a:rPr>
              <a:t>5.2 </a:t>
            </a:r>
            <a:r>
              <a:rPr lang="zh-CN" altLang="en-US" sz="2800" b="1" dirty="0">
                <a:solidFill>
                  <a:srgbClr val="FB5F63"/>
                </a:solidFill>
                <a:latin typeface="Arial" panose="020B0604020202020204"/>
              </a:rPr>
              <a:t>通信图的基本内容</a:t>
            </a: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8" name="文本框 47"/>
          <p:cNvSpPr txBox="1"/>
          <p:nvPr/>
        </p:nvSpPr>
        <p:spPr>
          <a:xfrm>
            <a:off x="7357745" y="4673600"/>
            <a:ext cx="1605915" cy="368300"/>
          </a:xfrm>
          <a:prstGeom prst="rect">
            <a:avLst/>
          </a:prstGeom>
          <a:noFill/>
        </p:spPr>
        <p:txBody>
          <a:bodyPr wrap="square" rtlCol="0">
            <a:spAutoFit/>
          </a:bodyPr>
          <a:lstStyle/>
          <a:p>
            <a:r>
              <a:rPr lang="zh-CN" altLang="en-US">
                <a:solidFill>
                  <a:schemeClr val="bg1"/>
                </a:solidFill>
              </a:rPr>
              <a:t>创建实例</a:t>
            </a:r>
          </a:p>
        </p:txBody>
      </p:sp>
      <p:sp>
        <p:nvSpPr>
          <p:cNvPr id="3" name="矩形 2"/>
          <p:cNvSpPr/>
          <p:nvPr/>
        </p:nvSpPr>
        <p:spPr>
          <a:xfrm>
            <a:off x="5017135" y="1365885"/>
            <a:ext cx="6287135" cy="810260"/>
          </a:xfrm>
          <a:prstGeom prst="rect">
            <a:avLst/>
          </a:prstGeom>
        </p:spPr>
        <p:txBody>
          <a:bodyPr wrap="square">
            <a:spAutoFit/>
          </a:bodyPr>
          <a:lstStyle/>
          <a:p>
            <a:pPr lvl="0">
              <a:lnSpc>
                <a:spcPct val="130000"/>
              </a:lnSpc>
            </a:pPr>
            <a:r>
              <a:rPr lang="zh-CN" dirty="0">
                <a:solidFill>
                  <a:srgbClr val="FFFFFF"/>
                </a:solidFill>
                <a:latin typeface="微软雅黑" panose="020B0503020204020204" charset="-122"/>
                <a:ea typeface="微软雅黑" panose="020B0503020204020204" charset="-122"/>
                <a:cs typeface="微软雅黑" panose="020B0503020204020204" charset="-122"/>
              </a:rPr>
              <a:t>对象使用</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“new”</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构造类型，消息使用</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“create”</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构造类型，以便让读者清楚对象是在运行中创建的，如下图。</a:t>
            </a:r>
          </a:p>
        </p:txBody>
      </p:sp>
      <p:pic>
        <p:nvPicPr>
          <p:cNvPr id="4" name="图片 3" descr="UML基础——创建实例"/>
          <p:cNvPicPr>
            <a:picLocks noChangeAspect="1"/>
          </p:cNvPicPr>
          <p:nvPr/>
        </p:nvPicPr>
        <p:blipFill>
          <a:blip r:embed="rId2"/>
          <a:stretch>
            <a:fillRect/>
          </a:stretch>
        </p:blipFill>
        <p:spPr>
          <a:xfrm>
            <a:off x="5131435" y="2665730"/>
            <a:ext cx="6058535" cy="1360170"/>
          </a:xfrm>
          <a:prstGeom prst="rect">
            <a:avLst/>
          </a:prstGeom>
        </p:spPr>
      </p:pic>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19" name="矩形 18"/>
          <p:cNvSpPr/>
          <p:nvPr/>
        </p:nvSpPr>
        <p:spPr>
          <a:xfrm>
            <a:off x="621922" y="1502454"/>
            <a:ext cx="3200621" cy="1170305"/>
          </a:xfrm>
          <a:prstGeom prst="rect">
            <a:avLst/>
          </a:prstGeom>
        </p:spPr>
        <p:txBody>
          <a:bodyPr wrap="square">
            <a:spAutoFit/>
          </a:bodyPr>
          <a:lstStyle/>
          <a:p>
            <a:pPr lvl="0">
              <a:lnSpc>
                <a:spcPct val="130000"/>
              </a:lnSpc>
            </a:pPr>
            <a:r>
              <a:rPr lang="en-US" dirty="0">
                <a:solidFill>
                  <a:srgbClr val="FFFFFF"/>
                </a:solidFill>
                <a:latin typeface="微软雅黑" panose="020B0503020204020204" charset="-122"/>
                <a:ea typeface="微软雅黑" panose="020B0503020204020204" charset="-122"/>
                <a:cs typeface="微软雅黑" panose="020B0503020204020204" charset="-122"/>
              </a:rPr>
              <a:t>4</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zh-CN" dirty="0">
                <a:solidFill>
                  <a:srgbClr val="FFFFFF"/>
                </a:solidFill>
                <a:latin typeface="微软雅黑" panose="020B0503020204020204" charset="-122"/>
                <a:ea typeface="微软雅黑" panose="020B0503020204020204" charset="-122"/>
                <a:cs typeface="微软雅黑" panose="020B0503020204020204" charset="-122"/>
              </a:rPr>
              <a:t>发送给多对象的消息</a:t>
            </a:r>
          </a:p>
          <a:p>
            <a:pPr lvl="0">
              <a:lnSpc>
                <a:spcPct val="130000"/>
              </a:lnSpc>
            </a:pPr>
            <a:r>
              <a:rPr lang="zh-CN" dirty="0">
                <a:solidFill>
                  <a:srgbClr val="FFFFFF"/>
                </a:solidFill>
                <a:latin typeface="微软雅黑" panose="020B0503020204020204" charset="-122"/>
                <a:ea typeface="微软雅黑" panose="020B0503020204020204" charset="-122"/>
                <a:cs typeface="微软雅黑" panose="020B0503020204020204" charset="-122"/>
              </a:rPr>
              <a:t>一个对象可能会向同一个类的多个对象同时发送一个消息。</a:t>
            </a:r>
          </a:p>
        </p:txBody>
      </p:sp>
      <p:sp>
        <p:nvSpPr>
          <p:cNvPr id="20" name="矩形 19"/>
          <p:cNvSpPr/>
          <p:nvPr/>
        </p:nvSpPr>
        <p:spPr>
          <a:xfrm>
            <a:off x="621922" y="1001719"/>
            <a:ext cx="3636010" cy="650875"/>
          </a:xfrm>
          <a:prstGeom prst="rect">
            <a:avLst/>
          </a:prstGeom>
        </p:spPr>
        <p:txBody>
          <a:bodyPr wrap="none">
            <a:spAutoFit/>
          </a:bodyPr>
          <a:lstStyle/>
          <a:p>
            <a:pPr defTabSz="1218565">
              <a:lnSpc>
                <a:spcPct val="130000"/>
              </a:lnSpc>
              <a:defRPr/>
            </a:pPr>
            <a:r>
              <a:rPr lang="en-US" altLang="zh-CN" sz="2800" b="1" dirty="0">
                <a:solidFill>
                  <a:srgbClr val="FB5F63"/>
                </a:solidFill>
                <a:latin typeface="Arial" panose="020B0604020202020204"/>
              </a:rPr>
              <a:t>5.2 </a:t>
            </a:r>
            <a:r>
              <a:rPr lang="zh-CN" altLang="en-US" sz="2800" b="1" dirty="0">
                <a:solidFill>
                  <a:srgbClr val="FB5F63"/>
                </a:solidFill>
                <a:latin typeface="Arial" panose="020B0604020202020204"/>
              </a:rPr>
              <a:t>通信图的基本内容</a:t>
            </a: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8" name="文本框 47"/>
          <p:cNvSpPr txBox="1"/>
          <p:nvPr/>
        </p:nvSpPr>
        <p:spPr>
          <a:xfrm>
            <a:off x="7866380" y="4745355"/>
            <a:ext cx="900430" cy="368300"/>
          </a:xfrm>
          <a:prstGeom prst="rect">
            <a:avLst/>
          </a:prstGeom>
          <a:noFill/>
        </p:spPr>
        <p:txBody>
          <a:bodyPr wrap="square" rtlCol="0">
            <a:spAutoFit/>
          </a:bodyPr>
          <a:lstStyle/>
          <a:p>
            <a:r>
              <a:rPr lang="zh-CN" altLang="en-US">
                <a:solidFill>
                  <a:schemeClr val="bg1"/>
                </a:solidFill>
              </a:rPr>
              <a:t>多对象</a:t>
            </a:r>
          </a:p>
        </p:txBody>
      </p:sp>
      <p:sp>
        <p:nvSpPr>
          <p:cNvPr id="6" name="矩形 5"/>
          <p:cNvSpPr/>
          <p:nvPr/>
        </p:nvSpPr>
        <p:spPr>
          <a:xfrm>
            <a:off x="5156200" y="1362710"/>
            <a:ext cx="6151245" cy="1529715"/>
          </a:xfrm>
          <a:prstGeom prst="rect">
            <a:avLst/>
          </a:prstGeom>
        </p:spPr>
        <p:txBody>
          <a:bodyPr wrap="square">
            <a:spAutoFit/>
          </a:bodyPr>
          <a:lstStyle/>
          <a:p>
            <a:pPr lvl="0">
              <a:lnSpc>
                <a:spcPct val="130000"/>
              </a:lnSpc>
            </a:pPr>
            <a:r>
              <a:rPr lang="zh-CN" dirty="0">
                <a:solidFill>
                  <a:srgbClr val="FFFFFF"/>
                </a:solidFill>
                <a:latin typeface="微软雅黑" panose="020B0503020204020204" charset="-122"/>
                <a:ea typeface="微软雅黑" panose="020B0503020204020204" charset="-122"/>
                <a:cs typeface="微软雅黑" panose="020B0503020204020204" charset="-122"/>
              </a:rPr>
              <a:t>在通信图中，</a:t>
            </a:r>
            <a:r>
              <a:rPr lang="zh-CN" dirty="0">
                <a:solidFill>
                  <a:srgbClr val="FF0000"/>
                </a:solidFill>
                <a:latin typeface="微软雅黑" panose="020B0503020204020204" charset="-122"/>
                <a:ea typeface="微软雅黑" panose="020B0503020204020204" charset="-122"/>
                <a:cs typeface="微软雅黑" panose="020B0503020204020204" charset="-122"/>
              </a:rPr>
              <a:t>多对象</a:t>
            </a:r>
            <a:r>
              <a:rPr lang="zh-CN"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Multiple Object</a:t>
            </a:r>
            <a:r>
              <a:rPr lang="zh-CN" dirty="0">
                <a:solidFill>
                  <a:srgbClr val="FFFFFF"/>
                </a:solidFill>
                <a:latin typeface="微软雅黑" panose="020B0503020204020204" charset="-122"/>
                <a:ea typeface="微软雅黑" panose="020B0503020204020204" charset="-122"/>
                <a:cs typeface="微软雅黑" panose="020B0503020204020204" charset="-122"/>
              </a:rPr>
              <a:t>）用</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一个叠向后延伸的多个对象图标</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表示。在多对象前面可以加上用</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括起来的条件，前面加一个</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，用来说明消息发送给多个对象，如下图。</a:t>
            </a:r>
          </a:p>
        </p:txBody>
      </p:sp>
      <p:pic>
        <p:nvPicPr>
          <p:cNvPr id="3" name="图片 2" descr="UML基础——多对象"/>
          <p:cNvPicPr>
            <a:picLocks noChangeAspect="1"/>
          </p:cNvPicPr>
          <p:nvPr/>
        </p:nvPicPr>
        <p:blipFill>
          <a:blip r:embed="rId2"/>
          <a:stretch>
            <a:fillRect/>
          </a:stretch>
        </p:blipFill>
        <p:spPr>
          <a:xfrm>
            <a:off x="4940935" y="3187700"/>
            <a:ext cx="6750685" cy="1169670"/>
          </a:xfrm>
          <a:prstGeom prst="rect">
            <a:avLst/>
          </a:prstGeom>
        </p:spPr>
      </p:pic>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19" name="矩形 18"/>
          <p:cNvSpPr/>
          <p:nvPr/>
        </p:nvSpPr>
        <p:spPr>
          <a:xfrm>
            <a:off x="621922" y="1502454"/>
            <a:ext cx="3200621" cy="1170305"/>
          </a:xfrm>
          <a:prstGeom prst="rect">
            <a:avLst/>
          </a:prstGeom>
        </p:spPr>
        <p:txBody>
          <a:bodyPr wrap="square">
            <a:spAutoFit/>
          </a:bodyPr>
          <a:lstStyle/>
          <a:p>
            <a:pPr lvl="0">
              <a:lnSpc>
                <a:spcPct val="130000"/>
              </a:lnSpc>
            </a:pPr>
            <a:r>
              <a:rPr lang="en-US" dirty="0">
                <a:solidFill>
                  <a:srgbClr val="FFFFFF"/>
                </a:solidFill>
                <a:latin typeface="微软雅黑" panose="020B0503020204020204" charset="-122"/>
                <a:ea typeface="微软雅黑" panose="020B0503020204020204" charset="-122"/>
                <a:cs typeface="微软雅黑" panose="020B0503020204020204" charset="-122"/>
              </a:rPr>
              <a:t>4</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zh-CN" dirty="0">
                <a:solidFill>
                  <a:srgbClr val="FFFFFF"/>
                </a:solidFill>
                <a:latin typeface="微软雅黑" panose="020B0503020204020204" charset="-122"/>
                <a:ea typeface="微软雅黑" panose="020B0503020204020204" charset="-122"/>
                <a:cs typeface="微软雅黑" panose="020B0503020204020204" charset="-122"/>
              </a:rPr>
              <a:t>发送给多对象的消息</a:t>
            </a:r>
          </a:p>
          <a:p>
            <a:pPr lvl="0">
              <a:lnSpc>
                <a:spcPct val="130000"/>
              </a:lnSpc>
            </a:pPr>
            <a:r>
              <a:rPr lang="zh-CN" dirty="0">
                <a:solidFill>
                  <a:srgbClr val="FFFFFF"/>
                </a:solidFill>
                <a:latin typeface="微软雅黑" panose="020B0503020204020204" charset="-122"/>
                <a:ea typeface="微软雅黑" panose="020B0503020204020204" charset="-122"/>
                <a:cs typeface="微软雅黑" panose="020B0503020204020204" charset="-122"/>
              </a:rPr>
              <a:t>有时，按顺序发送消息是很重要的。</a:t>
            </a:r>
          </a:p>
        </p:txBody>
      </p:sp>
      <p:sp>
        <p:nvSpPr>
          <p:cNvPr id="20" name="矩形 19"/>
          <p:cNvSpPr/>
          <p:nvPr/>
        </p:nvSpPr>
        <p:spPr>
          <a:xfrm>
            <a:off x="621922" y="1001719"/>
            <a:ext cx="3636010" cy="650875"/>
          </a:xfrm>
          <a:prstGeom prst="rect">
            <a:avLst/>
          </a:prstGeom>
        </p:spPr>
        <p:txBody>
          <a:bodyPr wrap="none">
            <a:spAutoFit/>
          </a:bodyPr>
          <a:lstStyle/>
          <a:p>
            <a:pPr defTabSz="1218565">
              <a:lnSpc>
                <a:spcPct val="130000"/>
              </a:lnSpc>
              <a:defRPr/>
            </a:pPr>
            <a:r>
              <a:rPr lang="en-US" altLang="zh-CN" sz="2800" b="1" dirty="0">
                <a:solidFill>
                  <a:srgbClr val="FB5F63"/>
                </a:solidFill>
                <a:latin typeface="Arial" panose="020B0604020202020204"/>
              </a:rPr>
              <a:t>5.2 </a:t>
            </a:r>
            <a:r>
              <a:rPr lang="zh-CN" altLang="en-US" sz="2800" b="1" dirty="0">
                <a:solidFill>
                  <a:srgbClr val="FB5F63"/>
                </a:solidFill>
                <a:latin typeface="Arial" panose="020B0604020202020204"/>
              </a:rPr>
              <a:t>通信图的基本内容</a:t>
            </a: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8" name="文本框 47"/>
          <p:cNvSpPr txBox="1"/>
          <p:nvPr/>
        </p:nvSpPr>
        <p:spPr>
          <a:xfrm>
            <a:off x="6051550" y="5753100"/>
            <a:ext cx="4360545" cy="368300"/>
          </a:xfrm>
          <a:prstGeom prst="rect">
            <a:avLst/>
          </a:prstGeom>
          <a:noFill/>
        </p:spPr>
        <p:txBody>
          <a:bodyPr wrap="square" rtlCol="0">
            <a:spAutoFit/>
          </a:bodyPr>
          <a:lstStyle/>
          <a:p>
            <a:pPr algn="ctr"/>
            <a:r>
              <a:rPr lang="zh-CN" altLang="en-US">
                <a:solidFill>
                  <a:schemeClr val="bg1"/>
                </a:solidFill>
              </a:rPr>
              <a:t>一个对象以指定的次序向多对象发送消息</a:t>
            </a:r>
          </a:p>
        </p:txBody>
      </p:sp>
      <p:sp>
        <p:nvSpPr>
          <p:cNvPr id="6" name="矩形 5"/>
          <p:cNvSpPr/>
          <p:nvPr/>
        </p:nvSpPr>
        <p:spPr>
          <a:xfrm>
            <a:off x="5156200" y="1362710"/>
            <a:ext cx="6151245" cy="1170305"/>
          </a:xfrm>
          <a:prstGeom prst="rect">
            <a:avLst/>
          </a:prstGeom>
        </p:spPr>
        <p:txBody>
          <a:bodyPr wrap="square">
            <a:spAutoFit/>
          </a:bodyPr>
          <a:lstStyle/>
          <a:p>
            <a:pPr lvl="0">
              <a:lnSpc>
                <a:spcPct val="130000"/>
              </a:lnSpc>
            </a:pPr>
            <a:r>
              <a:rPr lang="zh-CN" dirty="0">
                <a:solidFill>
                  <a:srgbClr val="FFFFFF"/>
                </a:solidFill>
                <a:latin typeface="微软雅黑" panose="020B0503020204020204" charset="-122"/>
                <a:ea typeface="微软雅黑" panose="020B0503020204020204" charset="-122"/>
                <a:cs typeface="微软雅黑" panose="020B0503020204020204" charset="-122"/>
              </a:rPr>
              <a:t>例如，银行出纳员（</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Bank Clerk</a:t>
            </a:r>
            <a:r>
              <a:rPr lang="zh-CN" dirty="0">
                <a:solidFill>
                  <a:srgbClr val="FFFFFF"/>
                </a:solidFill>
                <a:latin typeface="微软雅黑" panose="020B0503020204020204" charset="-122"/>
                <a:ea typeface="微软雅黑" panose="020B0503020204020204" charset="-122"/>
                <a:cs typeface="微软雅黑" panose="020B0503020204020204" charset="-122"/>
              </a:rPr>
              <a:t>）要按照顾客排队的次序为顾客（</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Customer</a:t>
            </a:r>
            <a:r>
              <a:rPr lang="zh-CN" dirty="0">
                <a:solidFill>
                  <a:srgbClr val="FFFFFF"/>
                </a:solidFill>
                <a:latin typeface="微软雅黑" panose="020B0503020204020204" charset="-122"/>
                <a:ea typeface="微软雅黑" panose="020B0503020204020204" charset="-122"/>
                <a:cs typeface="微软雅黑" panose="020B0503020204020204" charset="-122"/>
              </a:rPr>
              <a:t>）服务。可以用</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“while”</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条件表达出消息的顺序（例如</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“line position=l...n”</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），如下图。</a:t>
            </a:r>
          </a:p>
        </p:txBody>
      </p:sp>
      <p:pic>
        <p:nvPicPr>
          <p:cNvPr id="5" name="图片 4" descr="UML基础——一个对象以指定的次序向多对象发送消息"/>
          <p:cNvPicPr>
            <a:picLocks noChangeAspect="1"/>
          </p:cNvPicPr>
          <p:nvPr/>
        </p:nvPicPr>
        <p:blipFill>
          <a:blip r:embed="rId2"/>
          <a:stretch>
            <a:fillRect/>
          </a:stretch>
        </p:blipFill>
        <p:spPr>
          <a:xfrm>
            <a:off x="5484495" y="2708910"/>
            <a:ext cx="5494655" cy="2805430"/>
          </a:xfrm>
          <a:prstGeom prst="rect">
            <a:avLst/>
          </a:prstGeom>
        </p:spPr>
      </p:pic>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19" name="矩形 18"/>
          <p:cNvSpPr/>
          <p:nvPr/>
        </p:nvSpPr>
        <p:spPr>
          <a:xfrm>
            <a:off x="621665" y="1502410"/>
            <a:ext cx="3635375" cy="2249170"/>
          </a:xfrm>
          <a:prstGeom prst="rect">
            <a:avLst/>
          </a:prstGeom>
        </p:spPr>
        <p:txBody>
          <a:bodyPr wrap="square">
            <a:spAutoFit/>
          </a:bodyPr>
          <a:lstStyle/>
          <a:p>
            <a:pPr lvl="0">
              <a:lnSpc>
                <a:spcPct val="130000"/>
              </a:lnSpc>
            </a:pPr>
            <a:r>
              <a:rPr lang="en-US" dirty="0">
                <a:solidFill>
                  <a:srgbClr val="FFFFFF"/>
                </a:solidFill>
                <a:latin typeface="微软雅黑" panose="020B0503020204020204" charset="-122"/>
                <a:ea typeface="微软雅黑" panose="020B0503020204020204" charset="-122"/>
                <a:cs typeface="微软雅黑" panose="020B0503020204020204" charset="-122"/>
              </a:rPr>
              <a:t>5</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zh-CN" dirty="0">
                <a:solidFill>
                  <a:srgbClr val="FFFFFF"/>
                </a:solidFill>
                <a:latin typeface="微软雅黑" panose="020B0503020204020204" charset="-122"/>
                <a:ea typeface="微软雅黑" panose="020B0503020204020204" charset="-122"/>
                <a:cs typeface="微软雅黑" panose="020B0503020204020204" charset="-122"/>
              </a:rPr>
              <a:t>返回结果</a:t>
            </a:r>
          </a:p>
          <a:p>
            <a:pPr lvl="0">
              <a:lnSpc>
                <a:spcPct val="130000"/>
              </a:lnSpc>
            </a:pPr>
            <a:r>
              <a:rPr lang="zh-CN" dirty="0">
                <a:solidFill>
                  <a:srgbClr val="FFFFFF"/>
                </a:solidFill>
                <a:latin typeface="微软雅黑" panose="020B0503020204020204" charset="-122"/>
                <a:ea typeface="微软雅黑" panose="020B0503020204020204" charset="-122"/>
                <a:cs typeface="微软雅黑" panose="020B0503020204020204" charset="-122"/>
              </a:rPr>
              <a:t>消息可能是要求某个对象进行计算并返回结果的值。</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UML</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提供了返回值的表示法。返回值的名字在最左，后跟赋值号</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，接着是操作名和操作的参数。</a:t>
            </a:r>
          </a:p>
        </p:txBody>
      </p:sp>
      <p:sp>
        <p:nvSpPr>
          <p:cNvPr id="20" name="矩形 19"/>
          <p:cNvSpPr/>
          <p:nvPr/>
        </p:nvSpPr>
        <p:spPr>
          <a:xfrm>
            <a:off x="621922" y="1001719"/>
            <a:ext cx="3636010" cy="650875"/>
          </a:xfrm>
          <a:prstGeom prst="rect">
            <a:avLst/>
          </a:prstGeom>
        </p:spPr>
        <p:txBody>
          <a:bodyPr wrap="none">
            <a:spAutoFit/>
          </a:bodyPr>
          <a:lstStyle/>
          <a:p>
            <a:pPr defTabSz="1218565">
              <a:lnSpc>
                <a:spcPct val="130000"/>
              </a:lnSpc>
              <a:defRPr/>
            </a:pPr>
            <a:r>
              <a:rPr lang="en-US" altLang="zh-CN" sz="2800" b="1" dirty="0">
                <a:solidFill>
                  <a:srgbClr val="FB5F63"/>
                </a:solidFill>
                <a:latin typeface="Arial" panose="020B0604020202020204"/>
              </a:rPr>
              <a:t>5.2 </a:t>
            </a:r>
            <a:r>
              <a:rPr lang="zh-CN" altLang="en-US" sz="2800" b="1" dirty="0">
                <a:solidFill>
                  <a:srgbClr val="FB5F63"/>
                </a:solidFill>
                <a:latin typeface="Arial" panose="020B0604020202020204"/>
              </a:rPr>
              <a:t>通信图的基本内容</a:t>
            </a:r>
          </a:p>
        </p:txBody>
      </p:sp>
      <p:grpSp>
        <p:nvGrpSpPr>
          <p:cNvPr id="21" name="组 20"/>
          <p:cNvGrpSpPr/>
          <p:nvPr/>
        </p:nvGrpSpPr>
        <p:grpSpPr>
          <a:xfrm>
            <a:off x="1301901" y="352321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8" name="文本框 47"/>
          <p:cNvSpPr txBox="1"/>
          <p:nvPr/>
        </p:nvSpPr>
        <p:spPr>
          <a:xfrm>
            <a:off x="6051550" y="5346700"/>
            <a:ext cx="4360545" cy="368300"/>
          </a:xfrm>
          <a:prstGeom prst="rect">
            <a:avLst/>
          </a:prstGeom>
          <a:noFill/>
        </p:spPr>
        <p:txBody>
          <a:bodyPr wrap="square" rtlCol="0">
            <a:spAutoFit/>
          </a:bodyPr>
          <a:lstStyle/>
          <a:p>
            <a:pPr algn="ctr"/>
            <a:r>
              <a:rPr lang="zh-CN" altLang="en-US">
                <a:solidFill>
                  <a:schemeClr val="bg1"/>
                </a:solidFill>
              </a:rPr>
              <a:t>一个包含返回值表示法的通信图</a:t>
            </a:r>
          </a:p>
        </p:txBody>
      </p:sp>
      <p:sp>
        <p:nvSpPr>
          <p:cNvPr id="6" name="矩形 5"/>
          <p:cNvSpPr/>
          <p:nvPr/>
        </p:nvSpPr>
        <p:spPr>
          <a:xfrm>
            <a:off x="5156200" y="1362710"/>
            <a:ext cx="6151245" cy="1170305"/>
          </a:xfrm>
          <a:prstGeom prst="rect">
            <a:avLst/>
          </a:prstGeom>
        </p:spPr>
        <p:txBody>
          <a:bodyPr wrap="square">
            <a:spAutoFit/>
          </a:bodyPr>
          <a:lstStyle/>
          <a:p>
            <a:pPr lvl="0">
              <a:lnSpc>
                <a:spcPct val="130000"/>
              </a:lnSpc>
            </a:pPr>
            <a:r>
              <a:rPr lang="zh-CN" dirty="0">
                <a:solidFill>
                  <a:srgbClr val="FFFFFF"/>
                </a:solidFill>
                <a:latin typeface="微软雅黑" panose="020B0503020204020204" charset="-122"/>
                <a:ea typeface="微软雅黑" panose="020B0503020204020204" charset="-122"/>
                <a:cs typeface="微软雅黑" panose="020B0503020204020204" charset="-122"/>
              </a:rPr>
              <a:t>例如，一个顾客对象可能请求一个计算器（</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Calculator</a:t>
            </a:r>
            <a:r>
              <a:rPr lang="zh-CN" dirty="0">
                <a:solidFill>
                  <a:srgbClr val="FFFFFF"/>
                </a:solidFill>
                <a:latin typeface="微软雅黑" panose="020B0503020204020204" charset="-122"/>
                <a:ea typeface="微软雅黑" panose="020B0503020204020204" charset="-122"/>
                <a:cs typeface="微软雅黑" panose="020B0503020204020204" charset="-122"/>
              </a:rPr>
              <a:t>）对象计算某项商品的总价，包括该项商品的价格和税款</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，如下图。</a:t>
            </a:r>
          </a:p>
        </p:txBody>
      </p:sp>
      <p:pic>
        <p:nvPicPr>
          <p:cNvPr id="3" name="图片 2" descr="UML基础——一个包含返回值表示法的通信图"/>
          <p:cNvPicPr>
            <a:picLocks noChangeAspect="1"/>
          </p:cNvPicPr>
          <p:nvPr/>
        </p:nvPicPr>
        <p:blipFill>
          <a:blip r:embed="rId2"/>
          <a:stretch>
            <a:fillRect/>
          </a:stretch>
        </p:blipFill>
        <p:spPr>
          <a:xfrm>
            <a:off x="5051425" y="2740025"/>
            <a:ext cx="6361430" cy="2513965"/>
          </a:xfrm>
          <a:prstGeom prst="rect">
            <a:avLst/>
          </a:prstGeom>
        </p:spPr>
      </p:pic>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用例图的作用</a:t>
            </a:r>
          </a:p>
        </p:txBody>
      </p:sp>
      <p:sp>
        <p:nvSpPr>
          <p:cNvPr id="26" name="梯形 25"/>
          <p:cNvSpPr/>
          <p:nvPr/>
        </p:nvSpPr>
        <p:spPr>
          <a:xfrm rot="5400000">
            <a:off x="-462975" y="2583967"/>
            <a:ext cx="4424104" cy="2193567"/>
          </a:xfrm>
          <a:prstGeom prst="trapezoid">
            <a:avLst>
              <a:gd name="adj" fmla="val 40632"/>
            </a:avLst>
          </a:prstGeom>
          <a:solidFill>
            <a:srgbClr val="404040"/>
          </a:solidFill>
          <a:ln w="25400" cap="flat" cmpd="sng" algn="ctr">
            <a:noFill/>
            <a:prstDash val="solid"/>
          </a:ln>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65" b="0" i="0" u="none" strike="noStrike" kern="0" cap="none" spc="0" normalizeH="0" baseline="0" noProof="0" smtClean="0">
              <a:ln>
                <a:noFill/>
              </a:ln>
              <a:solidFill>
                <a:prstClr val="white"/>
              </a:solidFill>
              <a:effectLst/>
              <a:uLnTx/>
              <a:uFillTx/>
              <a:latin typeface="Calibri" panose="020F0502020204030204"/>
              <a:ea typeface="微软雅黑" panose="020B0503020204020204" charset="-122"/>
            </a:endParaRPr>
          </a:p>
        </p:txBody>
      </p:sp>
      <p:sp>
        <p:nvSpPr>
          <p:cNvPr id="27" name="梯形 26"/>
          <p:cNvSpPr/>
          <p:nvPr/>
        </p:nvSpPr>
        <p:spPr>
          <a:xfrm rot="5400000">
            <a:off x="1861125" y="2583967"/>
            <a:ext cx="4424104" cy="2193567"/>
          </a:xfrm>
          <a:prstGeom prst="trapezoid">
            <a:avLst>
              <a:gd name="adj" fmla="val 40632"/>
            </a:avLst>
          </a:prstGeom>
          <a:solidFill>
            <a:srgbClr val="FB5F63"/>
          </a:solidFill>
          <a:ln w="25400" cap="flat" cmpd="sng" algn="ctr">
            <a:noFill/>
            <a:prstDash val="solid"/>
          </a:ln>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65" b="0" i="0" u="none" strike="noStrike" kern="0" cap="none" spc="0" normalizeH="0" baseline="0" noProof="0" smtClean="0">
              <a:ln>
                <a:noFill/>
              </a:ln>
              <a:solidFill>
                <a:prstClr val="white"/>
              </a:solidFill>
              <a:effectLst/>
              <a:uLnTx/>
              <a:uFillTx/>
              <a:latin typeface="Calibri" panose="020F0502020204030204"/>
              <a:ea typeface="微软雅黑" panose="020B0503020204020204" charset="-122"/>
            </a:endParaRPr>
          </a:p>
        </p:txBody>
      </p:sp>
      <p:sp>
        <p:nvSpPr>
          <p:cNvPr id="28" name="梯形 27"/>
          <p:cNvSpPr/>
          <p:nvPr/>
        </p:nvSpPr>
        <p:spPr>
          <a:xfrm rot="5400000">
            <a:off x="4181036" y="2583966"/>
            <a:ext cx="4424104" cy="2193567"/>
          </a:xfrm>
          <a:prstGeom prst="trapezoid">
            <a:avLst>
              <a:gd name="adj" fmla="val 40632"/>
            </a:avLst>
          </a:prstGeom>
          <a:solidFill>
            <a:srgbClr val="404040"/>
          </a:solidFill>
          <a:ln w="25400" cap="flat" cmpd="sng" algn="ctr">
            <a:noFill/>
            <a:prstDash val="solid"/>
          </a:ln>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65" b="0" i="0" u="none" strike="noStrike" kern="0" cap="none" spc="0" normalizeH="0" baseline="0" noProof="0" smtClean="0">
              <a:ln>
                <a:noFill/>
              </a:ln>
              <a:solidFill>
                <a:prstClr val="white"/>
              </a:solidFill>
              <a:effectLst/>
              <a:uLnTx/>
              <a:uFillTx/>
              <a:latin typeface="Calibri" panose="020F0502020204030204"/>
              <a:ea typeface="微软雅黑" panose="020B0503020204020204" charset="-122"/>
            </a:endParaRPr>
          </a:p>
        </p:txBody>
      </p:sp>
      <p:sp>
        <p:nvSpPr>
          <p:cNvPr id="29" name="文本框 28"/>
          <p:cNvSpPr txBox="1"/>
          <p:nvPr/>
        </p:nvSpPr>
        <p:spPr>
          <a:xfrm>
            <a:off x="892810" y="3137535"/>
            <a:ext cx="1711960" cy="1198880"/>
          </a:xfrm>
          <a:prstGeom prst="rect">
            <a:avLst/>
          </a:prstGeom>
          <a:noFill/>
        </p:spPr>
        <p:txBody>
          <a:bodyPr wrap="square" rtlCol="0">
            <a:spAutoFit/>
          </a:bodyPr>
          <a:lstStyle/>
          <a:p>
            <a:pPr algn="l" defTabSz="608965"/>
            <a:r>
              <a:rPr kumimoji="1" lang="zh-CN" altLang="en-US" dirty="0">
                <a:solidFill>
                  <a:srgbClr val="FFFFFF"/>
                </a:solidFill>
                <a:latin typeface="微软雅黑" panose="020B0503020204020204" charset="-122"/>
                <a:ea typeface="微软雅黑" panose="020B0503020204020204" charset="-122"/>
                <a:cs typeface="微软雅黑" panose="020B0503020204020204" charset="-122"/>
              </a:rPr>
              <a:t>用来描述将要开发系统的功能需求和系统的使用场景。</a:t>
            </a:r>
          </a:p>
        </p:txBody>
      </p:sp>
      <p:sp>
        <p:nvSpPr>
          <p:cNvPr id="30" name="文本框 29"/>
          <p:cNvSpPr txBox="1"/>
          <p:nvPr/>
        </p:nvSpPr>
        <p:spPr>
          <a:xfrm>
            <a:off x="3221355" y="3137535"/>
            <a:ext cx="1703705" cy="1198880"/>
          </a:xfrm>
          <a:prstGeom prst="rect">
            <a:avLst/>
          </a:prstGeom>
          <a:noFill/>
        </p:spPr>
        <p:txBody>
          <a:bodyPr wrap="square" rtlCol="0">
            <a:spAutoFit/>
          </a:bodyPr>
          <a:lstStyle/>
          <a:p>
            <a:pPr defTabSz="608965"/>
            <a:r>
              <a:rPr kumimoji="1" lang="zh-CN" altLang="en-US" dirty="0">
                <a:solidFill>
                  <a:srgbClr val="FFFFFF"/>
                </a:solidFill>
                <a:latin typeface="微软雅黑" panose="020B0503020204020204" charset="-122"/>
                <a:ea typeface="微软雅黑" panose="020B0503020204020204" charset="-122"/>
                <a:cs typeface="微软雅黑" panose="020B0503020204020204" charset="-122"/>
              </a:rPr>
              <a:t>作为设计和开发过程的基础，促进各阶段开发工作的进展。</a:t>
            </a:r>
          </a:p>
        </p:txBody>
      </p:sp>
      <p:sp>
        <p:nvSpPr>
          <p:cNvPr id="31" name="文本框 30"/>
          <p:cNvSpPr txBox="1"/>
          <p:nvPr/>
        </p:nvSpPr>
        <p:spPr>
          <a:xfrm>
            <a:off x="5606415" y="3137535"/>
            <a:ext cx="1573530" cy="645160"/>
          </a:xfrm>
          <a:prstGeom prst="rect">
            <a:avLst/>
          </a:prstGeom>
          <a:noFill/>
        </p:spPr>
        <p:txBody>
          <a:bodyPr wrap="square" rtlCol="0">
            <a:spAutoFit/>
          </a:bodyPr>
          <a:lstStyle/>
          <a:p>
            <a:pPr algn="l" defTabSz="608965"/>
            <a:r>
              <a:rPr kumimoji="1" lang="zh-CN" altLang="en-US" dirty="0">
                <a:solidFill>
                  <a:srgbClr val="FFFFFF"/>
                </a:solidFill>
                <a:latin typeface="微软雅黑" panose="020B0503020204020204" charset="-122"/>
                <a:ea typeface="微软雅黑" panose="020B0503020204020204" charset="-122"/>
                <a:cs typeface="微软雅黑" panose="020B0503020204020204" charset="-122"/>
              </a:rPr>
              <a:t>用于验证与确认系统需求。</a:t>
            </a:r>
          </a:p>
        </p:txBody>
      </p:sp>
      <p:sp>
        <p:nvSpPr>
          <p:cNvPr id="32" name="矩形 31"/>
          <p:cNvSpPr/>
          <p:nvPr/>
        </p:nvSpPr>
        <p:spPr>
          <a:xfrm>
            <a:off x="7960595" y="693623"/>
            <a:ext cx="3483679" cy="2609215"/>
          </a:xfrm>
          <a:prstGeom prst="rect">
            <a:avLst/>
          </a:prstGeom>
        </p:spPr>
        <p:txBody>
          <a:bodyPr wrap="square">
            <a:spAutoFit/>
          </a:bodyPr>
          <a:lstStyle/>
          <a:p>
            <a:pPr defTabSz="913765">
              <a:lnSpc>
                <a:spcPct val="130000"/>
              </a:lnSpc>
            </a:pPr>
            <a:r>
              <a:rPr lang="en-US" dirty="0">
                <a:solidFill>
                  <a:prstClr val="black"/>
                </a:solidFill>
                <a:latin typeface="微软雅黑" panose="020B0503020204020204" charset="-122"/>
                <a:ea typeface="微软雅黑" panose="020B0503020204020204" charset="-122"/>
                <a:cs typeface="微软雅黑" panose="020B0503020204020204" charset="-122"/>
              </a:rPr>
              <a:t>	</a:t>
            </a:r>
            <a:r>
              <a:rPr dirty="0">
                <a:solidFill>
                  <a:prstClr val="black"/>
                </a:solidFill>
                <a:latin typeface="微软雅黑" panose="020B0503020204020204" charset="-122"/>
                <a:ea typeface="微软雅黑" panose="020B0503020204020204" charset="-122"/>
                <a:cs typeface="微软雅黑" panose="020B0503020204020204" charset="-122"/>
              </a:rPr>
              <a:t>用例图在UML中是非常特别的图形元素，它描述了用户希望如何使用一个系统。通过用例图可以知道谁将是系统相关的用户，他们希望系统提供什么样的服务，以及他们需要为系统提供的服务。</a:t>
            </a:r>
          </a:p>
        </p:txBody>
      </p:sp>
      <p:sp>
        <p:nvSpPr>
          <p:cNvPr id="33" name="矩形 32"/>
          <p:cNvSpPr/>
          <p:nvPr/>
        </p:nvSpPr>
        <p:spPr>
          <a:xfrm>
            <a:off x="7959725" y="3225165"/>
            <a:ext cx="4045585" cy="2968625"/>
          </a:xfrm>
          <a:prstGeom prst="rect">
            <a:avLst/>
          </a:prstGeom>
        </p:spPr>
        <p:txBody>
          <a:bodyPr wrap="square">
            <a:spAutoFit/>
          </a:bodyPr>
          <a:lstStyle/>
          <a:p>
            <a:pPr defTabSz="913765">
              <a:lnSpc>
                <a:spcPct val="130000"/>
              </a:lnSpc>
            </a:pPr>
            <a:r>
              <a:rPr lang="en-US" dirty="0">
                <a:solidFill>
                  <a:srgbClr val="000000"/>
                </a:solidFill>
                <a:ea typeface="微软雅黑" panose="020B0503020204020204" charset="-122"/>
              </a:rPr>
              <a:t>	</a:t>
            </a:r>
            <a:r>
              <a:rPr dirty="0">
                <a:solidFill>
                  <a:srgbClr val="000000"/>
                </a:solidFill>
                <a:ea typeface="微软雅黑" panose="020B0503020204020204" charset="-122"/>
              </a:rPr>
              <a:t>用例图</a:t>
            </a:r>
            <a:r>
              <a:rPr dirty="0">
                <a:solidFill>
                  <a:srgbClr val="FF0000"/>
                </a:solidFill>
                <a:ea typeface="微软雅黑" panose="020B0503020204020204" charset="-122"/>
              </a:rPr>
              <a:t>从用户的角度</a:t>
            </a:r>
            <a:r>
              <a:rPr dirty="0">
                <a:solidFill>
                  <a:srgbClr val="000000"/>
                </a:solidFill>
                <a:ea typeface="微软雅黑" panose="020B0503020204020204" charset="-122"/>
              </a:rPr>
              <a:t>而不是开发者的角度来描述对软件产品的需求，分析产品所需的功能和动态行为。用例图</a:t>
            </a:r>
            <a:r>
              <a:rPr dirty="0">
                <a:solidFill>
                  <a:srgbClr val="FF0000"/>
                </a:solidFill>
                <a:ea typeface="微软雅黑" panose="020B0503020204020204" charset="-122"/>
              </a:rPr>
              <a:t>常用来对需求进行建模</a:t>
            </a:r>
            <a:r>
              <a:rPr lang="zh-CN" dirty="0">
                <a:solidFill>
                  <a:srgbClr val="000000"/>
                </a:solidFill>
                <a:ea typeface="微软雅黑" panose="020B0503020204020204" charset="-122"/>
              </a:rPr>
              <a:t>，</a:t>
            </a:r>
            <a:r>
              <a:rPr dirty="0">
                <a:solidFill>
                  <a:srgbClr val="000000"/>
                </a:solidFill>
                <a:ea typeface="微软雅黑" panose="020B0503020204020204" charset="-122"/>
              </a:rPr>
              <a:t>用例图在系统的整个分析、设计和开发阶段是非常重要的，</a:t>
            </a:r>
            <a:r>
              <a:rPr dirty="0">
                <a:solidFill>
                  <a:srgbClr val="FF0000"/>
                </a:solidFill>
                <a:ea typeface="微软雅黑" panose="020B0503020204020204" charset="-122"/>
              </a:rPr>
              <a:t>它的正确与否直接影响到客户对最终实现的产品的满意度</a:t>
            </a:r>
            <a:r>
              <a:rPr dirty="0">
                <a:solidFill>
                  <a:srgbClr val="000000"/>
                </a:solidFill>
                <a:ea typeface="微软雅黑" panose="020B0503020204020204" charset="-122"/>
              </a:rPr>
              <a:t>。</a:t>
            </a:r>
            <a:r>
              <a:rPr lang="zh-CN" altLang="en-US" sz="1200" dirty="0">
                <a:solidFill>
                  <a:srgbClr val="000000"/>
                </a:solidFill>
                <a:ea typeface="微软雅黑" panose="020B0503020204020204" charset="-122"/>
                <a:sym typeface="+mn-ea"/>
              </a:rPr>
              <a:t>【</a:t>
            </a:r>
            <a:r>
              <a:rPr lang="en-US" altLang="zh-CN" sz="1200" dirty="0">
                <a:solidFill>
                  <a:srgbClr val="000000"/>
                </a:solidFill>
                <a:ea typeface="微软雅黑" panose="020B0503020204020204" charset="-122"/>
                <a:sym typeface="+mn-ea"/>
              </a:rPr>
              <a:t>2</a:t>
            </a:r>
            <a:r>
              <a:rPr lang="zh-CN" altLang="en-US" sz="1200" dirty="0">
                <a:solidFill>
                  <a:srgbClr val="000000"/>
                </a:solidFill>
                <a:ea typeface="微软雅黑" panose="020B0503020204020204" charset="-122"/>
                <a:sym typeface="+mn-ea"/>
              </a:rPr>
              <a:t>】</a:t>
            </a:r>
            <a:endParaRPr dirty="0">
              <a:solidFill>
                <a:srgbClr val="000000"/>
              </a:solidFill>
              <a:ea typeface="微软雅黑" panose="020B0503020204020204" charset="-122"/>
            </a:endParaRPr>
          </a:p>
        </p:txBody>
      </p:sp>
      <p:sp>
        <p:nvSpPr>
          <p:cNvPr id="36" name="矩形 35"/>
          <p:cNvSpPr/>
          <p:nvPr/>
        </p:nvSpPr>
        <p:spPr>
          <a:xfrm>
            <a:off x="762187" y="2275695"/>
            <a:ext cx="433705" cy="583565"/>
          </a:xfrm>
          <a:prstGeom prst="rect">
            <a:avLst/>
          </a:prstGeom>
        </p:spPr>
        <p:txBody>
          <a:bodyPr wrap="none">
            <a:spAutoFit/>
          </a:bodyPr>
          <a:lstStyle/>
          <a:p>
            <a:pPr defTabSz="913765"/>
            <a:r>
              <a:rPr lang="en-US" altLang="zh-CN" sz="3200" b="1" dirty="0">
                <a:solidFill>
                  <a:srgbClr val="FFFFFF"/>
                </a:solidFill>
                <a:latin typeface="微软雅黑" panose="020B0503020204020204" charset="-122"/>
                <a:cs typeface="微软雅黑" panose="020B0503020204020204" charset="-122"/>
              </a:rPr>
              <a:t>1</a:t>
            </a:r>
          </a:p>
        </p:txBody>
      </p:sp>
      <p:sp>
        <p:nvSpPr>
          <p:cNvPr id="37" name="矩形 36"/>
          <p:cNvSpPr/>
          <p:nvPr/>
        </p:nvSpPr>
        <p:spPr>
          <a:xfrm>
            <a:off x="3098977" y="2275634"/>
            <a:ext cx="433705" cy="583565"/>
          </a:xfrm>
          <a:prstGeom prst="rect">
            <a:avLst/>
          </a:prstGeom>
        </p:spPr>
        <p:txBody>
          <a:bodyPr wrap="none">
            <a:spAutoFit/>
          </a:bodyPr>
          <a:lstStyle/>
          <a:p>
            <a:pPr defTabSz="913765"/>
            <a:r>
              <a:rPr lang="en-US" altLang="zh-CN" sz="3200" b="1" dirty="0">
                <a:solidFill>
                  <a:srgbClr val="FFFFFF"/>
                </a:solidFill>
                <a:latin typeface="微软雅黑" panose="020B0503020204020204" charset="-122"/>
                <a:cs typeface="微软雅黑" panose="020B0503020204020204" charset="-122"/>
              </a:rPr>
              <a:t>2</a:t>
            </a:r>
          </a:p>
        </p:txBody>
      </p:sp>
      <p:sp>
        <p:nvSpPr>
          <p:cNvPr id="38" name="矩形 37"/>
          <p:cNvSpPr/>
          <p:nvPr/>
        </p:nvSpPr>
        <p:spPr>
          <a:xfrm>
            <a:off x="5419405" y="2276040"/>
            <a:ext cx="433705" cy="583565"/>
          </a:xfrm>
          <a:prstGeom prst="rect">
            <a:avLst/>
          </a:prstGeom>
        </p:spPr>
        <p:txBody>
          <a:bodyPr wrap="none">
            <a:spAutoFit/>
          </a:bodyPr>
          <a:lstStyle/>
          <a:p>
            <a:pPr defTabSz="913765"/>
            <a:r>
              <a:rPr lang="en-US" altLang="zh-CN" sz="3200" b="1" dirty="0" smtClean="0">
                <a:solidFill>
                  <a:srgbClr val="FFFFFF"/>
                </a:solidFill>
                <a:latin typeface="微软雅黑" panose="020B0503020204020204" charset="-122"/>
                <a:cs typeface="微软雅黑" panose="020B0503020204020204" charset="-122"/>
              </a:rPr>
              <a:t>3</a:t>
            </a:r>
            <a:endParaRPr lang="en-US" altLang="zh-CN" sz="3200" b="1" dirty="0">
              <a:solidFill>
                <a:srgbClr val="FFFFFF"/>
              </a:solidFill>
              <a:latin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19" name="矩形 18"/>
          <p:cNvSpPr/>
          <p:nvPr/>
        </p:nvSpPr>
        <p:spPr>
          <a:xfrm>
            <a:off x="621665" y="1502410"/>
            <a:ext cx="3635375" cy="2609215"/>
          </a:xfrm>
          <a:prstGeom prst="rect">
            <a:avLst/>
          </a:prstGeom>
        </p:spPr>
        <p:txBody>
          <a:bodyPr wrap="square">
            <a:spAutoFit/>
          </a:bodyPr>
          <a:lstStyle/>
          <a:p>
            <a:pPr lvl="0">
              <a:lnSpc>
                <a:spcPct val="130000"/>
              </a:lnSpc>
            </a:pPr>
            <a:r>
              <a:rPr lang="en-US" dirty="0">
                <a:solidFill>
                  <a:srgbClr val="FFFFFF"/>
                </a:solidFill>
                <a:latin typeface="微软雅黑" panose="020B0503020204020204" charset="-122"/>
                <a:ea typeface="微软雅黑" panose="020B0503020204020204" charset="-122"/>
                <a:cs typeface="微软雅黑" panose="020B0503020204020204" charset="-122"/>
              </a:rPr>
              <a:t>6</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zh-CN" dirty="0">
                <a:solidFill>
                  <a:srgbClr val="FFFFFF"/>
                </a:solidFill>
                <a:latin typeface="微软雅黑" panose="020B0503020204020204" charset="-122"/>
                <a:ea typeface="微软雅黑" panose="020B0503020204020204" charset="-122"/>
                <a:cs typeface="微软雅黑" panose="020B0503020204020204" charset="-122"/>
              </a:rPr>
              <a:t>构造型</a:t>
            </a:r>
          </a:p>
          <a:p>
            <a:pPr lvl="0">
              <a:lnSpc>
                <a:spcPct val="130000"/>
              </a:lnSpc>
            </a:pPr>
            <a:r>
              <a:rPr lang="zh-CN" dirty="0">
                <a:solidFill>
                  <a:srgbClr val="FF0000"/>
                </a:solidFill>
                <a:latin typeface="微软雅黑" panose="020B0503020204020204" charset="-122"/>
                <a:ea typeface="微软雅黑" panose="020B0503020204020204" charset="-122"/>
                <a:cs typeface="微软雅黑" panose="020B0503020204020204" charset="-122"/>
              </a:rPr>
              <a:t>构造型</a:t>
            </a:r>
            <a:r>
              <a:rPr lang="zh-CN"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Stereotype</a:t>
            </a:r>
            <a:r>
              <a:rPr lang="zh-CN" dirty="0">
                <a:solidFill>
                  <a:srgbClr val="FFFFFF"/>
                </a:solidFill>
                <a:latin typeface="微软雅黑" panose="020B0503020204020204" charset="-122"/>
                <a:ea typeface="微软雅黑" panose="020B0503020204020204" charset="-122"/>
                <a:cs typeface="微软雅黑" panose="020B0503020204020204" charset="-122"/>
              </a:rPr>
              <a:t>）可以在现有的</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UML</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元素的基础上创建新的元素。构造型用两对尖括号括起来的一个名称来表示，这个括号叫做双尖括号。这个被括起来的名称叫作</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关键字</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Keyword</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p>
        </p:txBody>
      </p:sp>
      <p:sp>
        <p:nvSpPr>
          <p:cNvPr id="20" name="矩形 19"/>
          <p:cNvSpPr/>
          <p:nvPr/>
        </p:nvSpPr>
        <p:spPr>
          <a:xfrm>
            <a:off x="621922" y="1001719"/>
            <a:ext cx="3636010" cy="650875"/>
          </a:xfrm>
          <a:prstGeom prst="rect">
            <a:avLst/>
          </a:prstGeom>
        </p:spPr>
        <p:txBody>
          <a:bodyPr wrap="none">
            <a:spAutoFit/>
          </a:bodyPr>
          <a:lstStyle/>
          <a:p>
            <a:pPr defTabSz="1218565">
              <a:lnSpc>
                <a:spcPct val="130000"/>
              </a:lnSpc>
              <a:defRPr/>
            </a:pPr>
            <a:r>
              <a:rPr lang="en-US" altLang="zh-CN" sz="2800" b="1" dirty="0">
                <a:solidFill>
                  <a:srgbClr val="FB5F63"/>
                </a:solidFill>
                <a:latin typeface="Arial" panose="020B0604020202020204"/>
              </a:rPr>
              <a:t>5.2 </a:t>
            </a:r>
            <a:r>
              <a:rPr lang="zh-CN" altLang="en-US" sz="2800" b="1" dirty="0">
                <a:solidFill>
                  <a:srgbClr val="FB5F63"/>
                </a:solidFill>
                <a:latin typeface="Arial" panose="020B0604020202020204"/>
              </a:rPr>
              <a:t>通信图的基本内容</a:t>
            </a:r>
          </a:p>
        </p:txBody>
      </p:sp>
      <p:grpSp>
        <p:nvGrpSpPr>
          <p:cNvPr id="21" name="组 20"/>
          <p:cNvGrpSpPr/>
          <p:nvPr/>
        </p:nvGrpSpPr>
        <p:grpSpPr>
          <a:xfrm>
            <a:off x="1781326" y="3757527"/>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8" name="文本框 47"/>
          <p:cNvSpPr txBox="1"/>
          <p:nvPr/>
        </p:nvSpPr>
        <p:spPr>
          <a:xfrm>
            <a:off x="6419215" y="6014720"/>
            <a:ext cx="1723390" cy="368300"/>
          </a:xfrm>
          <a:prstGeom prst="rect">
            <a:avLst/>
          </a:prstGeom>
          <a:noFill/>
        </p:spPr>
        <p:txBody>
          <a:bodyPr wrap="square" rtlCol="0">
            <a:spAutoFit/>
          </a:bodyPr>
          <a:lstStyle/>
          <a:p>
            <a:pPr algn="ctr"/>
            <a:r>
              <a:rPr lang="en-US" altLang="zh-CN">
                <a:solidFill>
                  <a:schemeClr val="bg1"/>
                </a:solidFill>
              </a:rPr>
              <a:t>UML2.0</a:t>
            </a:r>
            <a:r>
              <a:rPr lang="zh-CN" altLang="en-US">
                <a:solidFill>
                  <a:schemeClr val="bg1"/>
                </a:solidFill>
              </a:rPr>
              <a:t>接口</a:t>
            </a:r>
          </a:p>
        </p:txBody>
      </p:sp>
      <p:sp>
        <p:nvSpPr>
          <p:cNvPr id="6" name="矩形 5"/>
          <p:cNvSpPr/>
          <p:nvPr/>
        </p:nvSpPr>
        <p:spPr>
          <a:xfrm>
            <a:off x="5156200" y="1362710"/>
            <a:ext cx="6151245" cy="2968625"/>
          </a:xfrm>
          <a:prstGeom prst="rect">
            <a:avLst/>
          </a:prstGeom>
        </p:spPr>
        <p:txBody>
          <a:bodyPr wrap="square">
            <a:spAutoFit/>
          </a:bodyPr>
          <a:lstStyle/>
          <a:p>
            <a:pPr lvl="0">
              <a:lnSpc>
                <a:spcPct val="130000"/>
              </a:lnSpc>
            </a:pPr>
            <a:r>
              <a:rPr lang="zh-CN" dirty="0">
                <a:solidFill>
                  <a:srgbClr val="FFFFFF"/>
                </a:solidFill>
                <a:latin typeface="微软雅黑" panose="020B0503020204020204" charset="-122"/>
                <a:ea typeface="微软雅黑" panose="020B0503020204020204" charset="-122"/>
                <a:cs typeface="微软雅黑" panose="020B0503020204020204" charset="-122"/>
              </a:rPr>
              <a:t>有时候，</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UML</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会创建新的模型。这时，</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UML</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并不是为某事物创建一个全新的符号，而是把一个关键字添加到已有的元素中。这个关键字标明了该元素的用法与其原来的意图多少有些不同。接口（</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Interface</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）是一个没有属性而只有操作的类，它是可以在整个模型中反复使用的一组行为。无须发明一个新的</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UML</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元素来表示接口，</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UML</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可以在类图表中类名的上面加一个</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&lt;&lt;interface&gt;&gt;</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关键字来表示接口，如下图</a:t>
            </a:r>
          </a:p>
        </p:txBody>
      </p:sp>
      <p:pic>
        <p:nvPicPr>
          <p:cNvPr id="4" name="图片 3" descr="UML基础——UML2.0接口"/>
          <p:cNvPicPr>
            <a:picLocks noChangeAspect="1"/>
          </p:cNvPicPr>
          <p:nvPr/>
        </p:nvPicPr>
        <p:blipFill>
          <a:blip r:embed="rId2"/>
          <a:stretch>
            <a:fillRect/>
          </a:stretch>
        </p:blipFill>
        <p:spPr>
          <a:xfrm>
            <a:off x="5857240" y="4111625"/>
            <a:ext cx="2719070" cy="1732280"/>
          </a:xfrm>
          <a:prstGeom prst="rect">
            <a:avLst/>
          </a:prstGeom>
        </p:spPr>
      </p:pic>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grpSp>
        <p:nvGrpSpPr>
          <p:cNvPr id="58" name="组 57"/>
          <p:cNvGrpSpPr/>
          <p:nvPr/>
        </p:nvGrpSpPr>
        <p:grpSpPr>
          <a:xfrm rot="18181241">
            <a:off x="1181863" y="334351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20" name="矩形 19"/>
          <p:cNvSpPr/>
          <p:nvPr/>
        </p:nvSpPr>
        <p:spPr>
          <a:xfrm>
            <a:off x="621922" y="1001719"/>
            <a:ext cx="4351020" cy="650875"/>
          </a:xfrm>
          <a:prstGeom prst="rect">
            <a:avLst/>
          </a:prstGeom>
        </p:spPr>
        <p:txBody>
          <a:bodyPr wrap="none">
            <a:spAutoFit/>
          </a:bodyPr>
          <a:lstStyle/>
          <a:p>
            <a:pPr defTabSz="1218565">
              <a:lnSpc>
                <a:spcPct val="130000"/>
              </a:lnSpc>
              <a:defRPr/>
            </a:pPr>
            <a:r>
              <a:rPr lang="en-US" altLang="zh-CN" sz="2800" b="1" dirty="0">
                <a:solidFill>
                  <a:schemeClr val="tx1"/>
                </a:solidFill>
                <a:latin typeface="Arial" panose="020B0604020202020204"/>
              </a:rPr>
              <a:t>5.3 </a:t>
            </a:r>
            <a:r>
              <a:rPr lang="zh-CN" altLang="en-US" sz="2800" b="1" dirty="0">
                <a:solidFill>
                  <a:schemeClr val="tx1"/>
                </a:solidFill>
                <a:latin typeface="Arial" panose="020B0604020202020204"/>
              </a:rPr>
              <a:t>通信图建模技术及应用</a:t>
            </a:r>
          </a:p>
        </p:txBody>
      </p:sp>
      <p:sp>
        <p:nvSpPr>
          <p:cNvPr id="19" name="矩形 18"/>
          <p:cNvSpPr/>
          <p:nvPr/>
        </p:nvSpPr>
        <p:spPr>
          <a:xfrm>
            <a:off x="918210" y="1691640"/>
            <a:ext cx="3200400" cy="1889760"/>
          </a:xfrm>
          <a:prstGeom prst="rect">
            <a:avLst/>
          </a:prstGeom>
        </p:spPr>
        <p:txBody>
          <a:bodyPr wrap="square">
            <a:spAutoFit/>
          </a:bodyPr>
          <a:lstStyle/>
          <a:p>
            <a:pPr lvl="0">
              <a:lnSpc>
                <a:spcPct val="130000"/>
              </a:lnSpc>
            </a:pPr>
            <a:r>
              <a:rPr lang="zh-CN" dirty="0">
                <a:solidFill>
                  <a:schemeClr val="tx1"/>
                </a:solidFill>
                <a:latin typeface="微软雅黑" panose="020B0503020204020204" charset="-122"/>
                <a:ea typeface="微软雅黑" panose="020B0503020204020204" charset="-122"/>
                <a:cs typeface="微软雅黑" panose="020B0503020204020204" charset="-122"/>
              </a:rPr>
              <a:t>对系统动态行为建模，当按组织对控制流建模时，一般使用通信图，与顺序图一样，一个单独的通信图只能显示一个控制流。</a:t>
            </a:r>
          </a:p>
        </p:txBody>
      </p:sp>
      <p:grpSp>
        <p:nvGrpSpPr>
          <p:cNvPr id="29" name="组合 28"/>
          <p:cNvGrpSpPr/>
          <p:nvPr/>
        </p:nvGrpSpPr>
        <p:grpSpPr>
          <a:xfrm>
            <a:off x="5640070" y="1754505"/>
            <a:ext cx="596900" cy="4411980"/>
            <a:chOff x="8882" y="2029"/>
            <a:chExt cx="940" cy="6948"/>
          </a:xfrm>
        </p:grpSpPr>
        <p:grpSp>
          <p:nvGrpSpPr>
            <p:cNvPr id="97" name="组 96"/>
            <p:cNvGrpSpPr/>
            <p:nvPr/>
          </p:nvGrpSpPr>
          <p:grpSpPr>
            <a:xfrm>
              <a:off x="8882" y="2029"/>
              <a:ext cx="940" cy="959"/>
              <a:chOff x="5446394" y="1162855"/>
              <a:chExt cx="815044" cy="815044"/>
            </a:xfrm>
            <a:effectLst>
              <a:outerShdw blurRad="50800" dist="38100" dir="5400000" algn="t" rotWithShape="0">
                <a:prstClr val="black">
                  <a:alpha val="40000"/>
                </a:prstClr>
              </a:outerShdw>
            </a:effectLst>
          </p:grpSpPr>
          <p:sp>
            <p:nvSpPr>
              <p:cNvPr id="98" name="椭圆 97"/>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99" name="椭圆 9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p>
            </p:txBody>
          </p:sp>
        </p:grpSp>
        <p:grpSp>
          <p:nvGrpSpPr>
            <p:cNvPr id="11" name="组 96"/>
            <p:cNvGrpSpPr/>
            <p:nvPr/>
          </p:nvGrpSpPr>
          <p:grpSpPr>
            <a:xfrm>
              <a:off x="8882" y="3119"/>
              <a:ext cx="940" cy="959"/>
              <a:chOff x="5446394" y="1162855"/>
              <a:chExt cx="815044" cy="815044"/>
            </a:xfrm>
            <a:effectLst>
              <a:outerShdw blurRad="50800" dist="38100" dir="5400000" algn="t" rotWithShape="0">
                <a:prstClr val="black">
                  <a:alpha val="40000"/>
                </a:prstClr>
              </a:outerShdw>
            </a:effectLst>
          </p:grpSpPr>
          <p:sp>
            <p:nvSpPr>
              <p:cNvPr id="12" name="椭圆 11"/>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3" name="椭圆 12"/>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2</a:t>
                </a:r>
              </a:p>
            </p:txBody>
          </p:sp>
        </p:grpSp>
        <p:grpSp>
          <p:nvGrpSpPr>
            <p:cNvPr id="14" name="组 96"/>
            <p:cNvGrpSpPr/>
            <p:nvPr/>
          </p:nvGrpSpPr>
          <p:grpSpPr>
            <a:xfrm>
              <a:off x="8882" y="5446"/>
              <a:ext cx="940" cy="959"/>
              <a:chOff x="5446394" y="1162855"/>
              <a:chExt cx="815044" cy="815044"/>
            </a:xfrm>
            <a:effectLst>
              <a:outerShdw blurRad="50800" dist="38100" dir="5400000" algn="t" rotWithShape="0">
                <a:prstClr val="black">
                  <a:alpha val="40000"/>
                </a:prstClr>
              </a:outerShdw>
            </a:effectLst>
          </p:grpSpPr>
          <p:sp>
            <p:nvSpPr>
              <p:cNvPr id="15" name="椭圆 14"/>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6" name="椭圆 15"/>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4</a:t>
                </a:r>
              </a:p>
            </p:txBody>
          </p:sp>
        </p:grpSp>
        <p:grpSp>
          <p:nvGrpSpPr>
            <p:cNvPr id="17" name="组 96"/>
            <p:cNvGrpSpPr/>
            <p:nvPr/>
          </p:nvGrpSpPr>
          <p:grpSpPr>
            <a:xfrm>
              <a:off x="8882" y="4253"/>
              <a:ext cx="940" cy="959"/>
              <a:chOff x="5446394" y="1162855"/>
              <a:chExt cx="815044" cy="815044"/>
            </a:xfrm>
            <a:effectLst>
              <a:outerShdw blurRad="50800" dist="38100" dir="5400000" algn="t" rotWithShape="0">
                <a:prstClr val="black">
                  <a:alpha val="40000"/>
                </a:prstClr>
              </a:outerShdw>
            </a:effectLst>
          </p:grpSpPr>
          <p:sp>
            <p:nvSpPr>
              <p:cNvPr id="18" name="椭圆 17"/>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21" name="椭圆 20"/>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3</a:t>
                </a:r>
              </a:p>
            </p:txBody>
          </p:sp>
        </p:grpSp>
        <p:grpSp>
          <p:nvGrpSpPr>
            <p:cNvPr id="22" name="组 96"/>
            <p:cNvGrpSpPr/>
            <p:nvPr/>
          </p:nvGrpSpPr>
          <p:grpSpPr>
            <a:xfrm>
              <a:off x="8882" y="6756"/>
              <a:ext cx="940" cy="959"/>
              <a:chOff x="5446394" y="1162855"/>
              <a:chExt cx="815044" cy="815044"/>
            </a:xfrm>
            <a:effectLst>
              <a:outerShdw blurRad="50800" dist="38100" dir="5400000" algn="t" rotWithShape="0">
                <a:prstClr val="black">
                  <a:alpha val="40000"/>
                </a:prstClr>
              </a:outerShdw>
            </a:effectLst>
          </p:grpSpPr>
          <p:sp>
            <p:nvSpPr>
              <p:cNvPr id="23" name="椭圆 22"/>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24" name="椭圆 23"/>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5</a:t>
                </a:r>
              </a:p>
            </p:txBody>
          </p:sp>
        </p:grpSp>
        <p:grpSp>
          <p:nvGrpSpPr>
            <p:cNvPr id="25" name="组 96"/>
            <p:cNvGrpSpPr/>
            <p:nvPr/>
          </p:nvGrpSpPr>
          <p:grpSpPr>
            <a:xfrm>
              <a:off x="8882" y="8019"/>
              <a:ext cx="940" cy="959"/>
              <a:chOff x="5446394" y="1162855"/>
              <a:chExt cx="815044" cy="815044"/>
            </a:xfrm>
            <a:effectLst>
              <a:outerShdw blurRad="50800" dist="38100" dir="5400000" algn="t" rotWithShape="0">
                <a:prstClr val="black">
                  <a:alpha val="40000"/>
                </a:prstClr>
              </a:outerShdw>
            </a:effectLst>
          </p:grpSpPr>
          <p:sp>
            <p:nvSpPr>
              <p:cNvPr id="26" name="椭圆 25"/>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27" name="椭圆 26"/>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6</a:t>
                </a:r>
              </a:p>
            </p:txBody>
          </p:sp>
        </p:grpSp>
      </p:grpSp>
      <p:sp>
        <p:nvSpPr>
          <p:cNvPr id="28" name="文本框 27"/>
          <p:cNvSpPr txBox="1"/>
          <p:nvPr/>
        </p:nvSpPr>
        <p:spPr>
          <a:xfrm>
            <a:off x="6236970" y="1874520"/>
            <a:ext cx="2633345" cy="368300"/>
          </a:xfrm>
          <a:prstGeom prst="rect">
            <a:avLst/>
          </a:prstGeom>
          <a:noFill/>
        </p:spPr>
        <p:txBody>
          <a:bodyPr wrap="square" rtlCol="0">
            <a:spAutoFit/>
          </a:bodyPr>
          <a:lstStyle/>
          <a:p>
            <a:r>
              <a:rPr lang="zh-CN" altLang="en-US"/>
              <a:t>确定交互过程的上下文。</a:t>
            </a:r>
          </a:p>
        </p:txBody>
      </p:sp>
      <p:sp>
        <p:nvSpPr>
          <p:cNvPr id="30" name="矩形 29"/>
          <p:cNvSpPr/>
          <p:nvPr/>
        </p:nvSpPr>
        <p:spPr>
          <a:xfrm>
            <a:off x="6180712" y="1001719"/>
            <a:ext cx="4241800" cy="464820"/>
          </a:xfrm>
          <a:prstGeom prst="rect">
            <a:avLst/>
          </a:prstGeom>
        </p:spPr>
        <p:txBody>
          <a:bodyPr wrap="none">
            <a:spAutoFit/>
          </a:bodyPr>
          <a:lstStyle/>
          <a:p>
            <a:pPr defTabSz="1218565">
              <a:lnSpc>
                <a:spcPct val="130000"/>
              </a:lnSpc>
              <a:defRPr/>
            </a:pPr>
            <a:r>
              <a:rPr lang="zh-CN" sz="1865" b="1" dirty="0">
                <a:solidFill>
                  <a:schemeClr val="tx1"/>
                </a:solidFill>
                <a:latin typeface="Arial" panose="020B0604020202020204"/>
              </a:rPr>
              <a:t>使用通信图建模时可以遵循如下策略。</a:t>
            </a:r>
          </a:p>
        </p:txBody>
      </p:sp>
      <p:sp>
        <p:nvSpPr>
          <p:cNvPr id="31" name="文本框 30"/>
          <p:cNvSpPr txBox="1"/>
          <p:nvPr/>
        </p:nvSpPr>
        <p:spPr>
          <a:xfrm>
            <a:off x="6236970" y="2566670"/>
            <a:ext cx="4082415" cy="368300"/>
          </a:xfrm>
          <a:prstGeom prst="rect">
            <a:avLst/>
          </a:prstGeom>
          <a:noFill/>
        </p:spPr>
        <p:txBody>
          <a:bodyPr wrap="square" rtlCol="0">
            <a:spAutoFit/>
          </a:bodyPr>
          <a:lstStyle/>
          <a:p>
            <a:r>
              <a:rPr lang="zh-CN" altLang="en-US"/>
              <a:t>确定参与交互过程的活动者与对象。</a:t>
            </a:r>
          </a:p>
        </p:txBody>
      </p:sp>
      <p:sp>
        <p:nvSpPr>
          <p:cNvPr id="32" name="文本框 31"/>
          <p:cNvSpPr txBox="1"/>
          <p:nvPr/>
        </p:nvSpPr>
        <p:spPr>
          <a:xfrm>
            <a:off x="6236970" y="3244850"/>
            <a:ext cx="4082415" cy="368300"/>
          </a:xfrm>
          <a:prstGeom prst="rect">
            <a:avLst/>
          </a:prstGeom>
          <a:noFill/>
        </p:spPr>
        <p:txBody>
          <a:bodyPr wrap="square" rtlCol="0">
            <a:spAutoFit/>
          </a:bodyPr>
          <a:lstStyle/>
          <a:p>
            <a:r>
              <a:rPr lang="zh-CN" altLang="en-US"/>
              <a:t>如果需要，为每个对象设置初始特性。</a:t>
            </a:r>
          </a:p>
        </p:txBody>
      </p:sp>
      <p:sp>
        <p:nvSpPr>
          <p:cNvPr id="33" name="文本框 32"/>
          <p:cNvSpPr txBox="1"/>
          <p:nvPr/>
        </p:nvSpPr>
        <p:spPr>
          <a:xfrm>
            <a:off x="6236970" y="4044950"/>
            <a:ext cx="4082415" cy="368300"/>
          </a:xfrm>
          <a:prstGeom prst="rect">
            <a:avLst/>
          </a:prstGeom>
          <a:noFill/>
        </p:spPr>
        <p:txBody>
          <a:bodyPr wrap="square" rtlCol="0">
            <a:spAutoFit/>
          </a:bodyPr>
          <a:lstStyle/>
          <a:p>
            <a:r>
              <a:rPr lang="zh-CN" altLang="en-US"/>
              <a:t>确定活动者、对象之间的链接。</a:t>
            </a:r>
          </a:p>
        </p:txBody>
      </p:sp>
      <p:sp>
        <p:nvSpPr>
          <p:cNvPr id="34" name="文本框 33"/>
          <p:cNvSpPr txBox="1"/>
          <p:nvPr/>
        </p:nvSpPr>
        <p:spPr>
          <a:xfrm>
            <a:off x="6236970" y="4745355"/>
            <a:ext cx="5633720" cy="645160"/>
          </a:xfrm>
          <a:prstGeom prst="rect">
            <a:avLst/>
          </a:prstGeom>
          <a:noFill/>
        </p:spPr>
        <p:txBody>
          <a:bodyPr wrap="square" rtlCol="0">
            <a:spAutoFit/>
          </a:bodyPr>
          <a:lstStyle/>
          <a:p>
            <a:r>
              <a:rPr lang="zh-CN" altLang="en-US"/>
              <a:t>从引发该交互过程的初始消息开始，将每个消息附到相应的链接上，可以用带小数点的编号来表达嵌套。</a:t>
            </a:r>
          </a:p>
        </p:txBody>
      </p:sp>
      <p:sp>
        <p:nvSpPr>
          <p:cNvPr id="35" name="文本框 34"/>
          <p:cNvSpPr txBox="1"/>
          <p:nvPr/>
        </p:nvSpPr>
        <p:spPr>
          <a:xfrm>
            <a:off x="6236970" y="5678170"/>
            <a:ext cx="4082415" cy="368300"/>
          </a:xfrm>
          <a:prstGeom prst="rect">
            <a:avLst/>
          </a:prstGeom>
          <a:noFill/>
        </p:spPr>
        <p:txBody>
          <a:bodyPr wrap="square" rtlCol="0">
            <a:spAutoFit/>
          </a:bodyPr>
          <a:lstStyle/>
          <a:p>
            <a:r>
              <a:rPr lang="zh-CN" altLang="en-US"/>
              <a:t>细化消息内容。</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grpSp>
        <p:nvGrpSpPr>
          <p:cNvPr id="58" name="组 57"/>
          <p:cNvGrpSpPr/>
          <p:nvPr/>
        </p:nvGrpSpPr>
        <p:grpSpPr>
          <a:xfrm rot="18181241">
            <a:off x="648463" y="308189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20" name="矩形 19"/>
          <p:cNvSpPr/>
          <p:nvPr/>
        </p:nvSpPr>
        <p:spPr>
          <a:xfrm>
            <a:off x="621922" y="1001719"/>
            <a:ext cx="4351020" cy="650875"/>
          </a:xfrm>
          <a:prstGeom prst="rect">
            <a:avLst/>
          </a:prstGeom>
        </p:spPr>
        <p:txBody>
          <a:bodyPr wrap="none">
            <a:spAutoFit/>
          </a:bodyPr>
          <a:lstStyle/>
          <a:p>
            <a:pPr defTabSz="1218565">
              <a:lnSpc>
                <a:spcPct val="130000"/>
              </a:lnSpc>
              <a:defRPr/>
            </a:pPr>
            <a:r>
              <a:rPr lang="en-US" altLang="zh-CN" sz="2800" b="1" dirty="0">
                <a:solidFill>
                  <a:schemeClr val="tx1"/>
                </a:solidFill>
                <a:latin typeface="Arial" panose="020B0604020202020204"/>
              </a:rPr>
              <a:t>5.3 </a:t>
            </a:r>
            <a:r>
              <a:rPr lang="zh-CN" altLang="en-US" sz="2800" b="1" dirty="0">
                <a:solidFill>
                  <a:schemeClr val="tx1"/>
                </a:solidFill>
                <a:latin typeface="Arial" panose="020B0604020202020204"/>
              </a:rPr>
              <a:t>通信图建模技术及应用</a:t>
            </a:r>
          </a:p>
        </p:txBody>
      </p:sp>
      <p:sp>
        <p:nvSpPr>
          <p:cNvPr id="19" name="矩形 18"/>
          <p:cNvSpPr/>
          <p:nvPr/>
        </p:nvSpPr>
        <p:spPr>
          <a:xfrm>
            <a:off x="918210" y="1691640"/>
            <a:ext cx="9820275" cy="1170305"/>
          </a:xfrm>
          <a:prstGeom prst="rect">
            <a:avLst/>
          </a:prstGeom>
        </p:spPr>
        <p:txBody>
          <a:bodyPr wrap="square">
            <a:spAutoFit/>
          </a:bodyPr>
          <a:lstStyle/>
          <a:p>
            <a:pPr lvl="0">
              <a:lnSpc>
                <a:spcPct val="130000"/>
              </a:lnSpc>
            </a:pPr>
            <a:r>
              <a:rPr lang="zh-CN" dirty="0">
                <a:solidFill>
                  <a:schemeClr val="tx1"/>
                </a:solidFill>
                <a:latin typeface="微软雅黑" panose="020B0503020204020204" charset="-122"/>
                <a:ea typeface="微软雅黑" panose="020B0503020204020204" charset="-122"/>
                <a:cs typeface="微软雅黑" panose="020B0503020204020204" charset="-122"/>
              </a:rPr>
              <a:t>例：一个汽车与汽车钥匙的例子。首先，确定属于通信图的元素，即对象；其次，建模这些元素之间的关系，在类元之间添加链接和关联角色；最后建模实例层的通信图，需要把类角色修改为对象实例，并且制定用例的消息序列。如下图。</a:t>
            </a:r>
          </a:p>
        </p:txBody>
      </p:sp>
      <p:pic>
        <p:nvPicPr>
          <p:cNvPr id="3" name="图片 2" descr="UML基础——汽车和车钥匙通信图"/>
          <p:cNvPicPr>
            <a:picLocks noChangeAspect="1"/>
          </p:cNvPicPr>
          <p:nvPr/>
        </p:nvPicPr>
        <p:blipFill>
          <a:blip r:embed="rId2"/>
          <a:stretch>
            <a:fillRect/>
          </a:stretch>
        </p:blipFill>
        <p:spPr>
          <a:xfrm>
            <a:off x="4452620" y="2918460"/>
            <a:ext cx="6292215" cy="3030855"/>
          </a:xfrm>
          <a:prstGeom prst="rect">
            <a:avLst/>
          </a:prstGeom>
        </p:spPr>
      </p:pic>
      <p:sp>
        <p:nvSpPr>
          <p:cNvPr id="48" name="文本框 47"/>
          <p:cNvSpPr txBox="1"/>
          <p:nvPr/>
        </p:nvSpPr>
        <p:spPr>
          <a:xfrm>
            <a:off x="6382385" y="6113145"/>
            <a:ext cx="2618740" cy="368300"/>
          </a:xfrm>
          <a:prstGeom prst="rect">
            <a:avLst/>
          </a:prstGeom>
          <a:noFill/>
        </p:spPr>
        <p:txBody>
          <a:bodyPr wrap="square" rtlCol="0">
            <a:spAutoFit/>
          </a:bodyPr>
          <a:lstStyle/>
          <a:p>
            <a:pPr algn="ctr"/>
            <a:r>
              <a:rPr lang="zh-CN">
                <a:solidFill>
                  <a:schemeClr val="tx1"/>
                </a:solidFill>
              </a:rPr>
              <a:t>汽车和车钥匙通信图</a:t>
            </a:r>
            <a:endParaRPr lang="zh-CN" altLang="en-US">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grpSp>
        <p:nvGrpSpPr>
          <p:cNvPr id="58" name="组 57"/>
          <p:cNvGrpSpPr/>
          <p:nvPr/>
        </p:nvGrpSpPr>
        <p:grpSpPr>
          <a:xfrm rot="18181241">
            <a:off x="1399033" y="221067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20" name="矩形 19"/>
          <p:cNvSpPr/>
          <p:nvPr/>
        </p:nvSpPr>
        <p:spPr>
          <a:xfrm>
            <a:off x="621922" y="1001719"/>
            <a:ext cx="4351020" cy="650875"/>
          </a:xfrm>
          <a:prstGeom prst="rect">
            <a:avLst/>
          </a:prstGeom>
        </p:spPr>
        <p:txBody>
          <a:bodyPr wrap="none">
            <a:spAutoFit/>
          </a:bodyPr>
          <a:lstStyle/>
          <a:p>
            <a:pPr defTabSz="1218565">
              <a:lnSpc>
                <a:spcPct val="130000"/>
              </a:lnSpc>
              <a:defRPr/>
            </a:pPr>
            <a:r>
              <a:rPr lang="en-US" altLang="zh-CN" sz="2800" b="1" dirty="0">
                <a:solidFill>
                  <a:schemeClr val="tx1"/>
                </a:solidFill>
                <a:latin typeface="Arial" panose="020B0604020202020204"/>
              </a:rPr>
              <a:t>5.4 </a:t>
            </a:r>
            <a:r>
              <a:rPr lang="zh-CN" altLang="en-US" sz="2800" b="1" dirty="0">
                <a:solidFill>
                  <a:schemeClr val="tx1"/>
                </a:solidFill>
                <a:latin typeface="Arial" panose="020B0604020202020204"/>
              </a:rPr>
              <a:t>顺序图与通信图的比较</a:t>
            </a:r>
          </a:p>
        </p:txBody>
      </p:sp>
      <p:sp>
        <p:nvSpPr>
          <p:cNvPr id="3" name="文本框 2"/>
          <p:cNvSpPr txBox="1"/>
          <p:nvPr/>
        </p:nvSpPr>
        <p:spPr>
          <a:xfrm>
            <a:off x="5769610" y="1811655"/>
            <a:ext cx="4833620" cy="3415030"/>
          </a:xfrm>
          <a:prstGeom prst="rect">
            <a:avLst/>
          </a:prstGeom>
          <a:noFill/>
        </p:spPr>
        <p:txBody>
          <a:bodyPr wrap="square" rtlCol="0">
            <a:spAutoFit/>
          </a:bodyPr>
          <a:lstStyle/>
          <a:p>
            <a:r>
              <a:rPr lang="zh-CN" altLang="en-US"/>
              <a:t>从面向对象的角度来看，系统的功能是由一组对象通过相互发送消息来完成的，顺序图和通信图就是通过描述这样的对象来描述系统的动态行为的。通信图和顺序图作为交互图都表示出了对象间的交互作用，两者都直观地规定了发送对象和接收对象的责任，并且都支持所有的消息类型，在耦合性上两个都可以作为衡量的工具。两者在语义上是等价的，它们之间可以进行相互转换。多数的</a:t>
            </a:r>
            <a:r>
              <a:rPr lang="en-US" altLang="zh-CN"/>
              <a:t>UML</a:t>
            </a:r>
            <a:r>
              <a:rPr lang="zh-CN" altLang="en-US"/>
              <a:t>工具支持顺序图与通信图之间的相互转换，而不丢失任何信息。也就是只要设计出其中一种图就可以转换成另外一种图。</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40" name="圆角矩形 39"/>
          <p:cNvSpPr/>
          <p:nvPr/>
        </p:nvSpPr>
        <p:spPr>
          <a:xfrm>
            <a:off x="4637405" y="1725930"/>
            <a:ext cx="6112510" cy="1031875"/>
          </a:xfrm>
          <a:prstGeom prst="roundRect">
            <a:avLst>
              <a:gd name="adj" fmla="val 50000"/>
            </a:avLst>
          </a:prstGeom>
          <a:solidFill>
            <a:srgbClr val="404040"/>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1" name="椭圆 40"/>
          <p:cNvSpPr/>
          <p:nvPr/>
        </p:nvSpPr>
        <p:spPr>
          <a:xfrm>
            <a:off x="4726305" y="1805305"/>
            <a:ext cx="873125" cy="873125"/>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dirty="0">
              <a:solidFill>
                <a:sysClr val="window" lastClr="FFFFFF"/>
              </a:solidFill>
              <a:latin typeface="Arial" panose="020B0604020202020204"/>
              <a:ea typeface="微软雅黑" panose="020B0503020204020204" charset="-122"/>
            </a:endParaRPr>
          </a:p>
        </p:txBody>
      </p:sp>
      <p:sp>
        <p:nvSpPr>
          <p:cNvPr id="42" name="圆角矩形 41"/>
          <p:cNvSpPr/>
          <p:nvPr/>
        </p:nvSpPr>
        <p:spPr>
          <a:xfrm>
            <a:off x="4723130" y="2886075"/>
            <a:ext cx="6112510" cy="1031875"/>
          </a:xfrm>
          <a:prstGeom prst="roundRect">
            <a:avLst>
              <a:gd name="adj" fmla="val 50000"/>
            </a:avLst>
          </a:prstGeom>
          <a:solidFill>
            <a:srgbClr val="FB5F63"/>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3" name="椭圆 42"/>
          <p:cNvSpPr/>
          <p:nvPr/>
        </p:nvSpPr>
        <p:spPr>
          <a:xfrm>
            <a:off x="9876790" y="2966085"/>
            <a:ext cx="873125" cy="873125"/>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4" name="圆角矩形 43"/>
          <p:cNvSpPr/>
          <p:nvPr/>
        </p:nvSpPr>
        <p:spPr>
          <a:xfrm>
            <a:off x="4735195" y="4077335"/>
            <a:ext cx="6112510" cy="1031875"/>
          </a:xfrm>
          <a:prstGeom prst="roundRect">
            <a:avLst>
              <a:gd name="adj" fmla="val 50000"/>
            </a:avLst>
          </a:prstGeom>
          <a:solidFill>
            <a:srgbClr val="404040"/>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5" name="椭圆 44"/>
          <p:cNvSpPr/>
          <p:nvPr/>
        </p:nvSpPr>
        <p:spPr>
          <a:xfrm>
            <a:off x="4823460" y="4156710"/>
            <a:ext cx="873125" cy="873125"/>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6" name="圆角矩形 45"/>
          <p:cNvSpPr/>
          <p:nvPr/>
        </p:nvSpPr>
        <p:spPr>
          <a:xfrm>
            <a:off x="4735195" y="5267960"/>
            <a:ext cx="6112510" cy="1031875"/>
          </a:xfrm>
          <a:prstGeom prst="roundRect">
            <a:avLst>
              <a:gd name="adj" fmla="val 50000"/>
            </a:avLst>
          </a:prstGeom>
          <a:solidFill>
            <a:srgbClr val="FB5F63"/>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7" name="椭圆 46"/>
          <p:cNvSpPr/>
          <p:nvPr/>
        </p:nvSpPr>
        <p:spPr>
          <a:xfrm>
            <a:off x="9888855" y="5347335"/>
            <a:ext cx="873125" cy="873125"/>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8" name="Freeform 89"/>
          <p:cNvSpPr>
            <a:spLocks noChangeAspect="1" noEditPoints="1"/>
          </p:cNvSpPr>
          <p:nvPr/>
        </p:nvSpPr>
        <p:spPr bwMode="auto">
          <a:xfrm>
            <a:off x="10078085" y="3203575"/>
            <a:ext cx="494665" cy="396875"/>
          </a:xfrm>
          <a:custGeom>
            <a:avLst/>
            <a:gdLst>
              <a:gd name="T0" fmla="*/ 51 w 173"/>
              <a:gd name="T1" fmla="*/ 35 h 137"/>
              <a:gd name="T2" fmla="*/ 65 w 173"/>
              <a:gd name="T3" fmla="*/ 76 h 137"/>
              <a:gd name="T4" fmla="*/ 136 w 173"/>
              <a:gd name="T5" fmla="*/ 72 h 137"/>
              <a:gd name="T6" fmla="*/ 151 w 173"/>
              <a:gd name="T7" fmla="*/ 35 h 137"/>
              <a:gd name="T8" fmla="*/ 51 w 173"/>
              <a:gd name="T9" fmla="*/ 35 h 137"/>
              <a:gd name="T10" fmla="*/ 8 w 173"/>
              <a:gd name="T11" fmla="*/ 0 h 137"/>
              <a:gd name="T12" fmla="*/ 33 w 173"/>
              <a:gd name="T13" fmla="*/ 0 h 137"/>
              <a:gd name="T14" fmla="*/ 35 w 173"/>
              <a:gd name="T15" fmla="*/ 0 h 137"/>
              <a:gd name="T16" fmla="*/ 39 w 173"/>
              <a:gd name="T17" fmla="*/ 2 h 137"/>
              <a:gd name="T18" fmla="*/ 41 w 173"/>
              <a:gd name="T19" fmla="*/ 6 h 137"/>
              <a:gd name="T20" fmla="*/ 41 w 173"/>
              <a:gd name="T21" fmla="*/ 6 h 137"/>
              <a:gd name="T22" fmla="*/ 45 w 173"/>
              <a:gd name="T23" fmla="*/ 17 h 137"/>
              <a:gd name="T24" fmla="*/ 165 w 173"/>
              <a:gd name="T25" fmla="*/ 17 h 137"/>
              <a:gd name="T26" fmla="*/ 169 w 173"/>
              <a:gd name="T27" fmla="*/ 19 h 137"/>
              <a:gd name="T28" fmla="*/ 171 w 173"/>
              <a:gd name="T29" fmla="*/ 21 h 137"/>
              <a:gd name="T30" fmla="*/ 173 w 173"/>
              <a:gd name="T31" fmla="*/ 27 h 137"/>
              <a:gd name="T32" fmla="*/ 171 w 173"/>
              <a:gd name="T33" fmla="*/ 29 h 137"/>
              <a:gd name="T34" fmla="*/ 171 w 173"/>
              <a:gd name="T35" fmla="*/ 29 h 137"/>
              <a:gd name="T36" fmla="*/ 147 w 173"/>
              <a:gd name="T37" fmla="*/ 84 h 137"/>
              <a:gd name="T38" fmla="*/ 147 w 173"/>
              <a:gd name="T39" fmla="*/ 84 h 137"/>
              <a:gd name="T40" fmla="*/ 145 w 173"/>
              <a:gd name="T41" fmla="*/ 86 h 137"/>
              <a:gd name="T42" fmla="*/ 142 w 173"/>
              <a:gd name="T43" fmla="*/ 88 h 137"/>
              <a:gd name="T44" fmla="*/ 71 w 173"/>
              <a:gd name="T45" fmla="*/ 92 h 137"/>
              <a:gd name="T46" fmla="*/ 75 w 173"/>
              <a:gd name="T47" fmla="*/ 104 h 137"/>
              <a:gd name="T48" fmla="*/ 151 w 173"/>
              <a:gd name="T49" fmla="*/ 104 h 137"/>
              <a:gd name="T50" fmla="*/ 157 w 173"/>
              <a:gd name="T51" fmla="*/ 106 h 137"/>
              <a:gd name="T52" fmla="*/ 163 w 173"/>
              <a:gd name="T53" fmla="*/ 110 h 137"/>
              <a:gd name="T54" fmla="*/ 165 w 173"/>
              <a:gd name="T55" fmla="*/ 114 h 137"/>
              <a:gd name="T56" fmla="*/ 167 w 173"/>
              <a:gd name="T57" fmla="*/ 119 h 137"/>
              <a:gd name="T58" fmla="*/ 165 w 173"/>
              <a:gd name="T59" fmla="*/ 127 h 137"/>
              <a:gd name="T60" fmla="*/ 163 w 173"/>
              <a:gd name="T61" fmla="*/ 131 h 137"/>
              <a:gd name="T62" fmla="*/ 157 w 173"/>
              <a:gd name="T63" fmla="*/ 135 h 137"/>
              <a:gd name="T64" fmla="*/ 151 w 173"/>
              <a:gd name="T65" fmla="*/ 137 h 137"/>
              <a:gd name="T66" fmla="*/ 145 w 173"/>
              <a:gd name="T67" fmla="*/ 135 h 137"/>
              <a:gd name="T68" fmla="*/ 140 w 173"/>
              <a:gd name="T69" fmla="*/ 131 h 137"/>
              <a:gd name="T70" fmla="*/ 136 w 173"/>
              <a:gd name="T71" fmla="*/ 127 h 137"/>
              <a:gd name="T72" fmla="*/ 136 w 173"/>
              <a:gd name="T73" fmla="*/ 119 h 137"/>
              <a:gd name="T74" fmla="*/ 59 w 173"/>
              <a:gd name="T75" fmla="*/ 119 h 137"/>
              <a:gd name="T76" fmla="*/ 59 w 173"/>
              <a:gd name="T77" fmla="*/ 127 h 137"/>
              <a:gd name="T78" fmla="*/ 55 w 173"/>
              <a:gd name="T79" fmla="*/ 131 h 137"/>
              <a:gd name="T80" fmla="*/ 49 w 173"/>
              <a:gd name="T81" fmla="*/ 135 h 137"/>
              <a:gd name="T82" fmla="*/ 43 w 173"/>
              <a:gd name="T83" fmla="*/ 137 h 137"/>
              <a:gd name="T84" fmla="*/ 37 w 173"/>
              <a:gd name="T85" fmla="*/ 135 h 137"/>
              <a:gd name="T86" fmla="*/ 31 w 173"/>
              <a:gd name="T87" fmla="*/ 131 h 137"/>
              <a:gd name="T88" fmla="*/ 30 w 173"/>
              <a:gd name="T89" fmla="*/ 127 h 137"/>
              <a:gd name="T90" fmla="*/ 28 w 173"/>
              <a:gd name="T91" fmla="*/ 119 h 137"/>
              <a:gd name="T92" fmla="*/ 30 w 173"/>
              <a:gd name="T93" fmla="*/ 114 h 137"/>
              <a:gd name="T94" fmla="*/ 31 w 173"/>
              <a:gd name="T95" fmla="*/ 110 h 137"/>
              <a:gd name="T96" fmla="*/ 37 w 173"/>
              <a:gd name="T97" fmla="*/ 106 h 137"/>
              <a:gd name="T98" fmla="*/ 43 w 173"/>
              <a:gd name="T99" fmla="*/ 104 h 137"/>
              <a:gd name="T100" fmla="*/ 59 w 173"/>
              <a:gd name="T101" fmla="*/ 104 h 137"/>
              <a:gd name="T102" fmla="*/ 28 w 173"/>
              <a:gd name="T103" fmla="*/ 15 h 137"/>
              <a:gd name="T104" fmla="*/ 8 w 173"/>
              <a:gd name="T105" fmla="*/ 15 h 137"/>
              <a:gd name="T106" fmla="*/ 4 w 173"/>
              <a:gd name="T107" fmla="*/ 13 h 137"/>
              <a:gd name="T108" fmla="*/ 2 w 173"/>
              <a:gd name="T109" fmla="*/ 11 h 137"/>
              <a:gd name="T110" fmla="*/ 0 w 173"/>
              <a:gd name="T111" fmla="*/ 7 h 137"/>
              <a:gd name="T112" fmla="*/ 2 w 173"/>
              <a:gd name="T113" fmla="*/ 4 h 137"/>
              <a:gd name="T114" fmla="*/ 4 w 173"/>
              <a:gd name="T115" fmla="*/ 0 h 137"/>
              <a:gd name="T116" fmla="*/ 8 w 173"/>
              <a:gd name="T11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3" h="137">
                <a:moveTo>
                  <a:pt x="51" y="35"/>
                </a:moveTo>
                <a:lnTo>
                  <a:pt x="65" y="76"/>
                </a:lnTo>
                <a:lnTo>
                  <a:pt x="136" y="72"/>
                </a:lnTo>
                <a:lnTo>
                  <a:pt x="151" y="35"/>
                </a:lnTo>
                <a:lnTo>
                  <a:pt x="51" y="35"/>
                </a:lnTo>
                <a:close/>
                <a:moveTo>
                  <a:pt x="8" y="0"/>
                </a:moveTo>
                <a:lnTo>
                  <a:pt x="33" y="0"/>
                </a:lnTo>
                <a:lnTo>
                  <a:pt x="35" y="0"/>
                </a:lnTo>
                <a:lnTo>
                  <a:pt x="39" y="2"/>
                </a:lnTo>
                <a:lnTo>
                  <a:pt x="41" y="6"/>
                </a:lnTo>
                <a:lnTo>
                  <a:pt x="41" y="6"/>
                </a:lnTo>
                <a:lnTo>
                  <a:pt x="45" y="17"/>
                </a:lnTo>
                <a:lnTo>
                  <a:pt x="165" y="17"/>
                </a:lnTo>
                <a:lnTo>
                  <a:pt x="169" y="19"/>
                </a:lnTo>
                <a:lnTo>
                  <a:pt x="171" y="21"/>
                </a:lnTo>
                <a:lnTo>
                  <a:pt x="173" y="27"/>
                </a:lnTo>
                <a:lnTo>
                  <a:pt x="171" y="29"/>
                </a:lnTo>
                <a:lnTo>
                  <a:pt x="171" y="29"/>
                </a:lnTo>
                <a:lnTo>
                  <a:pt x="147" y="84"/>
                </a:lnTo>
                <a:lnTo>
                  <a:pt x="147" y="84"/>
                </a:lnTo>
                <a:lnTo>
                  <a:pt x="145" y="86"/>
                </a:lnTo>
                <a:lnTo>
                  <a:pt x="142" y="88"/>
                </a:lnTo>
                <a:lnTo>
                  <a:pt x="71" y="92"/>
                </a:lnTo>
                <a:lnTo>
                  <a:pt x="75" y="104"/>
                </a:lnTo>
                <a:lnTo>
                  <a:pt x="151" y="104"/>
                </a:lnTo>
                <a:lnTo>
                  <a:pt x="157" y="106"/>
                </a:lnTo>
                <a:lnTo>
                  <a:pt x="163" y="110"/>
                </a:lnTo>
                <a:lnTo>
                  <a:pt x="165" y="114"/>
                </a:lnTo>
                <a:lnTo>
                  <a:pt x="167" y="119"/>
                </a:lnTo>
                <a:lnTo>
                  <a:pt x="165" y="127"/>
                </a:lnTo>
                <a:lnTo>
                  <a:pt x="163" y="131"/>
                </a:lnTo>
                <a:lnTo>
                  <a:pt x="157" y="135"/>
                </a:lnTo>
                <a:lnTo>
                  <a:pt x="151" y="137"/>
                </a:lnTo>
                <a:lnTo>
                  <a:pt x="145" y="135"/>
                </a:lnTo>
                <a:lnTo>
                  <a:pt x="140" y="131"/>
                </a:lnTo>
                <a:lnTo>
                  <a:pt x="136" y="127"/>
                </a:lnTo>
                <a:lnTo>
                  <a:pt x="136" y="119"/>
                </a:lnTo>
                <a:lnTo>
                  <a:pt x="59" y="119"/>
                </a:lnTo>
                <a:lnTo>
                  <a:pt x="59" y="127"/>
                </a:lnTo>
                <a:lnTo>
                  <a:pt x="55" y="131"/>
                </a:lnTo>
                <a:lnTo>
                  <a:pt x="49" y="135"/>
                </a:lnTo>
                <a:lnTo>
                  <a:pt x="43" y="137"/>
                </a:lnTo>
                <a:lnTo>
                  <a:pt x="37" y="135"/>
                </a:lnTo>
                <a:lnTo>
                  <a:pt x="31" y="131"/>
                </a:lnTo>
                <a:lnTo>
                  <a:pt x="30" y="127"/>
                </a:lnTo>
                <a:lnTo>
                  <a:pt x="28" y="119"/>
                </a:lnTo>
                <a:lnTo>
                  <a:pt x="30" y="114"/>
                </a:lnTo>
                <a:lnTo>
                  <a:pt x="31" y="110"/>
                </a:lnTo>
                <a:lnTo>
                  <a:pt x="37" y="106"/>
                </a:lnTo>
                <a:lnTo>
                  <a:pt x="43" y="104"/>
                </a:lnTo>
                <a:lnTo>
                  <a:pt x="59" y="104"/>
                </a:lnTo>
                <a:lnTo>
                  <a:pt x="28" y="15"/>
                </a:lnTo>
                <a:lnTo>
                  <a:pt x="8" y="15"/>
                </a:lnTo>
                <a:lnTo>
                  <a:pt x="4" y="13"/>
                </a:lnTo>
                <a:lnTo>
                  <a:pt x="2" y="11"/>
                </a:lnTo>
                <a:lnTo>
                  <a:pt x="0" y="7"/>
                </a:lnTo>
                <a:lnTo>
                  <a:pt x="2" y="4"/>
                </a:lnTo>
                <a:lnTo>
                  <a:pt x="4" y="0"/>
                </a:lnTo>
                <a:lnTo>
                  <a:pt x="8"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49" name="Freeform 113"/>
          <p:cNvSpPr>
            <a:spLocks noChangeAspect="1"/>
          </p:cNvSpPr>
          <p:nvPr/>
        </p:nvSpPr>
        <p:spPr bwMode="auto">
          <a:xfrm>
            <a:off x="10104120" y="5585460"/>
            <a:ext cx="443230" cy="396875"/>
          </a:xfrm>
          <a:custGeom>
            <a:avLst/>
            <a:gdLst>
              <a:gd name="T0" fmla="*/ 90 w 173"/>
              <a:gd name="T1" fmla="*/ 0 h 153"/>
              <a:gd name="T2" fmla="*/ 120 w 173"/>
              <a:gd name="T3" fmla="*/ 2 h 153"/>
              <a:gd name="T4" fmla="*/ 142 w 173"/>
              <a:gd name="T5" fmla="*/ 11 h 153"/>
              <a:gd name="T6" fmla="*/ 159 w 173"/>
              <a:gd name="T7" fmla="*/ 25 h 153"/>
              <a:gd name="T8" fmla="*/ 169 w 173"/>
              <a:gd name="T9" fmla="*/ 45 h 153"/>
              <a:gd name="T10" fmla="*/ 173 w 173"/>
              <a:gd name="T11" fmla="*/ 65 h 153"/>
              <a:gd name="T12" fmla="*/ 169 w 173"/>
              <a:gd name="T13" fmla="*/ 86 h 153"/>
              <a:gd name="T14" fmla="*/ 159 w 173"/>
              <a:gd name="T15" fmla="*/ 104 h 153"/>
              <a:gd name="T16" fmla="*/ 142 w 173"/>
              <a:gd name="T17" fmla="*/ 118 h 153"/>
              <a:gd name="T18" fmla="*/ 120 w 173"/>
              <a:gd name="T19" fmla="*/ 127 h 153"/>
              <a:gd name="T20" fmla="*/ 90 w 173"/>
              <a:gd name="T21" fmla="*/ 131 h 153"/>
              <a:gd name="T22" fmla="*/ 83 w 173"/>
              <a:gd name="T23" fmla="*/ 129 h 153"/>
              <a:gd name="T24" fmla="*/ 73 w 173"/>
              <a:gd name="T25" fmla="*/ 127 h 153"/>
              <a:gd name="T26" fmla="*/ 57 w 173"/>
              <a:gd name="T27" fmla="*/ 141 h 153"/>
              <a:gd name="T28" fmla="*/ 41 w 173"/>
              <a:gd name="T29" fmla="*/ 149 h 153"/>
              <a:gd name="T30" fmla="*/ 28 w 173"/>
              <a:gd name="T31" fmla="*/ 151 h 153"/>
              <a:gd name="T32" fmla="*/ 16 w 173"/>
              <a:gd name="T33" fmla="*/ 153 h 153"/>
              <a:gd name="T34" fmla="*/ 12 w 173"/>
              <a:gd name="T35" fmla="*/ 151 h 153"/>
              <a:gd name="T36" fmla="*/ 28 w 173"/>
              <a:gd name="T37" fmla="*/ 141 h 153"/>
              <a:gd name="T38" fmla="*/ 35 w 173"/>
              <a:gd name="T39" fmla="*/ 129 h 153"/>
              <a:gd name="T40" fmla="*/ 35 w 173"/>
              <a:gd name="T41" fmla="*/ 121 h 153"/>
              <a:gd name="T42" fmla="*/ 33 w 173"/>
              <a:gd name="T43" fmla="*/ 116 h 153"/>
              <a:gd name="T44" fmla="*/ 16 w 173"/>
              <a:gd name="T45" fmla="*/ 102 h 153"/>
              <a:gd name="T46" fmla="*/ 4 w 173"/>
              <a:gd name="T47" fmla="*/ 84 h 153"/>
              <a:gd name="T48" fmla="*/ 0 w 173"/>
              <a:gd name="T49" fmla="*/ 65 h 153"/>
              <a:gd name="T50" fmla="*/ 6 w 173"/>
              <a:gd name="T51" fmla="*/ 45 h 153"/>
              <a:gd name="T52" fmla="*/ 18 w 173"/>
              <a:gd name="T53" fmla="*/ 25 h 153"/>
              <a:gd name="T54" fmla="*/ 37 w 173"/>
              <a:gd name="T55" fmla="*/ 11 h 153"/>
              <a:gd name="T56" fmla="*/ 63 w 173"/>
              <a:gd name="T57" fmla="*/ 2 h 153"/>
              <a:gd name="T58" fmla="*/ 90 w 173"/>
              <a:gd name="T5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3" h="153">
                <a:moveTo>
                  <a:pt x="90" y="0"/>
                </a:moveTo>
                <a:lnTo>
                  <a:pt x="120" y="2"/>
                </a:lnTo>
                <a:lnTo>
                  <a:pt x="142" y="11"/>
                </a:lnTo>
                <a:lnTo>
                  <a:pt x="159" y="25"/>
                </a:lnTo>
                <a:lnTo>
                  <a:pt x="169" y="45"/>
                </a:lnTo>
                <a:lnTo>
                  <a:pt x="173" y="65"/>
                </a:lnTo>
                <a:lnTo>
                  <a:pt x="169" y="86"/>
                </a:lnTo>
                <a:lnTo>
                  <a:pt x="159" y="104"/>
                </a:lnTo>
                <a:lnTo>
                  <a:pt x="142" y="118"/>
                </a:lnTo>
                <a:lnTo>
                  <a:pt x="120" y="127"/>
                </a:lnTo>
                <a:lnTo>
                  <a:pt x="90" y="131"/>
                </a:lnTo>
                <a:lnTo>
                  <a:pt x="83" y="129"/>
                </a:lnTo>
                <a:lnTo>
                  <a:pt x="73" y="127"/>
                </a:lnTo>
                <a:lnTo>
                  <a:pt x="57" y="141"/>
                </a:lnTo>
                <a:lnTo>
                  <a:pt x="41" y="149"/>
                </a:lnTo>
                <a:lnTo>
                  <a:pt x="28" y="151"/>
                </a:lnTo>
                <a:lnTo>
                  <a:pt x="16" y="153"/>
                </a:lnTo>
                <a:lnTo>
                  <a:pt x="12" y="151"/>
                </a:lnTo>
                <a:lnTo>
                  <a:pt x="28" y="141"/>
                </a:lnTo>
                <a:lnTo>
                  <a:pt x="35" y="129"/>
                </a:lnTo>
                <a:lnTo>
                  <a:pt x="35" y="121"/>
                </a:lnTo>
                <a:lnTo>
                  <a:pt x="33" y="116"/>
                </a:lnTo>
                <a:lnTo>
                  <a:pt x="16" y="102"/>
                </a:lnTo>
                <a:lnTo>
                  <a:pt x="4" y="84"/>
                </a:lnTo>
                <a:lnTo>
                  <a:pt x="0" y="65"/>
                </a:lnTo>
                <a:lnTo>
                  <a:pt x="6" y="45"/>
                </a:lnTo>
                <a:lnTo>
                  <a:pt x="18" y="25"/>
                </a:lnTo>
                <a:lnTo>
                  <a:pt x="37" y="11"/>
                </a:lnTo>
                <a:lnTo>
                  <a:pt x="63" y="2"/>
                </a:lnTo>
                <a:lnTo>
                  <a:pt x="90"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50" name="Freeform 197"/>
          <p:cNvSpPr>
            <a:spLocks noChangeAspect="1" noEditPoints="1"/>
          </p:cNvSpPr>
          <p:nvPr/>
        </p:nvSpPr>
        <p:spPr bwMode="auto">
          <a:xfrm>
            <a:off x="5075555" y="4394835"/>
            <a:ext cx="368935" cy="396875"/>
          </a:xfrm>
          <a:custGeom>
            <a:avLst/>
            <a:gdLst>
              <a:gd name="T0" fmla="*/ 23 w 157"/>
              <a:gd name="T1" fmla="*/ 136 h 171"/>
              <a:gd name="T2" fmla="*/ 25 w 157"/>
              <a:gd name="T3" fmla="*/ 144 h 171"/>
              <a:gd name="T4" fmla="*/ 132 w 157"/>
              <a:gd name="T5" fmla="*/ 144 h 171"/>
              <a:gd name="T6" fmla="*/ 134 w 157"/>
              <a:gd name="T7" fmla="*/ 136 h 171"/>
              <a:gd name="T8" fmla="*/ 29 w 157"/>
              <a:gd name="T9" fmla="*/ 132 h 171"/>
              <a:gd name="T10" fmla="*/ 23 w 157"/>
              <a:gd name="T11" fmla="*/ 100 h 171"/>
              <a:gd name="T12" fmla="*/ 25 w 157"/>
              <a:gd name="T13" fmla="*/ 112 h 171"/>
              <a:gd name="T14" fmla="*/ 132 w 157"/>
              <a:gd name="T15" fmla="*/ 112 h 171"/>
              <a:gd name="T16" fmla="*/ 134 w 157"/>
              <a:gd name="T17" fmla="*/ 100 h 171"/>
              <a:gd name="T18" fmla="*/ 29 w 157"/>
              <a:gd name="T19" fmla="*/ 96 h 171"/>
              <a:gd name="T20" fmla="*/ 23 w 157"/>
              <a:gd name="T21" fmla="*/ 65 h 171"/>
              <a:gd name="T22" fmla="*/ 25 w 157"/>
              <a:gd name="T23" fmla="*/ 77 h 171"/>
              <a:gd name="T24" fmla="*/ 132 w 157"/>
              <a:gd name="T25" fmla="*/ 77 h 171"/>
              <a:gd name="T26" fmla="*/ 134 w 157"/>
              <a:gd name="T27" fmla="*/ 65 h 171"/>
              <a:gd name="T28" fmla="*/ 29 w 157"/>
              <a:gd name="T29" fmla="*/ 61 h 171"/>
              <a:gd name="T30" fmla="*/ 22 w 157"/>
              <a:gd name="T31" fmla="*/ 24 h 171"/>
              <a:gd name="T32" fmla="*/ 31 w 157"/>
              <a:gd name="T33" fmla="*/ 40 h 171"/>
              <a:gd name="T34" fmla="*/ 49 w 157"/>
              <a:gd name="T35" fmla="*/ 36 h 171"/>
              <a:gd name="T36" fmla="*/ 55 w 157"/>
              <a:gd name="T37" fmla="*/ 16 h 171"/>
              <a:gd name="T38" fmla="*/ 63 w 157"/>
              <a:gd name="T39" fmla="*/ 30 h 171"/>
              <a:gd name="T40" fmla="*/ 78 w 157"/>
              <a:gd name="T41" fmla="*/ 40 h 171"/>
              <a:gd name="T42" fmla="*/ 94 w 157"/>
              <a:gd name="T43" fmla="*/ 30 h 171"/>
              <a:gd name="T44" fmla="*/ 102 w 157"/>
              <a:gd name="T45" fmla="*/ 16 h 171"/>
              <a:gd name="T46" fmla="*/ 108 w 157"/>
              <a:gd name="T47" fmla="*/ 36 h 171"/>
              <a:gd name="T48" fmla="*/ 126 w 157"/>
              <a:gd name="T49" fmla="*/ 40 h 171"/>
              <a:gd name="T50" fmla="*/ 135 w 157"/>
              <a:gd name="T51" fmla="*/ 24 h 171"/>
              <a:gd name="T52" fmla="*/ 153 w 157"/>
              <a:gd name="T53" fmla="*/ 18 h 171"/>
              <a:gd name="T54" fmla="*/ 157 w 157"/>
              <a:gd name="T55" fmla="*/ 163 h 171"/>
              <a:gd name="T56" fmla="*/ 149 w 157"/>
              <a:gd name="T57" fmla="*/ 171 h 171"/>
              <a:gd name="T58" fmla="*/ 2 w 157"/>
              <a:gd name="T59" fmla="*/ 167 h 171"/>
              <a:gd name="T60" fmla="*/ 2 w 157"/>
              <a:gd name="T61" fmla="*/ 20 h 171"/>
              <a:gd name="T62" fmla="*/ 118 w 157"/>
              <a:gd name="T63" fmla="*/ 0 h 171"/>
              <a:gd name="T64" fmla="*/ 128 w 157"/>
              <a:gd name="T65" fmla="*/ 8 h 171"/>
              <a:gd name="T66" fmla="*/ 124 w 157"/>
              <a:gd name="T67" fmla="*/ 32 h 171"/>
              <a:gd name="T68" fmla="*/ 112 w 157"/>
              <a:gd name="T69" fmla="*/ 28 h 171"/>
              <a:gd name="T70" fmla="*/ 112 w 157"/>
              <a:gd name="T71" fmla="*/ 4 h 171"/>
              <a:gd name="T72" fmla="*/ 78 w 157"/>
              <a:gd name="T73" fmla="*/ 0 h 171"/>
              <a:gd name="T74" fmla="*/ 86 w 157"/>
              <a:gd name="T75" fmla="*/ 8 h 171"/>
              <a:gd name="T76" fmla="*/ 82 w 157"/>
              <a:gd name="T77" fmla="*/ 32 h 171"/>
              <a:gd name="T78" fmla="*/ 71 w 157"/>
              <a:gd name="T79" fmla="*/ 28 h 171"/>
              <a:gd name="T80" fmla="*/ 71 w 157"/>
              <a:gd name="T81" fmla="*/ 4 h 171"/>
              <a:gd name="T82" fmla="*/ 39 w 157"/>
              <a:gd name="T83" fmla="*/ 0 h 171"/>
              <a:gd name="T84" fmla="*/ 47 w 157"/>
              <a:gd name="T85" fmla="*/ 8 h 171"/>
              <a:gd name="T86" fmla="*/ 43 w 157"/>
              <a:gd name="T87" fmla="*/ 32 h 171"/>
              <a:gd name="T88" fmla="*/ 31 w 157"/>
              <a:gd name="T89" fmla="*/ 28 h 171"/>
              <a:gd name="T90" fmla="*/ 31 w 157"/>
              <a:gd name="T91" fmla="*/ 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7" h="171">
                <a:moveTo>
                  <a:pt x="29" y="132"/>
                </a:moveTo>
                <a:lnTo>
                  <a:pt x="25" y="132"/>
                </a:lnTo>
                <a:lnTo>
                  <a:pt x="23" y="136"/>
                </a:lnTo>
                <a:lnTo>
                  <a:pt x="22" y="138"/>
                </a:lnTo>
                <a:lnTo>
                  <a:pt x="23" y="142"/>
                </a:lnTo>
                <a:lnTo>
                  <a:pt x="25" y="144"/>
                </a:lnTo>
                <a:lnTo>
                  <a:pt x="29" y="146"/>
                </a:lnTo>
                <a:lnTo>
                  <a:pt x="128" y="146"/>
                </a:lnTo>
                <a:lnTo>
                  <a:pt x="132" y="144"/>
                </a:lnTo>
                <a:lnTo>
                  <a:pt x="134" y="142"/>
                </a:lnTo>
                <a:lnTo>
                  <a:pt x="135" y="138"/>
                </a:lnTo>
                <a:lnTo>
                  <a:pt x="134" y="136"/>
                </a:lnTo>
                <a:lnTo>
                  <a:pt x="132" y="132"/>
                </a:lnTo>
                <a:lnTo>
                  <a:pt x="128" y="132"/>
                </a:lnTo>
                <a:lnTo>
                  <a:pt x="29" y="132"/>
                </a:lnTo>
                <a:close/>
                <a:moveTo>
                  <a:pt x="29" y="96"/>
                </a:moveTo>
                <a:lnTo>
                  <a:pt x="25" y="98"/>
                </a:lnTo>
                <a:lnTo>
                  <a:pt x="23" y="100"/>
                </a:lnTo>
                <a:lnTo>
                  <a:pt x="22" y="104"/>
                </a:lnTo>
                <a:lnTo>
                  <a:pt x="23" y="108"/>
                </a:lnTo>
                <a:lnTo>
                  <a:pt x="25" y="112"/>
                </a:lnTo>
                <a:lnTo>
                  <a:pt x="29" y="112"/>
                </a:lnTo>
                <a:lnTo>
                  <a:pt x="128" y="112"/>
                </a:lnTo>
                <a:lnTo>
                  <a:pt x="132" y="112"/>
                </a:lnTo>
                <a:lnTo>
                  <a:pt x="134" y="108"/>
                </a:lnTo>
                <a:lnTo>
                  <a:pt x="135" y="104"/>
                </a:lnTo>
                <a:lnTo>
                  <a:pt x="134" y="100"/>
                </a:lnTo>
                <a:lnTo>
                  <a:pt x="132" y="98"/>
                </a:lnTo>
                <a:lnTo>
                  <a:pt x="128" y="96"/>
                </a:lnTo>
                <a:lnTo>
                  <a:pt x="29" y="96"/>
                </a:lnTo>
                <a:close/>
                <a:moveTo>
                  <a:pt x="29" y="61"/>
                </a:moveTo>
                <a:lnTo>
                  <a:pt x="25" y="63"/>
                </a:lnTo>
                <a:lnTo>
                  <a:pt x="23" y="65"/>
                </a:lnTo>
                <a:lnTo>
                  <a:pt x="22" y="69"/>
                </a:lnTo>
                <a:lnTo>
                  <a:pt x="23" y="73"/>
                </a:lnTo>
                <a:lnTo>
                  <a:pt x="25" y="77"/>
                </a:lnTo>
                <a:lnTo>
                  <a:pt x="29" y="79"/>
                </a:lnTo>
                <a:lnTo>
                  <a:pt x="128" y="79"/>
                </a:lnTo>
                <a:lnTo>
                  <a:pt x="132" y="77"/>
                </a:lnTo>
                <a:lnTo>
                  <a:pt x="134" y="73"/>
                </a:lnTo>
                <a:lnTo>
                  <a:pt x="135" y="69"/>
                </a:lnTo>
                <a:lnTo>
                  <a:pt x="134" y="65"/>
                </a:lnTo>
                <a:lnTo>
                  <a:pt x="132" y="63"/>
                </a:lnTo>
                <a:lnTo>
                  <a:pt x="128" y="61"/>
                </a:lnTo>
                <a:lnTo>
                  <a:pt x="29" y="61"/>
                </a:lnTo>
                <a:close/>
                <a:moveTo>
                  <a:pt x="8" y="16"/>
                </a:moveTo>
                <a:lnTo>
                  <a:pt x="22" y="16"/>
                </a:lnTo>
                <a:lnTo>
                  <a:pt x="22" y="24"/>
                </a:lnTo>
                <a:lnTo>
                  <a:pt x="23" y="30"/>
                </a:lnTo>
                <a:lnTo>
                  <a:pt x="27" y="36"/>
                </a:lnTo>
                <a:lnTo>
                  <a:pt x="31" y="40"/>
                </a:lnTo>
                <a:lnTo>
                  <a:pt x="39" y="40"/>
                </a:lnTo>
                <a:lnTo>
                  <a:pt x="45" y="40"/>
                </a:lnTo>
                <a:lnTo>
                  <a:pt x="49" y="36"/>
                </a:lnTo>
                <a:lnTo>
                  <a:pt x="53" y="30"/>
                </a:lnTo>
                <a:lnTo>
                  <a:pt x="55" y="24"/>
                </a:lnTo>
                <a:lnTo>
                  <a:pt x="55" y="16"/>
                </a:lnTo>
                <a:lnTo>
                  <a:pt x="63" y="16"/>
                </a:lnTo>
                <a:lnTo>
                  <a:pt x="63" y="24"/>
                </a:lnTo>
                <a:lnTo>
                  <a:pt x="63" y="30"/>
                </a:lnTo>
                <a:lnTo>
                  <a:pt x="67" y="36"/>
                </a:lnTo>
                <a:lnTo>
                  <a:pt x="73" y="40"/>
                </a:lnTo>
                <a:lnTo>
                  <a:pt x="78" y="40"/>
                </a:lnTo>
                <a:lnTo>
                  <a:pt x="84" y="40"/>
                </a:lnTo>
                <a:lnTo>
                  <a:pt x="90" y="36"/>
                </a:lnTo>
                <a:lnTo>
                  <a:pt x="94" y="30"/>
                </a:lnTo>
                <a:lnTo>
                  <a:pt x="94" y="24"/>
                </a:lnTo>
                <a:lnTo>
                  <a:pt x="94" y="16"/>
                </a:lnTo>
                <a:lnTo>
                  <a:pt x="102" y="16"/>
                </a:lnTo>
                <a:lnTo>
                  <a:pt x="102" y="24"/>
                </a:lnTo>
                <a:lnTo>
                  <a:pt x="104" y="30"/>
                </a:lnTo>
                <a:lnTo>
                  <a:pt x="108" y="36"/>
                </a:lnTo>
                <a:lnTo>
                  <a:pt x="112" y="40"/>
                </a:lnTo>
                <a:lnTo>
                  <a:pt x="118" y="40"/>
                </a:lnTo>
                <a:lnTo>
                  <a:pt x="126" y="40"/>
                </a:lnTo>
                <a:lnTo>
                  <a:pt x="130" y="36"/>
                </a:lnTo>
                <a:lnTo>
                  <a:pt x="134" y="30"/>
                </a:lnTo>
                <a:lnTo>
                  <a:pt x="135" y="24"/>
                </a:lnTo>
                <a:lnTo>
                  <a:pt x="135" y="16"/>
                </a:lnTo>
                <a:lnTo>
                  <a:pt x="149" y="16"/>
                </a:lnTo>
                <a:lnTo>
                  <a:pt x="153" y="18"/>
                </a:lnTo>
                <a:lnTo>
                  <a:pt x="155" y="20"/>
                </a:lnTo>
                <a:lnTo>
                  <a:pt x="157" y="24"/>
                </a:lnTo>
                <a:lnTo>
                  <a:pt x="157" y="163"/>
                </a:lnTo>
                <a:lnTo>
                  <a:pt x="155" y="167"/>
                </a:lnTo>
                <a:lnTo>
                  <a:pt x="153" y="171"/>
                </a:lnTo>
                <a:lnTo>
                  <a:pt x="149" y="171"/>
                </a:lnTo>
                <a:lnTo>
                  <a:pt x="8" y="171"/>
                </a:lnTo>
                <a:lnTo>
                  <a:pt x="4" y="171"/>
                </a:lnTo>
                <a:lnTo>
                  <a:pt x="2" y="167"/>
                </a:lnTo>
                <a:lnTo>
                  <a:pt x="0" y="163"/>
                </a:lnTo>
                <a:lnTo>
                  <a:pt x="0" y="24"/>
                </a:lnTo>
                <a:lnTo>
                  <a:pt x="2" y="20"/>
                </a:lnTo>
                <a:lnTo>
                  <a:pt x="4" y="18"/>
                </a:lnTo>
                <a:lnTo>
                  <a:pt x="8" y="16"/>
                </a:lnTo>
                <a:close/>
                <a:moveTo>
                  <a:pt x="118" y="0"/>
                </a:moveTo>
                <a:lnTo>
                  <a:pt x="124" y="0"/>
                </a:lnTo>
                <a:lnTo>
                  <a:pt x="126" y="4"/>
                </a:lnTo>
                <a:lnTo>
                  <a:pt x="128" y="8"/>
                </a:lnTo>
                <a:lnTo>
                  <a:pt x="128" y="24"/>
                </a:lnTo>
                <a:lnTo>
                  <a:pt x="126" y="28"/>
                </a:lnTo>
                <a:lnTo>
                  <a:pt x="124" y="32"/>
                </a:lnTo>
                <a:lnTo>
                  <a:pt x="118" y="32"/>
                </a:lnTo>
                <a:lnTo>
                  <a:pt x="114" y="32"/>
                </a:lnTo>
                <a:lnTo>
                  <a:pt x="112" y="28"/>
                </a:lnTo>
                <a:lnTo>
                  <a:pt x="110" y="24"/>
                </a:lnTo>
                <a:lnTo>
                  <a:pt x="110" y="8"/>
                </a:lnTo>
                <a:lnTo>
                  <a:pt x="112" y="4"/>
                </a:lnTo>
                <a:lnTo>
                  <a:pt x="114" y="0"/>
                </a:lnTo>
                <a:lnTo>
                  <a:pt x="118" y="0"/>
                </a:lnTo>
                <a:close/>
                <a:moveTo>
                  <a:pt x="78" y="0"/>
                </a:moveTo>
                <a:lnTo>
                  <a:pt x="82" y="0"/>
                </a:lnTo>
                <a:lnTo>
                  <a:pt x="86" y="4"/>
                </a:lnTo>
                <a:lnTo>
                  <a:pt x="86" y="8"/>
                </a:lnTo>
                <a:lnTo>
                  <a:pt x="86" y="24"/>
                </a:lnTo>
                <a:lnTo>
                  <a:pt x="86" y="28"/>
                </a:lnTo>
                <a:lnTo>
                  <a:pt x="82" y="32"/>
                </a:lnTo>
                <a:lnTo>
                  <a:pt x="78" y="32"/>
                </a:lnTo>
                <a:lnTo>
                  <a:pt x="75" y="32"/>
                </a:lnTo>
                <a:lnTo>
                  <a:pt x="71" y="28"/>
                </a:lnTo>
                <a:lnTo>
                  <a:pt x="71" y="24"/>
                </a:lnTo>
                <a:lnTo>
                  <a:pt x="71" y="8"/>
                </a:lnTo>
                <a:lnTo>
                  <a:pt x="71" y="4"/>
                </a:lnTo>
                <a:lnTo>
                  <a:pt x="75" y="0"/>
                </a:lnTo>
                <a:lnTo>
                  <a:pt x="78" y="0"/>
                </a:lnTo>
                <a:close/>
                <a:moveTo>
                  <a:pt x="39" y="0"/>
                </a:moveTo>
                <a:lnTo>
                  <a:pt x="43" y="0"/>
                </a:lnTo>
                <a:lnTo>
                  <a:pt x="45" y="4"/>
                </a:lnTo>
                <a:lnTo>
                  <a:pt x="47" y="8"/>
                </a:lnTo>
                <a:lnTo>
                  <a:pt x="47" y="24"/>
                </a:lnTo>
                <a:lnTo>
                  <a:pt x="45" y="28"/>
                </a:lnTo>
                <a:lnTo>
                  <a:pt x="43" y="32"/>
                </a:lnTo>
                <a:lnTo>
                  <a:pt x="39" y="32"/>
                </a:lnTo>
                <a:lnTo>
                  <a:pt x="33" y="32"/>
                </a:lnTo>
                <a:lnTo>
                  <a:pt x="31" y="28"/>
                </a:lnTo>
                <a:lnTo>
                  <a:pt x="29" y="24"/>
                </a:lnTo>
                <a:lnTo>
                  <a:pt x="29" y="8"/>
                </a:lnTo>
                <a:lnTo>
                  <a:pt x="31" y="4"/>
                </a:lnTo>
                <a:lnTo>
                  <a:pt x="33" y="0"/>
                </a:lnTo>
                <a:lnTo>
                  <a:pt x="39"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51" name="Freeform 234"/>
          <p:cNvSpPr>
            <a:spLocks noChangeAspect="1"/>
          </p:cNvSpPr>
          <p:nvPr/>
        </p:nvSpPr>
        <p:spPr bwMode="auto">
          <a:xfrm>
            <a:off x="4956810" y="2043430"/>
            <a:ext cx="411480" cy="396875"/>
          </a:xfrm>
          <a:custGeom>
            <a:avLst/>
            <a:gdLst>
              <a:gd name="T0" fmla="*/ 94 w 173"/>
              <a:gd name="T1" fmla="*/ 2 h 167"/>
              <a:gd name="T2" fmla="*/ 108 w 173"/>
              <a:gd name="T3" fmla="*/ 7 h 167"/>
              <a:gd name="T4" fmla="*/ 114 w 173"/>
              <a:gd name="T5" fmla="*/ 15 h 167"/>
              <a:gd name="T6" fmla="*/ 118 w 173"/>
              <a:gd name="T7" fmla="*/ 25 h 167"/>
              <a:gd name="T8" fmla="*/ 118 w 173"/>
              <a:gd name="T9" fmla="*/ 37 h 167"/>
              <a:gd name="T10" fmla="*/ 118 w 173"/>
              <a:gd name="T11" fmla="*/ 43 h 167"/>
              <a:gd name="T12" fmla="*/ 120 w 173"/>
              <a:gd name="T13" fmla="*/ 49 h 167"/>
              <a:gd name="T14" fmla="*/ 120 w 173"/>
              <a:gd name="T15" fmla="*/ 55 h 167"/>
              <a:gd name="T16" fmla="*/ 118 w 173"/>
              <a:gd name="T17" fmla="*/ 61 h 167"/>
              <a:gd name="T18" fmla="*/ 116 w 173"/>
              <a:gd name="T19" fmla="*/ 64 h 167"/>
              <a:gd name="T20" fmla="*/ 112 w 173"/>
              <a:gd name="T21" fmla="*/ 72 h 167"/>
              <a:gd name="T22" fmla="*/ 108 w 173"/>
              <a:gd name="T23" fmla="*/ 82 h 167"/>
              <a:gd name="T24" fmla="*/ 106 w 173"/>
              <a:gd name="T25" fmla="*/ 84 h 167"/>
              <a:gd name="T26" fmla="*/ 106 w 173"/>
              <a:gd name="T27" fmla="*/ 100 h 167"/>
              <a:gd name="T28" fmla="*/ 110 w 173"/>
              <a:gd name="T29" fmla="*/ 102 h 167"/>
              <a:gd name="T30" fmla="*/ 118 w 173"/>
              <a:gd name="T31" fmla="*/ 106 h 167"/>
              <a:gd name="T32" fmla="*/ 132 w 173"/>
              <a:gd name="T33" fmla="*/ 112 h 167"/>
              <a:gd name="T34" fmla="*/ 138 w 173"/>
              <a:gd name="T35" fmla="*/ 114 h 167"/>
              <a:gd name="T36" fmla="*/ 142 w 173"/>
              <a:gd name="T37" fmla="*/ 114 h 167"/>
              <a:gd name="T38" fmla="*/ 147 w 173"/>
              <a:gd name="T39" fmla="*/ 116 h 167"/>
              <a:gd name="T40" fmla="*/ 163 w 173"/>
              <a:gd name="T41" fmla="*/ 129 h 167"/>
              <a:gd name="T42" fmla="*/ 173 w 173"/>
              <a:gd name="T43" fmla="*/ 153 h 167"/>
              <a:gd name="T44" fmla="*/ 173 w 173"/>
              <a:gd name="T45" fmla="*/ 159 h 167"/>
              <a:gd name="T46" fmla="*/ 171 w 173"/>
              <a:gd name="T47" fmla="*/ 163 h 167"/>
              <a:gd name="T48" fmla="*/ 165 w 173"/>
              <a:gd name="T49" fmla="*/ 167 h 167"/>
              <a:gd name="T50" fmla="*/ 4 w 173"/>
              <a:gd name="T51" fmla="*/ 165 h 167"/>
              <a:gd name="T52" fmla="*/ 0 w 173"/>
              <a:gd name="T53" fmla="*/ 159 h 167"/>
              <a:gd name="T54" fmla="*/ 0 w 173"/>
              <a:gd name="T55" fmla="*/ 159 h 167"/>
              <a:gd name="T56" fmla="*/ 4 w 173"/>
              <a:gd name="T57" fmla="*/ 143 h 167"/>
              <a:gd name="T58" fmla="*/ 22 w 173"/>
              <a:gd name="T59" fmla="*/ 117 h 167"/>
              <a:gd name="T60" fmla="*/ 30 w 173"/>
              <a:gd name="T61" fmla="*/ 116 h 167"/>
              <a:gd name="T62" fmla="*/ 33 w 173"/>
              <a:gd name="T63" fmla="*/ 114 h 167"/>
              <a:gd name="T64" fmla="*/ 37 w 173"/>
              <a:gd name="T65" fmla="*/ 114 h 167"/>
              <a:gd name="T66" fmla="*/ 47 w 173"/>
              <a:gd name="T67" fmla="*/ 110 h 167"/>
              <a:gd name="T68" fmla="*/ 59 w 173"/>
              <a:gd name="T69" fmla="*/ 104 h 167"/>
              <a:gd name="T70" fmla="*/ 67 w 173"/>
              <a:gd name="T71" fmla="*/ 102 h 167"/>
              <a:gd name="T72" fmla="*/ 67 w 173"/>
              <a:gd name="T73" fmla="*/ 100 h 167"/>
              <a:gd name="T74" fmla="*/ 67 w 173"/>
              <a:gd name="T75" fmla="*/ 84 h 167"/>
              <a:gd name="T76" fmla="*/ 63 w 173"/>
              <a:gd name="T77" fmla="*/ 78 h 167"/>
              <a:gd name="T78" fmla="*/ 59 w 173"/>
              <a:gd name="T79" fmla="*/ 64 h 167"/>
              <a:gd name="T80" fmla="*/ 55 w 173"/>
              <a:gd name="T81" fmla="*/ 62 h 167"/>
              <a:gd name="T82" fmla="*/ 55 w 173"/>
              <a:gd name="T83" fmla="*/ 57 h 167"/>
              <a:gd name="T84" fmla="*/ 53 w 173"/>
              <a:gd name="T85" fmla="*/ 51 h 167"/>
              <a:gd name="T86" fmla="*/ 53 w 173"/>
              <a:gd name="T87" fmla="*/ 45 h 167"/>
              <a:gd name="T88" fmla="*/ 57 w 173"/>
              <a:gd name="T89" fmla="*/ 43 h 167"/>
              <a:gd name="T90" fmla="*/ 55 w 173"/>
              <a:gd name="T91" fmla="*/ 31 h 167"/>
              <a:gd name="T92" fmla="*/ 57 w 173"/>
              <a:gd name="T93" fmla="*/ 19 h 167"/>
              <a:gd name="T94" fmla="*/ 65 w 173"/>
              <a:gd name="T95" fmla="*/ 9 h 167"/>
              <a:gd name="T96" fmla="*/ 79 w 173"/>
              <a:gd name="T97" fmla="*/ 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3" h="167">
                <a:moveTo>
                  <a:pt x="86" y="0"/>
                </a:moveTo>
                <a:lnTo>
                  <a:pt x="94" y="2"/>
                </a:lnTo>
                <a:lnTo>
                  <a:pt x="102" y="4"/>
                </a:lnTo>
                <a:lnTo>
                  <a:pt x="108" y="7"/>
                </a:lnTo>
                <a:lnTo>
                  <a:pt x="112" y="11"/>
                </a:lnTo>
                <a:lnTo>
                  <a:pt x="114" y="15"/>
                </a:lnTo>
                <a:lnTo>
                  <a:pt x="116" y="21"/>
                </a:lnTo>
                <a:lnTo>
                  <a:pt x="118" y="25"/>
                </a:lnTo>
                <a:lnTo>
                  <a:pt x="118" y="31"/>
                </a:lnTo>
                <a:lnTo>
                  <a:pt x="118" y="37"/>
                </a:lnTo>
                <a:lnTo>
                  <a:pt x="116" y="43"/>
                </a:lnTo>
                <a:lnTo>
                  <a:pt x="118" y="43"/>
                </a:lnTo>
                <a:lnTo>
                  <a:pt x="120" y="45"/>
                </a:lnTo>
                <a:lnTo>
                  <a:pt x="120" y="49"/>
                </a:lnTo>
                <a:lnTo>
                  <a:pt x="120" y="51"/>
                </a:lnTo>
                <a:lnTo>
                  <a:pt x="120" y="55"/>
                </a:lnTo>
                <a:lnTo>
                  <a:pt x="118" y="57"/>
                </a:lnTo>
                <a:lnTo>
                  <a:pt x="118" y="61"/>
                </a:lnTo>
                <a:lnTo>
                  <a:pt x="118" y="62"/>
                </a:lnTo>
                <a:lnTo>
                  <a:pt x="116" y="64"/>
                </a:lnTo>
                <a:lnTo>
                  <a:pt x="114" y="64"/>
                </a:lnTo>
                <a:lnTo>
                  <a:pt x="112" y="72"/>
                </a:lnTo>
                <a:lnTo>
                  <a:pt x="110" y="78"/>
                </a:lnTo>
                <a:lnTo>
                  <a:pt x="108" y="82"/>
                </a:lnTo>
                <a:lnTo>
                  <a:pt x="106" y="84"/>
                </a:lnTo>
                <a:lnTo>
                  <a:pt x="106" y="84"/>
                </a:lnTo>
                <a:lnTo>
                  <a:pt x="106" y="100"/>
                </a:lnTo>
                <a:lnTo>
                  <a:pt x="106" y="100"/>
                </a:lnTo>
                <a:lnTo>
                  <a:pt x="106" y="102"/>
                </a:lnTo>
                <a:lnTo>
                  <a:pt x="110" y="102"/>
                </a:lnTo>
                <a:lnTo>
                  <a:pt x="114" y="104"/>
                </a:lnTo>
                <a:lnTo>
                  <a:pt x="118" y="106"/>
                </a:lnTo>
                <a:lnTo>
                  <a:pt x="126" y="110"/>
                </a:lnTo>
                <a:lnTo>
                  <a:pt x="132" y="112"/>
                </a:lnTo>
                <a:lnTo>
                  <a:pt x="136" y="114"/>
                </a:lnTo>
                <a:lnTo>
                  <a:pt x="138" y="114"/>
                </a:lnTo>
                <a:lnTo>
                  <a:pt x="140" y="114"/>
                </a:lnTo>
                <a:lnTo>
                  <a:pt x="142" y="114"/>
                </a:lnTo>
                <a:lnTo>
                  <a:pt x="143" y="116"/>
                </a:lnTo>
                <a:lnTo>
                  <a:pt x="147" y="116"/>
                </a:lnTo>
                <a:lnTo>
                  <a:pt x="151" y="117"/>
                </a:lnTo>
                <a:lnTo>
                  <a:pt x="163" y="129"/>
                </a:lnTo>
                <a:lnTo>
                  <a:pt x="169" y="143"/>
                </a:lnTo>
                <a:lnTo>
                  <a:pt x="173" y="153"/>
                </a:lnTo>
                <a:lnTo>
                  <a:pt x="173" y="159"/>
                </a:lnTo>
                <a:lnTo>
                  <a:pt x="173" y="159"/>
                </a:lnTo>
                <a:lnTo>
                  <a:pt x="173" y="159"/>
                </a:lnTo>
                <a:lnTo>
                  <a:pt x="171" y="163"/>
                </a:lnTo>
                <a:lnTo>
                  <a:pt x="169" y="165"/>
                </a:lnTo>
                <a:lnTo>
                  <a:pt x="165" y="167"/>
                </a:lnTo>
                <a:lnTo>
                  <a:pt x="8" y="167"/>
                </a:lnTo>
                <a:lnTo>
                  <a:pt x="4" y="165"/>
                </a:lnTo>
                <a:lnTo>
                  <a:pt x="2" y="163"/>
                </a:lnTo>
                <a:lnTo>
                  <a:pt x="0" y="159"/>
                </a:lnTo>
                <a:lnTo>
                  <a:pt x="0" y="159"/>
                </a:lnTo>
                <a:lnTo>
                  <a:pt x="0" y="159"/>
                </a:lnTo>
                <a:lnTo>
                  <a:pt x="0" y="153"/>
                </a:lnTo>
                <a:lnTo>
                  <a:pt x="4" y="143"/>
                </a:lnTo>
                <a:lnTo>
                  <a:pt x="10" y="129"/>
                </a:lnTo>
                <a:lnTo>
                  <a:pt x="22" y="117"/>
                </a:lnTo>
                <a:lnTo>
                  <a:pt x="26" y="116"/>
                </a:lnTo>
                <a:lnTo>
                  <a:pt x="30" y="116"/>
                </a:lnTo>
                <a:lnTo>
                  <a:pt x="31" y="114"/>
                </a:lnTo>
                <a:lnTo>
                  <a:pt x="33" y="114"/>
                </a:lnTo>
                <a:lnTo>
                  <a:pt x="35" y="114"/>
                </a:lnTo>
                <a:lnTo>
                  <a:pt x="37" y="114"/>
                </a:lnTo>
                <a:lnTo>
                  <a:pt x="41" y="112"/>
                </a:lnTo>
                <a:lnTo>
                  <a:pt x="47" y="110"/>
                </a:lnTo>
                <a:lnTo>
                  <a:pt x="55" y="108"/>
                </a:lnTo>
                <a:lnTo>
                  <a:pt x="59" y="104"/>
                </a:lnTo>
                <a:lnTo>
                  <a:pt x="63" y="104"/>
                </a:lnTo>
                <a:lnTo>
                  <a:pt x="67" y="102"/>
                </a:lnTo>
                <a:lnTo>
                  <a:pt x="67" y="102"/>
                </a:lnTo>
                <a:lnTo>
                  <a:pt x="67" y="100"/>
                </a:lnTo>
                <a:lnTo>
                  <a:pt x="67" y="84"/>
                </a:lnTo>
                <a:lnTo>
                  <a:pt x="67" y="84"/>
                </a:lnTo>
                <a:lnTo>
                  <a:pt x="65" y="82"/>
                </a:lnTo>
                <a:lnTo>
                  <a:pt x="63" y="78"/>
                </a:lnTo>
                <a:lnTo>
                  <a:pt x="61" y="72"/>
                </a:lnTo>
                <a:lnTo>
                  <a:pt x="59" y="64"/>
                </a:lnTo>
                <a:lnTo>
                  <a:pt x="57" y="64"/>
                </a:lnTo>
                <a:lnTo>
                  <a:pt x="55" y="62"/>
                </a:lnTo>
                <a:lnTo>
                  <a:pt x="55" y="61"/>
                </a:lnTo>
                <a:lnTo>
                  <a:pt x="55" y="57"/>
                </a:lnTo>
                <a:lnTo>
                  <a:pt x="53" y="55"/>
                </a:lnTo>
                <a:lnTo>
                  <a:pt x="53" y="51"/>
                </a:lnTo>
                <a:lnTo>
                  <a:pt x="53" y="49"/>
                </a:lnTo>
                <a:lnTo>
                  <a:pt x="53" y="45"/>
                </a:lnTo>
                <a:lnTo>
                  <a:pt x="55" y="43"/>
                </a:lnTo>
                <a:lnTo>
                  <a:pt x="57" y="43"/>
                </a:lnTo>
                <a:lnTo>
                  <a:pt x="55" y="37"/>
                </a:lnTo>
                <a:lnTo>
                  <a:pt x="55" y="31"/>
                </a:lnTo>
                <a:lnTo>
                  <a:pt x="55" y="25"/>
                </a:lnTo>
                <a:lnTo>
                  <a:pt x="57" y="19"/>
                </a:lnTo>
                <a:lnTo>
                  <a:pt x="59" y="13"/>
                </a:lnTo>
                <a:lnTo>
                  <a:pt x="65" y="9"/>
                </a:lnTo>
                <a:lnTo>
                  <a:pt x="71" y="4"/>
                </a:lnTo>
                <a:lnTo>
                  <a:pt x="79" y="2"/>
                </a:lnTo>
                <a:lnTo>
                  <a:pt x="86"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52" name="文本框 8"/>
          <p:cNvSpPr txBox="1"/>
          <p:nvPr/>
        </p:nvSpPr>
        <p:spPr>
          <a:xfrm>
            <a:off x="5607050" y="1727835"/>
            <a:ext cx="4618355" cy="8102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565">
              <a:lnSpc>
                <a:spcPct val="130000"/>
              </a:lnSpc>
              <a:defRPr/>
            </a:pPr>
            <a:r>
              <a:rPr lang="zh-CN" sz="1200" dirty="0">
                <a:solidFill>
                  <a:sysClr val="window" lastClr="FFFFFF"/>
                </a:solidFill>
                <a:latin typeface="Arial" panose="020B0604020202020204"/>
                <a:ea typeface="微软雅黑" panose="020B0503020204020204" charset="-122"/>
              </a:rPr>
              <a:t>顺序图清楚地表示了交互作用中的时间顺序，但没有明确表示对象间的关系。顺序图可以反映对象的生命周期，但是通信图不能。通信图清楚地表示了对象间的关系，但时间顺序必须从顺序号获得。</a:t>
            </a:r>
          </a:p>
        </p:txBody>
      </p:sp>
      <p:sp>
        <p:nvSpPr>
          <p:cNvPr id="53" name="文本框 8"/>
          <p:cNvSpPr txBox="1"/>
          <p:nvPr/>
        </p:nvSpPr>
        <p:spPr>
          <a:xfrm>
            <a:off x="5193665" y="2887980"/>
            <a:ext cx="4695825" cy="10502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0000"/>
              </a:lnSpc>
              <a:defRPr/>
            </a:pPr>
            <a:r>
              <a:rPr lang="zh-CN" altLang="en-US" sz="1200" dirty="0">
                <a:solidFill>
                  <a:sysClr val="window" lastClr="FFFFFF"/>
                </a:solidFill>
                <a:latin typeface="Arial" panose="020B0604020202020204"/>
                <a:ea typeface="微软雅黑" panose="020B0503020204020204" charset="-122"/>
              </a:rPr>
              <a:t>（</a:t>
            </a:r>
            <a:r>
              <a:rPr lang="en-US" altLang="zh-CN" sz="1200" dirty="0">
                <a:solidFill>
                  <a:sysClr val="window" lastClr="FFFFFF"/>
                </a:solidFill>
                <a:latin typeface="Arial" panose="020B0604020202020204"/>
                <a:ea typeface="微软雅黑" panose="020B0503020204020204" charset="-122"/>
              </a:rPr>
              <a:t>1</a:t>
            </a:r>
            <a:r>
              <a:rPr lang="zh-CN" altLang="en-US" sz="1200" dirty="0">
                <a:solidFill>
                  <a:sysClr val="window" lastClr="FFFFFF"/>
                </a:solidFill>
                <a:latin typeface="Arial" panose="020B0604020202020204"/>
                <a:ea typeface="微软雅黑" panose="020B0503020204020204" charset="-122"/>
              </a:rPr>
              <a:t>）侧重点不同。顺序图是强调消息的时间顺序的交互图，图像上是一张表，对象沿</a:t>
            </a:r>
            <a:r>
              <a:rPr lang="en-US" altLang="zh-CN" sz="1200" dirty="0">
                <a:solidFill>
                  <a:sysClr val="window" lastClr="FFFFFF"/>
                </a:solidFill>
                <a:latin typeface="Arial" panose="020B0604020202020204"/>
                <a:ea typeface="微软雅黑" panose="020B0503020204020204" charset="-122"/>
              </a:rPr>
              <a:t>X</a:t>
            </a:r>
            <a:r>
              <a:rPr lang="zh-CN" altLang="en-US" sz="1200" dirty="0">
                <a:solidFill>
                  <a:sysClr val="window" lastClr="FFFFFF"/>
                </a:solidFill>
                <a:latin typeface="Arial" panose="020B0604020202020204"/>
                <a:ea typeface="微软雅黑" panose="020B0503020204020204" charset="-122"/>
              </a:rPr>
              <a:t>轴排列，消息沿</a:t>
            </a:r>
            <a:r>
              <a:rPr lang="en-US" altLang="zh-CN" sz="1200" dirty="0">
                <a:solidFill>
                  <a:sysClr val="window" lastClr="FFFFFF"/>
                </a:solidFill>
                <a:latin typeface="Arial" panose="020B0604020202020204"/>
                <a:ea typeface="微软雅黑" panose="020B0503020204020204" charset="-122"/>
              </a:rPr>
              <a:t>Y</a:t>
            </a:r>
            <a:r>
              <a:rPr lang="zh-CN" altLang="en-US" sz="1200" dirty="0">
                <a:solidFill>
                  <a:sysClr val="window" lastClr="FFFFFF"/>
                </a:solidFill>
                <a:latin typeface="Arial" panose="020B0604020202020204"/>
                <a:ea typeface="微软雅黑" panose="020B0503020204020204" charset="-122"/>
              </a:rPr>
              <a:t>轴按时间顺序排序；通信图是强调发送和接收消息的对象之间的组织结构的交互图，图形上是定点和弧的结合。</a:t>
            </a:r>
          </a:p>
        </p:txBody>
      </p:sp>
      <p:sp>
        <p:nvSpPr>
          <p:cNvPr id="54" name="文本框 8"/>
          <p:cNvSpPr txBox="1"/>
          <p:nvPr/>
        </p:nvSpPr>
        <p:spPr>
          <a:xfrm>
            <a:off x="5696585" y="4078605"/>
            <a:ext cx="4622800" cy="10502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sz="1200" dirty="0">
                <a:solidFill>
                  <a:sysClr val="window" lastClr="FFFFFF"/>
                </a:solidFill>
                <a:latin typeface="Arial" panose="020B0604020202020204"/>
                <a:ea typeface="微软雅黑" panose="020B0503020204020204" charset="-122"/>
              </a:rPr>
              <a:t>（</a:t>
            </a:r>
            <a:r>
              <a:rPr lang="en-US" altLang="zh-CN" sz="1200" dirty="0">
                <a:solidFill>
                  <a:sysClr val="window" lastClr="FFFFFF"/>
                </a:solidFill>
                <a:latin typeface="Arial" panose="020B0604020202020204"/>
                <a:ea typeface="微软雅黑" panose="020B0503020204020204" charset="-122"/>
              </a:rPr>
              <a:t>2</a:t>
            </a:r>
            <a:r>
              <a:rPr lang="zh-CN" sz="1200" dirty="0">
                <a:solidFill>
                  <a:sysClr val="window" lastClr="FFFFFF"/>
                </a:solidFill>
                <a:latin typeface="Arial" panose="020B0604020202020204"/>
                <a:ea typeface="微软雅黑" panose="020B0503020204020204" charset="-122"/>
              </a:rPr>
              <a:t>）顺序图可以反映对象的创建、激活、销毁等生命周期，通信图没有。</a:t>
            </a:r>
          </a:p>
          <a:p>
            <a:pPr>
              <a:lnSpc>
                <a:spcPct val="130000"/>
              </a:lnSpc>
              <a:defRPr/>
            </a:pPr>
            <a:r>
              <a:rPr lang="zh-CN" sz="1200" dirty="0">
                <a:solidFill>
                  <a:sysClr val="window" lastClr="FFFFFF"/>
                </a:solidFill>
                <a:latin typeface="Arial" panose="020B0604020202020204"/>
                <a:ea typeface="微软雅黑" panose="020B0503020204020204" charset="-122"/>
                <a:sym typeface="+mn-ea"/>
              </a:rPr>
              <a:t>（</a:t>
            </a:r>
            <a:r>
              <a:rPr lang="en-US" altLang="zh-CN" sz="1200" dirty="0">
                <a:solidFill>
                  <a:sysClr val="window" lastClr="FFFFFF"/>
                </a:solidFill>
                <a:latin typeface="Arial" panose="020B0604020202020204"/>
                <a:ea typeface="微软雅黑" panose="020B0503020204020204" charset="-122"/>
                <a:sym typeface="+mn-ea"/>
              </a:rPr>
              <a:t>3</a:t>
            </a:r>
            <a:r>
              <a:rPr lang="zh-CN" sz="1200" dirty="0">
                <a:solidFill>
                  <a:sysClr val="window" lastClr="FFFFFF"/>
                </a:solidFill>
                <a:latin typeface="Arial" panose="020B0604020202020204"/>
                <a:ea typeface="微软雅黑" panose="020B0503020204020204" charset="-122"/>
                <a:sym typeface="+mn-ea"/>
              </a:rPr>
              <a:t>）通信图能反映动作路径，消息必须有顺序号，但是顺序图没有。</a:t>
            </a:r>
          </a:p>
        </p:txBody>
      </p:sp>
      <p:sp>
        <p:nvSpPr>
          <p:cNvPr id="55" name="文本框 8"/>
          <p:cNvSpPr txBox="1"/>
          <p:nvPr/>
        </p:nvSpPr>
        <p:spPr>
          <a:xfrm>
            <a:off x="5193665" y="5269230"/>
            <a:ext cx="4695825" cy="8102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200" dirty="0">
                <a:solidFill>
                  <a:sysClr val="window" lastClr="FFFFFF"/>
                </a:solidFill>
                <a:latin typeface="Arial" panose="020B0604020202020204"/>
                <a:ea typeface="微软雅黑" panose="020B0503020204020204" charset="-122"/>
              </a:rPr>
              <a:t>在实际应用中，如果需要清楚地表示交互作用中的时间顺序，则应该选择顺序图；如果更注重清楚地表示对象间的关系，则应该选择通信图。顺序图常常用于表示方案，而通信图用于过程的详细设计。</a:t>
            </a:r>
          </a:p>
        </p:txBody>
      </p:sp>
      <p:grpSp>
        <p:nvGrpSpPr>
          <p:cNvPr id="58" name="组 57"/>
          <p:cNvGrpSpPr/>
          <p:nvPr/>
        </p:nvGrpSpPr>
        <p:grpSpPr>
          <a:xfrm rot="18181241">
            <a:off x="838328" y="218527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20" name="矩形 19"/>
          <p:cNvSpPr/>
          <p:nvPr/>
        </p:nvSpPr>
        <p:spPr>
          <a:xfrm>
            <a:off x="621922" y="1001719"/>
            <a:ext cx="4351020" cy="650875"/>
          </a:xfrm>
          <a:prstGeom prst="rect">
            <a:avLst/>
          </a:prstGeom>
        </p:spPr>
        <p:txBody>
          <a:bodyPr wrap="none">
            <a:spAutoFit/>
          </a:bodyPr>
          <a:lstStyle/>
          <a:p>
            <a:pPr defTabSz="1218565">
              <a:lnSpc>
                <a:spcPct val="130000"/>
              </a:lnSpc>
              <a:defRPr/>
            </a:pPr>
            <a:r>
              <a:rPr lang="en-US" altLang="zh-CN" sz="2800" b="1" dirty="0">
                <a:solidFill>
                  <a:schemeClr val="tx1"/>
                </a:solidFill>
                <a:latin typeface="Arial" panose="020B0604020202020204"/>
              </a:rPr>
              <a:t>5.4 </a:t>
            </a:r>
            <a:r>
              <a:rPr lang="zh-CN" altLang="en-US" sz="2800" b="1" dirty="0">
                <a:solidFill>
                  <a:schemeClr val="tx1"/>
                </a:solidFill>
                <a:latin typeface="Arial" panose="020B0604020202020204"/>
              </a:rPr>
              <a:t>顺序图与通信图的比较</a:t>
            </a:r>
          </a:p>
        </p:txBody>
      </p:sp>
      <p:sp>
        <p:nvSpPr>
          <p:cNvPr id="4" name="文本框 3"/>
          <p:cNvSpPr txBox="1"/>
          <p:nvPr/>
        </p:nvSpPr>
        <p:spPr>
          <a:xfrm>
            <a:off x="5165725" y="911860"/>
            <a:ext cx="5251450" cy="645160"/>
          </a:xfrm>
          <a:prstGeom prst="rect">
            <a:avLst/>
          </a:prstGeom>
          <a:noFill/>
        </p:spPr>
        <p:txBody>
          <a:bodyPr wrap="square" rtlCol="0">
            <a:spAutoFit/>
          </a:bodyPr>
          <a:lstStyle/>
          <a:p>
            <a:r>
              <a:rPr lang="zh-CN" altLang="en-US"/>
              <a:t>但是两者在使用及细节上又所区别，综合起来，两者有以下特点。</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a:solidFill>
                  <a:srgbClr val="22272C"/>
                </a:solidFill>
                <a:ea typeface="微软雅黑" panose="020B0503020204020204" charset="-122"/>
                <a:cs typeface="Arial" panose="020B0604020202020204"/>
              </a:rPr>
              <a:t>PART</a:t>
            </a:r>
            <a:r>
              <a:rPr kumimoji="1" lang="zh-CN" altLang="en-US" dirty="0">
                <a:solidFill>
                  <a:srgbClr val="22272C"/>
                </a:solidFill>
                <a:ea typeface="微软雅黑" panose="020B0503020204020204" charset="-122"/>
                <a:cs typeface="Arial" panose="020B0604020202020204"/>
              </a:rPr>
              <a:t> </a:t>
            </a:r>
            <a:r>
              <a:rPr kumimoji="1" lang="en-US" altLang="zh-CN" dirty="0" smtClean="0">
                <a:solidFill>
                  <a:srgbClr val="22272C"/>
                </a:solidFill>
                <a:ea typeface="微软雅黑" panose="020B0503020204020204" charset="-122"/>
                <a:cs typeface="Arial" panose="020B0604020202020204"/>
              </a:rPr>
              <a:t>6</a:t>
            </a:r>
            <a:endParaRPr kumimoji="1" lang="zh-CN" altLang="en-US" dirty="0">
              <a:solidFill>
                <a:srgbClr val="22272C"/>
              </a:solidFill>
              <a:ea typeface="微软雅黑" panose="020B0503020204020204" charset="-122"/>
              <a:cs typeface="Arial" panose="020B0604020202020204"/>
            </a:endParaRPr>
          </a:p>
        </p:txBody>
      </p:sp>
      <p:sp>
        <p:nvSpPr>
          <p:cNvPr id="3" name="文本占位符 2"/>
          <p:cNvSpPr>
            <a:spLocks noGrp="1"/>
          </p:cNvSpPr>
          <p:nvPr>
            <p:ph type="body" sz="quarter" idx="14"/>
          </p:nvPr>
        </p:nvSpPr>
        <p:spPr>
          <a:xfrm>
            <a:off x="4533821" y="3102361"/>
            <a:ext cx="6186332" cy="1095463"/>
          </a:xfrm>
        </p:spPr>
        <p:txBody>
          <a:bodyPr/>
          <a:lstStyle/>
          <a:p>
            <a:pPr algn="ctr"/>
            <a:r>
              <a:rPr kumimoji="1" lang="zh-CN" altLang="en-US" dirty="0" smtClean="0"/>
              <a:t>部署图</a:t>
            </a:r>
            <a:endParaRPr kumimoji="1" lang="zh-CN" altLang="en-US" dirty="0"/>
          </a:p>
        </p:txBody>
      </p:sp>
      <p:sp>
        <p:nvSpPr>
          <p:cNvPr id="5" name="椭圆 4"/>
          <p:cNvSpPr/>
          <p:nvPr/>
        </p:nvSpPr>
        <p:spPr>
          <a:xfrm>
            <a:off x="-4126388" y="-450037"/>
            <a:ext cx="7718163" cy="7718159"/>
          </a:xfrm>
          <a:prstGeom prst="ellipse">
            <a:avLst/>
          </a:prstGeom>
          <a:noFill/>
          <a:ln>
            <a:solidFill>
              <a:srgbClr val="FB5F6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6" name="椭圆 5"/>
          <p:cNvSpPr/>
          <p:nvPr/>
        </p:nvSpPr>
        <p:spPr>
          <a:xfrm>
            <a:off x="-3713014" y="-36664"/>
            <a:ext cx="6891415" cy="6891411"/>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7" name="椭圆 6"/>
          <p:cNvSpPr/>
          <p:nvPr/>
        </p:nvSpPr>
        <p:spPr>
          <a:xfrm>
            <a:off x="-3772842" y="10851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8" name="椭圆 7"/>
          <p:cNvSpPr/>
          <p:nvPr/>
        </p:nvSpPr>
        <p:spPr>
          <a:xfrm>
            <a:off x="3178402" y="38703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grpSp>
        <p:nvGrpSpPr>
          <p:cNvPr id="9" name="组 8"/>
          <p:cNvGrpSpPr/>
          <p:nvPr/>
        </p:nvGrpSpPr>
        <p:grpSpPr>
          <a:xfrm>
            <a:off x="-1042937" y="1586147"/>
            <a:ext cx="3509212" cy="3620011"/>
            <a:chOff x="6205698" y="1718554"/>
            <a:chExt cx="1970113" cy="2032317"/>
          </a:xfrm>
          <a:solidFill>
            <a:srgbClr val="F9F5EE"/>
          </a:solidFill>
        </p:grpSpPr>
        <p:sp>
          <p:nvSpPr>
            <p:cNvPr id="10"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4" name="图片 3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774" y="6149683"/>
            <a:ext cx="1828800" cy="243840"/>
          </a:xfrm>
          <a:prstGeom prst="rect">
            <a:avLst/>
          </a:prstGeom>
        </p:spPr>
      </p:pic>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32" name="矩形 31"/>
          <p:cNvSpPr/>
          <p:nvPr/>
        </p:nvSpPr>
        <p:spPr>
          <a:xfrm>
            <a:off x="1021080" y="1466850"/>
            <a:ext cx="9798685" cy="1529715"/>
          </a:xfrm>
          <a:prstGeom prst="rect">
            <a:avLst/>
          </a:prstGeom>
        </p:spPr>
        <p:txBody>
          <a:bodyPr wrap="square">
            <a:spAutoFit/>
          </a:bodyPr>
          <a:lstStyle/>
          <a:p>
            <a:pPr defTabSz="913765">
              <a:lnSpc>
                <a:spcPct val="130000"/>
              </a:lnSpc>
            </a:pPr>
            <a:r>
              <a:rPr lang="zh-CN" dirty="0">
                <a:solidFill>
                  <a:srgbClr val="FF0000"/>
                </a:solidFill>
                <a:latin typeface="微软雅黑" panose="020B0503020204020204" charset="-122"/>
                <a:ea typeface="微软雅黑" panose="020B0503020204020204" charset="-122"/>
                <a:cs typeface="微软雅黑" panose="020B0503020204020204" charset="-122"/>
              </a:rPr>
              <a:t>部署图</a:t>
            </a:r>
            <a:r>
              <a:rPr lang="zh-CN" dirty="0">
                <a:solidFill>
                  <a:prstClr val="black"/>
                </a:solidFill>
                <a:latin typeface="微软雅黑" panose="020B0503020204020204" charset="-122"/>
                <a:ea typeface="微软雅黑" panose="020B0503020204020204" charset="-122"/>
                <a:cs typeface="微软雅黑" panose="020B0503020204020204" charset="-122"/>
              </a:rPr>
              <a:t>（</a:t>
            </a:r>
            <a:r>
              <a:rPr lang="en-US" altLang="zh-CN" dirty="0">
                <a:solidFill>
                  <a:prstClr val="black"/>
                </a:solidFill>
                <a:latin typeface="微软雅黑" panose="020B0503020204020204" charset="-122"/>
                <a:ea typeface="微软雅黑" panose="020B0503020204020204" charset="-122"/>
                <a:cs typeface="微软雅黑" panose="020B0503020204020204" charset="-122"/>
              </a:rPr>
              <a:t>Deployment Diagram</a:t>
            </a:r>
            <a:r>
              <a:rPr lang="zh-CN" dirty="0">
                <a:solidFill>
                  <a:prstClr val="black"/>
                </a:solidFill>
                <a:latin typeface="微软雅黑" panose="020B0503020204020204" charset="-122"/>
                <a:ea typeface="微软雅黑" panose="020B0503020204020204" charset="-122"/>
                <a:cs typeface="微软雅黑" panose="020B0503020204020204" charset="-122"/>
              </a:rPr>
              <a:t>）用于静态建模，是表示运行时过程节点（</a:t>
            </a:r>
            <a:r>
              <a:rPr lang="en-US" altLang="zh-CN" dirty="0">
                <a:solidFill>
                  <a:prstClr val="black"/>
                </a:solidFill>
                <a:latin typeface="微软雅黑" panose="020B0503020204020204" charset="-122"/>
                <a:ea typeface="微软雅黑" panose="020B0503020204020204" charset="-122"/>
                <a:cs typeface="微软雅黑" panose="020B0503020204020204" charset="-122"/>
              </a:rPr>
              <a:t>Node</a:t>
            </a:r>
            <a:r>
              <a:rPr lang="zh-CN" dirty="0">
                <a:solidFill>
                  <a:prstClr val="black"/>
                </a:solidFill>
                <a:latin typeface="微软雅黑" panose="020B0503020204020204" charset="-122"/>
                <a:ea typeface="微软雅黑" panose="020B0503020204020204" charset="-122"/>
                <a:cs typeface="微软雅黑" panose="020B0503020204020204" charset="-122"/>
              </a:rPr>
              <a:t>）结构、组件实例及其对象结构的图。</a:t>
            </a:r>
            <a:r>
              <a:rPr lang="en-US" altLang="zh-CN" dirty="0">
                <a:solidFill>
                  <a:prstClr val="black"/>
                </a:solidFill>
                <a:latin typeface="微软雅黑" panose="020B0503020204020204" charset="-122"/>
                <a:ea typeface="微软雅黑" panose="020B0503020204020204" charset="-122"/>
                <a:cs typeface="微软雅黑" panose="020B0503020204020204" charset="-122"/>
              </a:rPr>
              <a:t>UML</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部署图显示了基于计算机系统的物理体系结构。它可以描述计算机，展示它们之间的连接，以及驻留在每台机器中的软件。每台计算机用一个立方体来表示，立方体之间的连线表示这些计算机之间的通信关系。如右图。</a:t>
            </a:r>
          </a:p>
        </p:txBody>
      </p:sp>
      <p:sp>
        <p:nvSpPr>
          <p:cNvPr id="33" name="矩形 32"/>
          <p:cNvSpPr/>
          <p:nvPr/>
        </p:nvSpPr>
        <p:spPr>
          <a:xfrm>
            <a:off x="1021080" y="2996565"/>
            <a:ext cx="5970905" cy="1889760"/>
          </a:xfrm>
          <a:prstGeom prst="rect">
            <a:avLst/>
          </a:prstGeom>
        </p:spPr>
        <p:txBody>
          <a:bodyPr wrap="square">
            <a:spAutoFit/>
          </a:bodyPr>
          <a:lstStyle/>
          <a:p>
            <a:pPr defTabSz="913765">
              <a:lnSpc>
                <a:spcPct val="130000"/>
              </a:lnSpc>
            </a:pPr>
            <a:r>
              <a:rPr lang="zh-CN" dirty="0">
                <a:solidFill>
                  <a:srgbClr val="000000"/>
                </a:solidFill>
                <a:ea typeface="微软雅黑" panose="020B0503020204020204" charset="-122"/>
              </a:rPr>
              <a:t>部署图可以显示计算节点的拓扑结构、通信路径、结点上运行的软件、软件包含的逻辑单元（对象、类等）。部署图是描述任何基于计算机的应用系统（特别是基于</a:t>
            </a:r>
            <a:r>
              <a:rPr lang="en-US" altLang="zh-CN" dirty="0">
                <a:solidFill>
                  <a:srgbClr val="000000"/>
                </a:solidFill>
                <a:ea typeface="微软雅黑" panose="020B0503020204020204" charset="-122"/>
              </a:rPr>
              <a:t>Internet</a:t>
            </a:r>
            <a:r>
              <a:rPr lang="zh-CN" altLang="en-US" dirty="0">
                <a:solidFill>
                  <a:srgbClr val="000000"/>
                </a:solidFill>
                <a:ea typeface="微软雅黑" panose="020B0503020204020204" charset="-122"/>
              </a:rPr>
              <a:t>和</a:t>
            </a:r>
            <a:r>
              <a:rPr lang="en-US" altLang="zh-CN" dirty="0">
                <a:solidFill>
                  <a:srgbClr val="000000"/>
                </a:solidFill>
                <a:ea typeface="微软雅黑" panose="020B0503020204020204" charset="-122"/>
              </a:rPr>
              <a:t>Web</a:t>
            </a:r>
            <a:r>
              <a:rPr lang="zh-CN" altLang="en-US" dirty="0">
                <a:solidFill>
                  <a:srgbClr val="000000"/>
                </a:solidFill>
                <a:ea typeface="微软雅黑" panose="020B0503020204020204" charset="-122"/>
              </a:rPr>
              <a:t>的分布式计算系统</a:t>
            </a:r>
            <a:r>
              <a:rPr lang="zh-CN" dirty="0">
                <a:solidFill>
                  <a:srgbClr val="000000"/>
                </a:solidFill>
                <a:ea typeface="微软雅黑" panose="020B0503020204020204" charset="-122"/>
              </a:rPr>
              <a:t>）的物理配置的有力工具。</a:t>
            </a:r>
            <a:r>
              <a:rPr lang="zh-CN" sz="1200" dirty="0">
                <a:solidFill>
                  <a:srgbClr val="000000"/>
                </a:solidFill>
                <a:ea typeface="微软雅黑" panose="020B0503020204020204" charset="-122"/>
              </a:rPr>
              <a:t>【</a:t>
            </a:r>
            <a:r>
              <a:rPr lang="en-US" altLang="zh-CN" sz="1200" dirty="0">
                <a:solidFill>
                  <a:srgbClr val="000000"/>
                </a:solidFill>
                <a:ea typeface="微软雅黑" panose="020B0503020204020204" charset="-122"/>
              </a:rPr>
              <a:t>4</a:t>
            </a:r>
            <a:r>
              <a:rPr lang="zh-CN" sz="1200" dirty="0">
                <a:solidFill>
                  <a:srgbClr val="000000"/>
                </a:solidFill>
                <a:ea typeface="微软雅黑" panose="020B0503020204020204" charset="-122"/>
              </a:rPr>
              <a:t>】</a:t>
            </a:r>
            <a:endParaRPr lang="zh-CN" sz="1200" dirty="0">
              <a:solidFill>
                <a:srgbClr val="000000"/>
              </a:solidFill>
              <a:latin typeface="微软雅黑" panose="020B0503020204020204" charset="-122"/>
              <a:ea typeface="微软雅黑" panose="020B0503020204020204" charset="-122"/>
              <a:cs typeface="微软雅黑" panose="020B0503020204020204" charset="-122"/>
            </a:endParaRPr>
          </a:p>
        </p:txBody>
      </p:sp>
      <p:pic>
        <p:nvPicPr>
          <p:cNvPr id="3" name="图片 2" descr="UML基础——部署图"/>
          <p:cNvPicPr>
            <a:picLocks noChangeAspect="1"/>
          </p:cNvPicPr>
          <p:nvPr/>
        </p:nvPicPr>
        <p:blipFill>
          <a:blip r:embed="rId2"/>
          <a:stretch>
            <a:fillRect/>
          </a:stretch>
        </p:blipFill>
        <p:spPr>
          <a:xfrm>
            <a:off x="6992620" y="2616835"/>
            <a:ext cx="3827780" cy="2988945"/>
          </a:xfrm>
          <a:prstGeom prst="rect">
            <a:avLst/>
          </a:prstGeom>
        </p:spPr>
      </p:pic>
      <p:sp>
        <p:nvSpPr>
          <p:cNvPr id="20" name="矩形 19"/>
          <p:cNvSpPr/>
          <p:nvPr/>
        </p:nvSpPr>
        <p:spPr>
          <a:xfrm>
            <a:off x="630812" y="815664"/>
            <a:ext cx="2563495" cy="650875"/>
          </a:xfrm>
          <a:prstGeom prst="rect">
            <a:avLst/>
          </a:prstGeom>
        </p:spPr>
        <p:txBody>
          <a:bodyPr wrap="none">
            <a:spAutoFit/>
          </a:bodyPr>
          <a:lstStyle/>
          <a:p>
            <a:pPr defTabSz="1218565">
              <a:lnSpc>
                <a:spcPct val="130000"/>
              </a:lnSpc>
              <a:defRPr/>
            </a:pPr>
            <a:r>
              <a:rPr lang="en-US" altLang="zh-CN" sz="2800" b="1" dirty="0">
                <a:solidFill>
                  <a:schemeClr val="tx1"/>
                </a:solidFill>
                <a:latin typeface="Arial" panose="020B0604020202020204"/>
              </a:rPr>
              <a:t>6.1 </a:t>
            </a:r>
            <a:r>
              <a:rPr lang="zh-CN" altLang="en-US" sz="2800" b="1" dirty="0">
                <a:solidFill>
                  <a:schemeClr val="tx1"/>
                </a:solidFill>
                <a:latin typeface="Arial" panose="020B0604020202020204"/>
              </a:rPr>
              <a:t>部署图概述</a:t>
            </a:r>
          </a:p>
        </p:txBody>
      </p:sp>
      <p:sp>
        <p:nvSpPr>
          <p:cNvPr id="5" name="矩形 4"/>
          <p:cNvSpPr/>
          <p:nvPr/>
        </p:nvSpPr>
        <p:spPr>
          <a:xfrm>
            <a:off x="1021080" y="4886325"/>
            <a:ext cx="5909310" cy="1170305"/>
          </a:xfrm>
          <a:prstGeom prst="rect">
            <a:avLst/>
          </a:prstGeom>
        </p:spPr>
        <p:txBody>
          <a:bodyPr wrap="square">
            <a:spAutoFit/>
          </a:bodyPr>
          <a:lstStyle/>
          <a:p>
            <a:pPr defTabSz="913765">
              <a:lnSpc>
                <a:spcPct val="130000"/>
              </a:lnSpc>
            </a:pPr>
            <a:r>
              <a:rPr lang="zh-CN" dirty="0">
                <a:solidFill>
                  <a:srgbClr val="000000"/>
                </a:solidFill>
                <a:ea typeface="微软雅黑" panose="020B0503020204020204" charset="-122"/>
              </a:rPr>
              <a:t>构成部署图的元素主要是</a:t>
            </a:r>
            <a:r>
              <a:rPr lang="zh-CN" dirty="0">
                <a:solidFill>
                  <a:srgbClr val="FF0000"/>
                </a:solidFill>
                <a:ea typeface="微软雅黑" panose="020B0503020204020204" charset="-122"/>
              </a:rPr>
              <a:t>结点</a:t>
            </a:r>
            <a:r>
              <a:rPr lang="zh-CN" dirty="0">
                <a:solidFill>
                  <a:srgbClr val="000000"/>
                </a:solidFill>
                <a:ea typeface="微软雅黑" panose="020B0503020204020204" charset="-122"/>
              </a:rPr>
              <a:t>（</a:t>
            </a:r>
            <a:r>
              <a:rPr lang="en-US" altLang="zh-CN" dirty="0">
                <a:solidFill>
                  <a:srgbClr val="000000"/>
                </a:solidFill>
                <a:ea typeface="微软雅黑" panose="020B0503020204020204" charset="-122"/>
              </a:rPr>
              <a:t>Node</a:t>
            </a:r>
            <a:r>
              <a:rPr lang="zh-CN" dirty="0">
                <a:solidFill>
                  <a:srgbClr val="000000"/>
                </a:solidFill>
                <a:ea typeface="微软雅黑" panose="020B0503020204020204" charset="-122"/>
              </a:rPr>
              <a:t>）、</a:t>
            </a:r>
            <a:r>
              <a:rPr lang="zh-CN" dirty="0">
                <a:solidFill>
                  <a:srgbClr val="FF0000"/>
                </a:solidFill>
                <a:ea typeface="微软雅黑" panose="020B0503020204020204" charset="-122"/>
              </a:rPr>
              <a:t>组件</a:t>
            </a:r>
            <a:r>
              <a:rPr lang="zh-CN" dirty="0">
                <a:solidFill>
                  <a:srgbClr val="000000"/>
                </a:solidFill>
                <a:ea typeface="微软雅黑" panose="020B0503020204020204" charset="-122"/>
              </a:rPr>
              <a:t>（</a:t>
            </a:r>
            <a:r>
              <a:rPr lang="en-US" altLang="zh-CN" dirty="0">
                <a:solidFill>
                  <a:srgbClr val="000000"/>
                </a:solidFill>
                <a:ea typeface="微软雅黑" panose="020B0503020204020204" charset="-122"/>
              </a:rPr>
              <a:t>Component</a:t>
            </a:r>
            <a:r>
              <a:rPr lang="zh-CN" dirty="0">
                <a:solidFill>
                  <a:srgbClr val="000000"/>
                </a:solidFill>
                <a:ea typeface="微软雅黑" panose="020B0503020204020204" charset="-122"/>
              </a:rPr>
              <a:t>）和</a:t>
            </a:r>
            <a:r>
              <a:rPr lang="zh-CN" dirty="0">
                <a:solidFill>
                  <a:srgbClr val="FF0000"/>
                </a:solidFill>
                <a:ea typeface="微软雅黑" panose="020B0503020204020204" charset="-122"/>
              </a:rPr>
              <a:t>关系</a:t>
            </a:r>
            <a:r>
              <a:rPr lang="zh-CN" dirty="0">
                <a:solidFill>
                  <a:srgbClr val="000000"/>
                </a:solidFill>
                <a:ea typeface="微软雅黑" panose="020B0503020204020204" charset="-122"/>
              </a:rPr>
              <a:t>（</a:t>
            </a:r>
            <a:r>
              <a:rPr lang="en-US" altLang="zh-CN" dirty="0">
                <a:solidFill>
                  <a:srgbClr val="000000"/>
                </a:solidFill>
                <a:ea typeface="微软雅黑" panose="020B0503020204020204" charset="-122"/>
              </a:rPr>
              <a:t>Relationship</a:t>
            </a:r>
            <a:r>
              <a:rPr lang="zh-CN" dirty="0">
                <a:solidFill>
                  <a:srgbClr val="000000"/>
                </a:solidFill>
                <a:ea typeface="微软雅黑" panose="020B0503020204020204" charset="-122"/>
              </a:rPr>
              <a:t>）。下面将分别进行介绍。</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8" name="文本框 47"/>
          <p:cNvSpPr txBox="1"/>
          <p:nvPr/>
        </p:nvSpPr>
        <p:spPr>
          <a:xfrm>
            <a:off x="6991985" y="5672455"/>
            <a:ext cx="3898265" cy="368300"/>
          </a:xfrm>
          <a:prstGeom prst="rect">
            <a:avLst/>
          </a:prstGeom>
          <a:noFill/>
        </p:spPr>
        <p:txBody>
          <a:bodyPr wrap="square" rtlCol="0">
            <a:spAutoFit/>
          </a:bodyPr>
          <a:lstStyle/>
          <a:p>
            <a:pPr algn="ctr"/>
            <a:r>
              <a:rPr lang="zh-CN" altLang="en-US">
                <a:solidFill>
                  <a:schemeClr val="tx1"/>
                </a:solidFill>
              </a:rPr>
              <a:t>部署图</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32" name="矩形 31"/>
          <p:cNvSpPr/>
          <p:nvPr/>
        </p:nvSpPr>
        <p:spPr>
          <a:xfrm>
            <a:off x="1021080" y="1466850"/>
            <a:ext cx="9798685" cy="1170305"/>
          </a:xfrm>
          <a:prstGeom prst="rect">
            <a:avLst/>
          </a:prstGeom>
        </p:spPr>
        <p:txBody>
          <a:bodyPr wrap="square">
            <a:spAutoFit/>
          </a:bodyPr>
          <a:lstStyle/>
          <a:p>
            <a:pPr defTabSz="913765">
              <a:lnSpc>
                <a:spcPct val="130000"/>
              </a:lnSpc>
            </a:pPr>
            <a:r>
              <a:rPr lang="zh-CN" altLang="en-US" dirty="0">
                <a:solidFill>
                  <a:prstClr val="black"/>
                </a:solidFill>
                <a:latin typeface="微软雅黑" panose="020B0503020204020204" charset="-122"/>
                <a:ea typeface="微软雅黑" panose="020B0503020204020204" charset="-122"/>
                <a:cs typeface="微软雅黑" panose="020B0503020204020204" charset="-122"/>
              </a:rPr>
              <a:t>结点是存在于运行时并代表一项计算资源的物理元素，一般至少拥有一些内存，而且通常具有处理能力。它一般用于对执行处理或计算的资源建模，通常具有如下两方面内容：能力（如基本内存、计算能力和二级存储器）和位置（在所有必须的地方均可得到）。</a:t>
            </a:r>
            <a:endParaRPr lang="en-US" altLang="zh-CN" dirty="0">
              <a:solidFill>
                <a:prstClr val="black"/>
              </a:solidFill>
              <a:latin typeface="微软雅黑" panose="020B0503020204020204" charset="-122"/>
              <a:ea typeface="微软雅黑" panose="020B0503020204020204" charset="-122"/>
              <a:cs typeface="微软雅黑" panose="020B0503020204020204" charset="-122"/>
            </a:endParaRPr>
          </a:p>
        </p:txBody>
      </p:sp>
      <p:sp>
        <p:nvSpPr>
          <p:cNvPr id="33" name="矩形 32"/>
          <p:cNvSpPr/>
          <p:nvPr/>
        </p:nvSpPr>
        <p:spPr>
          <a:xfrm>
            <a:off x="1021715" y="2637155"/>
            <a:ext cx="9798050" cy="1529715"/>
          </a:xfrm>
          <a:prstGeom prst="rect">
            <a:avLst/>
          </a:prstGeom>
        </p:spPr>
        <p:txBody>
          <a:bodyPr wrap="square">
            <a:spAutoFit/>
          </a:bodyPr>
          <a:lstStyle/>
          <a:p>
            <a:pPr defTabSz="913765">
              <a:lnSpc>
                <a:spcPct val="130000"/>
              </a:lnSpc>
            </a:pPr>
            <a:r>
              <a:rPr lang="zh-CN" dirty="0">
                <a:solidFill>
                  <a:srgbClr val="000000"/>
                </a:solidFill>
                <a:ea typeface="微软雅黑" panose="020B0503020204020204" charset="-122"/>
              </a:rPr>
              <a:t>在</a:t>
            </a:r>
            <a:r>
              <a:rPr lang="en-US" altLang="zh-CN" dirty="0">
                <a:solidFill>
                  <a:srgbClr val="000000"/>
                </a:solidFill>
                <a:ea typeface="微软雅黑" panose="020B0503020204020204" charset="-122"/>
              </a:rPr>
              <a:t>UML1.x</a:t>
            </a:r>
            <a:r>
              <a:rPr lang="zh-CN" altLang="en-US" dirty="0">
                <a:solidFill>
                  <a:srgbClr val="000000"/>
                </a:solidFill>
                <a:ea typeface="微软雅黑" panose="020B0503020204020204" charset="-122"/>
              </a:rPr>
              <a:t>中，结点被划分为两种类型：处理器（</a:t>
            </a:r>
            <a:r>
              <a:rPr lang="en-US" altLang="zh-CN" dirty="0">
                <a:solidFill>
                  <a:srgbClr val="000000"/>
                </a:solidFill>
                <a:ea typeface="微软雅黑" panose="020B0503020204020204" charset="-122"/>
              </a:rPr>
              <a:t>Processor</a:t>
            </a:r>
            <a:r>
              <a:rPr lang="zh-CN" altLang="en-US" dirty="0">
                <a:solidFill>
                  <a:srgbClr val="000000"/>
                </a:solidFill>
                <a:ea typeface="微软雅黑" panose="020B0503020204020204" charset="-122"/>
              </a:rPr>
              <a:t>）和设备（</a:t>
            </a:r>
            <a:r>
              <a:rPr lang="en-US" altLang="zh-CN" dirty="0">
                <a:solidFill>
                  <a:srgbClr val="000000"/>
                </a:solidFill>
                <a:ea typeface="微软雅黑" panose="020B0503020204020204" charset="-122"/>
              </a:rPr>
              <a:t>Device</a:t>
            </a:r>
            <a:r>
              <a:rPr lang="zh-CN" altLang="en-US" dirty="0">
                <a:solidFill>
                  <a:srgbClr val="000000"/>
                </a:solidFill>
                <a:ea typeface="微软雅黑" panose="020B0503020204020204" charset="-122"/>
              </a:rPr>
              <a:t>）。处理器是能够执行软件组件、具有计算能力的结点。设备是不能执行软件组件的外围硬件，没有计算能力的结点，通常是通过其接口为外界提供某种服务，例如，打印机、扫描仪等都是设备。尽管这种区分并没有在</a:t>
            </a:r>
            <a:r>
              <a:rPr lang="en-US" altLang="zh-CN" dirty="0">
                <a:solidFill>
                  <a:srgbClr val="000000"/>
                </a:solidFill>
                <a:ea typeface="微软雅黑" panose="020B0503020204020204" charset="-122"/>
              </a:rPr>
              <a:t>UML1.x</a:t>
            </a:r>
            <a:r>
              <a:rPr lang="zh-CN" altLang="en-US" dirty="0">
                <a:solidFill>
                  <a:srgbClr val="000000"/>
                </a:solidFill>
                <a:ea typeface="微软雅黑" panose="020B0503020204020204" charset="-122"/>
              </a:rPr>
              <a:t>中形式化，但是它很有用。</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30812" y="815664"/>
            <a:ext cx="1490980" cy="650875"/>
          </a:xfrm>
          <a:prstGeom prst="rect">
            <a:avLst/>
          </a:prstGeom>
        </p:spPr>
        <p:txBody>
          <a:bodyPr wrap="none">
            <a:spAutoFit/>
          </a:bodyPr>
          <a:lstStyle/>
          <a:p>
            <a:pPr defTabSz="1218565">
              <a:lnSpc>
                <a:spcPct val="130000"/>
              </a:lnSpc>
              <a:defRPr/>
            </a:pPr>
            <a:r>
              <a:rPr lang="en-US" altLang="zh-CN" sz="2800" b="1" dirty="0">
                <a:solidFill>
                  <a:schemeClr val="tx1"/>
                </a:solidFill>
                <a:latin typeface="Arial" panose="020B0604020202020204"/>
              </a:rPr>
              <a:t>6.2 </a:t>
            </a:r>
            <a:r>
              <a:rPr lang="zh-CN" altLang="en-US" sz="2800" b="1" dirty="0">
                <a:solidFill>
                  <a:schemeClr val="tx1"/>
                </a:solidFill>
                <a:latin typeface="Arial" panose="020B0604020202020204"/>
              </a:rPr>
              <a:t>结点</a:t>
            </a:r>
          </a:p>
        </p:txBody>
      </p:sp>
      <p:sp>
        <p:nvSpPr>
          <p:cNvPr id="5" name="矩形 4"/>
          <p:cNvSpPr/>
          <p:nvPr/>
        </p:nvSpPr>
        <p:spPr>
          <a:xfrm>
            <a:off x="1021715" y="4166870"/>
            <a:ext cx="7121525" cy="1529715"/>
          </a:xfrm>
          <a:prstGeom prst="rect">
            <a:avLst/>
          </a:prstGeom>
        </p:spPr>
        <p:txBody>
          <a:bodyPr wrap="square">
            <a:spAutoFit/>
          </a:bodyPr>
          <a:lstStyle/>
          <a:p>
            <a:pPr defTabSz="913765">
              <a:lnSpc>
                <a:spcPct val="130000"/>
              </a:lnSpc>
            </a:pPr>
            <a:r>
              <a:rPr lang="zh-CN" dirty="0">
                <a:solidFill>
                  <a:srgbClr val="000000"/>
                </a:solidFill>
                <a:ea typeface="微软雅黑" panose="020B0503020204020204" charset="-122"/>
              </a:rPr>
              <a:t>在</a:t>
            </a:r>
            <a:r>
              <a:rPr lang="en-US" altLang="zh-CN" dirty="0">
                <a:solidFill>
                  <a:srgbClr val="000000"/>
                </a:solidFill>
                <a:ea typeface="微软雅黑" panose="020B0503020204020204" charset="-122"/>
              </a:rPr>
              <a:t>UML2.0</a:t>
            </a:r>
            <a:r>
              <a:rPr lang="zh-CN" altLang="en-US" dirty="0">
                <a:solidFill>
                  <a:srgbClr val="000000"/>
                </a:solidFill>
                <a:ea typeface="微软雅黑" panose="020B0503020204020204" charset="-122"/>
              </a:rPr>
              <a:t>中用立方体来表示一个结点（与</a:t>
            </a:r>
            <a:r>
              <a:rPr lang="en-US" altLang="zh-CN" dirty="0">
                <a:solidFill>
                  <a:srgbClr val="000000"/>
                </a:solidFill>
                <a:ea typeface="微软雅黑" panose="020B0503020204020204" charset="-122"/>
              </a:rPr>
              <a:t>UML1.x</a:t>
            </a:r>
            <a:r>
              <a:rPr lang="zh-CN" altLang="en-US" dirty="0">
                <a:solidFill>
                  <a:srgbClr val="000000"/>
                </a:solidFill>
                <a:ea typeface="微软雅黑" panose="020B0503020204020204" charset="-122"/>
              </a:rPr>
              <a:t>例图一样）。</a:t>
            </a:r>
            <a:r>
              <a:rPr lang="en-US" altLang="zh-CN" dirty="0">
                <a:solidFill>
                  <a:srgbClr val="000000"/>
                </a:solidFill>
                <a:ea typeface="微软雅黑" panose="020B0503020204020204" charset="-122"/>
              </a:rPr>
              <a:t>UML2.0</a:t>
            </a:r>
            <a:r>
              <a:rPr lang="zh-CN" altLang="en-US" dirty="0">
                <a:solidFill>
                  <a:srgbClr val="000000"/>
                </a:solidFill>
                <a:ea typeface="微软雅黑" panose="020B0503020204020204" charset="-122"/>
              </a:rPr>
              <a:t>正式地把一个设备定义为一个执行工件（</a:t>
            </a:r>
            <a:r>
              <a:rPr lang="en-US" altLang="zh-CN" dirty="0">
                <a:solidFill>
                  <a:srgbClr val="000000"/>
                </a:solidFill>
                <a:ea typeface="微软雅黑" panose="020B0503020204020204" charset="-122"/>
              </a:rPr>
              <a:t>Artifact</a:t>
            </a:r>
            <a:r>
              <a:rPr lang="zh-CN" altLang="en-US" dirty="0">
                <a:solidFill>
                  <a:srgbClr val="000000"/>
                </a:solidFill>
                <a:ea typeface="微软雅黑" panose="020B0503020204020204" charset="-122"/>
              </a:rPr>
              <a:t>）的结点。为结点起一个名字，并添加关键字</a:t>
            </a:r>
            <a:r>
              <a:rPr lang="en-US" altLang="zh-CN" dirty="0">
                <a:solidFill>
                  <a:srgbClr val="000000"/>
                </a:solidFill>
                <a:ea typeface="微软雅黑" panose="020B0503020204020204" charset="-122"/>
              </a:rPr>
              <a:t>&lt;&lt;device&gt;&gt;</a:t>
            </a:r>
            <a:r>
              <a:rPr lang="zh-CN" altLang="en-US" dirty="0">
                <a:solidFill>
                  <a:srgbClr val="000000"/>
                </a:solidFill>
                <a:ea typeface="微软雅黑" panose="020B0503020204020204" charset="-122"/>
              </a:rPr>
              <a:t>来指明结点类型，尽管一般不需要这样做。如右图显示了一个结点。</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pic>
        <p:nvPicPr>
          <p:cNvPr id="4" name="图片 3" descr="UML基础——在UML中表示一个结点"/>
          <p:cNvPicPr>
            <a:picLocks noChangeAspect="1"/>
          </p:cNvPicPr>
          <p:nvPr/>
        </p:nvPicPr>
        <p:blipFill>
          <a:blip r:embed="rId2"/>
          <a:stretch>
            <a:fillRect/>
          </a:stretch>
        </p:blipFill>
        <p:spPr>
          <a:xfrm>
            <a:off x="8143240" y="3914140"/>
            <a:ext cx="2468245" cy="1669415"/>
          </a:xfrm>
          <a:prstGeom prst="rect">
            <a:avLst/>
          </a:prstGeom>
        </p:spPr>
      </p:pic>
      <p:sp>
        <p:nvSpPr>
          <p:cNvPr id="48" name="文本框 47"/>
          <p:cNvSpPr txBox="1"/>
          <p:nvPr/>
        </p:nvSpPr>
        <p:spPr>
          <a:xfrm>
            <a:off x="7291070" y="5696585"/>
            <a:ext cx="4360545" cy="368300"/>
          </a:xfrm>
          <a:prstGeom prst="rect">
            <a:avLst/>
          </a:prstGeom>
          <a:noFill/>
        </p:spPr>
        <p:txBody>
          <a:bodyPr wrap="square" rtlCol="0">
            <a:spAutoFit/>
          </a:bodyPr>
          <a:lstStyle/>
          <a:p>
            <a:pPr algn="ctr"/>
            <a:r>
              <a:rPr lang="zh-CN" altLang="en-US">
                <a:solidFill>
                  <a:schemeClr val="tx1"/>
                </a:solidFill>
              </a:rPr>
              <a:t>在</a:t>
            </a:r>
            <a:r>
              <a:rPr lang="en-US" altLang="zh-CN">
                <a:solidFill>
                  <a:schemeClr val="tx1"/>
                </a:solidFill>
              </a:rPr>
              <a:t>UML</a:t>
            </a:r>
            <a:r>
              <a:rPr lang="zh-CN" altLang="en-US">
                <a:solidFill>
                  <a:schemeClr val="tx1"/>
                </a:solidFill>
              </a:rPr>
              <a:t>中表示一个结点</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32" name="矩形 31"/>
          <p:cNvSpPr/>
          <p:nvPr/>
        </p:nvSpPr>
        <p:spPr>
          <a:xfrm>
            <a:off x="1021080" y="1466850"/>
            <a:ext cx="9798685" cy="450850"/>
          </a:xfrm>
          <a:prstGeom prst="rect">
            <a:avLst/>
          </a:prstGeom>
        </p:spPr>
        <p:txBody>
          <a:bodyPr wrap="square">
            <a:spAutoFit/>
          </a:bodyPr>
          <a:lstStyle/>
          <a:p>
            <a:pPr defTabSz="913765">
              <a:lnSpc>
                <a:spcPct val="130000"/>
              </a:lnSpc>
            </a:pPr>
            <a:r>
              <a:rPr lang="zh-CN" dirty="0">
                <a:solidFill>
                  <a:prstClr val="black"/>
                </a:solidFill>
                <a:latin typeface="微软雅黑" panose="020B0503020204020204" charset="-122"/>
                <a:ea typeface="微软雅黑" panose="020B0503020204020204" charset="-122"/>
                <a:cs typeface="微软雅黑" panose="020B0503020204020204" charset="-122"/>
              </a:rPr>
              <a:t>下图展示了对于在一个结点上部署的工件的三种建模方式。</a:t>
            </a:r>
          </a:p>
        </p:txBody>
      </p:sp>
      <p:sp>
        <p:nvSpPr>
          <p:cNvPr id="20" name="矩形 19"/>
          <p:cNvSpPr/>
          <p:nvPr/>
        </p:nvSpPr>
        <p:spPr>
          <a:xfrm>
            <a:off x="630812" y="815664"/>
            <a:ext cx="1490980" cy="650875"/>
          </a:xfrm>
          <a:prstGeom prst="rect">
            <a:avLst/>
          </a:prstGeom>
        </p:spPr>
        <p:txBody>
          <a:bodyPr wrap="none">
            <a:spAutoFit/>
          </a:bodyPr>
          <a:lstStyle/>
          <a:p>
            <a:pPr defTabSz="1218565">
              <a:lnSpc>
                <a:spcPct val="130000"/>
              </a:lnSpc>
              <a:defRPr/>
            </a:pPr>
            <a:r>
              <a:rPr lang="en-US" altLang="zh-CN" sz="2800" b="1" dirty="0">
                <a:solidFill>
                  <a:schemeClr val="tx1"/>
                </a:solidFill>
                <a:latin typeface="Arial" panose="020B0604020202020204"/>
              </a:rPr>
              <a:t>6.2 </a:t>
            </a:r>
            <a:r>
              <a:rPr lang="zh-CN" altLang="en-US" sz="2800" b="1" dirty="0">
                <a:solidFill>
                  <a:schemeClr val="tx1"/>
                </a:solidFill>
                <a:latin typeface="Arial" panose="020B0604020202020204"/>
              </a:rPr>
              <a:t>结点</a:t>
            </a:r>
          </a:p>
        </p:txBody>
      </p:sp>
      <p:pic>
        <p:nvPicPr>
          <p:cNvPr id="3" name="图片 2" descr="UML基础——建模1"/>
          <p:cNvPicPr>
            <a:picLocks noChangeAspect="1"/>
          </p:cNvPicPr>
          <p:nvPr/>
        </p:nvPicPr>
        <p:blipFill>
          <a:blip r:embed="rId2"/>
          <a:stretch>
            <a:fillRect/>
          </a:stretch>
        </p:blipFill>
        <p:spPr>
          <a:xfrm>
            <a:off x="1843405" y="1917700"/>
            <a:ext cx="5751830" cy="2072640"/>
          </a:xfrm>
          <a:prstGeom prst="rect">
            <a:avLst/>
          </a:prstGeom>
        </p:spPr>
      </p:pic>
      <p:pic>
        <p:nvPicPr>
          <p:cNvPr id="6" name="图片 5" descr="UML基础——建模2"/>
          <p:cNvPicPr>
            <a:picLocks noChangeAspect="1"/>
          </p:cNvPicPr>
          <p:nvPr/>
        </p:nvPicPr>
        <p:blipFill>
          <a:blip r:embed="rId3"/>
          <a:stretch>
            <a:fillRect/>
          </a:stretch>
        </p:blipFill>
        <p:spPr>
          <a:xfrm>
            <a:off x="1843405" y="3990340"/>
            <a:ext cx="5752465" cy="1744980"/>
          </a:xfrm>
          <a:prstGeom prst="rect">
            <a:avLst/>
          </a:prstGeom>
        </p:spPr>
      </p:pic>
      <p:pic>
        <p:nvPicPr>
          <p:cNvPr id="7" name="图片 6" descr="UML基础——建模3"/>
          <p:cNvPicPr>
            <a:picLocks noChangeAspect="1"/>
          </p:cNvPicPr>
          <p:nvPr/>
        </p:nvPicPr>
        <p:blipFill>
          <a:blip r:embed="rId4"/>
          <a:stretch>
            <a:fillRect/>
          </a:stretch>
        </p:blipFill>
        <p:spPr>
          <a:xfrm>
            <a:off x="7595235" y="1917700"/>
            <a:ext cx="3461385" cy="3817620"/>
          </a:xfrm>
          <a:prstGeom prst="rect">
            <a:avLst/>
          </a:prstGeom>
        </p:spPr>
      </p:pic>
      <p:sp>
        <p:nvSpPr>
          <p:cNvPr id="48" name="文本框 47"/>
          <p:cNvSpPr txBox="1"/>
          <p:nvPr/>
        </p:nvSpPr>
        <p:spPr>
          <a:xfrm>
            <a:off x="3657600" y="5825490"/>
            <a:ext cx="4876165" cy="368300"/>
          </a:xfrm>
          <a:prstGeom prst="rect">
            <a:avLst/>
          </a:prstGeom>
          <a:noFill/>
        </p:spPr>
        <p:txBody>
          <a:bodyPr wrap="square" rtlCol="0">
            <a:spAutoFit/>
          </a:bodyPr>
          <a:lstStyle/>
          <a:p>
            <a:pPr algn="ctr"/>
            <a:r>
              <a:rPr lang="zh-CN">
                <a:solidFill>
                  <a:schemeClr val="tx1"/>
                </a:solidFill>
              </a:rPr>
              <a:t>对于在一个结点上部署的组件的三种建模方式</a:t>
            </a:r>
            <a:endParaRPr lang="zh-CN" altLang="en-US">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32" name="矩形 31"/>
          <p:cNvSpPr/>
          <p:nvPr/>
        </p:nvSpPr>
        <p:spPr>
          <a:xfrm>
            <a:off x="1021080" y="1466850"/>
            <a:ext cx="9798685" cy="810260"/>
          </a:xfrm>
          <a:prstGeom prst="rect">
            <a:avLst/>
          </a:prstGeom>
        </p:spPr>
        <p:txBody>
          <a:bodyPr wrap="square">
            <a:spAutoFit/>
          </a:bodyPr>
          <a:lstStyle/>
          <a:p>
            <a:pPr defTabSz="913765">
              <a:lnSpc>
                <a:spcPct val="130000"/>
              </a:lnSpc>
            </a:pPr>
            <a:r>
              <a:rPr lang="zh-CN" dirty="0">
                <a:solidFill>
                  <a:prstClr val="black"/>
                </a:solidFill>
                <a:latin typeface="微软雅黑" panose="020B0503020204020204" charset="-122"/>
                <a:ea typeface="微软雅黑" panose="020B0503020204020204" charset="-122"/>
                <a:cs typeface="微软雅黑" panose="020B0503020204020204" charset="-122"/>
              </a:rPr>
              <a:t>连接两个立方体的一条线，表示了两个结点相连。一个连接不一定要是一段电线或电缆。也可以表示红外线或者通过卫星的无线连接。下图给出了结点连接的例子。</a:t>
            </a:r>
          </a:p>
        </p:txBody>
      </p:sp>
      <p:sp>
        <p:nvSpPr>
          <p:cNvPr id="20" name="矩形 19"/>
          <p:cNvSpPr/>
          <p:nvPr/>
        </p:nvSpPr>
        <p:spPr>
          <a:xfrm>
            <a:off x="630812" y="815664"/>
            <a:ext cx="1490980" cy="650875"/>
          </a:xfrm>
          <a:prstGeom prst="rect">
            <a:avLst/>
          </a:prstGeom>
        </p:spPr>
        <p:txBody>
          <a:bodyPr wrap="none">
            <a:spAutoFit/>
          </a:bodyPr>
          <a:lstStyle/>
          <a:p>
            <a:pPr defTabSz="1218565">
              <a:lnSpc>
                <a:spcPct val="130000"/>
              </a:lnSpc>
              <a:defRPr/>
            </a:pPr>
            <a:r>
              <a:rPr lang="en-US" altLang="zh-CN" sz="2800" b="1" dirty="0">
                <a:solidFill>
                  <a:schemeClr val="tx1"/>
                </a:solidFill>
                <a:latin typeface="Arial" panose="020B0604020202020204"/>
              </a:rPr>
              <a:t>6.2 </a:t>
            </a:r>
            <a:r>
              <a:rPr lang="zh-CN" altLang="en-US" sz="2800" b="1" dirty="0">
                <a:solidFill>
                  <a:schemeClr val="tx1"/>
                </a:solidFill>
                <a:latin typeface="Arial" panose="020B0604020202020204"/>
              </a:rPr>
              <a:t>结点</a:t>
            </a:r>
          </a:p>
        </p:txBody>
      </p:sp>
      <p:pic>
        <p:nvPicPr>
          <p:cNvPr id="5" name="图片 4" descr="UML基础结点连接"/>
          <p:cNvPicPr>
            <a:picLocks noChangeAspect="1"/>
          </p:cNvPicPr>
          <p:nvPr/>
        </p:nvPicPr>
        <p:blipFill>
          <a:blip r:embed="rId2"/>
          <a:stretch>
            <a:fillRect/>
          </a:stretch>
        </p:blipFill>
        <p:spPr>
          <a:xfrm>
            <a:off x="3183255" y="2277110"/>
            <a:ext cx="5474970" cy="3845560"/>
          </a:xfrm>
          <a:prstGeom prst="rect">
            <a:avLst/>
          </a:prstGeom>
        </p:spPr>
      </p:pic>
      <p:sp>
        <p:nvSpPr>
          <p:cNvPr id="48" name="文本框 47"/>
          <p:cNvSpPr txBox="1"/>
          <p:nvPr/>
        </p:nvSpPr>
        <p:spPr>
          <a:xfrm>
            <a:off x="4077335" y="6122670"/>
            <a:ext cx="4065270" cy="368300"/>
          </a:xfrm>
          <a:prstGeom prst="rect">
            <a:avLst/>
          </a:prstGeom>
          <a:noFill/>
        </p:spPr>
        <p:txBody>
          <a:bodyPr vert="horz" wrap="square" rtlCol="0">
            <a:spAutoFit/>
          </a:bodyPr>
          <a:lstStyle/>
          <a:p>
            <a:pPr algn="ctr"/>
            <a:r>
              <a:rPr lang="zh-CN">
                <a:solidFill>
                  <a:schemeClr val="tx1"/>
                </a:solidFill>
              </a:rPr>
              <a:t>表示结点间的连接</a:t>
            </a:r>
            <a:endParaRPr lang="zh-CN" altLang="en-US">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参与者</a:t>
            </a:r>
          </a:p>
        </p:txBody>
      </p:sp>
      <p:sp>
        <p:nvSpPr>
          <p:cNvPr id="56" name="矩形 55"/>
          <p:cNvSpPr/>
          <p:nvPr/>
        </p:nvSpPr>
        <p:spPr>
          <a:xfrm>
            <a:off x="3924300" y="1473200"/>
            <a:ext cx="7317105" cy="4407535"/>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sz="1800" dirty="0">
                <a:latin typeface="微软雅黑" panose="020B0503020204020204" charset="-122"/>
                <a:ea typeface="微软雅黑" panose="020B0503020204020204" charset="-122"/>
              </a:rPr>
              <a:t>参与者（也可以称为角色，Actor）是</a:t>
            </a:r>
            <a:r>
              <a:rPr sz="1800" dirty="0">
                <a:solidFill>
                  <a:srgbClr val="FF0000"/>
                </a:solidFill>
                <a:latin typeface="微软雅黑" panose="020B0503020204020204" charset="-122"/>
                <a:ea typeface="微软雅黑" panose="020B0503020204020204" charset="-122"/>
              </a:rPr>
              <a:t>系统外部的一个人或事物</a:t>
            </a:r>
            <a:r>
              <a:rPr sz="1800" dirty="0">
                <a:latin typeface="微软雅黑" panose="020B0503020204020204" charset="-122"/>
                <a:ea typeface="微软雅黑" panose="020B0503020204020204" charset="-122"/>
              </a:rPr>
              <a:t>，他以某种方式参与了系</a:t>
            </a:r>
            <a:r>
              <a:rPr dirty="0">
                <a:latin typeface="微软雅黑" panose="020B0503020204020204" charset="-122"/>
                <a:ea typeface="微软雅黑" panose="020B0503020204020204" charset="-122"/>
              </a:rPr>
              <a:t>统的执行过程。参与者不是特指人，是指系统以外的，在使用系统或与系统交互中所扮演的角色。因此参与者可以是人，可以是事物，也可以是时间或其他系统等。还有一点需要注意的是，参与者不是指人或事物本身，而是表示人或事物在系统中所扮演的角色。</a:t>
            </a:r>
          </a:p>
          <a:p>
            <a:pPr defTabSz="608965">
              <a:lnSpc>
                <a:spcPct val="130000"/>
              </a:lnSpc>
              <a:defRPr/>
            </a:pPr>
            <a:r>
              <a:rPr lang="en-US" dirty="0">
                <a:latin typeface="微软雅黑" panose="020B0503020204020204" charset="-122"/>
                <a:ea typeface="微软雅黑" panose="020B0503020204020204" charset="-122"/>
              </a:rPr>
              <a:t>	</a:t>
            </a:r>
          </a:p>
          <a:p>
            <a:pPr defTabSz="608965">
              <a:lnSpc>
                <a:spcPct val="130000"/>
              </a:lnSpc>
              <a:defRPr/>
            </a:pPr>
            <a:r>
              <a:rPr lang="en-US" dirty="0">
                <a:latin typeface="微软雅黑" panose="020B0503020204020204" charset="-122"/>
                <a:ea typeface="微软雅黑" panose="020B0503020204020204" charset="-122"/>
              </a:rPr>
              <a:t>	参与者在 UML中通常以一个直立人的图形符号来表示</a:t>
            </a:r>
            <a:r>
              <a:rPr lang="zh-CN" altLang="en-US" dirty="0">
                <a:latin typeface="微软雅黑" panose="020B0503020204020204" charset="-122"/>
                <a:ea typeface="微软雅黑" panose="020B0503020204020204" charset="-122"/>
              </a:rPr>
              <a:t>，如左图所示</a:t>
            </a:r>
            <a:r>
              <a:rPr lang="en-US" dirty="0">
                <a:latin typeface="微软雅黑" panose="020B0503020204020204" charset="-122"/>
                <a:ea typeface="微软雅黑" panose="020B0503020204020204" charset="-122"/>
              </a:rPr>
              <a:t>。</a:t>
            </a:r>
          </a:p>
          <a:p>
            <a:pPr defTabSz="608965">
              <a:lnSpc>
                <a:spcPct val="130000"/>
              </a:lnSpc>
              <a:defRPr/>
            </a:pPr>
            <a:r>
              <a:rPr lang="en-US" dirty="0">
                <a:latin typeface="微软雅黑" panose="020B0503020204020204" charset="-122"/>
                <a:ea typeface="微软雅黑" panose="020B0503020204020204" charset="-122"/>
              </a:rPr>
              <a:t>	参与者是用例图的一个重要组成部分，它代表参与系统交互的用户、设备或另一个系统。</a:t>
            </a:r>
          </a:p>
          <a:p>
            <a:pPr defTabSz="608965">
              <a:lnSpc>
                <a:spcPct val="130000"/>
              </a:lnSpc>
              <a:defRPr/>
            </a:pPr>
            <a:r>
              <a:rPr lang="en-US"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参与者并不属于系统，但是参与者负责直接（或间接地）驱动与其相关的用例的执行。</a:t>
            </a: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2"/>
          <a:stretch>
            <a:fillRect/>
          </a:stretch>
        </p:blipFill>
        <p:spPr>
          <a:xfrm>
            <a:off x="1183005" y="4313555"/>
            <a:ext cx="1218565" cy="16687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32" name="矩形 31"/>
          <p:cNvSpPr/>
          <p:nvPr/>
        </p:nvSpPr>
        <p:spPr>
          <a:xfrm>
            <a:off x="1021080" y="1466850"/>
            <a:ext cx="4733925" cy="3328670"/>
          </a:xfrm>
          <a:prstGeom prst="rect">
            <a:avLst/>
          </a:prstGeom>
        </p:spPr>
        <p:txBody>
          <a:bodyPr wrap="square">
            <a:spAutoFit/>
          </a:bodyPr>
          <a:lstStyle/>
          <a:p>
            <a:pPr defTabSz="913765">
              <a:lnSpc>
                <a:spcPct val="130000"/>
              </a:lnSpc>
            </a:pPr>
            <a:r>
              <a:rPr lang="en-US" altLang="zh-CN" dirty="0">
                <a:solidFill>
                  <a:prstClr val="black"/>
                </a:solidFill>
                <a:latin typeface="微软雅黑" panose="020B0503020204020204" charset="-122"/>
                <a:ea typeface="微软雅黑" panose="020B0503020204020204" charset="-122"/>
                <a:cs typeface="微软雅黑" panose="020B0503020204020204" charset="-122"/>
              </a:rPr>
              <a:t>UML2.0</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对工件的强调带来了一系列和工作相关的概念，其中的一个就是</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部署图说明</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a:t>
            </a:r>
            <a:r>
              <a:rPr lang="en-US" altLang="zh-CN" dirty="0">
                <a:solidFill>
                  <a:prstClr val="black"/>
                </a:solidFill>
                <a:latin typeface="微软雅黑" panose="020B0503020204020204" charset="-122"/>
                <a:ea typeface="微软雅黑" panose="020B0503020204020204" charset="-122"/>
                <a:cs typeface="微软雅黑" panose="020B0503020204020204" charset="-122"/>
              </a:rPr>
              <a:t>Deployment Specification</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也就是一个组件为另一个组件提供参数。一些调制解调器的连接过程中需要初始化命令，这就是一个典型的部署说明的例子。在这个例子中，部署说明就是一个字符串，用来设定调制解调器的某个属性的值。如右图示意了如何对一个部署说明建模。</a:t>
            </a:r>
            <a:endParaRPr lang="en-US" altLang="zh-CN" dirty="0">
              <a:solidFill>
                <a:prstClr val="black"/>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30812" y="815664"/>
            <a:ext cx="1490980" cy="650875"/>
          </a:xfrm>
          <a:prstGeom prst="rect">
            <a:avLst/>
          </a:prstGeom>
        </p:spPr>
        <p:txBody>
          <a:bodyPr wrap="none">
            <a:spAutoFit/>
          </a:bodyPr>
          <a:lstStyle/>
          <a:p>
            <a:pPr defTabSz="1218565">
              <a:lnSpc>
                <a:spcPct val="130000"/>
              </a:lnSpc>
              <a:defRPr/>
            </a:pPr>
            <a:r>
              <a:rPr lang="en-US" altLang="zh-CN" sz="2800" b="1" dirty="0">
                <a:solidFill>
                  <a:schemeClr val="tx1"/>
                </a:solidFill>
                <a:latin typeface="Arial" panose="020B0604020202020204"/>
              </a:rPr>
              <a:t>6.2 </a:t>
            </a:r>
            <a:r>
              <a:rPr lang="zh-CN" altLang="en-US" sz="2800" b="1" dirty="0">
                <a:solidFill>
                  <a:schemeClr val="tx1"/>
                </a:solidFill>
                <a:latin typeface="Arial" panose="020B0604020202020204"/>
              </a:rPr>
              <a:t>结点</a:t>
            </a:r>
          </a:p>
        </p:txBody>
      </p:sp>
      <p:sp>
        <p:nvSpPr>
          <p:cNvPr id="48" name="文本框 47"/>
          <p:cNvSpPr txBox="1"/>
          <p:nvPr/>
        </p:nvSpPr>
        <p:spPr>
          <a:xfrm>
            <a:off x="5979795" y="4947285"/>
            <a:ext cx="5906770" cy="368300"/>
          </a:xfrm>
          <a:prstGeom prst="rect">
            <a:avLst/>
          </a:prstGeom>
          <a:noFill/>
        </p:spPr>
        <p:txBody>
          <a:bodyPr wrap="square" rtlCol="0">
            <a:spAutoFit/>
          </a:bodyPr>
          <a:lstStyle/>
          <a:p>
            <a:pPr algn="ctr"/>
            <a:r>
              <a:rPr lang="zh-CN">
                <a:solidFill>
                  <a:schemeClr val="tx1"/>
                </a:solidFill>
              </a:rPr>
              <a:t>表示一个部署说明，以及它和它所参数化的组件的关系</a:t>
            </a:r>
            <a:endParaRPr lang="zh-CN" altLang="en-US">
              <a:solidFill>
                <a:schemeClr val="tx1"/>
              </a:solidFill>
            </a:endParaRPr>
          </a:p>
        </p:txBody>
      </p:sp>
      <p:pic>
        <p:nvPicPr>
          <p:cNvPr id="4" name="图片 3"/>
          <p:cNvPicPr>
            <a:picLocks noChangeAspect="1"/>
          </p:cNvPicPr>
          <p:nvPr/>
        </p:nvPicPr>
        <p:blipFill>
          <a:blip r:embed="rId2"/>
          <a:stretch>
            <a:fillRect/>
          </a:stretch>
        </p:blipFill>
        <p:spPr>
          <a:xfrm>
            <a:off x="7887335" y="2585720"/>
            <a:ext cx="2552700" cy="2209800"/>
          </a:xfrm>
          <a:prstGeom prst="rect">
            <a:avLst/>
          </a:prstGeom>
        </p:spPr>
      </p:pic>
      <p:pic>
        <p:nvPicPr>
          <p:cNvPr id="5" name="图片 4" descr="UML基础——部署说明"/>
          <p:cNvPicPr>
            <a:picLocks noChangeAspect="1"/>
          </p:cNvPicPr>
          <p:nvPr/>
        </p:nvPicPr>
        <p:blipFill>
          <a:blip r:embed="rId3"/>
          <a:stretch>
            <a:fillRect/>
          </a:stretch>
        </p:blipFill>
        <p:spPr>
          <a:xfrm>
            <a:off x="6686550" y="1466850"/>
            <a:ext cx="4954270" cy="8089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32" name="矩形 31"/>
          <p:cNvSpPr/>
          <p:nvPr/>
        </p:nvSpPr>
        <p:spPr>
          <a:xfrm>
            <a:off x="1021080" y="1466850"/>
            <a:ext cx="9798685" cy="810260"/>
          </a:xfrm>
          <a:prstGeom prst="rect">
            <a:avLst/>
          </a:prstGeom>
        </p:spPr>
        <p:txBody>
          <a:bodyPr wrap="square">
            <a:spAutoFit/>
          </a:bodyPr>
          <a:lstStyle/>
          <a:p>
            <a:pPr defTabSz="913765">
              <a:lnSpc>
                <a:spcPct val="130000"/>
              </a:lnSpc>
            </a:pPr>
            <a:r>
              <a:rPr lang="zh-CN" dirty="0">
                <a:solidFill>
                  <a:prstClr val="black"/>
                </a:solidFill>
                <a:latin typeface="微软雅黑" panose="020B0503020204020204" charset="-122"/>
                <a:ea typeface="微软雅黑" panose="020B0503020204020204" charset="-122"/>
                <a:cs typeface="微软雅黑" panose="020B0503020204020204" charset="-122"/>
              </a:rPr>
              <a:t>连接两个立方体的一条线，表示了两个结点相连。一个连接不一定要是一段电线或电缆。也可以表示红外线或者通过卫星的无线连接。下图给出了结点连接的例子。</a:t>
            </a:r>
          </a:p>
        </p:txBody>
      </p:sp>
      <p:sp>
        <p:nvSpPr>
          <p:cNvPr id="20" name="矩形 19"/>
          <p:cNvSpPr/>
          <p:nvPr/>
        </p:nvSpPr>
        <p:spPr>
          <a:xfrm>
            <a:off x="630812" y="815664"/>
            <a:ext cx="1490980" cy="650875"/>
          </a:xfrm>
          <a:prstGeom prst="rect">
            <a:avLst/>
          </a:prstGeom>
        </p:spPr>
        <p:txBody>
          <a:bodyPr wrap="none">
            <a:spAutoFit/>
          </a:bodyPr>
          <a:lstStyle/>
          <a:p>
            <a:pPr defTabSz="1218565">
              <a:lnSpc>
                <a:spcPct val="130000"/>
              </a:lnSpc>
              <a:defRPr/>
            </a:pPr>
            <a:r>
              <a:rPr lang="en-US" altLang="zh-CN" sz="2800" b="1" dirty="0">
                <a:solidFill>
                  <a:schemeClr val="tx1"/>
                </a:solidFill>
                <a:latin typeface="Arial" panose="020B0604020202020204"/>
              </a:rPr>
              <a:t>6.2 </a:t>
            </a:r>
            <a:r>
              <a:rPr lang="zh-CN" altLang="en-US" sz="2800" b="1" dirty="0">
                <a:solidFill>
                  <a:schemeClr val="tx1"/>
                </a:solidFill>
                <a:latin typeface="Arial" panose="020B0604020202020204"/>
              </a:rPr>
              <a:t>结点</a:t>
            </a:r>
          </a:p>
        </p:txBody>
      </p:sp>
      <p:pic>
        <p:nvPicPr>
          <p:cNvPr id="5" name="图片 4" descr="UML基础结点连接"/>
          <p:cNvPicPr>
            <a:picLocks noChangeAspect="1"/>
          </p:cNvPicPr>
          <p:nvPr/>
        </p:nvPicPr>
        <p:blipFill>
          <a:blip r:embed="rId2"/>
          <a:stretch>
            <a:fillRect/>
          </a:stretch>
        </p:blipFill>
        <p:spPr>
          <a:xfrm>
            <a:off x="3183255" y="2277110"/>
            <a:ext cx="5474970" cy="3845560"/>
          </a:xfrm>
          <a:prstGeom prst="rect">
            <a:avLst/>
          </a:prstGeom>
        </p:spPr>
      </p:pic>
      <p:sp>
        <p:nvSpPr>
          <p:cNvPr id="48" name="文本框 47"/>
          <p:cNvSpPr txBox="1"/>
          <p:nvPr/>
        </p:nvSpPr>
        <p:spPr>
          <a:xfrm>
            <a:off x="4077335" y="6122670"/>
            <a:ext cx="4065270" cy="368300"/>
          </a:xfrm>
          <a:prstGeom prst="rect">
            <a:avLst/>
          </a:prstGeom>
          <a:noFill/>
        </p:spPr>
        <p:txBody>
          <a:bodyPr vert="horz" wrap="square" rtlCol="0">
            <a:spAutoFit/>
          </a:bodyPr>
          <a:lstStyle/>
          <a:p>
            <a:pPr algn="ctr"/>
            <a:r>
              <a:rPr lang="zh-CN">
                <a:solidFill>
                  <a:schemeClr val="tx1"/>
                </a:solidFill>
              </a:rPr>
              <a:t>表示结点间的连接</a:t>
            </a:r>
            <a:endParaRPr lang="zh-CN" altLang="en-US">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32" name="矩形 31"/>
          <p:cNvSpPr/>
          <p:nvPr/>
        </p:nvSpPr>
        <p:spPr>
          <a:xfrm>
            <a:off x="1021080" y="1466850"/>
            <a:ext cx="9798685" cy="1170305"/>
          </a:xfrm>
          <a:prstGeom prst="rect">
            <a:avLst/>
          </a:prstGeom>
        </p:spPr>
        <p:txBody>
          <a:bodyPr wrap="square">
            <a:spAutoFit/>
          </a:bodyPr>
          <a:lstStyle/>
          <a:p>
            <a:pPr defTabSz="913765">
              <a:lnSpc>
                <a:spcPct val="130000"/>
              </a:lnSpc>
            </a:pPr>
            <a:r>
              <a:rPr lang="zh-CN" altLang="en-US" dirty="0">
                <a:solidFill>
                  <a:prstClr val="black"/>
                </a:solidFill>
                <a:latin typeface="微软雅黑" panose="020B0503020204020204" charset="-122"/>
                <a:ea typeface="微软雅黑" panose="020B0503020204020204" charset="-122"/>
                <a:cs typeface="微软雅黑" panose="020B0503020204020204" charset="-122"/>
              </a:rPr>
              <a:t>结点是存在于运行时并代表一项计算资源的物理元素，一般至少拥有一些内存，而且通常具有处理能力。它一般用于对执行处理或计算的资源建模，通常具有如下两方面内容：能力（如基本内存、计算能力和二级存储器）和位置（在所有必须的地方均可得到）。</a:t>
            </a:r>
            <a:endParaRPr lang="en-US" altLang="zh-CN" dirty="0">
              <a:solidFill>
                <a:prstClr val="black"/>
              </a:solidFill>
              <a:latin typeface="微软雅黑" panose="020B0503020204020204" charset="-122"/>
              <a:ea typeface="微软雅黑" panose="020B0503020204020204" charset="-122"/>
              <a:cs typeface="微软雅黑" panose="020B0503020204020204" charset="-122"/>
            </a:endParaRPr>
          </a:p>
        </p:txBody>
      </p:sp>
      <p:sp>
        <p:nvSpPr>
          <p:cNvPr id="33" name="矩形 32"/>
          <p:cNvSpPr/>
          <p:nvPr/>
        </p:nvSpPr>
        <p:spPr>
          <a:xfrm>
            <a:off x="1021715" y="2637155"/>
            <a:ext cx="9798050" cy="1529715"/>
          </a:xfrm>
          <a:prstGeom prst="rect">
            <a:avLst/>
          </a:prstGeom>
        </p:spPr>
        <p:txBody>
          <a:bodyPr wrap="square">
            <a:spAutoFit/>
          </a:bodyPr>
          <a:lstStyle/>
          <a:p>
            <a:pPr defTabSz="913765">
              <a:lnSpc>
                <a:spcPct val="130000"/>
              </a:lnSpc>
            </a:pPr>
            <a:r>
              <a:rPr lang="zh-CN" dirty="0">
                <a:solidFill>
                  <a:srgbClr val="000000"/>
                </a:solidFill>
                <a:ea typeface="微软雅黑" panose="020B0503020204020204" charset="-122"/>
              </a:rPr>
              <a:t>在</a:t>
            </a:r>
            <a:r>
              <a:rPr lang="en-US" altLang="zh-CN" dirty="0">
                <a:solidFill>
                  <a:srgbClr val="000000"/>
                </a:solidFill>
                <a:ea typeface="微软雅黑" panose="020B0503020204020204" charset="-122"/>
              </a:rPr>
              <a:t>UML1.x</a:t>
            </a:r>
            <a:r>
              <a:rPr lang="zh-CN" altLang="en-US" dirty="0">
                <a:solidFill>
                  <a:srgbClr val="000000"/>
                </a:solidFill>
                <a:ea typeface="微软雅黑" panose="020B0503020204020204" charset="-122"/>
              </a:rPr>
              <a:t>中，结点被划分为两种类型：处理器（</a:t>
            </a:r>
            <a:r>
              <a:rPr lang="en-US" altLang="zh-CN" dirty="0">
                <a:solidFill>
                  <a:srgbClr val="000000"/>
                </a:solidFill>
                <a:ea typeface="微软雅黑" panose="020B0503020204020204" charset="-122"/>
              </a:rPr>
              <a:t>Processor</a:t>
            </a:r>
            <a:r>
              <a:rPr lang="zh-CN" altLang="en-US" dirty="0">
                <a:solidFill>
                  <a:srgbClr val="000000"/>
                </a:solidFill>
                <a:ea typeface="微软雅黑" panose="020B0503020204020204" charset="-122"/>
              </a:rPr>
              <a:t>）和设备（</a:t>
            </a:r>
            <a:r>
              <a:rPr lang="en-US" altLang="zh-CN" dirty="0">
                <a:solidFill>
                  <a:srgbClr val="000000"/>
                </a:solidFill>
                <a:ea typeface="微软雅黑" panose="020B0503020204020204" charset="-122"/>
              </a:rPr>
              <a:t>Device</a:t>
            </a:r>
            <a:r>
              <a:rPr lang="zh-CN" altLang="en-US" dirty="0">
                <a:solidFill>
                  <a:srgbClr val="000000"/>
                </a:solidFill>
                <a:ea typeface="微软雅黑" panose="020B0503020204020204" charset="-122"/>
              </a:rPr>
              <a:t>）。处理器是能够执行软件组件、具有计算能力的结点。设备是不能执行软件组件的外围硬件，没有计算能力的结点，通常是通过其接口为外界提供某种服务，例如，打印机、扫描仪等都是设备。尽管这种区分并没有在</a:t>
            </a:r>
            <a:r>
              <a:rPr lang="en-US" altLang="zh-CN" dirty="0">
                <a:solidFill>
                  <a:srgbClr val="000000"/>
                </a:solidFill>
                <a:ea typeface="微软雅黑" panose="020B0503020204020204" charset="-122"/>
              </a:rPr>
              <a:t>UML1.x</a:t>
            </a:r>
            <a:r>
              <a:rPr lang="zh-CN" altLang="en-US" dirty="0">
                <a:solidFill>
                  <a:srgbClr val="000000"/>
                </a:solidFill>
                <a:ea typeface="微软雅黑" panose="020B0503020204020204" charset="-122"/>
              </a:rPr>
              <a:t>中形式化，但是它很有用。</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30812" y="815664"/>
            <a:ext cx="1490980" cy="650875"/>
          </a:xfrm>
          <a:prstGeom prst="rect">
            <a:avLst/>
          </a:prstGeom>
        </p:spPr>
        <p:txBody>
          <a:bodyPr wrap="none">
            <a:spAutoFit/>
          </a:bodyPr>
          <a:lstStyle/>
          <a:p>
            <a:pPr defTabSz="1218565">
              <a:lnSpc>
                <a:spcPct val="130000"/>
              </a:lnSpc>
              <a:defRPr/>
            </a:pPr>
            <a:r>
              <a:rPr lang="en-US" altLang="zh-CN" sz="2800" b="1" dirty="0">
                <a:solidFill>
                  <a:schemeClr val="tx1"/>
                </a:solidFill>
                <a:latin typeface="Arial" panose="020B0604020202020204"/>
              </a:rPr>
              <a:t>6.2 </a:t>
            </a:r>
            <a:r>
              <a:rPr lang="zh-CN" altLang="en-US" sz="2800" b="1" dirty="0">
                <a:solidFill>
                  <a:schemeClr val="tx1"/>
                </a:solidFill>
                <a:latin typeface="Arial" panose="020B0604020202020204"/>
              </a:rPr>
              <a:t>结点</a:t>
            </a:r>
          </a:p>
        </p:txBody>
      </p:sp>
      <p:sp>
        <p:nvSpPr>
          <p:cNvPr id="5" name="矩形 4"/>
          <p:cNvSpPr/>
          <p:nvPr/>
        </p:nvSpPr>
        <p:spPr>
          <a:xfrm>
            <a:off x="1021715" y="4166870"/>
            <a:ext cx="7121525" cy="1529715"/>
          </a:xfrm>
          <a:prstGeom prst="rect">
            <a:avLst/>
          </a:prstGeom>
        </p:spPr>
        <p:txBody>
          <a:bodyPr wrap="square">
            <a:spAutoFit/>
          </a:bodyPr>
          <a:lstStyle/>
          <a:p>
            <a:pPr defTabSz="913765">
              <a:lnSpc>
                <a:spcPct val="130000"/>
              </a:lnSpc>
            </a:pPr>
            <a:r>
              <a:rPr lang="zh-CN" dirty="0">
                <a:solidFill>
                  <a:srgbClr val="000000"/>
                </a:solidFill>
                <a:ea typeface="微软雅黑" panose="020B0503020204020204" charset="-122"/>
              </a:rPr>
              <a:t>在</a:t>
            </a:r>
            <a:r>
              <a:rPr lang="en-US" altLang="zh-CN" dirty="0">
                <a:solidFill>
                  <a:srgbClr val="000000"/>
                </a:solidFill>
                <a:ea typeface="微软雅黑" panose="020B0503020204020204" charset="-122"/>
              </a:rPr>
              <a:t>UML2.0</a:t>
            </a:r>
            <a:r>
              <a:rPr lang="zh-CN" altLang="en-US" dirty="0">
                <a:solidFill>
                  <a:srgbClr val="000000"/>
                </a:solidFill>
                <a:ea typeface="微软雅黑" panose="020B0503020204020204" charset="-122"/>
              </a:rPr>
              <a:t>中用立方体来表示一个结点（与</a:t>
            </a:r>
            <a:r>
              <a:rPr lang="en-US" altLang="zh-CN" dirty="0">
                <a:solidFill>
                  <a:srgbClr val="000000"/>
                </a:solidFill>
                <a:ea typeface="微软雅黑" panose="020B0503020204020204" charset="-122"/>
              </a:rPr>
              <a:t>UML1.x</a:t>
            </a:r>
            <a:r>
              <a:rPr lang="zh-CN" altLang="en-US" dirty="0">
                <a:solidFill>
                  <a:srgbClr val="000000"/>
                </a:solidFill>
                <a:ea typeface="微软雅黑" panose="020B0503020204020204" charset="-122"/>
              </a:rPr>
              <a:t>例图一样）。</a:t>
            </a:r>
            <a:r>
              <a:rPr lang="en-US" altLang="zh-CN" dirty="0">
                <a:solidFill>
                  <a:srgbClr val="000000"/>
                </a:solidFill>
                <a:ea typeface="微软雅黑" panose="020B0503020204020204" charset="-122"/>
              </a:rPr>
              <a:t>UML2.0</a:t>
            </a:r>
            <a:r>
              <a:rPr lang="zh-CN" altLang="en-US" dirty="0">
                <a:solidFill>
                  <a:srgbClr val="000000"/>
                </a:solidFill>
                <a:ea typeface="微软雅黑" panose="020B0503020204020204" charset="-122"/>
              </a:rPr>
              <a:t>正式地把一个设备定义为一个执行工件（</a:t>
            </a:r>
            <a:r>
              <a:rPr lang="en-US" altLang="zh-CN" dirty="0">
                <a:solidFill>
                  <a:srgbClr val="000000"/>
                </a:solidFill>
                <a:ea typeface="微软雅黑" panose="020B0503020204020204" charset="-122"/>
              </a:rPr>
              <a:t>Artifact</a:t>
            </a:r>
            <a:r>
              <a:rPr lang="zh-CN" altLang="en-US" dirty="0">
                <a:solidFill>
                  <a:srgbClr val="000000"/>
                </a:solidFill>
                <a:ea typeface="微软雅黑" panose="020B0503020204020204" charset="-122"/>
              </a:rPr>
              <a:t>）的结点。为结点起一个名字，并添加关键字</a:t>
            </a:r>
            <a:r>
              <a:rPr lang="en-US" altLang="zh-CN" dirty="0">
                <a:solidFill>
                  <a:srgbClr val="000000"/>
                </a:solidFill>
                <a:ea typeface="微软雅黑" panose="020B0503020204020204" charset="-122"/>
              </a:rPr>
              <a:t>&lt;&lt;device&gt;&gt;</a:t>
            </a:r>
            <a:r>
              <a:rPr lang="zh-CN" altLang="en-US" dirty="0">
                <a:solidFill>
                  <a:srgbClr val="000000"/>
                </a:solidFill>
                <a:ea typeface="微软雅黑" panose="020B0503020204020204" charset="-122"/>
              </a:rPr>
              <a:t>来指明结点类型，尽管一般不需要这样做。如右图显示了一个结点。</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pic>
        <p:nvPicPr>
          <p:cNvPr id="4" name="图片 3" descr="UML基础——在UML中表示一个结点"/>
          <p:cNvPicPr>
            <a:picLocks noChangeAspect="1"/>
          </p:cNvPicPr>
          <p:nvPr/>
        </p:nvPicPr>
        <p:blipFill>
          <a:blip r:embed="rId2"/>
          <a:stretch>
            <a:fillRect/>
          </a:stretch>
        </p:blipFill>
        <p:spPr>
          <a:xfrm>
            <a:off x="8143240" y="3914140"/>
            <a:ext cx="2468245" cy="1669415"/>
          </a:xfrm>
          <a:prstGeom prst="rect">
            <a:avLst/>
          </a:prstGeom>
        </p:spPr>
      </p:pic>
      <p:sp>
        <p:nvSpPr>
          <p:cNvPr id="48" name="文本框 47"/>
          <p:cNvSpPr txBox="1"/>
          <p:nvPr/>
        </p:nvSpPr>
        <p:spPr>
          <a:xfrm>
            <a:off x="7291070" y="5696585"/>
            <a:ext cx="4360545" cy="368300"/>
          </a:xfrm>
          <a:prstGeom prst="rect">
            <a:avLst/>
          </a:prstGeom>
          <a:noFill/>
        </p:spPr>
        <p:txBody>
          <a:bodyPr wrap="square" rtlCol="0">
            <a:spAutoFit/>
          </a:bodyPr>
          <a:lstStyle/>
          <a:p>
            <a:pPr algn="ctr"/>
            <a:r>
              <a:rPr lang="zh-CN" altLang="en-US">
                <a:solidFill>
                  <a:schemeClr val="tx1"/>
                </a:solidFill>
              </a:rPr>
              <a:t>在</a:t>
            </a:r>
            <a:r>
              <a:rPr lang="en-US" altLang="zh-CN">
                <a:solidFill>
                  <a:schemeClr val="tx1"/>
                </a:solidFill>
              </a:rPr>
              <a:t>UML</a:t>
            </a:r>
            <a:r>
              <a:rPr lang="zh-CN" altLang="en-US">
                <a:solidFill>
                  <a:schemeClr val="tx1"/>
                </a:solidFill>
              </a:rPr>
              <a:t>中表示一个结点</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19" name="矩形 18"/>
          <p:cNvSpPr/>
          <p:nvPr/>
        </p:nvSpPr>
        <p:spPr>
          <a:xfrm>
            <a:off x="621922" y="1502454"/>
            <a:ext cx="3200621" cy="450850"/>
          </a:xfrm>
          <a:prstGeom prst="rect">
            <a:avLst/>
          </a:prstGeom>
        </p:spPr>
        <p:txBody>
          <a:bodyPr wrap="square">
            <a:spAutoFit/>
          </a:bodyPr>
          <a:lstStyle/>
          <a:p>
            <a:pPr lvl="0">
              <a:lnSpc>
                <a:spcPct val="130000"/>
              </a:lnSpc>
            </a:pPr>
            <a:r>
              <a:rPr lang="en-US" altLang="zh-CN" dirty="0">
                <a:solidFill>
                  <a:srgbClr val="FFFFFF"/>
                </a:solidFill>
                <a:latin typeface="微软雅黑" panose="020B0503020204020204" charset="-122"/>
                <a:ea typeface="微软雅黑" panose="020B0503020204020204" charset="-122"/>
                <a:cs typeface="微软雅黑" panose="020B0503020204020204" charset="-122"/>
              </a:rPr>
              <a:t>1.</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组件的基本概念和图形显示</a:t>
            </a:r>
          </a:p>
        </p:txBody>
      </p:sp>
      <p:sp>
        <p:nvSpPr>
          <p:cNvPr id="20" name="矩形 19"/>
          <p:cNvSpPr/>
          <p:nvPr/>
        </p:nvSpPr>
        <p:spPr>
          <a:xfrm>
            <a:off x="621922" y="851224"/>
            <a:ext cx="1490980" cy="650875"/>
          </a:xfrm>
          <a:prstGeom prst="rect">
            <a:avLst/>
          </a:prstGeom>
        </p:spPr>
        <p:txBody>
          <a:bodyPr wrap="none">
            <a:spAutoFit/>
          </a:bodyPr>
          <a:lstStyle/>
          <a:p>
            <a:pPr defTabSz="1218565">
              <a:lnSpc>
                <a:spcPct val="130000"/>
              </a:lnSpc>
              <a:defRPr/>
            </a:pPr>
            <a:r>
              <a:rPr lang="en-US" altLang="zh-CN" sz="2800" b="1" dirty="0">
                <a:solidFill>
                  <a:srgbClr val="FB5F63"/>
                </a:solidFill>
                <a:latin typeface="Arial" panose="020B0604020202020204"/>
              </a:rPr>
              <a:t>6.3 </a:t>
            </a:r>
            <a:r>
              <a:rPr lang="zh-CN" altLang="en-US" sz="2800" b="1" dirty="0">
                <a:solidFill>
                  <a:srgbClr val="FB5F63"/>
                </a:solidFill>
                <a:latin typeface="Arial" panose="020B0604020202020204"/>
              </a:rPr>
              <a:t>组件</a:t>
            </a:r>
          </a:p>
        </p:txBody>
      </p:sp>
      <p:grpSp>
        <p:nvGrpSpPr>
          <p:cNvPr id="21" name="组 20"/>
          <p:cNvGrpSpPr/>
          <p:nvPr/>
        </p:nvGrpSpPr>
        <p:grpSpPr>
          <a:xfrm>
            <a:off x="798346" y="289202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7" name="矩形 46"/>
          <p:cNvSpPr/>
          <p:nvPr/>
        </p:nvSpPr>
        <p:spPr>
          <a:xfrm>
            <a:off x="5303520" y="2152015"/>
            <a:ext cx="5885815" cy="2968625"/>
          </a:xfrm>
          <a:prstGeom prst="rect">
            <a:avLst/>
          </a:prstGeom>
        </p:spPr>
        <p:txBody>
          <a:bodyPr wrap="square">
            <a:spAutoFit/>
          </a:bodyPr>
          <a:lstStyle/>
          <a:p>
            <a:pPr lvl="0">
              <a:lnSpc>
                <a:spcPct val="130000"/>
              </a:lnSpc>
            </a:pPr>
            <a:r>
              <a:rPr lang="zh-CN" dirty="0">
                <a:solidFill>
                  <a:srgbClr val="FFFFFF"/>
                </a:solidFill>
                <a:latin typeface="微软雅黑" panose="020B0503020204020204" charset="-122"/>
                <a:ea typeface="微软雅黑" panose="020B0503020204020204" charset="-122"/>
                <a:cs typeface="微软雅黑" panose="020B0503020204020204" charset="-122"/>
              </a:rPr>
              <a:t>组件是系统中遵从一组接口且提供实现的一个物理部件，通常指开发和运行时类的物理实现。组件常用于对可分配的物理单元建模，这些物理单元包含模型元素，并具有身份标识和明确定义的接口，其具有很广泛的定义，以下的一些内容都可以被认为是组件：程序源代码、子系统、动态链接库等。组件的图形表示法是把组件画成带有两个标签的矩形。每一个组件都必须有一个唯一的名称。</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19" name="矩形 18"/>
          <p:cNvSpPr/>
          <p:nvPr/>
        </p:nvSpPr>
        <p:spPr>
          <a:xfrm>
            <a:off x="621922" y="1502454"/>
            <a:ext cx="3200621" cy="450850"/>
          </a:xfrm>
          <a:prstGeom prst="rect">
            <a:avLst/>
          </a:prstGeom>
        </p:spPr>
        <p:txBody>
          <a:bodyPr wrap="square">
            <a:spAutoFit/>
          </a:bodyPr>
          <a:lstStyle/>
          <a:p>
            <a:pPr lvl="0">
              <a:lnSpc>
                <a:spcPct val="130000"/>
              </a:lnSpc>
            </a:pPr>
            <a:r>
              <a:rPr lang="en-US" altLang="zh-CN" dirty="0">
                <a:solidFill>
                  <a:srgbClr val="FFFFFF"/>
                </a:solidFill>
                <a:latin typeface="微软雅黑" panose="020B0503020204020204" charset="-122"/>
                <a:ea typeface="微软雅黑" panose="020B0503020204020204" charset="-122"/>
                <a:cs typeface="微软雅黑" panose="020B0503020204020204" charset="-122"/>
              </a:rPr>
              <a:t>1.</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组件的基本概念和图形显示</a:t>
            </a:r>
          </a:p>
        </p:txBody>
      </p:sp>
      <p:sp>
        <p:nvSpPr>
          <p:cNvPr id="20" name="矩形 19"/>
          <p:cNvSpPr/>
          <p:nvPr/>
        </p:nvSpPr>
        <p:spPr>
          <a:xfrm>
            <a:off x="621922" y="851224"/>
            <a:ext cx="1490980" cy="650875"/>
          </a:xfrm>
          <a:prstGeom prst="rect">
            <a:avLst/>
          </a:prstGeom>
        </p:spPr>
        <p:txBody>
          <a:bodyPr wrap="none">
            <a:spAutoFit/>
          </a:bodyPr>
          <a:lstStyle/>
          <a:p>
            <a:pPr defTabSz="1218565">
              <a:lnSpc>
                <a:spcPct val="130000"/>
              </a:lnSpc>
              <a:defRPr/>
            </a:pPr>
            <a:r>
              <a:rPr lang="en-US" altLang="zh-CN" sz="2800" b="1" dirty="0">
                <a:solidFill>
                  <a:srgbClr val="FB5F63"/>
                </a:solidFill>
                <a:latin typeface="Arial" panose="020B0604020202020204"/>
              </a:rPr>
              <a:t>6.3 </a:t>
            </a:r>
            <a:r>
              <a:rPr lang="zh-CN" altLang="en-US" sz="2800" b="1" dirty="0">
                <a:solidFill>
                  <a:srgbClr val="FB5F63"/>
                </a:solidFill>
                <a:latin typeface="Arial" panose="020B0604020202020204"/>
              </a:rPr>
              <a:t>组件</a:t>
            </a:r>
          </a:p>
        </p:txBody>
      </p:sp>
      <p:grpSp>
        <p:nvGrpSpPr>
          <p:cNvPr id="21" name="组 20"/>
          <p:cNvGrpSpPr/>
          <p:nvPr/>
        </p:nvGrpSpPr>
        <p:grpSpPr>
          <a:xfrm>
            <a:off x="798346" y="289202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7" name="矩形 46"/>
          <p:cNvSpPr/>
          <p:nvPr/>
        </p:nvSpPr>
        <p:spPr>
          <a:xfrm>
            <a:off x="5365115" y="1502410"/>
            <a:ext cx="5885815" cy="1170305"/>
          </a:xfrm>
          <a:prstGeom prst="rect">
            <a:avLst/>
          </a:prstGeom>
        </p:spPr>
        <p:txBody>
          <a:bodyPr wrap="square">
            <a:spAutoFit/>
          </a:bodyPr>
          <a:lstStyle/>
          <a:p>
            <a:pPr lvl="0">
              <a:lnSpc>
                <a:spcPct val="130000"/>
              </a:lnSpc>
            </a:pPr>
            <a:r>
              <a:rPr lang="zh-CN" dirty="0">
                <a:solidFill>
                  <a:srgbClr val="FFFFFF"/>
                </a:solidFill>
                <a:latin typeface="微软雅黑" panose="020B0503020204020204" charset="-122"/>
                <a:ea typeface="微软雅黑" panose="020B0503020204020204" charset="-122"/>
                <a:cs typeface="微软雅黑" panose="020B0503020204020204" charset="-122"/>
              </a:rPr>
              <a:t>组件的主图标是一个左侧附有两个小矩形的大矩形框。组件的名字位于组件图标的中央，名字本身是一个文本字符串，如下图所示。</a:t>
            </a:r>
          </a:p>
        </p:txBody>
      </p:sp>
      <p:pic>
        <p:nvPicPr>
          <p:cNvPr id="3" name="图片 2" descr="UML基础——组件图"/>
          <p:cNvPicPr>
            <a:picLocks noChangeAspect="1"/>
          </p:cNvPicPr>
          <p:nvPr/>
        </p:nvPicPr>
        <p:blipFill>
          <a:blip r:embed="rId2"/>
          <a:stretch>
            <a:fillRect/>
          </a:stretch>
        </p:blipFill>
        <p:spPr>
          <a:xfrm>
            <a:off x="6303010" y="2921000"/>
            <a:ext cx="4009390" cy="2423160"/>
          </a:xfrm>
          <a:prstGeom prst="rect">
            <a:avLst/>
          </a:prstGeom>
        </p:spPr>
      </p:pic>
      <p:sp>
        <p:nvSpPr>
          <p:cNvPr id="48" name="文本框 47"/>
          <p:cNvSpPr txBox="1"/>
          <p:nvPr/>
        </p:nvSpPr>
        <p:spPr>
          <a:xfrm>
            <a:off x="6127115" y="5429885"/>
            <a:ext cx="4360545" cy="368300"/>
          </a:xfrm>
          <a:prstGeom prst="rect">
            <a:avLst/>
          </a:prstGeom>
          <a:noFill/>
        </p:spPr>
        <p:txBody>
          <a:bodyPr wrap="square" rtlCol="0">
            <a:spAutoFit/>
          </a:bodyPr>
          <a:lstStyle/>
          <a:p>
            <a:pPr algn="ctr"/>
            <a:r>
              <a:rPr lang="en-US" altLang="zh-CN">
                <a:solidFill>
                  <a:schemeClr val="bg1"/>
                </a:solidFill>
              </a:rPr>
              <a:t>UML</a:t>
            </a:r>
            <a:r>
              <a:rPr lang="zh-CN" altLang="en-US">
                <a:solidFill>
                  <a:schemeClr val="bg1"/>
                </a:solidFill>
              </a:rPr>
              <a:t>中的组件图标</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19" name="矩形 18"/>
          <p:cNvSpPr/>
          <p:nvPr/>
        </p:nvSpPr>
        <p:spPr>
          <a:xfrm>
            <a:off x="621922" y="1502454"/>
            <a:ext cx="3200621" cy="450850"/>
          </a:xfrm>
          <a:prstGeom prst="rect">
            <a:avLst/>
          </a:prstGeom>
        </p:spPr>
        <p:txBody>
          <a:bodyPr wrap="square">
            <a:spAutoFit/>
          </a:bodyPr>
          <a:lstStyle/>
          <a:p>
            <a:pPr lvl="0">
              <a:lnSpc>
                <a:spcPct val="130000"/>
              </a:lnSpc>
            </a:pPr>
            <a:r>
              <a:rPr lang="en-US" dirty="0">
                <a:solidFill>
                  <a:srgbClr val="FFFFFF"/>
                </a:solidFill>
                <a:latin typeface="微软雅黑" panose="020B0503020204020204" charset="-122"/>
                <a:ea typeface="微软雅黑" panose="020B0503020204020204" charset="-122"/>
                <a:cs typeface="微软雅黑" panose="020B0503020204020204" charset="-122"/>
              </a:rPr>
              <a:t>2.</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组件的类型</a:t>
            </a:r>
          </a:p>
        </p:txBody>
      </p:sp>
      <p:sp>
        <p:nvSpPr>
          <p:cNvPr id="20" name="矩形 19"/>
          <p:cNvSpPr/>
          <p:nvPr/>
        </p:nvSpPr>
        <p:spPr>
          <a:xfrm>
            <a:off x="621922" y="851224"/>
            <a:ext cx="1490980" cy="650875"/>
          </a:xfrm>
          <a:prstGeom prst="rect">
            <a:avLst/>
          </a:prstGeom>
        </p:spPr>
        <p:txBody>
          <a:bodyPr wrap="none">
            <a:spAutoFit/>
          </a:bodyPr>
          <a:lstStyle/>
          <a:p>
            <a:pPr defTabSz="1218565">
              <a:lnSpc>
                <a:spcPct val="130000"/>
              </a:lnSpc>
              <a:defRPr/>
            </a:pPr>
            <a:r>
              <a:rPr lang="en-US" altLang="zh-CN" sz="2800" b="1" dirty="0">
                <a:solidFill>
                  <a:srgbClr val="FB5F63"/>
                </a:solidFill>
                <a:latin typeface="Arial" panose="020B0604020202020204"/>
              </a:rPr>
              <a:t>6.3 </a:t>
            </a:r>
            <a:r>
              <a:rPr lang="zh-CN" altLang="en-US" sz="2800" b="1" dirty="0">
                <a:solidFill>
                  <a:srgbClr val="FB5F63"/>
                </a:solidFill>
                <a:latin typeface="Arial" panose="020B0604020202020204"/>
              </a:rPr>
              <a:t>组件</a:t>
            </a:r>
          </a:p>
        </p:txBody>
      </p:sp>
      <p:grpSp>
        <p:nvGrpSpPr>
          <p:cNvPr id="21" name="组 20"/>
          <p:cNvGrpSpPr/>
          <p:nvPr/>
        </p:nvGrpSpPr>
        <p:grpSpPr>
          <a:xfrm>
            <a:off x="798346" y="289202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7" name="矩形 46"/>
          <p:cNvSpPr/>
          <p:nvPr/>
        </p:nvSpPr>
        <p:spPr>
          <a:xfrm>
            <a:off x="5365115" y="1502410"/>
            <a:ext cx="5885815" cy="4767580"/>
          </a:xfrm>
          <a:prstGeom prst="rect">
            <a:avLst/>
          </a:prstGeom>
        </p:spPr>
        <p:txBody>
          <a:bodyPr wrap="square">
            <a:spAutoFit/>
          </a:bodyPr>
          <a:lstStyle/>
          <a:p>
            <a:pPr lvl="0">
              <a:lnSpc>
                <a:spcPct val="130000"/>
              </a:lnSpc>
            </a:pPr>
            <a:r>
              <a:rPr lang="zh-CN" dirty="0">
                <a:solidFill>
                  <a:srgbClr val="FFFFFF"/>
                </a:solidFill>
                <a:latin typeface="微软雅黑" panose="020B0503020204020204" charset="-122"/>
                <a:ea typeface="微软雅黑" panose="020B0503020204020204" charset="-122"/>
                <a:cs typeface="微软雅黑" panose="020B0503020204020204" charset="-122"/>
              </a:rPr>
              <a:t>组件可以分为以下三种类型：</a:t>
            </a:r>
          </a:p>
          <a:p>
            <a:pPr lvl="0" indent="0">
              <a:lnSpc>
                <a:spcPct val="130000"/>
              </a:lnSpc>
              <a:buNone/>
            </a:pPr>
            <a:r>
              <a:rPr lang="zh-CN"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1</a:t>
            </a:r>
            <a:r>
              <a:rPr lang="zh-CN" dirty="0">
                <a:solidFill>
                  <a:srgbClr val="FFFFFF"/>
                </a:solidFill>
                <a:latin typeface="微软雅黑" panose="020B0503020204020204" charset="-122"/>
                <a:ea typeface="微软雅黑" panose="020B0503020204020204" charset="-122"/>
                <a:cs typeface="微软雅黑" panose="020B0503020204020204" charset="-122"/>
              </a:rPr>
              <a:t>）</a:t>
            </a:r>
            <a:r>
              <a:rPr lang="zh-CN" dirty="0">
                <a:solidFill>
                  <a:srgbClr val="FF0000"/>
                </a:solidFill>
                <a:latin typeface="微软雅黑" panose="020B0503020204020204" charset="-122"/>
                <a:ea typeface="微软雅黑" panose="020B0503020204020204" charset="-122"/>
                <a:cs typeface="微软雅黑" panose="020B0503020204020204" charset="-122"/>
              </a:rPr>
              <a:t>实施组件</a:t>
            </a:r>
            <a:r>
              <a:rPr lang="zh-CN"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Deployment Component</a:t>
            </a:r>
            <a:r>
              <a:rPr lang="zh-CN" dirty="0">
                <a:solidFill>
                  <a:srgbClr val="FFFFFF"/>
                </a:solidFill>
                <a:latin typeface="微软雅黑" panose="020B0503020204020204" charset="-122"/>
                <a:ea typeface="微软雅黑" panose="020B0503020204020204" charset="-122"/>
                <a:cs typeface="微软雅黑" panose="020B0503020204020204" charset="-122"/>
              </a:rPr>
              <a:t>）。实施组件是构成一个可执行系统必要和充分的组件，如动态链接库（</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DLL</a:t>
            </a:r>
            <a:r>
              <a:rPr lang="zh-CN" dirty="0">
                <a:solidFill>
                  <a:srgbClr val="FFFFFF"/>
                </a:solidFill>
                <a:latin typeface="微软雅黑" panose="020B0503020204020204" charset="-122"/>
                <a:ea typeface="微软雅黑" panose="020B0503020204020204" charset="-122"/>
                <a:cs typeface="微软雅黑" panose="020B0503020204020204" charset="-122"/>
              </a:rPr>
              <a:t>）、二进制可执行体（</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EXE</a:t>
            </a:r>
            <a:r>
              <a:rPr lang="zh-CN"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ActiveX</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控件和</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JavaBean</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组件等。</a:t>
            </a:r>
          </a:p>
          <a:p>
            <a:pPr lvl="0" indent="0">
              <a:lnSpc>
                <a:spcPct val="130000"/>
              </a:lnSpc>
              <a:buNone/>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2</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zh-CN" altLang="en-US" dirty="0">
                <a:solidFill>
                  <a:srgbClr val="FF0000"/>
                </a:solidFill>
                <a:effectLst/>
                <a:latin typeface="微软雅黑" panose="020B0503020204020204" charset="-122"/>
                <a:ea typeface="微软雅黑" panose="020B0503020204020204" charset="-122"/>
                <a:cs typeface="微软雅黑" panose="020B0503020204020204" charset="-122"/>
              </a:rPr>
              <a:t>工作产品组件</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Work Product Component</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）。这类组件主要是开发过程的产物，包括创建实施组件的源代码文件及数据文件，这些组件并不是直接地参加可执行系统，而是开发过程中的工作产品，用于产生可执行系统。</a:t>
            </a:r>
          </a:p>
          <a:p>
            <a:pPr lvl="0" indent="0">
              <a:lnSpc>
                <a:spcPct val="130000"/>
              </a:lnSpc>
              <a:buNone/>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3</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执行组件</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Execution Component</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）。这类组件是作为一个正在执行的系统的结果而被创建的，如由</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DLL</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实例化形成的</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COM+</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对象。</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19" name="矩形 18"/>
          <p:cNvSpPr/>
          <p:nvPr/>
        </p:nvSpPr>
        <p:spPr>
          <a:xfrm>
            <a:off x="621922" y="1502454"/>
            <a:ext cx="3200621" cy="810260"/>
          </a:xfrm>
          <a:prstGeom prst="rect">
            <a:avLst/>
          </a:prstGeom>
        </p:spPr>
        <p:txBody>
          <a:bodyPr wrap="square">
            <a:spAutoFit/>
          </a:bodyPr>
          <a:lstStyle/>
          <a:p>
            <a:pPr lvl="0">
              <a:lnSpc>
                <a:spcPct val="130000"/>
              </a:lnSpc>
            </a:pPr>
            <a:r>
              <a:rPr lang="en-US" dirty="0">
                <a:solidFill>
                  <a:srgbClr val="FFFFFF"/>
                </a:solidFill>
                <a:latin typeface="微软雅黑" panose="020B0503020204020204" charset="-122"/>
                <a:ea typeface="微软雅黑" panose="020B0503020204020204" charset="-122"/>
                <a:cs typeface="微软雅黑" panose="020B0503020204020204" charset="-122"/>
              </a:rPr>
              <a:t>3.</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结点和组件的关系可以归纳为两点。</a:t>
            </a:r>
          </a:p>
        </p:txBody>
      </p:sp>
      <p:sp>
        <p:nvSpPr>
          <p:cNvPr id="20" name="矩形 19"/>
          <p:cNvSpPr/>
          <p:nvPr/>
        </p:nvSpPr>
        <p:spPr>
          <a:xfrm>
            <a:off x="621922" y="851224"/>
            <a:ext cx="1490980" cy="650875"/>
          </a:xfrm>
          <a:prstGeom prst="rect">
            <a:avLst/>
          </a:prstGeom>
        </p:spPr>
        <p:txBody>
          <a:bodyPr wrap="none">
            <a:spAutoFit/>
          </a:bodyPr>
          <a:lstStyle/>
          <a:p>
            <a:pPr defTabSz="1218565">
              <a:lnSpc>
                <a:spcPct val="130000"/>
              </a:lnSpc>
              <a:defRPr/>
            </a:pPr>
            <a:r>
              <a:rPr lang="en-US" altLang="zh-CN" sz="2800" b="1" dirty="0">
                <a:solidFill>
                  <a:srgbClr val="FB5F63"/>
                </a:solidFill>
                <a:latin typeface="Arial" panose="020B0604020202020204"/>
              </a:rPr>
              <a:t>6.3 </a:t>
            </a:r>
            <a:r>
              <a:rPr lang="zh-CN" altLang="en-US" sz="2800" b="1" dirty="0">
                <a:solidFill>
                  <a:srgbClr val="FB5F63"/>
                </a:solidFill>
                <a:latin typeface="Arial" panose="020B0604020202020204"/>
              </a:rPr>
              <a:t>组件</a:t>
            </a:r>
          </a:p>
        </p:txBody>
      </p:sp>
      <p:grpSp>
        <p:nvGrpSpPr>
          <p:cNvPr id="21" name="组 20"/>
          <p:cNvGrpSpPr/>
          <p:nvPr/>
        </p:nvGrpSpPr>
        <p:grpSpPr>
          <a:xfrm>
            <a:off x="798346" y="289202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7" name="矩形 46"/>
          <p:cNvSpPr/>
          <p:nvPr/>
        </p:nvSpPr>
        <p:spPr>
          <a:xfrm>
            <a:off x="5405755" y="1898650"/>
            <a:ext cx="5885815" cy="2968625"/>
          </a:xfrm>
          <a:prstGeom prst="rect">
            <a:avLst/>
          </a:prstGeom>
        </p:spPr>
        <p:txBody>
          <a:bodyPr wrap="square">
            <a:spAutoFit/>
          </a:bodyPr>
          <a:lstStyle/>
          <a:p>
            <a:pPr lvl="0">
              <a:lnSpc>
                <a:spcPct val="130000"/>
              </a:lnSpc>
            </a:pPr>
            <a:r>
              <a:rPr lang="zh-CN"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1</a:t>
            </a:r>
            <a:r>
              <a:rPr lang="zh-CN" dirty="0">
                <a:solidFill>
                  <a:srgbClr val="FFFFFF"/>
                </a:solidFill>
                <a:latin typeface="微软雅黑" panose="020B0503020204020204" charset="-122"/>
                <a:ea typeface="微软雅黑" panose="020B0503020204020204" charset="-122"/>
                <a:cs typeface="微软雅黑" panose="020B0503020204020204" charset="-122"/>
              </a:rPr>
              <a:t>）组件是参与系统执行的事物，而结点是执行组件的事物</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。简单地说就是组件是被结点执行的事物，如假设结点是一台服务器，则组件就是其上运行的软件。</a:t>
            </a:r>
          </a:p>
          <a:p>
            <a:pPr lvl="0" indent="0">
              <a:lnSpc>
                <a:spcPct val="130000"/>
              </a:lnSpc>
              <a:buNone/>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2</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zh-CN" dirty="0">
                <a:solidFill>
                  <a:srgbClr val="FFFFFF"/>
                </a:solidFill>
                <a:latin typeface="微软雅黑" panose="020B0503020204020204" charset="-122"/>
                <a:ea typeface="微软雅黑" panose="020B0503020204020204" charset="-122"/>
                <a:cs typeface="微软雅黑" panose="020B0503020204020204" charset="-122"/>
              </a:rPr>
              <a:t>组件表示逻辑元素的物理模块，而结点表示组件的物理部署。这表明一个组件是逻辑单元（如类）的物理实现，而一个结点则是组件被部署的地点。一个类可以被一个或多个组件实现，而一个组件也可以部署在一个或多个结点上。</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19" name="矩形 18"/>
          <p:cNvSpPr/>
          <p:nvPr/>
        </p:nvSpPr>
        <p:spPr>
          <a:xfrm>
            <a:off x="621922" y="1502454"/>
            <a:ext cx="3200621" cy="810260"/>
          </a:xfrm>
          <a:prstGeom prst="rect">
            <a:avLst/>
          </a:prstGeom>
        </p:spPr>
        <p:txBody>
          <a:bodyPr wrap="square">
            <a:spAutoFit/>
          </a:bodyPr>
          <a:lstStyle/>
          <a:p>
            <a:pPr lvl="0">
              <a:lnSpc>
                <a:spcPct val="130000"/>
              </a:lnSpc>
            </a:pPr>
            <a:r>
              <a:rPr lang="zh-CN" altLang="en-US">
                <a:solidFill>
                  <a:schemeClr val="bg1"/>
                </a:solidFill>
                <a:sym typeface="+mn-ea"/>
              </a:rPr>
              <a:t>部署图中也可以包括依赖、泛化、关联及实现关系。</a:t>
            </a:r>
            <a:endParaRPr lang="zh-CN" altLang="en-US"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20" name="矩形 19"/>
          <p:cNvSpPr/>
          <p:nvPr/>
        </p:nvSpPr>
        <p:spPr>
          <a:xfrm>
            <a:off x="621922" y="851224"/>
            <a:ext cx="1490980" cy="650875"/>
          </a:xfrm>
          <a:prstGeom prst="rect">
            <a:avLst/>
          </a:prstGeom>
        </p:spPr>
        <p:txBody>
          <a:bodyPr wrap="none">
            <a:spAutoFit/>
          </a:bodyPr>
          <a:lstStyle/>
          <a:p>
            <a:pPr defTabSz="1218565">
              <a:lnSpc>
                <a:spcPct val="130000"/>
              </a:lnSpc>
              <a:defRPr/>
            </a:pPr>
            <a:r>
              <a:rPr lang="en-US" altLang="zh-CN" sz="2800" b="1" dirty="0">
                <a:solidFill>
                  <a:srgbClr val="FB5F63"/>
                </a:solidFill>
                <a:latin typeface="Arial" panose="020B0604020202020204"/>
              </a:rPr>
              <a:t>6.</a:t>
            </a:r>
            <a:r>
              <a:rPr lang="en-US" sz="2800" b="1" dirty="0">
                <a:solidFill>
                  <a:srgbClr val="FB5F63"/>
                </a:solidFill>
                <a:latin typeface="Arial" panose="020B0604020202020204"/>
              </a:rPr>
              <a:t>4 </a:t>
            </a:r>
            <a:r>
              <a:rPr lang="zh-CN" altLang="en-US" sz="2800" b="1" dirty="0">
                <a:solidFill>
                  <a:srgbClr val="FB5F63"/>
                </a:solidFill>
                <a:latin typeface="Arial" panose="020B0604020202020204"/>
              </a:rPr>
              <a:t>关系</a:t>
            </a:r>
          </a:p>
        </p:txBody>
      </p:sp>
      <p:grpSp>
        <p:nvGrpSpPr>
          <p:cNvPr id="21" name="组 20"/>
          <p:cNvGrpSpPr/>
          <p:nvPr/>
        </p:nvGrpSpPr>
        <p:grpSpPr>
          <a:xfrm>
            <a:off x="798346" y="289202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 name="文本框 3"/>
          <p:cNvSpPr txBox="1"/>
          <p:nvPr/>
        </p:nvSpPr>
        <p:spPr>
          <a:xfrm>
            <a:off x="6309360" y="1297305"/>
            <a:ext cx="4740910" cy="1198880"/>
          </a:xfrm>
          <a:prstGeom prst="rect">
            <a:avLst/>
          </a:prstGeom>
          <a:noFill/>
        </p:spPr>
        <p:txBody>
          <a:bodyPr wrap="square" rtlCol="0">
            <a:spAutoFit/>
          </a:bodyPr>
          <a:lstStyle/>
          <a:p>
            <a:r>
              <a:rPr lang="zh-CN" altLang="en-US">
                <a:solidFill>
                  <a:schemeClr val="bg1"/>
                </a:solidFill>
                <a:sym typeface="+mn-ea"/>
              </a:rPr>
              <a:t>部署图中的依赖关系使用虚线箭头表示。它通常用在部署图中的组件和组件之间，组件依赖外部提供的服务（由组件到接口）。如下图示意了依赖关系。</a:t>
            </a:r>
          </a:p>
        </p:txBody>
      </p:sp>
      <p:pic>
        <p:nvPicPr>
          <p:cNvPr id="5" name="图片 4" descr="UML基础——依赖关系"/>
          <p:cNvPicPr>
            <a:picLocks noChangeAspect="1"/>
          </p:cNvPicPr>
          <p:nvPr/>
        </p:nvPicPr>
        <p:blipFill>
          <a:blip r:embed="rId2"/>
          <a:stretch>
            <a:fillRect/>
          </a:stretch>
        </p:blipFill>
        <p:spPr>
          <a:xfrm>
            <a:off x="6309360" y="3100070"/>
            <a:ext cx="4819015" cy="1265555"/>
          </a:xfrm>
          <a:prstGeom prst="rect">
            <a:avLst/>
          </a:prstGeom>
        </p:spPr>
      </p:pic>
      <p:sp>
        <p:nvSpPr>
          <p:cNvPr id="3" name="文本框 2"/>
          <p:cNvSpPr txBox="1"/>
          <p:nvPr/>
        </p:nvSpPr>
        <p:spPr>
          <a:xfrm>
            <a:off x="6309360" y="4775835"/>
            <a:ext cx="4876165" cy="368300"/>
          </a:xfrm>
          <a:prstGeom prst="rect">
            <a:avLst/>
          </a:prstGeom>
          <a:noFill/>
        </p:spPr>
        <p:txBody>
          <a:bodyPr wrap="square" rtlCol="0">
            <a:spAutoFit/>
          </a:bodyPr>
          <a:lstStyle/>
          <a:p>
            <a:pPr algn="ctr"/>
            <a:r>
              <a:rPr lang="zh-CN">
                <a:solidFill>
                  <a:schemeClr val="bg1"/>
                </a:solidFill>
              </a:rPr>
              <a:t>依赖关系图示</a:t>
            </a:r>
            <a:endParaRPr lang="zh-CN" altLang="en-US">
              <a:solidFill>
                <a:schemeClr val="bg1"/>
              </a:solidFill>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19" name="矩形 18"/>
          <p:cNvSpPr/>
          <p:nvPr/>
        </p:nvSpPr>
        <p:spPr>
          <a:xfrm>
            <a:off x="621922" y="1502454"/>
            <a:ext cx="3200621" cy="810260"/>
          </a:xfrm>
          <a:prstGeom prst="rect">
            <a:avLst/>
          </a:prstGeom>
        </p:spPr>
        <p:txBody>
          <a:bodyPr wrap="square">
            <a:spAutoFit/>
          </a:bodyPr>
          <a:lstStyle/>
          <a:p>
            <a:pPr lvl="0">
              <a:lnSpc>
                <a:spcPct val="130000"/>
              </a:lnSpc>
            </a:pPr>
            <a:r>
              <a:rPr lang="zh-CN" altLang="en-US">
                <a:solidFill>
                  <a:schemeClr val="bg1"/>
                </a:solidFill>
                <a:sym typeface="+mn-ea"/>
              </a:rPr>
              <a:t>部署图中也可以包括依赖、泛化、关联及实现关系。</a:t>
            </a:r>
            <a:endParaRPr lang="zh-CN" altLang="en-US"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20" name="矩形 19"/>
          <p:cNvSpPr/>
          <p:nvPr/>
        </p:nvSpPr>
        <p:spPr>
          <a:xfrm>
            <a:off x="621922" y="851224"/>
            <a:ext cx="1490980" cy="650875"/>
          </a:xfrm>
          <a:prstGeom prst="rect">
            <a:avLst/>
          </a:prstGeom>
        </p:spPr>
        <p:txBody>
          <a:bodyPr wrap="none">
            <a:spAutoFit/>
          </a:bodyPr>
          <a:lstStyle/>
          <a:p>
            <a:pPr defTabSz="1218565">
              <a:lnSpc>
                <a:spcPct val="130000"/>
              </a:lnSpc>
              <a:defRPr/>
            </a:pPr>
            <a:r>
              <a:rPr lang="en-US" altLang="zh-CN" sz="2800" b="1" dirty="0">
                <a:solidFill>
                  <a:srgbClr val="FB5F63"/>
                </a:solidFill>
                <a:latin typeface="Arial" panose="020B0604020202020204"/>
              </a:rPr>
              <a:t>6.</a:t>
            </a:r>
            <a:r>
              <a:rPr lang="en-US" sz="2800" b="1" dirty="0">
                <a:solidFill>
                  <a:srgbClr val="FB5F63"/>
                </a:solidFill>
                <a:latin typeface="Arial" panose="020B0604020202020204"/>
              </a:rPr>
              <a:t>4 </a:t>
            </a:r>
            <a:r>
              <a:rPr lang="zh-CN" altLang="en-US" sz="2800" b="1" dirty="0">
                <a:solidFill>
                  <a:srgbClr val="FB5F63"/>
                </a:solidFill>
                <a:latin typeface="Arial" panose="020B0604020202020204"/>
              </a:rPr>
              <a:t>关系</a:t>
            </a:r>
          </a:p>
        </p:txBody>
      </p:sp>
      <p:grpSp>
        <p:nvGrpSpPr>
          <p:cNvPr id="21" name="组 20"/>
          <p:cNvGrpSpPr/>
          <p:nvPr/>
        </p:nvGrpSpPr>
        <p:grpSpPr>
          <a:xfrm>
            <a:off x="798346" y="289202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 name="文本框 3"/>
          <p:cNvSpPr txBox="1"/>
          <p:nvPr/>
        </p:nvSpPr>
        <p:spPr>
          <a:xfrm>
            <a:off x="6309360" y="1297305"/>
            <a:ext cx="4740910" cy="1198880"/>
          </a:xfrm>
          <a:prstGeom prst="rect">
            <a:avLst/>
          </a:prstGeom>
          <a:noFill/>
        </p:spPr>
        <p:txBody>
          <a:bodyPr wrap="square" rtlCol="0">
            <a:spAutoFit/>
          </a:bodyPr>
          <a:lstStyle/>
          <a:p>
            <a:r>
              <a:rPr lang="zh-CN" altLang="en-US">
                <a:solidFill>
                  <a:schemeClr val="bg1"/>
                </a:solidFill>
              </a:rPr>
              <a:t>实现关系是结点内组件向外提供服务，其表示符号是一条实线。关联关系是体现结点间通信关联，其表示符号也是一条实线，如下图所示。</a:t>
            </a:r>
          </a:p>
        </p:txBody>
      </p:sp>
      <p:pic>
        <p:nvPicPr>
          <p:cNvPr id="6" name="图片 5" descr="UML基础——实现关系和关联关系符号"/>
          <p:cNvPicPr>
            <a:picLocks noChangeAspect="1"/>
          </p:cNvPicPr>
          <p:nvPr/>
        </p:nvPicPr>
        <p:blipFill>
          <a:blip r:embed="rId2"/>
          <a:stretch>
            <a:fillRect/>
          </a:stretch>
        </p:blipFill>
        <p:spPr>
          <a:xfrm>
            <a:off x="6283960" y="2903855"/>
            <a:ext cx="4901565" cy="1323975"/>
          </a:xfrm>
          <a:prstGeom prst="rect">
            <a:avLst/>
          </a:prstGeom>
        </p:spPr>
      </p:pic>
      <p:sp>
        <p:nvSpPr>
          <p:cNvPr id="48" name="文本框 47"/>
          <p:cNvSpPr txBox="1"/>
          <p:nvPr/>
        </p:nvSpPr>
        <p:spPr>
          <a:xfrm>
            <a:off x="6309360" y="4775835"/>
            <a:ext cx="4876165" cy="368300"/>
          </a:xfrm>
          <a:prstGeom prst="rect">
            <a:avLst/>
          </a:prstGeom>
          <a:noFill/>
        </p:spPr>
        <p:txBody>
          <a:bodyPr wrap="square" rtlCol="0">
            <a:spAutoFit/>
          </a:bodyPr>
          <a:lstStyle/>
          <a:p>
            <a:pPr algn="ctr"/>
            <a:r>
              <a:rPr lang="zh-CN">
                <a:solidFill>
                  <a:schemeClr val="bg1"/>
                </a:solidFill>
              </a:rPr>
              <a:t>实现关系和关联关系图示</a:t>
            </a:r>
            <a:endParaRPr lang="zh-CN" altLang="en-US">
              <a:solidFill>
                <a:schemeClr val="bg1"/>
              </a:solidFill>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32" name="矩形 31"/>
          <p:cNvSpPr/>
          <p:nvPr/>
        </p:nvSpPr>
        <p:spPr>
          <a:xfrm>
            <a:off x="1134745" y="2222500"/>
            <a:ext cx="9798685" cy="1889760"/>
          </a:xfrm>
          <a:prstGeom prst="rect">
            <a:avLst/>
          </a:prstGeom>
        </p:spPr>
        <p:txBody>
          <a:bodyPr wrap="square">
            <a:spAutoFit/>
          </a:bodyPr>
          <a:lstStyle/>
          <a:p>
            <a:pPr defTabSz="913765">
              <a:lnSpc>
                <a:spcPct val="130000"/>
              </a:lnSpc>
            </a:pPr>
            <a:r>
              <a:rPr lang="zh-CN" dirty="0">
                <a:solidFill>
                  <a:prstClr val="black"/>
                </a:solidFill>
                <a:latin typeface="微软雅黑" panose="020B0503020204020204" charset="-122"/>
                <a:ea typeface="微软雅黑" panose="020B0503020204020204" charset="-122"/>
                <a:cs typeface="微软雅黑" panose="020B0503020204020204" charset="-122"/>
              </a:rPr>
              <a:t>部署图用于对系统的静态部署视图建模。这种视图主要用来解决构成物理系统的各组成部分的分布、提交和安装。有些开发的系统不需要部署图，比如开发的软件是将运行在一台机器上而且只和该机器上已由宿主操作系统管理的标准设备（如键盘）相互作用，就不必要设计部署图。如果软件交互设备是物理地分布在多个处理器上的，则使用部署图有助于思考系统中软件到硬件的映射。</a:t>
            </a:r>
          </a:p>
        </p:txBody>
      </p:sp>
      <p:sp>
        <p:nvSpPr>
          <p:cNvPr id="33" name="矩形 32"/>
          <p:cNvSpPr/>
          <p:nvPr/>
        </p:nvSpPr>
        <p:spPr>
          <a:xfrm>
            <a:off x="1135380" y="4730750"/>
            <a:ext cx="9798050" cy="450850"/>
          </a:xfrm>
          <a:prstGeom prst="rect">
            <a:avLst/>
          </a:prstGeom>
        </p:spPr>
        <p:txBody>
          <a:bodyPr wrap="square">
            <a:spAutoFit/>
          </a:bodyPr>
          <a:lstStyle/>
          <a:p>
            <a:pPr defTabSz="913765">
              <a:lnSpc>
                <a:spcPct val="130000"/>
              </a:lnSpc>
            </a:pPr>
            <a:r>
              <a:rPr lang="zh-CN" dirty="0">
                <a:solidFill>
                  <a:srgbClr val="000000"/>
                </a:solidFill>
                <a:ea typeface="微软雅黑" panose="020B0503020204020204" charset="-122"/>
              </a:rPr>
              <a:t>对系统静态部署视图建模时，通常将以下三种方式之一使用部署图。</a:t>
            </a:r>
            <a:endParaRPr lang="zh-CN"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30812" y="815664"/>
            <a:ext cx="4708525" cy="650875"/>
          </a:xfrm>
          <a:prstGeom prst="rect">
            <a:avLst/>
          </a:prstGeom>
        </p:spPr>
        <p:txBody>
          <a:bodyPr wrap="none">
            <a:spAutoFit/>
          </a:bodyPr>
          <a:lstStyle/>
          <a:p>
            <a:pPr defTabSz="1218565">
              <a:lnSpc>
                <a:spcPct val="130000"/>
              </a:lnSpc>
              <a:defRPr/>
            </a:pPr>
            <a:r>
              <a:rPr lang="en-US" altLang="zh-CN" sz="2800" b="1" dirty="0">
                <a:solidFill>
                  <a:schemeClr val="tx1"/>
                </a:solidFill>
                <a:latin typeface="Arial" panose="020B0604020202020204"/>
              </a:rPr>
              <a:t>6.5 </a:t>
            </a:r>
            <a:r>
              <a:rPr lang="zh-CN" altLang="en-US" sz="2800" b="1" dirty="0">
                <a:solidFill>
                  <a:schemeClr val="tx1"/>
                </a:solidFill>
                <a:latin typeface="Arial" panose="020B0604020202020204"/>
              </a:rPr>
              <a:t>部署图的系统建模及应用</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用例</a:t>
            </a:r>
          </a:p>
        </p:txBody>
      </p:sp>
      <p:sp>
        <p:nvSpPr>
          <p:cNvPr id="56" name="矩形 55"/>
          <p:cNvSpPr/>
          <p:nvPr/>
        </p:nvSpPr>
        <p:spPr>
          <a:xfrm>
            <a:off x="3907155" y="1811655"/>
            <a:ext cx="7317105" cy="3688080"/>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用例是</a:t>
            </a:r>
            <a:r>
              <a:rPr dirty="0">
                <a:solidFill>
                  <a:srgbClr val="FF0000"/>
                </a:solidFill>
                <a:latin typeface="微软雅黑" panose="020B0503020204020204" charset="-122"/>
                <a:ea typeface="微软雅黑" panose="020B0503020204020204" charset="-122"/>
              </a:rPr>
              <a:t>代表系统中各个项目相关人员之间根据系统的行为所达成的契约</a:t>
            </a:r>
            <a:r>
              <a:rPr dirty="0">
                <a:latin typeface="微软雅黑" panose="020B0503020204020204" charset="-122"/>
                <a:ea typeface="微软雅黑" panose="020B0503020204020204" charset="-122"/>
              </a:rPr>
              <a:t>。用例描述了在不同条件下，针对某一项目相关人员的请求，系统对其做出的响应。也就是说用例</a:t>
            </a:r>
            <a:r>
              <a:rPr dirty="0">
                <a:solidFill>
                  <a:srgbClr val="FF0000"/>
                </a:solidFill>
                <a:latin typeface="微软雅黑" panose="020B0503020204020204" charset="-122"/>
                <a:ea typeface="微软雅黑" panose="020B0503020204020204" charset="-122"/>
              </a:rPr>
              <a:t>指的是对一组动作的描述</a:t>
            </a:r>
            <a:r>
              <a:rPr dirty="0">
                <a:latin typeface="微软雅黑" panose="020B0503020204020204" charset="-122"/>
                <a:ea typeface="微软雅黑" panose="020B0503020204020204" charset="-122"/>
              </a:rPr>
              <a:t>，系统通过执行这些动作将对用例的参与者产生可以看到的结果</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用来描述参与者可以感受到的系统服务或功能。</a:t>
            </a: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需求获取(Requirement El</a:t>
            </a:r>
            <a:r>
              <a:rPr lang="en-US" dirty="0">
                <a:latin typeface="微软雅黑" panose="020B0503020204020204" charset="-122"/>
                <a:ea typeface="微软雅黑" panose="020B0503020204020204" charset="-122"/>
              </a:rPr>
              <a:t>i</a:t>
            </a:r>
            <a:r>
              <a:rPr dirty="0">
                <a:latin typeface="微软雅黑" panose="020B0503020204020204" charset="-122"/>
                <a:ea typeface="微软雅黑" panose="020B0503020204020204" charset="-122"/>
              </a:rPr>
              <a:t>citation) 是需</a:t>
            </a:r>
            <a:r>
              <a:rPr lang="zh-CN" dirty="0">
                <a:latin typeface="微软雅黑" panose="020B0503020204020204" charset="-122"/>
                <a:ea typeface="微软雅黑" panose="020B0503020204020204" charset="-122"/>
              </a:rPr>
              <a:t>求</a:t>
            </a:r>
            <a:r>
              <a:rPr dirty="0">
                <a:latin typeface="微软雅黑" panose="020B0503020204020204" charset="-122"/>
                <a:ea typeface="微软雅黑" panose="020B0503020204020204" charset="-122"/>
              </a:rPr>
              <a:t>分析阶段的主体部分,其主要的工作就是要建立</a:t>
            </a:r>
            <a:r>
              <a:rPr dirty="0">
                <a:solidFill>
                  <a:srgbClr val="FF0000"/>
                </a:solidFill>
                <a:latin typeface="微软雅黑" panose="020B0503020204020204" charset="-122"/>
                <a:ea typeface="微软雅黑" panose="020B0503020204020204" charset="-122"/>
              </a:rPr>
              <a:t>待开发系统的模型</a:t>
            </a:r>
            <a:r>
              <a:rPr dirty="0">
                <a:latin typeface="微软雅黑" panose="020B0503020204020204" charset="-122"/>
                <a:ea typeface="微软雅黑" panose="020B0503020204020204" charset="-122"/>
              </a:rPr>
              <a:t>，而</a:t>
            </a:r>
            <a:r>
              <a:rPr dirty="0">
                <a:solidFill>
                  <a:srgbClr val="FF0000"/>
                </a:solidFill>
                <a:latin typeface="微软雅黑" panose="020B0503020204020204" charset="-122"/>
                <a:ea typeface="微软雅黑" panose="020B0503020204020204" charset="-122"/>
              </a:rPr>
              <a:t>用例就是用于建立这种模型的最好方法</a:t>
            </a:r>
            <a:r>
              <a:rPr dirty="0">
                <a:latin typeface="微软雅黑" panose="020B0503020204020204" charset="-122"/>
                <a:ea typeface="微软雅黑" panose="020B0503020204020204" charset="-122"/>
              </a:rPr>
              <a:t>。用例最初由 Ivar  Jackboson 博士提出，后来被融合到UM</a:t>
            </a:r>
            <a:r>
              <a:rPr lang="en-US" dirty="0">
                <a:latin typeface="微软雅黑" panose="020B0503020204020204" charset="-122"/>
                <a:ea typeface="微软雅黑" panose="020B0503020204020204" charset="-122"/>
              </a:rPr>
              <a:t>L</a:t>
            </a:r>
            <a:r>
              <a:rPr dirty="0">
                <a:latin typeface="微软雅黑" panose="020B0503020204020204" charset="-122"/>
                <a:ea typeface="微软雅黑" panose="020B0503020204020204" charset="-122"/>
              </a:rPr>
              <a:t>的规范之中，成为描述需求的标准化体系。</a:t>
            </a: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4" name="图片 3"/>
          <p:cNvPicPr>
            <a:picLocks noChangeAspect="1"/>
          </p:cNvPicPr>
          <p:nvPr/>
        </p:nvPicPr>
        <p:blipFill>
          <a:blip r:embed="rId2"/>
          <a:stretch>
            <a:fillRect/>
          </a:stretch>
        </p:blipFill>
        <p:spPr>
          <a:xfrm>
            <a:off x="1103630" y="4613275"/>
            <a:ext cx="2105025" cy="10382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20" name="矩形 19"/>
          <p:cNvSpPr/>
          <p:nvPr/>
        </p:nvSpPr>
        <p:spPr>
          <a:xfrm>
            <a:off x="621922" y="1001719"/>
            <a:ext cx="4708525" cy="650875"/>
          </a:xfrm>
          <a:prstGeom prst="rect">
            <a:avLst/>
          </a:prstGeom>
        </p:spPr>
        <p:txBody>
          <a:bodyPr wrap="none">
            <a:spAutoFit/>
          </a:bodyPr>
          <a:lstStyle/>
          <a:p>
            <a:pPr algn="l" defTabSz="1218565">
              <a:lnSpc>
                <a:spcPct val="130000"/>
              </a:lnSpc>
              <a:defRPr/>
            </a:pPr>
            <a:r>
              <a:rPr lang="en-US" altLang="zh-CN" sz="2800" b="1" dirty="0">
                <a:latin typeface="Arial" panose="020B0604020202020204"/>
                <a:sym typeface="+mn-ea"/>
              </a:rPr>
              <a:t>6.5 </a:t>
            </a:r>
            <a:r>
              <a:rPr lang="zh-CN" altLang="en-US" sz="2800" b="1" dirty="0">
                <a:latin typeface="Arial" panose="020B0604020202020204"/>
                <a:sym typeface="+mn-ea"/>
              </a:rPr>
              <a:t>部署图的系统建模及应用</a:t>
            </a:r>
            <a:endParaRPr lang="zh-CN" altLang="en-US" sz="2800" b="1" dirty="0">
              <a:solidFill>
                <a:schemeClr val="tx1"/>
              </a:solidFill>
              <a:latin typeface="Arial" panose="020B0604020202020204"/>
            </a:endParaRPr>
          </a:p>
        </p:txBody>
      </p:sp>
      <p:sp>
        <p:nvSpPr>
          <p:cNvPr id="3" name="文本框 2"/>
          <p:cNvSpPr txBox="1"/>
          <p:nvPr/>
        </p:nvSpPr>
        <p:spPr>
          <a:xfrm>
            <a:off x="958850" y="1652905"/>
            <a:ext cx="4262755" cy="3692525"/>
          </a:xfrm>
          <a:prstGeom prst="rect">
            <a:avLst/>
          </a:prstGeom>
          <a:noFill/>
        </p:spPr>
        <p:txBody>
          <a:bodyPr wrap="square" rtlCol="0">
            <a:spAutoFit/>
          </a:bodyPr>
          <a:lstStyle/>
          <a:p>
            <a:r>
              <a:rPr lang="en-US" altLang="zh-CN"/>
              <a:t>1.</a:t>
            </a:r>
            <a:r>
              <a:rPr lang="zh-CN" altLang="en-US"/>
              <a:t>对</a:t>
            </a:r>
            <a:r>
              <a:rPr lang="zh-CN" altLang="en-US">
                <a:solidFill>
                  <a:srgbClr val="FF0000"/>
                </a:solidFill>
              </a:rPr>
              <a:t>嵌入式系统</a:t>
            </a:r>
            <a:r>
              <a:rPr lang="zh-CN" altLang="en-US"/>
              <a:t>建模</a:t>
            </a:r>
          </a:p>
          <a:p>
            <a:r>
              <a:rPr lang="zh-CN" altLang="en-US"/>
              <a:t>嵌入式系统是软件密集的硬件集合，其硬件与物理世界相互作用。嵌入式系统包括控制设备（如马达、传动装置和显示器）的软件，又包括由外部的刺激（如传感器输入、运动和温度变化）所控制的软件。可以用部署图对组成一个嵌入式系统的设备和处理器建模。嵌入式系统的部署图建模的策略为：识别对于系统而言唯一的设备和结点；重点在于对处理器和设备之间的关系建模；可以考虑对处理器和设备采用更直观的图标。右图为一个嵌入式部署图实例。</a:t>
            </a:r>
          </a:p>
        </p:txBody>
      </p:sp>
      <p:sp>
        <p:nvSpPr>
          <p:cNvPr id="48" name="文本框 47"/>
          <p:cNvSpPr txBox="1"/>
          <p:nvPr/>
        </p:nvSpPr>
        <p:spPr>
          <a:xfrm>
            <a:off x="6309360" y="4775835"/>
            <a:ext cx="4876165" cy="368300"/>
          </a:xfrm>
          <a:prstGeom prst="rect">
            <a:avLst/>
          </a:prstGeom>
          <a:noFill/>
        </p:spPr>
        <p:txBody>
          <a:bodyPr wrap="square" rtlCol="0">
            <a:spAutoFit/>
          </a:bodyPr>
          <a:lstStyle/>
          <a:p>
            <a:pPr algn="ctr"/>
            <a:r>
              <a:rPr lang="zh-CN">
                <a:solidFill>
                  <a:schemeClr val="tx1"/>
                </a:solidFill>
              </a:rPr>
              <a:t>嵌入式部署图</a:t>
            </a:r>
            <a:endParaRPr lang="zh-CN" altLang="en-US">
              <a:solidFill>
                <a:schemeClr val="tx1"/>
              </a:solidFill>
            </a:endParaRPr>
          </a:p>
        </p:txBody>
      </p:sp>
      <p:pic>
        <p:nvPicPr>
          <p:cNvPr id="6" name="图片 5" descr="UML基础——嵌入式部署图"/>
          <p:cNvPicPr>
            <a:picLocks noChangeAspect="1"/>
          </p:cNvPicPr>
          <p:nvPr/>
        </p:nvPicPr>
        <p:blipFill>
          <a:blip r:embed="rId2"/>
          <a:stretch>
            <a:fillRect/>
          </a:stretch>
        </p:blipFill>
        <p:spPr>
          <a:xfrm>
            <a:off x="6197600" y="1314450"/>
            <a:ext cx="5099050" cy="33502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20" name="矩形 19"/>
          <p:cNvSpPr/>
          <p:nvPr/>
        </p:nvSpPr>
        <p:spPr>
          <a:xfrm>
            <a:off x="621922" y="1001719"/>
            <a:ext cx="4708525" cy="650875"/>
          </a:xfrm>
          <a:prstGeom prst="rect">
            <a:avLst/>
          </a:prstGeom>
        </p:spPr>
        <p:txBody>
          <a:bodyPr wrap="none">
            <a:spAutoFit/>
          </a:bodyPr>
          <a:lstStyle/>
          <a:p>
            <a:pPr algn="l" defTabSz="1218565">
              <a:lnSpc>
                <a:spcPct val="130000"/>
              </a:lnSpc>
              <a:defRPr/>
            </a:pPr>
            <a:r>
              <a:rPr lang="en-US" altLang="zh-CN" sz="2800" b="1" dirty="0">
                <a:latin typeface="Arial" panose="020B0604020202020204"/>
                <a:sym typeface="+mn-ea"/>
              </a:rPr>
              <a:t>6.5 </a:t>
            </a:r>
            <a:r>
              <a:rPr lang="zh-CN" altLang="en-US" sz="2800" b="1" dirty="0">
                <a:latin typeface="Arial" panose="020B0604020202020204"/>
                <a:sym typeface="+mn-ea"/>
              </a:rPr>
              <a:t>部署图的系统建模及应用</a:t>
            </a:r>
            <a:endParaRPr lang="zh-CN" altLang="en-US" sz="2800" b="1" dirty="0">
              <a:solidFill>
                <a:schemeClr val="tx1"/>
              </a:solidFill>
              <a:latin typeface="Arial" panose="020B0604020202020204"/>
            </a:endParaRPr>
          </a:p>
        </p:txBody>
      </p:sp>
      <p:sp>
        <p:nvSpPr>
          <p:cNvPr id="3" name="文本框 2"/>
          <p:cNvSpPr txBox="1"/>
          <p:nvPr/>
        </p:nvSpPr>
        <p:spPr>
          <a:xfrm>
            <a:off x="958850" y="1652905"/>
            <a:ext cx="4262755" cy="3969385"/>
          </a:xfrm>
          <a:prstGeom prst="rect">
            <a:avLst/>
          </a:prstGeom>
          <a:noFill/>
        </p:spPr>
        <p:txBody>
          <a:bodyPr wrap="square" rtlCol="0">
            <a:spAutoFit/>
          </a:bodyPr>
          <a:lstStyle/>
          <a:p>
            <a:r>
              <a:rPr lang="en-US" altLang="zh-CN"/>
              <a:t>2.</a:t>
            </a:r>
            <a:r>
              <a:rPr lang="zh-CN" altLang="en-US"/>
              <a:t>对</a:t>
            </a:r>
            <a:r>
              <a:rPr lang="zh-CN" altLang="en-US">
                <a:solidFill>
                  <a:srgbClr val="FF0000"/>
                </a:solidFill>
              </a:rPr>
              <a:t>客户</a:t>
            </a:r>
            <a:r>
              <a:rPr lang="en-US" altLang="zh-CN">
                <a:solidFill>
                  <a:srgbClr val="FF0000"/>
                </a:solidFill>
              </a:rPr>
              <a:t>/</a:t>
            </a:r>
            <a:r>
              <a:rPr lang="zh-CN" altLang="en-US">
                <a:solidFill>
                  <a:srgbClr val="FF0000"/>
                </a:solidFill>
              </a:rPr>
              <a:t>服务器系统</a:t>
            </a:r>
            <a:r>
              <a:rPr lang="zh-CN" altLang="en-US"/>
              <a:t>建模</a:t>
            </a:r>
          </a:p>
          <a:p>
            <a:r>
              <a:rPr lang="zh-CN" altLang="en-US"/>
              <a:t>客户</a:t>
            </a:r>
            <a:r>
              <a:rPr lang="en-US" altLang="zh-CN"/>
              <a:t>/</a:t>
            </a:r>
            <a:r>
              <a:rPr lang="zh-CN" altLang="en-US"/>
              <a:t>服务器系统是一种常用的体系结构，它注重于将在客户机上的系统的用户界面和在服务器的系统永久数据清晰地分开。它要求对客户</a:t>
            </a:r>
            <a:r>
              <a:rPr lang="en-US" altLang="zh-CN"/>
              <a:t>/</a:t>
            </a:r>
            <a:r>
              <a:rPr lang="zh-CN" altLang="en-US"/>
              <a:t>服务器间的网络连接及系统中的软件组件在结点上的物理分布作出决策。可以用部署图对这种客户</a:t>
            </a:r>
            <a:r>
              <a:rPr lang="en-US" altLang="zh-CN"/>
              <a:t>/</a:t>
            </a:r>
            <a:r>
              <a:rPr lang="zh-CN" altLang="en-US"/>
              <a:t>服务器系统的拓扑结构建模。当开发的软件要运行在多台计算机上时，就必须决定如何将软件组件以合理的方式部署在各个结点。其中，客户</a:t>
            </a:r>
            <a:r>
              <a:rPr lang="en-US" altLang="zh-CN"/>
              <a:t>/</a:t>
            </a:r>
            <a:r>
              <a:rPr lang="zh-CN" altLang="en-US"/>
              <a:t>服务器结构就是一种典型的分布式系统模型，它包含三层</a:t>
            </a:r>
            <a:r>
              <a:rPr lang="en-US" altLang="zh-CN"/>
              <a:t>B/S</a:t>
            </a:r>
            <a:r>
              <a:rPr lang="zh-CN" altLang="en-US"/>
              <a:t>结构、两层</a:t>
            </a:r>
            <a:r>
              <a:rPr lang="en-US" altLang="zh-CN"/>
              <a:t>C/S</a:t>
            </a:r>
            <a:r>
              <a:rPr lang="zh-CN" altLang="en-US"/>
              <a:t>结构。右图为客户</a:t>
            </a:r>
            <a:r>
              <a:rPr lang="en-US" altLang="zh-CN"/>
              <a:t>/</a:t>
            </a:r>
            <a:r>
              <a:rPr lang="zh-CN" altLang="en-US"/>
              <a:t>服务器系统部署图。</a:t>
            </a:r>
          </a:p>
        </p:txBody>
      </p:sp>
      <p:sp>
        <p:nvSpPr>
          <p:cNvPr id="48" name="文本框 47"/>
          <p:cNvSpPr txBox="1"/>
          <p:nvPr/>
        </p:nvSpPr>
        <p:spPr>
          <a:xfrm>
            <a:off x="6217920" y="5160645"/>
            <a:ext cx="4876165" cy="368300"/>
          </a:xfrm>
          <a:prstGeom prst="rect">
            <a:avLst/>
          </a:prstGeom>
          <a:noFill/>
        </p:spPr>
        <p:txBody>
          <a:bodyPr wrap="square" rtlCol="0">
            <a:spAutoFit/>
          </a:bodyPr>
          <a:lstStyle/>
          <a:p>
            <a:pPr algn="ctr"/>
            <a:r>
              <a:rPr lang="zh-CN">
                <a:solidFill>
                  <a:schemeClr val="tx1"/>
                </a:solidFill>
              </a:rPr>
              <a:t>客户</a:t>
            </a:r>
            <a:r>
              <a:rPr lang="en-US" altLang="zh-CN">
                <a:solidFill>
                  <a:schemeClr val="tx1"/>
                </a:solidFill>
              </a:rPr>
              <a:t>/</a:t>
            </a:r>
            <a:r>
              <a:rPr lang="zh-CN" altLang="en-US">
                <a:solidFill>
                  <a:schemeClr val="tx1"/>
                </a:solidFill>
              </a:rPr>
              <a:t>服务器系统部署图</a:t>
            </a:r>
          </a:p>
        </p:txBody>
      </p:sp>
      <p:pic>
        <p:nvPicPr>
          <p:cNvPr id="4" name="图片 3" descr="UML基础——系统部署图"/>
          <p:cNvPicPr>
            <a:picLocks noChangeAspect="1"/>
          </p:cNvPicPr>
          <p:nvPr/>
        </p:nvPicPr>
        <p:blipFill>
          <a:blip r:embed="rId2"/>
          <a:stretch>
            <a:fillRect/>
          </a:stretch>
        </p:blipFill>
        <p:spPr>
          <a:xfrm>
            <a:off x="5891530" y="1468755"/>
            <a:ext cx="5790565" cy="34658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20" name="矩形 19"/>
          <p:cNvSpPr/>
          <p:nvPr/>
        </p:nvSpPr>
        <p:spPr>
          <a:xfrm>
            <a:off x="621922" y="1001719"/>
            <a:ext cx="4708525" cy="650875"/>
          </a:xfrm>
          <a:prstGeom prst="rect">
            <a:avLst/>
          </a:prstGeom>
        </p:spPr>
        <p:txBody>
          <a:bodyPr wrap="none">
            <a:spAutoFit/>
          </a:bodyPr>
          <a:lstStyle/>
          <a:p>
            <a:pPr algn="l" defTabSz="1218565">
              <a:lnSpc>
                <a:spcPct val="130000"/>
              </a:lnSpc>
              <a:defRPr/>
            </a:pPr>
            <a:r>
              <a:rPr lang="en-US" altLang="zh-CN" sz="2800" b="1" dirty="0">
                <a:latin typeface="Arial" panose="020B0604020202020204"/>
                <a:sym typeface="+mn-ea"/>
              </a:rPr>
              <a:t>6.5 </a:t>
            </a:r>
            <a:r>
              <a:rPr lang="zh-CN" altLang="en-US" sz="2800" b="1" dirty="0">
                <a:latin typeface="Arial" panose="020B0604020202020204"/>
                <a:sym typeface="+mn-ea"/>
              </a:rPr>
              <a:t>部署图的系统建模及应用</a:t>
            </a:r>
            <a:endParaRPr lang="zh-CN" altLang="en-US" sz="2800" b="1" dirty="0">
              <a:solidFill>
                <a:schemeClr val="tx1"/>
              </a:solidFill>
              <a:latin typeface="Arial" panose="020B0604020202020204"/>
            </a:endParaRPr>
          </a:p>
        </p:txBody>
      </p:sp>
      <p:sp>
        <p:nvSpPr>
          <p:cNvPr id="3" name="文本框 2"/>
          <p:cNvSpPr txBox="1"/>
          <p:nvPr/>
        </p:nvSpPr>
        <p:spPr>
          <a:xfrm>
            <a:off x="958850" y="1652905"/>
            <a:ext cx="4262755" cy="2584450"/>
          </a:xfrm>
          <a:prstGeom prst="rect">
            <a:avLst/>
          </a:prstGeom>
          <a:noFill/>
        </p:spPr>
        <p:txBody>
          <a:bodyPr wrap="square" rtlCol="0">
            <a:spAutoFit/>
          </a:bodyPr>
          <a:lstStyle/>
          <a:p>
            <a:r>
              <a:rPr lang="en-US" altLang="zh-CN"/>
              <a:t>3.</a:t>
            </a:r>
            <a:r>
              <a:rPr lang="zh-CN"/>
              <a:t>对</a:t>
            </a:r>
            <a:r>
              <a:rPr lang="zh-CN">
                <a:solidFill>
                  <a:srgbClr val="FF0000"/>
                </a:solidFill>
              </a:rPr>
              <a:t>全分布式系统</a:t>
            </a:r>
            <a:r>
              <a:rPr lang="zh-CN"/>
              <a:t>建模</a:t>
            </a:r>
          </a:p>
          <a:p>
            <a:r>
              <a:rPr lang="zh-CN" altLang="en-US"/>
              <a:t>广泛意义上的分布式系统通常是由多级服务器构成。这种系统中一般存在着多种版本的软件组件，其中的一些版本的软件组件甚至可以在结点间迁移。构造这样的系统，需要对系统拓扑结构的不断变化做出决策。可以用部署图可视化系统的当前拓扑结构及组件的分布情况，并推断拓扑结构变化的影响。</a:t>
            </a:r>
          </a:p>
        </p:txBody>
      </p:sp>
      <p:grpSp>
        <p:nvGrpSpPr>
          <p:cNvPr id="97" name="组 96"/>
          <p:cNvGrpSpPr/>
          <p:nvPr/>
        </p:nvGrpSpPr>
        <p:grpSpPr>
          <a:xfrm>
            <a:off x="5640070" y="1754505"/>
            <a:ext cx="596900" cy="608965"/>
            <a:chOff x="5446394" y="1162855"/>
            <a:chExt cx="815044" cy="815044"/>
          </a:xfrm>
          <a:effectLst>
            <a:outerShdw blurRad="50800" dist="38100" dir="5400000" algn="t" rotWithShape="0">
              <a:prstClr val="black">
                <a:alpha val="40000"/>
              </a:prstClr>
            </a:outerShdw>
          </a:effectLst>
        </p:grpSpPr>
        <p:sp>
          <p:nvSpPr>
            <p:cNvPr id="98" name="椭圆 97"/>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99" name="椭圆 9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p>
          </p:txBody>
        </p:sp>
      </p:grpSp>
      <p:grpSp>
        <p:nvGrpSpPr>
          <p:cNvPr id="11" name="组 96"/>
          <p:cNvGrpSpPr/>
          <p:nvPr/>
        </p:nvGrpSpPr>
        <p:grpSpPr>
          <a:xfrm>
            <a:off x="5640070" y="2446655"/>
            <a:ext cx="596900" cy="608965"/>
            <a:chOff x="5446394" y="1162855"/>
            <a:chExt cx="815044" cy="815044"/>
          </a:xfrm>
          <a:effectLst>
            <a:outerShdw blurRad="50800" dist="38100" dir="5400000" algn="t" rotWithShape="0">
              <a:prstClr val="black">
                <a:alpha val="40000"/>
              </a:prstClr>
            </a:outerShdw>
          </a:effectLst>
        </p:grpSpPr>
        <p:sp>
          <p:nvSpPr>
            <p:cNvPr id="12" name="椭圆 11"/>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3" name="椭圆 12"/>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2</a:t>
              </a:r>
            </a:p>
          </p:txBody>
        </p:sp>
      </p:grpSp>
      <p:grpSp>
        <p:nvGrpSpPr>
          <p:cNvPr id="14" name="组 96"/>
          <p:cNvGrpSpPr/>
          <p:nvPr/>
        </p:nvGrpSpPr>
        <p:grpSpPr>
          <a:xfrm>
            <a:off x="5640070" y="3924300"/>
            <a:ext cx="596900" cy="608965"/>
            <a:chOff x="5446394" y="1162855"/>
            <a:chExt cx="815044" cy="815044"/>
          </a:xfrm>
          <a:effectLst>
            <a:outerShdw blurRad="50800" dist="38100" dir="5400000" algn="t" rotWithShape="0">
              <a:prstClr val="black">
                <a:alpha val="40000"/>
              </a:prstClr>
            </a:outerShdw>
          </a:effectLst>
        </p:grpSpPr>
        <p:sp>
          <p:nvSpPr>
            <p:cNvPr id="15" name="椭圆 14"/>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6" name="椭圆 15"/>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4</a:t>
              </a:r>
            </a:p>
          </p:txBody>
        </p:sp>
      </p:grpSp>
      <p:grpSp>
        <p:nvGrpSpPr>
          <p:cNvPr id="17" name="组 96"/>
          <p:cNvGrpSpPr/>
          <p:nvPr/>
        </p:nvGrpSpPr>
        <p:grpSpPr>
          <a:xfrm>
            <a:off x="5640070" y="3166745"/>
            <a:ext cx="596900" cy="608965"/>
            <a:chOff x="5446394" y="1162855"/>
            <a:chExt cx="815044" cy="815044"/>
          </a:xfrm>
          <a:effectLst>
            <a:outerShdw blurRad="50800" dist="38100" dir="5400000" algn="t" rotWithShape="0">
              <a:prstClr val="black">
                <a:alpha val="40000"/>
              </a:prstClr>
            </a:outerShdw>
          </a:effectLst>
        </p:grpSpPr>
        <p:sp>
          <p:nvSpPr>
            <p:cNvPr id="18" name="椭圆 17"/>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21" name="椭圆 20"/>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3</a:t>
              </a:r>
            </a:p>
          </p:txBody>
        </p:sp>
      </p:grpSp>
      <p:grpSp>
        <p:nvGrpSpPr>
          <p:cNvPr id="22" name="组 96"/>
          <p:cNvGrpSpPr/>
          <p:nvPr/>
        </p:nvGrpSpPr>
        <p:grpSpPr>
          <a:xfrm>
            <a:off x="5640070" y="4756150"/>
            <a:ext cx="596900" cy="608965"/>
            <a:chOff x="5446394" y="1162855"/>
            <a:chExt cx="815044" cy="815044"/>
          </a:xfrm>
          <a:effectLst>
            <a:outerShdw blurRad="50800" dist="38100" dir="5400000" algn="t" rotWithShape="0">
              <a:prstClr val="black">
                <a:alpha val="40000"/>
              </a:prstClr>
            </a:outerShdw>
          </a:effectLst>
        </p:grpSpPr>
        <p:sp>
          <p:nvSpPr>
            <p:cNvPr id="23" name="椭圆 22"/>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24" name="椭圆 23"/>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5</a:t>
              </a:r>
            </a:p>
          </p:txBody>
        </p:sp>
      </p:grpSp>
      <p:sp>
        <p:nvSpPr>
          <p:cNvPr id="28" name="文本框 27"/>
          <p:cNvSpPr txBox="1"/>
          <p:nvPr/>
        </p:nvSpPr>
        <p:spPr>
          <a:xfrm>
            <a:off x="6236970" y="1874520"/>
            <a:ext cx="2633345" cy="368300"/>
          </a:xfrm>
          <a:prstGeom prst="rect">
            <a:avLst/>
          </a:prstGeom>
          <a:noFill/>
        </p:spPr>
        <p:txBody>
          <a:bodyPr wrap="square" rtlCol="0">
            <a:spAutoFit/>
          </a:bodyPr>
          <a:lstStyle/>
          <a:p>
            <a:r>
              <a:rPr lang="zh-CN" altLang="en-US"/>
              <a:t>对系统中的结点建模；</a:t>
            </a:r>
          </a:p>
        </p:txBody>
      </p:sp>
      <p:sp>
        <p:nvSpPr>
          <p:cNvPr id="30" name="矩形 29"/>
          <p:cNvSpPr/>
          <p:nvPr/>
        </p:nvSpPr>
        <p:spPr>
          <a:xfrm>
            <a:off x="6180712" y="1001719"/>
            <a:ext cx="4719320" cy="464820"/>
          </a:xfrm>
          <a:prstGeom prst="rect">
            <a:avLst/>
          </a:prstGeom>
        </p:spPr>
        <p:txBody>
          <a:bodyPr wrap="none">
            <a:spAutoFit/>
          </a:bodyPr>
          <a:lstStyle/>
          <a:p>
            <a:pPr defTabSz="1218565">
              <a:lnSpc>
                <a:spcPct val="130000"/>
              </a:lnSpc>
              <a:defRPr/>
            </a:pPr>
            <a:r>
              <a:rPr lang="zh-CN" sz="1865" b="1" dirty="0">
                <a:solidFill>
                  <a:schemeClr val="tx1"/>
                </a:solidFill>
                <a:latin typeface="Arial" panose="020B0604020202020204"/>
              </a:rPr>
              <a:t>绘制系统部署图，可以参照以下步骤进行。</a:t>
            </a:r>
          </a:p>
        </p:txBody>
      </p:sp>
      <p:sp>
        <p:nvSpPr>
          <p:cNvPr id="31" name="文本框 30"/>
          <p:cNvSpPr txBox="1"/>
          <p:nvPr/>
        </p:nvSpPr>
        <p:spPr>
          <a:xfrm>
            <a:off x="6236970" y="2566670"/>
            <a:ext cx="4082415" cy="368300"/>
          </a:xfrm>
          <a:prstGeom prst="rect">
            <a:avLst/>
          </a:prstGeom>
          <a:noFill/>
        </p:spPr>
        <p:txBody>
          <a:bodyPr wrap="square" rtlCol="0">
            <a:spAutoFit/>
          </a:bodyPr>
          <a:lstStyle/>
          <a:p>
            <a:r>
              <a:rPr lang="zh-CN" altLang="en-US"/>
              <a:t>对结点间的关系建模；</a:t>
            </a:r>
          </a:p>
        </p:txBody>
      </p:sp>
      <p:sp>
        <p:nvSpPr>
          <p:cNvPr id="32" name="文本框 31"/>
          <p:cNvSpPr txBox="1"/>
          <p:nvPr/>
        </p:nvSpPr>
        <p:spPr>
          <a:xfrm>
            <a:off x="6236970" y="3244850"/>
            <a:ext cx="4082415" cy="645160"/>
          </a:xfrm>
          <a:prstGeom prst="rect">
            <a:avLst/>
          </a:prstGeom>
          <a:noFill/>
        </p:spPr>
        <p:txBody>
          <a:bodyPr wrap="square" rtlCol="0">
            <a:spAutoFit/>
          </a:bodyPr>
          <a:lstStyle/>
          <a:p>
            <a:r>
              <a:rPr lang="zh-CN" altLang="en-US"/>
              <a:t>对结点中的组件建模，这些组件来自构件图；</a:t>
            </a:r>
          </a:p>
        </p:txBody>
      </p:sp>
      <p:sp>
        <p:nvSpPr>
          <p:cNvPr id="33" name="文本框 32"/>
          <p:cNvSpPr txBox="1"/>
          <p:nvPr/>
        </p:nvSpPr>
        <p:spPr>
          <a:xfrm>
            <a:off x="6236970" y="4044315"/>
            <a:ext cx="4082415" cy="368300"/>
          </a:xfrm>
          <a:prstGeom prst="rect">
            <a:avLst/>
          </a:prstGeom>
          <a:noFill/>
        </p:spPr>
        <p:txBody>
          <a:bodyPr wrap="square" rtlCol="0">
            <a:spAutoFit/>
          </a:bodyPr>
          <a:lstStyle/>
          <a:p>
            <a:r>
              <a:rPr lang="zh-CN" altLang="en-US"/>
              <a:t>对组件间关系建模；</a:t>
            </a:r>
          </a:p>
        </p:txBody>
      </p:sp>
      <p:sp>
        <p:nvSpPr>
          <p:cNvPr id="34" name="文本框 33"/>
          <p:cNvSpPr txBox="1"/>
          <p:nvPr/>
        </p:nvSpPr>
        <p:spPr>
          <a:xfrm>
            <a:off x="6236970" y="4745355"/>
            <a:ext cx="5633720" cy="368300"/>
          </a:xfrm>
          <a:prstGeom prst="rect">
            <a:avLst/>
          </a:prstGeom>
          <a:noFill/>
        </p:spPr>
        <p:txBody>
          <a:bodyPr wrap="square" rtlCol="0">
            <a:spAutoFit/>
          </a:bodyPr>
          <a:lstStyle/>
          <a:p>
            <a:r>
              <a:rPr lang="zh-CN" altLang="en-US"/>
              <a:t>对建模的结果进行精化和细化。</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参考文献</a:t>
            </a:r>
          </a:p>
        </p:txBody>
      </p:sp>
      <p:sp>
        <p:nvSpPr>
          <p:cNvPr id="13316" name="文本框 1"/>
          <p:cNvSpPr txBox="1"/>
          <p:nvPr/>
        </p:nvSpPr>
        <p:spPr>
          <a:xfrm>
            <a:off x="1831975" y="2041525"/>
            <a:ext cx="7250113" cy="3416320"/>
          </a:xfrm>
          <a:prstGeom prst="rect">
            <a:avLst/>
          </a:prstGeom>
          <a:noFill/>
          <a:ln w="9525">
            <a:noFill/>
          </a:ln>
        </p:spPr>
        <p:txBody>
          <a:bodyPr wrap="square" anchor="t">
            <a:spAutoFit/>
          </a:bodyPr>
          <a:lstStyle/>
          <a:p>
            <a:r>
              <a:rPr dirty="0">
                <a:sym typeface="+mn-ea"/>
              </a:rPr>
              <a:t>References:</a:t>
            </a:r>
          </a:p>
          <a:p>
            <a:r>
              <a:rPr dirty="0">
                <a:sym typeface="+mn-ea"/>
              </a:rPr>
              <a:t>[1].	Jacobson, G.B.J.R., </a:t>
            </a:r>
            <a:r>
              <a:rPr dirty="0" err="1">
                <a:sym typeface="+mn-ea"/>
              </a:rPr>
              <a:t>UML用户指南（第二版</a:t>
            </a:r>
            <a:r>
              <a:rPr dirty="0">
                <a:sym typeface="+mn-ea"/>
              </a:rPr>
              <a:t>）. 2006: </a:t>
            </a:r>
            <a:r>
              <a:rPr dirty="0" err="1">
                <a:sym typeface="+mn-ea"/>
              </a:rPr>
              <a:t>人民邮电出版社</a:t>
            </a:r>
            <a:r>
              <a:rPr dirty="0">
                <a:sym typeface="+mn-ea"/>
              </a:rPr>
              <a:t>.</a:t>
            </a:r>
          </a:p>
          <a:p>
            <a:r>
              <a:rPr dirty="0">
                <a:sym typeface="+mn-ea"/>
              </a:rPr>
              <a:t>[2].	</a:t>
            </a:r>
            <a:r>
              <a:rPr dirty="0" err="1">
                <a:sym typeface="+mn-ea"/>
              </a:rPr>
              <a:t>杨宏平</a:t>
            </a:r>
            <a:r>
              <a:rPr dirty="0">
                <a:sym typeface="+mn-ea"/>
              </a:rPr>
              <a:t>, UML2 </a:t>
            </a:r>
            <a:r>
              <a:rPr dirty="0" err="1">
                <a:sym typeface="+mn-ea"/>
              </a:rPr>
              <a:t>基础、建模与设计教程</a:t>
            </a:r>
            <a:r>
              <a:rPr dirty="0">
                <a:sym typeface="+mn-ea"/>
              </a:rPr>
              <a:t>. 2015, </a:t>
            </a:r>
            <a:r>
              <a:rPr dirty="0" err="1">
                <a:sym typeface="+mn-ea"/>
              </a:rPr>
              <a:t>北京</a:t>
            </a:r>
            <a:r>
              <a:rPr dirty="0">
                <a:sym typeface="+mn-ea"/>
              </a:rPr>
              <a:t>: </a:t>
            </a:r>
            <a:r>
              <a:rPr dirty="0" err="1">
                <a:sym typeface="+mn-ea"/>
              </a:rPr>
              <a:t>清华大学出版社</a:t>
            </a:r>
            <a:r>
              <a:rPr dirty="0">
                <a:sym typeface="+mn-ea"/>
              </a:rPr>
              <a:t>. 280.</a:t>
            </a:r>
          </a:p>
          <a:p>
            <a:r>
              <a:rPr dirty="0">
                <a:sym typeface="+mn-ea"/>
              </a:rPr>
              <a:t>[3].	Beatty, K.W.J., Software Requirements: </a:t>
            </a:r>
            <a:r>
              <a:rPr dirty="0" err="1">
                <a:sym typeface="+mn-ea"/>
              </a:rPr>
              <a:t>清华大学出版社</a:t>
            </a:r>
            <a:r>
              <a:rPr dirty="0">
                <a:sym typeface="+mn-ea"/>
              </a:rPr>
              <a:t>. 546.</a:t>
            </a:r>
          </a:p>
          <a:p>
            <a:r>
              <a:rPr dirty="0">
                <a:sym typeface="+mn-ea"/>
              </a:rPr>
              <a:t>[4].	</a:t>
            </a:r>
            <a:r>
              <a:rPr dirty="0" err="1">
                <a:sym typeface="+mn-ea"/>
              </a:rPr>
              <a:t>维基百科</a:t>
            </a:r>
            <a:r>
              <a:rPr dirty="0" smtClean="0">
                <a:sym typeface="+mn-ea"/>
              </a:rPr>
              <a:t>.</a:t>
            </a:r>
            <a:r>
              <a:rPr lang="en-US" dirty="0">
                <a:sym typeface="+mn-ea"/>
              </a:rPr>
              <a:t> https://</a:t>
            </a:r>
            <a:r>
              <a:rPr lang="en-US" dirty="0" smtClean="0">
                <a:sym typeface="+mn-ea"/>
              </a:rPr>
              <a:t>zh.wikipedia.org/zhcn</a:t>
            </a:r>
            <a:r>
              <a:rPr lang="en-US" dirty="0">
                <a:sym typeface="+mn-ea"/>
              </a:rPr>
              <a:t>/%E9%A1%9E%E5%88%A5%E5%9C%96 </a:t>
            </a:r>
            <a:r>
              <a:rPr lang="en-US" dirty="0" smtClean="0">
                <a:sym typeface="+mn-ea"/>
              </a:rPr>
              <a:t> </a:t>
            </a:r>
            <a:r>
              <a:rPr lang="zh-CN" altLang="en-US" dirty="0" smtClean="0">
                <a:sym typeface="+mn-ea"/>
              </a:rPr>
              <a:t>时间：</a:t>
            </a:r>
            <a:r>
              <a:rPr lang="en-US" altLang="zh-CN" smtClean="0">
                <a:sym typeface="+mn-ea"/>
              </a:rPr>
              <a:t>2018/11/04 18.00</a:t>
            </a:r>
            <a:endParaRPr dirty="0">
              <a:sym typeface="+mn-ea"/>
            </a:endParaRPr>
          </a:p>
          <a:p>
            <a:endParaRPr lang="zh-CN" b="1" dirty="0">
              <a:solidFill>
                <a:srgbClr val="000000"/>
              </a:solidFill>
              <a:latin typeface="Arial" panose="020B0604020202020204" pitchFamily="34" charset="0"/>
              <a:ea typeface="微软雅黑" panose="020B0503020204020204" charset="-122"/>
              <a:sym typeface="Arial" panose="020B0604020202020204" pitchFamily="34" charset="0"/>
            </a:endParaRPr>
          </a:p>
          <a:p>
            <a:endParaRPr lang="zh-CN" dirty="0">
              <a:latin typeface="等线" panose="02010600030101010101" charset="-122"/>
              <a:ea typeface="等线" panose="02010600030101010101" charset="-122"/>
              <a:sym typeface="等线" panose="02010600030101010101" charset="-122"/>
            </a:endParaRPr>
          </a:p>
        </p:txBody>
      </p:sp>
    </p:spTree>
  </p:cSld>
  <p:clrMapOvr>
    <a:masterClrMapping/>
  </p:clrMapOvr>
  <p:transition spd="slow">
    <p:push/>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组员评分</a:t>
            </a:r>
          </a:p>
        </p:txBody>
      </p:sp>
      <p:grpSp>
        <p:nvGrpSpPr>
          <p:cNvPr id="9" name="组合 8"/>
          <p:cNvGrpSpPr/>
          <p:nvPr/>
        </p:nvGrpSpPr>
        <p:grpSpPr>
          <a:xfrm>
            <a:off x="10246995" y="1586865"/>
            <a:ext cx="1840865" cy="3984625"/>
            <a:chOff x="9650" y="2527"/>
            <a:chExt cx="4183" cy="6275"/>
          </a:xfrm>
        </p:grpSpPr>
        <p:sp>
          <p:nvSpPr>
            <p:cNvPr id="32" name="矩形 31"/>
            <p:cNvSpPr/>
            <p:nvPr/>
          </p:nvSpPr>
          <p:spPr>
            <a:xfrm>
              <a:off x="9650" y="2527"/>
              <a:ext cx="4183" cy="1325"/>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3" name="矩形 32"/>
            <p:cNvSpPr/>
            <p:nvPr/>
          </p:nvSpPr>
          <p:spPr>
            <a:xfrm>
              <a:off x="9929" y="4583"/>
              <a:ext cx="3625" cy="4219"/>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4" name="梯形 33"/>
            <p:cNvSpPr/>
            <p:nvPr/>
          </p:nvSpPr>
          <p:spPr>
            <a:xfrm rot="10800000">
              <a:off x="9650" y="3852"/>
              <a:ext cx="4183" cy="731"/>
            </a:xfrm>
            <a:prstGeom prst="trapezoid">
              <a:avLst>
                <a:gd name="adj" fmla="val 39300"/>
              </a:avLst>
            </a:prstGeom>
            <a:solidFill>
              <a:srgbClr val="FFAA96"/>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5" name="矩形 34"/>
            <p:cNvSpPr/>
            <p:nvPr/>
          </p:nvSpPr>
          <p:spPr>
            <a:xfrm>
              <a:off x="10060" y="4907"/>
              <a:ext cx="3251" cy="1843"/>
            </a:xfrm>
            <a:prstGeom prst="rect">
              <a:avLst/>
            </a:prstGeom>
          </p:spPr>
          <p:txBody>
            <a:bodyPr wrap="square">
              <a:spAutoFit/>
            </a:bodyPr>
            <a:lstStyle/>
            <a:p>
              <a:pPr defTabSz="608965">
                <a:lnSpc>
                  <a:spcPct val="130000"/>
                </a:lnSpc>
              </a:pPr>
              <a:r>
                <a:rPr lang="zh-CN" altLang="zh-CN" dirty="0">
                  <a:solidFill>
                    <a:srgbClr val="FFFFFF"/>
                  </a:solidFill>
                  <a:latin typeface="微软雅黑" panose="020B0503020204020204" charset="-122"/>
                  <a:ea typeface="微软雅黑" panose="020B0503020204020204" charset="-122"/>
                </a:rPr>
                <a:t>负责通信图和部署图部分。</a:t>
              </a:r>
            </a:p>
          </p:txBody>
        </p:sp>
        <p:sp>
          <p:nvSpPr>
            <p:cNvPr id="41" name="文本框 40"/>
            <p:cNvSpPr txBox="1"/>
            <p:nvPr/>
          </p:nvSpPr>
          <p:spPr>
            <a:xfrm>
              <a:off x="11156" y="2890"/>
              <a:ext cx="1144" cy="662"/>
            </a:xfrm>
            <a:prstGeom prst="rect">
              <a:avLst/>
            </a:prstGeom>
            <a:noFill/>
          </p:spPr>
          <p:txBody>
            <a:bodyPr wrap="square" rtlCol="0">
              <a:spAutoFit/>
            </a:bodyPr>
            <a:lstStyle/>
            <a:p>
              <a:pPr algn="ctr" defTabSz="608965"/>
              <a:r>
                <a:rPr kumimoji="1" lang="zh-CN" sz="2135" dirty="0">
                  <a:solidFill>
                    <a:srgbClr val="FFFFFF"/>
                  </a:solidFill>
                  <a:ea typeface="微软雅黑" panose="020B0503020204020204" charset="-122"/>
                </a:rPr>
                <a:t>邓晰</a:t>
              </a:r>
            </a:p>
          </p:txBody>
        </p:sp>
      </p:grpSp>
      <p:grpSp>
        <p:nvGrpSpPr>
          <p:cNvPr id="8" name="组合 7"/>
          <p:cNvGrpSpPr/>
          <p:nvPr/>
        </p:nvGrpSpPr>
        <p:grpSpPr>
          <a:xfrm>
            <a:off x="8025765" y="1577975"/>
            <a:ext cx="1968500" cy="3984625"/>
            <a:chOff x="1182" y="2727"/>
            <a:chExt cx="4183" cy="6275"/>
          </a:xfrm>
        </p:grpSpPr>
        <p:sp>
          <p:nvSpPr>
            <p:cNvPr id="3" name="矩形 2"/>
            <p:cNvSpPr/>
            <p:nvPr/>
          </p:nvSpPr>
          <p:spPr>
            <a:xfrm>
              <a:off x="1182" y="2727"/>
              <a:ext cx="4183" cy="1325"/>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4" name="矩形 3"/>
            <p:cNvSpPr/>
            <p:nvPr/>
          </p:nvSpPr>
          <p:spPr>
            <a:xfrm>
              <a:off x="1461" y="4783"/>
              <a:ext cx="3625" cy="4219"/>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5" name="梯形 4"/>
            <p:cNvSpPr/>
            <p:nvPr/>
          </p:nvSpPr>
          <p:spPr>
            <a:xfrm rot="10800000">
              <a:off x="1182" y="4052"/>
              <a:ext cx="4183" cy="731"/>
            </a:xfrm>
            <a:prstGeom prst="trapezoid">
              <a:avLst>
                <a:gd name="adj" fmla="val 39300"/>
              </a:avLst>
            </a:prstGeom>
            <a:solidFill>
              <a:srgbClr val="FFAA96"/>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6" name="矩形 5"/>
            <p:cNvSpPr/>
            <p:nvPr/>
          </p:nvSpPr>
          <p:spPr>
            <a:xfrm>
              <a:off x="1591" y="5107"/>
              <a:ext cx="3251" cy="1843"/>
            </a:xfrm>
            <a:prstGeom prst="rect">
              <a:avLst/>
            </a:prstGeom>
          </p:spPr>
          <p:txBody>
            <a:bodyPr wrap="square">
              <a:spAutoFit/>
            </a:bodyPr>
            <a:lstStyle/>
            <a:p>
              <a:pPr defTabSz="608965">
                <a:lnSpc>
                  <a:spcPct val="130000"/>
                </a:lnSpc>
              </a:pPr>
              <a:r>
                <a:rPr lang="zh-CN" altLang="zh-CN" dirty="0">
                  <a:solidFill>
                    <a:srgbClr val="FFFFFF"/>
                  </a:solidFill>
                  <a:latin typeface="微软雅黑" panose="020B0503020204020204" charset="-122"/>
                  <a:ea typeface="微软雅黑" panose="020B0503020204020204" charset="-122"/>
                </a:rPr>
                <a:t>负责顺序图和状态机图部分。</a:t>
              </a:r>
            </a:p>
          </p:txBody>
        </p:sp>
        <p:sp>
          <p:nvSpPr>
            <p:cNvPr id="7" name="文本框 6"/>
            <p:cNvSpPr txBox="1"/>
            <p:nvPr/>
          </p:nvSpPr>
          <p:spPr>
            <a:xfrm>
              <a:off x="2487" y="3052"/>
              <a:ext cx="1572" cy="1180"/>
            </a:xfrm>
            <a:prstGeom prst="rect">
              <a:avLst/>
            </a:prstGeom>
            <a:noFill/>
          </p:spPr>
          <p:txBody>
            <a:bodyPr wrap="square" rtlCol="0">
              <a:spAutoFit/>
            </a:bodyPr>
            <a:lstStyle/>
            <a:p>
              <a:pPr algn="ctr" defTabSz="608965"/>
              <a:r>
                <a:rPr kumimoji="1" lang="zh-CN" altLang="en-US" sz="2135" dirty="0">
                  <a:solidFill>
                    <a:srgbClr val="FFFFFF"/>
                  </a:solidFill>
                  <a:ea typeface="微软雅黑" panose="020B0503020204020204" charset="-122"/>
                </a:rPr>
                <a:t>程天珂</a:t>
              </a:r>
            </a:p>
          </p:txBody>
        </p:sp>
      </p:grpSp>
      <p:sp>
        <p:nvSpPr>
          <p:cNvPr id="12" name="文本框 11"/>
          <p:cNvSpPr txBox="1"/>
          <p:nvPr/>
        </p:nvSpPr>
        <p:spPr>
          <a:xfrm>
            <a:off x="8331200" y="4504690"/>
            <a:ext cx="1303655" cy="368300"/>
          </a:xfrm>
          <a:prstGeom prst="rect">
            <a:avLst/>
          </a:prstGeom>
          <a:noFill/>
        </p:spPr>
        <p:txBody>
          <a:bodyPr wrap="square" rtlCol="0">
            <a:spAutoFit/>
          </a:bodyPr>
          <a:lstStyle/>
          <a:p>
            <a:pPr algn="ctr"/>
            <a:r>
              <a:rPr lang="en-US" altLang="zh-CN">
                <a:solidFill>
                  <a:schemeClr val="bg1"/>
                </a:solidFill>
              </a:rPr>
              <a:t>94.5/100</a:t>
            </a:r>
          </a:p>
        </p:txBody>
      </p:sp>
      <p:sp>
        <p:nvSpPr>
          <p:cNvPr id="13" name="文本框 12"/>
          <p:cNvSpPr txBox="1"/>
          <p:nvPr/>
        </p:nvSpPr>
        <p:spPr>
          <a:xfrm>
            <a:off x="10433685" y="4504690"/>
            <a:ext cx="1303655" cy="368300"/>
          </a:xfrm>
          <a:prstGeom prst="rect">
            <a:avLst/>
          </a:prstGeom>
          <a:noFill/>
        </p:spPr>
        <p:txBody>
          <a:bodyPr wrap="square" rtlCol="0">
            <a:spAutoFit/>
          </a:bodyPr>
          <a:lstStyle/>
          <a:p>
            <a:pPr algn="ctr"/>
            <a:r>
              <a:rPr lang="en-US" altLang="zh-CN">
                <a:solidFill>
                  <a:schemeClr val="bg1"/>
                </a:solidFill>
              </a:rPr>
              <a:t>94.9/100</a:t>
            </a:r>
          </a:p>
        </p:txBody>
      </p:sp>
      <p:grpSp>
        <p:nvGrpSpPr>
          <p:cNvPr id="36" name="组合 35"/>
          <p:cNvGrpSpPr/>
          <p:nvPr/>
        </p:nvGrpSpPr>
        <p:grpSpPr>
          <a:xfrm>
            <a:off x="5712460" y="1577975"/>
            <a:ext cx="1968500" cy="3984625"/>
            <a:chOff x="1182" y="2727"/>
            <a:chExt cx="4183" cy="6275"/>
          </a:xfrm>
        </p:grpSpPr>
        <p:sp>
          <p:nvSpPr>
            <p:cNvPr id="37" name="矩形 36"/>
            <p:cNvSpPr/>
            <p:nvPr/>
          </p:nvSpPr>
          <p:spPr>
            <a:xfrm>
              <a:off x="1182" y="2727"/>
              <a:ext cx="4183" cy="1325"/>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8" name="矩形 37"/>
            <p:cNvSpPr/>
            <p:nvPr/>
          </p:nvSpPr>
          <p:spPr>
            <a:xfrm>
              <a:off x="1461" y="4783"/>
              <a:ext cx="3625" cy="4219"/>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9" name="梯形 38"/>
            <p:cNvSpPr/>
            <p:nvPr/>
          </p:nvSpPr>
          <p:spPr>
            <a:xfrm rot="10800000">
              <a:off x="1182" y="4052"/>
              <a:ext cx="4183" cy="731"/>
            </a:xfrm>
            <a:prstGeom prst="trapezoid">
              <a:avLst>
                <a:gd name="adj" fmla="val 39300"/>
              </a:avLst>
            </a:prstGeom>
            <a:solidFill>
              <a:srgbClr val="FFAA96"/>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42" name="矩形 41"/>
            <p:cNvSpPr/>
            <p:nvPr/>
          </p:nvSpPr>
          <p:spPr>
            <a:xfrm>
              <a:off x="1591" y="5107"/>
              <a:ext cx="3251" cy="1843"/>
            </a:xfrm>
            <a:prstGeom prst="rect">
              <a:avLst/>
            </a:prstGeom>
          </p:spPr>
          <p:txBody>
            <a:bodyPr wrap="square">
              <a:spAutoFit/>
            </a:bodyPr>
            <a:lstStyle/>
            <a:p>
              <a:pPr defTabSz="608965">
                <a:lnSpc>
                  <a:spcPct val="130000"/>
                </a:lnSpc>
              </a:pPr>
              <a:r>
                <a:rPr lang="zh-CN" altLang="zh-CN" dirty="0">
                  <a:solidFill>
                    <a:srgbClr val="FFFFFF"/>
                  </a:solidFill>
                  <a:latin typeface="微软雅黑" panose="020B0503020204020204" charset="-122"/>
                  <a:ea typeface="微软雅黑" panose="020B0503020204020204" charset="-122"/>
                </a:rPr>
                <a:t>负责顺序图和状态机图部分。</a:t>
              </a:r>
            </a:p>
          </p:txBody>
        </p:sp>
        <p:sp>
          <p:nvSpPr>
            <p:cNvPr id="43" name="文本框 42"/>
            <p:cNvSpPr txBox="1"/>
            <p:nvPr/>
          </p:nvSpPr>
          <p:spPr>
            <a:xfrm>
              <a:off x="2487" y="3052"/>
              <a:ext cx="1572" cy="1180"/>
            </a:xfrm>
            <a:prstGeom prst="rect">
              <a:avLst/>
            </a:prstGeom>
            <a:noFill/>
          </p:spPr>
          <p:txBody>
            <a:bodyPr wrap="square" rtlCol="0">
              <a:spAutoFit/>
            </a:bodyPr>
            <a:lstStyle/>
            <a:p>
              <a:pPr algn="ctr" defTabSz="608965"/>
              <a:r>
                <a:rPr kumimoji="1" lang="zh-CN" altLang="en-US" sz="2135" dirty="0">
                  <a:solidFill>
                    <a:srgbClr val="FFFFFF"/>
                  </a:solidFill>
                  <a:ea typeface="微软雅黑" panose="020B0503020204020204" charset="-122"/>
                </a:rPr>
                <a:t>陈伟峰</a:t>
              </a:r>
            </a:p>
          </p:txBody>
        </p:sp>
      </p:grpSp>
      <p:grpSp>
        <p:nvGrpSpPr>
          <p:cNvPr id="44" name="组合 43"/>
          <p:cNvGrpSpPr/>
          <p:nvPr/>
        </p:nvGrpSpPr>
        <p:grpSpPr>
          <a:xfrm>
            <a:off x="3275965" y="1586865"/>
            <a:ext cx="1968500" cy="3984625"/>
            <a:chOff x="1182" y="2727"/>
            <a:chExt cx="4183" cy="6275"/>
          </a:xfrm>
        </p:grpSpPr>
        <p:sp>
          <p:nvSpPr>
            <p:cNvPr id="45" name="矩形 44"/>
            <p:cNvSpPr/>
            <p:nvPr/>
          </p:nvSpPr>
          <p:spPr>
            <a:xfrm>
              <a:off x="1182" y="2727"/>
              <a:ext cx="4183" cy="1325"/>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46" name="矩形 45"/>
            <p:cNvSpPr/>
            <p:nvPr/>
          </p:nvSpPr>
          <p:spPr>
            <a:xfrm>
              <a:off x="1461" y="4783"/>
              <a:ext cx="3625" cy="4219"/>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47" name="梯形 46"/>
            <p:cNvSpPr/>
            <p:nvPr/>
          </p:nvSpPr>
          <p:spPr>
            <a:xfrm rot="10800000">
              <a:off x="1182" y="4052"/>
              <a:ext cx="4183" cy="731"/>
            </a:xfrm>
            <a:prstGeom prst="trapezoid">
              <a:avLst>
                <a:gd name="adj" fmla="val 39300"/>
              </a:avLst>
            </a:prstGeom>
            <a:solidFill>
              <a:srgbClr val="FFAA96"/>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48" name="矩形 47"/>
            <p:cNvSpPr/>
            <p:nvPr/>
          </p:nvSpPr>
          <p:spPr>
            <a:xfrm>
              <a:off x="1591" y="5107"/>
              <a:ext cx="3251" cy="1276"/>
            </a:xfrm>
            <a:prstGeom prst="rect">
              <a:avLst/>
            </a:prstGeom>
          </p:spPr>
          <p:txBody>
            <a:bodyPr wrap="square">
              <a:spAutoFit/>
            </a:bodyPr>
            <a:lstStyle/>
            <a:p>
              <a:pPr defTabSz="608965">
                <a:lnSpc>
                  <a:spcPct val="130000"/>
                </a:lnSpc>
              </a:pPr>
              <a:r>
                <a:rPr lang="zh-CN" altLang="zh-CN" dirty="0">
                  <a:solidFill>
                    <a:srgbClr val="FFFFFF"/>
                  </a:solidFill>
                  <a:latin typeface="微软雅黑" panose="020B0503020204020204" charset="-122"/>
                  <a:ea typeface="微软雅黑" panose="020B0503020204020204" charset="-122"/>
                </a:rPr>
                <a:t>负责</a:t>
              </a:r>
              <a:r>
                <a:rPr lang="en-US" altLang="zh-CN" dirty="0">
                  <a:solidFill>
                    <a:srgbClr val="FFFFFF"/>
                  </a:solidFill>
                  <a:latin typeface="微软雅黑" panose="020B0503020204020204" charset="-122"/>
                  <a:ea typeface="微软雅黑" panose="020B0503020204020204" charset="-122"/>
                </a:rPr>
                <a:t>PPT</a:t>
              </a:r>
              <a:r>
                <a:rPr lang="zh-CN" altLang="en-US" dirty="0">
                  <a:solidFill>
                    <a:srgbClr val="FFFFFF"/>
                  </a:solidFill>
                  <a:latin typeface="微软雅黑" panose="020B0503020204020204" charset="-122"/>
                  <a:ea typeface="微软雅黑" panose="020B0503020204020204" charset="-122"/>
                </a:rPr>
                <a:t>的整合</a:t>
              </a:r>
            </a:p>
          </p:txBody>
        </p:sp>
        <p:sp>
          <p:nvSpPr>
            <p:cNvPr id="49" name="文本框 48"/>
            <p:cNvSpPr txBox="1"/>
            <p:nvPr/>
          </p:nvSpPr>
          <p:spPr>
            <a:xfrm>
              <a:off x="2487" y="3052"/>
              <a:ext cx="1572" cy="1180"/>
            </a:xfrm>
            <a:prstGeom prst="rect">
              <a:avLst/>
            </a:prstGeom>
            <a:noFill/>
          </p:spPr>
          <p:txBody>
            <a:bodyPr wrap="square" rtlCol="0">
              <a:spAutoFit/>
            </a:bodyPr>
            <a:lstStyle/>
            <a:p>
              <a:pPr algn="ctr" defTabSz="608965"/>
              <a:r>
                <a:rPr kumimoji="1" lang="zh-CN" altLang="en-US" sz="2135" dirty="0">
                  <a:solidFill>
                    <a:srgbClr val="FFFFFF"/>
                  </a:solidFill>
                  <a:ea typeface="微软雅黑" panose="020B0503020204020204" charset="-122"/>
                </a:rPr>
                <a:t>庄毓勋</a:t>
              </a:r>
            </a:p>
          </p:txBody>
        </p:sp>
      </p:grpSp>
      <p:grpSp>
        <p:nvGrpSpPr>
          <p:cNvPr id="50" name="组合 49"/>
          <p:cNvGrpSpPr/>
          <p:nvPr/>
        </p:nvGrpSpPr>
        <p:grpSpPr>
          <a:xfrm>
            <a:off x="680720" y="1577975"/>
            <a:ext cx="1968500" cy="3984625"/>
            <a:chOff x="1182" y="2727"/>
            <a:chExt cx="4183" cy="6275"/>
          </a:xfrm>
        </p:grpSpPr>
        <p:sp>
          <p:nvSpPr>
            <p:cNvPr id="51" name="矩形 50"/>
            <p:cNvSpPr/>
            <p:nvPr/>
          </p:nvSpPr>
          <p:spPr>
            <a:xfrm>
              <a:off x="1182" y="2727"/>
              <a:ext cx="4183" cy="1325"/>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52" name="矩形 51"/>
            <p:cNvSpPr/>
            <p:nvPr/>
          </p:nvSpPr>
          <p:spPr>
            <a:xfrm>
              <a:off x="1461" y="4783"/>
              <a:ext cx="3625" cy="4219"/>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53" name="梯形 52"/>
            <p:cNvSpPr/>
            <p:nvPr/>
          </p:nvSpPr>
          <p:spPr>
            <a:xfrm rot="10800000">
              <a:off x="1182" y="4052"/>
              <a:ext cx="4183" cy="731"/>
            </a:xfrm>
            <a:prstGeom prst="trapezoid">
              <a:avLst>
                <a:gd name="adj" fmla="val 39300"/>
              </a:avLst>
            </a:prstGeom>
            <a:solidFill>
              <a:srgbClr val="FFAA96"/>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54" name="矩形 53"/>
            <p:cNvSpPr/>
            <p:nvPr/>
          </p:nvSpPr>
          <p:spPr>
            <a:xfrm>
              <a:off x="1591" y="5107"/>
              <a:ext cx="3251" cy="1276"/>
            </a:xfrm>
            <a:prstGeom prst="rect">
              <a:avLst/>
            </a:prstGeom>
          </p:spPr>
          <p:txBody>
            <a:bodyPr wrap="square">
              <a:spAutoFit/>
            </a:bodyPr>
            <a:lstStyle/>
            <a:p>
              <a:pPr defTabSz="608965">
                <a:lnSpc>
                  <a:spcPct val="130000"/>
                </a:lnSpc>
              </a:pPr>
              <a:r>
                <a:rPr lang="zh-CN" altLang="zh-CN" dirty="0">
                  <a:solidFill>
                    <a:srgbClr val="FFFFFF"/>
                  </a:solidFill>
                  <a:latin typeface="微软雅黑" panose="020B0503020204020204" charset="-122"/>
                  <a:ea typeface="微软雅黑" panose="020B0503020204020204" charset="-122"/>
                </a:rPr>
                <a:t>负责</a:t>
              </a:r>
              <a:r>
                <a:rPr lang="en-US" altLang="zh-CN" dirty="0">
                  <a:solidFill>
                    <a:srgbClr val="FFFFFF"/>
                  </a:solidFill>
                  <a:latin typeface="微软雅黑" panose="020B0503020204020204" charset="-122"/>
                  <a:ea typeface="微软雅黑" panose="020B0503020204020204" charset="-122"/>
                </a:rPr>
                <a:t>PPT</a:t>
              </a:r>
              <a:r>
                <a:rPr lang="zh-CN" altLang="en-US" dirty="0">
                  <a:solidFill>
                    <a:srgbClr val="FFFFFF"/>
                  </a:solidFill>
                  <a:latin typeface="微软雅黑" panose="020B0503020204020204" charset="-122"/>
                  <a:ea typeface="微软雅黑" panose="020B0503020204020204" charset="-122"/>
                </a:rPr>
                <a:t>的整合</a:t>
              </a:r>
            </a:p>
          </p:txBody>
        </p:sp>
        <p:sp>
          <p:nvSpPr>
            <p:cNvPr id="55" name="文本框 54"/>
            <p:cNvSpPr txBox="1"/>
            <p:nvPr/>
          </p:nvSpPr>
          <p:spPr>
            <a:xfrm>
              <a:off x="2487" y="3052"/>
              <a:ext cx="1572" cy="1180"/>
            </a:xfrm>
            <a:prstGeom prst="rect">
              <a:avLst/>
            </a:prstGeom>
            <a:noFill/>
          </p:spPr>
          <p:txBody>
            <a:bodyPr wrap="square" rtlCol="0">
              <a:spAutoFit/>
            </a:bodyPr>
            <a:lstStyle/>
            <a:p>
              <a:pPr algn="ctr" defTabSz="608965"/>
              <a:r>
                <a:rPr kumimoji="1" lang="zh-CN" altLang="en-US" sz="2135" dirty="0">
                  <a:solidFill>
                    <a:srgbClr val="FFFFFF"/>
                  </a:solidFill>
                  <a:ea typeface="微软雅黑" panose="020B0503020204020204" charset="-122"/>
                </a:rPr>
                <a:t>诸葛志向</a:t>
              </a:r>
            </a:p>
          </p:txBody>
        </p:sp>
      </p:grpSp>
      <p:sp>
        <p:nvSpPr>
          <p:cNvPr id="56" name="文本框 55"/>
          <p:cNvSpPr txBox="1"/>
          <p:nvPr/>
        </p:nvSpPr>
        <p:spPr>
          <a:xfrm>
            <a:off x="6017895" y="4504690"/>
            <a:ext cx="1303655" cy="368300"/>
          </a:xfrm>
          <a:prstGeom prst="rect">
            <a:avLst/>
          </a:prstGeom>
          <a:noFill/>
        </p:spPr>
        <p:txBody>
          <a:bodyPr wrap="square" rtlCol="0">
            <a:spAutoFit/>
          </a:bodyPr>
          <a:lstStyle/>
          <a:p>
            <a:pPr algn="ctr"/>
            <a:r>
              <a:rPr lang="en-US" altLang="zh-CN">
                <a:solidFill>
                  <a:schemeClr val="bg1"/>
                </a:solidFill>
              </a:rPr>
              <a:t>94.0/100</a:t>
            </a:r>
          </a:p>
        </p:txBody>
      </p:sp>
      <p:sp>
        <p:nvSpPr>
          <p:cNvPr id="57" name="文本框 56"/>
          <p:cNvSpPr txBox="1"/>
          <p:nvPr/>
        </p:nvSpPr>
        <p:spPr>
          <a:xfrm>
            <a:off x="3694430" y="4504690"/>
            <a:ext cx="1303655" cy="368300"/>
          </a:xfrm>
          <a:prstGeom prst="rect">
            <a:avLst/>
          </a:prstGeom>
          <a:noFill/>
        </p:spPr>
        <p:txBody>
          <a:bodyPr wrap="square" rtlCol="0">
            <a:spAutoFit/>
          </a:bodyPr>
          <a:lstStyle/>
          <a:p>
            <a:pPr algn="ctr"/>
            <a:r>
              <a:rPr lang="en-US" altLang="zh-CN">
                <a:solidFill>
                  <a:schemeClr val="bg1"/>
                </a:solidFill>
              </a:rPr>
              <a:t>93.8/100</a:t>
            </a:r>
          </a:p>
        </p:txBody>
      </p:sp>
      <p:sp>
        <p:nvSpPr>
          <p:cNvPr id="58" name="文本框 57"/>
          <p:cNvSpPr txBox="1"/>
          <p:nvPr/>
        </p:nvSpPr>
        <p:spPr>
          <a:xfrm>
            <a:off x="1012825" y="4504690"/>
            <a:ext cx="1303655" cy="368300"/>
          </a:xfrm>
          <a:prstGeom prst="rect">
            <a:avLst/>
          </a:prstGeom>
          <a:noFill/>
        </p:spPr>
        <p:txBody>
          <a:bodyPr wrap="square" rtlCol="0">
            <a:spAutoFit/>
          </a:bodyPr>
          <a:lstStyle/>
          <a:p>
            <a:pPr algn="ctr"/>
            <a:r>
              <a:rPr lang="en-US" altLang="zh-CN">
                <a:solidFill>
                  <a:schemeClr val="bg1"/>
                </a:solidFill>
              </a:rPr>
              <a:t>93.7/100</a:t>
            </a:r>
          </a:p>
        </p:txBody>
      </p:sp>
    </p:spTree>
  </p:cSld>
  <p:clrMapOvr>
    <a:masterClrMapping/>
  </p:clrMapOvr>
  <p:transition spd="slow">
    <p:push/>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3872" y="795132"/>
            <a:ext cx="4964259" cy="4964256"/>
          </a:xfrm>
          <a:prstGeom prst="ellipse">
            <a:avLst/>
          </a:prstGeom>
          <a:noFill/>
          <a:ln>
            <a:solidFill>
              <a:srgbClr val="FB5F6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latin typeface="Century Gothic" panose="020B0502020202020204"/>
              <a:ea typeface="微软雅黑" panose="020B0503020204020204" charset="-122"/>
            </a:endParaRPr>
          </a:p>
        </p:txBody>
      </p:sp>
      <p:sp>
        <p:nvSpPr>
          <p:cNvPr id="3" name="椭圆 2"/>
          <p:cNvSpPr/>
          <p:nvPr/>
        </p:nvSpPr>
        <p:spPr>
          <a:xfrm>
            <a:off x="3879751" y="1061011"/>
            <a:ext cx="4432501" cy="4432499"/>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latin typeface="Century Gothic" panose="020B0502020202020204"/>
              <a:ea typeface="微软雅黑" panose="020B0503020204020204" charset="-122"/>
            </a:endParaRPr>
          </a:p>
        </p:txBody>
      </p:sp>
      <p:sp>
        <p:nvSpPr>
          <p:cNvPr id="4" name="矩形 3"/>
          <p:cNvSpPr/>
          <p:nvPr/>
        </p:nvSpPr>
        <p:spPr>
          <a:xfrm>
            <a:off x="4800615" y="2141377"/>
            <a:ext cx="2590773" cy="1898084"/>
          </a:xfrm>
          <a:prstGeom prst="rect">
            <a:avLst/>
          </a:prstGeom>
        </p:spPr>
        <p:txBody>
          <a:bodyPr wrap="none">
            <a:spAutoFit/>
          </a:bodyPr>
          <a:lstStyle/>
          <a:p>
            <a:pPr algn="ctr"/>
            <a:r>
              <a:rPr kumimoji="1" lang="en-US" altLang="zh-CN" sz="5865" b="1" dirty="0">
                <a:solidFill>
                  <a:srgbClr val="FFFFFF"/>
                </a:solidFill>
                <a:latin typeface="Century Gothic" panose="020B0502020202020204"/>
                <a:ea typeface="微软雅黑" panose="020B0503020204020204" charset="-122"/>
              </a:rPr>
              <a:t>THANK</a:t>
            </a:r>
          </a:p>
          <a:p>
            <a:pPr algn="ctr"/>
            <a:r>
              <a:rPr kumimoji="1" lang="en-US" altLang="zh-CN" sz="5865" b="1" dirty="0">
                <a:solidFill>
                  <a:srgbClr val="FFFFFF"/>
                </a:solidFill>
                <a:latin typeface="Century Gothic" panose="020B0502020202020204"/>
                <a:ea typeface="微软雅黑" panose="020B0503020204020204" charset="-122"/>
              </a:rPr>
              <a:t>YOU!</a:t>
            </a:r>
          </a:p>
        </p:txBody>
      </p:sp>
      <p:sp>
        <p:nvSpPr>
          <p:cNvPr id="5" name="矩形 4"/>
          <p:cNvSpPr/>
          <p:nvPr/>
        </p:nvSpPr>
        <p:spPr>
          <a:xfrm>
            <a:off x="4952225" y="4207148"/>
            <a:ext cx="2554417" cy="338554"/>
          </a:xfrm>
          <a:prstGeom prst="rect">
            <a:avLst/>
          </a:prstGeom>
        </p:spPr>
        <p:txBody>
          <a:bodyPr wrap="none">
            <a:spAutoFit/>
          </a:bodyPr>
          <a:lstStyle/>
          <a:p>
            <a:pPr algn="ctr"/>
            <a:r>
              <a:rPr kumimoji="1" lang="en-US" altLang="zh-CN" sz="1600" dirty="0">
                <a:solidFill>
                  <a:srgbClr val="FFFFFF"/>
                </a:solidFill>
                <a:latin typeface="Century Gothic" panose="020B0502020202020204"/>
                <a:ea typeface="微软雅黑" panose="020B0503020204020204" charset="-122"/>
              </a:rPr>
              <a:t>PRESENTED</a:t>
            </a:r>
            <a:r>
              <a:rPr kumimoji="1" lang="zh-CN" altLang="en-US" sz="1600" dirty="0">
                <a:solidFill>
                  <a:srgbClr val="FFFFFF"/>
                </a:solidFill>
                <a:latin typeface="Century Gothic" panose="020B0502020202020204"/>
                <a:ea typeface="微软雅黑" panose="020B0503020204020204" charset="-122"/>
              </a:rPr>
              <a:t> </a:t>
            </a:r>
            <a:r>
              <a:rPr kumimoji="1" lang="en-US" altLang="zh-CN" sz="1600" dirty="0">
                <a:solidFill>
                  <a:srgbClr val="FFFFFF"/>
                </a:solidFill>
                <a:latin typeface="Century Gothic" panose="020B0502020202020204"/>
                <a:ea typeface="微软雅黑" panose="020B0503020204020204" charset="-122"/>
              </a:rPr>
              <a:t>BY</a:t>
            </a:r>
            <a:r>
              <a:rPr kumimoji="1" lang="zh-CN" altLang="en-US" sz="1600" dirty="0">
                <a:solidFill>
                  <a:srgbClr val="FFFFFF"/>
                </a:solidFill>
                <a:latin typeface="Century Gothic" panose="020B0502020202020204"/>
                <a:ea typeface="微软雅黑" panose="020B0503020204020204" charset="-122"/>
              </a:rPr>
              <a:t> </a:t>
            </a:r>
            <a:r>
              <a:rPr kumimoji="1" lang="en-US" altLang="zh-CN" sz="1600" dirty="0">
                <a:solidFill>
                  <a:srgbClr val="FFFFFF"/>
                </a:solidFill>
                <a:latin typeface="Segoe UI Light" panose="020B0502040204020203"/>
                <a:cs typeface="Segoe UI Light" panose="020B0502040204020203"/>
              </a:rPr>
              <a:t>OfficePLUS</a:t>
            </a:r>
            <a:endParaRPr kumimoji="1" lang="en-US" altLang="zh-CN" sz="1600" dirty="0">
              <a:solidFill>
                <a:srgbClr val="FFFFFF"/>
              </a:solidFill>
              <a:ea typeface="微软雅黑" panose="020B0503020204020204" charset="-122"/>
            </a:endParaRPr>
          </a:p>
        </p:txBody>
      </p:sp>
      <p:sp>
        <p:nvSpPr>
          <p:cNvPr id="6" name="椭圆 5"/>
          <p:cNvSpPr/>
          <p:nvPr/>
        </p:nvSpPr>
        <p:spPr>
          <a:xfrm>
            <a:off x="3841270" y="1782532"/>
            <a:ext cx="358845" cy="358845"/>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latin typeface="Century Gothic" panose="020B0502020202020204"/>
              <a:ea typeface="微软雅黑" panose="020B0503020204020204" charset="-122"/>
            </a:endParaRPr>
          </a:p>
        </p:txBody>
      </p:sp>
      <p:sp>
        <p:nvSpPr>
          <p:cNvPr id="7" name="椭圆 6"/>
          <p:cNvSpPr/>
          <p:nvPr/>
        </p:nvSpPr>
        <p:spPr>
          <a:xfrm>
            <a:off x="8312252" y="3573950"/>
            <a:ext cx="358845" cy="358845"/>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latin typeface="Century Gothic" panose="020B0502020202020204"/>
              <a:ea typeface="微软雅黑" panose="020B0503020204020204" charset="-122"/>
            </a:endParaRPr>
          </a:p>
        </p:txBody>
      </p:sp>
      <p:grpSp>
        <p:nvGrpSpPr>
          <p:cNvPr id="8" name="组 7"/>
          <p:cNvGrpSpPr/>
          <p:nvPr/>
        </p:nvGrpSpPr>
        <p:grpSpPr>
          <a:xfrm rot="856718">
            <a:off x="-638173" y="4102691"/>
            <a:ext cx="3509212" cy="3620011"/>
            <a:chOff x="6205698" y="1718554"/>
            <a:chExt cx="1970113" cy="2032317"/>
          </a:xfrm>
          <a:solidFill>
            <a:srgbClr val="FB5F63"/>
          </a:solidFill>
        </p:grpSpPr>
        <p:sp>
          <p:nvSpPr>
            <p:cNvPr id="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grpSp>
      <p:grpSp>
        <p:nvGrpSpPr>
          <p:cNvPr id="33" name="组 32"/>
          <p:cNvGrpSpPr/>
          <p:nvPr/>
        </p:nvGrpSpPr>
        <p:grpSpPr>
          <a:xfrm rot="9809110">
            <a:off x="8699529" y="-751672"/>
            <a:ext cx="4678579" cy="4826299"/>
            <a:chOff x="6205698" y="1718554"/>
            <a:chExt cx="1970113" cy="2032317"/>
          </a:xfrm>
          <a:solidFill>
            <a:srgbClr val="FB5F63"/>
          </a:solidFill>
        </p:grpSpPr>
        <p:sp>
          <p:nvSpPr>
            <p:cNvPr id="34"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5"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6"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7"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8"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9"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0"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1"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2"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3"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4"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5"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6"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7"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8"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9"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0"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1"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2"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3"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4"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5"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6"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7"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timeline"/>
</p:tagLst>
</file>

<file path=ppt/theme/theme1.xml><?xml version="1.0" encoding="utf-8"?>
<a:theme xmlns:a="http://schemas.openxmlformats.org/drawingml/2006/main" name="Office 主题">
  <a:themeElements>
    <a:clrScheme name="自定义 72">
      <a:dk1>
        <a:srgbClr val="000000"/>
      </a:dk1>
      <a:lt1>
        <a:srgbClr val="FFFFFF"/>
      </a:lt1>
      <a:dk2>
        <a:srgbClr val="000000"/>
      </a:dk2>
      <a:lt2>
        <a:srgbClr val="FFFDFD"/>
      </a:lt2>
      <a:accent1>
        <a:srgbClr val="3B3D3C"/>
      </a:accent1>
      <a:accent2>
        <a:srgbClr val="FB5E62"/>
      </a:accent2>
      <a:accent3>
        <a:srgbClr val="F8F5ED"/>
      </a:accent3>
      <a:accent4>
        <a:srgbClr val="6B6B6B"/>
      </a:accent4>
      <a:accent5>
        <a:srgbClr val="D3D3D3"/>
      </a:accent5>
      <a:accent6>
        <a:srgbClr val="515151"/>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7116</Words>
  <Application>Microsoft Office PowerPoint</Application>
  <PresentationFormat>自定义</PresentationFormat>
  <Paragraphs>612</Paragraphs>
  <Slides>95</Slides>
  <Notes>1</Notes>
  <HiddenSlides>0</HiddenSlides>
  <MMClips>0</MMClips>
  <ScaleCrop>false</ScaleCrop>
  <HeadingPairs>
    <vt:vector size="4" baseType="variant">
      <vt:variant>
        <vt:lpstr>主题</vt:lpstr>
      </vt:variant>
      <vt:variant>
        <vt:i4>1</vt:i4>
      </vt:variant>
      <vt:variant>
        <vt:lpstr>幻灯片标题</vt:lpstr>
      </vt:variant>
      <vt:variant>
        <vt:i4>95</vt:i4>
      </vt:variant>
    </vt:vector>
  </HeadingPairs>
  <TitlesOfParts>
    <vt:vector size="96"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天宇科技</cp:lastModifiedBy>
  <cp:revision>102</cp:revision>
  <dcterms:created xsi:type="dcterms:W3CDTF">2015-08-18T02:51:00Z</dcterms:created>
  <dcterms:modified xsi:type="dcterms:W3CDTF">2018-11-04T10:18:48Z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