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10">
  <p:sldMasterIdLst>
    <p:sldMasterId id="2147483648" r:id="rId1"/>
  </p:sldMasterIdLst>
  <p:notesMasterIdLst>
    <p:notesMasterId r:id="rId60"/>
  </p:notesMasterIdLst>
  <p:sldIdLst>
    <p:sldId id="257" r:id="rId2"/>
    <p:sldId id="259" r:id="rId3"/>
    <p:sldId id="281" r:id="rId4"/>
    <p:sldId id="282" r:id="rId5"/>
    <p:sldId id="4847" r:id="rId6"/>
    <p:sldId id="4848" r:id="rId7"/>
    <p:sldId id="4850" r:id="rId8"/>
    <p:sldId id="4878" r:id="rId9"/>
    <p:sldId id="4879" r:id="rId10"/>
    <p:sldId id="4880" r:id="rId11"/>
    <p:sldId id="4849" r:id="rId12"/>
    <p:sldId id="4790" r:id="rId13"/>
    <p:sldId id="4795" r:id="rId14"/>
    <p:sldId id="4816" r:id="rId15"/>
    <p:sldId id="4815" r:id="rId16"/>
    <p:sldId id="4796" r:id="rId17"/>
    <p:sldId id="4817" r:id="rId18"/>
    <p:sldId id="4818" r:id="rId19"/>
    <p:sldId id="4798" r:id="rId20"/>
    <p:sldId id="4799" r:id="rId21"/>
    <p:sldId id="4801" r:id="rId22"/>
    <p:sldId id="4802" r:id="rId23"/>
    <p:sldId id="4803" r:id="rId24"/>
    <p:sldId id="4843" r:id="rId25"/>
    <p:sldId id="4876" r:id="rId26"/>
    <p:sldId id="4877" r:id="rId27"/>
    <p:sldId id="4839" r:id="rId28"/>
    <p:sldId id="4840" r:id="rId29"/>
    <p:sldId id="4841" r:id="rId30"/>
    <p:sldId id="4804" r:id="rId31"/>
    <p:sldId id="4851" r:id="rId32"/>
    <p:sldId id="4865" r:id="rId33"/>
    <p:sldId id="4852" r:id="rId34"/>
    <p:sldId id="4805" r:id="rId35"/>
    <p:sldId id="4853" r:id="rId36"/>
    <p:sldId id="4854" r:id="rId37"/>
    <p:sldId id="4855" r:id="rId38"/>
    <p:sldId id="4856" r:id="rId39"/>
    <p:sldId id="4857" r:id="rId40"/>
    <p:sldId id="4868" r:id="rId41"/>
    <p:sldId id="4867" r:id="rId42"/>
    <p:sldId id="4858" r:id="rId43"/>
    <p:sldId id="4859" r:id="rId44"/>
    <p:sldId id="4860" r:id="rId45"/>
    <p:sldId id="4861" r:id="rId46"/>
    <p:sldId id="4869" r:id="rId47"/>
    <p:sldId id="4862" r:id="rId48"/>
    <p:sldId id="4834" r:id="rId49"/>
    <p:sldId id="4828" r:id="rId50"/>
    <p:sldId id="4833" r:id="rId51"/>
    <p:sldId id="4832" r:id="rId52"/>
    <p:sldId id="4870" r:id="rId53"/>
    <p:sldId id="4871" r:id="rId54"/>
    <p:sldId id="4872" r:id="rId55"/>
    <p:sldId id="4873" r:id="rId56"/>
    <p:sldId id="4874" r:id="rId57"/>
    <p:sldId id="4875" r:id="rId58"/>
    <p:sldId id="4788"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4472C4"/>
    <a:srgbClr val="EE3978"/>
    <a:srgbClr val="39337A"/>
    <a:srgbClr val="7E397A"/>
    <a:srgbClr val="00A1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84" autoAdjust="0"/>
    <p:restoredTop sz="75293" autoAdjust="0"/>
  </p:normalViewPr>
  <p:slideViewPr>
    <p:cSldViewPr snapToGrid="0">
      <p:cViewPr>
        <p:scale>
          <a:sx n="66" d="100"/>
          <a:sy n="66" d="100"/>
        </p:scale>
        <p:origin x="-2364" y="-744"/>
      </p:cViewPr>
      <p:guideLst>
        <p:guide orient="horz" pos="2166"/>
        <p:guide pos="3837"/>
      </p:guideLst>
    </p:cSldViewPr>
  </p:slideViewPr>
  <p:notesTextViewPr>
    <p:cViewPr>
      <p:scale>
        <a:sx n="125" d="100"/>
        <a:sy n="125"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A365C-CE94-4BF7-BA16-E8D854C976A9}" type="datetimeFigureOut">
              <a:rPr lang="zh-CN" altLang="en-US" smtClean="0"/>
              <a:t>2018/12/9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3DEB1-0974-4920-9C6B-89CE2B9DD7BC}" type="slidenum">
              <a:rPr lang="zh-CN" altLang="en-US" smtClean="0"/>
              <a:t>‹#›</a:t>
            </a:fld>
            <a:endParaRPr lang="zh-CN" altLang="en-US"/>
          </a:p>
        </p:txBody>
      </p:sp>
    </p:spTree>
    <p:extLst>
      <p:ext uri="{BB962C8B-B14F-4D97-AF65-F5344CB8AC3E}">
        <p14:creationId xmlns:p14="http://schemas.microsoft.com/office/powerpoint/2010/main" val="2401767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可以看到，我们学校的</a:t>
            </a:r>
            <a:r>
              <a:rPr lang="en-US" altLang="zh-CN" dirty="0" smtClean="0"/>
              <a:t>BB</a:t>
            </a:r>
            <a:r>
              <a:rPr lang="zh-CN" altLang="en-US" dirty="0" smtClean="0"/>
              <a:t>平台大部分都是可以值得肯定的地方，但是详细来讲没有相关连接</a:t>
            </a:r>
            <a:r>
              <a:rPr lang="en-US" altLang="zh-CN" dirty="0" smtClean="0"/>
              <a:t>————</a:t>
            </a:r>
            <a:r>
              <a:rPr lang="zh-CN" altLang="en-US" dirty="0" smtClean="0"/>
              <a:t>学校内其他网站的信息，也没有关于单个课程的从诞生到成熟的过程，相应的还有价格颇高等缺点，对于单个课程的介绍基本上是没有的，在布局上我认为我们学校的</a:t>
            </a:r>
            <a:r>
              <a:rPr lang="en-US" altLang="zh-CN" dirty="0" smtClean="0"/>
              <a:t>BB</a:t>
            </a:r>
            <a:r>
              <a:rPr lang="zh-CN" altLang="en-US" dirty="0" smtClean="0"/>
              <a:t>平台已经做得比较不错了。</a:t>
            </a:r>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a:t>
            </a:r>
            <a:r>
              <a:rPr lang="en-US" altLang="zh-CN" dirty="0" smtClean="0"/>
              <a:t>bb</a:t>
            </a:r>
            <a:r>
              <a:rPr lang="zh-CN" altLang="en-US" dirty="0" smtClean="0"/>
              <a:t>平台的</a:t>
            </a:r>
            <a:r>
              <a:rPr lang="en-US" altLang="zh-CN" dirty="0" smtClean="0"/>
              <a:t>APP</a:t>
            </a:r>
            <a:r>
              <a:rPr lang="zh-CN" altLang="en-US" dirty="0" smtClean="0"/>
              <a:t>布局，可以看到</a:t>
            </a:r>
            <a:r>
              <a:rPr lang="en-US" altLang="zh-CN" dirty="0" smtClean="0"/>
              <a:t>BB</a:t>
            </a:r>
            <a:r>
              <a:rPr lang="zh-CN" altLang="en-US" dirty="0" smtClean="0"/>
              <a:t>平台把菜单和结束按钮影藏在两侧，增强了总体网页的简介风格。</a:t>
            </a:r>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赛课的网页端可以看到最大的一个缺点就是布局不好看，影响使用体验，虽然有相关网页链接的信息，但是仍然没有记录单个课程从诞生到成熟的过程，对于课程的介绍也偏少，其内容没有</a:t>
            </a:r>
            <a:r>
              <a:rPr lang="en-US" altLang="zh-CN" dirty="0" smtClean="0"/>
              <a:t>BB</a:t>
            </a:r>
            <a:r>
              <a:rPr lang="zh-CN" altLang="en-US" dirty="0" smtClean="0"/>
              <a:t>平台的详细，没有包括工具栏，论坛，搜索课程等功能，体验只局限在课程的记录方面。</a:t>
            </a:r>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APP</a:t>
            </a:r>
            <a:r>
              <a:rPr lang="zh-CN" altLang="en-US" dirty="0" smtClean="0"/>
              <a:t>端的布局上还是非常不足的，很多功能上和网页端是一样的，是缺失的，但是优点就是该平台是免费的。</a:t>
            </a:r>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58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63DEB1-0974-4920-9C6B-89CE2B9DD7B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63DEB1-0974-4920-9C6B-89CE2B9DD7B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308DE3C-FEB7-4A7B-A93D-F8500B60F491}"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308DE3C-FEB7-4A7B-A93D-F8500B60F491}" type="datetimeFigureOut">
              <a:rPr lang="zh-CN" altLang="en-US" smtClean="0"/>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308DE3C-FEB7-4A7B-A93D-F8500B60F491}" type="datetimeFigureOut">
              <a:rPr lang="zh-CN" altLang="en-US" smtClean="0"/>
              <a:t>2018/12/9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308DE3C-FEB7-4A7B-A93D-F8500B60F491}" type="datetimeFigureOut">
              <a:rPr lang="zh-CN" altLang="en-US" smtClean="0"/>
              <a:t>2018/12/9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08DE3C-FEB7-4A7B-A93D-F8500B60F491}" type="datetimeFigureOut">
              <a:rPr lang="zh-CN" altLang="en-US" smtClean="0"/>
              <a:t>2018/12/9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308DE3C-FEB7-4A7B-A93D-F8500B60F491}" type="datetimeFigureOut">
              <a:rPr lang="zh-CN" altLang="en-US" smtClean="0"/>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308DE3C-FEB7-4A7B-A93D-F8500B60F491}" type="datetimeFigureOut">
              <a:rPr lang="zh-CN" altLang="en-US" smtClean="0"/>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48594E-CD90-40C2-BD5F-460F5C0F037E}" type="slidenum">
              <a:rPr lang="zh-CN" altLang="en-US" smtClean="0"/>
              <a:t>‹#›</a:t>
            </a:fld>
            <a:endParaRPr lang="zh-CN" altLang="en-US"/>
          </a:p>
        </p:txBody>
      </p:sp>
    </p:spTree>
  </p:cSld>
  <p:clrMapOvr>
    <a:masterClrMapping/>
  </p:clrMapOvr>
  <p:transition spd="slow" advClick="0" advTm="0">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8DE3C-FEB7-4A7B-A93D-F8500B60F491}" type="datetimeFigureOut">
              <a:rPr lang="zh-CN" altLang="en-US" smtClean="0"/>
              <a:t>2018/12/9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8594E-CD90-40C2-BD5F-460F5C0F037E}" type="slidenum">
              <a:rPr lang="zh-CN" altLang="en-US" smtClean="0"/>
              <a:t>‹#›</a:t>
            </a:fld>
            <a:endParaRPr lang="zh-CN" altLang="en-US"/>
          </a:p>
        </p:txBody>
      </p:sp>
      <p:pic>
        <p:nvPicPr>
          <p:cNvPr id="2050" name="图片 1" descr="小组图标"/>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830040" y="428562"/>
            <a:ext cx="882593" cy="93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comb/>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hyperlink" Target="http://www.pss-system.gov.cn/"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hyperlink" Target="http://elearning.hpu.edu.cn/portal%20&#21442;&#32771;&#26102;&#38388;2018&#24180;11" TargetMode="External"/><Relationship Id="rId5" Type="http://schemas.openxmlformats.org/officeDocument/2006/relationships/hyperlink" Target="http://bb.zucc.edu.cn/" TargetMode="External"/><Relationship Id="rId4" Type="http://schemas.openxmlformats.org/officeDocument/2006/relationships/hyperlink" Target="http://www.pss-system.gov.cn/"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png"/><Relationship Id="rId4"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661083">
            <a:off x="2858484" y="-595985"/>
            <a:ext cx="6354104" cy="7981515"/>
          </a:xfrm>
          <a:prstGeom prst="rect">
            <a:avLst/>
          </a:prstGeom>
        </p:spPr>
      </p:pic>
      <p:sp>
        <p:nvSpPr>
          <p:cNvPr id="5" name="图文框 4"/>
          <p:cNvSpPr/>
          <p:nvPr/>
        </p:nvSpPr>
        <p:spPr>
          <a:xfrm>
            <a:off x="1738179" y="1399057"/>
            <a:ext cx="8487039" cy="3991429"/>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PA_文本框 2"/>
          <p:cNvSpPr txBox="1"/>
          <p:nvPr>
            <p:custDataLst>
              <p:tags r:id="rId1"/>
            </p:custDataLst>
          </p:nvPr>
        </p:nvSpPr>
        <p:spPr>
          <a:xfrm>
            <a:off x="3412881" y="3249885"/>
            <a:ext cx="5454316" cy="646331"/>
          </a:xfrm>
          <a:prstGeom prst="rect">
            <a:avLst/>
          </a:prstGeom>
          <a:noFill/>
        </p:spPr>
        <p:txBody>
          <a:bodyPr wrap="square" rtlCol="0">
            <a:spAutoFit/>
          </a:bodyPr>
          <a:lstStyle/>
          <a:p>
            <a:pPr algn="ctr"/>
            <a:r>
              <a:rPr lang="zh-CN" altLang="en-US" sz="3600" spc="3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需求工程计划审核</a:t>
            </a:r>
            <a:r>
              <a:rPr lang="en-US" altLang="zh-CN" sz="3600" spc="3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PPT</a:t>
            </a:r>
            <a:endParaRPr lang="zh-CN" altLang="en-US" sz="3600" spc="3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8" name="PA_文本框 4"/>
          <p:cNvSpPr txBox="1"/>
          <p:nvPr>
            <p:custDataLst>
              <p:tags r:id="rId2"/>
            </p:custDataLst>
          </p:nvPr>
        </p:nvSpPr>
        <p:spPr>
          <a:xfrm>
            <a:off x="1959148" y="2164178"/>
            <a:ext cx="8045103" cy="923330"/>
          </a:xfrm>
          <a:prstGeom prst="rect">
            <a:avLst/>
          </a:prstGeom>
          <a:noFill/>
        </p:spPr>
        <p:txBody>
          <a:bodyPr wrap="square" rtlCol="0">
            <a:spAutoFit/>
          </a:bodyPr>
          <a:lstStyle/>
          <a:p>
            <a:pPr algn="ctr"/>
            <a:r>
              <a:rPr lang="zh-CN" altLang="en-US" sz="5400" spc="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软件需求系列</a:t>
            </a:r>
            <a:endParaRPr lang="zh-CN" altLang="en-US" sz="5400" spc="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9" name="文本框 8"/>
          <p:cNvSpPr txBox="1"/>
          <p:nvPr/>
        </p:nvSpPr>
        <p:spPr>
          <a:xfrm>
            <a:off x="3412880" y="4372892"/>
            <a:ext cx="5216769"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汇报人</a:t>
            </a:r>
            <a:r>
              <a:rPr lang="zh-CN" altLang="en-US" sz="1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a:t>
            </a:r>
            <a:r>
              <a:rPr lang="en-US" altLang="zh-CN" sz="1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G14-</a:t>
            </a:r>
            <a:r>
              <a:rPr lang="zh-CN" altLang="en-US" sz="1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庄毓勋  时间</a:t>
            </a:r>
            <a:r>
              <a:rPr lang="zh-CN" altLang="en-US" sz="1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a:t>
            </a:r>
            <a:r>
              <a:rPr lang="en-US" altLang="zh-CN" sz="1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2018.12.</a:t>
            </a:r>
            <a:r>
              <a:rPr lang="en-US" sz="1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05</a:t>
            </a:r>
            <a:endParaRPr lang="en-US" sz="1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10" name="矩形 9"/>
          <p:cNvSpPr/>
          <p:nvPr/>
        </p:nvSpPr>
        <p:spPr>
          <a:xfrm>
            <a:off x="3009384" y="3946227"/>
            <a:ext cx="6167755" cy="338554"/>
          </a:xfrm>
          <a:prstGeom prst="rect">
            <a:avLst/>
          </a:prstGeom>
          <a:noFill/>
          <a:ln>
            <a:noFill/>
          </a:ln>
        </p:spPr>
        <p:txBody>
          <a:bodyPr wrap="square">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软件工程系列课程教学辅助网站</a:t>
            </a:r>
            <a:endParaRPr lang="zh-CN" altLang="en-US" sz="1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8"/>
                                        </p:tgtEl>
                                      </p:cBhvr>
                                    </p:animEffect>
                                  </p:childTnLst>
                                </p:cTn>
                              </p:par>
                            </p:childTnLst>
                          </p:cTn>
                        </p:par>
                        <p:par>
                          <p:cTn id="22" fill="hold">
                            <p:stCondLst>
                              <p:cond delay="125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anim calcmode="lin" valueType="num">
                                      <p:cBhvr>
                                        <p:cTn id="2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7"/>
                                        </p:tgtEl>
                                      </p:cBhvr>
                                    </p:animEffect>
                                  </p:childTnLst>
                                </p:cTn>
                              </p:par>
                            </p:childTnLst>
                          </p:cTn>
                        </p:par>
                        <p:par>
                          <p:cTn id="30" fill="hold">
                            <p:stCondLst>
                              <p:cond delay="2250"/>
                            </p:stCondLst>
                            <p:childTnLst>
                              <p:par>
                                <p:cTn id="31" presetID="42"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par>
                          <p:cTn id="36" fill="hold">
                            <p:stCondLst>
                              <p:cond delay="3250"/>
                            </p:stCondLst>
                            <p:childTnLst>
                              <p:par>
                                <p:cTn id="37" presetID="42"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83264"/>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项目背景</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0" name="矩形 39"/>
          <p:cNvSpPr/>
          <p:nvPr/>
        </p:nvSpPr>
        <p:spPr>
          <a:xfrm>
            <a:off x="1325607" y="1597823"/>
            <a:ext cx="9441003" cy="4150659"/>
          </a:xfrm>
          <a:prstGeom prst="rect">
            <a:avLst/>
          </a:prstGeom>
        </p:spPr>
        <p:txBody>
          <a:bodyPr wrap="none" lIns="0" tIns="0" rIns="0" bIns="0">
            <a:normAutofit/>
          </a:bodyPr>
          <a:lstStyle/>
          <a:p>
            <a:endParaRPr lang="zh-CN" altLang="zh-CN" sz="2000" dirty="0"/>
          </a:p>
        </p:txBody>
      </p:sp>
      <p:sp>
        <p:nvSpPr>
          <p:cNvPr id="41"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7" name="Rectangle 1"/>
          <p:cNvSpPr>
            <a:spLocks noChangeArrowheads="1"/>
          </p:cNvSpPr>
          <p:nvPr/>
        </p:nvSpPr>
        <p:spPr bwMode="auto">
          <a:xfrm>
            <a:off x="3225800" y="2863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 name="矩形 4"/>
          <p:cNvSpPr/>
          <p:nvPr/>
        </p:nvSpPr>
        <p:spPr>
          <a:xfrm>
            <a:off x="1325607" y="1670171"/>
            <a:ext cx="8107680" cy="3539430"/>
          </a:xfrm>
          <a:prstGeom prst="rect">
            <a:avLst/>
          </a:prstGeom>
        </p:spPr>
        <p:txBody>
          <a:bodyPr wrap="square">
            <a:spAutoFit/>
          </a:bodyPr>
          <a:lstStyle/>
          <a:p>
            <a:r>
              <a:rPr lang="zh-CN" altLang="zh-CN" sz="3200" b="1" dirty="0"/>
              <a:t>项目授权：</a:t>
            </a:r>
            <a:endParaRPr lang="zh-CN" altLang="zh-CN" sz="3200" dirty="0"/>
          </a:p>
          <a:p>
            <a:r>
              <a:rPr lang="en-US" altLang="zh-CN" sz="3200" dirty="0"/>
              <a:t>	</a:t>
            </a:r>
            <a:r>
              <a:rPr lang="zh-CN" altLang="zh-CN" sz="3200" dirty="0"/>
              <a:t>本项目由侯宏仑、杨枨老师共同发起，由庄毓勋担当项目经理，组员是邓晰、诸葛志相、陈伟峰、程天柯组成，由杨枨老师、侯宏仑老师对项目经理进行授权，并且杨枨老师和侯宏仑老师对本项目各阶段进行验收评审。</a:t>
            </a:r>
          </a:p>
        </p:txBody>
      </p:sp>
    </p:spTree>
    <p:extLst>
      <p:ext uri="{BB962C8B-B14F-4D97-AF65-F5344CB8AC3E}">
        <p14:creationId xmlns:p14="http://schemas.microsoft.com/office/powerpoint/2010/main" val="9780487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up)">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83264"/>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项目背景</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0" name="矩形 39"/>
          <p:cNvSpPr/>
          <p:nvPr/>
        </p:nvSpPr>
        <p:spPr>
          <a:xfrm>
            <a:off x="1325607" y="1597823"/>
            <a:ext cx="9441003" cy="4150659"/>
          </a:xfrm>
          <a:prstGeom prst="rect">
            <a:avLst/>
          </a:prstGeom>
        </p:spPr>
        <p:txBody>
          <a:bodyPr wrap="none" lIns="0" tIns="0" rIns="0" bIns="0">
            <a:normAutofit/>
          </a:bodyPr>
          <a:lstStyle/>
          <a:p>
            <a:endParaRPr lang="zh-CN" altLang="zh-CN" sz="2000" dirty="0"/>
          </a:p>
        </p:txBody>
      </p:sp>
      <p:sp>
        <p:nvSpPr>
          <p:cNvPr id="41"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7" name="Rectangle 1"/>
          <p:cNvSpPr>
            <a:spLocks noChangeArrowheads="1"/>
          </p:cNvSpPr>
          <p:nvPr/>
        </p:nvSpPr>
        <p:spPr bwMode="auto">
          <a:xfrm>
            <a:off x="3225800" y="2863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881" y="1757230"/>
            <a:ext cx="10852981" cy="4326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up)">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rtlCol="0">
              <a:spAutoFit/>
            </a:bodyPr>
            <a:lstStyle/>
            <a:p>
              <a:r>
                <a:rPr lang="en-US" altLang="zh-CN" sz="20000" b="1" dirty="0" smtClean="0">
                  <a:solidFill>
                    <a:schemeClr val="bg1"/>
                  </a:solidFill>
                  <a:latin typeface="+mn-ea"/>
                  <a:sym typeface="FZHei-B01S" panose="02010601030101010101" pitchFamily="2" charset="-122"/>
                </a:rPr>
                <a:t>02</a:t>
              </a:r>
              <a:endParaRPr lang="zh-CN" altLang="en-US" sz="20000" b="1" dirty="0">
                <a:solidFill>
                  <a:schemeClr val="bg1"/>
                </a:solidFill>
                <a:latin typeface="+mn-ea"/>
                <a:sym typeface="FZHei-B01S" panose="02010601030101010101" pitchFamily="2" charset="-122"/>
              </a:endParaRPr>
            </a:p>
          </p:txBody>
        </p:sp>
      </p:grpSp>
      <p:grpSp>
        <p:nvGrpSpPr>
          <p:cNvPr id="14" name="组合 13"/>
          <p:cNvGrpSpPr/>
          <p:nvPr/>
        </p:nvGrpSpPr>
        <p:grpSpPr>
          <a:xfrm>
            <a:off x="6977181" y="2501116"/>
            <a:ext cx="4373687" cy="2100763"/>
            <a:chOff x="9251596" y="1579106"/>
            <a:chExt cx="4140416" cy="1796577"/>
          </a:xfrm>
        </p:grpSpPr>
        <p:sp>
          <p:nvSpPr>
            <p:cNvPr id="15" name="矩形 14"/>
            <p:cNvSpPr/>
            <p:nvPr/>
          </p:nvSpPr>
          <p:spPr>
            <a:xfrm>
              <a:off x="9251596" y="1579106"/>
              <a:ext cx="3557782" cy="837011"/>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4800" b="1" kern="0" dirty="0" smtClean="0">
                  <a:solidFill>
                    <a:schemeClr val="tx1">
                      <a:lumMod val="85000"/>
                      <a:lumOff val="15000"/>
                    </a:schemeClr>
                  </a:solidFill>
                  <a:latin typeface="+mn-ea"/>
                  <a:sym typeface="FZHei-B01S" panose="02010601030101010101" pitchFamily="2" charset="-122"/>
                </a:rPr>
                <a:t>可行性分析</a:t>
              </a:r>
              <a:endParaRPr lang="zh-CN" altLang="en-US" sz="4800" b="1" kern="0" dirty="0">
                <a:solidFill>
                  <a:schemeClr val="tx1">
                    <a:lumMod val="85000"/>
                    <a:lumOff val="15000"/>
                  </a:schemeClr>
                </a:solidFill>
                <a:latin typeface="+mn-ea"/>
                <a:sym typeface="FZHei-B01S" panose="02010601030101010101" pitchFamily="2" charset="-122"/>
              </a:endParaRPr>
            </a:p>
          </p:txBody>
        </p:sp>
        <p:sp>
          <p:nvSpPr>
            <p:cNvPr id="16" name="文本框 15"/>
            <p:cNvSpPr txBox="1"/>
            <p:nvPr/>
          </p:nvSpPr>
          <p:spPr>
            <a:xfrm>
              <a:off x="9322481" y="2507086"/>
              <a:ext cx="4069531" cy="868597"/>
            </a:xfrm>
            <a:prstGeom prst="rect">
              <a:avLst/>
            </a:prstGeom>
            <a:noFill/>
          </p:spPr>
          <p:txBody>
            <a:bodyPr wrap="square" rtlCol="0">
              <a:spAutoFit/>
              <a:scene3d>
                <a:camera prst="orthographicFront"/>
                <a:lightRig rig="threePt" dir="t"/>
              </a:scene3d>
              <a:sp3d contourW="12700"/>
            </a:bodyPr>
            <a:lstStyle/>
            <a:p>
              <a:r>
                <a:rPr lang="zh-CN" altLang="en-US" sz="2000" dirty="0">
                  <a:solidFill>
                    <a:schemeClr val="tx1">
                      <a:lumMod val="85000"/>
                      <a:lumOff val="15000"/>
                    </a:schemeClr>
                  </a:solidFill>
                  <a:latin typeface="+mn-ea"/>
                </a:rPr>
                <a:t>这章主要介绍了</a:t>
              </a:r>
              <a:r>
                <a:rPr lang="en-US" altLang="zh-CN" sz="2000" dirty="0">
                  <a:solidFill>
                    <a:schemeClr val="tx1">
                      <a:lumMod val="85000"/>
                      <a:lumOff val="15000"/>
                    </a:schemeClr>
                  </a:solidFill>
                  <a:latin typeface="+mn-ea"/>
                </a:rPr>
                <a:t>SWOT</a:t>
              </a:r>
              <a:r>
                <a:rPr lang="zh-CN" altLang="en-US" sz="2000" dirty="0">
                  <a:solidFill>
                    <a:schemeClr val="tx1">
                      <a:lumMod val="85000"/>
                      <a:lumOff val="15000"/>
                    </a:schemeClr>
                  </a:solidFill>
                  <a:latin typeface="+mn-ea"/>
                </a:rPr>
                <a:t>分析，市场可行性，竞争可行性、技术可行性、时间和资源可行性等。</a:t>
              </a:r>
            </a:p>
          </p:txBody>
        </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3354877" cy="584775"/>
          </a:xfrm>
          <a:prstGeom prst="rect">
            <a:avLst/>
          </a:prstGeom>
        </p:spPr>
        <p:txBody>
          <a:bodyPr wrap="square">
            <a:spAutoFit/>
            <a:scene3d>
              <a:camera prst="orthographicFront"/>
              <a:lightRig rig="threePt" dir="t"/>
            </a:scene3d>
            <a:sp3d contourW="12700"/>
          </a:bodyPr>
          <a:lstStyle/>
          <a:p>
            <a:pPr lvl="0"/>
            <a:r>
              <a:rPr lang="zh-CN" altLang="zh-CN" sz="3200" b="1" dirty="0"/>
              <a:t>市场可行性分析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26" name="TextBox 25"/>
          <p:cNvSpPr txBox="1"/>
          <p:nvPr/>
        </p:nvSpPr>
        <p:spPr>
          <a:xfrm>
            <a:off x="1233312" y="1623087"/>
            <a:ext cx="7650712" cy="2215991"/>
          </a:xfrm>
          <a:prstGeom prst="rect">
            <a:avLst/>
          </a:prstGeom>
          <a:noFill/>
        </p:spPr>
        <p:txBody>
          <a:bodyPr wrap="square" rtlCol="0">
            <a:spAutoFit/>
          </a:bodyPr>
          <a:lstStyle/>
          <a:p>
            <a:pPr lvl="0"/>
            <a:r>
              <a:rPr lang="en-US" altLang="zh-CN" sz="2000" dirty="0" smtClean="0"/>
              <a:t>    Blackboard</a:t>
            </a:r>
            <a:r>
              <a:rPr lang="zh-CN" altLang="zh-CN" sz="2000" dirty="0"/>
              <a:t>简称</a:t>
            </a:r>
            <a:r>
              <a:rPr lang="en-US" altLang="zh-CN" sz="2000" dirty="0"/>
              <a:t>BB</a:t>
            </a:r>
            <a:r>
              <a:rPr lang="zh-CN" altLang="zh-CN" sz="2000" dirty="0"/>
              <a:t>平台，是目前市场上唯一支持百万级用户的教学平台。全球有将近</a:t>
            </a:r>
            <a:r>
              <a:rPr lang="en-US" altLang="zh-CN" sz="2000" dirty="0"/>
              <a:t> 4,000 </a:t>
            </a:r>
            <a:r>
              <a:rPr lang="zh-CN" altLang="zh-CN" sz="2000" dirty="0"/>
              <a:t>所 大学及其他教育机构在使用</a:t>
            </a:r>
            <a:r>
              <a:rPr lang="en-US" altLang="zh-CN" sz="2000" dirty="0"/>
              <a:t>“Blackboard”</a:t>
            </a:r>
            <a:r>
              <a:rPr lang="zh-CN" altLang="zh-CN" sz="2000" dirty="0"/>
              <a:t>平台产品，其中包括国际著名的哈佛大学、 斯坦福大学、牛津大学、剑桥大学等，以及国内的知名高校，如清华大学、北京大学、 中国人民大学、北京师范大学、中山大学、武汉大学等</a:t>
            </a:r>
            <a:r>
              <a:rPr lang="zh-CN" altLang="zh-CN" sz="2000" dirty="0" smtClean="0"/>
              <a:t>。</a:t>
            </a:r>
            <a:endParaRPr lang="en-US" altLang="zh-CN" sz="2000" dirty="0" smtClean="0"/>
          </a:p>
          <a:p>
            <a:pPr lvl="0"/>
            <a:r>
              <a:rPr lang="zh-CN" altLang="zh-CN" sz="2000" dirty="0" smtClean="0"/>
              <a:t>（</a:t>
            </a:r>
            <a:r>
              <a:rPr lang="zh-CN" altLang="zh-CN" sz="2000" dirty="0"/>
              <a:t>数据来自《</a:t>
            </a:r>
            <a:r>
              <a:rPr lang="en-US" altLang="zh-CN" sz="2000" dirty="0"/>
              <a:t>Blackboard </a:t>
            </a:r>
            <a:r>
              <a:rPr lang="zh-CN" altLang="zh-CN" sz="2000" dirty="0"/>
              <a:t>操作手册》 ）</a:t>
            </a:r>
            <a:r>
              <a:rPr lang="en-US" altLang="zh-CN" sz="2000" dirty="0"/>
              <a:t> </a:t>
            </a:r>
            <a:endParaRPr lang="zh-CN" altLang="zh-CN" sz="2000" dirty="0"/>
          </a:p>
          <a:p>
            <a:r>
              <a:rPr lang="en-US" altLang="zh-CN" dirty="0"/>
              <a:t> </a:t>
            </a:r>
            <a:endParaRPr lang="zh-CN" altLang="zh-CN" sz="1400" dirty="0"/>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4702" y="3749040"/>
            <a:ext cx="4902840" cy="2417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86473" y="3228388"/>
            <a:ext cx="1774397" cy="3154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3354877" cy="584775"/>
          </a:xfrm>
          <a:prstGeom prst="rect">
            <a:avLst/>
          </a:prstGeom>
        </p:spPr>
        <p:txBody>
          <a:bodyPr wrap="square">
            <a:spAutoFit/>
            <a:scene3d>
              <a:camera prst="orthographicFront"/>
              <a:lightRig rig="threePt" dir="t"/>
            </a:scene3d>
            <a:sp3d contourW="12700"/>
          </a:bodyPr>
          <a:lstStyle/>
          <a:p>
            <a:pPr lvl="0"/>
            <a:r>
              <a:rPr lang="zh-CN" altLang="zh-CN" sz="3200" b="1" dirty="0"/>
              <a:t>市场可行性分析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702" y="1348740"/>
            <a:ext cx="9769986" cy="4818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3354877" cy="584775"/>
          </a:xfrm>
          <a:prstGeom prst="rect">
            <a:avLst/>
          </a:prstGeom>
        </p:spPr>
        <p:txBody>
          <a:bodyPr wrap="square">
            <a:spAutoFit/>
            <a:scene3d>
              <a:camera prst="orthographicFront"/>
              <a:lightRig rig="threePt" dir="t"/>
            </a:scene3d>
            <a:sp3d contourW="12700"/>
          </a:bodyPr>
          <a:lstStyle/>
          <a:p>
            <a:pPr lvl="0"/>
            <a:r>
              <a:rPr lang="zh-CN" altLang="zh-CN" sz="3200" b="1" dirty="0"/>
              <a:t>市场可行性分析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599" y="349431"/>
            <a:ext cx="3497943" cy="6218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3354877" cy="584775"/>
          </a:xfrm>
          <a:prstGeom prst="rect">
            <a:avLst/>
          </a:prstGeom>
        </p:spPr>
        <p:txBody>
          <a:bodyPr wrap="square">
            <a:spAutoFit/>
            <a:scene3d>
              <a:camera prst="orthographicFront"/>
              <a:lightRig rig="threePt" dir="t"/>
            </a:scene3d>
            <a:sp3d contourW="12700"/>
          </a:bodyPr>
          <a:lstStyle/>
          <a:p>
            <a:pPr lvl="0"/>
            <a:r>
              <a:rPr lang="zh-CN" altLang="zh-CN" sz="3200" b="1" dirty="0"/>
              <a:t>市场可行性分析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26" name="TextBox 25"/>
          <p:cNvSpPr txBox="1"/>
          <p:nvPr/>
        </p:nvSpPr>
        <p:spPr>
          <a:xfrm>
            <a:off x="1556041" y="1860743"/>
            <a:ext cx="7534169" cy="2246769"/>
          </a:xfrm>
          <a:prstGeom prst="rect">
            <a:avLst/>
          </a:prstGeom>
          <a:noFill/>
        </p:spPr>
        <p:txBody>
          <a:bodyPr wrap="square" rtlCol="0">
            <a:spAutoFit/>
          </a:bodyPr>
          <a:lstStyle/>
          <a:p>
            <a:pPr lvl="0"/>
            <a:r>
              <a:rPr lang="en-US" altLang="zh-CN" sz="2000" dirty="0" smtClean="0"/>
              <a:t>    Sakai</a:t>
            </a:r>
            <a:r>
              <a:rPr lang="zh-CN" altLang="zh-CN" sz="2000" dirty="0"/>
              <a:t>（赛课）网络教学平台是由美国斯坦福大学、麻省理工学院等高校开发的平台，</a:t>
            </a:r>
            <a:r>
              <a:rPr lang="en-US" altLang="zh-CN" sz="2000" dirty="0"/>
              <a:t>Sakai</a:t>
            </a:r>
            <a:r>
              <a:rPr lang="zh-CN" altLang="zh-CN" sz="2000" dirty="0"/>
              <a:t>已经在全球超过</a:t>
            </a:r>
            <a:r>
              <a:rPr lang="en-US" altLang="zh-CN" sz="2000" dirty="0"/>
              <a:t>300</a:t>
            </a:r>
            <a:r>
              <a:rPr lang="zh-CN" altLang="zh-CN" sz="2000" dirty="0"/>
              <a:t>所高校使用，使用的高校有：印第安纳大学，麻省理工学院，斯坦福大学等，国内的有：复旦大学，上海交通大学密歇根学院，中国科学院大学，南方科技大学，重启</a:t>
            </a:r>
            <a:r>
              <a:rPr lang="zh-CN" altLang="zh-CN" sz="2000" dirty="0" smtClean="0"/>
              <a:t>大学</a:t>
            </a:r>
            <a:r>
              <a:rPr lang="zh-CN" altLang="en-US" sz="2000" dirty="0" smtClean="0"/>
              <a:t>，河南理工大学</a:t>
            </a:r>
            <a:r>
              <a:rPr lang="zh-CN" altLang="zh-CN" sz="2000" dirty="0" smtClean="0"/>
              <a:t>等。</a:t>
            </a:r>
            <a:endParaRPr lang="en-US" altLang="zh-CN" sz="2000" dirty="0" smtClean="0"/>
          </a:p>
          <a:p>
            <a:pPr lvl="0"/>
            <a:r>
              <a:rPr lang="zh-CN" altLang="zh-CN" sz="2000" dirty="0" smtClean="0"/>
              <a:t>（</a:t>
            </a:r>
            <a:r>
              <a:rPr lang="zh-CN" altLang="zh-CN" sz="2000" dirty="0"/>
              <a:t>数据来自维基百科，最后修改</a:t>
            </a:r>
            <a:r>
              <a:rPr lang="en-US" altLang="zh-CN" sz="2000" dirty="0"/>
              <a:t>2018</a:t>
            </a:r>
            <a:r>
              <a:rPr lang="zh-CN" altLang="zh-CN" sz="2000" dirty="0"/>
              <a:t>年</a:t>
            </a:r>
            <a:r>
              <a:rPr lang="en-US" altLang="zh-CN" sz="2000" dirty="0"/>
              <a:t>8</a:t>
            </a:r>
            <a:r>
              <a:rPr lang="zh-CN" altLang="zh-CN" sz="2000" dirty="0"/>
              <a:t>月</a:t>
            </a:r>
            <a:r>
              <a:rPr lang="en-US" altLang="zh-CN" sz="2000" dirty="0"/>
              <a:t>27</a:t>
            </a:r>
            <a:r>
              <a:rPr lang="zh-CN" altLang="zh-CN" sz="2000" dirty="0"/>
              <a:t>日）</a:t>
            </a:r>
          </a:p>
          <a:p>
            <a:r>
              <a:rPr lang="en-US" altLang="zh-CN" sz="2000" dirty="0"/>
              <a:t> </a:t>
            </a:r>
            <a:endParaRPr lang="zh-CN" altLang="zh-CN" sz="1600" dirty="0"/>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1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1940" y="3825064"/>
            <a:ext cx="4978400" cy="2418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07300" y="3271929"/>
            <a:ext cx="1671637"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3354877" cy="584775"/>
          </a:xfrm>
          <a:prstGeom prst="rect">
            <a:avLst/>
          </a:prstGeom>
        </p:spPr>
        <p:txBody>
          <a:bodyPr wrap="square">
            <a:spAutoFit/>
            <a:scene3d>
              <a:camera prst="orthographicFront"/>
              <a:lightRig rig="threePt" dir="t"/>
            </a:scene3d>
            <a:sp3d contourW="12700"/>
          </a:bodyPr>
          <a:lstStyle/>
          <a:p>
            <a:pPr lvl="0"/>
            <a:r>
              <a:rPr lang="zh-CN" altLang="zh-CN" sz="3200" b="1" dirty="0"/>
              <a:t>市场可行性分析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701" y="1371601"/>
            <a:ext cx="9775235" cy="4749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3354877" cy="584775"/>
          </a:xfrm>
          <a:prstGeom prst="rect">
            <a:avLst/>
          </a:prstGeom>
        </p:spPr>
        <p:txBody>
          <a:bodyPr wrap="square">
            <a:spAutoFit/>
            <a:scene3d>
              <a:camera prst="orthographicFront"/>
              <a:lightRig rig="threePt" dir="t"/>
            </a:scene3d>
            <a:sp3d contourW="12700"/>
          </a:bodyPr>
          <a:lstStyle/>
          <a:p>
            <a:pPr lvl="0"/>
            <a:r>
              <a:rPr lang="zh-CN" altLang="zh-CN" sz="3200" b="1" dirty="0"/>
              <a:t>市场可行性分析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464457"/>
            <a:ext cx="3486150" cy="619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3354877" cy="584775"/>
          </a:xfrm>
          <a:prstGeom prst="rect">
            <a:avLst/>
          </a:prstGeom>
        </p:spPr>
        <p:txBody>
          <a:bodyPr wrap="square">
            <a:spAutoFit/>
            <a:scene3d>
              <a:camera prst="orthographicFront"/>
              <a:lightRig rig="threePt" dir="t"/>
            </a:scene3d>
            <a:sp3d contourW="12700"/>
          </a:bodyPr>
          <a:lstStyle/>
          <a:p>
            <a:pPr lvl="0"/>
            <a:r>
              <a:rPr lang="zh-CN" altLang="en-US" sz="3200" b="1" dirty="0"/>
              <a:t>法律</a:t>
            </a:r>
            <a:r>
              <a:rPr lang="zh-CN" altLang="zh-CN" sz="3200" b="1" dirty="0" smtClean="0"/>
              <a:t>可行性分析</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26" name="TextBox 25"/>
          <p:cNvSpPr txBox="1"/>
          <p:nvPr/>
        </p:nvSpPr>
        <p:spPr>
          <a:xfrm>
            <a:off x="1416649" y="2954437"/>
            <a:ext cx="7534169" cy="1323439"/>
          </a:xfrm>
          <a:prstGeom prst="rect">
            <a:avLst/>
          </a:prstGeom>
          <a:noFill/>
        </p:spPr>
        <p:txBody>
          <a:bodyPr wrap="square" rtlCol="0">
            <a:spAutoFit/>
          </a:bodyPr>
          <a:lstStyle/>
          <a:p>
            <a:r>
              <a:rPr lang="en-US" altLang="zh-CN" sz="2000" dirty="0" smtClean="0"/>
              <a:t>    </a:t>
            </a:r>
            <a:r>
              <a:rPr lang="zh-CN" altLang="zh-CN" sz="2000" dirty="0" smtClean="0"/>
              <a:t>本</a:t>
            </a:r>
            <a:r>
              <a:rPr lang="zh-CN" altLang="zh-CN" sz="2000" dirty="0"/>
              <a:t>项目的服务器以及软件都是正版或者试用版，在法律上并不是造成侵权等行为</a:t>
            </a:r>
            <a:r>
              <a:rPr lang="zh-CN" altLang="zh-CN" sz="2000" dirty="0" smtClean="0"/>
              <a:t>。</a:t>
            </a:r>
            <a:endParaRPr lang="en-US" altLang="zh-CN" sz="2000" dirty="0" smtClean="0"/>
          </a:p>
          <a:p>
            <a:r>
              <a:rPr lang="en-US" altLang="zh-CN" sz="2000" dirty="0" smtClean="0"/>
              <a:t>    </a:t>
            </a:r>
            <a:r>
              <a:rPr lang="zh-CN" altLang="zh-CN" sz="2000" dirty="0" smtClean="0"/>
              <a:t>由于</a:t>
            </a:r>
            <a:r>
              <a:rPr lang="zh-CN" altLang="zh-CN" sz="2000" dirty="0"/>
              <a:t>本项目在以后的开发中并不会产生盈利的现象，因此在法律上出现问题的可能性相对比较小。</a:t>
            </a: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894987">
            <a:off x="1638923" y="1359182"/>
            <a:ext cx="3295573" cy="4139634"/>
          </a:xfrm>
          <a:prstGeom prst="rect">
            <a:avLst/>
          </a:prstGeom>
        </p:spPr>
      </p:pic>
      <p:sp>
        <p:nvSpPr>
          <p:cNvPr id="19" name="图文框 18"/>
          <p:cNvSpPr/>
          <p:nvPr/>
        </p:nvSpPr>
        <p:spPr>
          <a:xfrm rot="16233904">
            <a:off x="1264799" y="2457186"/>
            <a:ext cx="3991655" cy="1877263"/>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PA_MH_Others_1"/>
          <p:cNvSpPr txBox="1"/>
          <p:nvPr>
            <p:custDataLst>
              <p:tags r:id="rId1"/>
            </p:custDataLst>
          </p:nvPr>
        </p:nvSpPr>
        <p:spPr>
          <a:xfrm>
            <a:off x="2761758" y="2109885"/>
            <a:ext cx="1435100" cy="2755900"/>
          </a:xfrm>
          <a:prstGeom prst="rect">
            <a:avLst/>
          </a:prstGeom>
          <a:noFill/>
        </p:spPr>
        <p:txBody>
          <a:bodyPr wrap="square" lIns="0" tIns="0" rIns="0" bIns="0" rtlCol="0" anchor="ctr" anchorCtr="0">
            <a:noAutofit/>
          </a:bodyPr>
          <a:lstStyle/>
          <a:p>
            <a:pPr algn="ctr"/>
            <a:r>
              <a:rPr lang="zh-CN" altLang="en-US" sz="72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目</a:t>
            </a:r>
            <a:endParaRPr lang="en-US" altLang="zh-CN" sz="72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a:p>
            <a:pPr algn="ctr"/>
            <a:r>
              <a:rPr lang="zh-CN" altLang="en-US" sz="72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录</a:t>
            </a:r>
          </a:p>
        </p:txBody>
      </p:sp>
      <p:sp>
        <p:nvSpPr>
          <p:cNvPr id="22" name="PA_MH_Others_2"/>
          <p:cNvSpPr txBox="1"/>
          <p:nvPr>
            <p:custDataLst>
              <p:tags r:id="rId2"/>
            </p:custDataLst>
          </p:nvPr>
        </p:nvSpPr>
        <p:spPr>
          <a:xfrm rot="5400000">
            <a:off x="980353" y="3311968"/>
            <a:ext cx="3693432" cy="523220"/>
          </a:xfrm>
          <a:prstGeom prst="rect">
            <a:avLst/>
          </a:prstGeom>
          <a:noFill/>
        </p:spPr>
        <p:txBody>
          <a:bodyPr wrap="square">
            <a:spAutoFit/>
          </a:bodyPr>
          <a:lstStyle/>
          <a:p>
            <a:pPr algn="ctr">
              <a:defRPr/>
            </a:pPr>
            <a:r>
              <a:rPr lang="en-US" altLang="zh-CN" sz="2800" b="1" spc="4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CONTENTS</a:t>
            </a:r>
            <a:endParaRPr lang="zh-CN" altLang="en-US" sz="2800" b="1" spc="4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45" name="矩形 44"/>
          <p:cNvSpPr/>
          <p:nvPr/>
        </p:nvSpPr>
        <p:spPr>
          <a:xfrm>
            <a:off x="6516611" y="1081375"/>
            <a:ext cx="3021654" cy="64511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项目章程</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48" name="矩形 47"/>
          <p:cNvSpPr/>
          <p:nvPr/>
        </p:nvSpPr>
        <p:spPr>
          <a:xfrm>
            <a:off x="6516610" y="2295061"/>
            <a:ext cx="2327609" cy="862319"/>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3200" b="1" kern="0" dirty="0" smtClean="0">
                <a:solidFill>
                  <a:schemeClr val="tx1">
                    <a:lumMod val="85000"/>
                    <a:lumOff val="15000"/>
                  </a:schemeClr>
                </a:solidFill>
                <a:latin typeface="+mn-ea"/>
                <a:sym typeface="FZHei-B01S" panose="02010601030101010101" pitchFamily="2" charset="-122"/>
              </a:rPr>
              <a:t>可行性分析</a:t>
            </a:r>
            <a:endParaRPr lang="zh-CN" altLang="en-US" sz="3200" b="1" kern="0" dirty="0">
              <a:solidFill>
                <a:schemeClr val="tx1">
                  <a:lumMod val="85000"/>
                  <a:lumOff val="15000"/>
                </a:schemeClr>
              </a:solidFill>
              <a:latin typeface="+mn-ea"/>
              <a:sym typeface="FZHei-B01S" panose="02010601030101010101" pitchFamily="2" charset="-122"/>
            </a:endParaRPr>
          </a:p>
        </p:txBody>
      </p:sp>
      <p:sp>
        <p:nvSpPr>
          <p:cNvPr id="51" name="矩形 50"/>
          <p:cNvSpPr/>
          <p:nvPr/>
        </p:nvSpPr>
        <p:spPr>
          <a:xfrm>
            <a:off x="6516610" y="3512856"/>
            <a:ext cx="2327609" cy="645113"/>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3200" b="1" kern="0" dirty="0" smtClean="0">
                <a:solidFill>
                  <a:schemeClr val="tx1">
                    <a:lumMod val="85000"/>
                    <a:lumOff val="15000"/>
                  </a:schemeClr>
                </a:solidFill>
                <a:latin typeface="+mn-ea"/>
                <a:sym typeface="FZHei-B01S" panose="02010601030101010101" pitchFamily="2" charset="-122"/>
              </a:rPr>
              <a:t>评审要点</a:t>
            </a:r>
            <a:endParaRPr lang="zh-CN" altLang="en-US" sz="3200" b="1" kern="0" dirty="0">
              <a:solidFill>
                <a:schemeClr val="tx1">
                  <a:lumMod val="85000"/>
                  <a:lumOff val="15000"/>
                </a:schemeClr>
              </a:solidFill>
              <a:latin typeface="+mn-ea"/>
              <a:sym typeface="FZHei-B01S" panose="02010601030101010101" pitchFamily="2" charset="-122"/>
            </a:endParaRPr>
          </a:p>
        </p:txBody>
      </p:sp>
      <p:sp>
        <p:nvSpPr>
          <p:cNvPr id="54" name="矩形 53"/>
          <p:cNvSpPr/>
          <p:nvPr/>
        </p:nvSpPr>
        <p:spPr>
          <a:xfrm>
            <a:off x="6516610" y="4742275"/>
            <a:ext cx="3021655" cy="2417906"/>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3200" b="1" kern="0" dirty="0" smtClean="0">
                <a:solidFill>
                  <a:schemeClr val="tx1">
                    <a:lumMod val="85000"/>
                    <a:lumOff val="15000"/>
                  </a:schemeClr>
                </a:solidFill>
                <a:latin typeface="+mn-ea"/>
                <a:sym typeface="FZHei-B01S" panose="02010601030101010101" pitchFamily="2" charset="-122"/>
              </a:rPr>
              <a:t>沟通管理计划和配置管理计划</a:t>
            </a:r>
            <a:endParaRPr lang="en-US" altLang="zh-CN" sz="3200" b="1" kern="0" dirty="0" smtClean="0">
              <a:solidFill>
                <a:schemeClr val="tx1">
                  <a:lumMod val="85000"/>
                  <a:lumOff val="15000"/>
                </a:schemeClr>
              </a:solidFill>
              <a:latin typeface="+mn-ea"/>
              <a:sym typeface="FZHei-B01S" panose="02010601030101010101" pitchFamily="2" charset="-122"/>
            </a:endParaRPr>
          </a:p>
          <a:p>
            <a:pPr lvl="0">
              <a:lnSpc>
                <a:spcPct val="120000"/>
              </a:lnSpc>
              <a:defRPr/>
            </a:pPr>
            <a:endParaRPr lang="zh-CN" altLang="en-US" sz="3200" b="1" kern="0" dirty="0">
              <a:solidFill>
                <a:schemeClr val="tx1">
                  <a:lumMod val="85000"/>
                  <a:lumOff val="15000"/>
                </a:schemeClr>
              </a:solidFill>
              <a:latin typeface="+mn-ea"/>
              <a:sym typeface="FZHei-B01S" panose="02010601030101010101" pitchFamily="2" charset="-122"/>
            </a:endParaRPr>
          </a:p>
        </p:txBody>
      </p:sp>
      <p:grpSp>
        <p:nvGrpSpPr>
          <p:cNvPr id="2" name="组合 1"/>
          <p:cNvGrpSpPr/>
          <p:nvPr/>
        </p:nvGrpSpPr>
        <p:grpSpPr>
          <a:xfrm>
            <a:off x="5792973" y="1167064"/>
            <a:ext cx="601432" cy="595509"/>
            <a:chOff x="5792973" y="1167064"/>
            <a:chExt cx="601432" cy="595509"/>
          </a:xfrm>
        </p:grpSpPr>
        <p:sp>
          <p:nvSpPr>
            <p:cNvPr id="56" name="椭圆 55"/>
            <p:cNvSpPr/>
            <p:nvPr/>
          </p:nvSpPr>
          <p:spPr>
            <a:xfrm>
              <a:off x="5792973" y="1167064"/>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57" name="文本框 56"/>
            <p:cNvSpPr txBox="1"/>
            <p:nvPr/>
          </p:nvSpPr>
          <p:spPr>
            <a:xfrm>
              <a:off x="5824588" y="1237563"/>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grpSp>
      <p:grpSp>
        <p:nvGrpSpPr>
          <p:cNvPr id="3" name="组合 2"/>
          <p:cNvGrpSpPr/>
          <p:nvPr/>
        </p:nvGrpSpPr>
        <p:grpSpPr>
          <a:xfrm>
            <a:off x="5823617" y="2370732"/>
            <a:ext cx="601432" cy="595509"/>
            <a:chOff x="5823617" y="2370732"/>
            <a:chExt cx="601432" cy="595509"/>
          </a:xfrm>
        </p:grpSpPr>
        <p:sp>
          <p:nvSpPr>
            <p:cNvPr id="58" name="椭圆 57"/>
            <p:cNvSpPr/>
            <p:nvPr/>
          </p:nvSpPr>
          <p:spPr>
            <a:xfrm>
              <a:off x="5823617" y="2370732"/>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59" name="文本框 58"/>
            <p:cNvSpPr txBox="1"/>
            <p:nvPr/>
          </p:nvSpPr>
          <p:spPr>
            <a:xfrm>
              <a:off x="5855232" y="2441231"/>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02</a:t>
              </a:r>
              <a:endParaRPr lang="zh-CN" altLang="en-US" sz="2400" b="1" dirty="0">
                <a:solidFill>
                  <a:schemeClr val="bg1"/>
                </a:solidFill>
                <a:latin typeface="+mn-ea"/>
                <a:sym typeface="FZHei-B01S" panose="02010601030101010101" pitchFamily="2" charset="-122"/>
              </a:endParaRPr>
            </a:p>
          </p:txBody>
        </p:sp>
      </p:grpSp>
      <p:grpSp>
        <p:nvGrpSpPr>
          <p:cNvPr id="4" name="组合 3"/>
          <p:cNvGrpSpPr/>
          <p:nvPr/>
        </p:nvGrpSpPr>
        <p:grpSpPr>
          <a:xfrm>
            <a:off x="5823617" y="3592169"/>
            <a:ext cx="601432" cy="595509"/>
            <a:chOff x="5823617" y="3592169"/>
            <a:chExt cx="601432" cy="595509"/>
          </a:xfrm>
        </p:grpSpPr>
        <p:sp>
          <p:nvSpPr>
            <p:cNvPr id="60" name="椭圆 59"/>
            <p:cNvSpPr/>
            <p:nvPr/>
          </p:nvSpPr>
          <p:spPr>
            <a:xfrm>
              <a:off x="5823617" y="3592169"/>
              <a:ext cx="595509" cy="595509"/>
            </a:xfrm>
            <a:prstGeom prst="ellipse">
              <a:avLst/>
            </a:prstGeom>
            <a:solidFill>
              <a:srgbClr val="7E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61" name="文本框 60"/>
            <p:cNvSpPr txBox="1"/>
            <p:nvPr/>
          </p:nvSpPr>
          <p:spPr>
            <a:xfrm>
              <a:off x="5855232" y="3662668"/>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03</a:t>
              </a:r>
              <a:endParaRPr lang="zh-CN" altLang="en-US" sz="2400" b="1" dirty="0">
                <a:solidFill>
                  <a:schemeClr val="bg1"/>
                </a:solidFill>
                <a:latin typeface="+mn-ea"/>
                <a:sym typeface="FZHei-B01S" panose="02010601030101010101" pitchFamily="2" charset="-122"/>
              </a:endParaRPr>
            </a:p>
          </p:txBody>
        </p:sp>
      </p:grpSp>
      <p:grpSp>
        <p:nvGrpSpPr>
          <p:cNvPr id="5" name="组合 4"/>
          <p:cNvGrpSpPr/>
          <p:nvPr/>
        </p:nvGrpSpPr>
        <p:grpSpPr>
          <a:xfrm>
            <a:off x="5792973" y="4829369"/>
            <a:ext cx="601432" cy="595509"/>
            <a:chOff x="5792973" y="4829369"/>
            <a:chExt cx="601432" cy="595509"/>
          </a:xfrm>
        </p:grpSpPr>
        <p:sp>
          <p:nvSpPr>
            <p:cNvPr id="62" name="椭圆 61"/>
            <p:cNvSpPr/>
            <p:nvPr/>
          </p:nvSpPr>
          <p:spPr>
            <a:xfrm>
              <a:off x="5792973" y="4829369"/>
              <a:ext cx="595509" cy="595509"/>
            </a:xfrm>
            <a:prstGeom prst="ellipse">
              <a:avLst/>
            </a:prstGeom>
            <a:solidFill>
              <a:srgbClr val="EE3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63" name="文本框 62"/>
            <p:cNvSpPr txBox="1"/>
            <p:nvPr/>
          </p:nvSpPr>
          <p:spPr>
            <a:xfrm>
              <a:off x="5824588" y="4899868"/>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04</a:t>
              </a:r>
              <a:endParaRPr lang="zh-CN" altLang="en-US" sz="2400" b="1" dirty="0">
                <a:solidFill>
                  <a:schemeClr val="bg1"/>
                </a:solidFill>
                <a:latin typeface="+mn-ea"/>
                <a:sym typeface="FZHei-B01S" panose="02010601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animEffect transition="in" filter="fade">
                                      <p:cBhvr>
                                        <p:cTn id="13" dur="500"/>
                                        <p:tgtEl>
                                          <p:spTgt spid="19"/>
                                        </p:tgtEl>
                                      </p:cBhvr>
                                    </p:animEffect>
                                  </p:childTnLst>
                                </p:cTn>
                              </p:par>
                            </p:childTnLst>
                          </p:cTn>
                        </p:par>
                        <p:par>
                          <p:cTn id="14" fill="hold">
                            <p:stCondLst>
                              <p:cond delay="1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22"/>
                                        </p:tgtEl>
                                        <p:attrNameLst>
                                          <p:attrName>style.visibility</p:attrName>
                                        </p:attrNameLst>
                                      </p:cBhvr>
                                      <p:to>
                                        <p:strVal val="visible"/>
                                      </p:to>
                                    </p:set>
                                    <p:anim by="(-#ppt_w*2)" calcmode="lin" valueType="num">
                                      <p:cBhvr rctx="PPT">
                                        <p:cTn id="17" dur="500" autoRev="1" fill="hold">
                                          <p:stCondLst>
                                            <p:cond delay="0"/>
                                          </p:stCondLst>
                                        </p:cTn>
                                        <p:tgtEl>
                                          <p:spTgt spid="22"/>
                                        </p:tgtEl>
                                        <p:attrNameLst>
                                          <p:attrName>ppt_w</p:attrName>
                                        </p:attrNameLst>
                                      </p:cBhvr>
                                    </p:anim>
                                    <p:anim by="(#ppt_w*0.50)" calcmode="lin" valueType="num">
                                      <p:cBhvr>
                                        <p:cTn id="18" dur="500" decel="50000" autoRev="1" fill="hold">
                                          <p:stCondLst>
                                            <p:cond delay="0"/>
                                          </p:stCondLst>
                                        </p:cTn>
                                        <p:tgtEl>
                                          <p:spTgt spid="22"/>
                                        </p:tgtEl>
                                        <p:attrNameLst>
                                          <p:attrName>ppt_x</p:attrName>
                                        </p:attrNameLst>
                                      </p:cBhvr>
                                    </p:anim>
                                    <p:anim from="(-#ppt_h/2)" to="(#ppt_y)" calcmode="lin" valueType="num">
                                      <p:cBhvr>
                                        <p:cTn id="19" dur="1000" fill="hold">
                                          <p:stCondLst>
                                            <p:cond delay="0"/>
                                          </p:stCondLst>
                                        </p:cTn>
                                        <p:tgtEl>
                                          <p:spTgt spid="22"/>
                                        </p:tgtEl>
                                        <p:attrNameLst>
                                          <p:attrName>ppt_y</p:attrName>
                                        </p:attrNameLst>
                                      </p:cBhvr>
                                    </p:anim>
                                    <p:animRot by="21600000">
                                      <p:cBhvr>
                                        <p:cTn id="20" dur="1000" fill="hold">
                                          <p:stCondLst>
                                            <p:cond delay="0"/>
                                          </p:stCondLst>
                                        </p:cTn>
                                        <p:tgtEl>
                                          <p:spTgt spid="22"/>
                                        </p:tgtEl>
                                        <p:attrNameLst>
                                          <p:attrName>r</p:attrName>
                                        </p:attrNameLst>
                                      </p:cBhvr>
                                    </p:animRot>
                                  </p:childTnLst>
                                </p:cTn>
                              </p:par>
                            </p:childTnLst>
                          </p:cTn>
                        </p:par>
                        <p:par>
                          <p:cTn id="21" fill="hold">
                            <p:stCondLst>
                              <p:cond delay="27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1"/>
                                        </p:tgtEl>
                                        <p:attrNameLst>
                                          <p:attrName>style.visibility</p:attrName>
                                        </p:attrNameLst>
                                      </p:cBhvr>
                                      <p:to>
                                        <p:strVal val="visible"/>
                                      </p:to>
                                    </p:set>
                                    <p:anim by="(-#ppt_w*2)" calcmode="lin" valueType="num">
                                      <p:cBhvr rctx="PPT">
                                        <p:cTn id="24" dur="500" autoRev="1" fill="hold">
                                          <p:stCondLst>
                                            <p:cond delay="0"/>
                                          </p:stCondLst>
                                        </p:cTn>
                                        <p:tgtEl>
                                          <p:spTgt spid="21"/>
                                        </p:tgtEl>
                                        <p:attrNameLst>
                                          <p:attrName>ppt_w</p:attrName>
                                        </p:attrNameLst>
                                      </p:cBhvr>
                                    </p:anim>
                                    <p:anim by="(#ppt_w*0.50)" calcmode="lin" valueType="num">
                                      <p:cBhvr>
                                        <p:cTn id="25" dur="500" decel="50000" autoRev="1" fill="hold">
                                          <p:stCondLst>
                                            <p:cond delay="0"/>
                                          </p:stCondLst>
                                        </p:cTn>
                                        <p:tgtEl>
                                          <p:spTgt spid="21"/>
                                        </p:tgtEl>
                                        <p:attrNameLst>
                                          <p:attrName>ppt_x</p:attrName>
                                        </p:attrNameLst>
                                      </p:cBhvr>
                                    </p:anim>
                                    <p:anim from="(-#ppt_h/2)" to="(#ppt_y)" calcmode="lin" valueType="num">
                                      <p:cBhvr>
                                        <p:cTn id="26" dur="1000" fill="hold">
                                          <p:stCondLst>
                                            <p:cond delay="0"/>
                                          </p:stCondLst>
                                        </p:cTn>
                                        <p:tgtEl>
                                          <p:spTgt spid="21"/>
                                        </p:tgtEl>
                                        <p:attrNameLst>
                                          <p:attrName>ppt_y</p:attrName>
                                        </p:attrNameLst>
                                      </p:cBhvr>
                                    </p:anim>
                                    <p:animRot by="21600000">
                                      <p:cBhvr>
                                        <p:cTn id="27" dur="1000" fill="hold">
                                          <p:stCondLst>
                                            <p:cond delay="0"/>
                                          </p:stCondLst>
                                        </p:cTn>
                                        <p:tgtEl>
                                          <p:spTgt spid="21"/>
                                        </p:tgtEl>
                                        <p:attrNameLst>
                                          <p:attrName>r</p:attrName>
                                        </p:attrNameLst>
                                      </p:cBhvr>
                                    </p:animRot>
                                  </p:childTnLst>
                                </p:cTn>
                              </p:par>
                            </p:childTnLst>
                          </p:cTn>
                        </p:par>
                        <p:par>
                          <p:cTn id="28" fill="hold">
                            <p:stCondLst>
                              <p:cond delay="3800"/>
                            </p:stCondLst>
                            <p:childTnLst>
                              <p:par>
                                <p:cTn id="29" presetID="53" presetClass="entr" presetSubtype="16"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par>
                          <p:cTn id="34" fill="hold">
                            <p:stCondLst>
                              <p:cond delay="4300"/>
                            </p:stCondLst>
                            <p:childTnLst>
                              <p:par>
                                <p:cTn id="35" presetID="53" presetClass="entr" presetSubtype="16"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Effect transition="in" filter="fade">
                                      <p:cBhvr>
                                        <p:cTn id="39" dur="500"/>
                                        <p:tgtEl>
                                          <p:spTgt spid="3"/>
                                        </p:tgtEl>
                                      </p:cBhvr>
                                    </p:animEffect>
                                  </p:childTnLst>
                                </p:cTn>
                              </p:par>
                            </p:childTnLst>
                          </p:cTn>
                        </p:par>
                        <p:par>
                          <p:cTn id="40" fill="hold">
                            <p:stCondLst>
                              <p:cond delay="4800"/>
                            </p:stCondLst>
                            <p:childTnLst>
                              <p:par>
                                <p:cTn id="41" presetID="53" presetClass="entr" presetSubtype="16"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par>
                          <p:cTn id="46" fill="hold">
                            <p:stCondLst>
                              <p:cond delay="5300"/>
                            </p:stCondLst>
                            <p:childTnLst>
                              <p:par>
                                <p:cTn id="47" presetID="53" presetClass="entr" presetSubtype="16"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a:t>操作</a:t>
            </a:r>
            <a:r>
              <a:rPr lang="zh-CN" altLang="zh-CN" sz="3200" b="1" dirty="0" smtClean="0"/>
              <a:t>可行性</a:t>
            </a:r>
            <a:r>
              <a:rPr lang="zh-CN" altLang="zh-CN" sz="3200" b="1" dirty="0"/>
              <a:t>实力分析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5" name="矩形 4"/>
          <p:cNvSpPr/>
          <p:nvPr/>
        </p:nvSpPr>
        <p:spPr>
          <a:xfrm>
            <a:off x="1613648" y="2624735"/>
            <a:ext cx="7933764" cy="1477328"/>
          </a:xfrm>
          <a:prstGeom prst="rect">
            <a:avLst/>
          </a:prstGeom>
        </p:spPr>
        <p:txBody>
          <a:bodyPr wrap="square">
            <a:spAutoFit/>
          </a:bodyPr>
          <a:lstStyle/>
          <a:p>
            <a:r>
              <a:rPr lang="en-US" altLang="zh-CN" dirty="0" smtClean="0"/>
              <a:t>    </a:t>
            </a:r>
            <a:r>
              <a:rPr lang="zh-CN" altLang="zh-CN" dirty="0" smtClean="0"/>
              <a:t>本</a:t>
            </a:r>
            <a:r>
              <a:rPr lang="zh-CN" altLang="zh-CN" dirty="0"/>
              <a:t>系统的用户群体主要是教师（在该网站有申请开课的用户），注册学生，游客（未注册的用户</a:t>
            </a:r>
            <a:r>
              <a:rPr lang="zh-CN" altLang="zh-CN" dirty="0" smtClean="0"/>
              <a:t>）。</a:t>
            </a:r>
            <a:endParaRPr lang="zh-CN" altLang="zh-CN" dirty="0"/>
          </a:p>
          <a:p>
            <a:r>
              <a:rPr lang="en-US" altLang="zh-CN" dirty="0" smtClean="0"/>
              <a:t>    </a:t>
            </a:r>
            <a:r>
              <a:rPr lang="zh-CN" altLang="zh-CN" dirty="0" smtClean="0"/>
              <a:t>因此</a:t>
            </a:r>
            <a:r>
              <a:rPr lang="zh-CN" altLang="zh-CN" dirty="0"/>
              <a:t>项目开发的目标是具有正常交互能力的网站，上述的三类用户都是具有正常使用能力的群体，因此在操作上是可行的</a:t>
            </a:r>
            <a:r>
              <a:rPr lang="zh-CN" altLang="zh-CN" dirty="0" smtClean="0"/>
              <a:t>。</a:t>
            </a:r>
            <a:endParaRPr lang="en-US" altLang="zh-CN" dirty="0" smtClean="0"/>
          </a:p>
          <a:p>
            <a:r>
              <a:rPr lang="en-US" altLang="zh-CN" dirty="0"/>
              <a:t> </a:t>
            </a:r>
            <a:r>
              <a:rPr lang="en-US" altLang="zh-CN" dirty="0" smtClean="0"/>
              <a:t>   </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zh-CN" sz="3200" b="1" dirty="0"/>
              <a:t>技术可行性分析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26" name="TextBox 25"/>
          <p:cNvSpPr txBox="1"/>
          <p:nvPr/>
        </p:nvSpPr>
        <p:spPr>
          <a:xfrm>
            <a:off x="1826723" y="2331890"/>
            <a:ext cx="7534169" cy="2554545"/>
          </a:xfrm>
          <a:prstGeom prst="rect">
            <a:avLst/>
          </a:prstGeom>
          <a:noFill/>
        </p:spPr>
        <p:txBody>
          <a:bodyPr wrap="square" rtlCol="0">
            <a:spAutoFit/>
          </a:bodyPr>
          <a:lstStyle/>
          <a:p>
            <a:r>
              <a:rPr lang="en-US" altLang="zh-CN" sz="2000" dirty="0" smtClean="0"/>
              <a:t>     </a:t>
            </a:r>
            <a:r>
              <a:rPr lang="zh-CN" altLang="zh-CN" sz="2000" dirty="0" smtClean="0"/>
              <a:t>服务器</a:t>
            </a:r>
            <a:r>
              <a:rPr lang="zh-CN" altLang="zh-CN" sz="2000" dirty="0"/>
              <a:t>建议选用</a:t>
            </a:r>
            <a:r>
              <a:rPr lang="en-US" altLang="zh-CN" sz="2000" dirty="0"/>
              <a:t>Intel CPU,</a:t>
            </a:r>
            <a:r>
              <a:rPr lang="zh-CN" altLang="zh-CN" sz="2000" dirty="0"/>
              <a:t>可以选择</a:t>
            </a:r>
            <a:r>
              <a:rPr lang="en-US" altLang="zh-CN" sz="2000" dirty="0"/>
              <a:t>Windows</a:t>
            </a:r>
            <a:r>
              <a:rPr lang="zh-CN" altLang="zh-CN" sz="2000" dirty="0"/>
              <a:t>或者</a:t>
            </a:r>
            <a:r>
              <a:rPr lang="en-US" altLang="zh-CN" sz="2000" dirty="0"/>
              <a:t>Linux.</a:t>
            </a:r>
            <a:endParaRPr lang="zh-CN" altLang="zh-CN" sz="2000" dirty="0"/>
          </a:p>
          <a:p>
            <a:r>
              <a:rPr lang="zh-CN" altLang="zh-CN" sz="2000" dirty="0"/>
              <a:t>开发平台可以选择</a:t>
            </a:r>
            <a:r>
              <a:rPr lang="en-US" altLang="zh-CN" sz="2000" dirty="0">
                <a:solidFill>
                  <a:srgbClr val="FF0000"/>
                </a:solidFill>
              </a:rPr>
              <a:t>IIS, .NET</a:t>
            </a:r>
            <a:r>
              <a:rPr lang="zh-CN" altLang="zh-CN" sz="2000" dirty="0"/>
              <a:t>或者</a:t>
            </a:r>
            <a:r>
              <a:rPr lang="en-US" altLang="zh-CN" sz="2000" dirty="0">
                <a:solidFill>
                  <a:srgbClr val="FF0000"/>
                </a:solidFill>
              </a:rPr>
              <a:t>apache, tomcat/</a:t>
            </a:r>
            <a:r>
              <a:rPr lang="en-US" altLang="zh-CN" sz="2000" dirty="0" err="1">
                <a:solidFill>
                  <a:srgbClr val="FF0000"/>
                </a:solidFill>
              </a:rPr>
              <a:t>jboss</a:t>
            </a:r>
            <a:r>
              <a:rPr lang="zh-CN" altLang="zh-CN" sz="2000" dirty="0" smtClean="0"/>
              <a:t>平台</a:t>
            </a:r>
            <a:r>
              <a:rPr lang="zh-CN" altLang="en-US" sz="2000" dirty="0" smtClean="0"/>
              <a:t>。</a:t>
            </a:r>
            <a:endParaRPr lang="en-US" altLang="zh-CN" sz="2000" dirty="0" smtClean="0"/>
          </a:p>
          <a:p>
            <a:r>
              <a:rPr lang="en-US" altLang="zh-CN" sz="2000" dirty="0" smtClean="0"/>
              <a:t>    </a:t>
            </a:r>
            <a:r>
              <a:rPr lang="zh-CN" altLang="zh-CN" sz="2000" dirty="0" smtClean="0"/>
              <a:t>在</a:t>
            </a:r>
            <a:r>
              <a:rPr lang="zh-CN" altLang="zh-CN" sz="2000" dirty="0"/>
              <a:t>开发网站上，我们使用</a:t>
            </a:r>
            <a:r>
              <a:rPr lang="en-US" altLang="zh-CN" sz="2000" dirty="0">
                <a:solidFill>
                  <a:srgbClr val="FF0000"/>
                </a:solidFill>
              </a:rPr>
              <a:t>HTML</a:t>
            </a:r>
            <a:r>
              <a:rPr lang="zh-CN" altLang="zh-CN" sz="2000" dirty="0"/>
              <a:t>作为网站开发语言，结合</a:t>
            </a:r>
            <a:r>
              <a:rPr lang="en-US" altLang="zh-CN" sz="2000" dirty="0"/>
              <a:t>JS</a:t>
            </a:r>
            <a:r>
              <a:rPr lang="zh-CN" altLang="zh-CN" sz="2000" dirty="0"/>
              <a:t>去设计一些动态效果</a:t>
            </a:r>
            <a:r>
              <a:rPr lang="zh-CN" altLang="zh-CN" sz="2000" dirty="0" smtClean="0"/>
              <a:t>，</a:t>
            </a:r>
            <a:r>
              <a:rPr lang="zh-CN" altLang="en-US" sz="2000" dirty="0" smtClean="0"/>
              <a:t>有额外的时间可以</a:t>
            </a:r>
            <a:r>
              <a:rPr lang="zh-CN" altLang="zh-CN" sz="2000" dirty="0" smtClean="0"/>
              <a:t>使用</a:t>
            </a:r>
            <a:r>
              <a:rPr lang="en-US" altLang="zh-CN" sz="2000" dirty="0"/>
              <a:t>react.js</a:t>
            </a:r>
            <a:r>
              <a:rPr lang="zh-CN" altLang="zh-CN" sz="2000" dirty="0"/>
              <a:t>库渲染</a:t>
            </a:r>
            <a:r>
              <a:rPr lang="en-US" altLang="zh-CN" sz="2000" dirty="0"/>
              <a:t>HTML</a:t>
            </a:r>
            <a:r>
              <a:rPr lang="zh-CN" altLang="zh-CN" sz="2000" dirty="0"/>
              <a:t>视图、使用</a:t>
            </a:r>
            <a:r>
              <a:rPr lang="en-US" altLang="zh-CN" sz="2000" dirty="0"/>
              <a:t>AJAX</a:t>
            </a:r>
            <a:r>
              <a:rPr lang="zh-CN" altLang="zh-CN" sz="2000" dirty="0"/>
              <a:t>去提高网页效率等技术</a:t>
            </a:r>
            <a:r>
              <a:rPr lang="zh-CN" altLang="zh-CN" sz="2000" dirty="0" smtClean="0"/>
              <a:t>。</a:t>
            </a:r>
            <a:endParaRPr lang="en-US" altLang="zh-CN" sz="2000" dirty="0" smtClean="0"/>
          </a:p>
          <a:p>
            <a:r>
              <a:rPr lang="zh-CN" altLang="en-US" sz="2000" dirty="0" smtClean="0"/>
              <a:t>    在制作</a:t>
            </a:r>
            <a:r>
              <a:rPr lang="en-US" altLang="zh-CN" sz="2000" dirty="0" smtClean="0"/>
              <a:t>APP</a:t>
            </a:r>
            <a:r>
              <a:rPr lang="zh-CN" altLang="en-US" sz="2000" dirty="0" smtClean="0"/>
              <a:t>上，在技术上我们选择学习和使用</a:t>
            </a:r>
            <a:r>
              <a:rPr lang="en-US" altLang="zh-CN" sz="2000" dirty="0" smtClean="0">
                <a:solidFill>
                  <a:srgbClr val="FF0000"/>
                </a:solidFill>
              </a:rPr>
              <a:t>Flutter</a:t>
            </a:r>
            <a:r>
              <a:rPr lang="zh-CN" altLang="en-US" sz="2000" dirty="0" smtClean="0"/>
              <a:t>开源</a:t>
            </a:r>
            <a:r>
              <a:rPr lang="zh-CN" altLang="en-US" sz="2000" dirty="0"/>
              <a:t>移动应用软件开发</a:t>
            </a:r>
            <a:r>
              <a:rPr lang="zh-CN" altLang="en-US" sz="2000" dirty="0" smtClean="0"/>
              <a:t>工具包和</a:t>
            </a:r>
            <a:r>
              <a:rPr lang="en-US" altLang="zh-CN" sz="2000" dirty="0" smtClean="0"/>
              <a:t>Dart</a:t>
            </a:r>
            <a:r>
              <a:rPr lang="zh-CN" altLang="en-US" sz="2000" dirty="0" smtClean="0"/>
              <a:t>语言，可以很好的开发</a:t>
            </a:r>
            <a:r>
              <a:rPr lang="en-US" altLang="zh-CN" sz="2000" dirty="0" smtClean="0"/>
              <a:t>android</a:t>
            </a:r>
            <a:r>
              <a:rPr lang="zh-CN" altLang="en-US" sz="2000" dirty="0" smtClean="0"/>
              <a:t>和</a:t>
            </a:r>
            <a:r>
              <a:rPr lang="en-US" altLang="zh-CN" sz="2000" dirty="0" smtClean="0"/>
              <a:t>IOS</a:t>
            </a:r>
            <a:r>
              <a:rPr lang="zh-CN" altLang="en-US" sz="2000" dirty="0" smtClean="0"/>
              <a:t>上的</a:t>
            </a:r>
            <a:r>
              <a:rPr lang="en-US" altLang="zh-CN" sz="2000" dirty="0" smtClean="0"/>
              <a:t>app</a:t>
            </a:r>
            <a:r>
              <a:rPr lang="zh-CN" altLang="en-US" sz="2000" dirty="0" smtClean="0"/>
              <a:t>，并且有热加载，跨平台等</a:t>
            </a:r>
            <a:r>
              <a:rPr lang="zh-CN" altLang="en-US" sz="2000" dirty="0"/>
              <a:t>优势</a:t>
            </a:r>
            <a:r>
              <a:rPr lang="zh-CN" altLang="zh-CN" sz="2000" dirty="0" smtClean="0"/>
              <a:t>。</a:t>
            </a:r>
            <a:endParaRPr lang="en-US" altLang="zh-CN" sz="2000" dirty="0" smtClean="0"/>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zh-CN" sz="3200" b="1" dirty="0"/>
              <a:t>时间和资源可行性分析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26" name="TextBox 25"/>
          <p:cNvSpPr txBox="1"/>
          <p:nvPr/>
        </p:nvSpPr>
        <p:spPr>
          <a:xfrm>
            <a:off x="1201496" y="2289354"/>
            <a:ext cx="7534169" cy="1938992"/>
          </a:xfrm>
          <a:prstGeom prst="rect">
            <a:avLst/>
          </a:prstGeom>
          <a:noFill/>
        </p:spPr>
        <p:txBody>
          <a:bodyPr wrap="square" rtlCol="0">
            <a:spAutoFit/>
          </a:bodyPr>
          <a:lstStyle/>
          <a:p>
            <a:pPr lvl="0"/>
            <a:r>
              <a:rPr lang="en-US" altLang="zh-CN" sz="2000" dirty="0" smtClean="0"/>
              <a:t>    </a:t>
            </a:r>
            <a:r>
              <a:rPr lang="zh-CN" altLang="zh-CN" sz="2000" dirty="0" smtClean="0"/>
              <a:t>按照</a:t>
            </a:r>
            <a:r>
              <a:rPr lang="zh-CN" altLang="zh-CN" sz="2000" dirty="0"/>
              <a:t>本课程的教学进度，开发本产品是可行的，我们一共花费两</a:t>
            </a:r>
            <a:r>
              <a:rPr lang="zh-CN" altLang="zh-CN" sz="2000" dirty="0" smtClean="0"/>
              <a:t>个</a:t>
            </a:r>
            <a:r>
              <a:rPr lang="zh-CN" altLang="en-US" sz="2000" dirty="0" smtClean="0"/>
              <a:t>学期</a:t>
            </a:r>
            <a:r>
              <a:rPr lang="zh-CN" altLang="zh-CN" sz="2000" dirty="0" smtClean="0"/>
              <a:t>的</a:t>
            </a:r>
            <a:r>
              <a:rPr lang="zh-CN" altLang="zh-CN" sz="2000" dirty="0"/>
              <a:t>课程去开发此项目，到</a:t>
            </a:r>
            <a:r>
              <a:rPr lang="zh-CN" altLang="zh-CN" sz="2000" dirty="0" smtClean="0"/>
              <a:t>最后可以</a:t>
            </a:r>
            <a:r>
              <a:rPr lang="zh-CN" altLang="zh-CN" sz="2000" dirty="0"/>
              <a:t>提交一</a:t>
            </a:r>
            <a:r>
              <a:rPr lang="zh-CN" altLang="zh-CN" sz="2000" dirty="0" smtClean="0"/>
              <a:t>个</a:t>
            </a:r>
            <a:r>
              <a:rPr lang="zh-CN" altLang="en-US" sz="2000" dirty="0" smtClean="0"/>
              <a:t>完整</a:t>
            </a:r>
            <a:r>
              <a:rPr lang="zh-CN" altLang="zh-CN" sz="2000" dirty="0" smtClean="0"/>
              <a:t>的</a:t>
            </a:r>
            <a:r>
              <a:rPr lang="zh-CN" altLang="zh-CN" sz="2000" dirty="0"/>
              <a:t>产品。</a:t>
            </a:r>
          </a:p>
          <a:p>
            <a:pPr lvl="0"/>
            <a:r>
              <a:rPr lang="zh-CN" altLang="zh-CN" sz="2000" dirty="0"/>
              <a:t>预算中的人力资源是可以及时到位的，人员包括我们组五名开发成员。</a:t>
            </a:r>
          </a:p>
          <a:p>
            <a:pPr lvl="0"/>
            <a:r>
              <a:rPr lang="en-US" altLang="zh-CN" sz="2000" dirty="0" smtClean="0"/>
              <a:t>    </a:t>
            </a:r>
            <a:r>
              <a:rPr lang="zh-CN" altLang="zh-CN" sz="2000" dirty="0" smtClean="0"/>
              <a:t>预算</a:t>
            </a:r>
            <a:r>
              <a:rPr lang="zh-CN" altLang="zh-CN" sz="2000" dirty="0"/>
              <a:t>中</a:t>
            </a:r>
            <a:r>
              <a:rPr lang="zh-CN" altLang="zh-CN" sz="2000" dirty="0" smtClean="0"/>
              <a:t>的</a:t>
            </a:r>
            <a:r>
              <a:rPr lang="zh-CN" altLang="en-US" sz="2000" dirty="0" smtClean="0"/>
              <a:t>物力资源也是</a:t>
            </a:r>
            <a:r>
              <a:rPr lang="zh-CN" altLang="zh-CN" sz="2000" dirty="0" smtClean="0"/>
              <a:t>可以</a:t>
            </a:r>
            <a:r>
              <a:rPr lang="zh-CN" altLang="zh-CN" sz="2000" dirty="0"/>
              <a:t>及时到位的，包括计算机，手机，服务器等。</a:t>
            </a: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zh-CN" sz="3200" b="1" dirty="0"/>
              <a:t>知识产权可行性分析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26" name="TextBox 25"/>
          <p:cNvSpPr txBox="1"/>
          <p:nvPr/>
        </p:nvSpPr>
        <p:spPr>
          <a:xfrm>
            <a:off x="1826723" y="2338680"/>
            <a:ext cx="7534169" cy="2246769"/>
          </a:xfrm>
          <a:prstGeom prst="rect">
            <a:avLst/>
          </a:prstGeom>
          <a:noFill/>
        </p:spPr>
        <p:txBody>
          <a:bodyPr wrap="square" rtlCol="0">
            <a:spAutoFit/>
          </a:bodyPr>
          <a:lstStyle/>
          <a:p>
            <a:pPr lvl="0"/>
            <a:r>
              <a:rPr lang="en-US" altLang="zh-CN" sz="2000" dirty="0" smtClean="0"/>
              <a:t>    </a:t>
            </a:r>
            <a:r>
              <a:rPr lang="zh-CN" altLang="zh-CN" sz="2000" dirty="0" smtClean="0"/>
              <a:t>本产品</a:t>
            </a:r>
            <a:r>
              <a:rPr lang="zh-CN" altLang="zh-CN" sz="2000" dirty="0"/>
              <a:t>在知识产品上是可行的，并没有某些相关的教学辅助网站专利（结果来自</a:t>
            </a:r>
            <a:r>
              <a:rPr lang="en-US" altLang="zh-CN" sz="2000" dirty="0">
                <a:hlinkClick r:id="rId4"/>
              </a:rPr>
              <a:t>http://www.pss-system.gov.cn</a:t>
            </a:r>
            <a:r>
              <a:rPr lang="en-US" altLang="zh-CN" sz="2000" dirty="0"/>
              <a:t> </a:t>
            </a:r>
            <a:r>
              <a:rPr lang="zh-CN" altLang="zh-CN" sz="2000" dirty="0"/>
              <a:t>专利检索及分析网站）</a:t>
            </a:r>
          </a:p>
          <a:p>
            <a:r>
              <a:rPr lang="en-US" altLang="zh-CN" sz="2000" dirty="0" smtClean="0"/>
              <a:t>    </a:t>
            </a:r>
            <a:r>
              <a:rPr lang="zh-CN" altLang="zh-CN" sz="2000" dirty="0" smtClean="0"/>
              <a:t>本</a:t>
            </a:r>
            <a:r>
              <a:rPr lang="zh-CN" altLang="zh-CN" sz="2000" dirty="0"/>
              <a:t>产品可以得到只是产权保护，申请专利必需按照规定向国家知识产权局提交必要的申请文件。</a:t>
            </a:r>
            <a:r>
              <a:rPr lang="en-US" altLang="zh-CN" sz="2000" dirty="0"/>
              <a:t> </a:t>
            </a:r>
            <a:r>
              <a:rPr lang="zh-CN" altLang="zh-CN" sz="2000" dirty="0"/>
              <a:t>申请发明或者实用新型专利，应当提交请求书、说明书、权利要求书、说明书摘要和必要的附图等文件。</a:t>
            </a: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经济</a:t>
            </a:r>
            <a:r>
              <a:rPr lang="zh-CN" altLang="zh-CN" sz="3200" b="1" dirty="0" smtClean="0"/>
              <a:t>可行性</a:t>
            </a:r>
            <a:r>
              <a:rPr lang="zh-CN" altLang="zh-CN" sz="3200" b="1" dirty="0"/>
              <a:t>分析</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26" name="TextBox 25"/>
          <p:cNvSpPr txBox="1"/>
          <p:nvPr/>
        </p:nvSpPr>
        <p:spPr>
          <a:xfrm>
            <a:off x="1826723" y="2554960"/>
            <a:ext cx="7534169" cy="1015663"/>
          </a:xfrm>
          <a:prstGeom prst="rect">
            <a:avLst/>
          </a:prstGeom>
          <a:noFill/>
        </p:spPr>
        <p:txBody>
          <a:bodyPr wrap="square" rtlCol="0">
            <a:spAutoFit/>
          </a:bodyPr>
          <a:lstStyle/>
          <a:p>
            <a:r>
              <a:rPr lang="en-US" altLang="zh-CN" sz="2000" dirty="0" smtClean="0"/>
              <a:t>    </a:t>
            </a:r>
            <a:r>
              <a:rPr lang="zh-CN" altLang="zh-CN" sz="2000" dirty="0" smtClean="0"/>
              <a:t>一</a:t>
            </a:r>
            <a:r>
              <a:rPr lang="zh-CN" altLang="zh-CN" sz="2000" dirty="0"/>
              <a:t>个系统的开发中需要大量的经费，本次项目是教学课程项目，在经费上开销不会很大，因此所有在经费上的开销都由我们组内平摊。</a:t>
            </a: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45113"/>
          </a:xfrm>
          <a:prstGeom prst="rect">
            <a:avLst/>
          </a:prstGeom>
        </p:spPr>
        <p:txBody>
          <a:bodyPr wrap="square">
            <a:spAutoFit/>
            <a:scene3d>
              <a:camera prst="orthographicFront"/>
              <a:lightRig rig="threePt" dir="t"/>
            </a:scene3d>
            <a:sp3d contourW="12700"/>
          </a:bodyPr>
          <a:lstStyle/>
          <a:p>
            <a:pPr lvl="0">
              <a:lnSpc>
                <a:spcPct val="120000"/>
              </a:lnSpc>
              <a:defRPr/>
            </a:pPr>
            <a:r>
              <a:rPr lang="en-US" altLang="zh-CN" sz="3200" dirty="0"/>
              <a:t>SWOT</a:t>
            </a:r>
            <a:r>
              <a:rPr lang="zh-CN" altLang="zh-CN" sz="3200" dirty="0"/>
              <a:t>分析</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26" name="TextBox 25"/>
          <p:cNvSpPr txBox="1"/>
          <p:nvPr/>
        </p:nvSpPr>
        <p:spPr>
          <a:xfrm>
            <a:off x="1103086" y="1368300"/>
            <a:ext cx="8439607" cy="5232202"/>
          </a:xfrm>
          <a:prstGeom prst="rect">
            <a:avLst/>
          </a:prstGeom>
          <a:noFill/>
        </p:spPr>
        <p:txBody>
          <a:bodyPr wrap="square" rtlCol="0">
            <a:spAutoFit/>
          </a:bodyPr>
          <a:lstStyle/>
          <a:p>
            <a:pPr marL="0" lvl="1" fontAlgn="base"/>
            <a:r>
              <a:rPr lang="zh-CN" altLang="zh-CN" sz="2000" b="1" dirty="0"/>
              <a:t>自身的</a:t>
            </a:r>
            <a:r>
              <a:rPr lang="zh-CN" altLang="zh-CN" sz="2000" b="1" dirty="0" smtClean="0">
                <a:solidFill>
                  <a:srgbClr val="FF0000"/>
                </a:solidFill>
              </a:rPr>
              <a:t>优势</a:t>
            </a:r>
            <a:r>
              <a:rPr lang="zh-CN" altLang="en-US" sz="2000" b="1" dirty="0" smtClean="0"/>
              <a:t>：</a:t>
            </a:r>
            <a:endParaRPr lang="zh-CN" altLang="zh-CN" sz="2000" b="1" dirty="0"/>
          </a:p>
          <a:p>
            <a:pPr lvl="0"/>
            <a:r>
              <a:rPr lang="en-US" altLang="zh-CN" sz="2000" dirty="0" smtClean="0"/>
              <a:t>1.</a:t>
            </a:r>
            <a:r>
              <a:rPr lang="zh-CN" altLang="zh-CN" sz="2000" dirty="0" smtClean="0"/>
              <a:t>组</a:t>
            </a:r>
            <a:r>
              <a:rPr lang="zh-CN" altLang="zh-CN" sz="2000" dirty="0"/>
              <a:t>内合作关系和谐，有着完成这一共同目标的决心。</a:t>
            </a:r>
          </a:p>
          <a:p>
            <a:pPr lvl="0"/>
            <a:r>
              <a:rPr lang="en-US" altLang="zh-CN" sz="2000" dirty="0" smtClean="0"/>
              <a:t>2.</a:t>
            </a:r>
            <a:r>
              <a:rPr lang="zh-CN" altLang="zh-CN" sz="2000" dirty="0" smtClean="0"/>
              <a:t>认真</a:t>
            </a:r>
            <a:r>
              <a:rPr lang="zh-CN" altLang="zh-CN" sz="2000" dirty="0"/>
              <a:t>对待老师的课程，不敢马虎处理，可以把大量时间投入到对软件</a:t>
            </a:r>
            <a:r>
              <a:rPr lang="zh-CN" altLang="zh-CN" sz="2000" dirty="0" smtClean="0"/>
              <a:t>需上</a:t>
            </a:r>
            <a:r>
              <a:rPr lang="zh-CN" altLang="zh-CN" sz="2000" dirty="0"/>
              <a:t>。</a:t>
            </a:r>
          </a:p>
          <a:p>
            <a:pPr lvl="0"/>
            <a:r>
              <a:rPr lang="en-US" altLang="zh-CN" sz="2000" dirty="0" smtClean="0"/>
              <a:t>3.</a:t>
            </a:r>
            <a:r>
              <a:rPr lang="zh-CN" altLang="zh-CN" sz="2000" dirty="0" smtClean="0"/>
              <a:t>对于</a:t>
            </a:r>
            <a:r>
              <a:rPr lang="zh-CN" altLang="zh-CN" sz="2000" dirty="0"/>
              <a:t>现有教学辅助网站存在想要改进的点，并且有决心可以做的更好。</a:t>
            </a:r>
          </a:p>
          <a:p>
            <a:pPr lvl="0"/>
            <a:r>
              <a:rPr lang="en-US" altLang="zh-CN" sz="2000" dirty="0" smtClean="0"/>
              <a:t>4.</a:t>
            </a:r>
            <a:r>
              <a:rPr lang="zh-CN" altLang="zh-CN" sz="2000" dirty="0" smtClean="0"/>
              <a:t>组</a:t>
            </a:r>
            <a:r>
              <a:rPr lang="zh-CN" altLang="zh-CN" sz="2000" dirty="0"/>
              <a:t>内成员学习能力强，对待新的事物有着很快的接收能力和运用能力</a:t>
            </a:r>
            <a:r>
              <a:rPr lang="zh-CN" altLang="zh-CN" sz="2000" dirty="0" smtClean="0"/>
              <a:t>。</a:t>
            </a:r>
            <a:endParaRPr lang="en-US" altLang="zh-CN" sz="2000" dirty="0" smtClean="0"/>
          </a:p>
          <a:p>
            <a:pPr lvl="0"/>
            <a:r>
              <a:rPr lang="en-US" altLang="zh-CN" sz="2000" dirty="0" smtClean="0"/>
              <a:t>5.</a:t>
            </a:r>
            <a:r>
              <a:rPr lang="zh-CN" altLang="en-US" sz="2000" dirty="0" smtClean="0"/>
              <a:t>对于市场可行分析下，发现当前系统存在的种种缺点，并且认为可以改良。</a:t>
            </a:r>
            <a:endParaRPr lang="en-US" altLang="zh-CN" sz="2000" dirty="0" smtClean="0"/>
          </a:p>
          <a:p>
            <a:pPr lvl="0"/>
            <a:r>
              <a:rPr lang="en-US" altLang="zh-CN" sz="2000" dirty="0" smtClean="0"/>
              <a:t>6.</a:t>
            </a:r>
            <a:r>
              <a:rPr lang="zh-CN" altLang="en-US" sz="2000" dirty="0" smtClean="0"/>
              <a:t>对于法律可行性分析下，发现我们的项目是符合法律法规的。</a:t>
            </a:r>
            <a:endParaRPr lang="en-US" altLang="zh-CN" sz="2000" dirty="0" smtClean="0"/>
          </a:p>
          <a:p>
            <a:pPr lvl="0"/>
            <a:r>
              <a:rPr lang="en-US" altLang="zh-CN" sz="2000" dirty="0" smtClean="0"/>
              <a:t>7.</a:t>
            </a:r>
            <a:r>
              <a:rPr lang="zh-CN" altLang="en-US" sz="2000" dirty="0" smtClean="0"/>
              <a:t>对于操作可行性分析下，发下那我们的项目是可操作的。</a:t>
            </a:r>
            <a:endParaRPr lang="en-US" altLang="zh-CN" sz="2000" dirty="0" smtClean="0"/>
          </a:p>
          <a:p>
            <a:pPr lvl="0"/>
            <a:r>
              <a:rPr lang="en-US" altLang="zh-CN" sz="2000" dirty="0" smtClean="0"/>
              <a:t>8.</a:t>
            </a:r>
            <a:r>
              <a:rPr lang="zh-CN" altLang="en-US" sz="2000" dirty="0" smtClean="0"/>
              <a:t>对于技术可行性分析下，是能够实现出来的。</a:t>
            </a:r>
            <a:endParaRPr lang="en-US" altLang="zh-CN" sz="2000" dirty="0" smtClean="0"/>
          </a:p>
          <a:p>
            <a:pPr lvl="0"/>
            <a:r>
              <a:rPr lang="en-US" altLang="zh-CN" sz="2000" dirty="0" smtClean="0"/>
              <a:t>8.</a:t>
            </a:r>
            <a:r>
              <a:rPr lang="zh-CN" altLang="en-US" sz="2000" dirty="0" smtClean="0"/>
              <a:t>对于时间和资源可行性分析下，我们的项目是可以在相应的时间和既定的资源下实现出来的。</a:t>
            </a:r>
            <a:endParaRPr lang="en-US" altLang="zh-CN" sz="2000" dirty="0" smtClean="0"/>
          </a:p>
          <a:p>
            <a:pPr lvl="0"/>
            <a:r>
              <a:rPr lang="en-US" altLang="zh-CN" sz="2000" dirty="0" smtClean="0"/>
              <a:t>9.</a:t>
            </a:r>
            <a:r>
              <a:rPr lang="zh-CN" altLang="en-US" sz="2000" dirty="0" smtClean="0"/>
              <a:t>对于知识产权可行分析下，我们的项目是没有已知产权规范，是可开发的。</a:t>
            </a:r>
            <a:endParaRPr lang="en-US" altLang="zh-CN" sz="2000" dirty="0" smtClean="0"/>
          </a:p>
          <a:p>
            <a:pPr lvl="0"/>
            <a:r>
              <a:rPr lang="en-US" altLang="zh-CN" sz="2000" dirty="0" smtClean="0"/>
              <a:t>10.</a:t>
            </a:r>
            <a:r>
              <a:rPr lang="zh-CN" altLang="en-US" sz="2000" dirty="0" smtClean="0"/>
              <a:t>对于经济可行性分析下，我们的项目的支出费用是在可接受范围内的。</a:t>
            </a:r>
            <a:endParaRPr lang="zh-CN" altLang="zh-CN" sz="2000" dirty="0"/>
          </a:p>
          <a:p>
            <a:pPr marL="0" lvl="1" fontAlgn="base"/>
            <a:endParaRPr lang="zh-CN" altLang="zh-CN" sz="1400" dirty="0"/>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45113"/>
          </a:xfrm>
          <a:prstGeom prst="rect">
            <a:avLst/>
          </a:prstGeom>
        </p:spPr>
        <p:txBody>
          <a:bodyPr wrap="square">
            <a:spAutoFit/>
            <a:scene3d>
              <a:camera prst="orthographicFront"/>
              <a:lightRig rig="threePt" dir="t"/>
            </a:scene3d>
            <a:sp3d contourW="12700"/>
          </a:bodyPr>
          <a:lstStyle/>
          <a:p>
            <a:pPr lvl="0">
              <a:lnSpc>
                <a:spcPct val="120000"/>
              </a:lnSpc>
              <a:defRPr/>
            </a:pPr>
            <a:r>
              <a:rPr lang="en-US" altLang="zh-CN" sz="3200" dirty="0"/>
              <a:t>SWOT</a:t>
            </a:r>
            <a:r>
              <a:rPr lang="zh-CN" altLang="zh-CN" sz="3200" dirty="0"/>
              <a:t>分析</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26" name="TextBox 25"/>
          <p:cNvSpPr txBox="1"/>
          <p:nvPr/>
        </p:nvSpPr>
        <p:spPr>
          <a:xfrm>
            <a:off x="1103086" y="1368300"/>
            <a:ext cx="8439607" cy="1908215"/>
          </a:xfrm>
          <a:prstGeom prst="rect">
            <a:avLst/>
          </a:prstGeom>
          <a:noFill/>
        </p:spPr>
        <p:txBody>
          <a:bodyPr wrap="square" rtlCol="0">
            <a:spAutoFit/>
          </a:bodyPr>
          <a:lstStyle/>
          <a:p>
            <a:pPr marL="0" lvl="1" fontAlgn="base"/>
            <a:r>
              <a:rPr lang="zh-CN" altLang="zh-CN" sz="2000" b="1" dirty="0"/>
              <a:t>自身的</a:t>
            </a:r>
            <a:r>
              <a:rPr lang="zh-CN" altLang="zh-CN" sz="2000" b="1" dirty="0">
                <a:solidFill>
                  <a:srgbClr val="FF0000"/>
                </a:solidFill>
              </a:rPr>
              <a:t>劣势</a:t>
            </a:r>
            <a:r>
              <a:rPr lang="zh-CN" altLang="zh-CN" sz="2000" b="1" dirty="0"/>
              <a:t>：</a:t>
            </a:r>
          </a:p>
          <a:p>
            <a:pPr lvl="0"/>
            <a:r>
              <a:rPr lang="en-US" altLang="zh-CN" sz="2000" dirty="0"/>
              <a:t>1.</a:t>
            </a:r>
            <a:r>
              <a:rPr lang="zh-CN" altLang="zh-CN" sz="2000" dirty="0"/>
              <a:t>组内成员中会网站交互设计的人并不多。</a:t>
            </a:r>
            <a:endParaRPr lang="en-US" altLang="zh-CN" sz="2000" dirty="0"/>
          </a:p>
          <a:p>
            <a:pPr lvl="0"/>
            <a:r>
              <a:rPr lang="en-US" altLang="zh-CN" sz="2000" dirty="0"/>
              <a:t>2.</a:t>
            </a:r>
            <a:r>
              <a:rPr lang="zh-CN" altLang="zh-CN" sz="2000" dirty="0"/>
              <a:t>其他课程的压力也不容小觑。</a:t>
            </a:r>
          </a:p>
          <a:p>
            <a:pPr lvl="0"/>
            <a:r>
              <a:rPr lang="en-US" altLang="zh-CN" sz="2000" dirty="0"/>
              <a:t>3.</a:t>
            </a:r>
            <a:r>
              <a:rPr lang="zh-CN" altLang="zh-CN" sz="2000" dirty="0"/>
              <a:t>组内成员对于软件需求的认识不够深刻，需要更多时间学习和提升。</a:t>
            </a:r>
          </a:p>
          <a:p>
            <a:pPr lvl="0"/>
            <a:r>
              <a:rPr lang="en-US" altLang="zh-CN" sz="2000" dirty="0"/>
              <a:t>4.</a:t>
            </a:r>
            <a:r>
              <a:rPr lang="zh-CN" altLang="zh-CN" sz="2000" dirty="0"/>
              <a:t>课程老师严格要求，组内成员要学会抗压并且更改自己错误的方面。</a:t>
            </a:r>
          </a:p>
          <a:p>
            <a:r>
              <a:rPr lang="en-US" altLang="zh-CN" dirty="0"/>
              <a:t> </a:t>
            </a:r>
            <a:endParaRPr lang="zh-CN" altLang="en-US" dirty="0"/>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zh-CN" sz="3200" b="1" dirty="0"/>
              <a:t>可选择的其他系统方案</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5" name="表格 4"/>
          <p:cNvGraphicFramePr>
            <a:graphicFrameLocks noGrp="1"/>
          </p:cNvGraphicFramePr>
          <p:nvPr/>
        </p:nvGraphicFramePr>
        <p:xfrm>
          <a:off x="1004047" y="1486694"/>
          <a:ext cx="9744635" cy="3048000"/>
        </p:xfrm>
        <a:graphic>
          <a:graphicData uri="http://schemas.openxmlformats.org/drawingml/2006/table">
            <a:tbl>
              <a:tblPr>
                <a:tableStyleId>{2D5ABB26-0587-4C30-8999-92F81FD0307C}</a:tableStyleId>
              </a:tblPr>
              <a:tblGrid>
                <a:gridCol w="1413326"/>
                <a:gridCol w="1701481"/>
                <a:gridCol w="3230298"/>
                <a:gridCol w="3399530"/>
              </a:tblGrid>
              <a:tr h="152722">
                <a:tc>
                  <a:txBody>
                    <a:bodyPr/>
                    <a:lstStyle/>
                    <a:p>
                      <a:pPr indent="102870" algn="just">
                        <a:spcAft>
                          <a:spcPts val="0"/>
                        </a:spcAft>
                      </a:pPr>
                      <a:r>
                        <a:rPr lang="en-US" sz="2000" kern="100" dirty="0">
                          <a:solidFill>
                            <a:schemeClr val="bg1"/>
                          </a:solidFill>
                          <a:effectLst/>
                        </a:rPr>
                        <a:t> </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02870" algn="just">
                        <a:spcAft>
                          <a:spcPts val="0"/>
                        </a:spcAft>
                      </a:pPr>
                      <a:r>
                        <a:rPr lang="zh-CN" sz="2000" kern="100">
                          <a:solidFill>
                            <a:schemeClr val="bg1"/>
                          </a:solidFill>
                          <a:effectLst/>
                        </a:rPr>
                        <a:t>方案简介</a:t>
                      </a:r>
                      <a:endParaRPr lang="zh-CN" sz="2000" kern="10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02870" algn="just">
                        <a:spcAft>
                          <a:spcPts val="0"/>
                        </a:spcAft>
                      </a:pPr>
                      <a:r>
                        <a:rPr lang="zh-CN" sz="2000" kern="100">
                          <a:solidFill>
                            <a:schemeClr val="bg1"/>
                          </a:solidFill>
                          <a:effectLst/>
                        </a:rPr>
                        <a:t>优势</a:t>
                      </a:r>
                      <a:endParaRPr lang="zh-CN" sz="2000" kern="10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02870" algn="just">
                        <a:spcAft>
                          <a:spcPts val="0"/>
                        </a:spcAft>
                      </a:pPr>
                      <a:r>
                        <a:rPr lang="zh-CN" sz="2000" kern="100" dirty="0">
                          <a:solidFill>
                            <a:schemeClr val="bg1"/>
                          </a:solidFill>
                          <a:effectLst/>
                        </a:rPr>
                        <a:t>劣势</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r>
              <a:tr h="1303841">
                <a:tc>
                  <a:txBody>
                    <a:bodyPr/>
                    <a:lstStyle/>
                    <a:p>
                      <a:pPr indent="48895" algn="just">
                        <a:spcAft>
                          <a:spcPts val="0"/>
                        </a:spcAft>
                      </a:pPr>
                      <a:r>
                        <a:rPr lang="zh-CN" sz="2000" kern="100" dirty="0">
                          <a:solidFill>
                            <a:schemeClr val="bg1"/>
                          </a:solidFill>
                          <a:effectLst/>
                        </a:rPr>
                        <a:t>方案一</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26365" algn="just">
                        <a:spcAft>
                          <a:spcPts val="0"/>
                        </a:spcAft>
                      </a:pPr>
                      <a:r>
                        <a:rPr lang="zh-CN" sz="2000" kern="100" dirty="0" smtClean="0">
                          <a:effectLst/>
                        </a:rPr>
                        <a:t>做成</a:t>
                      </a:r>
                      <a:r>
                        <a:rPr lang="en-US" altLang="zh-CN" sz="2000" kern="100" dirty="0" smtClean="0">
                          <a:effectLst/>
                        </a:rPr>
                        <a:t>APP</a:t>
                      </a:r>
                      <a:r>
                        <a:rPr lang="zh-CN" altLang="en-US" sz="2000" kern="100" dirty="0" smtClean="0">
                          <a:effectLst/>
                        </a:rPr>
                        <a:t>和网站</a:t>
                      </a:r>
                      <a:endParaRPr lang="zh-CN" sz="2000" kern="100" dirty="0">
                        <a:effectLst/>
                        <a:latin typeface="Times New Roman" panose="02020603050405020304"/>
                        <a:ea typeface="宋体" panose="02010600030101010101" pitchFamily="2" charset="-122"/>
                      </a:endParaRPr>
                    </a:p>
                  </a:txBody>
                  <a:tcPr marL="62162" marR="62162" marT="0" marB="0">
                    <a:solidFill>
                      <a:srgbClr val="E9EBF5"/>
                    </a:solidFill>
                  </a:tcPr>
                </a:tc>
                <a:tc>
                  <a:txBody>
                    <a:bodyPr/>
                    <a:lstStyle/>
                    <a:p>
                      <a:pPr indent="102870" algn="just">
                        <a:spcAft>
                          <a:spcPts val="0"/>
                        </a:spcAft>
                      </a:pPr>
                      <a:r>
                        <a:rPr lang="zh-CN" altLang="en-US" sz="2000" kern="100" dirty="0" smtClean="0">
                          <a:effectLst/>
                        </a:rPr>
                        <a:t>网站优势：</a:t>
                      </a:r>
                      <a:endParaRPr lang="en-US" altLang="zh-CN" sz="2000" kern="100" dirty="0" smtClean="0">
                        <a:effectLst/>
                      </a:endParaRPr>
                    </a:p>
                    <a:p>
                      <a:pPr indent="102870" algn="just">
                        <a:spcAft>
                          <a:spcPts val="0"/>
                        </a:spcAft>
                      </a:pPr>
                      <a:r>
                        <a:rPr lang="en-US" sz="2000" kern="100" dirty="0" smtClean="0">
                          <a:effectLst/>
                        </a:rPr>
                        <a:t>1</a:t>
                      </a:r>
                      <a:r>
                        <a:rPr lang="zh-CN" sz="2000" kern="100" dirty="0">
                          <a:effectLst/>
                        </a:rPr>
                        <a:t>：无需下载安装，用浏览器即可登录使用</a:t>
                      </a:r>
                    </a:p>
                    <a:p>
                      <a:pPr indent="102870" algn="just">
                        <a:spcAft>
                          <a:spcPts val="0"/>
                        </a:spcAft>
                      </a:pPr>
                      <a:r>
                        <a:rPr lang="en-US" sz="2000" kern="100" dirty="0">
                          <a:effectLst/>
                        </a:rPr>
                        <a:t>2</a:t>
                      </a:r>
                      <a:r>
                        <a:rPr lang="zh-CN" sz="2000" kern="100" dirty="0">
                          <a:effectLst/>
                        </a:rPr>
                        <a:t>：跨平台，兼容性强</a:t>
                      </a:r>
                    </a:p>
                    <a:p>
                      <a:pPr indent="102870" algn="just">
                        <a:spcAft>
                          <a:spcPts val="0"/>
                        </a:spcAft>
                      </a:pPr>
                      <a:r>
                        <a:rPr lang="en-US" sz="2000" kern="100" dirty="0">
                          <a:effectLst/>
                        </a:rPr>
                        <a:t>3</a:t>
                      </a:r>
                      <a:r>
                        <a:rPr lang="zh-CN" sz="2000" kern="100" dirty="0">
                          <a:effectLst/>
                        </a:rPr>
                        <a:t>：开发速度快，成本较低</a:t>
                      </a:r>
                    </a:p>
                    <a:p>
                      <a:pPr indent="102870" algn="just">
                        <a:spcAft>
                          <a:spcPts val="0"/>
                        </a:spcAft>
                      </a:pPr>
                      <a:r>
                        <a:rPr lang="en-US" sz="2000" kern="100" dirty="0">
                          <a:effectLst/>
                        </a:rPr>
                        <a:t>4</a:t>
                      </a:r>
                      <a:r>
                        <a:rPr lang="zh-CN" sz="2000" kern="100" dirty="0">
                          <a:effectLst/>
                        </a:rPr>
                        <a:t>：迭代周期短</a:t>
                      </a:r>
                    </a:p>
                    <a:p>
                      <a:pPr indent="102870" algn="just">
                        <a:spcAft>
                          <a:spcPts val="0"/>
                        </a:spcAft>
                      </a:pPr>
                      <a:r>
                        <a:rPr lang="en-US" sz="2000" kern="100" dirty="0">
                          <a:effectLst/>
                        </a:rPr>
                        <a:t>5</a:t>
                      </a:r>
                      <a:r>
                        <a:rPr lang="zh-CN" sz="2000" kern="100" dirty="0">
                          <a:effectLst/>
                        </a:rPr>
                        <a:t>：用户使用成本低，即点即用</a:t>
                      </a:r>
                    </a:p>
                    <a:p>
                      <a:pPr indent="102870" algn="just">
                        <a:spcAft>
                          <a:spcPts val="0"/>
                        </a:spcAft>
                      </a:pPr>
                      <a:r>
                        <a:rPr lang="en-US" sz="2000" kern="100" dirty="0">
                          <a:effectLst/>
                        </a:rPr>
                        <a:t>6</a:t>
                      </a:r>
                      <a:r>
                        <a:rPr lang="zh-CN" sz="2000" kern="100" dirty="0">
                          <a:effectLst/>
                        </a:rPr>
                        <a:t>：技术成本低</a:t>
                      </a:r>
                      <a:endParaRPr lang="zh-CN" sz="2000" kern="100" dirty="0">
                        <a:effectLst/>
                        <a:latin typeface="Times New Roman" panose="02020603050405020304"/>
                        <a:ea typeface="宋体" panose="02010600030101010101" pitchFamily="2" charset="-122"/>
                      </a:endParaRPr>
                    </a:p>
                  </a:txBody>
                  <a:tcPr marL="62162" marR="62162" marT="0" marB="0">
                    <a:solidFill>
                      <a:srgbClr val="E9EBF5"/>
                    </a:solidFill>
                  </a:tcPr>
                </a:tc>
                <a:tc>
                  <a:txBody>
                    <a:bodyPr/>
                    <a:lstStyle/>
                    <a:p>
                      <a:pPr indent="102870" algn="just">
                        <a:spcAft>
                          <a:spcPts val="0"/>
                        </a:spcAft>
                      </a:pPr>
                      <a:r>
                        <a:rPr lang="zh-CN" altLang="en-US" sz="2000" kern="100" dirty="0" smtClean="0">
                          <a:effectLst/>
                        </a:rPr>
                        <a:t>网站劣势：</a:t>
                      </a:r>
                      <a:endParaRPr lang="en-US" altLang="zh-CN" sz="2000" kern="100" dirty="0" smtClean="0">
                        <a:effectLst/>
                      </a:endParaRPr>
                    </a:p>
                    <a:p>
                      <a:pPr indent="102870" algn="just">
                        <a:spcAft>
                          <a:spcPts val="0"/>
                        </a:spcAft>
                      </a:pPr>
                      <a:r>
                        <a:rPr lang="en-US" sz="2000" kern="100" dirty="0" smtClean="0">
                          <a:effectLst/>
                        </a:rPr>
                        <a:t>1</a:t>
                      </a:r>
                      <a:r>
                        <a:rPr lang="zh-CN" sz="2000" kern="100" dirty="0">
                          <a:effectLst/>
                        </a:rPr>
                        <a:t>：用户体验一般</a:t>
                      </a:r>
                    </a:p>
                    <a:p>
                      <a:pPr indent="102870" algn="just">
                        <a:spcAft>
                          <a:spcPts val="0"/>
                        </a:spcAft>
                      </a:pPr>
                      <a:r>
                        <a:rPr lang="en-US" sz="2000" kern="100" dirty="0">
                          <a:effectLst/>
                        </a:rPr>
                        <a:t>2</a:t>
                      </a:r>
                      <a:r>
                        <a:rPr lang="zh-CN" sz="2000" kern="100" dirty="0">
                          <a:effectLst/>
                        </a:rPr>
                        <a:t>：界面不够精致华丽</a:t>
                      </a:r>
                    </a:p>
                    <a:p>
                      <a:pPr indent="102870" algn="just">
                        <a:spcAft>
                          <a:spcPts val="0"/>
                        </a:spcAft>
                      </a:pPr>
                      <a:r>
                        <a:rPr lang="en-US" sz="2000" kern="100" dirty="0">
                          <a:effectLst/>
                        </a:rPr>
                        <a:t>3</a:t>
                      </a:r>
                      <a:r>
                        <a:rPr lang="zh-CN" sz="2000" kern="100" dirty="0">
                          <a:effectLst/>
                        </a:rPr>
                        <a:t>：运行速度慢，耗费网速，用户体验受限</a:t>
                      </a:r>
                    </a:p>
                    <a:p>
                      <a:pPr indent="102870" algn="just">
                        <a:spcAft>
                          <a:spcPts val="0"/>
                        </a:spcAft>
                      </a:pPr>
                      <a:r>
                        <a:rPr lang="en-US" sz="2000" kern="100" dirty="0">
                          <a:effectLst/>
                        </a:rPr>
                        <a:t>4</a:t>
                      </a:r>
                      <a:r>
                        <a:rPr lang="zh-CN" sz="2000" kern="100" dirty="0">
                          <a:effectLst/>
                        </a:rPr>
                        <a:t>：用户黏度不高，关闭后用户可能已经忘记自己刚刚的操作</a:t>
                      </a:r>
                      <a:endParaRPr lang="zh-CN" sz="2000" kern="100" dirty="0">
                        <a:effectLst/>
                        <a:latin typeface="Times New Roman" panose="02020603050405020304"/>
                        <a:ea typeface="宋体" panose="02010600030101010101" pitchFamily="2" charset="-122"/>
                      </a:endParaRPr>
                    </a:p>
                  </a:txBody>
                  <a:tcPr marL="62162" marR="62162" marT="0" marB="0">
                    <a:solidFill>
                      <a:srgbClr val="E9EBF5"/>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zh-CN" sz="3200" b="1" dirty="0"/>
              <a:t>可选择的其他系统方案</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5" name="表格 4"/>
          <p:cNvGraphicFramePr>
            <a:graphicFrameLocks noGrp="1"/>
          </p:cNvGraphicFramePr>
          <p:nvPr/>
        </p:nvGraphicFramePr>
        <p:xfrm>
          <a:off x="1004047" y="1486694"/>
          <a:ext cx="9744635" cy="4267200"/>
        </p:xfrm>
        <a:graphic>
          <a:graphicData uri="http://schemas.openxmlformats.org/drawingml/2006/table">
            <a:tbl>
              <a:tblPr>
                <a:tableStyleId>{2D5ABB26-0587-4C30-8999-92F81FD0307C}</a:tableStyleId>
              </a:tblPr>
              <a:tblGrid>
                <a:gridCol w="1413326"/>
                <a:gridCol w="1701481"/>
                <a:gridCol w="3230298"/>
                <a:gridCol w="3399530"/>
              </a:tblGrid>
              <a:tr h="152722">
                <a:tc>
                  <a:txBody>
                    <a:bodyPr/>
                    <a:lstStyle/>
                    <a:p>
                      <a:pPr indent="102870" algn="just">
                        <a:spcAft>
                          <a:spcPts val="0"/>
                        </a:spcAft>
                      </a:pPr>
                      <a:r>
                        <a:rPr lang="en-US" sz="2000" kern="100" dirty="0">
                          <a:solidFill>
                            <a:schemeClr val="bg1"/>
                          </a:solidFill>
                          <a:effectLst/>
                        </a:rPr>
                        <a:t> </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02870" algn="just">
                        <a:spcAft>
                          <a:spcPts val="0"/>
                        </a:spcAft>
                      </a:pPr>
                      <a:r>
                        <a:rPr lang="zh-CN" sz="2000" kern="100">
                          <a:solidFill>
                            <a:schemeClr val="bg1"/>
                          </a:solidFill>
                          <a:effectLst/>
                        </a:rPr>
                        <a:t>方案简介</a:t>
                      </a:r>
                      <a:endParaRPr lang="zh-CN" sz="2000" kern="10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02870" algn="just">
                        <a:spcAft>
                          <a:spcPts val="0"/>
                        </a:spcAft>
                      </a:pPr>
                      <a:r>
                        <a:rPr lang="zh-CN" sz="2000" kern="100">
                          <a:solidFill>
                            <a:schemeClr val="bg1"/>
                          </a:solidFill>
                          <a:effectLst/>
                        </a:rPr>
                        <a:t>优势</a:t>
                      </a:r>
                      <a:endParaRPr lang="zh-CN" sz="2000" kern="10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02870" algn="just">
                        <a:spcAft>
                          <a:spcPts val="0"/>
                        </a:spcAft>
                      </a:pPr>
                      <a:r>
                        <a:rPr lang="zh-CN" sz="2000" kern="100" dirty="0">
                          <a:solidFill>
                            <a:schemeClr val="bg1"/>
                          </a:solidFill>
                          <a:effectLst/>
                        </a:rPr>
                        <a:t>劣势</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r>
              <a:tr h="2028197">
                <a:tc>
                  <a:txBody>
                    <a:bodyPr/>
                    <a:lstStyle/>
                    <a:p>
                      <a:pPr indent="48895" algn="just">
                        <a:spcAft>
                          <a:spcPts val="0"/>
                        </a:spcAft>
                      </a:pPr>
                      <a:r>
                        <a:rPr lang="zh-CN" sz="2000" kern="100" dirty="0" smtClean="0">
                          <a:solidFill>
                            <a:schemeClr val="bg1"/>
                          </a:solidFill>
                          <a:effectLst/>
                        </a:rPr>
                        <a:t>方案</a:t>
                      </a:r>
                      <a:r>
                        <a:rPr lang="zh-CN" altLang="en-US" sz="2000" kern="100" dirty="0" smtClean="0">
                          <a:solidFill>
                            <a:schemeClr val="bg1"/>
                          </a:solidFill>
                          <a:effectLst/>
                        </a:rPr>
                        <a:t>一</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26365" algn="just">
                        <a:spcAft>
                          <a:spcPts val="0"/>
                        </a:spcAft>
                      </a:pPr>
                      <a:r>
                        <a:rPr lang="zh-CN" sz="2000" kern="100" dirty="0" smtClean="0">
                          <a:effectLst/>
                        </a:rPr>
                        <a:t>做成</a:t>
                      </a:r>
                      <a:r>
                        <a:rPr lang="en-US" sz="2000" kern="100" dirty="0" smtClean="0">
                          <a:effectLst/>
                        </a:rPr>
                        <a:t>APP</a:t>
                      </a:r>
                      <a:r>
                        <a:rPr lang="zh-CN" altLang="en-US" sz="2000" kern="100" dirty="0" smtClean="0">
                          <a:effectLst/>
                        </a:rPr>
                        <a:t>，和网站</a:t>
                      </a:r>
                      <a:endParaRPr lang="zh-CN" sz="2000" kern="100" dirty="0">
                        <a:effectLst/>
                        <a:latin typeface="Times New Roman" panose="02020603050405020304"/>
                        <a:ea typeface="宋体" panose="02010600030101010101" pitchFamily="2" charset="-122"/>
                      </a:endParaRPr>
                    </a:p>
                  </a:txBody>
                  <a:tcPr marL="62162" marR="62162" marT="0" marB="0">
                    <a:solidFill>
                      <a:srgbClr val="E9EBF5"/>
                    </a:solidFill>
                  </a:tcPr>
                </a:tc>
                <a:tc>
                  <a:txBody>
                    <a:bodyPr/>
                    <a:lstStyle/>
                    <a:p>
                      <a:pPr indent="102870" algn="just">
                        <a:spcAft>
                          <a:spcPts val="0"/>
                        </a:spcAft>
                      </a:pPr>
                      <a:r>
                        <a:rPr lang="en-US" sz="2000" kern="100" dirty="0" smtClean="0">
                          <a:effectLst/>
                        </a:rPr>
                        <a:t>APP</a:t>
                      </a:r>
                      <a:r>
                        <a:rPr lang="zh-CN" altLang="en-US" sz="2000" kern="100" dirty="0" smtClean="0">
                          <a:effectLst/>
                        </a:rPr>
                        <a:t>优势：</a:t>
                      </a:r>
                      <a:endParaRPr lang="en-US" altLang="zh-CN" sz="2000" kern="100" dirty="0" smtClean="0">
                        <a:effectLst/>
                      </a:endParaRPr>
                    </a:p>
                    <a:p>
                      <a:pPr indent="102870" algn="just">
                        <a:spcAft>
                          <a:spcPts val="0"/>
                        </a:spcAft>
                      </a:pPr>
                      <a:r>
                        <a:rPr lang="en-US" sz="2000" kern="100" dirty="0" smtClean="0">
                          <a:effectLst/>
                        </a:rPr>
                        <a:t>1</a:t>
                      </a:r>
                      <a:r>
                        <a:rPr lang="zh-CN" sz="2000" kern="100" dirty="0" smtClean="0">
                          <a:effectLst/>
                        </a:rPr>
                        <a:t>：提供最佳的用户体验，最优质的用户界面，最华丽的交互</a:t>
                      </a:r>
                    </a:p>
                    <a:p>
                      <a:pPr indent="102870" algn="just">
                        <a:spcAft>
                          <a:spcPts val="0"/>
                        </a:spcAft>
                      </a:pPr>
                      <a:r>
                        <a:rPr lang="en-US" sz="2000" kern="100" dirty="0" smtClean="0">
                          <a:effectLst/>
                        </a:rPr>
                        <a:t>2</a:t>
                      </a:r>
                      <a:r>
                        <a:rPr lang="zh-CN" sz="2000" kern="100" dirty="0" smtClean="0">
                          <a:effectLst/>
                        </a:rPr>
                        <a:t>：每一种移动操作系统都需要独立的开发项目，针对不同平台提供不同体验</a:t>
                      </a:r>
                    </a:p>
                    <a:p>
                      <a:pPr indent="102870" algn="just">
                        <a:spcAft>
                          <a:spcPts val="0"/>
                        </a:spcAft>
                      </a:pPr>
                      <a:r>
                        <a:rPr lang="en-US" sz="2000" kern="100" dirty="0" smtClean="0">
                          <a:effectLst/>
                        </a:rPr>
                        <a:t>3</a:t>
                      </a:r>
                      <a:r>
                        <a:rPr lang="zh-CN" sz="2000" kern="100" dirty="0" smtClean="0">
                          <a:effectLst/>
                        </a:rPr>
                        <a:t>：可节省带宽成本，以独立的应用程序运行</a:t>
                      </a:r>
                      <a:r>
                        <a:rPr lang="en-US" sz="2000" kern="100" dirty="0" smtClean="0">
                          <a:effectLst/>
                        </a:rPr>
                        <a:t>(</a:t>
                      </a:r>
                      <a:r>
                        <a:rPr lang="zh-CN" sz="2000" kern="100" dirty="0" smtClean="0">
                          <a:effectLst/>
                        </a:rPr>
                        <a:t>并不需要浏览器</a:t>
                      </a:r>
                      <a:r>
                        <a:rPr lang="en-US" sz="2000" kern="100" dirty="0" smtClean="0">
                          <a:effectLst/>
                        </a:rPr>
                        <a:t>)</a:t>
                      </a:r>
                      <a:r>
                        <a:rPr lang="zh-CN" sz="2000" kern="100" dirty="0" smtClean="0">
                          <a:effectLst/>
                        </a:rPr>
                        <a:t>用户必须手动去下载并安装这些原生</a:t>
                      </a:r>
                      <a:r>
                        <a:rPr lang="en-US" sz="2000" kern="100" dirty="0" smtClean="0">
                          <a:effectLst/>
                        </a:rPr>
                        <a:t>App</a:t>
                      </a:r>
                      <a:endParaRPr lang="zh-CN" sz="2000" kern="100" dirty="0" smtClean="0">
                        <a:effectLst/>
                      </a:endParaRPr>
                    </a:p>
                    <a:p>
                      <a:pPr indent="102870" algn="just">
                        <a:spcAft>
                          <a:spcPts val="0"/>
                        </a:spcAft>
                      </a:pPr>
                      <a:r>
                        <a:rPr lang="en-US" sz="2000" kern="100" dirty="0" smtClean="0">
                          <a:effectLst/>
                        </a:rPr>
                        <a:t>4</a:t>
                      </a:r>
                      <a:r>
                        <a:rPr lang="zh-CN" sz="2000" kern="100" dirty="0" smtClean="0">
                          <a:effectLst/>
                        </a:rPr>
                        <a:t>：能够与移动硬件设备的底层功能，可访问本地资源</a:t>
                      </a:r>
                      <a:endParaRPr lang="zh-CN" sz="2000" kern="100" dirty="0">
                        <a:effectLst/>
                        <a:latin typeface="Times New Roman" panose="02020603050405020304"/>
                        <a:ea typeface="宋体" panose="02010600030101010101" pitchFamily="2" charset="-122"/>
                      </a:endParaRPr>
                    </a:p>
                  </a:txBody>
                  <a:tcPr marL="62162" marR="62162" marT="0" marB="0">
                    <a:solidFill>
                      <a:srgbClr val="E9EBF5"/>
                    </a:solidFill>
                  </a:tcPr>
                </a:tc>
                <a:tc>
                  <a:txBody>
                    <a:bodyPr/>
                    <a:lstStyle/>
                    <a:p>
                      <a:pPr indent="102870" algn="just">
                        <a:spcAft>
                          <a:spcPts val="0"/>
                        </a:spcAft>
                      </a:pPr>
                      <a:r>
                        <a:rPr lang="en-US" sz="2000" kern="100" dirty="0" smtClean="0">
                          <a:effectLst/>
                        </a:rPr>
                        <a:t>APP</a:t>
                      </a:r>
                      <a:r>
                        <a:rPr lang="zh-CN" altLang="en-US" sz="2000" kern="100" dirty="0" smtClean="0">
                          <a:effectLst/>
                        </a:rPr>
                        <a:t>劣势：</a:t>
                      </a:r>
                      <a:endParaRPr lang="en-US" altLang="zh-CN" sz="2000" kern="100" dirty="0" smtClean="0">
                        <a:effectLst/>
                      </a:endParaRPr>
                    </a:p>
                    <a:p>
                      <a:pPr indent="102870" algn="just">
                        <a:spcAft>
                          <a:spcPts val="0"/>
                        </a:spcAft>
                      </a:pPr>
                      <a:r>
                        <a:rPr lang="en-US" sz="2000" kern="100" dirty="0" smtClean="0">
                          <a:effectLst/>
                        </a:rPr>
                        <a:t>1</a:t>
                      </a:r>
                      <a:r>
                        <a:rPr lang="zh-CN" sz="2000" kern="100" dirty="0" smtClean="0">
                          <a:effectLst/>
                        </a:rPr>
                        <a:t>：要至少生成</a:t>
                      </a:r>
                      <a:r>
                        <a:rPr lang="en-US" sz="2000" kern="100" dirty="0" smtClean="0">
                          <a:effectLst/>
                        </a:rPr>
                        <a:t>Android</a:t>
                      </a:r>
                      <a:r>
                        <a:rPr lang="zh-CN" sz="2000" kern="100" dirty="0" smtClean="0">
                          <a:effectLst/>
                        </a:rPr>
                        <a:t>和</a:t>
                      </a:r>
                      <a:r>
                        <a:rPr lang="en-US" sz="2000" kern="100" dirty="0" smtClean="0">
                          <a:effectLst/>
                        </a:rPr>
                        <a:t>IOS</a:t>
                      </a:r>
                      <a:r>
                        <a:rPr lang="zh-CN" sz="2000" kern="100" dirty="0" smtClean="0">
                          <a:effectLst/>
                        </a:rPr>
                        <a:t>两种</a:t>
                      </a:r>
                      <a:r>
                        <a:rPr lang="en-US" sz="2000" kern="100" dirty="0" smtClean="0">
                          <a:effectLst/>
                        </a:rPr>
                        <a:t>APP</a:t>
                      </a:r>
                      <a:r>
                        <a:rPr lang="zh-CN" sz="2000" kern="100" dirty="0" smtClean="0">
                          <a:effectLst/>
                        </a:rPr>
                        <a:t>，开发周期较长</a:t>
                      </a:r>
                    </a:p>
                    <a:p>
                      <a:pPr indent="102870" algn="just">
                        <a:spcAft>
                          <a:spcPts val="0"/>
                        </a:spcAft>
                      </a:pPr>
                      <a:r>
                        <a:rPr lang="en-US" sz="2000" kern="100" dirty="0" smtClean="0">
                          <a:effectLst/>
                        </a:rPr>
                        <a:t>2</a:t>
                      </a:r>
                      <a:r>
                        <a:rPr lang="zh-CN" sz="2000" kern="100" dirty="0" smtClean="0">
                          <a:effectLst/>
                        </a:rPr>
                        <a:t>：开发费用较高，维持多个版本的成本比较高</a:t>
                      </a:r>
                    </a:p>
                    <a:p>
                      <a:pPr indent="102870" algn="just">
                        <a:spcAft>
                          <a:spcPts val="0"/>
                        </a:spcAft>
                      </a:pPr>
                      <a:r>
                        <a:rPr lang="en-US" sz="2000" kern="100" dirty="0" smtClean="0">
                          <a:effectLst/>
                        </a:rPr>
                        <a:t>3</a:t>
                      </a:r>
                      <a:r>
                        <a:rPr lang="zh-CN" sz="2000" kern="100" dirty="0" smtClean="0">
                          <a:effectLst/>
                        </a:rPr>
                        <a:t>：需要用户下载安装，占用空间，卸载有残留</a:t>
                      </a:r>
                      <a:endParaRPr lang="zh-CN" sz="2000" kern="100" dirty="0">
                        <a:effectLst/>
                        <a:latin typeface="Times New Roman" panose="02020603050405020304"/>
                        <a:ea typeface="宋体" panose="02010600030101010101" pitchFamily="2" charset="-122"/>
                      </a:endParaRPr>
                    </a:p>
                  </a:txBody>
                  <a:tcPr marL="62162" marR="62162" marT="0" marB="0">
                    <a:solidFill>
                      <a:srgbClr val="E9EBF5"/>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zh-CN" sz="3200" b="1" dirty="0"/>
              <a:t>可选择的其他系统方案</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a:solidFill>
                  <a:schemeClr val="bg1"/>
                </a:solidFill>
                <a:latin typeface="+mn-ea"/>
                <a:sym typeface="FZHei-B01S" panose="02010601030101010101" pitchFamily="2" charset="-122"/>
              </a:rPr>
              <a:t>02</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5" name="表格 4"/>
          <p:cNvGraphicFramePr>
            <a:graphicFrameLocks noGrp="1"/>
          </p:cNvGraphicFramePr>
          <p:nvPr/>
        </p:nvGraphicFramePr>
        <p:xfrm>
          <a:off x="1307878" y="1781111"/>
          <a:ext cx="9744635" cy="3048000"/>
        </p:xfrm>
        <a:graphic>
          <a:graphicData uri="http://schemas.openxmlformats.org/drawingml/2006/table">
            <a:tbl>
              <a:tblPr>
                <a:tableStyleId>{2D5ABB26-0587-4C30-8999-92F81FD0307C}</a:tableStyleId>
              </a:tblPr>
              <a:tblGrid>
                <a:gridCol w="1413326"/>
                <a:gridCol w="1701481"/>
                <a:gridCol w="3230298"/>
                <a:gridCol w="3399530"/>
              </a:tblGrid>
              <a:tr h="152722">
                <a:tc>
                  <a:txBody>
                    <a:bodyPr/>
                    <a:lstStyle/>
                    <a:p>
                      <a:pPr indent="102870" algn="just">
                        <a:spcAft>
                          <a:spcPts val="0"/>
                        </a:spcAft>
                      </a:pPr>
                      <a:r>
                        <a:rPr lang="en-US" sz="2000" kern="100" dirty="0">
                          <a:solidFill>
                            <a:schemeClr val="bg1"/>
                          </a:solidFill>
                          <a:effectLst/>
                        </a:rPr>
                        <a:t> </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02870" algn="just">
                        <a:spcAft>
                          <a:spcPts val="0"/>
                        </a:spcAft>
                      </a:pPr>
                      <a:r>
                        <a:rPr lang="zh-CN" sz="2000" kern="100">
                          <a:solidFill>
                            <a:schemeClr val="bg1"/>
                          </a:solidFill>
                          <a:effectLst/>
                        </a:rPr>
                        <a:t>方案简介</a:t>
                      </a:r>
                      <a:endParaRPr lang="zh-CN" sz="2000" kern="10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02870" algn="just">
                        <a:spcAft>
                          <a:spcPts val="0"/>
                        </a:spcAft>
                      </a:pPr>
                      <a:r>
                        <a:rPr lang="zh-CN" sz="2000" kern="100" dirty="0">
                          <a:solidFill>
                            <a:schemeClr val="bg1"/>
                          </a:solidFill>
                          <a:effectLst/>
                        </a:rPr>
                        <a:t>优势</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indent="102870" algn="just">
                        <a:spcAft>
                          <a:spcPts val="0"/>
                        </a:spcAft>
                      </a:pPr>
                      <a:r>
                        <a:rPr lang="zh-CN" sz="2000" kern="100" dirty="0">
                          <a:solidFill>
                            <a:schemeClr val="bg1"/>
                          </a:solidFill>
                          <a:effectLst/>
                        </a:rPr>
                        <a:t>劣势</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r>
              <a:tr h="1303841">
                <a:tc>
                  <a:txBody>
                    <a:bodyPr/>
                    <a:lstStyle/>
                    <a:p>
                      <a:pPr indent="48895" algn="just">
                        <a:spcAft>
                          <a:spcPts val="0"/>
                        </a:spcAft>
                      </a:pPr>
                      <a:r>
                        <a:rPr lang="zh-CN" sz="2000" kern="100" dirty="0" smtClean="0">
                          <a:solidFill>
                            <a:schemeClr val="bg1"/>
                          </a:solidFill>
                          <a:effectLst/>
                        </a:rPr>
                        <a:t>方案</a:t>
                      </a:r>
                      <a:r>
                        <a:rPr lang="zh-CN" altLang="en-US" sz="2000" kern="100" dirty="0" smtClean="0">
                          <a:solidFill>
                            <a:schemeClr val="bg1"/>
                          </a:solidFill>
                          <a:effectLst/>
                        </a:rPr>
                        <a:t>二</a:t>
                      </a:r>
                      <a:endParaRPr lang="zh-CN" sz="2000" kern="100" dirty="0">
                        <a:solidFill>
                          <a:schemeClr val="bg1"/>
                        </a:solidFill>
                        <a:effectLst/>
                        <a:latin typeface="Times New Roman" panose="02020603050405020304"/>
                        <a:ea typeface="宋体" panose="02010600030101010101" pitchFamily="2" charset="-122"/>
                      </a:endParaRPr>
                    </a:p>
                  </a:txBody>
                  <a:tcPr marL="62162" marR="62162" marT="0" marB="0">
                    <a:solidFill>
                      <a:srgbClr val="4472C4"/>
                    </a:solidFill>
                  </a:tcPr>
                </a:tc>
                <a:tc>
                  <a:txBody>
                    <a:bodyPr/>
                    <a:lstStyle/>
                    <a:p>
                      <a:pPr marL="0" marR="0" indent="48895" algn="just" defTabSz="914400" rtl="0" eaLnBrk="1" fontAlgn="auto" latinLnBrk="0" hangingPunct="1">
                        <a:lnSpc>
                          <a:spcPct val="100000"/>
                        </a:lnSpc>
                        <a:spcBef>
                          <a:spcPts val="0"/>
                        </a:spcBef>
                        <a:spcAft>
                          <a:spcPts val="0"/>
                        </a:spcAft>
                        <a:buClrTx/>
                        <a:buSzTx/>
                        <a:buFontTx/>
                        <a:buNone/>
                        <a:defRPr/>
                      </a:pPr>
                      <a:r>
                        <a:rPr lang="zh-CN" sz="2000" kern="100" dirty="0" smtClean="0">
                          <a:effectLst/>
                        </a:rPr>
                        <a:t>做成</a:t>
                      </a:r>
                      <a:r>
                        <a:rPr lang="en-US" altLang="zh-CN" sz="2000" kern="100" dirty="0" smtClean="0">
                          <a:effectLst/>
                        </a:rPr>
                        <a:t>APP</a:t>
                      </a:r>
                      <a:r>
                        <a:rPr lang="zh-CN" altLang="en-US" sz="2000" kern="100" dirty="0" smtClean="0">
                          <a:effectLst/>
                        </a:rPr>
                        <a:t>，和网站和</a:t>
                      </a:r>
                      <a:r>
                        <a:rPr lang="zh-CN" sz="2000" kern="100" dirty="0" smtClean="0">
                          <a:effectLst/>
                        </a:rPr>
                        <a:t>小程序</a:t>
                      </a:r>
                      <a:endParaRPr lang="zh-CN" sz="2000" kern="100" dirty="0">
                        <a:effectLst/>
                        <a:latin typeface="Times New Roman" panose="02020603050405020304"/>
                        <a:ea typeface="宋体" panose="02010600030101010101" pitchFamily="2" charset="-122"/>
                      </a:endParaRPr>
                    </a:p>
                  </a:txBody>
                  <a:tcPr marL="62162" marR="62162" marT="0" marB="0">
                    <a:solidFill>
                      <a:srgbClr val="E9EBF5"/>
                    </a:solidFill>
                  </a:tcPr>
                </a:tc>
                <a:tc>
                  <a:txBody>
                    <a:bodyPr/>
                    <a:lstStyle/>
                    <a:p>
                      <a:pPr indent="102870" algn="just">
                        <a:spcAft>
                          <a:spcPts val="0"/>
                        </a:spcAft>
                      </a:pPr>
                      <a:r>
                        <a:rPr lang="en-US" sz="2000" kern="100" dirty="0" smtClean="0">
                          <a:effectLst/>
                        </a:rPr>
                        <a:t>1</a:t>
                      </a:r>
                      <a:r>
                        <a:rPr lang="zh-CN" sz="2000" kern="100" dirty="0" smtClean="0">
                          <a:effectLst/>
                        </a:rPr>
                        <a:t>：轻，无需下载安装，用户扫一扫或者搜一下即可打开应用</a:t>
                      </a:r>
                    </a:p>
                    <a:p>
                      <a:pPr indent="102870" algn="just">
                        <a:spcAft>
                          <a:spcPts val="0"/>
                        </a:spcAft>
                      </a:pPr>
                      <a:r>
                        <a:rPr lang="en-US" sz="2000" kern="100" dirty="0" smtClean="0">
                          <a:effectLst/>
                        </a:rPr>
                        <a:t>2</a:t>
                      </a:r>
                      <a:r>
                        <a:rPr lang="zh-CN" sz="2000" kern="100" dirty="0" smtClean="0">
                          <a:effectLst/>
                        </a:rPr>
                        <a:t>：小程序提供了丰富的</a:t>
                      </a:r>
                      <a:r>
                        <a:rPr lang="en-US" sz="2000" kern="100" dirty="0" smtClean="0">
                          <a:effectLst/>
                        </a:rPr>
                        <a:t>API</a:t>
                      </a:r>
                      <a:r>
                        <a:rPr lang="zh-CN" sz="2000" kern="100" dirty="0" smtClean="0">
                          <a:effectLst/>
                        </a:rPr>
                        <a:t>接口和组件，让程序更加流畅，其体验优于</a:t>
                      </a:r>
                      <a:r>
                        <a:rPr lang="en-US" sz="2000" kern="100" dirty="0" smtClean="0">
                          <a:effectLst/>
                        </a:rPr>
                        <a:t>Web/</a:t>
                      </a:r>
                      <a:r>
                        <a:rPr lang="en-US" sz="2000" kern="100" dirty="0" err="1" smtClean="0">
                          <a:effectLst/>
                        </a:rPr>
                        <a:t>Wap</a:t>
                      </a:r>
                      <a:r>
                        <a:rPr lang="en-US" sz="2000" kern="100" dirty="0" smtClean="0">
                          <a:effectLst/>
                        </a:rPr>
                        <a:t> App</a:t>
                      </a:r>
                      <a:r>
                        <a:rPr lang="zh-CN" sz="2000" kern="100" dirty="0" smtClean="0">
                          <a:effectLst/>
                        </a:rPr>
                        <a:t>，接近原生</a:t>
                      </a:r>
                      <a:r>
                        <a:rPr lang="en-US" sz="2000" kern="100" dirty="0" smtClean="0">
                          <a:effectLst/>
                        </a:rPr>
                        <a:t>APP</a:t>
                      </a:r>
                      <a:r>
                        <a:rPr lang="zh-CN" sz="2000" kern="100" dirty="0" smtClean="0">
                          <a:effectLst/>
                        </a:rPr>
                        <a:t>（</a:t>
                      </a:r>
                      <a:r>
                        <a:rPr lang="en-US" sz="2000" kern="100" dirty="0" smtClean="0">
                          <a:effectLst/>
                        </a:rPr>
                        <a:t>Native App</a:t>
                      </a:r>
                      <a:r>
                        <a:rPr lang="zh-CN" sz="2000" kern="100" dirty="0" smtClean="0">
                          <a:effectLst/>
                        </a:rPr>
                        <a:t>）</a:t>
                      </a:r>
                    </a:p>
                    <a:p>
                      <a:pPr indent="102870" algn="just">
                        <a:spcAft>
                          <a:spcPts val="0"/>
                        </a:spcAft>
                      </a:pPr>
                      <a:r>
                        <a:rPr lang="en-US" sz="2000" kern="100" dirty="0" smtClean="0">
                          <a:effectLst/>
                        </a:rPr>
                        <a:t>3</a:t>
                      </a:r>
                      <a:r>
                        <a:rPr lang="zh-CN" sz="2000" kern="100" dirty="0" smtClean="0">
                          <a:effectLst/>
                        </a:rPr>
                        <a:t>：开发周期较短</a:t>
                      </a:r>
                      <a:endParaRPr lang="zh-CN" sz="2000" kern="100" dirty="0">
                        <a:effectLst/>
                        <a:latin typeface="Times New Roman" panose="02020603050405020304"/>
                        <a:ea typeface="宋体" panose="02010600030101010101" pitchFamily="2" charset="-122"/>
                      </a:endParaRPr>
                    </a:p>
                  </a:txBody>
                  <a:tcPr marL="62162" marR="62162" marT="0" marB="0">
                    <a:solidFill>
                      <a:srgbClr val="E9EBF5"/>
                    </a:solidFill>
                  </a:tcPr>
                </a:tc>
                <a:tc>
                  <a:txBody>
                    <a:bodyPr/>
                    <a:lstStyle/>
                    <a:p>
                      <a:pPr indent="102870" algn="just">
                        <a:spcAft>
                          <a:spcPts val="0"/>
                        </a:spcAft>
                      </a:pPr>
                      <a:r>
                        <a:rPr lang="en-US" sz="2000" kern="100" dirty="0" smtClean="0">
                          <a:effectLst/>
                        </a:rPr>
                        <a:t>1</a:t>
                      </a:r>
                      <a:r>
                        <a:rPr lang="zh-CN" sz="2000" kern="100" dirty="0" smtClean="0">
                          <a:effectLst/>
                        </a:rPr>
                        <a:t>：很多功能在小程序上面是无法展现的（如输入和社交），小程序只能展现一部分的核心功能</a:t>
                      </a:r>
                    </a:p>
                    <a:p>
                      <a:pPr indent="102870" algn="just">
                        <a:spcAft>
                          <a:spcPts val="0"/>
                        </a:spcAft>
                      </a:pPr>
                      <a:r>
                        <a:rPr lang="en-US" sz="2000" kern="100" dirty="0" smtClean="0">
                          <a:effectLst/>
                        </a:rPr>
                        <a:t>2</a:t>
                      </a:r>
                      <a:r>
                        <a:rPr lang="zh-CN" sz="2000" kern="100" dirty="0" smtClean="0">
                          <a:effectLst/>
                        </a:rPr>
                        <a:t>：在交互跟功能、体验等上有所欠缺</a:t>
                      </a:r>
                      <a:endParaRPr lang="zh-CN" sz="2000" kern="100" dirty="0">
                        <a:effectLst/>
                        <a:latin typeface="Times New Roman" panose="02020603050405020304"/>
                        <a:ea typeface="宋体" panose="02010600030101010101" pitchFamily="2" charset="-122"/>
                      </a:endParaRPr>
                    </a:p>
                  </a:txBody>
                  <a:tcPr marL="62162" marR="62162" marT="0" marB="0">
                    <a:solidFill>
                      <a:srgbClr val="E9EBF5"/>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rtlCol="0">
              <a:spAutoFit/>
            </a:bodyPr>
            <a:lstStyle/>
            <a:p>
              <a:r>
                <a:rPr lang="en-US" altLang="zh-CN" sz="20000" b="1" dirty="0">
                  <a:solidFill>
                    <a:schemeClr val="bg1"/>
                  </a:solidFill>
                  <a:latin typeface="+mn-ea"/>
                  <a:sym typeface="FZHei-B01S" panose="02010601030101010101" pitchFamily="2" charset="-122"/>
                </a:rPr>
                <a:t>01</a:t>
              </a:r>
              <a:endParaRPr lang="zh-CN" altLang="en-US" sz="20000" b="1" dirty="0">
                <a:solidFill>
                  <a:schemeClr val="bg1"/>
                </a:solidFill>
                <a:latin typeface="+mn-ea"/>
                <a:sym typeface="FZHei-B01S" panose="02010601030101010101" pitchFamily="2" charset="-122"/>
              </a:endParaRPr>
            </a:p>
          </p:txBody>
        </p:sp>
      </p:grpSp>
      <p:sp>
        <p:nvSpPr>
          <p:cNvPr id="15" name="矩形 14"/>
          <p:cNvSpPr/>
          <p:nvPr/>
        </p:nvSpPr>
        <p:spPr>
          <a:xfrm>
            <a:off x="6977182" y="2501116"/>
            <a:ext cx="3085391" cy="921534"/>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4800" b="1" kern="0" dirty="0" smtClean="0">
                <a:solidFill>
                  <a:schemeClr val="tx1">
                    <a:lumMod val="85000"/>
                    <a:lumOff val="15000"/>
                  </a:schemeClr>
                </a:solidFill>
                <a:latin typeface="+mn-ea"/>
                <a:sym typeface="FZHei-B01S" panose="02010601030101010101" pitchFamily="2" charset="-122"/>
              </a:rPr>
              <a:t>项目</a:t>
            </a:r>
            <a:r>
              <a:rPr lang="zh-CN" altLang="en-US" sz="4800" b="1" kern="0" dirty="0">
                <a:solidFill>
                  <a:schemeClr val="tx1">
                    <a:lumMod val="85000"/>
                    <a:lumOff val="15000"/>
                  </a:schemeClr>
                </a:solidFill>
                <a:latin typeface="+mn-ea"/>
                <a:sym typeface="FZHei-B01S" panose="02010601030101010101" pitchFamily="2" charset="-122"/>
              </a:rPr>
              <a:t>章程</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0" y="1174748"/>
            <a:ext cx="6165501" cy="4508500"/>
            <a:chOff x="734880" y="1174748"/>
            <a:chExt cx="6165501" cy="450850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2293987" y="1727200"/>
              <a:ext cx="3933293" cy="3170099"/>
            </a:xfrm>
            <a:prstGeom prst="rect">
              <a:avLst/>
            </a:prstGeom>
            <a:noFill/>
          </p:spPr>
          <p:txBody>
            <a:bodyPr wrap="square" rtlCol="0">
              <a:spAutoFit/>
            </a:bodyPr>
            <a:lstStyle/>
            <a:p>
              <a:r>
                <a:rPr lang="en-US" altLang="zh-CN" sz="20000" b="1" dirty="0" smtClean="0">
                  <a:solidFill>
                    <a:schemeClr val="bg1"/>
                  </a:solidFill>
                  <a:latin typeface="+mn-ea"/>
                  <a:sym typeface="FZHei-B01S" panose="02010601030101010101" pitchFamily="2" charset="-122"/>
                </a:rPr>
                <a:t>03</a:t>
              </a:r>
              <a:endParaRPr lang="zh-CN" altLang="en-US" sz="20000" b="1" dirty="0">
                <a:solidFill>
                  <a:schemeClr val="bg1"/>
                </a:solidFill>
                <a:latin typeface="+mn-ea"/>
                <a:sym typeface="FZHei-B01S" panose="02010601030101010101" pitchFamily="2" charset="-122"/>
              </a:endParaRPr>
            </a:p>
          </p:txBody>
        </p:sp>
      </p:grpSp>
      <p:sp>
        <p:nvSpPr>
          <p:cNvPr id="15" name="矩形 14"/>
          <p:cNvSpPr/>
          <p:nvPr/>
        </p:nvSpPr>
        <p:spPr>
          <a:xfrm>
            <a:off x="6977182" y="2501117"/>
            <a:ext cx="3085391" cy="977265"/>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4800" b="1" kern="0" dirty="0" smtClean="0">
                <a:solidFill>
                  <a:schemeClr val="tx1">
                    <a:lumMod val="85000"/>
                    <a:lumOff val="15000"/>
                  </a:schemeClr>
                </a:solidFill>
                <a:latin typeface="+mn-ea"/>
                <a:sym typeface="FZHei-B01S" panose="02010601030101010101" pitchFamily="2" charset="-122"/>
              </a:rPr>
              <a:t>子计划</a:t>
            </a:r>
            <a:endParaRPr lang="zh-CN" altLang="en-US" sz="4800" b="1" kern="0" dirty="0">
              <a:solidFill>
                <a:schemeClr val="tx1">
                  <a:lumMod val="85000"/>
                  <a:lumOff val="15000"/>
                </a:schemeClr>
              </a:solidFill>
              <a:latin typeface="+mn-ea"/>
              <a:sym typeface="FZHei-B01S"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需求工程计划</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702" y="1181052"/>
            <a:ext cx="4309022" cy="5201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590566" y="3825064"/>
            <a:ext cx="4232729" cy="2308324"/>
          </a:xfrm>
          <a:prstGeom prst="rect">
            <a:avLst/>
          </a:prstGeom>
          <a:noFill/>
        </p:spPr>
        <p:txBody>
          <a:bodyPr wrap="square" rtlCol="0">
            <a:spAutoFit/>
          </a:bodyPr>
          <a:lstStyle/>
          <a:p>
            <a:r>
              <a:rPr lang="zh-CN" altLang="en-US" sz="2400" dirty="0" smtClean="0"/>
              <a:t>文档统一使用了</a:t>
            </a:r>
            <a:r>
              <a:rPr lang="en-US" altLang="zh-CN" sz="2400" dirty="0" smtClean="0"/>
              <a:t>ISO9001</a:t>
            </a:r>
            <a:r>
              <a:rPr lang="zh-CN" altLang="en-US" sz="2400" dirty="0" smtClean="0"/>
              <a:t>模板为主</a:t>
            </a:r>
            <a:endParaRPr lang="en-US" altLang="zh-CN" sz="2400" dirty="0" smtClean="0"/>
          </a:p>
          <a:p>
            <a:r>
              <a:rPr lang="zh-CN" altLang="en-US" sz="2400" dirty="0"/>
              <a:t>以</a:t>
            </a:r>
            <a:endParaRPr lang="en-US" altLang="zh-CN" sz="2400" dirty="0" smtClean="0"/>
          </a:p>
          <a:p>
            <a:r>
              <a:rPr lang="zh-CN" altLang="en-US" sz="2400" dirty="0" smtClean="0"/>
              <a:t>在原来模板的基础上进行了必要的增加或删除</a:t>
            </a:r>
            <a:endParaRPr lang="en-US" altLang="zh-CN" sz="2400" dirty="0" smtClean="0"/>
          </a:p>
          <a:p>
            <a:endParaRPr lang="zh-CN" altLang="en-US" sz="2400"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6683" y="876382"/>
            <a:ext cx="47720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会议记录</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3132" y="217715"/>
            <a:ext cx="5901398" cy="664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会议记录</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7476" y="-6512"/>
            <a:ext cx="4830774" cy="6668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en-US" altLang="zh-CN" sz="3200" b="1" dirty="0" smtClean="0"/>
              <a:t>WBS</a:t>
            </a:r>
            <a:r>
              <a:rPr lang="zh-CN" altLang="en-US" sz="3200" b="1" dirty="0"/>
              <a:t>图</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5" name="图片 4" descr="PRD2018-G14-WBS图"/>
          <p:cNvPicPr>
            <a:picLocks noChangeAspect="1"/>
          </p:cNvPicPr>
          <p:nvPr/>
        </p:nvPicPr>
        <p:blipFill>
          <a:blip r:embed="rId4"/>
          <a:stretch>
            <a:fillRect/>
          </a:stretch>
        </p:blipFill>
        <p:spPr>
          <a:xfrm>
            <a:off x="3999865" y="396240"/>
            <a:ext cx="5622925" cy="6403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版本控制工具</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702" y="1564127"/>
            <a:ext cx="5470543" cy="4818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5742" y="1449828"/>
            <a:ext cx="5268497" cy="3758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分配任务</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5" name="TextBox 4"/>
          <p:cNvSpPr txBox="1"/>
          <p:nvPr/>
        </p:nvSpPr>
        <p:spPr>
          <a:xfrm>
            <a:off x="6092372" y="4826749"/>
            <a:ext cx="3695700" cy="646331"/>
          </a:xfrm>
          <a:prstGeom prst="rect">
            <a:avLst/>
          </a:prstGeom>
          <a:noFill/>
        </p:spPr>
        <p:txBody>
          <a:bodyPr wrap="square" rtlCol="0">
            <a:spAutoFit/>
          </a:bodyPr>
          <a:lstStyle/>
          <a:p>
            <a:r>
              <a:rPr lang="zh-CN" altLang="en-US" dirty="0" smtClean="0"/>
              <a:t>详见</a:t>
            </a:r>
            <a:r>
              <a:rPr lang="en-US" altLang="zh-CN" dirty="0" smtClean="0"/>
              <a:t>WBS</a:t>
            </a:r>
            <a:r>
              <a:rPr lang="zh-CN" altLang="en-US" dirty="0" smtClean="0"/>
              <a:t>的输入输出</a:t>
            </a:r>
            <a:endParaRPr lang="en-US" altLang="zh-CN" dirty="0" smtClean="0"/>
          </a:p>
          <a:p>
            <a:r>
              <a:rPr lang="zh-CN" altLang="en-US" dirty="0" smtClean="0"/>
              <a:t>和甘特图的细节分布</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甘特图</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TextBox 10"/>
          <p:cNvSpPr txBox="1"/>
          <p:nvPr/>
        </p:nvSpPr>
        <p:spPr>
          <a:xfrm>
            <a:off x="5812972" y="5537058"/>
            <a:ext cx="3695700" cy="369332"/>
          </a:xfrm>
          <a:prstGeom prst="rect">
            <a:avLst/>
          </a:prstGeom>
          <a:noFill/>
        </p:spPr>
        <p:txBody>
          <a:bodyPr wrap="square" rtlCol="0">
            <a:spAutoFit/>
          </a:bodyPr>
          <a:lstStyle/>
          <a:p>
            <a:r>
              <a:rPr lang="zh-CN" altLang="en-US" dirty="0" smtClean="0"/>
              <a:t>详见</a:t>
            </a:r>
            <a:r>
              <a:rPr lang="en-US" altLang="zh-CN" dirty="0" smtClean="0"/>
              <a:t>PRD2018-G14-</a:t>
            </a:r>
            <a:r>
              <a:rPr lang="zh-CN" altLang="en-US" dirty="0"/>
              <a:t>甘特图</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en-US" altLang="zh-CN" sz="3200" b="1" dirty="0" smtClean="0"/>
              <a:t>OBS</a:t>
            </a:r>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7170" name="Picture 2" descr="C:\Users\dell\Desktop\PRD作业\OB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57" y="1338232"/>
            <a:ext cx="10668000" cy="5044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干系人</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5" name="表格 4"/>
          <p:cNvGraphicFramePr>
            <a:graphicFrameLocks noGrp="1"/>
          </p:cNvGraphicFramePr>
          <p:nvPr/>
        </p:nvGraphicFramePr>
        <p:xfrm>
          <a:off x="977903" y="1267259"/>
          <a:ext cx="9575798" cy="5319923"/>
        </p:xfrm>
        <a:graphic>
          <a:graphicData uri="http://schemas.openxmlformats.org/drawingml/2006/table">
            <a:tbl>
              <a:tblPr>
                <a:tableStyleId>{5C22544A-7EE6-4342-B048-85BDC9FD1C3A}</a:tableStyleId>
              </a:tblPr>
              <a:tblGrid>
                <a:gridCol w="937050"/>
                <a:gridCol w="813180"/>
                <a:gridCol w="974898"/>
                <a:gridCol w="1138911"/>
                <a:gridCol w="1738760"/>
                <a:gridCol w="1312098"/>
                <a:gridCol w="823502"/>
                <a:gridCol w="1837399"/>
              </a:tblGrid>
              <a:tr h="276378">
                <a:tc>
                  <a:txBody>
                    <a:bodyPr/>
                    <a:lstStyle/>
                    <a:p>
                      <a:pPr algn="just">
                        <a:spcAft>
                          <a:spcPts val="0"/>
                        </a:spcAft>
                      </a:pPr>
                      <a:r>
                        <a:rPr lang="zh-CN" sz="1400" kern="100" dirty="0">
                          <a:solidFill>
                            <a:schemeClr val="bg1"/>
                          </a:solidFill>
                          <a:effectLst/>
                        </a:rPr>
                        <a:t>班级</a:t>
                      </a:r>
                      <a:endParaRPr lang="zh-CN" sz="1800" dirty="0">
                        <a:solidFill>
                          <a:schemeClr val="bg1"/>
                        </a:solidFill>
                        <a:effectLst/>
                        <a:latin typeface="Times New Roman" panose="02020603050405020304"/>
                        <a:cs typeface="宋体" panose="02010600030101010101" pitchFamily="2" charset="-122"/>
                      </a:endParaRPr>
                    </a:p>
                  </a:txBody>
                  <a:tcPr marL="61175" marR="61175" marT="0" marB="0">
                    <a:solidFill>
                      <a:schemeClr val="accent1"/>
                    </a:solidFill>
                  </a:tcPr>
                </a:tc>
                <a:tc>
                  <a:txBody>
                    <a:bodyPr/>
                    <a:lstStyle/>
                    <a:p>
                      <a:pPr algn="just">
                        <a:spcAft>
                          <a:spcPts val="0"/>
                        </a:spcAft>
                      </a:pPr>
                      <a:r>
                        <a:rPr lang="zh-CN" sz="1400" kern="100">
                          <a:solidFill>
                            <a:schemeClr val="bg1"/>
                          </a:solidFill>
                          <a:effectLst/>
                        </a:rPr>
                        <a:t>姓名</a:t>
                      </a:r>
                      <a:endParaRPr lang="zh-CN" sz="1800">
                        <a:solidFill>
                          <a:schemeClr val="bg1"/>
                        </a:solidFill>
                        <a:effectLst/>
                        <a:latin typeface="Times New Roman" panose="02020603050405020304"/>
                        <a:cs typeface="宋体" panose="02010600030101010101" pitchFamily="2" charset="-122"/>
                      </a:endParaRPr>
                    </a:p>
                  </a:txBody>
                  <a:tcPr marL="61175" marR="61175" marT="0" marB="0">
                    <a:solidFill>
                      <a:schemeClr val="accent1"/>
                    </a:solidFill>
                  </a:tcPr>
                </a:tc>
                <a:tc>
                  <a:txBody>
                    <a:bodyPr/>
                    <a:lstStyle/>
                    <a:p>
                      <a:pPr algn="just">
                        <a:spcAft>
                          <a:spcPts val="0"/>
                        </a:spcAft>
                      </a:pPr>
                      <a:r>
                        <a:rPr lang="zh-CN" sz="1400" kern="100">
                          <a:solidFill>
                            <a:schemeClr val="bg1"/>
                          </a:solidFill>
                          <a:effectLst/>
                        </a:rPr>
                        <a:t>学号</a:t>
                      </a:r>
                      <a:endParaRPr lang="zh-CN" sz="1800">
                        <a:solidFill>
                          <a:schemeClr val="bg1"/>
                        </a:solidFill>
                        <a:effectLst/>
                        <a:latin typeface="Times New Roman" panose="02020603050405020304"/>
                        <a:cs typeface="宋体" panose="02010600030101010101" pitchFamily="2" charset="-122"/>
                      </a:endParaRPr>
                    </a:p>
                  </a:txBody>
                  <a:tcPr marL="61175" marR="61175" marT="0" marB="0">
                    <a:solidFill>
                      <a:schemeClr val="accent1"/>
                    </a:solidFill>
                  </a:tcPr>
                </a:tc>
                <a:tc>
                  <a:txBody>
                    <a:bodyPr/>
                    <a:lstStyle/>
                    <a:p>
                      <a:pPr algn="just">
                        <a:spcAft>
                          <a:spcPts val="0"/>
                        </a:spcAft>
                      </a:pPr>
                      <a:r>
                        <a:rPr lang="zh-CN" sz="1400" kern="100">
                          <a:solidFill>
                            <a:schemeClr val="bg1"/>
                          </a:solidFill>
                          <a:effectLst/>
                        </a:rPr>
                        <a:t>人员属性</a:t>
                      </a:r>
                      <a:endParaRPr lang="zh-CN" sz="1800">
                        <a:solidFill>
                          <a:schemeClr val="bg1"/>
                        </a:solidFill>
                        <a:effectLst/>
                        <a:latin typeface="Times New Roman" panose="02020603050405020304"/>
                        <a:cs typeface="宋体" panose="02010600030101010101" pitchFamily="2" charset="-122"/>
                      </a:endParaRPr>
                    </a:p>
                  </a:txBody>
                  <a:tcPr marL="61175" marR="61175" marT="0" marB="0">
                    <a:solidFill>
                      <a:schemeClr val="accent1"/>
                    </a:solidFill>
                  </a:tcPr>
                </a:tc>
                <a:tc>
                  <a:txBody>
                    <a:bodyPr/>
                    <a:lstStyle/>
                    <a:p>
                      <a:pPr algn="just">
                        <a:spcAft>
                          <a:spcPts val="0"/>
                        </a:spcAft>
                      </a:pPr>
                      <a:r>
                        <a:rPr lang="zh-CN" sz="1400" kern="100">
                          <a:solidFill>
                            <a:schemeClr val="bg1"/>
                          </a:solidFill>
                          <a:effectLst/>
                        </a:rPr>
                        <a:t>邮箱地址</a:t>
                      </a:r>
                      <a:endParaRPr lang="zh-CN" sz="1800">
                        <a:solidFill>
                          <a:schemeClr val="bg1"/>
                        </a:solidFill>
                        <a:effectLst/>
                        <a:latin typeface="Times New Roman" panose="02020603050405020304"/>
                        <a:cs typeface="宋体" panose="02010600030101010101" pitchFamily="2" charset="-122"/>
                      </a:endParaRPr>
                    </a:p>
                  </a:txBody>
                  <a:tcPr marL="61175" marR="61175" marT="0" marB="0">
                    <a:solidFill>
                      <a:schemeClr val="accent1"/>
                    </a:solidFill>
                  </a:tcPr>
                </a:tc>
                <a:tc>
                  <a:txBody>
                    <a:bodyPr/>
                    <a:lstStyle/>
                    <a:p>
                      <a:pPr algn="just">
                        <a:spcAft>
                          <a:spcPts val="0"/>
                        </a:spcAft>
                      </a:pPr>
                      <a:r>
                        <a:rPr lang="zh-CN" sz="1400" kern="100">
                          <a:solidFill>
                            <a:schemeClr val="bg1"/>
                          </a:solidFill>
                          <a:effectLst/>
                        </a:rPr>
                        <a:t>联系电话</a:t>
                      </a:r>
                      <a:endParaRPr lang="zh-CN" sz="1800">
                        <a:solidFill>
                          <a:schemeClr val="bg1"/>
                        </a:solidFill>
                        <a:effectLst/>
                        <a:latin typeface="Times New Roman" panose="02020603050405020304"/>
                        <a:cs typeface="宋体" panose="02010600030101010101" pitchFamily="2" charset="-122"/>
                      </a:endParaRPr>
                    </a:p>
                  </a:txBody>
                  <a:tcPr marL="61175" marR="61175" marT="0" marB="0">
                    <a:solidFill>
                      <a:schemeClr val="accent1"/>
                    </a:solidFill>
                  </a:tcPr>
                </a:tc>
                <a:tc>
                  <a:txBody>
                    <a:bodyPr/>
                    <a:lstStyle/>
                    <a:p>
                      <a:pPr algn="just">
                        <a:spcAft>
                          <a:spcPts val="0"/>
                        </a:spcAft>
                      </a:pPr>
                      <a:r>
                        <a:rPr lang="zh-CN" sz="1400" kern="100">
                          <a:solidFill>
                            <a:schemeClr val="bg1"/>
                          </a:solidFill>
                          <a:effectLst/>
                        </a:rPr>
                        <a:t>干系人分工</a:t>
                      </a:r>
                      <a:endParaRPr lang="zh-CN" sz="1800">
                        <a:solidFill>
                          <a:schemeClr val="bg1"/>
                        </a:solidFill>
                        <a:effectLst/>
                        <a:latin typeface="Times New Roman" panose="02020603050405020304"/>
                        <a:cs typeface="宋体" panose="02010600030101010101" pitchFamily="2" charset="-122"/>
                      </a:endParaRPr>
                    </a:p>
                  </a:txBody>
                  <a:tcPr marL="61175" marR="61175" marT="0" marB="0">
                    <a:solidFill>
                      <a:schemeClr val="accent1"/>
                    </a:solidFill>
                  </a:tcPr>
                </a:tc>
                <a:tc>
                  <a:txBody>
                    <a:bodyPr/>
                    <a:lstStyle/>
                    <a:p>
                      <a:pPr>
                        <a:spcAft>
                          <a:spcPts val="0"/>
                        </a:spcAft>
                      </a:pPr>
                      <a:r>
                        <a:rPr lang="zh-CN" sz="1400" kern="100" dirty="0">
                          <a:solidFill>
                            <a:schemeClr val="bg1"/>
                          </a:solidFill>
                          <a:effectLst/>
                        </a:rPr>
                        <a:t>微信号</a:t>
                      </a:r>
                      <a:endParaRPr lang="zh-CN" sz="1800" dirty="0">
                        <a:solidFill>
                          <a:schemeClr val="bg1"/>
                        </a:solidFill>
                        <a:effectLst/>
                        <a:latin typeface="Times New Roman" panose="02020603050405020304"/>
                        <a:cs typeface="宋体" panose="02010600030101010101" pitchFamily="2" charset="-122"/>
                      </a:endParaRPr>
                    </a:p>
                  </a:txBody>
                  <a:tcPr marL="61175" marR="61175" marT="0" marB="0">
                    <a:solidFill>
                      <a:schemeClr val="accent1"/>
                    </a:solidFill>
                  </a:tcPr>
                </a:tc>
              </a:tr>
              <a:tr h="553410">
                <a:tc>
                  <a:txBody>
                    <a:bodyPr/>
                    <a:lstStyle/>
                    <a:p>
                      <a:pPr algn="just">
                        <a:spcAft>
                          <a:spcPts val="0"/>
                        </a:spcAft>
                      </a:pPr>
                      <a:r>
                        <a:rPr lang="zh-CN" sz="1400" kern="100">
                          <a:effectLst/>
                        </a:rPr>
                        <a:t>软件工程</a:t>
                      </a:r>
                      <a:r>
                        <a:rPr lang="en-US" sz="1400" kern="100">
                          <a:effectLst/>
                        </a:rPr>
                        <a:t>1602</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庄毓勋</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31602220</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内部</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3160222@stu.zucc.edu.cn</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15988804604</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项目经理</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Ab1060281189</a:t>
                      </a:r>
                      <a:endParaRPr lang="zh-CN" sz="1800">
                        <a:effectLst/>
                        <a:latin typeface="Times New Roman" panose="02020603050405020304"/>
                        <a:cs typeface="宋体" panose="02010600030101010101" pitchFamily="2" charset="-122"/>
                      </a:endParaRPr>
                    </a:p>
                  </a:txBody>
                  <a:tcPr marL="61175" marR="61175" marT="0" marB="0"/>
                </a:tc>
              </a:tr>
              <a:tr h="592613">
                <a:tc>
                  <a:txBody>
                    <a:bodyPr/>
                    <a:lstStyle/>
                    <a:p>
                      <a:pPr algn="just">
                        <a:spcAft>
                          <a:spcPts val="0"/>
                        </a:spcAft>
                      </a:pPr>
                      <a:r>
                        <a:rPr lang="zh-CN" sz="1400" kern="100">
                          <a:effectLst/>
                        </a:rPr>
                        <a:t>软件工程</a:t>
                      </a:r>
                      <a:r>
                        <a:rPr lang="en-US" sz="1400" kern="100">
                          <a:effectLst/>
                        </a:rPr>
                        <a:t>1601</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dirty="0">
                          <a:effectLst/>
                        </a:rPr>
                        <a:t>邓晰</a:t>
                      </a:r>
                      <a:endParaRPr lang="zh-CN" sz="1800" dirty="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31601349</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dirty="0">
                          <a:effectLst/>
                        </a:rPr>
                        <a:t>内部</a:t>
                      </a:r>
                      <a:endParaRPr lang="zh-CN" sz="1800" dirty="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31601349@stu.zucc.edu.cn</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17367073790</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业务分析师</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D_18688033695</a:t>
                      </a:r>
                      <a:endParaRPr lang="zh-CN" sz="1800">
                        <a:effectLst/>
                        <a:latin typeface="Times New Roman" panose="02020603050405020304"/>
                        <a:cs typeface="宋体" panose="02010600030101010101" pitchFamily="2" charset="-122"/>
                      </a:endParaRPr>
                    </a:p>
                  </a:txBody>
                  <a:tcPr marL="61175" marR="61175" marT="0" marB="0"/>
                </a:tc>
              </a:tr>
              <a:tr h="553410">
                <a:tc>
                  <a:txBody>
                    <a:bodyPr/>
                    <a:lstStyle/>
                    <a:p>
                      <a:pPr algn="just">
                        <a:spcAft>
                          <a:spcPts val="0"/>
                        </a:spcAft>
                      </a:pPr>
                      <a:r>
                        <a:rPr lang="zh-CN" sz="1400" kern="100">
                          <a:effectLst/>
                        </a:rPr>
                        <a:t>软件工程</a:t>
                      </a:r>
                      <a:r>
                        <a:rPr lang="en-US" sz="1400" kern="100">
                          <a:effectLst/>
                        </a:rPr>
                        <a:t>1601</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诸葛志相</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31601420</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内部</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31601420@stu.zucc.edu.cn</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13588071786</a:t>
                      </a:r>
                      <a:endParaRPr lang="zh-CN" sz="1800">
                        <a:effectLst/>
                      </a:endParaRPr>
                    </a:p>
                    <a:p>
                      <a:pPr algn="just">
                        <a:spcAft>
                          <a:spcPts val="0"/>
                        </a:spcAft>
                      </a:pPr>
                      <a:r>
                        <a:rPr lang="en-US" sz="1400">
                          <a:effectLst/>
                        </a:rPr>
                        <a:t> </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开发测试人员</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ZhuGe13588071786</a:t>
                      </a:r>
                      <a:endParaRPr lang="zh-CN" sz="1800">
                        <a:effectLst/>
                        <a:latin typeface="Times New Roman" panose="02020603050405020304"/>
                        <a:cs typeface="宋体" panose="02010600030101010101" pitchFamily="2" charset="-122"/>
                      </a:endParaRPr>
                    </a:p>
                  </a:txBody>
                  <a:tcPr marL="61175" marR="61175" marT="0" marB="0"/>
                </a:tc>
              </a:tr>
              <a:tr h="553410">
                <a:tc>
                  <a:txBody>
                    <a:bodyPr/>
                    <a:lstStyle/>
                    <a:p>
                      <a:pPr algn="just">
                        <a:spcAft>
                          <a:spcPts val="0"/>
                        </a:spcAft>
                      </a:pPr>
                      <a:r>
                        <a:rPr lang="zh-CN" sz="1400" kern="100">
                          <a:effectLst/>
                        </a:rPr>
                        <a:t>软件工程</a:t>
                      </a:r>
                      <a:r>
                        <a:rPr lang="en-US" sz="1400" kern="100">
                          <a:effectLst/>
                        </a:rPr>
                        <a:t>1601</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陈伟峰</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31601346</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内部</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dirty="0">
                          <a:effectLst/>
                        </a:rPr>
                        <a:t>31601346@stu.zucc.edu.cn</a:t>
                      </a:r>
                      <a:endParaRPr lang="zh-CN" sz="1800" dirty="0">
                        <a:effectLst/>
                        <a:latin typeface="Times New Roman" panose="02020603050405020304"/>
                        <a:cs typeface="宋体" panose="02010600030101010101" pitchFamily="2" charset="-122"/>
                      </a:endParaRPr>
                    </a:p>
                  </a:txBody>
                  <a:tcPr marL="61175" marR="61175" marT="0" marB="0"/>
                </a:tc>
                <a:tc>
                  <a:txBody>
                    <a:bodyPr/>
                    <a:lstStyle/>
                    <a:p>
                      <a:pPr indent="156210" algn="just">
                        <a:spcAft>
                          <a:spcPts val="0"/>
                        </a:spcAft>
                      </a:pPr>
                      <a:r>
                        <a:rPr lang="en-US" sz="1400" kern="100">
                          <a:effectLst/>
                        </a:rPr>
                        <a:t>13454196083</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开发测试人员</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Saber-v587-</a:t>
                      </a:r>
                      <a:endParaRPr lang="zh-CN" sz="1800">
                        <a:effectLst/>
                        <a:latin typeface="Times New Roman" panose="02020603050405020304"/>
                        <a:cs typeface="宋体" panose="02010600030101010101" pitchFamily="2" charset="-122"/>
                      </a:endParaRPr>
                    </a:p>
                  </a:txBody>
                  <a:tcPr marL="61175" marR="61175" marT="0" marB="0"/>
                </a:tc>
              </a:tr>
              <a:tr h="553410">
                <a:tc>
                  <a:txBody>
                    <a:bodyPr/>
                    <a:lstStyle/>
                    <a:p>
                      <a:pPr algn="just">
                        <a:spcAft>
                          <a:spcPts val="0"/>
                        </a:spcAft>
                      </a:pPr>
                      <a:r>
                        <a:rPr lang="zh-CN" sz="1400" kern="100">
                          <a:effectLst/>
                        </a:rPr>
                        <a:t>软件工程</a:t>
                      </a:r>
                      <a:r>
                        <a:rPr lang="en-US" sz="1400" kern="100">
                          <a:effectLst/>
                        </a:rPr>
                        <a:t>1601</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程天珂</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31601348</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内部</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31601348@stu.zucc.edu.cn</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13588899186</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开发测试人员</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Ctk980823</a:t>
                      </a:r>
                      <a:endParaRPr lang="zh-CN" sz="1800">
                        <a:effectLst/>
                        <a:latin typeface="Times New Roman" panose="02020603050405020304"/>
                        <a:cs typeface="宋体" panose="02010600030101010101" pitchFamily="2" charset="-122"/>
                      </a:endParaRPr>
                    </a:p>
                  </a:txBody>
                  <a:tcPr marL="61175" marR="61175" marT="0" marB="0"/>
                </a:tc>
              </a:tr>
              <a:tr h="553410">
                <a:tc>
                  <a:txBody>
                    <a:bodyPr/>
                    <a:lstStyle/>
                    <a:p>
                      <a:pPr algn="just">
                        <a:spcAft>
                          <a:spcPts val="0"/>
                        </a:spcAft>
                      </a:pPr>
                      <a:r>
                        <a:rPr lang="zh-CN" sz="1400" kern="100">
                          <a:effectLst/>
                        </a:rPr>
                        <a:t>教师</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杨枨</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外部</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yangc@zucc.edu.cn</a:t>
                      </a:r>
                      <a:endParaRPr lang="zh-CN" sz="1800">
                        <a:effectLst/>
                        <a:latin typeface="Times New Roman" panose="02020603050405020304"/>
                        <a:cs typeface="宋体" panose="02010600030101010101" pitchFamily="2" charset="-122"/>
                      </a:endParaRPr>
                    </a:p>
                  </a:txBody>
                  <a:tcPr marL="61175" marR="61175" marT="0" marB="0"/>
                </a:tc>
                <a:tc>
                  <a:txBody>
                    <a:bodyPr/>
                    <a:lstStyle/>
                    <a:p>
                      <a:pPr indent="156210" algn="ctr">
                        <a:spcAft>
                          <a:spcPts val="0"/>
                        </a:spcAft>
                      </a:pPr>
                      <a:r>
                        <a:rPr lang="en-US" sz="1400" kern="100">
                          <a:effectLst/>
                        </a:rPr>
                        <a:t>/</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项目提出者</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HolleyYang</a:t>
                      </a:r>
                      <a:endParaRPr lang="zh-CN" sz="1800">
                        <a:effectLst/>
                        <a:latin typeface="Times New Roman" panose="02020603050405020304"/>
                        <a:cs typeface="宋体" panose="02010600030101010101" pitchFamily="2" charset="-122"/>
                      </a:endParaRPr>
                    </a:p>
                  </a:txBody>
                  <a:tcPr marL="61175" marR="61175" marT="0" marB="0"/>
                </a:tc>
              </a:tr>
              <a:tr h="276378">
                <a:tc>
                  <a:txBody>
                    <a:bodyPr/>
                    <a:lstStyle/>
                    <a:p>
                      <a:pPr algn="just">
                        <a:spcAft>
                          <a:spcPts val="0"/>
                        </a:spcAft>
                      </a:pPr>
                      <a:r>
                        <a:rPr lang="zh-CN" sz="1400" kern="100">
                          <a:effectLst/>
                        </a:rPr>
                        <a:t>教师</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侯宏仑</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外部</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ubilabs@zucc.edu.cn</a:t>
                      </a:r>
                      <a:endParaRPr lang="zh-CN" sz="1800">
                        <a:effectLst/>
                        <a:latin typeface="Times New Roman" panose="02020603050405020304"/>
                        <a:cs typeface="宋体" panose="02010600030101010101" pitchFamily="2" charset="-122"/>
                      </a:endParaRPr>
                    </a:p>
                  </a:txBody>
                  <a:tcPr marL="61175" marR="61175" marT="0" marB="0"/>
                </a:tc>
                <a:tc>
                  <a:txBody>
                    <a:bodyPr/>
                    <a:lstStyle/>
                    <a:p>
                      <a:pPr indent="156210" algn="ctr">
                        <a:spcAft>
                          <a:spcPts val="0"/>
                        </a:spcAft>
                      </a:pPr>
                      <a:r>
                        <a:rPr lang="en-US" sz="1400" kern="100">
                          <a:effectLst/>
                        </a:rPr>
                        <a:t>/</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项目提出者</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tuuuuuuudou</a:t>
                      </a:r>
                      <a:endParaRPr lang="zh-CN" sz="1800">
                        <a:effectLst/>
                        <a:latin typeface="Times New Roman" panose="02020603050405020304"/>
                        <a:cs typeface="宋体" panose="02010600030101010101" pitchFamily="2" charset="-122"/>
                      </a:endParaRPr>
                    </a:p>
                  </a:txBody>
                  <a:tcPr marL="61175" marR="61175" marT="0" marB="0"/>
                </a:tc>
              </a:tr>
              <a:tr h="553410">
                <a:tc>
                  <a:txBody>
                    <a:bodyPr/>
                    <a:lstStyle/>
                    <a:p>
                      <a:pPr algn="just">
                        <a:spcAft>
                          <a:spcPts val="0"/>
                        </a:spcAft>
                      </a:pPr>
                      <a:r>
                        <a:rPr lang="zh-CN" sz="1400" kern="100">
                          <a:effectLst/>
                        </a:rPr>
                        <a:t>统 计</a:t>
                      </a:r>
                      <a:r>
                        <a:rPr lang="en-US" sz="1400" kern="100">
                          <a:effectLst/>
                        </a:rPr>
                        <a:t>1601</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黄鸿枥</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31601024</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外部</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527699441@qq.com</a:t>
                      </a:r>
                      <a:endParaRPr lang="zh-CN" sz="1800">
                        <a:effectLst/>
                        <a:latin typeface="Times New Roman" panose="02020603050405020304"/>
                        <a:cs typeface="宋体" panose="02010600030101010101" pitchFamily="2" charset="-122"/>
                      </a:endParaRPr>
                    </a:p>
                  </a:txBody>
                  <a:tcPr marL="61175" marR="61175" marT="0" marB="0"/>
                </a:tc>
                <a:tc>
                  <a:txBody>
                    <a:bodyPr/>
                    <a:lstStyle/>
                    <a:p>
                      <a:pPr indent="156210" algn="ctr">
                        <a:spcAft>
                          <a:spcPts val="0"/>
                        </a:spcAft>
                      </a:pPr>
                      <a:r>
                        <a:rPr lang="en-US" sz="1400" kern="100">
                          <a:effectLst/>
                        </a:rPr>
                        <a:t>/</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用户代表</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a:effectLst/>
                        </a:rPr>
                        <a:t>hhx527699441</a:t>
                      </a:r>
                      <a:endParaRPr lang="zh-CN" sz="1800">
                        <a:effectLst/>
                        <a:latin typeface="Times New Roman" panose="02020603050405020304"/>
                        <a:cs typeface="宋体" panose="02010600030101010101" pitchFamily="2" charset="-122"/>
                      </a:endParaRPr>
                    </a:p>
                  </a:txBody>
                  <a:tcPr marL="61175" marR="61175" marT="0" marB="0"/>
                </a:tc>
              </a:tr>
              <a:tr h="553410">
                <a:tc>
                  <a:txBody>
                    <a:bodyPr/>
                    <a:lstStyle/>
                    <a:p>
                      <a:pPr algn="just">
                        <a:spcAft>
                          <a:spcPts val="0"/>
                        </a:spcAft>
                      </a:pPr>
                      <a:r>
                        <a:rPr lang="zh-CN" sz="1400" kern="100" dirty="0">
                          <a:effectLst/>
                        </a:rPr>
                        <a:t>统计</a:t>
                      </a:r>
                      <a:r>
                        <a:rPr lang="en-US" sz="1400" kern="100" dirty="0">
                          <a:effectLst/>
                        </a:rPr>
                        <a:t>1601</a:t>
                      </a:r>
                      <a:endParaRPr lang="zh-CN" sz="1800" dirty="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韩宇斌</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31601023</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外部</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en-US" sz="1400" kern="100">
                          <a:effectLst/>
                        </a:rPr>
                        <a:t>630637561@qq.com</a:t>
                      </a:r>
                      <a:endParaRPr lang="zh-CN" sz="1800">
                        <a:effectLst/>
                        <a:latin typeface="Times New Roman" panose="02020603050405020304"/>
                        <a:cs typeface="宋体" panose="02010600030101010101" pitchFamily="2" charset="-122"/>
                      </a:endParaRPr>
                    </a:p>
                  </a:txBody>
                  <a:tcPr marL="61175" marR="61175" marT="0" marB="0"/>
                </a:tc>
                <a:tc>
                  <a:txBody>
                    <a:bodyPr/>
                    <a:lstStyle/>
                    <a:p>
                      <a:pPr indent="156210" algn="ctr">
                        <a:spcAft>
                          <a:spcPts val="0"/>
                        </a:spcAft>
                      </a:pPr>
                      <a:r>
                        <a:rPr lang="en-US" sz="1400" kern="100">
                          <a:effectLst/>
                        </a:rPr>
                        <a:t>/</a:t>
                      </a:r>
                      <a:endParaRPr lang="zh-CN" sz="1800">
                        <a:effectLst/>
                        <a:latin typeface="Times New Roman" panose="02020603050405020304"/>
                        <a:cs typeface="宋体" panose="02010600030101010101" pitchFamily="2" charset="-122"/>
                      </a:endParaRPr>
                    </a:p>
                  </a:txBody>
                  <a:tcPr marL="61175" marR="61175" marT="0" marB="0"/>
                </a:tc>
                <a:tc>
                  <a:txBody>
                    <a:bodyPr/>
                    <a:lstStyle/>
                    <a:p>
                      <a:pPr algn="just">
                        <a:spcAft>
                          <a:spcPts val="0"/>
                        </a:spcAft>
                      </a:pPr>
                      <a:r>
                        <a:rPr lang="zh-CN" sz="1400" kern="100">
                          <a:effectLst/>
                        </a:rPr>
                        <a:t>用户代表</a:t>
                      </a:r>
                      <a:endParaRPr lang="zh-CN" sz="1800">
                        <a:effectLst/>
                        <a:latin typeface="Times New Roman" panose="02020603050405020304"/>
                        <a:cs typeface="宋体" panose="02010600030101010101" pitchFamily="2" charset="-122"/>
                      </a:endParaRPr>
                    </a:p>
                  </a:txBody>
                  <a:tcPr marL="61175" marR="61175" marT="0" marB="0"/>
                </a:tc>
                <a:tc>
                  <a:txBody>
                    <a:bodyPr/>
                    <a:lstStyle/>
                    <a:p>
                      <a:pPr>
                        <a:spcAft>
                          <a:spcPts val="0"/>
                        </a:spcAft>
                      </a:pPr>
                      <a:r>
                        <a:rPr lang="en-US" sz="1400" kern="100" dirty="0">
                          <a:effectLst/>
                        </a:rPr>
                        <a:t>Hyb000000</a:t>
                      </a:r>
                      <a:endParaRPr lang="zh-CN" sz="1800" dirty="0">
                        <a:effectLst/>
                        <a:latin typeface="Times New Roman" panose="02020603050405020304"/>
                        <a:cs typeface="宋体" panose="02010600030101010101" pitchFamily="2" charset="-122"/>
                      </a:endParaRPr>
                    </a:p>
                  </a:txBody>
                  <a:tcPr marL="61175" marR="61175" marT="0" marB="0"/>
                </a:tc>
              </a:tr>
            </a:tbl>
          </a:graphicData>
        </a:graphic>
      </p:graphicFrame>
      <p:sp>
        <p:nvSpPr>
          <p:cNvPr id="7" name="Rectangle 1"/>
          <p:cNvSpPr>
            <a:spLocks noChangeArrowheads="1"/>
          </p:cNvSpPr>
          <p:nvPr/>
        </p:nvSpPr>
        <p:spPr bwMode="auto">
          <a:xfrm>
            <a:off x="373221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4511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项目章程</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0" name="矩形 39"/>
          <p:cNvSpPr/>
          <p:nvPr/>
        </p:nvSpPr>
        <p:spPr>
          <a:xfrm>
            <a:off x="762001" y="1749734"/>
            <a:ext cx="9441003" cy="4150659"/>
          </a:xfrm>
          <a:prstGeom prst="rect">
            <a:avLst/>
          </a:prstGeom>
        </p:spPr>
        <p:txBody>
          <a:bodyPr wrap="none" lIns="0" tIns="0" rIns="0" bIns="0">
            <a:normAutofit/>
          </a:bodyPr>
          <a:lstStyle/>
          <a:p>
            <a:r>
              <a:rPr lang="zh-CN" altLang="zh-CN" sz="2400" b="1" dirty="0"/>
              <a:t>《软件工程系列课程教学辅助网站》项目章程</a:t>
            </a:r>
            <a:endParaRPr lang="zh-CN" altLang="zh-CN" sz="2400" dirty="0"/>
          </a:p>
          <a:p>
            <a:r>
              <a:rPr lang="zh-CN" altLang="zh-CN" sz="2400" b="1" dirty="0"/>
              <a:t>项目名称</a:t>
            </a:r>
            <a:r>
              <a:rPr lang="zh-CN" altLang="zh-CN" sz="2400" dirty="0"/>
              <a:t>：</a:t>
            </a:r>
            <a:r>
              <a:rPr lang="en-US" altLang="zh-CN" sz="2400" dirty="0"/>
              <a:t>		</a:t>
            </a:r>
            <a:r>
              <a:rPr lang="zh-CN" altLang="zh-CN" sz="2400" dirty="0"/>
              <a:t>软件工程系列课程教学辅助网站</a:t>
            </a:r>
          </a:p>
          <a:p>
            <a:r>
              <a:rPr lang="zh-CN" altLang="zh-CN" sz="2400" b="1" dirty="0"/>
              <a:t>项目执行时间</a:t>
            </a:r>
            <a:r>
              <a:rPr lang="zh-CN" altLang="zh-CN" sz="2400" dirty="0"/>
              <a:t>：</a:t>
            </a:r>
            <a:r>
              <a:rPr lang="en-US" altLang="zh-CN" sz="2400" dirty="0"/>
              <a:t>	2018</a:t>
            </a:r>
            <a:r>
              <a:rPr lang="zh-CN" altLang="zh-CN" sz="2400" dirty="0"/>
              <a:t>年</a:t>
            </a:r>
            <a:r>
              <a:rPr lang="en-US" altLang="zh-CN" sz="2400" dirty="0"/>
              <a:t>9</a:t>
            </a:r>
            <a:r>
              <a:rPr lang="zh-CN" altLang="zh-CN" sz="2400" dirty="0"/>
              <a:t>月</a:t>
            </a:r>
            <a:r>
              <a:rPr lang="en-US" altLang="zh-CN" sz="2400" dirty="0"/>
              <a:t>28</a:t>
            </a:r>
            <a:r>
              <a:rPr lang="zh-CN" altLang="zh-CN" sz="2400" dirty="0"/>
              <a:t>日</a:t>
            </a:r>
            <a:r>
              <a:rPr lang="en-US" altLang="zh-CN" sz="2400" dirty="0"/>
              <a:t>-2019</a:t>
            </a:r>
            <a:r>
              <a:rPr lang="zh-CN" altLang="zh-CN" sz="2400" dirty="0"/>
              <a:t>年</a:t>
            </a:r>
            <a:r>
              <a:rPr lang="en-US" altLang="zh-CN" sz="2400" dirty="0"/>
              <a:t>1</a:t>
            </a:r>
            <a:r>
              <a:rPr lang="zh-CN" altLang="zh-CN" sz="2400" dirty="0"/>
              <a:t>月</a:t>
            </a:r>
            <a:r>
              <a:rPr lang="en-US" altLang="zh-CN" sz="2400" dirty="0"/>
              <a:t>13</a:t>
            </a:r>
            <a:r>
              <a:rPr lang="zh-CN" altLang="zh-CN" sz="2400" dirty="0"/>
              <a:t>日</a:t>
            </a:r>
          </a:p>
          <a:p>
            <a:r>
              <a:rPr lang="zh-CN" altLang="zh-CN" sz="2400" b="1" dirty="0"/>
              <a:t>发起人</a:t>
            </a:r>
            <a:r>
              <a:rPr lang="zh-CN" altLang="zh-CN" sz="2400" dirty="0"/>
              <a:t>：</a:t>
            </a:r>
            <a:r>
              <a:rPr lang="en-US" altLang="zh-CN" sz="2400" dirty="0"/>
              <a:t>		</a:t>
            </a:r>
            <a:r>
              <a:rPr lang="zh-CN" altLang="zh-CN" sz="2400" b="1" dirty="0"/>
              <a:t>杨枨老师</a:t>
            </a:r>
            <a:r>
              <a:rPr lang="zh-CN" altLang="zh-CN" sz="2400" dirty="0"/>
              <a:t> </a:t>
            </a:r>
            <a:r>
              <a:rPr lang="en-US" altLang="zh-CN" sz="2400" dirty="0"/>
              <a:t>   </a:t>
            </a:r>
            <a:r>
              <a:rPr lang="zh-CN" altLang="zh-CN" sz="2400" dirty="0"/>
              <a:t>邮箱</a:t>
            </a:r>
            <a:r>
              <a:rPr lang="zh-CN" altLang="zh-CN" sz="2400" b="1" dirty="0"/>
              <a:t>  </a:t>
            </a:r>
            <a:r>
              <a:rPr lang="en-US" altLang="zh-CN" sz="2400" dirty="0"/>
              <a:t>yangc@zucc.edu.cn</a:t>
            </a:r>
            <a:endParaRPr lang="zh-CN" altLang="zh-CN" sz="2400" dirty="0"/>
          </a:p>
          <a:p>
            <a:r>
              <a:rPr lang="zh-CN" altLang="zh-CN" sz="2400" b="1" dirty="0"/>
              <a:t>侯宏伦老师 </a:t>
            </a:r>
            <a:r>
              <a:rPr lang="zh-CN" altLang="zh-CN" sz="2400" dirty="0"/>
              <a:t> 邮箱  </a:t>
            </a:r>
            <a:r>
              <a:rPr lang="en-US" altLang="zh-CN" sz="2400" dirty="0"/>
              <a:t>ubilabs@zucc.edu.cn</a:t>
            </a:r>
            <a:endParaRPr lang="zh-CN" altLang="zh-CN" sz="2400" dirty="0"/>
          </a:p>
          <a:p>
            <a:r>
              <a:rPr lang="zh-CN" altLang="zh-CN" sz="2400" b="1" dirty="0"/>
              <a:t>项目经理</a:t>
            </a:r>
            <a:r>
              <a:rPr lang="zh-CN" altLang="zh-CN" sz="2400" dirty="0"/>
              <a:t>：</a:t>
            </a:r>
            <a:r>
              <a:rPr lang="en-US" altLang="zh-CN" sz="2400" dirty="0"/>
              <a:t>		</a:t>
            </a:r>
            <a:r>
              <a:rPr lang="zh-CN" altLang="zh-CN" sz="2400" dirty="0"/>
              <a:t>庄毓勋</a:t>
            </a:r>
            <a:r>
              <a:rPr lang="en-US" altLang="zh-CN" sz="2400" dirty="0"/>
              <a:t>  </a:t>
            </a:r>
            <a:r>
              <a:rPr lang="zh-CN" altLang="zh-CN" sz="2400" dirty="0"/>
              <a:t>邮箱</a:t>
            </a:r>
            <a:r>
              <a:rPr lang="en-US" altLang="zh-CN" sz="2400" dirty="0"/>
              <a:t> 31602220@stu.zucc.edu.cn</a:t>
            </a:r>
            <a:endParaRPr lang="zh-CN" altLang="zh-CN" sz="2400" dirty="0"/>
          </a:p>
          <a:p>
            <a:r>
              <a:rPr lang="zh-CN" altLang="zh-CN" sz="2400" b="1" dirty="0"/>
              <a:t>开发团队</a:t>
            </a:r>
            <a:r>
              <a:rPr lang="zh-CN" altLang="zh-CN" sz="2400" dirty="0"/>
              <a:t>：</a:t>
            </a:r>
            <a:r>
              <a:rPr lang="en-US" altLang="zh-CN" sz="2400" dirty="0"/>
              <a:t>		PRD-2018-G14</a:t>
            </a:r>
            <a:r>
              <a:rPr lang="zh-CN" altLang="zh-CN" sz="2400" dirty="0"/>
              <a:t>（诸葛志相、邓晰、程天珂、庄毓勋、陈伟峰）</a:t>
            </a:r>
          </a:p>
          <a:p>
            <a:r>
              <a:rPr lang="zh-CN" altLang="zh-CN" sz="2400" b="1" dirty="0"/>
              <a:t>用户：</a:t>
            </a:r>
            <a:r>
              <a:rPr lang="en-US" altLang="zh-CN" sz="2400" b="1" dirty="0"/>
              <a:t>	</a:t>
            </a:r>
            <a:r>
              <a:rPr lang="zh-CN" altLang="zh-CN" sz="2400" dirty="0"/>
              <a:t>全体正在学习软件工程课程的学生，教授软件工程课程的老师</a:t>
            </a:r>
            <a:r>
              <a:rPr lang="zh-CN" altLang="zh-CN" sz="2400" dirty="0" smtClean="0"/>
              <a:t>，</a:t>
            </a:r>
            <a:endParaRPr lang="en-US" altLang="zh-CN" sz="2400" dirty="0" smtClean="0"/>
          </a:p>
          <a:p>
            <a:r>
              <a:rPr lang="zh-CN" altLang="zh-CN" sz="2400" dirty="0" smtClean="0"/>
              <a:t>以及</a:t>
            </a:r>
            <a:r>
              <a:rPr lang="zh-CN" altLang="zh-CN" sz="2400" dirty="0"/>
              <a:t>其他潜在的对软件工程课程感兴趣的同学。</a:t>
            </a:r>
          </a:p>
        </p:txBody>
      </p:sp>
      <p:sp>
        <p:nvSpPr>
          <p:cNvPr id="41"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up)">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风险</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11" name="表格 10"/>
          <p:cNvGraphicFramePr>
            <a:graphicFrameLocks noGrp="1"/>
          </p:cNvGraphicFramePr>
          <p:nvPr/>
        </p:nvGraphicFramePr>
        <p:xfrm>
          <a:off x="1253190" y="4585450"/>
          <a:ext cx="9262410" cy="1656260"/>
        </p:xfrm>
        <a:graphic>
          <a:graphicData uri="http://schemas.openxmlformats.org/drawingml/2006/table">
            <a:tbl>
              <a:tblPr>
                <a:tableStyleId>{5C22544A-7EE6-4342-B048-85BDC9FD1C3A}</a:tableStyleId>
              </a:tblPr>
              <a:tblGrid>
                <a:gridCol w="1726239"/>
                <a:gridCol w="7536171"/>
              </a:tblGrid>
              <a:tr h="486279">
                <a:tc>
                  <a:txBody>
                    <a:bodyPr/>
                    <a:lstStyle/>
                    <a:p>
                      <a:pPr indent="117475" algn="just">
                        <a:spcAft>
                          <a:spcPts val="0"/>
                        </a:spcAft>
                      </a:pPr>
                      <a:r>
                        <a:rPr lang="en-US" sz="2000" kern="100" dirty="0">
                          <a:effectLst/>
                        </a:rPr>
                        <a:t> </a:t>
                      </a:r>
                      <a:endParaRPr lang="zh-CN" sz="1600" kern="100" dirty="0">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solidFill>
                            <a:schemeClr val="bg1"/>
                          </a:solidFill>
                          <a:effectLst/>
                        </a:rPr>
                        <a:t>概率程度</a:t>
                      </a:r>
                      <a:endParaRPr lang="zh-CN" sz="1600" kern="100" dirty="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r>
              <a:tr h="391935">
                <a:tc>
                  <a:txBody>
                    <a:bodyPr/>
                    <a:lstStyle/>
                    <a:p>
                      <a:pPr indent="102870" algn="just">
                        <a:spcAft>
                          <a:spcPts val="0"/>
                        </a:spcAft>
                      </a:pPr>
                      <a:r>
                        <a:rPr lang="zh-CN" sz="1600" kern="100">
                          <a:solidFill>
                            <a:schemeClr val="bg1"/>
                          </a:solidFill>
                          <a:effectLst/>
                        </a:rPr>
                        <a:t>发生概率高</a:t>
                      </a:r>
                      <a:endParaRPr lang="zh-CN" sz="1600" kern="10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发生概率</a:t>
                      </a:r>
                      <a:r>
                        <a:rPr lang="en-US" sz="1600" kern="100" dirty="0">
                          <a:effectLst/>
                        </a:rPr>
                        <a:t>&gt;80%</a:t>
                      </a:r>
                      <a:endParaRPr lang="zh-CN" sz="1600" kern="100" dirty="0">
                        <a:effectLst/>
                        <a:latin typeface="Times New Roman" panose="02020603050405020304"/>
                        <a:ea typeface="宋体" panose="02010600030101010101" pitchFamily="2" charset="-122"/>
                      </a:endParaRPr>
                    </a:p>
                  </a:txBody>
                  <a:tcPr marL="68580" marR="68580" marT="0" marB="0"/>
                </a:tc>
              </a:tr>
              <a:tr h="389023">
                <a:tc>
                  <a:txBody>
                    <a:bodyPr/>
                    <a:lstStyle/>
                    <a:p>
                      <a:pPr indent="102870" algn="just">
                        <a:spcAft>
                          <a:spcPts val="0"/>
                        </a:spcAft>
                      </a:pPr>
                      <a:r>
                        <a:rPr lang="zh-CN" sz="1600" kern="100" dirty="0">
                          <a:solidFill>
                            <a:schemeClr val="bg1"/>
                          </a:solidFill>
                          <a:effectLst/>
                        </a:rPr>
                        <a:t>发生概率中</a:t>
                      </a:r>
                      <a:endParaRPr lang="zh-CN" sz="1600" kern="100" dirty="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发生概率</a:t>
                      </a:r>
                      <a:r>
                        <a:rPr lang="en-US" sz="1600" kern="100" dirty="0">
                          <a:effectLst/>
                        </a:rPr>
                        <a:t>30%~80%</a:t>
                      </a:r>
                      <a:endParaRPr lang="zh-CN" sz="1600" kern="100" dirty="0">
                        <a:effectLst/>
                        <a:latin typeface="Times New Roman" panose="02020603050405020304"/>
                        <a:ea typeface="宋体" panose="02010600030101010101" pitchFamily="2" charset="-122"/>
                      </a:endParaRPr>
                    </a:p>
                  </a:txBody>
                  <a:tcPr marL="68580" marR="68580" marT="0" marB="0"/>
                </a:tc>
              </a:tr>
              <a:tr h="389023">
                <a:tc>
                  <a:txBody>
                    <a:bodyPr/>
                    <a:lstStyle/>
                    <a:p>
                      <a:pPr indent="102870" algn="just">
                        <a:spcAft>
                          <a:spcPts val="0"/>
                        </a:spcAft>
                      </a:pPr>
                      <a:r>
                        <a:rPr lang="zh-CN" sz="1600" kern="100" dirty="0">
                          <a:solidFill>
                            <a:schemeClr val="bg1"/>
                          </a:solidFill>
                          <a:effectLst/>
                        </a:rPr>
                        <a:t>发生概率低</a:t>
                      </a:r>
                      <a:endParaRPr lang="zh-CN" sz="1600" kern="100" dirty="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发生概率</a:t>
                      </a:r>
                      <a:r>
                        <a:rPr lang="en-US" sz="1600" kern="100" dirty="0">
                          <a:effectLst/>
                        </a:rPr>
                        <a:t>&lt;30%</a:t>
                      </a:r>
                      <a:endParaRPr lang="zh-CN" sz="1600" kern="100" dirty="0">
                        <a:effectLst/>
                        <a:latin typeface="Times New Roman" panose="02020603050405020304"/>
                        <a:ea typeface="宋体" panose="02010600030101010101" pitchFamily="2" charset="-122"/>
                      </a:endParaRPr>
                    </a:p>
                  </a:txBody>
                  <a:tcPr marL="68580" marR="68580" marT="0" marB="0"/>
                </a:tc>
              </a:tr>
            </a:tbl>
          </a:graphicData>
        </a:graphic>
      </p:graphicFrame>
      <p:graphicFrame>
        <p:nvGraphicFramePr>
          <p:cNvPr id="13" name="表格 12"/>
          <p:cNvGraphicFramePr>
            <a:graphicFrameLocks noGrp="1"/>
          </p:cNvGraphicFramePr>
          <p:nvPr/>
        </p:nvGraphicFramePr>
        <p:xfrm>
          <a:off x="1134701" y="1489166"/>
          <a:ext cx="9258235" cy="2915568"/>
        </p:xfrm>
        <a:graphic>
          <a:graphicData uri="http://schemas.openxmlformats.org/drawingml/2006/table">
            <a:tbl>
              <a:tblPr>
                <a:tableStyleId>{5C22544A-7EE6-4342-B048-85BDC9FD1C3A}</a:tableStyleId>
              </a:tblPr>
              <a:tblGrid>
                <a:gridCol w="1886021"/>
                <a:gridCol w="7372214"/>
              </a:tblGrid>
              <a:tr h="364446">
                <a:tc>
                  <a:txBody>
                    <a:bodyPr/>
                    <a:lstStyle/>
                    <a:p>
                      <a:pPr indent="102870" algn="just">
                        <a:spcAft>
                          <a:spcPts val="0"/>
                        </a:spcAft>
                      </a:pPr>
                      <a:r>
                        <a:rPr lang="en-US" sz="1600" kern="100" dirty="0">
                          <a:solidFill>
                            <a:schemeClr val="bg1"/>
                          </a:solidFill>
                          <a:effectLst/>
                        </a:rPr>
                        <a:t> </a:t>
                      </a:r>
                      <a:endParaRPr lang="zh-CN" sz="1600" kern="100" dirty="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solidFill>
                            <a:schemeClr val="bg1"/>
                          </a:solidFill>
                          <a:effectLst/>
                        </a:rPr>
                        <a:t>不利影响程度</a:t>
                      </a:r>
                      <a:endParaRPr lang="zh-CN" sz="1600" kern="100" dirty="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r>
              <a:tr h="728892">
                <a:tc>
                  <a:txBody>
                    <a:bodyPr/>
                    <a:lstStyle/>
                    <a:p>
                      <a:pPr indent="102870" algn="just">
                        <a:spcAft>
                          <a:spcPts val="0"/>
                        </a:spcAft>
                      </a:pPr>
                      <a:r>
                        <a:rPr lang="zh-CN" sz="1600" kern="100">
                          <a:solidFill>
                            <a:schemeClr val="bg1"/>
                          </a:solidFill>
                          <a:effectLst/>
                        </a:rPr>
                        <a:t>极高影响程度</a:t>
                      </a:r>
                      <a:endParaRPr lang="zh-CN" sz="1600" kern="10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可以造成整个工程的瘫痪，直接导致项目最终的不成功的发生，无法得到补救。</a:t>
                      </a:r>
                      <a:endParaRPr lang="zh-CN" sz="1600" kern="100" dirty="0">
                        <a:effectLst/>
                        <a:latin typeface="Times New Roman" panose="02020603050405020304"/>
                        <a:ea typeface="宋体" panose="02010600030101010101" pitchFamily="2" charset="-122"/>
                      </a:endParaRPr>
                    </a:p>
                  </a:txBody>
                  <a:tcPr marL="68580" marR="68580" marT="0" marB="0"/>
                </a:tc>
              </a:tr>
              <a:tr h="728892">
                <a:tc>
                  <a:txBody>
                    <a:bodyPr/>
                    <a:lstStyle/>
                    <a:p>
                      <a:pPr indent="102870" algn="just">
                        <a:spcAft>
                          <a:spcPts val="0"/>
                        </a:spcAft>
                      </a:pPr>
                      <a:r>
                        <a:rPr lang="zh-CN" sz="1600" kern="100">
                          <a:solidFill>
                            <a:schemeClr val="bg1"/>
                          </a:solidFill>
                          <a:effectLst/>
                        </a:rPr>
                        <a:t>高影响程度</a:t>
                      </a:r>
                      <a:endParaRPr lang="zh-CN" sz="1600" kern="10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给整个工程带来非常大的不利影响，间接导致项目的不成功，需要长时间的补救。</a:t>
                      </a:r>
                      <a:endParaRPr lang="zh-CN" sz="1600" kern="100" dirty="0">
                        <a:effectLst/>
                        <a:latin typeface="Times New Roman" panose="02020603050405020304"/>
                        <a:ea typeface="宋体" panose="02010600030101010101" pitchFamily="2" charset="-122"/>
                      </a:endParaRPr>
                    </a:p>
                  </a:txBody>
                  <a:tcPr marL="68580" marR="68580" marT="0" marB="0"/>
                </a:tc>
              </a:tr>
              <a:tr h="728892">
                <a:tc>
                  <a:txBody>
                    <a:bodyPr/>
                    <a:lstStyle/>
                    <a:p>
                      <a:pPr indent="102870" algn="just">
                        <a:spcAft>
                          <a:spcPts val="0"/>
                        </a:spcAft>
                      </a:pPr>
                      <a:r>
                        <a:rPr lang="zh-CN" sz="1600" kern="100">
                          <a:solidFill>
                            <a:schemeClr val="bg1"/>
                          </a:solidFill>
                          <a:effectLst/>
                        </a:rPr>
                        <a:t>中影响程度</a:t>
                      </a:r>
                      <a:endParaRPr lang="zh-CN" sz="1600" kern="10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给整个工程造成不利影响，是可以补救的影响，不会对项目最终的成功造成影响。</a:t>
                      </a:r>
                      <a:endParaRPr lang="zh-CN" sz="1600" kern="100" dirty="0">
                        <a:effectLst/>
                        <a:latin typeface="Times New Roman" panose="02020603050405020304"/>
                        <a:ea typeface="宋体" panose="02010600030101010101" pitchFamily="2" charset="-122"/>
                      </a:endParaRPr>
                    </a:p>
                  </a:txBody>
                  <a:tcPr marL="68580" marR="68580" marT="0" marB="0"/>
                </a:tc>
              </a:tr>
              <a:tr h="364446">
                <a:tc>
                  <a:txBody>
                    <a:bodyPr/>
                    <a:lstStyle/>
                    <a:p>
                      <a:pPr indent="102870" algn="just">
                        <a:spcAft>
                          <a:spcPts val="0"/>
                        </a:spcAft>
                      </a:pPr>
                      <a:r>
                        <a:rPr lang="zh-CN" sz="1600" kern="100" dirty="0">
                          <a:solidFill>
                            <a:schemeClr val="bg1"/>
                          </a:solidFill>
                          <a:effectLst/>
                        </a:rPr>
                        <a:t>低影响程度</a:t>
                      </a:r>
                      <a:endParaRPr lang="zh-CN" sz="1600" kern="100" dirty="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给整个工程造成一些影响，可以通过已知的手段结束这种影响。</a:t>
                      </a:r>
                      <a:endParaRPr lang="zh-CN" sz="1600" kern="100" dirty="0">
                        <a:effectLst/>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风险</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5" name="表格 4"/>
          <p:cNvGraphicFramePr>
            <a:graphicFrameLocks noGrp="1"/>
          </p:cNvGraphicFramePr>
          <p:nvPr/>
        </p:nvGraphicFramePr>
        <p:xfrm>
          <a:off x="1103086" y="2287649"/>
          <a:ext cx="9737738" cy="3074830"/>
        </p:xfrm>
        <a:graphic>
          <a:graphicData uri="http://schemas.openxmlformats.org/drawingml/2006/table">
            <a:tbl>
              <a:tblPr>
                <a:tableStyleId>{5C22544A-7EE6-4342-B048-85BDC9FD1C3A}</a:tableStyleId>
              </a:tblPr>
              <a:tblGrid>
                <a:gridCol w="1983702"/>
                <a:gridCol w="7754036"/>
              </a:tblGrid>
              <a:tr h="279530">
                <a:tc>
                  <a:txBody>
                    <a:bodyPr/>
                    <a:lstStyle/>
                    <a:p>
                      <a:pPr indent="102870" algn="just">
                        <a:spcAft>
                          <a:spcPts val="0"/>
                        </a:spcAft>
                      </a:pPr>
                      <a:r>
                        <a:rPr lang="zh-CN" sz="1600" kern="100" dirty="0">
                          <a:solidFill>
                            <a:schemeClr val="bg1"/>
                          </a:solidFill>
                          <a:effectLst/>
                        </a:rPr>
                        <a:t>风险类别</a:t>
                      </a:r>
                      <a:endParaRPr lang="zh-CN" sz="1600" kern="100" dirty="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solidFill>
                            <a:schemeClr val="bg1"/>
                          </a:solidFill>
                          <a:effectLst/>
                        </a:rPr>
                        <a:t>风险描述</a:t>
                      </a:r>
                      <a:endParaRPr lang="zh-CN" sz="1600" kern="100" dirty="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r>
              <a:tr h="559060">
                <a:tc>
                  <a:txBody>
                    <a:bodyPr/>
                    <a:lstStyle/>
                    <a:p>
                      <a:pPr indent="102870" algn="just">
                        <a:spcAft>
                          <a:spcPts val="0"/>
                        </a:spcAft>
                      </a:pPr>
                      <a:r>
                        <a:rPr lang="zh-CN" sz="1600" kern="100">
                          <a:solidFill>
                            <a:schemeClr val="bg1"/>
                          </a:solidFill>
                          <a:effectLst/>
                        </a:rPr>
                        <a:t>技术风险</a:t>
                      </a:r>
                      <a:endParaRPr lang="zh-CN" sz="1600" kern="10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技术层面上出现的错误，直接或间接导致项目出现失败的风险。</a:t>
                      </a:r>
                      <a:endParaRPr lang="zh-CN" sz="1600" kern="100" dirty="0">
                        <a:effectLst/>
                        <a:latin typeface="Times New Roman" panose="02020603050405020304"/>
                        <a:ea typeface="宋体" panose="02010600030101010101" pitchFamily="2" charset="-122"/>
                      </a:endParaRPr>
                    </a:p>
                  </a:txBody>
                  <a:tcPr marL="68580" marR="68580" marT="0" marB="0"/>
                </a:tc>
              </a:tr>
              <a:tr h="559060">
                <a:tc>
                  <a:txBody>
                    <a:bodyPr/>
                    <a:lstStyle/>
                    <a:p>
                      <a:pPr indent="102870" algn="just">
                        <a:spcAft>
                          <a:spcPts val="0"/>
                        </a:spcAft>
                      </a:pPr>
                      <a:r>
                        <a:rPr lang="zh-CN" sz="1600" kern="100">
                          <a:solidFill>
                            <a:schemeClr val="bg1"/>
                          </a:solidFill>
                          <a:effectLst/>
                        </a:rPr>
                        <a:t>交流风险</a:t>
                      </a:r>
                      <a:endParaRPr lang="zh-CN" sz="1600" kern="10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组内沟通上出现的错误，直接或间接导致项目出现失败的风险。</a:t>
                      </a:r>
                      <a:endParaRPr lang="zh-CN" sz="1600" kern="100" dirty="0">
                        <a:effectLst/>
                        <a:latin typeface="Times New Roman" panose="02020603050405020304"/>
                        <a:ea typeface="宋体" panose="02010600030101010101" pitchFamily="2" charset="-122"/>
                      </a:endParaRPr>
                    </a:p>
                  </a:txBody>
                  <a:tcPr marL="68580" marR="68580" marT="0" marB="0"/>
                </a:tc>
              </a:tr>
              <a:tr h="559060">
                <a:tc>
                  <a:txBody>
                    <a:bodyPr/>
                    <a:lstStyle/>
                    <a:p>
                      <a:pPr indent="102870" algn="just">
                        <a:spcAft>
                          <a:spcPts val="0"/>
                        </a:spcAft>
                      </a:pPr>
                      <a:r>
                        <a:rPr lang="zh-CN" sz="1600" kern="100">
                          <a:solidFill>
                            <a:schemeClr val="bg1"/>
                          </a:solidFill>
                          <a:effectLst/>
                        </a:rPr>
                        <a:t>时间风险</a:t>
                      </a:r>
                      <a:endParaRPr lang="zh-CN" sz="1600" kern="10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时间上出现的错误，直接或间接导致项目出现失败的风险。</a:t>
                      </a:r>
                      <a:endParaRPr lang="zh-CN" sz="1600" kern="100" dirty="0">
                        <a:effectLst/>
                        <a:latin typeface="Times New Roman" panose="02020603050405020304"/>
                        <a:ea typeface="宋体" panose="02010600030101010101" pitchFamily="2" charset="-122"/>
                      </a:endParaRPr>
                    </a:p>
                  </a:txBody>
                  <a:tcPr marL="68580" marR="68580" marT="0" marB="0"/>
                </a:tc>
              </a:tr>
              <a:tr h="559060">
                <a:tc>
                  <a:txBody>
                    <a:bodyPr/>
                    <a:lstStyle/>
                    <a:p>
                      <a:pPr indent="102870" algn="just">
                        <a:spcAft>
                          <a:spcPts val="0"/>
                        </a:spcAft>
                      </a:pPr>
                      <a:r>
                        <a:rPr lang="zh-CN" sz="1600" kern="100">
                          <a:solidFill>
                            <a:schemeClr val="bg1"/>
                          </a:solidFill>
                          <a:effectLst/>
                        </a:rPr>
                        <a:t>质量风险</a:t>
                      </a:r>
                      <a:endParaRPr lang="zh-CN" sz="1600" kern="10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项目质量上出现的错误，直接或间接导致项目出现失败的风险。</a:t>
                      </a:r>
                      <a:endParaRPr lang="zh-CN" sz="1600" kern="100" dirty="0">
                        <a:effectLst/>
                        <a:latin typeface="Times New Roman" panose="02020603050405020304"/>
                        <a:ea typeface="宋体" panose="02010600030101010101" pitchFamily="2" charset="-122"/>
                      </a:endParaRPr>
                    </a:p>
                  </a:txBody>
                  <a:tcPr marL="68580" marR="68580" marT="0" marB="0"/>
                </a:tc>
              </a:tr>
              <a:tr h="559060">
                <a:tc>
                  <a:txBody>
                    <a:bodyPr/>
                    <a:lstStyle/>
                    <a:p>
                      <a:pPr indent="102870" algn="just">
                        <a:spcAft>
                          <a:spcPts val="0"/>
                        </a:spcAft>
                      </a:pPr>
                      <a:r>
                        <a:rPr lang="zh-CN" sz="1600" kern="100" dirty="0">
                          <a:solidFill>
                            <a:schemeClr val="bg1"/>
                          </a:solidFill>
                          <a:effectLst/>
                        </a:rPr>
                        <a:t>效率风险</a:t>
                      </a:r>
                      <a:endParaRPr lang="zh-CN" sz="1600" kern="100" dirty="0">
                        <a:solidFill>
                          <a:schemeClr val="bg1"/>
                        </a:solidFill>
                        <a:effectLst/>
                        <a:latin typeface="Times New Roman" panose="02020603050405020304"/>
                        <a:ea typeface="宋体" panose="02010600030101010101" pitchFamily="2" charset="-122"/>
                      </a:endParaRPr>
                    </a:p>
                  </a:txBody>
                  <a:tcPr marL="68580" marR="68580" marT="0" marB="0">
                    <a:solidFill>
                      <a:schemeClr val="accent1"/>
                    </a:solidFill>
                  </a:tcPr>
                </a:tc>
                <a:tc>
                  <a:txBody>
                    <a:bodyPr/>
                    <a:lstStyle/>
                    <a:p>
                      <a:pPr indent="102870" algn="just">
                        <a:spcAft>
                          <a:spcPts val="0"/>
                        </a:spcAft>
                      </a:pPr>
                      <a:r>
                        <a:rPr lang="zh-CN" sz="1600" kern="100" dirty="0">
                          <a:effectLst/>
                        </a:rPr>
                        <a:t>个人办事效率上出现的错误，直接或间接导致项目出现失败的风险。</a:t>
                      </a:r>
                      <a:endParaRPr lang="zh-CN" sz="1600" kern="100" dirty="0">
                        <a:effectLst/>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风险</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13" name="表格 12"/>
          <p:cNvGraphicFramePr>
            <a:graphicFrameLocks noGrp="1"/>
          </p:cNvGraphicFramePr>
          <p:nvPr/>
        </p:nvGraphicFramePr>
        <p:xfrm>
          <a:off x="1260088" y="4270916"/>
          <a:ext cx="8845302" cy="1810638"/>
        </p:xfrm>
        <a:graphic>
          <a:graphicData uri="http://schemas.openxmlformats.org/drawingml/2006/table">
            <a:tbl>
              <a:tblPr>
                <a:tableStyleId>{5C22544A-7EE6-4342-B048-85BDC9FD1C3A}</a:tableStyleId>
              </a:tblPr>
              <a:tblGrid>
                <a:gridCol w="3639451"/>
                <a:gridCol w="5205851"/>
              </a:tblGrid>
              <a:tr h="301773">
                <a:tc>
                  <a:txBody>
                    <a:bodyPr/>
                    <a:lstStyle/>
                    <a:p>
                      <a:pPr algn="just">
                        <a:spcAft>
                          <a:spcPts val="0"/>
                        </a:spcAft>
                      </a:pPr>
                      <a:r>
                        <a:rPr lang="en-US" sz="1800" kern="100">
                          <a:effectLst/>
                        </a:rPr>
                        <a:t>A</a:t>
                      </a:r>
                      <a:r>
                        <a:rPr lang="zh-CN" sz="1800" kern="100">
                          <a:effectLst/>
                        </a:rPr>
                        <a:t>角</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en-US" sz="1800" kern="100">
                          <a:effectLst/>
                        </a:rPr>
                        <a:t>B</a:t>
                      </a:r>
                      <a:r>
                        <a:rPr lang="zh-CN" sz="1800" kern="100">
                          <a:effectLst/>
                        </a:rPr>
                        <a:t>角</a:t>
                      </a:r>
                      <a:endParaRPr lang="zh-CN" sz="1800" kern="100">
                        <a:effectLst/>
                        <a:latin typeface="Times New Roman" panose="02020603050405020304"/>
                        <a:ea typeface="宋体" panose="02010600030101010101" pitchFamily="2" charset="-122"/>
                      </a:endParaRPr>
                    </a:p>
                  </a:txBody>
                  <a:tcPr marL="68580" marR="68580" marT="0" marB="0"/>
                </a:tc>
              </a:tr>
              <a:tr h="301773">
                <a:tc>
                  <a:txBody>
                    <a:bodyPr/>
                    <a:lstStyle/>
                    <a:p>
                      <a:pPr algn="just">
                        <a:spcAft>
                          <a:spcPts val="0"/>
                        </a:spcAft>
                      </a:pPr>
                      <a:r>
                        <a:rPr lang="zh-CN" sz="1800" kern="100">
                          <a:effectLst/>
                        </a:rPr>
                        <a:t>庄毓勋</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1800" kern="100">
                          <a:effectLst/>
                        </a:rPr>
                        <a:t>诸葛志相</a:t>
                      </a:r>
                      <a:endParaRPr lang="zh-CN" sz="1800" kern="100">
                        <a:effectLst/>
                        <a:latin typeface="Times New Roman" panose="02020603050405020304"/>
                        <a:ea typeface="宋体" panose="02010600030101010101" pitchFamily="2" charset="-122"/>
                      </a:endParaRPr>
                    </a:p>
                  </a:txBody>
                  <a:tcPr marL="68580" marR="68580" marT="0" marB="0"/>
                </a:tc>
              </a:tr>
              <a:tr h="301773">
                <a:tc>
                  <a:txBody>
                    <a:bodyPr/>
                    <a:lstStyle/>
                    <a:p>
                      <a:pPr algn="just">
                        <a:spcAft>
                          <a:spcPts val="0"/>
                        </a:spcAft>
                      </a:pPr>
                      <a:r>
                        <a:rPr lang="zh-CN" sz="1800" kern="100">
                          <a:effectLst/>
                        </a:rPr>
                        <a:t>诸葛志相</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1800" kern="100">
                          <a:effectLst/>
                        </a:rPr>
                        <a:t>邓晰</a:t>
                      </a:r>
                      <a:endParaRPr lang="zh-CN" sz="1800" kern="100">
                        <a:effectLst/>
                        <a:latin typeface="Times New Roman" panose="02020603050405020304"/>
                        <a:ea typeface="宋体" panose="02010600030101010101" pitchFamily="2" charset="-122"/>
                      </a:endParaRPr>
                    </a:p>
                  </a:txBody>
                  <a:tcPr marL="68580" marR="68580" marT="0" marB="0"/>
                </a:tc>
              </a:tr>
              <a:tr h="301773">
                <a:tc>
                  <a:txBody>
                    <a:bodyPr/>
                    <a:lstStyle/>
                    <a:p>
                      <a:pPr algn="just">
                        <a:spcAft>
                          <a:spcPts val="0"/>
                        </a:spcAft>
                      </a:pPr>
                      <a:r>
                        <a:rPr lang="zh-CN" sz="1800" kern="100">
                          <a:effectLst/>
                        </a:rPr>
                        <a:t>邓晰</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1800" kern="100" dirty="0">
                          <a:effectLst/>
                        </a:rPr>
                        <a:t>陈伟峰</a:t>
                      </a:r>
                      <a:endParaRPr lang="zh-CN" sz="1800" kern="100" dirty="0">
                        <a:effectLst/>
                        <a:latin typeface="Times New Roman" panose="02020603050405020304"/>
                        <a:ea typeface="宋体" panose="02010600030101010101" pitchFamily="2" charset="-122"/>
                      </a:endParaRPr>
                    </a:p>
                  </a:txBody>
                  <a:tcPr marL="68580" marR="68580" marT="0" marB="0"/>
                </a:tc>
              </a:tr>
              <a:tr h="301773">
                <a:tc>
                  <a:txBody>
                    <a:bodyPr/>
                    <a:lstStyle/>
                    <a:p>
                      <a:pPr algn="just">
                        <a:spcAft>
                          <a:spcPts val="0"/>
                        </a:spcAft>
                      </a:pPr>
                      <a:r>
                        <a:rPr lang="zh-CN" sz="1800" kern="100">
                          <a:effectLst/>
                        </a:rPr>
                        <a:t>陈伟峰</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1800" kern="100">
                          <a:effectLst/>
                        </a:rPr>
                        <a:t>程天珂</a:t>
                      </a:r>
                      <a:endParaRPr lang="zh-CN" sz="1800" kern="100">
                        <a:effectLst/>
                        <a:latin typeface="Times New Roman" panose="02020603050405020304"/>
                        <a:ea typeface="宋体" panose="02010600030101010101" pitchFamily="2" charset="-122"/>
                      </a:endParaRPr>
                    </a:p>
                  </a:txBody>
                  <a:tcPr marL="68580" marR="68580" marT="0" marB="0"/>
                </a:tc>
              </a:tr>
              <a:tr h="301773">
                <a:tc>
                  <a:txBody>
                    <a:bodyPr/>
                    <a:lstStyle/>
                    <a:p>
                      <a:pPr algn="just">
                        <a:spcAft>
                          <a:spcPts val="0"/>
                        </a:spcAft>
                      </a:pPr>
                      <a:r>
                        <a:rPr lang="zh-CN" sz="1800" kern="100">
                          <a:effectLst/>
                        </a:rPr>
                        <a:t>程天珂</a:t>
                      </a:r>
                      <a:endParaRPr lang="zh-CN" sz="180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zh-CN" sz="1800" kern="100" dirty="0">
                          <a:effectLst/>
                        </a:rPr>
                        <a:t>庄毓勋</a:t>
                      </a:r>
                      <a:endParaRPr lang="zh-CN" sz="1800" kern="100" dirty="0">
                        <a:effectLst/>
                        <a:latin typeface="Times New Roman" panose="02020603050405020304"/>
                        <a:ea typeface="宋体" panose="02010600030101010101" pitchFamily="2" charset="-122"/>
                      </a:endParaRPr>
                    </a:p>
                  </a:txBody>
                  <a:tcPr marL="68580" marR="68580" marT="0" marB="0"/>
                </a:tc>
              </a:tr>
            </a:tbl>
          </a:graphicData>
        </a:graphic>
      </p:graphicFrame>
      <p:graphicFrame>
        <p:nvGraphicFramePr>
          <p:cNvPr id="15" name="表格 14"/>
          <p:cNvGraphicFramePr>
            <a:graphicFrameLocks noGrp="1"/>
          </p:cNvGraphicFramePr>
          <p:nvPr/>
        </p:nvGraphicFramePr>
        <p:xfrm>
          <a:off x="1134702" y="1794243"/>
          <a:ext cx="9157873" cy="1645643"/>
        </p:xfrm>
        <a:graphic>
          <a:graphicData uri="http://schemas.openxmlformats.org/drawingml/2006/table">
            <a:tbl>
              <a:tblPr>
                <a:tableStyleId>{5C22544A-7EE6-4342-B048-85BDC9FD1C3A}</a:tableStyleId>
              </a:tblPr>
              <a:tblGrid>
                <a:gridCol w="1708007"/>
                <a:gridCol w="2062816"/>
                <a:gridCol w="1744943"/>
                <a:gridCol w="1897164"/>
                <a:gridCol w="1744943"/>
              </a:tblGrid>
              <a:tr h="396567">
                <a:tc>
                  <a:txBody>
                    <a:bodyPr/>
                    <a:lstStyle/>
                    <a:p>
                      <a:pPr indent="102870" algn="just">
                        <a:spcAft>
                          <a:spcPts val="0"/>
                        </a:spcAft>
                      </a:pPr>
                      <a:r>
                        <a:rPr lang="zh-CN" sz="2000" kern="100" dirty="0">
                          <a:effectLst/>
                        </a:rPr>
                        <a:t>风险等级</a:t>
                      </a:r>
                      <a:endParaRPr lang="zh-CN" sz="2000" kern="100" dirty="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极高影响程度</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高影响程度</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中影响程度</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l">
                        <a:spcAft>
                          <a:spcPts val="0"/>
                        </a:spcAft>
                      </a:pPr>
                      <a:r>
                        <a:rPr lang="zh-CN" sz="2000" kern="100">
                          <a:effectLst/>
                        </a:rPr>
                        <a:t>低影响程度</a:t>
                      </a:r>
                      <a:endParaRPr lang="zh-CN" sz="2000" kern="100">
                        <a:effectLst/>
                        <a:latin typeface="Times New Roman" panose="02020603050405020304"/>
                        <a:ea typeface="宋体" panose="02010600030101010101" pitchFamily="2" charset="-122"/>
                      </a:endParaRPr>
                    </a:p>
                  </a:txBody>
                  <a:tcPr marL="68580" marR="68580" marT="0" marB="0"/>
                </a:tc>
              </a:tr>
              <a:tr h="416359">
                <a:tc>
                  <a:txBody>
                    <a:bodyPr/>
                    <a:lstStyle/>
                    <a:p>
                      <a:pPr indent="102870" algn="just">
                        <a:spcAft>
                          <a:spcPts val="0"/>
                        </a:spcAft>
                      </a:pPr>
                      <a:r>
                        <a:rPr lang="zh-CN" sz="2000" kern="100">
                          <a:effectLst/>
                        </a:rPr>
                        <a:t>发生概率高</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高风险</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高风险</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高风险</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l">
                        <a:spcAft>
                          <a:spcPts val="0"/>
                        </a:spcAft>
                      </a:pPr>
                      <a:r>
                        <a:rPr lang="zh-CN" sz="2000" kern="100">
                          <a:effectLst/>
                        </a:rPr>
                        <a:t>中风险</a:t>
                      </a:r>
                      <a:endParaRPr lang="zh-CN" sz="2000" kern="100">
                        <a:effectLst/>
                        <a:latin typeface="Times New Roman" panose="02020603050405020304"/>
                        <a:ea typeface="宋体" panose="02010600030101010101" pitchFamily="2" charset="-122"/>
                      </a:endParaRPr>
                    </a:p>
                  </a:txBody>
                  <a:tcPr marL="68580" marR="68580" marT="0" marB="0"/>
                </a:tc>
              </a:tr>
              <a:tr h="396567">
                <a:tc>
                  <a:txBody>
                    <a:bodyPr/>
                    <a:lstStyle/>
                    <a:p>
                      <a:pPr indent="102870" algn="just">
                        <a:spcAft>
                          <a:spcPts val="0"/>
                        </a:spcAft>
                      </a:pPr>
                      <a:r>
                        <a:rPr lang="zh-CN" sz="2000" kern="100">
                          <a:effectLst/>
                        </a:rPr>
                        <a:t>发生概率中</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高风险</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dirty="0">
                          <a:effectLst/>
                        </a:rPr>
                        <a:t>中风险</a:t>
                      </a:r>
                      <a:endParaRPr lang="zh-CN" sz="2000" kern="100" dirty="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中风险</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l">
                        <a:spcAft>
                          <a:spcPts val="0"/>
                        </a:spcAft>
                      </a:pPr>
                      <a:r>
                        <a:rPr lang="zh-CN" sz="2000" kern="100">
                          <a:effectLst/>
                        </a:rPr>
                        <a:t>中分线</a:t>
                      </a:r>
                      <a:endParaRPr lang="zh-CN" sz="2000" kern="100">
                        <a:effectLst/>
                        <a:latin typeface="Times New Roman" panose="02020603050405020304"/>
                        <a:ea typeface="宋体" panose="02010600030101010101" pitchFamily="2" charset="-122"/>
                      </a:endParaRPr>
                    </a:p>
                  </a:txBody>
                  <a:tcPr marL="68580" marR="68580" marT="0" marB="0"/>
                </a:tc>
              </a:tr>
              <a:tr h="436150">
                <a:tc>
                  <a:txBody>
                    <a:bodyPr/>
                    <a:lstStyle/>
                    <a:p>
                      <a:pPr indent="102870" algn="just">
                        <a:spcAft>
                          <a:spcPts val="0"/>
                        </a:spcAft>
                      </a:pPr>
                      <a:r>
                        <a:rPr lang="zh-CN" sz="2000" kern="100">
                          <a:effectLst/>
                        </a:rPr>
                        <a:t>发生概率低</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中风险</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中分线</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just">
                        <a:spcAft>
                          <a:spcPts val="0"/>
                        </a:spcAft>
                      </a:pPr>
                      <a:r>
                        <a:rPr lang="zh-CN" sz="2000" kern="100">
                          <a:effectLst/>
                        </a:rPr>
                        <a:t>底风险</a:t>
                      </a:r>
                      <a:endParaRPr lang="zh-CN" sz="2000" kern="100">
                        <a:effectLst/>
                        <a:latin typeface="Times New Roman" panose="02020603050405020304"/>
                        <a:ea typeface="宋体" panose="02010600030101010101" pitchFamily="2" charset="-122"/>
                      </a:endParaRPr>
                    </a:p>
                  </a:txBody>
                  <a:tcPr marL="68580" marR="68580" marT="0" marB="0"/>
                </a:tc>
                <a:tc>
                  <a:txBody>
                    <a:bodyPr/>
                    <a:lstStyle/>
                    <a:p>
                      <a:pPr indent="102870" algn="l">
                        <a:spcAft>
                          <a:spcPts val="0"/>
                        </a:spcAft>
                      </a:pPr>
                      <a:r>
                        <a:rPr lang="zh-CN" sz="2000" kern="100" dirty="0">
                          <a:effectLst/>
                        </a:rPr>
                        <a:t>低风险</a:t>
                      </a:r>
                      <a:endParaRPr lang="zh-CN" sz="2000" kern="100" dirty="0">
                        <a:effectLst/>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3565"/>
          </a:xfrm>
          <a:prstGeom prst="rect">
            <a:avLst/>
          </a:prstGeom>
        </p:spPr>
        <p:txBody>
          <a:bodyPr wrap="square">
            <a:spAutoFit/>
            <a:scene3d>
              <a:camera prst="orthographicFront"/>
              <a:lightRig rig="threePt" dir="t"/>
            </a:scene3d>
            <a:sp3d contourW="12700"/>
          </a:bodyPr>
          <a:lstStyle/>
          <a:p>
            <a:pPr lvl="0"/>
            <a:r>
              <a:rPr lang="zh-CN" altLang="en-US" sz="3200" b="1" dirty="0" smtClean="0"/>
              <a:t>风险</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1228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8761" y="149769"/>
            <a:ext cx="7593562" cy="7676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人力资源</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702" y="1390983"/>
            <a:ext cx="2600311" cy="4868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4144" y="1962615"/>
            <a:ext cx="7821543" cy="3183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预算</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5" name="表格 4"/>
          <p:cNvGraphicFramePr>
            <a:graphicFrameLocks noGrp="1"/>
          </p:cNvGraphicFramePr>
          <p:nvPr/>
        </p:nvGraphicFramePr>
        <p:xfrm>
          <a:off x="2200547" y="1750744"/>
          <a:ext cx="7768643" cy="4248612"/>
        </p:xfrm>
        <a:graphic>
          <a:graphicData uri="http://schemas.openxmlformats.org/drawingml/2006/table">
            <a:tbl>
              <a:tblPr>
                <a:tableStyleId>{5C22544A-7EE6-4342-B048-85BDC9FD1C3A}</a:tableStyleId>
              </a:tblPr>
              <a:tblGrid>
                <a:gridCol w="5099183"/>
                <a:gridCol w="2669460"/>
              </a:tblGrid>
              <a:tr h="354051">
                <a:tc>
                  <a:txBody>
                    <a:bodyPr/>
                    <a:lstStyle/>
                    <a:p>
                      <a:pPr marL="269875" indent="127000" algn="just">
                        <a:lnSpc>
                          <a:spcPts val="2000"/>
                        </a:lnSpc>
                        <a:spcAft>
                          <a:spcPts val="0"/>
                        </a:spcAft>
                      </a:pPr>
                      <a:r>
                        <a:rPr lang="zh-CN" sz="2000" kern="100" dirty="0">
                          <a:solidFill>
                            <a:schemeClr val="bg1"/>
                          </a:solidFill>
                          <a:effectLst/>
                        </a:rPr>
                        <a:t>项目</a:t>
                      </a:r>
                      <a:endParaRPr lang="zh-CN" sz="2400" kern="100" dirty="0">
                        <a:solidFill>
                          <a:schemeClr val="bg1"/>
                        </a:solidFill>
                        <a:effectLst/>
                        <a:latin typeface="Times New Roman" panose="02020603050405020304"/>
                        <a:ea typeface="宋体" panose="02010600030101010101" pitchFamily="2" charset="-122"/>
                      </a:endParaRPr>
                    </a:p>
                  </a:txBody>
                  <a:tcPr marL="49567" marR="49567" marT="0" marB="0">
                    <a:solidFill>
                      <a:schemeClr val="accent1"/>
                    </a:solidFill>
                  </a:tcPr>
                </a:tc>
                <a:tc>
                  <a:txBody>
                    <a:bodyPr/>
                    <a:lstStyle/>
                    <a:p>
                      <a:pPr indent="127000" algn="just">
                        <a:lnSpc>
                          <a:spcPts val="2000"/>
                        </a:lnSpc>
                        <a:spcAft>
                          <a:spcPts val="0"/>
                        </a:spcAft>
                      </a:pPr>
                      <a:r>
                        <a:rPr lang="zh-CN" sz="2000" kern="100" dirty="0">
                          <a:solidFill>
                            <a:schemeClr val="bg1"/>
                          </a:solidFill>
                          <a:effectLst/>
                        </a:rPr>
                        <a:t>经费（元）</a:t>
                      </a:r>
                      <a:endParaRPr lang="zh-CN" sz="2400" kern="100" dirty="0">
                        <a:solidFill>
                          <a:schemeClr val="bg1"/>
                        </a:solidFill>
                        <a:effectLst/>
                        <a:latin typeface="Times New Roman" panose="02020603050405020304"/>
                        <a:ea typeface="宋体" panose="02010600030101010101" pitchFamily="2" charset="-122"/>
                      </a:endParaRPr>
                    </a:p>
                  </a:txBody>
                  <a:tcPr marL="49567" marR="49567" marT="0" marB="0">
                    <a:solidFill>
                      <a:schemeClr val="accent1"/>
                    </a:solidFill>
                  </a:tcPr>
                </a:tc>
              </a:tr>
              <a:tr h="354051">
                <a:tc>
                  <a:txBody>
                    <a:bodyPr/>
                    <a:lstStyle/>
                    <a:p>
                      <a:pPr indent="127000" algn="just">
                        <a:lnSpc>
                          <a:spcPts val="2000"/>
                        </a:lnSpc>
                        <a:spcAft>
                          <a:spcPts val="0"/>
                        </a:spcAft>
                      </a:pPr>
                      <a:r>
                        <a:rPr lang="zh-CN" sz="2000" kern="100">
                          <a:effectLst/>
                        </a:rPr>
                        <a:t>电子书</a:t>
                      </a:r>
                      <a:endParaRPr lang="zh-CN" sz="24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54051">
                <a:tc>
                  <a:txBody>
                    <a:bodyPr/>
                    <a:lstStyle/>
                    <a:p>
                      <a:pPr indent="127000" algn="just">
                        <a:lnSpc>
                          <a:spcPts val="2000"/>
                        </a:lnSpc>
                        <a:spcAft>
                          <a:spcPts val="0"/>
                        </a:spcAft>
                      </a:pPr>
                      <a:r>
                        <a:rPr lang="zh-CN" sz="2000" kern="100" dirty="0">
                          <a:effectLst/>
                        </a:rPr>
                        <a:t>预备工具软件</a:t>
                      </a:r>
                      <a:endParaRPr lang="zh-CN" sz="2400" kern="100" dirty="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54051">
                <a:tc>
                  <a:txBody>
                    <a:bodyPr/>
                    <a:lstStyle/>
                    <a:p>
                      <a:pPr indent="386715" algn="just">
                        <a:spcAft>
                          <a:spcPts val="0"/>
                        </a:spcAft>
                      </a:pPr>
                      <a:r>
                        <a:rPr lang="zh-CN" sz="2000" kern="100" dirty="0">
                          <a:effectLst/>
                        </a:rPr>
                        <a:t>网盘会员购买</a:t>
                      </a:r>
                      <a:endParaRPr lang="zh-CN" sz="2000" kern="100" dirty="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54051">
                <a:tc>
                  <a:txBody>
                    <a:bodyPr/>
                    <a:lstStyle/>
                    <a:p>
                      <a:pPr indent="386715" algn="just">
                        <a:spcAft>
                          <a:spcPts val="0"/>
                        </a:spcAft>
                      </a:pPr>
                      <a:r>
                        <a:rPr lang="en-US" sz="2000" kern="100">
                          <a:effectLst/>
                        </a:rPr>
                        <a:t>UML</a:t>
                      </a:r>
                      <a:r>
                        <a:rPr lang="zh-CN" sz="2000" kern="100">
                          <a:effectLst/>
                        </a:rPr>
                        <a:t>建模工具</a:t>
                      </a:r>
                      <a:endParaRPr lang="zh-CN" sz="20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dirty="0">
                          <a:effectLst/>
                        </a:rPr>
                        <a:t>/</a:t>
                      </a:r>
                      <a:endParaRPr lang="zh-CN" sz="2400" kern="100" dirty="0">
                        <a:effectLst/>
                        <a:latin typeface="Times New Roman" panose="02020603050405020304"/>
                        <a:ea typeface="宋体" panose="02010600030101010101" pitchFamily="2" charset="-122"/>
                      </a:endParaRPr>
                    </a:p>
                  </a:txBody>
                  <a:tcPr marL="49567" marR="49567" marT="0" marB="0"/>
                </a:tc>
              </a:tr>
              <a:tr h="354051">
                <a:tc>
                  <a:txBody>
                    <a:bodyPr/>
                    <a:lstStyle/>
                    <a:p>
                      <a:pPr indent="386715" algn="just">
                        <a:spcAft>
                          <a:spcPts val="0"/>
                        </a:spcAft>
                      </a:pPr>
                      <a:r>
                        <a:rPr lang="en-US" sz="2000" kern="100" dirty="0" err="1">
                          <a:effectLst/>
                        </a:rPr>
                        <a:t>AxureRP</a:t>
                      </a:r>
                      <a:endParaRPr lang="zh-CN" sz="2000" kern="100" dirty="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54051">
                <a:tc>
                  <a:txBody>
                    <a:bodyPr/>
                    <a:lstStyle/>
                    <a:p>
                      <a:pPr indent="386715" algn="just">
                        <a:spcAft>
                          <a:spcPts val="0"/>
                        </a:spcAft>
                      </a:pPr>
                      <a:r>
                        <a:rPr lang="en-US" sz="2000" kern="100">
                          <a:effectLst/>
                        </a:rPr>
                        <a:t>Office</a:t>
                      </a:r>
                      <a:endParaRPr lang="zh-CN" sz="20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54051">
                <a:tc>
                  <a:txBody>
                    <a:bodyPr/>
                    <a:lstStyle/>
                    <a:p>
                      <a:pPr indent="369570" algn="just">
                        <a:spcAft>
                          <a:spcPts val="0"/>
                        </a:spcAft>
                      </a:pPr>
                      <a:r>
                        <a:rPr lang="zh-CN" sz="2000" kern="100" dirty="0">
                          <a:effectLst/>
                        </a:rPr>
                        <a:t>亿图</a:t>
                      </a:r>
                      <a:r>
                        <a:rPr lang="en-US" sz="2000" kern="100" dirty="0">
                          <a:effectLst/>
                        </a:rPr>
                        <a:t>9.0</a:t>
                      </a:r>
                      <a:endParaRPr lang="zh-CN" sz="2000" kern="100" dirty="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54051">
                <a:tc>
                  <a:txBody>
                    <a:bodyPr/>
                    <a:lstStyle/>
                    <a:p>
                      <a:pPr indent="386715" algn="just">
                        <a:spcAft>
                          <a:spcPts val="0"/>
                        </a:spcAft>
                      </a:pPr>
                      <a:r>
                        <a:rPr lang="zh-CN" sz="2000" kern="100" dirty="0">
                          <a:effectLst/>
                        </a:rPr>
                        <a:t>个人电脑及其</a:t>
                      </a:r>
                      <a:r>
                        <a:rPr lang="en-US" sz="2000" kern="100" dirty="0">
                          <a:effectLst/>
                        </a:rPr>
                        <a:t>windows</a:t>
                      </a:r>
                      <a:r>
                        <a:rPr lang="zh-CN" sz="2000" kern="100" dirty="0">
                          <a:effectLst/>
                        </a:rPr>
                        <a:t>操作系统</a:t>
                      </a:r>
                      <a:endParaRPr lang="zh-CN" sz="2000" kern="100" dirty="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54051">
                <a:tc>
                  <a:txBody>
                    <a:bodyPr/>
                    <a:lstStyle/>
                    <a:p>
                      <a:pPr indent="386715" algn="just">
                        <a:spcAft>
                          <a:spcPts val="0"/>
                        </a:spcAft>
                      </a:pPr>
                      <a:r>
                        <a:rPr lang="en-US" sz="2000" kern="100">
                          <a:effectLst/>
                        </a:rPr>
                        <a:t>Vmware</a:t>
                      </a:r>
                      <a:endParaRPr lang="zh-CN" sz="20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54051">
                <a:tc>
                  <a:txBody>
                    <a:bodyPr/>
                    <a:lstStyle/>
                    <a:p>
                      <a:pPr indent="369570" algn="just">
                        <a:spcAft>
                          <a:spcPts val="0"/>
                        </a:spcAft>
                      </a:pPr>
                      <a:r>
                        <a:rPr lang="en-US" sz="2000" kern="100">
                          <a:effectLst/>
                        </a:rPr>
                        <a:t>IBM Rational RequisitePro</a:t>
                      </a:r>
                      <a:endParaRPr lang="zh-CN" sz="20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54051">
                <a:tc>
                  <a:txBody>
                    <a:bodyPr/>
                    <a:lstStyle/>
                    <a:p>
                      <a:pPr indent="369570" algn="just">
                        <a:spcAft>
                          <a:spcPts val="0"/>
                        </a:spcAft>
                      </a:pPr>
                      <a:r>
                        <a:rPr lang="en-US" sz="2000" kern="100">
                          <a:effectLst/>
                        </a:rPr>
                        <a:t>Visio 2013</a:t>
                      </a:r>
                      <a:endParaRPr lang="zh-CN" sz="20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dirty="0">
                          <a:effectLst/>
                        </a:rPr>
                        <a:t>/</a:t>
                      </a:r>
                      <a:endParaRPr lang="zh-CN" sz="2400" kern="100" dirty="0">
                        <a:effectLst/>
                        <a:latin typeface="Times New Roman" panose="02020603050405020304"/>
                        <a:ea typeface="宋体" panose="02010600030101010101" pitchFamily="2" charset="-122"/>
                      </a:endParaRPr>
                    </a:p>
                  </a:txBody>
                  <a:tcPr marL="49567" marR="49567" marT="0" marB="0"/>
                </a:tc>
              </a:tr>
            </a:tbl>
          </a:graphicData>
        </a:graphic>
      </p:graphicFrame>
      <p:sp>
        <p:nvSpPr>
          <p:cNvPr id="7" name="Rectangle 1"/>
          <p:cNvSpPr>
            <a:spLocks noChangeArrowheads="1"/>
          </p:cNvSpPr>
          <p:nvPr/>
        </p:nvSpPr>
        <p:spPr bwMode="auto">
          <a:xfrm>
            <a:off x="1698596" y="1352450"/>
            <a:ext cx="45964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103505"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2017</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年杭州总体人均工资：</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38.7/h  IT</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行业为</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69.34/h</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预算</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5" name="表格 4"/>
          <p:cNvGraphicFramePr>
            <a:graphicFrameLocks noGrp="1"/>
          </p:cNvGraphicFramePr>
          <p:nvPr/>
        </p:nvGraphicFramePr>
        <p:xfrm>
          <a:off x="1926227" y="2116620"/>
          <a:ext cx="8199080" cy="3793525"/>
        </p:xfrm>
        <a:graphic>
          <a:graphicData uri="http://schemas.openxmlformats.org/drawingml/2006/table">
            <a:tbl>
              <a:tblPr>
                <a:tableStyleId>{5C22544A-7EE6-4342-B048-85BDC9FD1C3A}</a:tableStyleId>
              </a:tblPr>
              <a:tblGrid>
                <a:gridCol w="5381714"/>
                <a:gridCol w="2817366"/>
              </a:tblGrid>
              <a:tr h="344866">
                <a:tc>
                  <a:txBody>
                    <a:bodyPr/>
                    <a:lstStyle/>
                    <a:p>
                      <a:pPr indent="127000" algn="just">
                        <a:lnSpc>
                          <a:spcPts val="2000"/>
                        </a:lnSpc>
                        <a:spcAft>
                          <a:spcPts val="0"/>
                        </a:spcAft>
                      </a:pPr>
                      <a:r>
                        <a:rPr lang="zh-CN" sz="2000" kern="100" dirty="0">
                          <a:effectLst/>
                        </a:rPr>
                        <a:t>硬件设施</a:t>
                      </a:r>
                      <a:endParaRPr lang="zh-CN" sz="2400" kern="100" dirty="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zh-CN" sz="2000" kern="100">
                          <a:effectLst/>
                        </a:rPr>
                        <a:t>成员本身提供</a:t>
                      </a:r>
                      <a:endParaRPr lang="zh-CN" sz="2400" kern="100">
                        <a:effectLst/>
                        <a:latin typeface="Times New Roman" panose="02020603050405020304"/>
                        <a:ea typeface="宋体" panose="02010600030101010101" pitchFamily="2" charset="-122"/>
                      </a:endParaRPr>
                    </a:p>
                  </a:txBody>
                  <a:tcPr marL="49567" marR="49567" marT="0" marB="0"/>
                </a:tc>
              </a:tr>
              <a:tr h="344866">
                <a:tc>
                  <a:txBody>
                    <a:bodyPr/>
                    <a:lstStyle/>
                    <a:p>
                      <a:pPr indent="127000" algn="just">
                        <a:lnSpc>
                          <a:spcPts val="2000"/>
                        </a:lnSpc>
                        <a:spcAft>
                          <a:spcPts val="0"/>
                        </a:spcAft>
                      </a:pPr>
                      <a:r>
                        <a:rPr lang="zh-CN" sz="2000" kern="100">
                          <a:effectLst/>
                        </a:rPr>
                        <a:t>服务器</a:t>
                      </a:r>
                      <a:endParaRPr lang="zh-CN" sz="24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200.00</a:t>
                      </a:r>
                      <a:r>
                        <a:rPr lang="zh-CN" sz="2000" kern="100">
                          <a:effectLst/>
                        </a:rPr>
                        <a:t>元 校内报销</a:t>
                      </a:r>
                      <a:endParaRPr lang="zh-CN" sz="2400" kern="100">
                        <a:effectLst/>
                        <a:latin typeface="Times New Roman" panose="02020603050405020304"/>
                        <a:ea typeface="宋体" panose="02010600030101010101" pitchFamily="2" charset="-122"/>
                      </a:endParaRPr>
                    </a:p>
                  </a:txBody>
                  <a:tcPr marL="49567" marR="49567" marT="0" marB="0"/>
                </a:tc>
              </a:tr>
              <a:tr h="344866">
                <a:tc>
                  <a:txBody>
                    <a:bodyPr/>
                    <a:lstStyle/>
                    <a:p>
                      <a:pPr indent="127000" algn="just">
                        <a:lnSpc>
                          <a:spcPts val="2000"/>
                        </a:lnSpc>
                        <a:spcAft>
                          <a:spcPts val="0"/>
                        </a:spcAft>
                      </a:pPr>
                      <a:r>
                        <a:rPr lang="zh-CN" sz="2000" kern="100">
                          <a:effectLst/>
                        </a:rPr>
                        <a:t>域名</a:t>
                      </a:r>
                      <a:endParaRPr lang="zh-CN" sz="24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500.00</a:t>
                      </a:r>
                      <a:r>
                        <a:rPr lang="zh-CN" sz="2000" kern="100">
                          <a:effectLst/>
                        </a:rPr>
                        <a:t>元</a:t>
                      </a:r>
                      <a:r>
                        <a:rPr lang="en-US" sz="2000" kern="100">
                          <a:effectLst/>
                        </a:rPr>
                        <a:t>  </a:t>
                      </a:r>
                      <a:r>
                        <a:rPr lang="zh-CN" sz="2000" kern="100">
                          <a:effectLst/>
                        </a:rPr>
                        <a:t>校内报销</a:t>
                      </a:r>
                      <a:endParaRPr lang="zh-CN" sz="2400" kern="100">
                        <a:effectLst/>
                        <a:latin typeface="Times New Roman" panose="02020603050405020304"/>
                        <a:ea typeface="宋体" panose="02010600030101010101" pitchFamily="2" charset="-122"/>
                      </a:endParaRPr>
                    </a:p>
                  </a:txBody>
                  <a:tcPr marL="49567" marR="49567" marT="0" marB="0"/>
                </a:tc>
              </a:tr>
              <a:tr h="344866">
                <a:tc>
                  <a:txBody>
                    <a:bodyPr/>
                    <a:lstStyle/>
                    <a:p>
                      <a:pPr indent="127000" algn="just">
                        <a:lnSpc>
                          <a:spcPts val="2000"/>
                        </a:lnSpc>
                        <a:spcAft>
                          <a:spcPts val="0"/>
                        </a:spcAft>
                      </a:pPr>
                      <a:r>
                        <a:rPr lang="zh-CN" sz="2000" kern="100">
                          <a:effectLst/>
                        </a:rPr>
                        <a:t>其他资源开销</a:t>
                      </a:r>
                      <a:endParaRPr lang="zh-CN" sz="24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a:t>
                      </a:r>
                      <a:endParaRPr lang="zh-CN" sz="2400" kern="100">
                        <a:effectLst/>
                        <a:latin typeface="Times New Roman" panose="02020603050405020304"/>
                        <a:ea typeface="宋体" panose="02010600030101010101" pitchFamily="2" charset="-122"/>
                      </a:endParaRPr>
                    </a:p>
                  </a:txBody>
                  <a:tcPr marL="49567" marR="49567" marT="0" marB="0"/>
                </a:tc>
              </a:tr>
              <a:tr h="344866">
                <a:tc>
                  <a:txBody>
                    <a:bodyPr/>
                    <a:lstStyle/>
                    <a:p>
                      <a:pPr indent="127000" algn="just">
                        <a:lnSpc>
                          <a:spcPts val="2000"/>
                        </a:lnSpc>
                        <a:spcAft>
                          <a:spcPts val="0"/>
                        </a:spcAft>
                      </a:pPr>
                      <a:r>
                        <a:rPr lang="zh-CN" sz="2000" kern="100">
                          <a:effectLst/>
                        </a:rPr>
                        <a:t>电费</a:t>
                      </a:r>
                      <a:endParaRPr lang="zh-CN" sz="24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zh-CN" sz="2000" kern="100">
                          <a:effectLst/>
                        </a:rPr>
                        <a:t>学校提供</a:t>
                      </a:r>
                      <a:r>
                        <a:rPr lang="en-US" sz="2000" kern="100">
                          <a:effectLst/>
                        </a:rPr>
                        <a:t> </a:t>
                      </a:r>
                      <a:endParaRPr lang="zh-CN" sz="2400" kern="100">
                        <a:effectLst/>
                        <a:latin typeface="Times New Roman" panose="02020603050405020304"/>
                        <a:ea typeface="宋体" panose="02010600030101010101" pitchFamily="2" charset="-122"/>
                      </a:endParaRPr>
                    </a:p>
                  </a:txBody>
                  <a:tcPr marL="49567" marR="49567" marT="0" marB="0"/>
                </a:tc>
              </a:tr>
              <a:tr h="344866">
                <a:tc>
                  <a:txBody>
                    <a:bodyPr/>
                    <a:lstStyle/>
                    <a:p>
                      <a:pPr indent="127000" algn="just">
                        <a:lnSpc>
                          <a:spcPts val="2000"/>
                        </a:lnSpc>
                        <a:spcAft>
                          <a:spcPts val="0"/>
                        </a:spcAft>
                      </a:pPr>
                      <a:r>
                        <a:rPr lang="zh-CN" sz="2000" kern="100" dirty="0">
                          <a:effectLst/>
                        </a:rPr>
                        <a:t>宽带</a:t>
                      </a:r>
                      <a:endParaRPr lang="zh-CN" sz="2400" kern="100" dirty="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zh-CN" sz="2000" kern="100">
                          <a:effectLst/>
                        </a:rPr>
                        <a:t>学校网络</a:t>
                      </a:r>
                      <a:endParaRPr lang="zh-CN" sz="2400" kern="100">
                        <a:effectLst/>
                        <a:latin typeface="Times New Roman" panose="02020603050405020304"/>
                        <a:ea typeface="宋体" panose="02010600030101010101" pitchFamily="2" charset="-122"/>
                      </a:endParaRPr>
                    </a:p>
                  </a:txBody>
                  <a:tcPr marL="49567" marR="49567" marT="0" marB="0"/>
                </a:tc>
              </a:tr>
              <a:tr h="689731">
                <a:tc>
                  <a:txBody>
                    <a:bodyPr/>
                    <a:lstStyle/>
                    <a:p>
                      <a:pPr indent="127000" algn="just">
                        <a:lnSpc>
                          <a:spcPts val="2000"/>
                        </a:lnSpc>
                        <a:spcAft>
                          <a:spcPts val="0"/>
                        </a:spcAft>
                      </a:pPr>
                      <a:r>
                        <a:rPr lang="zh-CN" sz="2000" kern="100">
                          <a:effectLst/>
                        </a:rPr>
                        <a:t>人力资源</a:t>
                      </a:r>
                      <a:endParaRPr lang="zh-CN" sz="24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dirty="0">
                          <a:effectLst/>
                        </a:rPr>
                        <a:t>69340.00</a:t>
                      </a:r>
                      <a:endParaRPr lang="zh-CN" sz="2400" kern="100" dirty="0">
                        <a:effectLst/>
                      </a:endParaRPr>
                    </a:p>
                    <a:p>
                      <a:pPr indent="127000" algn="just">
                        <a:lnSpc>
                          <a:spcPts val="2000"/>
                        </a:lnSpc>
                        <a:spcAft>
                          <a:spcPts val="0"/>
                        </a:spcAft>
                      </a:pPr>
                      <a:r>
                        <a:rPr lang="zh-CN" sz="2000" kern="100" dirty="0">
                          <a:effectLst/>
                        </a:rPr>
                        <a:t>元 （</a:t>
                      </a:r>
                      <a:r>
                        <a:rPr lang="en-US" sz="2000" kern="100" dirty="0">
                          <a:effectLst/>
                        </a:rPr>
                        <a:t>69.34*200*5</a:t>
                      </a:r>
                      <a:r>
                        <a:rPr lang="zh-CN" sz="2000" kern="100" dirty="0">
                          <a:effectLst/>
                        </a:rPr>
                        <a:t>）</a:t>
                      </a:r>
                      <a:endParaRPr lang="zh-CN" sz="2400" kern="100" dirty="0">
                        <a:effectLst/>
                        <a:latin typeface="Times New Roman" panose="02020603050405020304"/>
                        <a:ea typeface="宋体" panose="02010600030101010101" pitchFamily="2" charset="-122"/>
                      </a:endParaRPr>
                    </a:p>
                  </a:txBody>
                  <a:tcPr marL="49567" marR="49567" marT="0" marB="0"/>
                </a:tc>
              </a:tr>
              <a:tr h="344866">
                <a:tc>
                  <a:txBody>
                    <a:bodyPr/>
                    <a:lstStyle/>
                    <a:p>
                      <a:pPr indent="127000" algn="just">
                        <a:lnSpc>
                          <a:spcPts val="2000"/>
                        </a:lnSpc>
                        <a:spcAft>
                          <a:spcPts val="0"/>
                        </a:spcAft>
                      </a:pPr>
                      <a:r>
                        <a:rPr lang="zh-CN" sz="2000" kern="100">
                          <a:effectLst/>
                        </a:rPr>
                        <a:t>团队建设</a:t>
                      </a:r>
                      <a:endParaRPr lang="zh-CN" sz="24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 </a:t>
                      </a:r>
                      <a:endParaRPr lang="zh-CN" sz="2400" kern="100">
                        <a:effectLst/>
                        <a:latin typeface="Times New Roman" panose="02020603050405020304"/>
                        <a:ea typeface="宋体" panose="02010600030101010101" pitchFamily="2" charset="-122"/>
                      </a:endParaRPr>
                    </a:p>
                  </a:txBody>
                  <a:tcPr marL="49567" marR="49567" marT="0" marB="0"/>
                </a:tc>
              </a:tr>
              <a:tr h="344866">
                <a:tc>
                  <a:txBody>
                    <a:bodyPr/>
                    <a:lstStyle/>
                    <a:p>
                      <a:pPr indent="127000" algn="just">
                        <a:lnSpc>
                          <a:spcPts val="2000"/>
                        </a:lnSpc>
                        <a:spcAft>
                          <a:spcPts val="0"/>
                        </a:spcAft>
                      </a:pPr>
                      <a:r>
                        <a:rPr lang="en-US" sz="2000" kern="100">
                          <a:effectLst/>
                        </a:rPr>
                        <a:t>Team building</a:t>
                      </a:r>
                      <a:endParaRPr lang="zh-CN" sz="24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a:effectLst/>
                        </a:rPr>
                        <a:t>500.00</a:t>
                      </a:r>
                      <a:endParaRPr lang="zh-CN" sz="2400" kern="100">
                        <a:effectLst/>
                        <a:latin typeface="Times New Roman" panose="02020603050405020304"/>
                        <a:ea typeface="宋体" panose="02010600030101010101" pitchFamily="2" charset="-122"/>
                      </a:endParaRPr>
                    </a:p>
                  </a:txBody>
                  <a:tcPr marL="49567" marR="49567" marT="0" marB="0"/>
                </a:tc>
              </a:tr>
              <a:tr h="344866">
                <a:tc>
                  <a:txBody>
                    <a:bodyPr/>
                    <a:lstStyle/>
                    <a:p>
                      <a:pPr indent="127000" algn="just">
                        <a:lnSpc>
                          <a:spcPts val="2000"/>
                        </a:lnSpc>
                        <a:spcAft>
                          <a:spcPts val="0"/>
                        </a:spcAft>
                      </a:pPr>
                      <a:r>
                        <a:rPr lang="zh-CN" sz="2000" kern="100">
                          <a:effectLst/>
                        </a:rPr>
                        <a:t>总计</a:t>
                      </a:r>
                      <a:endParaRPr lang="zh-CN" sz="2400" kern="100">
                        <a:effectLst/>
                        <a:latin typeface="Times New Roman" panose="02020603050405020304"/>
                        <a:ea typeface="宋体" panose="02010600030101010101" pitchFamily="2" charset="-122"/>
                      </a:endParaRPr>
                    </a:p>
                  </a:txBody>
                  <a:tcPr marL="49567" marR="49567" marT="0" marB="0"/>
                </a:tc>
                <a:tc>
                  <a:txBody>
                    <a:bodyPr/>
                    <a:lstStyle/>
                    <a:p>
                      <a:pPr indent="127000" algn="just">
                        <a:lnSpc>
                          <a:spcPts val="2000"/>
                        </a:lnSpc>
                        <a:spcAft>
                          <a:spcPts val="0"/>
                        </a:spcAft>
                      </a:pPr>
                      <a:r>
                        <a:rPr lang="en-US" sz="2000" kern="100" dirty="0">
                          <a:effectLst/>
                        </a:rPr>
                        <a:t>74340.00</a:t>
                      </a:r>
                      <a:r>
                        <a:rPr lang="zh-CN" sz="2000" kern="100" dirty="0">
                          <a:effectLst/>
                        </a:rPr>
                        <a:t>元</a:t>
                      </a:r>
                      <a:endParaRPr lang="zh-CN" sz="2400" kern="100" dirty="0">
                        <a:effectLst/>
                        <a:latin typeface="Times New Roman" panose="02020603050405020304"/>
                        <a:ea typeface="宋体" panose="02010600030101010101" pitchFamily="2" charset="-122"/>
                      </a:endParaRPr>
                    </a:p>
                  </a:txBody>
                  <a:tcPr marL="49567" marR="49567" marT="0" marB="0"/>
                </a:tc>
              </a:tr>
            </a:tbl>
          </a:graphicData>
        </a:graphic>
      </p:graphicFrame>
      <p:sp>
        <p:nvSpPr>
          <p:cNvPr id="7" name="Rectangle 1"/>
          <p:cNvSpPr>
            <a:spLocks noChangeArrowheads="1"/>
          </p:cNvSpPr>
          <p:nvPr/>
        </p:nvSpPr>
        <p:spPr bwMode="auto">
          <a:xfrm>
            <a:off x="1577522" y="1326583"/>
            <a:ext cx="521521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103505"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2017</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年杭州总体人均工资：</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38.7/h  IT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行业为</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69.34/h</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输入输出</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1433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7857" y="99099"/>
            <a:ext cx="5760971" cy="6354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评价</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04</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Rectangle 1"/>
          <p:cNvSpPr>
            <a:spLocks noChangeArrowheads="1"/>
          </p:cNvSpPr>
          <p:nvPr/>
        </p:nvSpPr>
        <p:spPr bwMode="auto">
          <a:xfrm>
            <a:off x="3390900" y="3201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2" name="Rectangle 1"/>
          <p:cNvSpPr>
            <a:spLocks noChangeArrowheads="1"/>
          </p:cNvSpPr>
          <p:nvPr/>
        </p:nvSpPr>
        <p:spPr bwMode="auto">
          <a:xfrm>
            <a:off x="3333750" y="3316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124075" algn="l"/>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aphicFrame>
        <p:nvGraphicFramePr>
          <p:cNvPr id="13" name="表格 12"/>
          <p:cNvGraphicFramePr>
            <a:graphicFrameLocks noGrp="1"/>
          </p:cNvGraphicFramePr>
          <p:nvPr/>
        </p:nvGraphicFramePr>
        <p:xfrm>
          <a:off x="1609624" y="1389528"/>
          <a:ext cx="9013552" cy="4970522"/>
        </p:xfrm>
        <a:graphic>
          <a:graphicData uri="http://schemas.openxmlformats.org/drawingml/2006/table">
            <a:tbl>
              <a:tblPr firstRow="1" bandRow="1">
                <a:tableStyleId>{5C22544A-7EE6-4342-B048-85BDC9FD1C3A}</a:tableStyleId>
              </a:tblPr>
              <a:tblGrid>
                <a:gridCol w="1519954"/>
                <a:gridCol w="1209029"/>
                <a:gridCol w="6284569"/>
              </a:tblGrid>
              <a:tr h="354025">
                <a:tc>
                  <a:txBody>
                    <a:bodyPr/>
                    <a:lstStyle/>
                    <a:p>
                      <a:r>
                        <a:rPr lang="zh-CN" altLang="en-US" dirty="0" smtClean="0"/>
                        <a:t>类型</a:t>
                      </a:r>
                      <a:endParaRPr lang="zh-CN" altLang="en-US" dirty="0"/>
                    </a:p>
                  </a:txBody>
                  <a:tcPr/>
                </a:tc>
                <a:tc>
                  <a:txBody>
                    <a:bodyPr/>
                    <a:lstStyle/>
                    <a:p>
                      <a:r>
                        <a:rPr lang="zh-CN" altLang="en-US" dirty="0" smtClean="0"/>
                        <a:t>单位</a:t>
                      </a:r>
                      <a:endParaRPr lang="zh-CN" altLang="en-US" dirty="0"/>
                    </a:p>
                  </a:txBody>
                  <a:tcPr/>
                </a:tc>
                <a:tc>
                  <a:txBody>
                    <a:bodyPr/>
                    <a:lstStyle/>
                    <a:p>
                      <a:r>
                        <a:rPr lang="zh-CN" altLang="en-US" dirty="0" smtClean="0"/>
                        <a:t>评价标准</a:t>
                      </a:r>
                      <a:endParaRPr lang="zh-CN" altLang="en-US" dirty="0"/>
                    </a:p>
                  </a:txBody>
                  <a:tcPr/>
                </a:tc>
              </a:tr>
              <a:tr h="885061">
                <a:tc>
                  <a:txBody>
                    <a:bodyPr/>
                    <a:lstStyle/>
                    <a:p>
                      <a:r>
                        <a:rPr lang="zh-CN" altLang="en-US" dirty="0" smtClean="0"/>
                        <a:t>工时</a:t>
                      </a:r>
                      <a:endParaRPr lang="zh-CN" altLang="en-US" dirty="0"/>
                    </a:p>
                  </a:txBody>
                  <a:tcPr/>
                </a:tc>
                <a:tc>
                  <a:txBody>
                    <a:bodyPr/>
                    <a:lstStyle/>
                    <a:p>
                      <a:r>
                        <a:rPr lang="zh-CN" altLang="en-US" dirty="0" smtClean="0"/>
                        <a:t>小时</a:t>
                      </a:r>
                      <a:endParaRPr lang="zh-CN" altLang="en-US" dirty="0"/>
                    </a:p>
                  </a:txBody>
                  <a:tcPr/>
                </a:tc>
                <a:tc>
                  <a:txBody>
                    <a:bodyPr/>
                    <a:lstStyle/>
                    <a:p>
                      <a:r>
                        <a:rPr lang="zh-CN" altLang="en-US" dirty="0" smtClean="0"/>
                        <a:t>每天的工作时间固定为一小时，符合条件得分为</a:t>
                      </a:r>
                      <a:r>
                        <a:rPr lang="en-US" altLang="zh-CN" dirty="0" smtClean="0"/>
                        <a:t>80</a:t>
                      </a:r>
                      <a:r>
                        <a:rPr lang="zh-CN" altLang="en-US" dirty="0" smtClean="0"/>
                        <a:t>分，不足一小时单项得分每少二十分钟扣</a:t>
                      </a:r>
                      <a:r>
                        <a:rPr lang="en-US" altLang="zh-CN" dirty="0" smtClean="0"/>
                        <a:t>1</a:t>
                      </a:r>
                      <a:r>
                        <a:rPr lang="zh-CN" altLang="en-US" dirty="0" smtClean="0"/>
                        <a:t>分，每多二十分钟加一分。</a:t>
                      </a:r>
                      <a:endParaRPr lang="zh-CN" altLang="en-US" dirty="0"/>
                    </a:p>
                  </a:txBody>
                  <a:tcPr/>
                </a:tc>
              </a:tr>
              <a:tr h="885061">
                <a:tc>
                  <a:txBody>
                    <a:bodyPr/>
                    <a:lstStyle/>
                    <a:p>
                      <a:r>
                        <a:rPr lang="zh-CN" altLang="en-US" dirty="0" smtClean="0"/>
                        <a:t>完成度</a:t>
                      </a:r>
                      <a:endParaRPr lang="zh-CN" altLang="en-US" dirty="0"/>
                    </a:p>
                  </a:txBody>
                  <a:tcPr/>
                </a:tc>
                <a:tc>
                  <a:txBody>
                    <a:bodyPr/>
                    <a:lstStyle/>
                    <a:p>
                      <a:r>
                        <a:rPr lang="zh-CN" altLang="en-US" dirty="0" smtClean="0"/>
                        <a:t>百分比</a:t>
                      </a:r>
                      <a:r>
                        <a:rPr lang="en-US" altLang="zh-CN" dirty="0" smtClean="0"/>
                        <a:t>/100</a:t>
                      </a:r>
                      <a:endParaRPr lang="zh-CN" altLang="en-US" dirty="0"/>
                    </a:p>
                  </a:txBody>
                  <a:tcPr/>
                </a:tc>
                <a:tc>
                  <a:txBody>
                    <a:bodyPr/>
                    <a:lstStyle/>
                    <a:p>
                      <a:r>
                        <a:rPr lang="zh-CN" altLang="en-US" dirty="0" smtClean="0"/>
                        <a:t>在布置任务后，完成度由整组讨论得出，基本没有完成得分</a:t>
                      </a:r>
                      <a:r>
                        <a:rPr lang="en-US" altLang="zh-CN" dirty="0" smtClean="0"/>
                        <a:t>0-30</a:t>
                      </a:r>
                      <a:r>
                        <a:rPr lang="zh-CN" altLang="en-US" dirty="0" smtClean="0"/>
                        <a:t>，完成一半得分</a:t>
                      </a:r>
                      <a:r>
                        <a:rPr lang="en-US" altLang="zh-CN" dirty="0" smtClean="0"/>
                        <a:t>30-60</a:t>
                      </a:r>
                      <a:r>
                        <a:rPr lang="zh-CN" altLang="en-US" dirty="0" smtClean="0"/>
                        <a:t>，完成度较高</a:t>
                      </a:r>
                      <a:r>
                        <a:rPr lang="en-US" altLang="zh-CN" dirty="0" smtClean="0"/>
                        <a:t>60-90</a:t>
                      </a:r>
                      <a:r>
                        <a:rPr lang="zh-CN" altLang="en-US" dirty="0" smtClean="0"/>
                        <a:t>，全部</a:t>
                      </a:r>
                      <a:r>
                        <a:rPr lang="en-US" altLang="zh-CN" dirty="0" smtClean="0"/>
                        <a:t>90-100</a:t>
                      </a:r>
                      <a:r>
                        <a:rPr lang="zh-CN" altLang="en-US" dirty="0" smtClean="0"/>
                        <a:t>。</a:t>
                      </a:r>
                      <a:endParaRPr lang="zh-CN" altLang="en-US" dirty="0"/>
                    </a:p>
                  </a:txBody>
                  <a:tcPr/>
                </a:tc>
              </a:tr>
              <a:tr h="885061">
                <a:tc>
                  <a:txBody>
                    <a:bodyPr/>
                    <a:lstStyle/>
                    <a:p>
                      <a:r>
                        <a:rPr lang="zh-CN" altLang="en-US" dirty="0" smtClean="0"/>
                        <a:t>完成评定</a:t>
                      </a:r>
                      <a:endParaRPr lang="zh-CN" altLang="en-US" dirty="0"/>
                    </a:p>
                  </a:txBody>
                  <a:tcPr/>
                </a:tc>
                <a:tc>
                  <a:txBody>
                    <a:bodyPr/>
                    <a:lstStyle/>
                    <a:p>
                      <a:r>
                        <a:rPr lang="zh-CN" altLang="en-US" dirty="0" smtClean="0"/>
                        <a:t>百分比</a:t>
                      </a:r>
                      <a:endParaRPr lang="en-US" altLang="zh-CN" dirty="0" smtClean="0"/>
                    </a:p>
                    <a:p>
                      <a:r>
                        <a:rPr lang="en-US" altLang="zh-CN" dirty="0" smtClean="0"/>
                        <a:t>/100</a:t>
                      </a:r>
                      <a:endParaRPr lang="zh-CN" altLang="en-US" dirty="0"/>
                    </a:p>
                  </a:txBody>
                  <a:tcPr/>
                </a:tc>
                <a:tc>
                  <a:txBody>
                    <a:bodyPr/>
                    <a:lstStyle/>
                    <a:p>
                      <a:r>
                        <a:rPr lang="zh-CN" altLang="en-US" dirty="0" smtClean="0"/>
                        <a:t>在评价完完成度后，完成评定由整组讨论得出，完成很差得分</a:t>
                      </a:r>
                      <a:r>
                        <a:rPr lang="en-US" altLang="zh-CN" dirty="0" smtClean="0"/>
                        <a:t>0-30</a:t>
                      </a:r>
                      <a:r>
                        <a:rPr lang="zh-CN" altLang="en-US" dirty="0" smtClean="0"/>
                        <a:t>，完成的还行得分</a:t>
                      </a:r>
                      <a:r>
                        <a:rPr lang="en-US" altLang="zh-CN" dirty="0" smtClean="0"/>
                        <a:t>30-60</a:t>
                      </a:r>
                      <a:r>
                        <a:rPr lang="zh-CN" altLang="en-US" dirty="0" smtClean="0"/>
                        <a:t>，完成的较好得分</a:t>
                      </a:r>
                      <a:r>
                        <a:rPr lang="en-US" altLang="zh-CN" dirty="0" smtClean="0"/>
                        <a:t>60-90</a:t>
                      </a:r>
                      <a:r>
                        <a:rPr lang="zh-CN" altLang="en-US" dirty="0" smtClean="0"/>
                        <a:t>，完成的非常好得分</a:t>
                      </a:r>
                      <a:r>
                        <a:rPr lang="en-US" altLang="zh-CN" dirty="0" smtClean="0"/>
                        <a:t>90-100</a:t>
                      </a:r>
                      <a:r>
                        <a:rPr lang="zh-CN" altLang="en-US" dirty="0" smtClean="0"/>
                        <a:t>。</a:t>
                      </a:r>
                      <a:endParaRPr lang="zh-CN" altLang="en-US" dirty="0"/>
                    </a:p>
                  </a:txBody>
                  <a:tcPr/>
                </a:tc>
              </a:tr>
              <a:tr h="619543">
                <a:tc>
                  <a:txBody>
                    <a:bodyPr/>
                    <a:lstStyle/>
                    <a:p>
                      <a:r>
                        <a:rPr lang="zh-CN" altLang="en-US" dirty="0" smtClean="0"/>
                        <a:t>提交时间</a:t>
                      </a:r>
                      <a:endParaRPr lang="zh-CN" altLang="en-US" dirty="0"/>
                    </a:p>
                  </a:txBody>
                  <a:tcPr/>
                </a:tc>
                <a:tc>
                  <a:txBody>
                    <a:bodyPr/>
                    <a:lstStyle/>
                    <a:p>
                      <a:r>
                        <a:rPr lang="zh-CN" altLang="en-US" dirty="0" smtClean="0"/>
                        <a:t>小时</a:t>
                      </a:r>
                      <a:endParaRPr lang="zh-CN" altLang="en-US" dirty="0"/>
                    </a:p>
                  </a:txBody>
                  <a:tcPr/>
                </a:tc>
                <a:tc>
                  <a:txBody>
                    <a:bodyPr/>
                    <a:lstStyle/>
                    <a:p>
                      <a:r>
                        <a:rPr lang="zh-CN" altLang="en-US" dirty="0" smtClean="0"/>
                        <a:t>在布置任务后，规定提交时间下，提前提交为</a:t>
                      </a:r>
                      <a:r>
                        <a:rPr lang="en-US" altLang="zh-CN" dirty="0" smtClean="0"/>
                        <a:t>100</a:t>
                      </a:r>
                      <a:r>
                        <a:rPr lang="zh-CN" altLang="en-US" dirty="0" smtClean="0"/>
                        <a:t>分，如果没有超过提交时间每二十分钟扣一分。</a:t>
                      </a:r>
                      <a:endParaRPr lang="zh-CN" altLang="en-US" dirty="0"/>
                    </a:p>
                  </a:txBody>
                  <a:tcPr/>
                </a:tc>
              </a:tr>
              <a:tr h="61954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额外工作</a:t>
                      </a:r>
                    </a:p>
                    <a:p>
                      <a:endParaRPr lang="en-US" altLang="zh-CN" dirty="0" smtClean="0"/>
                    </a:p>
                  </a:txBody>
                  <a:tcPr/>
                </a:tc>
                <a:tc>
                  <a:txBody>
                    <a:bodyPr/>
                    <a:lstStyle/>
                    <a:p>
                      <a:r>
                        <a:rPr lang="zh-CN" altLang="en-US" dirty="0" smtClean="0"/>
                        <a:t>得分</a:t>
                      </a:r>
                      <a:endParaRPr lang="zh-CN" altLang="en-US" dirty="0"/>
                    </a:p>
                  </a:txBody>
                  <a:tcPr/>
                </a:tc>
                <a:tc>
                  <a:txBody>
                    <a:bodyPr/>
                    <a:lstStyle/>
                    <a:p>
                      <a:r>
                        <a:rPr lang="zh-CN" altLang="en-US" dirty="0" smtClean="0"/>
                        <a:t>在总分的基础上作加分，由小组讨论得出，正常可加</a:t>
                      </a:r>
                      <a:r>
                        <a:rPr lang="en-US" altLang="zh-CN" dirty="0" smtClean="0"/>
                        <a:t>3</a:t>
                      </a:r>
                      <a:r>
                        <a:rPr lang="zh-CN" altLang="en-US" dirty="0" smtClean="0"/>
                        <a:t>分</a:t>
                      </a:r>
                      <a:r>
                        <a:rPr lang="en-US" altLang="zh-CN" dirty="0" smtClean="0"/>
                        <a:t>-5</a:t>
                      </a:r>
                      <a:r>
                        <a:rPr lang="zh-CN" altLang="en-US" dirty="0" smtClean="0"/>
                        <a:t>分。</a:t>
                      </a:r>
                      <a:endParaRPr lang="en-US" altLang="zh-CN" dirty="0" smtClean="0"/>
                    </a:p>
                  </a:txBody>
                  <a:tcPr/>
                </a:tc>
              </a:tr>
              <a:tr h="619543">
                <a:tc>
                  <a:txBody>
                    <a:bodyPr/>
                    <a:lstStyle/>
                    <a:p>
                      <a:r>
                        <a:rPr lang="zh-CN" altLang="en-US" dirty="0" smtClean="0"/>
                        <a:t>总评分</a:t>
                      </a:r>
                      <a:endParaRPr lang="en-US" altLang="zh-CN" dirty="0" smtClean="0"/>
                    </a:p>
                  </a:txBody>
                  <a:tcPr/>
                </a:tc>
                <a:tc>
                  <a:txBody>
                    <a:bodyPr/>
                    <a:lstStyle/>
                    <a:p>
                      <a:r>
                        <a:rPr lang="zh-CN" altLang="en-US" dirty="0" smtClean="0"/>
                        <a:t>得分</a:t>
                      </a:r>
                      <a:endParaRPr lang="zh-CN" altLang="en-US" dirty="0"/>
                    </a:p>
                  </a:txBody>
                  <a:tcPr/>
                </a:tc>
                <a:tc>
                  <a:txBody>
                    <a:bodyPr/>
                    <a:lstStyle/>
                    <a:p>
                      <a:r>
                        <a:rPr lang="zh-CN" altLang="en-US" dirty="0" smtClean="0"/>
                        <a:t>工时得分*</a:t>
                      </a:r>
                      <a:r>
                        <a:rPr lang="en-US" altLang="zh-CN" dirty="0" smtClean="0"/>
                        <a:t>0.25+</a:t>
                      </a:r>
                      <a:r>
                        <a:rPr lang="zh-CN" altLang="en-US" dirty="0" smtClean="0"/>
                        <a:t>完成度*</a:t>
                      </a:r>
                      <a:r>
                        <a:rPr lang="en-US" altLang="zh-CN" dirty="0" smtClean="0"/>
                        <a:t>0.25+</a:t>
                      </a:r>
                      <a:r>
                        <a:rPr lang="zh-CN" altLang="en-US" dirty="0" smtClean="0"/>
                        <a:t>完成评定*</a:t>
                      </a:r>
                      <a:r>
                        <a:rPr lang="en-US" altLang="zh-CN" dirty="0" smtClean="0"/>
                        <a:t>0.25+</a:t>
                      </a:r>
                      <a:r>
                        <a:rPr lang="zh-CN" altLang="en-US" dirty="0" smtClean="0"/>
                        <a:t>提交时间*</a:t>
                      </a:r>
                      <a:r>
                        <a:rPr lang="en-US" altLang="zh-CN" dirty="0" smtClean="0"/>
                        <a:t>0.25+</a:t>
                      </a:r>
                      <a:r>
                        <a:rPr lang="zh-CN" altLang="en-US" dirty="0" smtClean="0"/>
                        <a:t>额外工作得分。 满分为</a:t>
                      </a:r>
                      <a:r>
                        <a:rPr lang="en-US" altLang="zh-CN" dirty="0" smtClean="0"/>
                        <a:t>103-105</a:t>
                      </a:r>
                      <a:r>
                        <a:rPr lang="zh-CN" altLang="en-US" dirty="0" smtClean="0"/>
                        <a:t>。</a:t>
                      </a:r>
                      <a:endParaRPr lang="en-US" altLang="zh-CN" dirty="0" smtClean="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44834" y="1293543"/>
            <a:ext cx="3898667" cy="3168652"/>
            <a:chOff x="734880" y="1174748"/>
            <a:chExt cx="6165501" cy="450850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880" y="1174748"/>
              <a:ext cx="6165501" cy="4508500"/>
            </a:xfrm>
            <a:prstGeom prst="rect">
              <a:avLst/>
            </a:prstGeom>
          </p:spPr>
        </p:pic>
        <p:sp>
          <p:nvSpPr>
            <p:cNvPr id="4" name="图文框 3"/>
            <p:cNvSpPr/>
            <p:nvPr/>
          </p:nvSpPr>
          <p:spPr>
            <a:xfrm>
              <a:off x="1473200" y="1727200"/>
              <a:ext cx="4622800" cy="3390900"/>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2074179" y="2519723"/>
              <a:ext cx="3933293" cy="1445131"/>
            </a:xfrm>
            <a:prstGeom prst="rect">
              <a:avLst/>
            </a:prstGeom>
            <a:noFill/>
          </p:spPr>
          <p:txBody>
            <a:bodyPr wrap="square" rtlCol="0">
              <a:spAutoFit/>
            </a:bodyPr>
            <a:lstStyle/>
            <a:p>
              <a:r>
                <a:rPr lang="zh-CN" altLang="en-US" sz="6000" b="1" dirty="0" smtClean="0">
                  <a:solidFill>
                    <a:schemeClr val="bg1"/>
                  </a:solidFill>
                  <a:latin typeface="+mn-ea"/>
                  <a:sym typeface="FZHei-B01S" panose="02010601030101010101" pitchFamily="2" charset="-122"/>
                </a:rPr>
                <a:t>评分</a:t>
              </a:r>
              <a:endParaRPr lang="zh-CN" altLang="en-US" sz="6000" b="1" dirty="0">
                <a:solidFill>
                  <a:schemeClr val="bg1"/>
                </a:solidFill>
                <a:latin typeface="+mn-ea"/>
                <a:sym typeface="FZHei-B01S" panose="02010601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09494" y="4534648"/>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4511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项目章程</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0" name="矩形 39"/>
          <p:cNvSpPr/>
          <p:nvPr/>
        </p:nvSpPr>
        <p:spPr>
          <a:xfrm>
            <a:off x="627106" y="1749734"/>
            <a:ext cx="9441003" cy="4150659"/>
          </a:xfrm>
          <a:prstGeom prst="rect">
            <a:avLst/>
          </a:prstGeom>
        </p:spPr>
        <p:txBody>
          <a:bodyPr wrap="none" lIns="0" tIns="0" rIns="0" bIns="0">
            <a:noAutofit/>
          </a:bodyPr>
          <a:lstStyle/>
          <a:p>
            <a:r>
              <a:rPr lang="zh-CN" altLang="zh-CN" sz="2400" b="1" dirty="0"/>
              <a:t>项目背景：</a:t>
            </a:r>
            <a:endParaRPr lang="zh-CN" altLang="zh-CN" sz="2400" dirty="0"/>
          </a:p>
          <a:p>
            <a:r>
              <a:rPr lang="en-US" altLang="zh-CN" sz="2400" dirty="0"/>
              <a:t>21</a:t>
            </a:r>
            <a:r>
              <a:rPr lang="zh-CN" altLang="zh-CN" sz="2400" dirty="0"/>
              <a:t>世纪是互联网全面进入我们的生活的世纪。在当下，互联网是可以完全取代</a:t>
            </a:r>
            <a:r>
              <a:rPr lang="zh-CN" altLang="zh-CN" sz="2400" dirty="0" smtClean="0"/>
              <a:t>人</a:t>
            </a:r>
            <a:endParaRPr lang="en-US" altLang="zh-CN" sz="2400" dirty="0" smtClean="0"/>
          </a:p>
          <a:p>
            <a:r>
              <a:rPr lang="zh-CN" altLang="zh-CN" sz="2400" dirty="0" smtClean="0"/>
              <a:t>力</a:t>
            </a:r>
            <a:r>
              <a:rPr lang="zh-CN" altLang="zh-CN" sz="2400" dirty="0"/>
              <a:t>工作的一个优秀替代品，不管在生活中的方方面面，都可以带来更大的便利</a:t>
            </a:r>
            <a:r>
              <a:rPr lang="zh-CN" altLang="zh-CN" sz="2400" dirty="0" smtClean="0"/>
              <a:t>。</a:t>
            </a:r>
            <a:endParaRPr lang="en-US" altLang="zh-CN" sz="2400" dirty="0" smtClean="0"/>
          </a:p>
          <a:p>
            <a:r>
              <a:rPr lang="zh-CN" altLang="zh-CN" sz="2400" dirty="0" smtClean="0"/>
              <a:t>而</a:t>
            </a:r>
            <a:r>
              <a:rPr lang="zh-CN" altLang="zh-CN" sz="2400" dirty="0"/>
              <a:t>我们的软件工程系列课程辅助网站可以很大的帮助教师和学生之间课程的</a:t>
            </a:r>
            <a:r>
              <a:rPr lang="zh-CN" altLang="zh-CN" sz="2400" dirty="0" smtClean="0"/>
              <a:t>交流</a:t>
            </a:r>
            <a:endParaRPr lang="en-US" altLang="zh-CN" sz="2400" dirty="0" smtClean="0"/>
          </a:p>
          <a:p>
            <a:r>
              <a:rPr lang="zh-CN" altLang="zh-CN" sz="2400" dirty="0" smtClean="0"/>
              <a:t>和</a:t>
            </a:r>
            <a:r>
              <a:rPr lang="zh-CN" altLang="zh-CN" sz="2400" dirty="0"/>
              <a:t>讨论，这种网络化的学习方式将逐步替代掉传统的师生关系，从而提升学习</a:t>
            </a:r>
            <a:r>
              <a:rPr lang="zh-CN" altLang="zh-CN" sz="2400" dirty="0" smtClean="0"/>
              <a:t>教</a:t>
            </a:r>
            <a:endParaRPr lang="en-US" altLang="zh-CN" sz="2400" dirty="0" smtClean="0"/>
          </a:p>
          <a:p>
            <a:r>
              <a:rPr lang="zh-CN" altLang="zh-CN" sz="2400" dirty="0" smtClean="0"/>
              <a:t>育</a:t>
            </a:r>
            <a:r>
              <a:rPr lang="zh-CN" altLang="zh-CN" sz="2400" dirty="0"/>
              <a:t>的质量，对社会造成很好的影响。本项目名称为“软件工程系列课程教学辅助</a:t>
            </a:r>
            <a:r>
              <a:rPr lang="zh-CN" altLang="zh-CN" sz="2400" dirty="0" smtClean="0"/>
              <a:t>网</a:t>
            </a:r>
            <a:endParaRPr lang="en-US" altLang="zh-CN" sz="2400" dirty="0" smtClean="0"/>
          </a:p>
          <a:p>
            <a:r>
              <a:rPr lang="zh-CN" altLang="zh-CN" sz="2400" dirty="0" smtClean="0"/>
              <a:t>站</a:t>
            </a:r>
            <a:r>
              <a:rPr lang="zh-CN" altLang="zh-CN" sz="2400" dirty="0"/>
              <a:t>”。系统功能主要包括：使注册学生能够获得丰富的课程学习资料，可以与</a:t>
            </a:r>
            <a:r>
              <a:rPr lang="zh-CN" altLang="zh-CN" sz="2400" dirty="0" smtClean="0"/>
              <a:t>老师</a:t>
            </a:r>
            <a:endParaRPr lang="en-US" altLang="zh-CN" sz="2400" dirty="0" smtClean="0"/>
          </a:p>
          <a:p>
            <a:r>
              <a:rPr lang="zh-CN" altLang="zh-CN" sz="2400" dirty="0" smtClean="0"/>
              <a:t>在</a:t>
            </a:r>
            <a:r>
              <a:rPr lang="zh-CN" altLang="zh-CN" sz="2400" dirty="0"/>
              <a:t>互联网上进行有效的沟通，答疑解惑等；教师可以通过这个网站进行教学信息</a:t>
            </a:r>
            <a:r>
              <a:rPr lang="zh-CN" altLang="zh-CN" sz="2400" dirty="0" smtClean="0"/>
              <a:t>的</a:t>
            </a:r>
            <a:endParaRPr lang="en-US" altLang="zh-CN" sz="2400" dirty="0" smtClean="0"/>
          </a:p>
          <a:p>
            <a:r>
              <a:rPr lang="zh-CN" altLang="zh-CN" sz="2400" dirty="0" smtClean="0"/>
              <a:t>发布</a:t>
            </a:r>
            <a:r>
              <a:rPr lang="zh-CN" altLang="zh-CN" sz="2400" dirty="0"/>
              <a:t>，在互联网上与学了自己课程的学生进行有效的交流；管理员可以通过</a:t>
            </a:r>
            <a:r>
              <a:rPr lang="zh-CN" altLang="zh-CN" sz="2400" dirty="0" smtClean="0"/>
              <a:t>管理员</a:t>
            </a:r>
            <a:endParaRPr lang="en-US" altLang="zh-CN" sz="2400" dirty="0" smtClean="0"/>
          </a:p>
          <a:p>
            <a:r>
              <a:rPr lang="zh-CN" altLang="zh-CN" sz="2400" dirty="0" smtClean="0"/>
              <a:t>后台</a:t>
            </a:r>
            <a:r>
              <a:rPr lang="zh-CN" altLang="zh-CN" sz="2400" dirty="0"/>
              <a:t>进行老师和学生信息的管理；游客则可以通过网站进行检索和查询等工作。</a:t>
            </a:r>
          </a:p>
        </p:txBody>
      </p:sp>
      <p:sp>
        <p:nvSpPr>
          <p:cNvPr id="41"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up)">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评价雷达图（</a:t>
            </a:r>
            <a:r>
              <a:rPr lang="zh-CN" altLang="en-US" sz="3200" b="1" dirty="0" smtClean="0"/>
              <a:t>时间</a:t>
            </a:r>
            <a:r>
              <a:rPr lang="en-US" altLang="zh-CN" sz="3200" b="1" dirty="0" smtClean="0"/>
              <a:t>12/09</a:t>
            </a:r>
            <a:r>
              <a:rPr lang="zh-CN" altLang="en-US" sz="3200" b="1" dirty="0" smtClean="0"/>
              <a:t>）</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04</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Rectangle 1"/>
          <p:cNvSpPr>
            <a:spLocks noChangeArrowheads="1"/>
          </p:cNvSpPr>
          <p:nvPr/>
        </p:nvSpPr>
        <p:spPr bwMode="auto">
          <a:xfrm>
            <a:off x="3390900" y="3201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2" name="Rectangle 1"/>
          <p:cNvSpPr>
            <a:spLocks noChangeArrowheads="1"/>
          </p:cNvSpPr>
          <p:nvPr/>
        </p:nvSpPr>
        <p:spPr bwMode="auto">
          <a:xfrm>
            <a:off x="3333750" y="3316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124075" algn="l"/>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1" y="1590674"/>
            <a:ext cx="10976807" cy="3982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参考文献</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04</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Rectangle 1"/>
          <p:cNvSpPr>
            <a:spLocks noChangeArrowheads="1"/>
          </p:cNvSpPr>
          <p:nvPr/>
        </p:nvSpPr>
        <p:spPr bwMode="auto">
          <a:xfrm>
            <a:off x="3390900" y="3201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2" name="Rectangle 1"/>
          <p:cNvSpPr>
            <a:spLocks noChangeArrowheads="1"/>
          </p:cNvSpPr>
          <p:nvPr/>
        </p:nvSpPr>
        <p:spPr bwMode="auto">
          <a:xfrm>
            <a:off x="3333750" y="3316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124075" algn="l"/>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4" name="矩形 13"/>
          <p:cNvSpPr/>
          <p:nvPr/>
        </p:nvSpPr>
        <p:spPr>
          <a:xfrm>
            <a:off x="1201615" y="1428682"/>
            <a:ext cx="9538103" cy="3970318"/>
          </a:xfrm>
          <a:prstGeom prst="rect">
            <a:avLst/>
          </a:prstGeom>
        </p:spPr>
        <p:txBody>
          <a:bodyPr wrap="square">
            <a:spAutoFit/>
          </a:bodyPr>
          <a:lstStyle/>
          <a:p>
            <a:r>
              <a:rPr lang="en-US" altLang="zh-CN" dirty="0" smtClean="0"/>
              <a:t>1.《BlackBoard</a:t>
            </a:r>
            <a:r>
              <a:rPr lang="zh-CN" altLang="en-US" dirty="0" smtClean="0"/>
              <a:t>教室使用手册</a:t>
            </a:r>
            <a:r>
              <a:rPr lang="en-US" altLang="zh-CN" dirty="0" smtClean="0"/>
              <a:t>》</a:t>
            </a:r>
            <a:r>
              <a:rPr lang="zh-CN" altLang="en-US" dirty="0" smtClean="0"/>
              <a:t>作者：刘兰娟，出版社：上海财大，出版时间：</a:t>
            </a:r>
            <a:r>
              <a:rPr lang="en-US" altLang="zh-CN" dirty="0" smtClean="0"/>
              <a:t>2008</a:t>
            </a:r>
            <a:r>
              <a:rPr lang="zh-CN" altLang="en-US" dirty="0" smtClean="0"/>
              <a:t>年，参考时间</a:t>
            </a:r>
            <a:r>
              <a:rPr lang="en-US" altLang="zh-CN" dirty="0" smtClean="0"/>
              <a:t>2018</a:t>
            </a:r>
            <a:r>
              <a:rPr lang="zh-CN" altLang="en-US" dirty="0" smtClean="0"/>
              <a:t>年</a:t>
            </a:r>
            <a:r>
              <a:rPr lang="en-US" altLang="zh-CN" dirty="0" smtClean="0"/>
              <a:t>11</a:t>
            </a:r>
            <a:r>
              <a:rPr lang="zh-CN" altLang="en-US" dirty="0" smtClean="0"/>
              <a:t>月</a:t>
            </a:r>
            <a:r>
              <a:rPr lang="en-US" altLang="zh-CN" dirty="0" smtClean="0"/>
              <a:t>10</a:t>
            </a:r>
            <a:r>
              <a:rPr lang="zh-CN" altLang="en-US" dirty="0" smtClean="0"/>
              <a:t>日下午四点</a:t>
            </a:r>
            <a:r>
              <a:rPr lang="en-US" altLang="zh-CN" dirty="0" smtClean="0"/>
              <a:t>23</a:t>
            </a:r>
            <a:r>
              <a:rPr lang="zh-CN" altLang="en-US" dirty="0" smtClean="0"/>
              <a:t>分。</a:t>
            </a:r>
            <a:endParaRPr lang="en-US" altLang="zh-CN" dirty="0" smtClean="0"/>
          </a:p>
          <a:p>
            <a:r>
              <a:rPr lang="en-US" altLang="zh-CN" dirty="0" smtClean="0"/>
              <a:t>2. </a:t>
            </a:r>
            <a:r>
              <a:rPr lang="zh-CN" altLang="zh-CN" dirty="0" smtClean="0"/>
              <a:t>专利</a:t>
            </a:r>
            <a:r>
              <a:rPr lang="zh-CN" altLang="zh-CN" dirty="0"/>
              <a:t>检索及分析</a:t>
            </a:r>
            <a:r>
              <a:rPr lang="zh-CN" altLang="zh-CN" dirty="0" smtClean="0"/>
              <a:t>网站</a:t>
            </a:r>
            <a:r>
              <a:rPr lang="en-US" altLang="zh-CN" dirty="0">
                <a:hlinkClick r:id="rId4"/>
              </a:rPr>
              <a:t>http://www.pss-system.gov.cn</a:t>
            </a:r>
            <a:r>
              <a:rPr lang="en-US" altLang="zh-CN" dirty="0"/>
              <a:t> </a:t>
            </a:r>
            <a:r>
              <a:rPr lang="zh-CN" altLang="en-US" dirty="0" smtClean="0"/>
              <a:t>参考时间</a:t>
            </a:r>
            <a:r>
              <a:rPr lang="en-US" altLang="zh-CN" dirty="0" smtClean="0"/>
              <a:t>2018</a:t>
            </a:r>
            <a:r>
              <a:rPr lang="zh-CN" altLang="en-US" dirty="0" smtClean="0"/>
              <a:t>年</a:t>
            </a:r>
            <a:r>
              <a:rPr lang="en-US" altLang="zh-CN" dirty="0" smtClean="0"/>
              <a:t>11</a:t>
            </a:r>
            <a:r>
              <a:rPr lang="zh-CN" altLang="en-US" dirty="0" smtClean="0"/>
              <a:t>月</a:t>
            </a:r>
            <a:r>
              <a:rPr lang="en-US" altLang="zh-CN" dirty="0" smtClean="0"/>
              <a:t>10</a:t>
            </a:r>
            <a:r>
              <a:rPr lang="zh-CN" altLang="en-US" dirty="0" smtClean="0"/>
              <a:t>日下午三点</a:t>
            </a:r>
            <a:r>
              <a:rPr lang="en-US" altLang="zh-CN" dirty="0" smtClean="0"/>
              <a:t>40</a:t>
            </a:r>
            <a:r>
              <a:rPr lang="zh-CN" altLang="en-US" dirty="0" smtClean="0"/>
              <a:t>分。</a:t>
            </a:r>
            <a:endParaRPr lang="en-US" altLang="zh-CN" dirty="0" smtClean="0"/>
          </a:p>
          <a:p>
            <a:r>
              <a:rPr lang="en-US" altLang="zh-CN" dirty="0" smtClean="0"/>
              <a:t>3. </a:t>
            </a:r>
            <a:r>
              <a:rPr lang="zh-CN" altLang="en-US" dirty="0" smtClean="0"/>
              <a:t>赛课</a:t>
            </a:r>
            <a:r>
              <a:rPr lang="zh-CN" altLang="zh-CN" dirty="0" smtClean="0"/>
              <a:t>数据</a:t>
            </a:r>
            <a:r>
              <a:rPr lang="zh-CN" altLang="zh-CN" dirty="0"/>
              <a:t>来自维基百科，最后修改</a:t>
            </a:r>
            <a:r>
              <a:rPr lang="en-US" altLang="zh-CN" dirty="0"/>
              <a:t>2018</a:t>
            </a:r>
            <a:r>
              <a:rPr lang="zh-CN" altLang="zh-CN" dirty="0"/>
              <a:t>年</a:t>
            </a:r>
            <a:r>
              <a:rPr lang="en-US" altLang="zh-CN" dirty="0"/>
              <a:t>8</a:t>
            </a:r>
            <a:r>
              <a:rPr lang="zh-CN" altLang="zh-CN" dirty="0"/>
              <a:t>月</a:t>
            </a:r>
            <a:r>
              <a:rPr lang="en-US" altLang="zh-CN" dirty="0"/>
              <a:t>27</a:t>
            </a:r>
            <a:r>
              <a:rPr lang="zh-CN" altLang="zh-CN" dirty="0" smtClean="0"/>
              <a:t>日</a:t>
            </a:r>
            <a:r>
              <a:rPr lang="zh-CN" altLang="en-US" dirty="0" smtClean="0"/>
              <a:t>，参考时间</a:t>
            </a:r>
            <a:r>
              <a:rPr lang="en-US" altLang="zh-CN" dirty="0" smtClean="0"/>
              <a:t>2018</a:t>
            </a:r>
            <a:r>
              <a:rPr lang="zh-CN" altLang="en-US" dirty="0" smtClean="0"/>
              <a:t>年</a:t>
            </a:r>
            <a:r>
              <a:rPr lang="en-US" altLang="zh-CN" dirty="0" smtClean="0"/>
              <a:t>11</a:t>
            </a:r>
            <a:r>
              <a:rPr lang="zh-CN" altLang="en-US" dirty="0" smtClean="0"/>
              <a:t>月</a:t>
            </a:r>
            <a:r>
              <a:rPr lang="en-US" altLang="zh-CN" dirty="0" smtClean="0"/>
              <a:t>10</a:t>
            </a:r>
            <a:r>
              <a:rPr lang="zh-CN" altLang="en-US" dirty="0" smtClean="0"/>
              <a:t>日下午四点</a:t>
            </a:r>
            <a:r>
              <a:rPr lang="en-US" altLang="zh-CN" dirty="0" smtClean="0"/>
              <a:t>20</a:t>
            </a:r>
            <a:r>
              <a:rPr lang="zh-CN" altLang="en-US" dirty="0" smtClean="0"/>
              <a:t>分。</a:t>
            </a:r>
            <a:endParaRPr lang="en-US" altLang="zh-CN" dirty="0" smtClean="0"/>
          </a:p>
          <a:p>
            <a:r>
              <a:rPr lang="en-US" altLang="zh-CN" dirty="0" smtClean="0"/>
              <a:t>4. </a:t>
            </a:r>
            <a:r>
              <a:rPr lang="zh-CN" altLang="en-US" dirty="0" smtClean="0"/>
              <a:t>浙江大学城市学院</a:t>
            </a:r>
            <a:r>
              <a:rPr lang="en-US" altLang="zh-CN" dirty="0" smtClean="0"/>
              <a:t>BB</a:t>
            </a:r>
            <a:r>
              <a:rPr lang="zh-CN" altLang="en-US" dirty="0" smtClean="0"/>
              <a:t>平台电脑网站截图</a:t>
            </a:r>
            <a:r>
              <a:rPr lang="en-US" altLang="zh-CN" dirty="0" smtClean="0">
                <a:hlinkClick r:id="rId5"/>
              </a:rPr>
              <a:t>http://bb.zucc.edu.cn</a:t>
            </a:r>
            <a:r>
              <a:rPr lang="en-US" altLang="zh-CN" dirty="0" smtClean="0"/>
              <a:t> </a:t>
            </a:r>
            <a:r>
              <a:rPr lang="zh-CN" altLang="en-US" dirty="0" smtClean="0"/>
              <a:t>参考时间</a:t>
            </a:r>
            <a:r>
              <a:rPr lang="en-US" altLang="zh-CN" dirty="0" smtClean="0"/>
              <a:t>2018</a:t>
            </a:r>
            <a:r>
              <a:rPr lang="zh-CN" altLang="en-US" dirty="0" smtClean="0"/>
              <a:t>年</a:t>
            </a:r>
            <a:r>
              <a:rPr lang="en-US" altLang="zh-CN" dirty="0" smtClean="0"/>
              <a:t>11</a:t>
            </a:r>
            <a:r>
              <a:rPr lang="zh-CN" altLang="en-US" dirty="0" smtClean="0"/>
              <a:t>月</a:t>
            </a:r>
            <a:r>
              <a:rPr lang="en-US" altLang="zh-CN" dirty="0" smtClean="0"/>
              <a:t>10</a:t>
            </a:r>
            <a:r>
              <a:rPr lang="zh-CN" altLang="en-US" dirty="0" smtClean="0"/>
              <a:t>日下午五点</a:t>
            </a:r>
            <a:r>
              <a:rPr lang="en-US" altLang="zh-CN" dirty="0" smtClean="0"/>
              <a:t>24</a:t>
            </a:r>
            <a:r>
              <a:rPr lang="zh-CN" altLang="en-US" dirty="0" smtClean="0"/>
              <a:t>分。</a:t>
            </a:r>
            <a:endParaRPr lang="en-US" altLang="zh-CN" dirty="0" smtClean="0"/>
          </a:p>
          <a:p>
            <a:r>
              <a:rPr lang="en-US" altLang="zh-CN" dirty="0" smtClean="0"/>
              <a:t>5. </a:t>
            </a:r>
            <a:r>
              <a:rPr lang="zh-CN" altLang="en-US" dirty="0"/>
              <a:t>浙江大学城市学院</a:t>
            </a:r>
            <a:r>
              <a:rPr lang="en-US" altLang="zh-CN" dirty="0"/>
              <a:t>BB</a:t>
            </a:r>
            <a:r>
              <a:rPr lang="zh-CN" altLang="en-US" dirty="0" smtClean="0"/>
              <a:t>平台手机版截图</a:t>
            </a:r>
            <a:r>
              <a:rPr lang="en-US" altLang="zh-CN" dirty="0" smtClean="0">
                <a:hlinkClick r:id="rId5"/>
              </a:rPr>
              <a:t>http</a:t>
            </a:r>
            <a:r>
              <a:rPr lang="en-US" altLang="zh-CN" dirty="0">
                <a:hlinkClick r:id="rId5"/>
              </a:rPr>
              <a:t>://bb.zucc.edu.cn</a:t>
            </a:r>
            <a:r>
              <a:rPr lang="en-US" altLang="zh-CN" dirty="0"/>
              <a:t> </a:t>
            </a:r>
            <a:r>
              <a:rPr lang="zh-CN" altLang="en-US" dirty="0"/>
              <a:t>参考时间</a:t>
            </a:r>
            <a:r>
              <a:rPr lang="en-US" altLang="zh-CN" dirty="0"/>
              <a:t>2018</a:t>
            </a:r>
            <a:r>
              <a:rPr lang="zh-CN" altLang="en-US" dirty="0"/>
              <a:t>年</a:t>
            </a:r>
            <a:r>
              <a:rPr lang="en-US" altLang="zh-CN" dirty="0"/>
              <a:t>11</a:t>
            </a:r>
            <a:r>
              <a:rPr lang="zh-CN" altLang="en-US" dirty="0"/>
              <a:t>月</a:t>
            </a:r>
            <a:r>
              <a:rPr lang="en-US" altLang="zh-CN" dirty="0"/>
              <a:t>10</a:t>
            </a:r>
            <a:r>
              <a:rPr lang="zh-CN" altLang="en-US" dirty="0"/>
              <a:t>日</a:t>
            </a:r>
            <a:r>
              <a:rPr lang="zh-CN" altLang="en-US" dirty="0" smtClean="0"/>
              <a:t>下午五点</a:t>
            </a:r>
            <a:r>
              <a:rPr lang="en-US" altLang="zh-CN" dirty="0" smtClean="0"/>
              <a:t>25</a:t>
            </a:r>
            <a:r>
              <a:rPr lang="zh-CN" altLang="en-US" dirty="0" smtClean="0"/>
              <a:t>分。</a:t>
            </a:r>
            <a:endParaRPr lang="en-US" altLang="zh-CN" dirty="0" smtClean="0"/>
          </a:p>
          <a:p>
            <a:r>
              <a:rPr lang="en-US" altLang="zh-CN" dirty="0" smtClean="0"/>
              <a:t>5. </a:t>
            </a:r>
            <a:r>
              <a:rPr lang="zh-CN" altLang="en-US" dirty="0" smtClean="0"/>
              <a:t>赛课网站</a:t>
            </a:r>
            <a:r>
              <a:rPr lang="en-US" altLang="zh-CN" dirty="0">
                <a:hlinkClick r:id="rId6"/>
              </a:rPr>
              <a:t>http://</a:t>
            </a:r>
            <a:r>
              <a:rPr lang="en-US" altLang="zh-CN" dirty="0" smtClean="0">
                <a:hlinkClick r:id="rId6"/>
              </a:rPr>
              <a:t>elearning.hpu.edu.cn/portal </a:t>
            </a:r>
            <a:r>
              <a:rPr lang="zh-CN" altLang="en-US" dirty="0" smtClean="0"/>
              <a:t>网站电脑页面截图，参考时间</a:t>
            </a:r>
            <a:r>
              <a:rPr lang="en-US" altLang="zh-CN" dirty="0" smtClean="0"/>
              <a:t>2018</a:t>
            </a:r>
            <a:r>
              <a:rPr lang="zh-CN" altLang="en-US" dirty="0" smtClean="0"/>
              <a:t>年</a:t>
            </a:r>
            <a:r>
              <a:rPr lang="en-US" altLang="zh-CN" dirty="0" smtClean="0"/>
              <a:t>11</a:t>
            </a:r>
            <a:r>
              <a:rPr lang="zh-CN" altLang="en-US" dirty="0" smtClean="0"/>
              <a:t>月</a:t>
            </a:r>
            <a:r>
              <a:rPr lang="en-US" altLang="zh-CN" dirty="0" smtClean="0"/>
              <a:t>10</a:t>
            </a:r>
            <a:r>
              <a:rPr lang="zh-CN" altLang="en-US" dirty="0" smtClean="0"/>
              <a:t>日下午五点</a:t>
            </a:r>
            <a:r>
              <a:rPr lang="en-US" altLang="zh-CN" dirty="0" smtClean="0"/>
              <a:t>35</a:t>
            </a:r>
            <a:r>
              <a:rPr lang="zh-CN" altLang="en-US" dirty="0" smtClean="0"/>
              <a:t>分。</a:t>
            </a:r>
            <a:endParaRPr lang="en-US" altLang="zh-CN" dirty="0" smtClean="0"/>
          </a:p>
          <a:p>
            <a:r>
              <a:rPr lang="en-US" altLang="zh-CN" dirty="0" smtClean="0"/>
              <a:t>6. </a:t>
            </a:r>
            <a:r>
              <a:rPr lang="zh-CN" altLang="en-US" dirty="0"/>
              <a:t>赛课网站</a:t>
            </a:r>
            <a:r>
              <a:rPr lang="en-US" altLang="zh-CN" dirty="0">
                <a:hlinkClick r:id="rId6"/>
              </a:rPr>
              <a:t>http://elearning.hpu.edu.cn/portal </a:t>
            </a:r>
            <a:r>
              <a:rPr lang="en-US" altLang="zh-CN" dirty="0" smtClean="0"/>
              <a:t>APP</a:t>
            </a:r>
            <a:r>
              <a:rPr lang="zh-CN" altLang="en-US" dirty="0" smtClean="0"/>
              <a:t>页面截</a:t>
            </a:r>
            <a:r>
              <a:rPr lang="zh-CN" altLang="en-US" dirty="0"/>
              <a:t>图，参考时间</a:t>
            </a:r>
            <a:r>
              <a:rPr lang="en-US" altLang="zh-CN" dirty="0"/>
              <a:t>2018</a:t>
            </a:r>
            <a:r>
              <a:rPr lang="zh-CN" altLang="en-US" dirty="0"/>
              <a:t>年</a:t>
            </a:r>
            <a:r>
              <a:rPr lang="en-US" altLang="zh-CN" dirty="0"/>
              <a:t>11</a:t>
            </a:r>
            <a:r>
              <a:rPr lang="zh-CN" altLang="en-US" dirty="0"/>
              <a:t>月</a:t>
            </a:r>
            <a:r>
              <a:rPr lang="en-US" altLang="zh-CN" dirty="0"/>
              <a:t>10</a:t>
            </a:r>
            <a:r>
              <a:rPr lang="zh-CN" altLang="en-US" dirty="0"/>
              <a:t>日下午五点</a:t>
            </a:r>
            <a:r>
              <a:rPr lang="en-US" altLang="zh-CN" dirty="0"/>
              <a:t>35</a:t>
            </a:r>
            <a:r>
              <a:rPr lang="zh-CN" altLang="en-US" dirty="0"/>
              <a:t>分。</a:t>
            </a:r>
            <a:endParaRPr lang="en-US" altLang="zh-CN"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沟通管理计划</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graphicFrame>
        <p:nvGraphicFramePr>
          <p:cNvPr id="12" name="表格 11"/>
          <p:cNvGraphicFramePr>
            <a:graphicFrameLocks noGrp="1"/>
          </p:cNvGraphicFramePr>
          <p:nvPr/>
        </p:nvGraphicFramePr>
        <p:xfrm>
          <a:off x="1264864" y="1265192"/>
          <a:ext cx="9609324" cy="4921839"/>
        </p:xfrm>
        <a:graphic>
          <a:graphicData uri="http://schemas.openxmlformats.org/drawingml/2006/table">
            <a:tbl>
              <a:tblPr firstRow="1" bandRow="1">
                <a:tableStyleId>{5C22544A-7EE6-4342-B048-85BDC9FD1C3A}</a:tableStyleId>
              </a:tblPr>
              <a:tblGrid>
                <a:gridCol w="4804662"/>
                <a:gridCol w="4804662"/>
              </a:tblGrid>
              <a:tr h="384820">
                <a:tc>
                  <a:txBody>
                    <a:bodyPr/>
                    <a:lstStyle/>
                    <a:p>
                      <a:endParaRPr lang="zh-CN" altLang="en-US" sz="2400" dirty="0"/>
                    </a:p>
                  </a:txBody>
                  <a:tcPr/>
                </a:tc>
                <a:tc>
                  <a:txBody>
                    <a:bodyPr/>
                    <a:lstStyle/>
                    <a:p>
                      <a:endParaRPr lang="zh-CN" altLang="en-US" sz="2400"/>
                    </a:p>
                  </a:txBody>
                  <a:tcPr/>
                </a:tc>
              </a:tr>
              <a:tr h="1231425">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沟通需求</a:t>
                      </a:r>
                    </a:p>
                    <a:p>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200" dirty="0" smtClean="0">
                          <a:solidFill>
                            <a:schemeClr val="dk1"/>
                          </a:solidFill>
                          <a:effectLst/>
                          <a:latin typeface="+mn-lt"/>
                          <a:ea typeface="+mn-ea"/>
                          <a:cs typeface="+mn-cs"/>
                        </a:rPr>
                        <a:t>在项目开发的过程中，我们需要不断地与客户进行沟通，实时地获取客户的需求，而这个项目的客户是两位老师，我们需要制定沟通计划，及时与客户沟通，取得客户的建议。</a:t>
                      </a:r>
                    </a:p>
                  </a:txBody>
                  <a:tcPr/>
                </a:tc>
              </a:tr>
              <a:tr h="1000533">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沟通内容</a:t>
                      </a:r>
                    </a:p>
                    <a:p>
                      <a:endParaRPr lang="zh-CN" altLang="en-US" sz="1800" dirty="0"/>
                    </a:p>
                  </a:txBody>
                  <a:tcPr/>
                </a:tc>
                <a:tc>
                  <a:txBody>
                    <a:bodyPr/>
                    <a:lstStyle/>
                    <a:p>
                      <a:r>
                        <a:rPr lang="zh-CN" altLang="zh-CN" sz="1800" kern="1200" dirty="0" smtClean="0">
                          <a:solidFill>
                            <a:schemeClr val="dk1"/>
                          </a:solidFill>
                          <a:effectLst/>
                          <a:latin typeface="+mn-lt"/>
                          <a:ea typeface="+mn-ea"/>
                          <a:cs typeface="+mn-cs"/>
                        </a:rPr>
                        <a:t>获取项目的需求</a:t>
                      </a:r>
                    </a:p>
                    <a:p>
                      <a:r>
                        <a:rPr lang="zh-CN" altLang="zh-CN" sz="1800" kern="1200" dirty="0" smtClean="0">
                          <a:solidFill>
                            <a:schemeClr val="dk1"/>
                          </a:solidFill>
                          <a:effectLst/>
                          <a:latin typeface="+mn-lt"/>
                          <a:ea typeface="+mn-ea"/>
                          <a:cs typeface="+mn-cs"/>
                        </a:rPr>
                        <a:t>咨询已做的内容有何不足之处并加以改正</a:t>
                      </a:r>
                    </a:p>
                    <a:p>
                      <a:r>
                        <a:rPr lang="zh-CN" altLang="zh-CN" sz="1800" kern="1200" dirty="0" smtClean="0">
                          <a:solidFill>
                            <a:schemeClr val="dk1"/>
                          </a:solidFill>
                          <a:effectLst/>
                          <a:latin typeface="+mn-lt"/>
                          <a:ea typeface="+mn-ea"/>
                          <a:cs typeface="+mn-cs"/>
                        </a:rPr>
                        <a:t>遇到困难时及时沟通以获得帮助</a:t>
                      </a:r>
                    </a:p>
                  </a:txBody>
                  <a:tcPr/>
                </a:tc>
              </a:tr>
              <a:tr h="769641">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沟通方式</a:t>
                      </a:r>
                    </a:p>
                    <a:p>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200" dirty="0" smtClean="0">
                          <a:solidFill>
                            <a:schemeClr val="dk1"/>
                          </a:solidFill>
                          <a:effectLst/>
                          <a:latin typeface="+mn-lt"/>
                          <a:ea typeface="+mn-ea"/>
                          <a:cs typeface="+mn-cs"/>
                        </a:rPr>
                        <a:t>与客户的沟通方式如：面谈以及微信或者电子邮件等线上沟通。</a:t>
                      </a:r>
                    </a:p>
                  </a:txBody>
                  <a:tcPr/>
                </a:tc>
              </a:tr>
              <a:tr h="1462318">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沟通时间安排</a:t>
                      </a:r>
                    </a:p>
                    <a:p>
                      <a:endParaRPr lang="zh-CN" altLang="en-US" sz="1800" dirty="0"/>
                    </a:p>
                  </a:txBody>
                  <a:tcPr/>
                </a:tc>
                <a:tc>
                  <a:txBody>
                    <a:bodyPr/>
                    <a:lstStyle/>
                    <a:p>
                      <a:r>
                        <a:rPr lang="zh-CN" altLang="zh-CN" sz="1800" kern="1200" dirty="0" smtClean="0">
                          <a:solidFill>
                            <a:schemeClr val="dk1"/>
                          </a:solidFill>
                          <a:effectLst/>
                          <a:latin typeface="+mn-lt"/>
                          <a:ea typeface="+mn-ea"/>
                          <a:cs typeface="+mn-cs"/>
                        </a:rPr>
                        <a:t>与客户的沟通计划为进行至少两次的谈话，谈话的时间与地点可以通过微信或电子邮件进行确认。</a:t>
                      </a:r>
                    </a:p>
                    <a:p>
                      <a:r>
                        <a:rPr lang="zh-CN" altLang="zh-CN" sz="1800" kern="1200" dirty="0" smtClean="0">
                          <a:solidFill>
                            <a:schemeClr val="dk1"/>
                          </a:solidFill>
                          <a:effectLst/>
                          <a:latin typeface="+mn-lt"/>
                          <a:ea typeface="+mn-ea"/>
                          <a:cs typeface="+mn-cs"/>
                        </a:rPr>
                        <a:t>其他沟通在遇到问题是及时通过微信或的电子邮件进行线上沟通。</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沟通管理计划</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graphicFrame>
        <p:nvGraphicFramePr>
          <p:cNvPr id="5" name="表格 4"/>
          <p:cNvGraphicFramePr>
            <a:graphicFrameLocks noGrp="1"/>
          </p:cNvGraphicFramePr>
          <p:nvPr/>
        </p:nvGraphicFramePr>
        <p:xfrm>
          <a:off x="909699" y="1267259"/>
          <a:ext cx="9785194" cy="4800049"/>
        </p:xfrm>
        <a:graphic>
          <a:graphicData uri="http://schemas.openxmlformats.org/drawingml/2006/table">
            <a:tbl>
              <a:tblPr firstRow="1" bandRow="1">
                <a:tableStyleId>{5C22544A-7EE6-4342-B048-85BDC9FD1C3A}</a:tableStyleId>
              </a:tblPr>
              <a:tblGrid>
                <a:gridCol w="4892597"/>
                <a:gridCol w="4892597"/>
              </a:tblGrid>
              <a:tr h="304805">
                <a:tc>
                  <a:txBody>
                    <a:bodyPr/>
                    <a:lstStyle/>
                    <a:p>
                      <a:endParaRPr lang="zh-CN" altLang="en-US" sz="1800" dirty="0"/>
                    </a:p>
                  </a:txBody>
                  <a:tcPr/>
                </a:tc>
                <a:tc>
                  <a:txBody>
                    <a:bodyPr/>
                    <a:lstStyle/>
                    <a:p>
                      <a:endParaRPr lang="zh-CN" altLang="en-US" sz="1800"/>
                    </a:p>
                  </a:txBody>
                  <a:tcPr/>
                </a:tc>
              </a:tr>
              <a:tr h="2329881">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沟通需求</a:t>
                      </a:r>
                    </a:p>
                    <a:p>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200" dirty="0" smtClean="0">
                          <a:solidFill>
                            <a:schemeClr val="dk1"/>
                          </a:solidFill>
                          <a:effectLst/>
                          <a:latin typeface="+mn-lt"/>
                          <a:ea typeface="+mn-ea"/>
                          <a:cs typeface="+mn-cs"/>
                        </a:rPr>
                        <a:t>在项目开发的过程时，我们首先要确定沟通的需求，即为什么要沟通。一个项目的开发，需要项目负责人确定这个项目到底是要做什么的，应该怎样做。项目组成人员有诸葛志相，庄毓勋，陈伟峰，程天坷，邓晰。我们需要沟通的是学习项目需求过程中所要用到的哪些技术知识，以及对各项任务的分工。</a:t>
                      </a:r>
                    </a:p>
                    <a:p>
                      <a:endParaRPr lang="zh-CN" altLang="en-US" sz="1800" dirty="0"/>
                    </a:p>
                  </a:txBody>
                  <a:tcPr/>
                </a:tc>
              </a:tr>
              <a:tr h="2104408">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沟通内容</a:t>
                      </a:r>
                    </a:p>
                    <a:p>
                      <a:endParaRPr lang="zh-CN" altLang="en-US" sz="1800" dirty="0"/>
                    </a:p>
                  </a:txBody>
                  <a:tcPr/>
                </a:tc>
                <a:tc>
                  <a:txBody>
                    <a:bodyPr/>
                    <a:lstStyle/>
                    <a:p>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沟通项目具体工作的分配</a:t>
                      </a:r>
                    </a:p>
                    <a:p>
                      <a:r>
                        <a:rPr lang="en-US" altLang="zh-CN" sz="1800" kern="1200" dirty="0" smtClean="0">
                          <a:solidFill>
                            <a:schemeClr val="dk1"/>
                          </a:solidFill>
                          <a:effectLst/>
                          <a:latin typeface="+mn-lt"/>
                          <a:ea typeface="+mn-ea"/>
                          <a:cs typeface="+mn-cs"/>
                        </a:rPr>
                        <a:t>2.</a:t>
                      </a:r>
                      <a:r>
                        <a:rPr lang="zh-CN" altLang="zh-CN" sz="1800" kern="1200" dirty="0" smtClean="0">
                          <a:solidFill>
                            <a:schemeClr val="dk1"/>
                          </a:solidFill>
                          <a:effectLst/>
                          <a:latin typeface="+mn-lt"/>
                          <a:ea typeface="+mn-ea"/>
                          <a:cs typeface="+mn-cs"/>
                        </a:rPr>
                        <a:t>讨论</a:t>
                      </a:r>
                      <a:r>
                        <a:rPr lang="en-US" altLang="zh-CN" sz="1800" kern="1200" dirty="0" smtClean="0">
                          <a:solidFill>
                            <a:schemeClr val="dk1"/>
                          </a:solidFill>
                          <a:effectLst/>
                          <a:latin typeface="+mn-lt"/>
                          <a:ea typeface="+mn-ea"/>
                          <a:cs typeface="+mn-cs"/>
                        </a:rPr>
                        <a:t>project</a:t>
                      </a:r>
                      <a:r>
                        <a:rPr lang="zh-CN" altLang="zh-CN" sz="1800" kern="1200" dirty="0" smtClean="0">
                          <a:solidFill>
                            <a:schemeClr val="dk1"/>
                          </a:solidFill>
                          <a:effectLst/>
                          <a:latin typeface="+mn-lt"/>
                          <a:ea typeface="+mn-ea"/>
                          <a:cs typeface="+mn-cs"/>
                        </a:rPr>
                        <a:t>由谁负责。由诸葛志相负责。</a:t>
                      </a:r>
                    </a:p>
                    <a:p>
                      <a:r>
                        <a:rPr lang="en-US" altLang="zh-CN" sz="1800" kern="1200" dirty="0" smtClean="0">
                          <a:solidFill>
                            <a:schemeClr val="dk1"/>
                          </a:solidFill>
                          <a:effectLst/>
                          <a:latin typeface="+mn-lt"/>
                          <a:ea typeface="+mn-ea"/>
                          <a:cs typeface="+mn-cs"/>
                        </a:rPr>
                        <a:t>3.</a:t>
                      </a:r>
                      <a:r>
                        <a:rPr lang="zh-CN" altLang="zh-CN" sz="1800" kern="1200" dirty="0" smtClean="0">
                          <a:solidFill>
                            <a:schemeClr val="dk1"/>
                          </a:solidFill>
                          <a:effectLst/>
                          <a:latin typeface="+mn-lt"/>
                          <a:ea typeface="+mn-ea"/>
                          <a:cs typeface="+mn-cs"/>
                        </a:rPr>
                        <a:t>讨论配置管理由谁负责。由邓晰负责。</a:t>
                      </a:r>
                    </a:p>
                    <a:p>
                      <a:r>
                        <a:rPr lang="en-US" altLang="zh-CN" sz="1800" kern="1200" dirty="0" smtClean="0">
                          <a:solidFill>
                            <a:schemeClr val="dk1"/>
                          </a:solidFill>
                          <a:effectLst/>
                          <a:latin typeface="+mn-lt"/>
                          <a:ea typeface="+mn-ea"/>
                          <a:cs typeface="+mn-cs"/>
                        </a:rPr>
                        <a:t>4.</a:t>
                      </a:r>
                      <a:r>
                        <a:rPr lang="zh-CN" altLang="zh-CN" sz="1800" kern="1200" dirty="0" smtClean="0">
                          <a:solidFill>
                            <a:schemeClr val="dk1"/>
                          </a:solidFill>
                          <a:effectLst/>
                          <a:latin typeface="+mn-lt"/>
                          <a:ea typeface="+mn-ea"/>
                          <a:cs typeface="+mn-cs"/>
                        </a:rPr>
                        <a:t>确定文档编写的成员组成。由全员组成。</a:t>
                      </a:r>
                    </a:p>
                    <a:p>
                      <a:r>
                        <a:rPr lang="en-US" altLang="zh-CN" sz="1800" kern="1200" dirty="0" smtClean="0">
                          <a:solidFill>
                            <a:schemeClr val="dk1"/>
                          </a:solidFill>
                          <a:effectLst/>
                          <a:latin typeface="+mn-lt"/>
                          <a:ea typeface="+mn-ea"/>
                          <a:cs typeface="+mn-cs"/>
                        </a:rPr>
                        <a:t>5.</a:t>
                      </a:r>
                      <a:r>
                        <a:rPr lang="zh-CN" altLang="zh-CN" sz="1800" kern="1200" dirty="0" smtClean="0">
                          <a:solidFill>
                            <a:schemeClr val="dk1"/>
                          </a:solidFill>
                          <a:effectLst/>
                          <a:latin typeface="+mn-lt"/>
                          <a:ea typeface="+mn-ea"/>
                          <a:cs typeface="+mn-cs"/>
                        </a:rPr>
                        <a:t>确定沟通的方式。</a:t>
                      </a:r>
                    </a:p>
                    <a:p>
                      <a:r>
                        <a:rPr lang="en-US" altLang="zh-CN" sz="1800" kern="1200" dirty="0" smtClean="0">
                          <a:solidFill>
                            <a:schemeClr val="dk1"/>
                          </a:solidFill>
                          <a:effectLst/>
                          <a:latin typeface="+mn-lt"/>
                          <a:ea typeface="+mn-ea"/>
                          <a:cs typeface="+mn-cs"/>
                        </a:rPr>
                        <a:t>6.</a:t>
                      </a:r>
                      <a:r>
                        <a:rPr lang="zh-CN" altLang="zh-CN" sz="1800" kern="1200" dirty="0" smtClean="0">
                          <a:solidFill>
                            <a:schemeClr val="dk1"/>
                          </a:solidFill>
                          <a:effectLst/>
                          <a:latin typeface="+mn-lt"/>
                          <a:ea typeface="+mn-ea"/>
                          <a:cs typeface="+mn-cs"/>
                        </a:rPr>
                        <a:t>沟通团队交流的时间。</a:t>
                      </a:r>
                    </a:p>
                    <a:p>
                      <a:endParaRPr lang="zh-CN" altLang="en-US" sz="1800"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沟通管理计划</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graphicFrame>
        <p:nvGraphicFramePr>
          <p:cNvPr id="5" name="表格 4"/>
          <p:cNvGraphicFramePr>
            <a:graphicFrameLocks noGrp="1"/>
          </p:cNvGraphicFramePr>
          <p:nvPr/>
        </p:nvGraphicFramePr>
        <p:xfrm>
          <a:off x="963487" y="1380568"/>
          <a:ext cx="9883806" cy="4922520"/>
        </p:xfrm>
        <a:graphic>
          <a:graphicData uri="http://schemas.openxmlformats.org/drawingml/2006/table">
            <a:tbl>
              <a:tblPr firstRow="1" bandRow="1">
                <a:tableStyleId>{5C22544A-7EE6-4342-B048-85BDC9FD1C3A}</a:tableStyleId>
              </a:tblPr>
              <a:tblGrid>
                <a:gridCol w="4941903"/>
                <a:gridCol w="4941903"/>
              </a:tblGrid>
              <a:tr h="296539">
                <a:tc>
                  <a:txBody>
                    <a:bodyPr/>
                    <a:lstStyle/>
                    <a:p>
                      <a:endParaRPr lang="zh-CN" altLang="en-US" sz="1400" dirty="0"/>
                    </a:p>
                  </a:txBody>
                  <a:tcPr/>
                </a:tc>
                <a:tc>
                  <a:txBody>
                    <a:bodyPr/>
                    <a:lstStyle/>
                    <a:p>
                      <a:endParaRPr lang="zh-CN" altLang="en-US" sz="1400"/>
                    </a:p>
                  </a:txBody>
                  <a:tcPr/>
                </a:tc>
              </a:tr>
              <a:tr h="1586485">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沟通方式</a:t>
                      </a:r>
                    </a:p>
                    <a:p>
                      <a:endParaRPr lang="zh-CN" altLang="en-US" sz="1100" dirty="0"/>
                    </a:p>
                  </a:txBody>
                  <a:tcPr/>
                </a:tc>
                <a:tc>
                  <a:txBody>
                    <a:bodyPr/>
                    <a:lstStyle/>
                    <a:p>
                      <a:r>
                        <a:rPr lang="zh-CN" altLang="zh-CN" sz="1800" kern="1200" dirty="0" smtClean="0">
                          <a:solidFill>
                            <a:schemeClr val="dk1"/>
                          </a:solidFill>
                          <a:effectLst/>
                          <a:latin typeface="+mn-lt"/>
                          <a:ea typeface="+mn-ea"/>
                          <a:cs typeface="+mn-cs"/>
                        </a:rPr>
                        <a:t>项目沟通的方式如：会议、微信等。</a:t>
                      </a:r>
                    </a:p>
                    <a:p>
                      <a:r>
                        <a:rPr lang="zh-CN" altLang="zh-CN" sz="1800" kern="1200" dirty="0" smtClean="0">
                          <a:solidFill>
                            <a:schemeClr val="dk1"/>
                          </a:solidFill>
                          <a:effectLst/>
                          <a:latin typeface="+mn-lt"/>
                          <a:ea typeface="+mn-ea"/>
                          <a:cs typeface="+mn-cs"/>
                        </a:rPr>
                        <a:t>项目成员之间的及时沟通，项目进行过程中，保证开发人员集中在一起开发，便于有问题及时交流沟通。小组以会议的形式进行讨论，及时了解小组之间的进度，便于问题及时解决。</a:t>
                      </a:r>
                    </a:p>
                    <a:p>
                      <a:endParaRPr lang="zh-CN" altLang="en-US" sz="1100" dirty="0"/>
                    </a:p>
                  </a:txBody>
                  <a:tcPr/>
                </a:tc>
              </a:tr>
              <a:tr h="1869342">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沟通时间安排</a:t>
                      </a:r>
                    </a:p>
                    <a:p>
                      <a:endParaRPr lang="zh-CN" altLang="en-US" sz="1100" dirty="0"/>
                    </a:p>
                  </a:txBody>
                  <a:tcPr/>
                </a:tc>
                <a:tc>
                  <a:txBody>
                    <a:bodyPr/>
                    <a:lstStyle/>
                    <a:p>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每周例会</a:t>
                      </a:r>
                    </a:p>
                    <a:p>
                      <a:r>
                        <a:rPr lang="zh-CN" altLang="zh-CN" sz="1800" kern="1200" dirty="0" smtClean="0">
                          <a:solidFill>
                            <a:schemeClr val="dk1"/>
                          </a:solidFill>
                          <a:effectLst/>
                          <a:latin typeface="+mn-lt"/>
                          <a:ea typeface="+mn-ea"/>
                          <a:cs typeface="+mn-cs"/>
                        </a:rPr>
                        <a:t>每周周</a:t>
                      </a:r>
                      <a:r>
                        <a:rPr lang="zh-CN" altLang="en-US" sz="1800" kern="1200" dirty="0" smtClean="0">
                          <a:solidFill>
                            <a:schemeClr val="dk1"/>
                          </a:solidFill>
                          <a:effectLst/>
                          <a:latin typeface="+mn-lt"/>
                          <a:ea typeface="+mn-ea"/>
                          <a:cs typeface="+mn-cs"/>
                        </a:rPr>
                        <a:t>三中</a:t>
                      </a:r>
                      <a:r>
                        <a:rPr lang="zh-CN" altLang="zh-CN" sz="1800" kern="1200" dirty="0" smtClean="0">
                          <a:solidFill>
                            <a:schemeClr val="dk1"/>
                          </a:solidFill>
                          <a:effectLst/>
                          <a:latin typeface="+mn-lt"/>
                          <a:ea typeface="+mn-ea"/>
                          <a:cs typeface="+mn-cs"/>
                        </a:rPr>
                        <a:t>午</a:t>
                      </a:r>
                      <a:r>
                        <a:rPr lang="en-US" altLang="zh-CN" sz="1800" kern="1200" dirty="0" smtClean="0">
                          <a:solidFill>
                            <a:schemeClr val="dk1"/>
                          </a:solidFill>
                          <a:effectLst/>
                          <a:latin typeface="+mn-lt"/>
                          <a:ea typeface="+mn-ea"/>
                          <a:cs typeface="+mn-cs"/>
                        </a:rPr>
                        <a:t>11:30~12:00</a:t>
                      </a:r>
                      <a:r>
                        <a:rPr lang="zh-CN" altLang="zh-CN" sz="1800" kern="1200" dirty="0" smtClean="0">
                          <a:solidFill>
                            <a:schemeClr val="dk1"/>
                          </a:solidFill>
                          <a:effectLst/>
                          <a:latin typeface="+mn-lt"/>
                          <a:ea typeface="+mn-ea"/>
                          <a:cs typeface="+mn-cs"/>
                        </a:rPr>
                        <a:t>进行，并有陈伟峰录音以及会议纪要的编写，由诸葛志相审阅。</a:t>
                      </a:r>
                    </a:p>
                    <a:p>
                      <a:r>
                        <a:rPr lang="en-US" altLang="zh-CN" sz="1800" kern="1200" dirty="0" smtClean="0">
                          <a:solidFill>
                            <a:schemeClr val="dk1"/>
                          </a:solidFill>
                          <a:effectLst/>
                          <a:latin typeface="+mn-lt"/>
                          <a:ea typeface="+mn-ea"/>
                          <a:cs typeface="+mn-cs"/>
                        </a:rPr>
                        <a:t>2.</a:t>
                      </a:r>
                      <a:r>
                        <a:rPr lang="zh-CN" altLang="zh-CN" sz="1800" kern="1200" dirty="0" smtClean="0">
                          <a:solidFill>
                            <a:schemeClr val="dk1"/>
                          </a:solidFill>
                          <a:effectLst/>
                          <a:latin typeface="+mn-lt"/>
                          <a:ea typeface="+mn-ea"/>
                          <a:cs typeface="+mn-cs"/>
                        </a:rPr>
                        <a:t>每天交流</a:t>
                      </a:r>
                    </a:p>
                    <a:p>
                      <a:r>
                        <a:rPr lang="zh-CN" altLang="zh-CN" sz="1800" kern="1200" dirty="0" smtClean="0">
                          <a:solidFill>
                            <a:schemeClr val="dk1"/>
                          </a:solidFill>
                          <a:effectLst/>
                          <a:latin typeface="+mn-lt"/>
                          <a:ea typeface="+mn-ea"/>
                          <a:cs typeface="+mn-cs"/>
                        </a:rPr>
                        <a:t>每天项目组成人员用微信来进行讨论，了解项目的进度，交流所遇到的困难并及时解决。</a:t>
                      </a:r>
                    </a:p>
                    <a:p>
                      <a:endParaRPr lang="zh-CN" altLang="en-US" sz="1100" dirty="0"/>
                    </a:p>
                  </a:txBody>
                  <a:tcPr/>
                </a:tc>
              </a:tr>
              <a:tr h="1052714">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沟通计划维护</a:t>
                      </a:r>
                    </a:p>
                    <a:p>
                      <a:endParaRPr lang="zh-CN"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200" dirty="0" smtClean="0">
                          <a:solidFill>
                            <a:schemeClr val="dk1"/>
                          </a:solidFill>
                          <a:effectLst/>
                          <a:latin typeface="+mn-lt"/>
                          <a:ea typeface="+mn-ea"/>
                          <a:cs typeface="+mn-cs"/>
                        </a:rPr>
                        <a:t>制定项目成员的联系方式，若在每周例会的时候有成员不能到场，就要改变例会的时间，由负责人通知到位。</a:t>
                      </a:r>
                    </a:p>
                    <a:p>
                      <a:endParaRPr lang="zh-CN" altLang="en-US" sz="1100"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配置管理计划</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Rectangle 1"/>
          <p:cNvSpPr>
            <a:spLocks noChangeArrowheads="1"/>
          </p:cNvSpPr>
          <p:nvPr/>
        </p:nvSpPr>
        <p:spPr bwMode="auto">
          <a:xfrm>
            <a:off x="3390900" y="3201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2" name="Rectangle 1"/>
          <p:cNvSpPr>
            <a:spLocks noChangeArrowheads="1"/>
          </p:cNvSpPr>
          <p:nvPr/>
        </p:nvSpPr>
        <p:spPr bwMode="auto">
          <a:xfrm>
            <a:off x="3333750" y="3316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124075" algn="l"/>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aphicFrame>
        <p:nvGraphicFramePr>
          <p:cNvPr id="13" name="表格 12"/>
          <p:cNvGraphicFramePr>
            <a:graphicFrameLocks noGrp="1"/>
          </p:cNvGraphicFramePr>
          <p:nvPr/>
        </p:nvGraphicFramePr>
        <p:xfrm>
          <a:off x="1826723" y="1875015"/>
          <a:ext cx="8128000" cy="3568346"/>
        </p:xfrm>
        <a:graphic>
          <a:graphicData uri="http://schemas.openxmlformats.org/drawingml/2006/table">
            <a:tbl>
              <a:tblPr firstRow="1" bandRow="1">
                <a:tableStyleId>{5C22544A-7EE6-4342-B048-85BDC9FD1C3A}</a:tableStyleId>
              </a:tblPr>
              <a:tblGrid>
                <a:gridCol w="2180985"/>
                <a:gridCol w="5947015"/>
              </a:tblGrid>
              <a:tr h="550826">
                <a:tc>
                  <a:txBody>
                    <a:bodyPr/>
                    <a:lstStyle/>
                    <a:p>
                      <a:r>
                        <a:rPr lang="zh-CN" altLang="en-US" dirty="0" smtClean="0"/>
                        <a:t>配置管理计划</a:t>
                      </a:r>
                      <a:endParaRPr lang="zh-CN" altLang="en-US" dirty="0"/>
                    </a:p>
                  </a:txBody>
                  <a:tcPr/>
                </a:tc>
                <a:tc>
                  <a:txBody>
                    <a:bodyPr/>
                    <a:lstStyle/>
                    <a:p>
                      <a:r>
                        <a:rPr lang="zh-CN" altLang="en-US" dirty="0" smtClean="0"/>
                        <a:t>描述</a:t>
                      </a:r>
                      <a:endParaRPr lang="zh-CN" altLang="en-US" dirty="0"/>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配置标识</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200" dirty="0" smtClean="0">
                          <a:solidFill>
                            <a:schemeClr val="dk1"/>
                          </a:solidFill>
                          <a:effectLst/>
                          <a:latin typeface="+mn-lt"/>
                          <a:ea typeface="+mn-ea"/>
                          <a:cs typeface="+mn-cs"/>
                        </a:rPr>
                        <a:t>软件项的标识基本按照《软件配置标识命名规则》进行。要通过标识能够确定软件项之间的相互联系。</a:t>
                      </a:r>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配置项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200" dirty="0" smtClean="0">
                          <a:solidFill>
                            <a:schemeClr val="dk1"/>
                          </a:solidFill>
                          <a:effectLst/>
                          <a:latin typeface="+mn-lt"/>
                          <a:ea typeface="+mn-ea"/>
                          <a:cs typeface="+mn-cs"/>
                        </a:rPr>
                        <a:t>包括可行性报告、项目计划书、需求工程计划书、软件需求规格说明计划书、软件需求变更计划、系统设计与实现计划、软件概要设计说明、测试和运维计划书、会议记录等受控文档。</a:t>
                      </a:r>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配置命名</a:t>
                      </a:r>
                    </a:p>
                  </a:txBody>
                  <a:tcPr/>
                </a:tc>
                <a:tc>
                  <a:txBody>
                    <a:bodyPr/>
                    <a:lstStyle/>
                    <a:p>
                      <a:r>
                        <a:rPr lang="en-US" altLang="zh-CN" sz="1800" kern="1200" dirty="0" err="1" smtClean="0">
                          <a:solidFill>
                            <a:schemeClr val="dk1"/>
                          </a:solidFill>
                          <a:effectLst/>
                          <a:latin typeface="+mn-lt"/>
                          <a:ea typeface="+mn-ea"/>
                          <a:cs typeface="+mn-cs"/>
                        </a:rPr>
                        <a:t>Git</a:t>
                      </a:r>
                      <a:r>
                        <a:rPr lang="zh-CN" altLang="zh-CN" sz="1800" kern="1200" dirty="0" smtClean="0">
                          <a:solidFill>
                            <a:schemeClr val="dk1"/>
                          </a:solidFill>
                          <a:effectLst/>
                          <a:latin typeface="+mn-lt"/>
                          <a:ea typeface="+mn-ea"/>
                          <a:cs typeface="+mn-cs"/>
                        </a:rPr>
                        <a:t>个人提交命名规则：</a:t>
                      </a:r>
                      <a:r>
                        <a:rPr lang="en-US" altLang="zh-CN" sz="1800" kern="1200" dirty="0" smtClean="0">
                          <a:solidFill>
                            <a:schemeClr val="dk1"/>
                          </a:solidFill>
                          <a:effectLst/>
                          <a:latin typeface="+mn-lt"/>
                          <a:ea typeface="+mn-ea"/>
                          <a:cs typeface="+mn-cs"/>
                        </a:rPr>
                        <a:t>PRD-2018-G14-</a:t>
                      </a:r>
                      <a:r>
                        <a:rPr lang="zh-CN" altLang="zh-CN" sz="1800" kern="1200" dirty="0" smtClean="0">
                          <a:solidFill>
                            <a:schemeClr val="dk1"/>
                          </a:solidFill>
                          <a:effectLst/>
                          <a:latin typeface="+mn-lt"/>
                          <a:ea typeface="+mn-ea"/>
                          <a:cs typeface="+mn-cs"/>
                        </a:rPr>
                        <a:t>文件名（名字首字母小写）</a:t>
                      </a:r>
                    </a:p>
                    <a:p>
                      <a:r>
                        <a:rPr lang="en-US" altLang="zh-CN" sz="1800" kern="1200" dirty="0" err="1" smtClean="0">
                          <a:solidFill>
                            <a:schemeClr val="dk1"/>
                          </a:solidFill>
                          <a:effectLst/>
                          <a:latin typeface="+mn-lt"/>
                          <a:ea typeface="+mn-ea"/>
                          <a:cs typeface="+mn-cs"/>
                        </a:rPr>
                        <a:t>Git</a:t>
                      </a:r>
                      <a:r>
                        <a:rPr lang="zh-CN" altLang="zh-CN" sz="1800" kern="1200" dirty="0" smtClean="0">
                          <a:solidFill>
                            <a:schemeClr val="dk1"/>
                          </a:solidFill>
                          <a:effectLst/>
                          <a:latin typeface="+mn-lt"/>
                          <a:ea typeface="+mn-ea"/>
                          <a:cs typeface="+mn-cs"/>
                        </a:rPr>
                        <a:t>整合文档提交命名规则：</a:t>
                      </a:r>
                      <a:r>
                        <a:rPr lang="en-US" altLang="zh-CN" sz="1800" kern="1200" dirty="0" smtClean="0">
                          <a:solidFill>
                            <a:schemeClr val="dk1"/>
                          </a:solidFill>
                          <a:effectLst/>
                          <a:latin typeface="+mn-lt"/>
                          <a:ea typeface="+mn-ea"/>
                          <a:cs typeface="+mn-cs"/>
                        </a:rPr>
                        <a:t>PRD-2018-G14-</a:t>
                      </a:r>
                      <a:r>
                        <a:rPr lang="zh-CN" altLang="zh-CN" sz="1800" kern="1200" dirty="0" smtClean="0">
                          <a:solidFill>
                            <a:schemeClr val="dk1"/>
                          </a:solidFill>
                          <a:effectLst/>
                          <a:latin typeface="+mn-lt"/>
                          <a:ea typeface="+mn-ea"/>
                          <a:cs typeface="+mn-cs"/>
                        </a:rPr>
                        <a:t>文件名</a:t>
                      </a:r>
                    </a:p>
                    <a:p>
                      <a:r>
                        <a:rPr lang="en-US" altLang="zh-CN" sz="1800" kern="1200" dirty="0" err="1" smtClean="0">
                          <a:solidFill>
                            <a:schemeClr val="dk1"/>
                          </a:solidFill>
                          <a:effectLst/>
                          <a:latin typeface="+mn-lt"/>
                          <a:ea typeface="+mn-ea"/>
                          <a:cs typeface="+mn-cs"/>
                        </a:rPr>
                        <a:t>Git</a:t>
                      </a:r>
                      <a:r>
                        <a:rPr lang="zh-CN" altLang="zh-CN" sz="1800" kern="1200" dirty="0" smtClean="0">
                          <a:solidFill>
                            <a:schemeClr val="dk1"/>
                          </a:solidFill>
                          <a:effectLst/>
                          <a:latin typeface="+mn-lt"/>
                          <a:ea typeface="+mn-ea"/>
                          <a:cs typeface="+mn-cs"/>
                        </a:rPr>
                        <a:t>文件提交信息命名规则：名字</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日期</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提交文档</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备注</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配置管理计划</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Rectangle 1"/>
          <p:cNvSpPr>
            <a:spLocks noChangeArrowheads="1"/>
          </p:cNvSpPr>
          <p:nvPr/>
        </p:nvSpPr>
        <p:spPr bwMode="auto">
          <a:xfrm>
            <a:off x="3390900" y="3201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2" name="Rectangle 1"/>
          <p:cNvSpPr>
            <a:spLocks noChangeArrowheads="1"/>
          </p:cNvSpPr>
          <p:nvPr/>
        </p:nvSpPr>
        <p:spPr bwMode="auto">
          <a:xfrm>
            <a:off x="3333750" y="3316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124075" algn="l"/>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aphicFrame>
        <p:nvGraphicFramePr>
          <p:cNvPr id="13" name="表格 12"/>
          <p:cNvGraphicFramePr>
            <a:graphicFrameLocks noGrp="1"/>
          </p:cNvGraphicFramePr>
          <p:nvPr/>
        </p:nvGraphicFramePr>
        <p:xfrm>
          <a:off x="1698596" y="2329675"/>
          <a:ext cx="8128000" cy="2659026"/>
        </p:xfrm>
        <a:graphic>
          <a:graphicData uri="http://schemas.openxmlformats.org/drawingml/2006/table">
            <a:tbl>
              <a:tblPr firstRow="1" bandRow="1">
                <a:tableStyleId>{5C22544A-7EE6-4342-B048-85BDC9FD1C3A}</a:tableStyleId>
              </a:tblPr>
              <a:tblGrid>
                <a:gridCol w="2180985"/>
                <a:gridCol w="5947015"/>
              </a:tblGrid>
              <a:tr h="550826">
                <a:tc>
                  <a:txBody>
                    <a:bodyPr/>
                    <a:lstStyle/>
                    <a:p>
                      <a:r>
                        <a:rPr lang="zh-CN" altLang="en-US" dirty="0" smtClean="0"/>
                        <a:t>配置管理计划</a:t>
                      </a:r>
                      <a:endParaRPr lang="zh-CN" altLang="en-US" dirty="0"/>
                    </a:p>
                  </a:txBody>
                  <a:tcPr/>
                </a:tc>
                <a:tc>
                  <a:txBody>
                    <a:bodyPr/>
                    <a:lstStyle/>
                    <a:p>
                      <a:r>
                        <a:rPr lang="zh-CN" altLang="en-US" dirty="0" smtClean="0"/>
                        <a:t>描述</a:t>
                      </a:r>
                      <a:endParaRPr lang="zh-CN" altLang="en-US" dirty="0"/>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dk1"/>
                          </a:solidFill>
                          <a:effectLst/>
                          <a:latin typeface="+mn-lt"/>
                          <a:ea typeface="+mn-ea"/>
                          <a:cs typeface="+mn-cs"/>
                        </a:rPr>
                        <a:t>配置审核</a:t>
                      </a:r>
                    </a:p>
                    <a:p>
                      <a:pPr marL="0" marR="0" lvl="2" indent="0" algn="l" defTabSz="914400" rtl="0" eaLnBrk="1" fontAlgn="auto" latinLnBrk="0" hangingPunct="1">
                        <a:lnSpc>
                          <a:spcPct val="100000"/>
                        </a:lnSpc>
                        <a:spcBef>
                          <a:spcPts val="0"/>
                        </a:spcBef>
                        <a:spcAft>
                          <a:spcPts val="0"/>
                        </a:spcAft>
                        <a:buClrTx/>
                        <a:buSzTx/>
                        <a:buFontTx/>
                        <a:buNone/>
                        <a:defRPr/>
                      </a:pPr>
                      <a:endParaRPr lang="zh-CN" altLang="en-US" sz="1800" b="1"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200" dirty="0" smtClean="0">
                          <a:solidFill>
                            <a:schemeClr val="dk1"/>
                          </a:solidFill>
                          <a:effectLst/>
                          <a:latin typeface="+mn-lt"/>
                          <a:ea typeface="+mn-ea"/>
                          <a:cs typeface="+mn-cs"/>
                        </a:rPr>
                        <a:t>为保证各项产品在技术上和管理上的完整性，根据杨枨老师在课堂上的要求和候老师的评审计划表，在软件开发过程中的详细设计阶段和测试阶段完成时，对配置情况进行抽查。先提出要审核的内容和各项指标，逐项审核完成后要作好记录。</a:t>
                      </a:r>
                    </a:p>
                    <a:p>
                      <a:endParaRPr lang="zh-CN" altLang="en-US" dirty="0"/>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zh-CN" altLang="en-US" sz="1800" b="1" kern="1200" dirty="0" smtClean="0">
                          <a:solidFill>
                            <a:schemeClr val="dk1"/>
                          </a:solidFill>
                          <a:effectLst/>
                          <a:latin typeface="+mn-lt"/>
                          <a:ea typeface="+mn-ea"/>
                          <a:cs typeface="+mn-cs"/>
                        </a:rPr>
                        <a:t>变更控制</a:t>
                      </a:r>
                      <a:endParaRPr lang="zh-CN" altLang="en-US" sz="1800" b="1" kern="1200" dirty="0">
                        <a:solidFill>
                          <a:schemeClr val="dk1"/>
                        </a:solidFill>
                        <a:effectLst/>
                        <a:latin typeface="+mn-lt"/>
                        <a:ea typeface="+mn-ea"/>
                        <a:cs typeface="+mn-cs"/>
                      </a:endParaRPr>
                    </a:p>
                  </a:txBody>
                  <a:tcPr/>
                </a:tc>
                <a:tc>
                  <a:txBody>
                    <a:bodyPr/>
                    <a:lstStyle/>
                    <a:p>
                      <a:r>
                        <a:rPr lang="zh-CN" altLang="en-US" dirty="0" smtClean="0"/>
                        <a:t>详见文档</a:t>
                      </a:r>
                      <a:endParaRPr lang="zh-CN" alt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4744406" cy="584775"/>
          </a:xfrm>
          <a:prstGeom prst="rect">
            <a:avLst/>
          </a:prstGeom>
        </p:spPr>
        <p:txBody>
          <a:bodyPr wrap="square">
            <a:spAutoFit/>
            <a:scene3d>
              <a:camera prst="orthographicFront"/>
              <a:lightRig rig="threePt" dir="t"/>
            </a:scene3d>
            <a:sp3d contourW="12700"/>
          </a:bodyPr>
          <a:lstStyle/>
          <a:p>
            <a:pPr lvl="0"/>
            <a:r>
              <a:rPr lang="zh-CN" altLang="en-US" sz="3200" b="1" dirty="0" smtClean="0"/>
              <a:t>配置管理计划</a:t>
            </a:r>
            <a:endParaRPr lang="zh-CN" altLang="zh-CN" sz="3200" b="1" dirty="0"/>
          </a:p>
        </p:txBody>
      </p:sp>
      <p:sp>
        <p:nvSpPr>
          <p:cNvPr id="8" name="椭圆 7"/>
          <p:cNvSpPr/>
          <p:nvPr/>
        </p:nvSpPr>
        <p:spPr>
          <a:xfrm>
            <a:off x="1103086" y="669683"/>
            <a:ext cx="595509" cy="595509"/>
          </a:xfrm>
          <a:prstGeom prst="ellipse">
            <a:avLst/>
          </a:prstGeom>
          <a:solidFill>
            <a:srgbClr val="393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n-ea"/>
              <a:sym typeface="FZHei-B01S" panose="02010601030101010101" pitchFamily="2" charset="-122"/>
            </a:endParaRPr>
          </a:p>
        </p:txBody>
      </p:sp>
      <p:sp>
        <p:nvSpPr>
          <p:cNvPr id="9" name="文本框 8"/>
          <p:cNvSpPr txBox="1"/>
          <p:nvPr/>
        </p:nvSpPr>
        <p:spPr>
          <a:xfrm>
            <a:off x="1134702" y="740182"/>
            <a:ext cx="563894" cy="400110"/>
          </a:xfrm>
          <a:prstGeom prst="rect">
            <a:avLst/>
          </a:prstGeom>
          <a:noFill/>
        </p:spPr>
        <p:txBody>
          <a:bodyPr wrap="square" rtlCol="0">
            <a:spAutoFit/>
          </a:bodyPr>
          <a:lstStyle/>
          <a:p>
            <a:r>
              <a:rPr lang="en-US" altLang="zh-CN" sz="2000" b="1" dirty="0" smtClean="0">
                <a:solidFill>
                  <a:schemeClr val="bg1"/>
                </a:solidFill>
                <a:latin typeface="+mn-ea"/>
                <a:sym typeface="FZHei-B01S" panose="02010601030101010101" pitchFamily="2" charset="-122"/>
              </a:rPr>
              <a:t>03</a:t>
            </a:r>
            <a:endParaRPr lang="zh-CN" altLang="en-US" sz="2000" b="1" dirty="0">
              <a:solidFill>
                <a:schemeClr val="bg1"/>
              </a:solidFill>
              <a:latin typeface="+mn-ea"/>
              <a:sym typeface="FZHei-B01S" panose="02010601030101010101" pitchFamily="2" charset="-122"/>
            </a:endParaRPr>
          </a:p>
        </p:txBody>
      </p:sp>
      <p:sp>
        <p:nvSpPr>
          <p:cNvPr id="10"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
        <p:nvSpPr>
          <p:cNvPr id="11" name="Rectangle 1"/>
          <p:cNvSpPr>
            <a:spLocks noChangeArrowheads="1"/>
          </p:cNvSpPr>
          <p:nvPr/>
        </p:nvSpPr>
        <p:spPr bwMode="auto">
          <a:xfrm>
            <a:off x="3390900" y="3201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66700" algn="r"/>
                <a:tab pos="2636520" algn="ctr"/>
                <a:tab pos="5273675" algn="r"/>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2" name="Rectangle 1"/>
          <p:cNvSpPr>
            <a:spLocks noChangeArrowheads="1"/>
          </p:cNvSpPr>
          <p:nvPr/>
        </p:nvSpPr>
        <p:spPr bwMode="auto">
          <a:xfrm>
            <a:off x="3333750" y="3316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tabLst>
                <a:tab pos="2124075" algn="l"/>
              </a:tabLs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tab pos="2124075" algn="l"/>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pic>
        <p:nvPicPr>
          <p:cNvPr id="5122" name="Picture 2" descr="配置管理计划流程图"/>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651" y="1267259"/>
            <a:ext cx="3288011" cy="511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661083">
            <a:off x="2858484" y="-595985"/>
            <a:ext cx="6354104" cy="7981515"/>
          </a:xfrm>
          <a:prstGeom prst="rect">
            <a:avLst/>
          </a:prstGeom>
        </p:spPr>
      </p:pic>
      <p:sp>
        <p:nvSpPr>
          <p:cNvPr id="5" name="图文框 4"/>
          <p:cNvSpPr/>
          <p:nvPr/>
        </p:nvSpPr>
        <p:spPr>
          <a:xfrm>
            <a:off x="1738179" y="1399057"/>
            <a:ext cx="8487039" cy="3991429"/>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PA_文本框 2"/>
          <p:cNvSpPr txBox="1"/>
          <p:nvPr>
            <p:custDataLst>
              <p:tags r:id="rId1"/>
            </p:custDataLst>
          </p:nvPr>
        </p:nvSpPr>
        <p:spPr>
          <a:xfrm>
            <a:off x="3412881" y="3249885"/>
            <a:ext cx="5454316" cy="646331"/>
          </a:xfrm>
          <a:prstGeom prst="rect">
            <a:avLst/>
          </a:prstGeom>
          <a:noFill/>
        </p:spPr>
        <p:txBody>
          <a:bodyPr wrap="square" rtlCol="0">
            <a:spAutoFit/>
          </a:bodyPr>
          <a:lstStyle/>
          <a:p>
            <a:pPr algn="ctr"/>
            <a:r>
              <a:rPr lang="en-US" altLang="zh-CN" sz="3600" b="1" spc="3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BUSINESS REPORT</a:t>
            </a:r>
            <a:endParaRPr lang="zh-CN" altLang="en-US" sz="3600" b="1" spc="3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8" name="PA_文本框 4"/>
          <p:cNvSpPr txBox="1"/>
          <p:nvPr>
            <p:custDataLst>
              <p:tags r:id="rId2"/>
            </p:custDataLst>
          </p:nvPr>
        </p:nvSpPr>
        <p:spPr>
          <a:xfrm>
            <a:off x="1959148" y="2164178"/>
            <a:ext cx="8045103" cy="923330"/>
          </a:xfrm>
          <a:prstGeom prst="rect">
            <a:avLst/>
          </a:prstGeom>
          <a:noFill/>
        </p:spPr>
        <p:txBody>
          <a:bodyPr wrap="square" rtlCol="0">
            <a:spAutoFit/>
          </a:bodyPr>
          <a:lstStyle/>
          <a:p>
            <a:pPr algn="ctr"/>
            <a:r>
              <a:rPr lang="zh-CN" altLang="en-US" sz="5400" b="1" spc="6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感谢您的欣赏！</a:t>
            </a:r>
          </a:p>
        </p:txBody>
      </p:sp>
      <p:sp>
        <p:nvSpPr>
          <p:cNvPr id="9" name="文本框 8"/>
          <p:cNvSpPr txBox="1"/>
          <p:nvPr/>
        </p:nvSpPr>
        <p:spPr>
          <a:xfrm>
            <a:off x="3412880" y="4372892"/>
            <a:ext cx="5216769" cy="337185"/>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汇报人</a:t>
            </a:r>
            <a:r>
              <a:rPr lang="zh-CN" altLang="en-US" sz="1600" b="1"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a:t>
            </a:r>
            <a:r>
              <a:rPr lang="en-US" altLang="zh-CN" sz="1600" b="1"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G14-</a:t>
            </a:r>
            <a:r>
              <a:rPr lang="zh-CN" altLang="en-US" sz="1600" b="1"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庄毓勋 时间</a:t>
            </a:r>
            <a:r>
              <a:rPr lang="zh-CN" altLang="en-US" sz="16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a:t>
            </a:r>
            <a:r>
              <a:rPr lang="en-US" altLang="zh-CN" sz="1600" b="1" dirty="0" smtClean="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2018.12.04</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10" name="矩形 9"/>
          <p:cNvSpPr/>
          <p:nvPr/>
        </p:nvSpPr>
        <p:spPr>
          <a:xfrm>
            <a:off x="3009384" y="3946227"/>
            <a:ext cx="6167755" cy="338554"/>
          </a:xfrm>
          <a:prstGeom prst="rect">
            <a:avLst/>
          </a:prstGeom>
          <a:noFill/>
          <a:ln>
            <a:noFill/>
          </a:ln>
        </p:spPr>
        <p:txBody>
          <a:bodyPr wrap="square">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ADD YOUR TITLE HERE.ADD YOUR TITLE HERE</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8"/>
                                        </p:tgtEl>
                                      </p:cBhvr>
                                    </p:animEffect>
                                  </p:childTnLst>
                                </p:cTn>
                              </p:par>
                            </p:childTnLst>
                          </p:cTn>
                        </p:par>
                        <p:par>
                          <p:cTn id="22" fill="hold">
                            <p:stCondLst>
                              <p:cond delay="1299"/>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anim calcmode="lin" valueType="num">
                                      <p:cBhvr>
                                        <p:cTn id="2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7"/>
                                        </p:tgtEl>
                                      </p:cBhvr>
                                    </p:animEffect>
                                  </p:childTnLst>
                                </p:cTn>
                              </p:par>
                            </p:childTnLst>
                          </p:cTn>
                        </p:par>
                        <p:par>
                          <p:cTn id="30" fill="hold">
                            <p:stCondLst>
                              <p:cond delay="2500"/>
                            </p:stCondLst>
                            <p:childTnLst>
                              <p:par>
                                <p:cTn id="31" presetID="42"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42"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4511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项目章程</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0" name="矩形 39"/>
          <p:cNvSpPr/>
          <p:nvPr/>
        </p:nvSpPr>
        <p:spPr>
          <a:xfrm>
            <a:off x="1325607" y="1597823"/>
            <a:ext cx="9441003" cy="4150659"/>
          </a:xfrm>
          <a:prstGeom prst="rect">
            <a:avLst/>
          </a:prstGeom>
        </p:spPr>
        <p:txBody>
          <a:bodyPr wrap="none" lIns="0" tIns="0" rIns="0" bIns="0">
            <a:normAutofit/>
          </a:bodyPr>
          <a:lstStyle/>
          <a:p>
            <a:r>
              <a:rPr lang="zh-CN" altLang="zh-CN" sz="2000" b="1" dirty="0"/>
              <a:t>项目目标</a:t>
            </a:r>
            <a:r>
              <a:rPr lang="zh-CN" altLang="zh-CN" sz="2000" dirty="0"/>
              <a:t>：</a:t>
            </a:r>
          </a:p>
          <a:p>
            <a:r>
              <a:rPr lang="en-US" altLang="zh-CN" sz="2000" dirty="0"/>
              <a:t> 	</a:t>
            </a:r>
            <a:r>
              <a:rPr lang="zh-CN" altLang="zh-CN" sz="2000" b="1" dirty="0"/>
              <a:t>可交付成果目标：</a:t>
            </a:r>
            <a:endParaRPr lang="zh-CN" altLang="zh-CN" sz="2000" dirty="0"/>
          </a:p>
          <a:p>
            <a:r>
              <a:rPr lang="zh-CN" altLang="zh-CN" sz="2000" dirty="0"/>
              <a:t>文档：项目章程，可行性分析报告，总体计划书，需求工程计划，软件需求规格说明书</a:t>
            </a:r>
            <a:r>
              <a:rPr lang="zh-CN" altLang="zh-CN" sz="2000" dirty="0" smtClean="0"/>
              <a:t>，</a:t>
            </a:r>
            <a:endParaRPr lang="en-US" altLang="zh-CN" sz="2000" dirty="0" smtClean="0"/>
          </a:p>
          <a:p>
            <a:r>
              <a:rPr lang="zh-CN" altLang="zh-CN" sz="2000" dirty="0" smtClean="0"/>
              <a:t>需求</a:t>
            </a:r>
            <a:r>
              <a:rPr lang="zh-CN" altLang="zh-CN" sz="2000" dirty="0"/>
              <a:t>变更控制文档。文档内容翔实并且通过评审。</a:t>
            </a:r>
          </a:p>
          <a:p>
            <a:r>
              <a:rPr lang="en-US" altLang="zh-CN" sz="2000" dirty="0"/>
              <a:t> </a:t>
            </a:r>
            <a:endParaRPr lang="zh-CN" altLang="zh-CN" sz="2000" dirty="0"/>
          </a:p>
          <a:p>
            <a:r>
              <a:rPr lang="zh-CN" altLang="zh-CN" sz="2000" b="1" dirty="0"/>
              <a:t>费用目标</a:t>
            </a:r>
            <a:r>
              <a:rPr lang="zh-CN" altLang="zh-CN" sz="2000" dirty="0"/>
              <a:t>：</a:t>
            </a:r>
          </a:p>
          <a:p>
            <a:r>
              <a:rPr lang="en-US" altLang="zh-CN" sz="2000" dirty="0"/>
              <a:t>    </a:t>
            </a:r>
            <a:r>
              <a:rPr lang="zh-CN" altLang="zh-CN" sz="2000" dirty="0"/>
              <a:t>本项目预算暂定为</a:t>
            </a:r>
            <a:r>
              <a:rPr lang="en-US" altLang="zh-CN" sz="2000" dirty="0"/>
              <a:t>70000</a:t>
            </a:r>
            <a:r>
              <a:rPr lang="zh-CN" altLang="zh-CN" sz="2000" dirty="0"/>
              <a:t>元，但是由于是课程项目任务，并不会真实成为预算。</a:t>
            </a:r>
          </a:p>
        </p:txBody>
      </p:sp>
      <p:sp>
        <p:nvSpPr>
          <p:cNvPr id="41"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up)">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4511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项目章程</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0" name="矩形 39"/>
          <p:cNvSpPr/>
          <p:nvPr/>
        </p:nvSpPr>
        <p:spPr>
          <a:xfrm>
            <a:off x="1325607" y="1597823"/>
            <a:ext cx="9441003" cy="4150659"/>
          </a:xfrm>
          <a:prstGeom prst="rect">
            <a:avLst/>
          </a:prstGeom>
        </p:spPr>
        <p:txBody>
          <a:bodyPr wrap="none" lIns="0" tIns="0" rIns="0" bIns="0">
            <a:normAutofit/>
          </a:bodyPr>
          <a:lstStyle/>
          <a:p>
            <a:endParaRPr lang="zh-CN" altLang="zh-CN" sz="2000" dirty="0"/>
          </a:p>
        </p:txBody>
      </p:sp>
      <p:sp>
        <p:nvSpPr>
          <p:cNvPr id="41"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graphicFrame>
        <p:nvGraphicFramePr>
          <p:cNvPr id="5" name="表格 4"/>
          <p:cNvGraphicFramePr>
            <a:graphicFrameLocks noGrp="1"/>
          </p:cNvGraphicFramePr>
          <p:nvPr/>
        </p:nvGraphicFramePr>
        <p:xfrm>
          <a:off x="1276417" y="1677683"/>
          <a:ext cx="9631909" cy="2743200"/>
        </p:xfrm>
        <a:graphic>
          <a:graphicData uri="http://schemas.openxmlformats.org/drawingml/2006/table">
            <a:tbl>
              <a:tblPr>
                <a:tableStyleId>{5C22544A-7EE6-4342-B048-85BDC9FD1C3A}</a:tableStyleId>
              </a:tblPr>
              <a:tblGrid>
                <a:gridCol w="1094365"/>
                <a:gridCol w="4761077"/>
                <a:gridCol w="3776467"/>
              </a:tblGrid>
              <a:tr h="452311">
                <a:tc>
                  <a:txBody>
                    <a:bodyPr/>
                    <a:lstStyle/>
                    <a:p>
                      <a:pPr algn="ctr">
                        <a:lnSpc>
                          <a:spcPct val="150000"/>
                        </a:lnSpc>
                        <a:spcAft>
                          <a:spcPts val="0"/>
                        </a:spcAft>
                      </a:pPr>
                      <a:r>
                        <a:rPr lang="zh-CN" sz="2000" kern="0" dirty="0">
                          <a:effectLst/>
                        </a:rPr>
                        <a:t>里程碑</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a:effectLst/>
                        </a:rPr>
                        <a:t>需提交文件</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a:effectLst/>
                        </a:rPr>
                        <a:t>负责人</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r>
              <a:tr h="452311">
                <a:tc>
                  <a:txBody>
                    <a:bodyPr/>
                    <a:lstStyle/>
                    <a:p>
                      <a:pPr algn="ctr">
                        <a:lnSpc>
                          <a:spcPct val="150000"/>
                        </a:lnSpc>
                        <a:spcAft>
                          <a:spcPts val="0"/>
                        </a:spcAft>
                      </a:pPr>
                      <a:r>
                        <a:rPr lang="en-US" sz="2000" kern="0">
                          <a:effectLst/>
                        </a:rPr>
                        <a:t>M0</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a:effectLst/>
                        </a:rPr>
                        <a:t>项目总体计划书、项目可行性分析</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dirty="0">
                          <a:effectLst/>
                        </a:rPr>
                        <a:t>诸葛志向，庄毓勋</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r>
              <a:tr h="452311">
                <a:tc>
                  <a:txBody>
                    <a:bodyPr/>
                    <a:lstStyle/>
                    <a:p>
                      <a:pPr algn="ctr">
                        <a:lnSpc>
                          <a:spcPct val="150000"/>
                        </a:lnSpc>
                        <a:spcAft>
                          <a:spcPts val="0"/>
                        </a:spcAft>
                      </a:pPr>
                      <a:r>
                        <a:rPr lang="en-US" sz="2000" kern="0">
                          <a:effectLst/>
                        </a:rPr>
                        <a:t>M1</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dirty="0">
                          <a:effectLst/>
                        </a:rPr>
                        <a:t>项目</a:t>
                      </a:r>
                      <a:r>
                        <a:rPr lang="zh-CN" sz="2000" kern="0" dirty="0" smtClean="0">
                          <a:effectLst/>
                        </a:rPr>
                        <a:t>章程</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dirty="0">
                          <a:effectLst/>
                        </a:rPr>
                        <a:t>诸葛志向，程天珂</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r>
              <a:tr h="452311">
                <a:tc>
                  <a:txBody>
                    <a:bodyPr/>
                    <a:lstStyle/>
                    <a:p>
                      <a:pPr algn="ctr">
                        <a:lnSpc>
                          <a:spcPct val="150000"/>
                        </a:lnSpc>
                        <a:spcAft>
                          <a:spcPts val="0"/>
                        </a:spcAft>
                      </a:pPr>
                      <a:r>
                        <a:rPr lang="en-US" sz="2000" kern="0" dirty="0" smtClean="0">
                          <a:effectLst/>
                        </a:rPr>
                        <a:t>M2</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dirty="0">
                          <a:effectLst/>
                        </a:rPr>
                        <a:t>需求工程计划</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a:effectLst/>
                        </a:rPr>
                        <a:t>庄毓勋</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r>
              <a:tr h="452311">
                <a:tc>
                  <a:txBody>
                    <a:bodyPr/>
                    <a:lstStyle/>
                    <a:p>
                      <a:pPr algn="ctr">
                        <a:lnSpc>
                          <a:spcPct val="150000"/>
                        </a:lnSpc>
                        <a:spcAft>
                          <a:spcPts val="0"/>
                        </a:spcAft>
                      </a:pPr>
                      <a:r>
                        <a:rPr lang="en-US" sz="2000" kern="0" dirty="0" smtClean="0">
                          <a:effectLst/>
                        </a:rPr>
                        <a:t>M3</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dirty="0">
                          <a:effectLst/>
                        </a:rPr>
                        <a:t>软件需求规格说明书</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a:effectLst/>
                        </a:rPr>
                        <a:t>庄毓勋</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r>
              <a:tr h="452311">
                <a:tc>
                  <a:txBody>
                    <a:bodyPr/>
                    <a:lstStyle/>
                    <a:p>
                      <a:pPr algn="ctr">
                        <a:lnSpc>
                          <a:spcPct val="150000"/>
                        </a:lnSpc>
                        <a:spcAft>
                          <a:spcPts val="0"/>
                        </a:spcAft>
                      </a:pPr>
                      <a:r>
                        <a:rPr lang="en-US" sz="2000" kern="0" dirty="0" smtClean="0">
                          <a:effectLst/>
                        </a:rPr>
                        <a:t>M4</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a:effectLst/>
                        </a:rPr>
                        <a:t>软件需求变更文档</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lnSpc>
                          <a:spcPct val="150000"/>
                        </a:lnSpc>
                        <a:spcAft>
                          <a:spcPts val="0"/>
                        </a:spcAft>
                      </a:pPr>
                      <a:r>
                        <a:rPr lang="zh-CN" sz="2000" kern="0" dirty="0">
                          <a:effectLst/>
                        </a:rPr>
                        <a:t>邓晰</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up)">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4511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项目章程</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0" name="矩形 39"/>
          <p:cNvSpPr/>
          <p:nvPr/>
        </p:nvSpPr>
        <p:spPr>
          <a:xfrm>
            <a:off x="1325607" y="1597823"/>
            <a:ext cx="9441003" cy="4150659"/>
          </a:xfrm>
          <a:prstGeom prst="rect">
            <a:avLst/>
          </a:prstGeom>
        </p:spPr>
        <p:txBody>
          <a:bodyPr wrap="none" lIns="0" tIns="0" rIns="0" bIns="0">
            <a:normAutofit/>
          </a:bodyPr>
          <a:lstStyle/>
          <a:p>
            <a:endParaRPr lang="zh-CN" altLang="zh-CN" sz="2000" dirty="0"/>
          </a:p>
        </p:txBody>
      </p:sp>
      <p:sp>
        <p:nvSpPr>
          <p:cNvPr id="41"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020" y="2249547"/>
            <a:ext cx="3772466" cy="3151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1954" y="2136545"/>
            <a:ext cx="5821052" cy="2606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up)">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91" y="-197918"/>
            <a:ext cx="3107777" cy="227255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9595" y="4585449"/>
            <a:ext cx="3107777" cy="2272551"/>
          </a:xfrm>
          <a:prstGeom prst="rect">
            <a:avLst/>
          </a:prstGeom>
        </p:spPr>
      </p:pic>
      <p:sp>
        <p:nvSpPr>
          <p:cNvPr id="4" name="图文框 3"/>
          <p:cNvSpPr/>
          <p:nvPr/>
        </p:nvSpPr>
        <p:spPr>
          <a:xfrm>
            <a:off x="239486" y="217715"/>
            <a:ext cx="11705772" cy="6444342"/>
          </a:xfrm>
          <a:prstGeom prst="frame">
            <a:avLst>
              <a:gd name="adj1" fmla="val 2823"/>
            </a:avLst>
          </a:prstGeom>
          <a:solidFill>
            <a:schemeClr val="bg1"/>
          </a:solidFill>
          <a:ln>
            <a:noFill/>
          </a:ln>
          <a:effectLst>
            <a:outerShdw blurRad="1143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826723" y="583995"/>
            <a:ext cx="2920831" cy="645113"/>
          </a:xfrm>
          <a:prstGeom prst="rect">
            <a:avLst/>
          </a:prstGeom>
        </p:spPr>
        <p:txBody>
          <a:bodyPr wrap="square">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chemeClr val="tx1">
                    <a:lumMod val="85000"/>
                    <a:lumOff val="15000"/>
                  </a:schemeClr>
                </a:solidFill>
                <a:effectLst/>
                <a:uLnTx/>
                <a:uFillTx/>
                <a:latin typeface="+mn-ea"/>
                <a:sym typeface="FZHei-B01S" panose="02010601030101010101" pitchFamily="2" charset="-122"/>
              </a:rPr>
              <a:t>项目章程</a:t>
            </a:r>
            <a:endParaRPr kumimoji="0" lang="zh-CN" altLang="en-US" sz="3200" b="1" i="0" u="none" strike="noStrike" kern="0" cap="none" spc="0" normalizeH="0" baseline="0" noProof="0" dirty="0">
              <a:ln>
                <a:noFill/>
              </a:ln>
              <a:solidFill>
                <a:schemeClr val="tx1">
                  <a:lumMod val="85000"/>
                  <a:lumOff val="15000"/>
                </a:schemeClr>
              </a:solidFill>
              <a:effectLst/>
              <a:uLnTx/>
              <a:uFillTx/>
              <a:latin typeface="+mn-ea"/>
              <a:sym typeface="FZHei-B01S" panose="02010601030101010101" pitchFamily="2" charset="-122"/>
            </a:endParaRPr>
          </a:p>
        </p:txBody>
      </p:sp>
      <p:sp>
        <p:nvSpPr>
          <p:cNvPr id="8" name="椭圆 7"/>
          <p:cNvSpPr/>
          <p:nvPr/>
        </p:nvSpPr>
        <p:spPr>
          <a:xfrm>
            <a:off x="1103086" y="669683"/>
            <a:ext cx="595509" cy="595509"/>
          </a:xfrm>
          <a:prstGeom prst="ellipse">
            <a:avLst/>
          </a:prstGeom>
          <a:solidFill>
            <a:srgbClr val="00A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sym typeface="FZHei-B01S" panose="02010601030101010101" pitchFamily="2" charset="-122"/>
            </a:endParaRPr>
          </a:p>
        </p:txBody>
      </p:sp>
      <p:sp>
        <p:nvSpPr>
          <p:cNvPr id="9" name="文本框 8"/>
          <p:cNvSpPr txBox="1"/>
          <p:nvPr/>
        </p:nvSpPr>
        <p:spPr>
          <a:xfrm>
            <a:off x="1134701" y="740182"/>
            <a:ext cx="569817" cy="461665"/>
          </a:xfrm>
          <a:prstGeom prst="rect">
            <a:avLst/>
          </a:prstGeom>
          <a:noFill/>
        </p:spPr>
        <p:txBody>
          <a:bodyPr wrap="square" rtlCol="0">
            <a:spAutoFit/>
          </a:bodyPr>
          <a:lstStyle/>
          <a:p>
            <a:r>
              <a:rPr lang="en-US" altLang="zh-CN" sz="2400" b="1" dirty="0">
                <a:solidFill>
                  <a:schemeClr val="bg1"/>
                </a:solidFill>
                <a:latin typeface="+mn-ea"/>
                <a:sym typeface="FZHei-B01S" panose="02010601030101010101" pitchFamily="2" charset="-122"/>
              </a:rPr>
              <a:t>01</a:t>
            </a:r>
            <a:endParaRPr lang="zh-CN" altLang="en-US" sz="2400" b="1" dirty="0">
              <a:solidFill>
                <a:schemeClr val="bg1"/>
              </a:solidFill>
              <a:latin typeface="+mn-ea"/>
              <a:sym typeface="FZHei-B01S" panose="02010601030101010101" pitchFamily="2" charset="-122"/>
            </a:endParaRPr>
          </a:p>
        </p:txBody>
      </p:sp>
      <p:sp>
        <p:nvSpPr>
          <p:cNvPr id="40" name="矩形 39"/>
          <p:cNvSpPr/>
          <p:nvPr/>
        </p:nvSpPr>
        <p:spPr>
          <a:xfrm>
            <a:off x="1325607" y="1597823"/>
            <a:ext cx="9441003" cy="4150659"/>
          </a:xfrm>
          <a:prstGeom prst="rect">
            <a:avLst/>
          </a:prstGeom>
        </p:spPr>
        <p:txBody>
          <a:bodyPr wrap="none" lIns="0" tIns="0" rIns="0" bIns="0">
            <a:normAutofit/>
          </a:bodyPr>
          <a:lstStyle/>
          <a:p>
            <a:endParaRPr lang="zh-CN" altLang="zh-CN" sz="2000" dirty="0"/>
          </a:p>
        </p:txBody>
      </p:sp>
      <p:sp>
        <p:nvSpPr>
          <p:cNvPr id="41" name="Shape 1458"/>
          <p:cNvSpPr/>
          <p:nvPr/>
        </p:nvSpPr>
        <p:spPr>
          <a:xfrm>
            <a:off x="762001" y="1267259"/>
            <a:ext cx="10290512" cy="5115611"/>
          </a:xfrm>
          <a:prstGeom prst="roundRect">
            <a:avLst>
              <a:gd name="adj" fmla="val 6924"/>
            </a:avLst>
          </a:prstGeom>
          <a:ln w="12700">
            <a:solidFill>
              <a:srgbClr val="A6AAA9"/>
            </a:solidFill>
            <a:miter lim="400000"/>
          </a:ln>
        </p:spPr>
        <p:txBody>
          <a:bodyPr lIns="19049" tIns="19049" rIns="19049" bIns="19049" anchor="ctr"/>
          <a:lstStyle/>
          <a:p>
            <a:pPr defTabSz="1218565"/>
            <a:endParaRPr sz="1735" dirty="0">
              <a:solidFill>
                <a:prstClr val="black"/>
              </a:solidFill>
              <a:latin typeface="+mn-ea"/>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518" y="2138239"/>
            <a:ext cx="6882509" cy="3181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up)">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3565</Words>
  <Application>Microsoft Office PowerPoint</Application>
  <PresentationFormat>自定义</PresentationFormat>
  <Paragraphs>592</Paragraphs>
  <Slides>58</Slides>
  <Notes>58</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天宇科技</cp:lastModifiedBy>
  <cp:revision>87</cp:revision>
  <dcterms:created xsi:type="dcterms:W3CDTF">2018-09-05T05:55:00Z</dcterms:created>
  <dcterms:modified xsi:type="dcterms:W3CDTF">2018-12-09T13:01:56Z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