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327" r:id="rId6"/>
    <p:sldId id="328" r:id="rId7"/>
    <p:sldId id="329" r:id="rId8"/>
    <p:sldId id="330" r:id="rId9"/>
    <p:sldId id="331" r:id="rId10"/>
    <p:sldId id="332" r:id="rId11"/>
    <p:sldId id="333" r:id="rId12"/>
    <p:sldId id="334" r:id="rId13"/>
    <p:sldId id="335" r:id="rId14"/>
    <p:sldId id="336" r:id="rId15"/>
    <p:sldId id="338" r:id="rId16"/>
    <p:sldId id="337"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271" r:id="rId36"/>
    <p:sldId id="272" r:id="rId37"/>
    <p:sldId id="273" r:id="rId38"/>
    <p:sldId id="259" r:id="rId39"/>
    <p:sldId id="274" r:id="rId40"/>
    <p:sldId id="275" r:id="rId41"/>
    <p:sldId id="260" r:id="rId42"/>
    <p:sldId id="277" r:id="rId43"/>
    <p:sldId id="276" r:id="rId44"/>
    <p:sldId id="294" r:id="rId45"/>
    <p:sldId id="292" r:id="rId46"/>
    <p:sldId id="278" r:id="rId47"/>
    <p:sldId id="261" r:id="rId48"/>
    <p:sldId id="279" r:id="rId49"/>
    <p:sldId id="296" r:id="rId50"/>
    <p:sldId id="297" r:id="rId51"/>
    <p:sldId id="280" r:id="rId52"/>
    <p:sldId id="262" r:id="rId53"/>
    <p:sldId id="283" r:id="rId54"/>
    <p:sldId id="281" r:id="rId55"/>
    <p:sldId id="295" r:id="rId56"/>
    <p:sldId id="299" r:id="rId57"/>
    <p:sldId id="300" r:id="rId58"/>
    <p:sldId id="263" r:id="rId59"/>
    <p:sldId id="282" r:id="rId60"/>
    <p:sldId id="284" r:id="rId61"/>
    <p:sldId id="302" r:id="rId62"/>
    <p:sldId id="303" r:id="rId63"/>
    <p:sldId id="264" r:id="rId64"/>
    <p:sldId id="291" r:id="rId65"/>
    <p:sldId id="265" r:id="rId66"/>
    <p:sldId id="285" r:id="rId67"/>
    <p:sldId id="298" r:id="rId68"/>
    <p:sldId id="266" r:id="rId69"/>
    <p:sldId id="287" r:id="rId70"/>
    <p:sldId id="267" r:id="rId71"/>
    <p:sldId id="301" r:id="rId72"/>
    <p:sldId id="288" r:id="rId73"/>
    <p:sldId id="269" r:id="rId74"/>
    <p:sldId id="270" r:id="rId75"/>
    <p:sldId id="290" r:id="rId76"/>
    <p:sldId id="28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948293"/>
            <a:ext cx="7766936" cy="2102544"/>
          </a:xfrm>
        </p:spPr>
        <p:txBody>
          <a:bodyPr/>
          <a:lstStyle/>
          <a:p>
            <a:r>
              <a:rPr lang="zh-CN" altLang="en-US" dirty="0">
                <a:solidFill>
                  <a:schemeClr val="tx1"/>
                </a:solidFill>
              </a:rPr>
              <a:t>软件需求规格说明书</a:t>
            </a:r>
            <a:br>
              <a:rPr lang="en-US" altLang="zh-CN" dirty="0">
                <a:solidFill>
                  <a:schemeClr val="tx1"/>
                </a:solidFill>
              </a:rPr>
            </a:br>
            <a:r>
              <a:rPr lang="zh-CN" altLang="en-US" dirty="0">
                <a:solidFill>
                  <a:schemeClr val="tx1"/>
                </a:solidFill>
              </a:rPr>
              <a:t>评审</a:t>
            </a:r>
            <a:endParaRPr lang="zh-CN" altLang="en-US" dirty="0">
              <a:solidFill>
                <a:schemeClr val="tx1"/>
              </a:solidFill>
            </a:endParaRPr>
          </a:p>
        </p:txBody>
      </p:sp>
      <p:sp>
        <p:nvSpPr>
          <p:cNvPr id="3" name="副标题 2"/>
          <p:cNvSpPr>
            <a:spLocks noGrp="1"/>
          </p:cNvSpPr>
          <p:nvPr>
            <p:ph type="subTitle" idx="1"/>
          </p:nvPr>
        </p:nvSpPr>
        <p:spPr/>
        <p:txBody>
          <a:bodyPr>
            <a:normAutofit/>
          </a:bodyPr>
          <a:lstStyle/>
          <a:p>
            <a:r>
              <a:rPr lang="zh-CN" altLang="en-US" sz="2400" dirty="0">
                <a:solidFill>
                  <a:schemeClr val="tx1"/>
                </a:solidFill>
              </a:rPr>
              <a:t>组长：童欣</a:t>
            </a:r>
            <a:endParaRPr lang="en-US" altLang="zh-CN" sz="2400" dirty="0">
              <a:solidFill>
                <a:schemeClr val="tx1"/>
              </a:solidFill>
            </a:endParaRPr>
          </a:p>
          <a:p>
            <a:r>
              <a:rPr lang="zh-CN" altLang="en-US" sz="2400" dirty="0">
                <a:solidFill>
                  <a:schemeClr val="tx1"/>
                </a:solidFill>
              </a:rPr>
              <a:t>组员：陈婧唯、陈雅菁、刘震、吴自强、张天颖</a:t>
            </a:r>
            <a:endParaRPr lang="zh-CN" altLang="en-US" sz="2400" dirty="0">
              <a:solidFill>
                <a:schemeClr val="tx1"/>
              </a:solidFill>
            </a:endParaRPr>
          </a:p>
        </p:txBody>
      </p:sp>
      <p:pic>
        <p:nvPicPr>
          <p:cNvPr id="5" name="图片 4"/>
          <p:cNvPicPr>
            <a:picLocks noChangeAspect="1"/>
          </p:cNvPicPr>
          <p:nvPr/>
        </p:nvPicPr>
        <p:blipFill>
          <a:blip r:embed="rId1"/>
          <a:stretch>
            <a:fillRect/>
          </a:stretch>
        </p:blipFill>
        <p:spPr>
          <a:xfrm>
            <a:off x="302026" y="4560623"/>
            <a:ext cx="2410081" cy="21025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WBS</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GANTT图</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必要子计划</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Vision&amp;Scope</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用户群和用户代表</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界面原型</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en-US" altLang="zh-CN" sz="6000" dirty="0">
                <a:solidFill>
                  <a:srgbClr val="FFFFFF"/>
                </a:solidFill>
              </a:rPr>
              <a:t>用例文档</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需求优先级</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需求冲突</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需求可行性</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33350"/>
            <a:ext cx="8596668" cy="1320800"/>
          </a:xfrm>
        </p:spPr>
        <p:txBody>
          <a:bodyPr>
            <a:normAutofit/>
          </a:bodyPr>
          <a:lstStyle/>
          <a:p>
            <a:r>
              <a:rPr lang="zh-CN" altLang="en-US" sz="4800" dirty="0">
                <a:solidFill>
                  <a:schemeClr val="tx1"/>
                </a:solidFill>
              </a:rPr>
              <a:t>目录</a:t>
            </a:r>
            <a:endParaRPr lang="zh-CN" altLang="en-US" sz="4800" dirty="0">
              <a:solidFill>
                <a:schemeClr val="tx1"/>
              </a:solidFill>
            </a:endParaRPr>
          </a:p>
        </p:txBody>
      </p:sp>
      <p:sp>
        <p:nvSpPr>
          <p:cNvPr id="3" name="内容占位符 2"/>
          <p:cNvSpPr>
            <a:spLocks noGrp="1"/>
          </p:cNvSpPr>
          <p:nvPr>
            <p:ph idx="1"/>
          </p:nvPr>
        </p:nvSpPr>
        <p:spPr>
          <a:xfrm>
            <a:off x="501650" y="988060"/>
            <a:ext cx="3402965" cy="5973445"/>
          </a:xfrm>
        </p:spPr>
        <p:txBody>
          <a:bodyPr>
            <a:normAutofit fontScale="80000"/>
          </a:bodyPr>
          <a:lstStyle/>
          <a:p>
            <a:r>
              <a:rPr lang="zh-CN" altLang="en-US" sz="3600" dirty="0" err="1"/>
              <a:t>里程碑</a:t>
            </a:r>
            <a:endParaRPr lang="zh-CN" altLang="en-US" sz="3600" dirty="0" err="1"/>
          </a:p>
          <a:p>
            <a:r>
              <a:rPr lang="zh-CN" altLang="en-US" sz="3600" dirty="0" err="1"/>
              <a:t>项目章程</a:t>
            </a:r>
            <a:endParaRPr lang="zh-CN" altLang="en-US" sz="3600" dirty="0" err="1"/>
          </a:p>
          <a:p>
            <a:r>
              <a:rPr lang="zh-CN" altLang="en-US" sz="3600" dirty="0" err="1"/>
              <a:t>需求项目计划</a:t>
            </a:r>
            <a:endParaRPr lang="zh-CN" altLang="en-US" sz="3600" dirty="0" err="1"/>
          </a:p>
          <a:p>
            <a:r>
              <a:rPr lang="zh-CN" altLang="en-US" sz="3600" dirty="0" err="1"/>
              <a:t>会议记录</a:t>
            </a:r>
            <a:endParaRPr lang="zh-CN" altLang="en-US" sz="3600" dirty="0" err="1"/>
          </a:p>
          <a:p>
            <a:r>
              <a:rPr lang="zh-CN" altLang="en-US" sz="3600" dirty="0" err="1"/>
              <a:t>内部评审记录</a:t>
            </a:r>
            <a:endParaRPr lang="zh-CN" altLang="en-US" sz="3600" dirty="0" err="1"/>
          </a:p>
          <a:p>
            <a:r>
              <a:rPr lang="zh-CN" altLang="en-US" sz="3600" dirty="0" err="1"/>
              <a:t>配置管理工具</a:t>
            </a:r>
            <a:endParaRPr lang="zh-CN" altLang="en-US" sz="3600" dirty="0" err="1"/>
          </a:p>
          <a:p>
            <a:r>
              <a:rPr lang="zh-CN" altLang="en-US" sz="3600" dirty="0" err="1"/>
              <a:t>文档历史版本</a:t>
            </a:r>
            <a:endParaRPr lang="zh-CN" altLang="en-US" sz="3600" dirty="0" err="1"/>
          </a:p>
          <a:p>
            <a:r>
              <a:rPr lang="en-US" altLang="zh-CN" sz="3600" dirty="0" err="1"/>
              <a:t>WBS</a:t>
            </a:r>
            <a:endParaRPr lang="zh-CN" altLang="en-US" sz="3600" dirty="0" err="1"/>
          </a:p>
          <a:p>
            <a:r>
              <a:rPr lang="en-US" altLang="zh-CN" sz="3600" dirty="0" err="1"/>
              <a:t>GANTT</a:t>
            </a:r>
            <a:r>
              <a:rPr lang="zh-CN" altLang="en-US" sz="3600" dirty="0" err="1"/>
              <a:t>图</a:t>
            </a:r>
            <a:endParaRPr lang="zh-CN" altLang="en-US" sz="3600" dirty="0" err="1"/>
          </a:p>
          <a:p>
            <a:r>
              <a:rPr lang="zh-CN" altLang="en-US" sz="3600" dirty="0" err="1"/>
              <a:t>必要子计划</a:t>
            </a:r>
            <a:endParaRPr lang="zh-CN" altLang="en-US" sz="3600" dirty="0" err="1"/>
          </a:p>
          <a:p>
            <a:endParaRPr lang="zh-CN" altLang="en-US" sz="3600" dirty="0" err="1"/>
          </a:p>
          <a:p>
            <a:endParaRPr lang="en-US" altLang="zh-CN" sz="3600" dirty="0" err="1"/>
          </a:p>
          <a:p>
            <a:endParaRPr lang="en-US" altLang="zh-CN" sz="3600" dirty="0"/>
          </a:p>
        </p:txBody>
      </p:sp>
      <p:sp>
        <p:nvSpPr>
          <p:cNvPr id="4" name="内容占位符 2"/>
          <p:cNvSpPr txBox="1"/>
          <p:nvPr/>
        </p:nvSpPr>
        <p:spPr>
          <a:xfrm>
            <a:off x="3599180" y="458470"/>
            <a:ext cx="3985260" cy="6598920"/>
          </a:xfrm>
          <a:prstGeom prst="rect">
            <a:avLst/>
          </a:prstGeom>
        </p:spPr>
        <p:txBody>
          <a:bodyPr vert="horz" lIns="91440" tIns="45720" rIns="91440" bIns="45720" rtlCol="0">
            <a:normAutofit fontScale="9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3600" dirty="0" err="1">
                <a:sym typeface="+mn-ea"/>
              </a:rPr>
              <a:t>Vision&amp;Scope</a:t>
            </a:r>
            <a:endParaRPr lang="en-US" altLang="zh-CN" sz="3600" dirty="0" err="1">
              <a:sym typeface="+mn-ea"/>
            </a:endParaRPr>
          </a:p>
          <a:p>
            <a:r>
              <a:rPr lang="zh-CN" altLang="en-US" sz="3600" dirty="0">
                <a:sym typeface="+mn-ea"/>
              </a:rPr>
              <a:t>用户群和用户代表</a:t>
            </a:r>
            <a:endParaRPr lang="zh-CN" altLang="en-US" sz="3600" dirty="0">
              <a:sym typeface="+mn-ea"/>
            </a:endParaRPr>
          </a:p>
          <a:p>
            <a:r>
              <a:rPr lang="zh-CN" altLang="en-US" sz="3600" dirty="0">
                <a:sym typeface="+mn-ea"/>
              </a:rPr>
              <a:t>界面原型</a:t>
            </a:r>
            <a:endParaRPr lang="zh-CN" altLang="en-US" sz="3600" dirty="0">
              <a:sym typeface="+mn-ea"/>
            </a:endParaRPr>
          </a:p>
          <a:p>
            <a:r>
              <a:rPr lang="zh-CN" altLang="en-US" sz="3600" dirty="0">
                <a:sym typeface="+mn-ea"/>
              </a:rPr>
              <a:t>用例文档</a:t>
            </a:r>
            <a:endParaRPr lang="zh-CN" altLang="en-US" sz="3600" dirty="0">
              <a:sym typeface="+mn-ea"/>
            </a:endParaRPr>
          </a:p>
          <a:p>
            <a:r>
              <a:rPr lang="zh-CN" altLang="en-US" sz="3600" dirty="0">
                <a:sym typeface="+mn-ea"/>
              </a:rPr>
              <a:t>需求优先级</a:t>
            </a:r>
            <a:endParaRPr lang="zh-CN" altLang="en-US" sz="3600" dirty="0"/>
          </a:p>
          <a:p>
            <a:r>
              <a:rPr lang="zh-CN" altLang="en-US" sz="3600" dirty="0"/>
              <a:t>需求冲突</a:t>
            </a:r>
            <a:endParaRPr lang="zh-CN" altLang="en-US" sz="3600" dirty="0"/>
          </a:p>
          <a:p>
            <a:r>
              <a:rPr lang="zh-CN" altLang="en-US" sz="3600" dirty="0"/>
              <a:t>需求可行性</a:t>
            </a:r>
            <a:endParaRPr lang="zh-CN" altLang="en-US" sz="3600" dirty="0"/>
          </a:p>
          <a:p>
            <a:r>
              <a:rPr lang="zh-CN" altLang="en-US" sz="3600" dirty="0"/>
              <a:t>需求定义</a:t>
            </a:r>
            <a:endParaRPr lang="zh-CN" altLang="en-US" sz="3600" dirty="0"/>
          </a:p>
          <a:p>
            <a:r>
              <a:rPr lang="en-US" altLang="zh-CN" sz="3600" dirty="0"/>
              <a:t>SRS</a:t>
            </a:r>
            <a:endParaRPr lang="en-US" altLang="zh-CN" sz="3600" dirty="0"/>
          </a:p>
          <a:p>
            <a:r>
              <a:rPr lang="zh-CN" altLang="en-US" sz="3600" dirty="0">
                <a:sym typeface="+mn-ea"/>
              </a:rPr>
              <a:t>数据字典、</a:t>
            </a:r>
            <a:r>
              <a:rPr lang="en-US" altLang="zh-CN" sz="3600" dirty="0">
                <a:sym typeface="+mn-ea"/>
              </a:rPr>
              <a:t>ER</a:t>
            </a:r>
            <a:r>
              <a:rPr lang="zh-CN" altLang="en-US" sz="3600" dirty="0">
                <a:sym typeface="+mn-ea"/>
              </a:rPr>
              <a:t>图</a:t>
            </a:r>
            <a:endParaRPr lang="en-US" altLang="zh-CN" sz="3600" dirty="0"/>
          </a:p>
          <a:p>
            <a:endParaRPr lang="en-US" altLang="zh-CN" sz="3600" dirty="0"/>
          </a:p>
          <a:p>
            <a:endParaRPr lang="zh-CN" altLang="en-US" sz="3600" dirty="0">
              <a:sym typeface="+mn-ea"/>
            </a:endParaRPr>
          </a:p>
        </p:txBody>
      </p:sp>
      <p:sp>
        <p:nvSpPr>
          <p:cNvPr id="5" name="内容占位符 2"/>
          <p:cNvSpPr txBox="1"/>
          <p:nvPr/>
        </p:nvSpPr>
        <p:spPr>
          <a:xfrm>
            <a:off x="7584440" y="458470"/>
            <a:ext cx="4632325" cy="6503035"/>
          </a:xfrm>
          <a:prstGeom prst="rect">
            <a:avLst/>
          </a:prstGeom>
        </p:spPr>
        <p:txBody>
          <a:bodyPr vert="horz" lIns="91440" tIns="45720" rIns="91440" bIns="45720" rtlCol="0">
            <a:normAutofit fontScale="8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l"/>
            <a:r>
              <a:rPr lang="en-US" altLang="zh-CN" sz="3600" dirty="0">
                <a:sym typeface="+mn-ea"/>
              </a:rPr>
              <a:t>UML</a:t>
            </a:r>
            <a:r>
              <a:rPr lang="zh-CN" altLang="en-US" sz="3600" dirty="0">
                <a:sym typeface="+mn-ea"/>
              </a:rPr>
              <a:t>图例</a:t>
            </a:r>
            <a:endParaRPr lang="zh-CN" altLang="en-US" sz="3600" dirty="0"/>
          </a:p>
          <a:p>
            <a:pPr algn="l"/>
            <a:r>
              <a:rPr lang="zh-CN" altLang="en-US" sz="3600" dirty="0">
                <a:sym typeface="+mn-ea"/>
              </a:rPr>
              <a:t>测试用例</a:t>
            </a:r>
            <a:endParaRPr lang="en-US" altLang="zh-CN" sz="3600" dirty="0"/>
          </a:p>
          <a:p>
            <a:pPr algn="l"/>
            <a:r>
              <a:rPr lang="zh-CN" altLang="en-US" sz="3600" dirty="0">
                <a:sym typeface="+mn-ea"/>
              </a:rPr>
              <a:t>用户手册</a:t>
            </a:r>
            <a:endParaRPr lang="en-US" altLang="zh-CN" sz="3600" dirty="0"/>
          </a:p>
          <a:p>
            <a:pPr algn="l"/>
            <a:r>
              <a:rPr lang="en-US" altLang="zh-CN" sz="3600" dirty="0">
                <a:sym typeface="+mn-ea"/>
              </a:rPr>
              <a:t>Baseline</a:t>
            </a:r>
            <a:r>
              <a:rPr lang="zh-CN" altLang="en-US" sz="3600" dirty="0">
                <a:sym typeface="+mn-ea"/>
              </a:rPr>
              <a:t>需求管理工具</a:t>
            </a:r>
            <a:endParaRPr lang="en-US" altLang="zh-CN" sz="3600" dirty="0"/>
          </a:p>
          <a:p>
            <a:pPr algn="l"/>
            <a:r>
              <a:rPr lang="en-US" altLang="zh-CN" sz="3600" dirty="0">
                <a:sym typeface="+mn-ea"/>
              </a:rPr>
              <a:t>CCB</a:t>
            </a:r>
            <a:r>
              <a:rPr lang="zh-CN" altLang="en-US" sz="3600" dirty="0">
                <a:sym typeface="+mn-ea"/>
              </a:rPr>
              <a:t>组织</a:t>
            </a:r>
            <a:endParaRPr lang="zh-CN" altLang="en-US" sz="3600" dirty="0">
              <a:sym typeface="+mn-ea"/>
            </a:endParaRPr>
          </a:p>
          <a:p>
            <a:pPr algn="l"/>
            <a:r>
              <a:rPr lang="zh-CN" altLang="en-US" sz="3600" dirty="0" err="1">
                <a:sym typeface="+mn-ea"/>
              </a:rPr>
              <a:t>需求变更申请和分析</a:t>
            </a:r>
            <a:endParaRPr lang="zh-CN" altLang="en-US" sz="3600" dirty="0" err="1">
              <a:sym typeface="+mn-ea"/>
            </a:endParaRPr>
          </a:p>
          <a:p>
            <a:pPr algn="l"/>
            <a:r>
              <a:rPr lang="zh-CN" altLang="en-US" sz="3600" dirty="0" err="1">
                <a:sym typeface="+mn-ea"/>
              </a:rPr>
              <a:t>后续计划性安排</a:t>
            </a:r>
            <a:endParaRPr lang="zh-CN" altLang="en-US" sz="3600" dirty="0" err="1">
              <a:sym typeface="+mn-ea"/>
            </a:endParaRPr>
          </a:p>
          <a:p>
            <a:pPr algn="l"/>
            <a:r>
              <a:rPr lang="zh-CN" altLang="en-US" sz="3600" dirty="0" err="1">
                <a:sym typeface="+mn-ea"/>
              </a:rPr>
              <a:t>Team Building</a:t>
            </a:r>
            <a:endParaRPr lang="zh-CN" altLang="en-US" sz="3600" dirty="0" err="1">
              <a:sym typeface="+mn-ea"/>
            </a:endParaRPr>
          </a:p>
          <a:p>
            <a:pPr algn="l"/>
            <a:r>
              <a:rPr lang="zh-CN" altLang="en-US" sz="3600" dirty="0" err="1"/>
              <a:t>项目总结报告</a:t>
            </a:r>
            <a:endParaRPr lang="zh-CN" altLang="en-US" sz="3600" dirty="0" err="1"/>
          </a:p>
          <a:p>
            <a:pPr algn="l"/>
            <a:r>
              <a:rPr lang="zh-CN" altLang="en-US" sz="3600" dirty="0" err="1"/>
              <a:t>成员任务分配和绩效排序</a:t>
            </a:r>
            <a:endParaRPr lang="zh-CN" altLang="en-US" sz="3600" dirty="0" err="1"/>
          </a:p>
          <a:p>
            <a:pPr algn="l"/>
            <a:r>
              <a:rPr lang="zh-CN" altLang="en-US" sz="3600" dirty="0" err="1"/>
              <a:t>移动课堂助理的需求</a:t>
            </a:r>
            <a:endParaRPr lang="en-US" altLang="zh-CN" sz="3600" dirty="0"/>
          </a:p>
          <a:p>
            <a:endParaRPr lang="en-US" altLang="zh-C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需求定义</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en-US" altLang="zh-CN" sz="6000" dirty="0">
                <a:solidFill>
                  <a:srgbClr val="FFFFFF"/>
                </a:solidFill>
              </a:rPr>
              <a:t>SRS</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数据字典、ER图</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UML图例</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测试用例</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用户手册</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140" y="1999615"/>
            <a:ext cx="7769225" cy="2849880"/>
          </a:xfrm>
        </p:spPr>
        <p:txBody>
          <a:bodyPr vert="horz" lIns="91440" tIns="45720" rIns="91440" bIns="45720" rtlCol="0" anchor="b">
            <a:normAutofit/>
          </a:bodyPr>
          <a:lstStyle/>
          <a:p>
            <a:r>
              <a:rPr lang="zh-CN" altLang="en-US" sz="6000" dirty="0">
                <a:solidFill>
                  <a:srgbClr val="FFFFFF"/>
                </a:solidFill>
              </a:rPr>
              <a:t>Baseline需求管理工具</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CCB组织</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140" y="1999615"/>
            <a:ext cx="8006080" cy="2849880"/>
          </a:xfrm>
        </p:spPr>
        <p:txBody>
          <a:bodyPr vert="horz" lIns="91440" tIns="45720" rIns="91440" bIns="45720" rtlCol="0" anchor="b">
            <a:normAutofit/>
          </a:bodyPr>
          <a:lstStyle/>
          <a:p>
            <a:r>
              <a:rPr lang="zh-CN" altLang="en-US" sz="6000" dirty="0">
                <a:solidFill>
                  <a:srgbClr val="FFFFFF"/>
                </a:solidFill>
              </a:rPr>
              <a:t>需求变更申请和分析</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后续计划性安排</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里程碑</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Team Building</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项目总结报告</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成员任务分配和绩效排序</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140" y="1999615"/>
            <a:ext cx="7491730" cy="2849880"/>
          </a:xfrm>
        </p:spPr>
        <p:txBody>
          <a:bodyPr vert="horz" lIns="91440" tIns="45720" rIns="91440" bIns="45720" rtlCol="0" anchor="b">
            <a:normAutofit/>
          </a:bodyPr>
          <a:lstStyle/>
          <a:p>
            <a:r>
              <a:rPr lang="zh-CN" altLang="en-US" sz="6000" dirty="0">
                <a:solidFill>
                  <a:srgbClr val="FFFFFF"/>
                </a:solidFill>
              </a:rPr>
              <a:t>移动课堂助理的需求</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8149" y="788463"/>
            <a:ext cx="9286875" cy="4846840"/>
          </a:xfrm>
          <a:prstGeom prst="rect">
            <a:avLst/>
          </a:prstGeom>
        </p:spPr>
        <p:txBody>
          <a:bodyPr wrap="square">
            <a:spAutoFit/>
          </a:bodyPr>
          <a:lstStyle/>
          <a:p>
            <a:pPr algn="just">
              <a:lnSpc>
                <a:spcPct val="172000"/>
              </a:lnSpc>
              <a:spcBef>
                <a:spcPts val="1300"/>
              </a:spcBef>
              <a:spcAft>
                <a:spcPts val="1300"/>
              </a:spcAft>
            </a:pPr>
            <a:r>
              <a:rPr lang="zh-CN" altLang="zh-CN" sz="3600" b="1" kern="100" dirty="0">
                <a:latin typeface="Arial" panose="020B0604020202020204" pitchFamily="34" charset="0"/>
                <a:ea typeface="黑体" panose="02010609060101010101" pitchFamily="49" charset="-122"/>
                <a:cs typeface="Times New Roman" panose="02020603050405020304" pitchFamily="18" charset="0"/>
              </a:rPr>
              <a:t>愿景声明</a:t>
            </a:r>
            <a:endParaRPr lang="zh-CN" altLang="zh-CN" sz="3600" b="1" kern="100" dirty="0">
              <a:latin typeface="Arial" panose="020B0604020202020204" pitchFamily="34" charset="0"/>
              <a:ea typeface="黑体" panose="02010609060101010101" pitchFamily="49" charset="-122"/>
              <a:cs typeface="Times New Roman" panose="02020603050405020304" pitchFamily="18" charset="0"/>
            </a:endParaRPr>
          </a:p>
          <a:p>
            <a:pPr indent="266700" algn="just">
              <a:lnSpc>
                <a:spcPct val="150000"/>
              </a:lnSpc>
              <a:spcAft>
                <a:spcPts val="0"/>
              </a:spcAft>
            </a:pP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软件工程系列课程教学辅助网站</a:t>
            </a: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是一个专门针对软件工程系列课程的教学辅助网站，并可以有效的提供多课程交叉的资源共享与控制。它的主要用户是软件工程系列相关课程的教师和学习这系列课程的所有学生以及一些感兴趣的网友。它的功能就是服务教师和学生，使他们在教育和学习过程中得到便捷。</a:t>
            </a:r>
            <a:endParaRPr lang="zh-CN" altLang="zh-CN" sz="20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2000" kern="100" dirty="0">
                <a:latin typeface="Times New Roman" panose="02020603050405020304" pitchFamily="18" charset="0"/>
                <a:ea typeface="宋体" panose="02010600030101010101" pitchFamily="2" charset="-122"/>
              </a:rPr>
              <a:t>BB</a:t>
            </a:r>
            <a:r>
              <a:rPr lang="zh-CN" altLang="zh-CN" sz="2000" kern="100" dirty="0">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MOOC</a:t>
            </a:r>
            <a:r>
              <a:rPr lang="zh-CN" altLang="zh-CN" sz="2000" kern="100" dirty="0">
                <a:latin typeface="Times New Roman" panose="02020603050405020304" pitchFamily="18" charset="0"/>
                <a:ea typeface="宋体" panose="02010600030101010101" pitchFamily="2" charset="-122"/>
              </a:rPr>
              <a:t>针对教学过程的教学网站，所以需要软件工程系列课程教学辅助网站作为工程类专业学习的专业网站，因为此类课程领悟时间较长，需要通过实践证明，是一个持续长期的过程。此网站为学生和前辈和老师面向专业领域的长期的学习分享和交流提供了一个垂直交流的社区。</a:t>
            </a:r>
            <a:endParaRPr lang="zh-CN" altLang="zh-CN" sz="20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830" y="2929890"/>
            <a:ext cx="1771650" cy="707886"/>
          </a:xfrm>
          <a:prstGeom prst="rect">
            <a:avLst/>
          </a:prstGeom>
          <a:noFill/>
        </p:spPr>
        <p:txBody>
          <a:bodyPr wrap="square" rtlCol="0">
            <a:spAutoFit/>
          </a:bodyPr>
          <a:lstStyle/>
          <a:p>
            <a:r>
              <a:rPr lang="zh-CN" altLang="en-US" sz="4000" dirty="0"/>
              <a:t>关联图</a:t>
            </a:r>
            <a:endParaRPr lang="zh-CN" altLang="en-US" sz="4000" dirty="0"/>
          </a:p>
        </p:txBody>
      </p:sp>
      <p:pic>
        <p:nvPicPr>
          <p:cNvPr id="4" name="图片 3" descr="图片包含 文字, 地图&#10;&#10;自动生成的说明"/>
          <p:cNvPicPr>
            <a:picLocks noChangeAspect="1"/>
          </p:cNvPicPr>
          <p:nvPr/>
        </p:nvPicPr>
        <p:blipFill>
          <a:blip r:embed="rId1"/>
          <a:stretch>
            <a:fillRect/>
          </a:stretch>
        </p:blipFill>
        <p:spPr>
          <a:xfrm>
            <a:off x="2156126" y="483615"/>
            <a:ext cx="7696867" cy="58907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350" y="552450"/>
            <a:ext cx="1771650" cy="707886"/>
          </a:xfrm>
          <a:prstGeom prst="rect">
            <a:avLst/>
          </a:prstGeom>
          <a:noFill/>
        </p:spPr>
        <p:txBody>
          <a:bodyPr wrap="square" rtlCol="0">
            <a:spAutoFit/>
          </a:bodyPr>
          <a:lstStyle/>
          <a:p>
            <a:r>
              <a:rPr lang="zh-CN" altLang="en-US" sz="4000" dirty="0"/>
              <a:t>特性树</a:t>
            </a:r>
            <a:endParaRPr lang="zh-CN" altLang="en-US" sz="4000" dirty="0"/>
          </a:p>
        </p:txBody>
      </p:sp>
      <p:pic>
        <p:nvPicPr>
          <p:cNvPr id="4" name="图片 3" descr="图片包含 天空&#10;&#10;自动生成的说明"/>
          <p:cNvPicPr>
            <a:picLocks noChangeAspect="1"/>
          </p:cNvPicPr>
          <p:nvPr/>
        </p:nvPicPr>
        <p:blipFill>
          <a:blip r:embed="rId1"/>
          <a:stretch>
            <a:fillRect/>
          </a:stretch>
        </p:blipFill>
        <p:spPr>
          <a:xfrm>
            <a:off x="0" y="1761616"/>
            <a:ext cx="12192000" cy="46758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用户群分类</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标题 3"/>
          <p:cNvSpPr>
            <a:spLocks noGrp="1"/>
          </p:cNvSpPr>
          <p:nvPr>
            <p:ph type="title"/>
          </p:nvPr>
        </p:nvSpPr>
        <p:spPr>
          <a:xfrm>
            <a:off x="-1526151" y="352573"/>
            <a:ext cx="8288032" cy="1096316"/>
          </a:xfrm>
        </p:spPr>
        <p:txBody>
          <a:bodyPr vert="horz" lIns="91440" tIns="45720" rIns="91440" bIns="45720" rtlCol="0" anchor="b">
            <a:normAutofit/>
          </a:bodyPr>
          <a:lstStyle/>
          <a:p>
            <a:pPr algn="ctr"/>
            <a:r>
              <a:rPr lang="zh-CN" altLang="en-US" sz="4800" dirty="0">
                <a:solidFill>
                  <a:schemeClr val="tx1"/>
                </a:solidFill>
              </a:rPr>
              <a:t>用户群分类</a:t>
            </a:r>
            <a:endParaRPr lang="zh-CN" altLang="en-US" sz="4800" dirty="0">
              <a:solidFill>
                <a:schemeClr val="tx1"/>
              </a:solidFill>
            </a:endParaRPr>
          </a:p>
        </p:txBody>
      </p:sp>
      <p:graphicFrame>
        <p:nvGraphicFramePr>
          <p:cNvPr id="5" name="表格 4"/>
          <p:cNvGraphicFramePr>
            <a:graphicFrameLocks noGrp="1"/>
          </p:cNvGraphicFramePr>
          <p:nvPr/>
        </p:nvGraphicFramePr>
        <p:xfrm>
          <a:off x="669270" y="1669627"/>
          <a:ext cx="10226286" cy="3840480"/>
        </p:xfrm>
        <a:graphic>
          <a:graphicData uri="http://schemas.openxmlformats.org/drawingml/2006/table">
            <a:tbl>
              <a:tblPr firstRow="1" firstCol="1" bandRow="1">
                <a:tableStyleId>{5C22544A-7EE6-4342-B048-85BDC9FD1C3A}</a:tableStyleId>
              </a:tblPr>
              <a:tblGrid>
                <a:gridCol w="2240603"/>
                <a:gridCol w="2240603"/>
                <a:gridCol w="5745080"/>
              </a:tblGrid>
              <a:tr h="388171">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用户群分类</a:t>
                      </a:r>
                      <a:endParaRPr lang="zh-CN" sz="2800" kern="100" dirty="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用户角色</a:t>
                      </a:r>
                      <a:endParaRPr lang="zh-CN" sz="2800" kern="10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用户描述</a:t>
                      </a:r>
                      <a:endParaRPr lang="zh-CN" sz="2800" kern="100">
                        <a:effectLst/>
                        <a:latin typeface="宋体" panose="02010600030101010101" pitchFamily="2" charset="-122"/>
                        <a:ea typeface="宋体" panose="02010600030101010101" pitchFamily="2" charset="-122"/>
                      </a:endParaRPr>
                    </a:p>
                  </a:txBody>
                  <a:tcPr marL="121303" marR="121303" marT="0" marB="0"/>
                </a:tc>
              </a:tr>
              <a:tr h="388171">
                <a:tc>
                  <a:txBody>
                    <a:bodyPr/>
                    <a:lstStyle/>
                    <a:p>
                      <a:pPr algn="just">
                        <a:spcAft>
                          <a:spcPts val="0"/>
                        </a:spcAft>
                      </a:pPr>
                      <a:r>
                        <a:rPr lang="zh-CN" sz="2800" kern="100">
                          <a:effectLst/>
                          <a:latin typeface="宋体" panose="02010600030101010101" pitchFamily="2" charset="-122"/>
                          <a:ea typeface="宋体" panose="02010600030101010101" pitchFamily="2" charset="-122"/>
                        </a:rPr>
                        <a:t>客户</a:t>
                      </a:r>
                      <a:endParaRPr lang="zh-CN" sz="2800" kern="10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项目发起人</a:t>
                      </a:r>
                      <a:endParaRPr lang="zh-CN" sz="2800" kern="10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本项目的项目发起人</a:t>
                      </a:r>
                      <a:endParaRPr lang="zh-CN" sz="2800" kern="100" dirty="0">
                        <a:effectLst/>
                        <a:latin typeface="宋体" panose="02010600030101010101" pitchFamily="2" charset="-122"/>
                        <a:ea typeface="宋体" panose="02010600030101010101" pitchFamily="2" charset="-122"/>
                      </a:endParaRPr>
                    </a:p>
                  </a:txBody>
                  <a:tcPr marL="121303" marR="121303" marT="0" marB="0"/>
                </a:tc>
              </a:tr>
              <a:tr h="388171">
                <a:tc rowSpan="4">
                  <a:txBody>
                    <a:bodyPr/>
                    <a:lstStyle/>
                    <a:p>
                      <a:pPr algn="just">
                        <a:spcAft>
                          <a:spcPts val="0"/>
                        </a:spcAft>
                      </a:pPr>
                      <a:r>
                        <a:rPr lang="zh-CN" sz="2800" kern="100" dirty="0">
                          <a:effectLst/>
                          <a:latin typeface="宋体" panose="02010600030101010101" pitchFamily="2" charset="-122"/>
                          <a:ea typeface="宋体" panose="02010600030101010101" pitchFamily="2" charset="-122"/>
                        </a:rPr>
                        <a:t>用户</a:t>
                      </a:r>
                      <a:endParaRPr lang="zh-CN" sz="2800" kern="100" dirty="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教师用户</a:t>
                      </a:r>
                      <a:endParaRPr lang="zh-CN" sz="2800" kern="10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软件工程系列课程授课教师</a:t>
                      </a:r>
                      <a:endParaRPr lang="zh-CN" sz="2800" kern="100">
                        <a:effectLst/>
                        <a:latin typeface="宋体" panose="02010600030101010101" pitchFamily="2" charset="-122"/>
                        <a:ea typeface="宋体" panose="02010600030101010101" pitchFamily="2" charset="-122"/>
                      </a:endParaRPr>
                    </a:p>
                  </a:txBody>
                  <a:tcPr marL="121303" marR="121303" marT="0" marB="0"/>
                </a:tc>
              </a:tr>
              <a:tr h="711647">
                <a:tc vMerge="1">
                  <a:tcPr/>
                </a:tc>
                <a:tc>
                  <a:txBody>
                    <a:bodyPr/>
                    <a:lstStyle/>
                    <a:p>
                      <a:pPr algn="just">
                        <a:spcAft>
                          <a:spcPts val="0"/>
                        </a:spcAft>
                      </a:pPr>
                      <a:r>
                        <a:rPr lang="zh-CN" sz="2800" kern="100">
                          <a:effectLst/>
                          <a:latin typeface="宋体" panose="02010600030101010101" pitchFamily="2" charset="-122"/>
                          <a:ea typeface="宋体" panose="02010600030101010101" pitchFamily="2" charset="-122"/>
                        </a:rPr>
                        <a:t>学生用户</a:t>
                      </a:r>
                      <a:endParaRPr lang="zh-CN" sz="2800" kern="10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a:effectLst/>
                          <a:latin typeface="宋体" panose="02010600030101010101" pitchFamily="2" charset="-122"/>
                          <a:ea typeface="宋体" panose="02010600030101010101" pitchFamily="2" charset="-122"/>
                        </a:rPr>
                        <a:t>正在参与软件工程系列课程学习的学生</a:t>
                      </a:r>
                      <a:endParaRPr lang="zh-CN" sz="2800" kern="100">
                        <a:effectLst/>
                        <a:latin typeface="宋体" panose="02010600030101010101" pitchFamily="2" charset="-122"/>
                        <a:ea typeface="宋体" panose="02010600030101010101" pitchFamily="2" charset="-122"/>
                      </a:endParaRPr>
                    </a:p>
                  </a:txBody>
                  <a:tcPr marL="121303" marR="121303" marT="0" marB="0"/>
                </a:tc>
              </a:tr>
              <a:tr h="711647">
                <a:tc vMerge="1">
                  <a:tcPr/>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游客用户</a:t>
                      </a:r>
                      <a:endParaRPr lang="zh-CN" sz="2800" kern="100" dirty="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对软件工程系列课程有兴趣的，非本专业内的学生或其他人员</a:t>
                      </a:r>
                      <a:endParaRPr lang="zh-CN" sz="2800" kern="100" dirty="0">
                        <a:effectLst/>
                        <a:latin typeface="宋体" panose="02010600030101010101" pitchFamily="2" charset="-122"/>
                        <a:ea typeface="宋体" panose="02010600030101010101" pitchFamily="2" charset="-122"/>
                      </a:endParaRPr>
                    </a:p>
                  </a:txBody>
                  <a:tcPr marL="121303" marR="121303" marT="0" marB="0"/>
                </a:tc>
              </a:tr>
              <a:tr h="711647">
                <a:tc vMerge="1">
                  <a:tcPr/>
                </a:tc>
                <a:tc>
                  <a:txBody>
                    <a:bodyPr/>
                    <a:lstStyle/>
                    <a:p>
                      <a:pPr algn="just">
                        <a:spcAft>
                          <a:spcPts val="0"/>
                        </a:spcAft>
                      </a:pPr>
                      <a:r>
                        <a:rPr lang="zh-CN" sz="2800" kern="100">
                          <a:effectLst/>
                          <a:latin typeface="宋体" panose="02010600030101010101" pitchFamily="2" charset="-122"/>
                          <a:ea typeface="宋体" panose="02010600030101010101" pitchFamily="2" charset="-122"/>
                        </a:rPr>
                        <a:t>管理员用户</a:t>
                      </a:r>
                      <a:endParaRPr lang="zh-CN" sz="2800" kern="100">
                        <a:effectLst/>
                        <a:latin typeface="宋体" panose="02010600030101010101" pitchFamily="2" charset="-122"/>
                        <a:ea typeface="宋体" panose="02010600030101010101" pitchFamily="2" charset="-122"/>
                      </a:endParaRPr>
                    </a:p>
                  </a:txBody>
                  <a:tcPr marL="121303" marR="121303" marT="0" marB="0"/>
                </a:tc>
                <a:tc>
                  <a:txBody>
                    <a:bodyPr/>
                    <a:lstStyle/>
                    <a:p>
                      <a:pPr algn="just">
                        <a:spcAft>
                          <a:spcPts val="0"/>
                        </a:spcAft>
                      </a:pPr>
                      <a:r>
                        <a:rPr lang="zh-CN" sz="2800" kern="100" dirty="0">
                          <a:effectLst/>
                          <a:latin typeface="宋体" panose="02010600030101010101" pitchFamily="2" charset="-122"/>
                          <a:ea typeface="宋体" panose="02010600030101010101" pitchFamily="2" charset="-122"/>
                        </a:rPr>
                        <a:t>负责网站维护、用户信息管理、交流区内容审核管理的人员</a:t>
                      </a:r>
                      <a:endParaRPr lang="zh-CN" sz="2800" kern="100" dirty="0">
                        <a:effectLst/>
                        <a:latin typeface="宋体" panose="02010600030101010101" pitchFamily="2" charset="-122"/>
                        <a:ea typeface="宋体" panose="02010600030101010101" pitchFamily="2" charset="-122"/>
                      </a:endParaRPr>
                    </a:p>
                  </a:txBody>
                  <a:tcPr marL="121303" marR="121303" marT="0" marB="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1525"/>
          </a:xfrm>
        </p:spPr>
        <p:txBody>
          <a:bodyPr/>
          <a:lstStyle/>
          <a:p>
            <a:r>
              <a:rPr lang="zh-CN" altLang="en-US" dirty="0">
                <a:solidFill>
                  <a:schemeClr val="tx1"/>
                </a:solidFill>
              </a:rPr>
              <a:t>用户代表</a:t>
            </a:r>
            <a:endParaRPr lang="zh-CN" altLang="en-US" dirty="0">
              <a:solidFill>
                <a:schemeClr val="tx1"/>
              </a:solidFill>
            </a:endParaRPr>
          </a:p>
        </p:txBody>
      </p:sp>
      <p:graphicFrame>
        <p:nvGraphicFramePr>
          <p:cNvPr id="3" name="表格 2"/>
          <p:cNvGraphicFramePr>
            <a:graphicFrameLocks noGrp="1"/>
          </p:cNvGraphicFramePr>
          <p:nvPr/>
        </p:nvGraphicFramePr>
        <p:xfrm>
          <a:off x="677333" y="1752600"/>
          <a:ext cx="9733492" cy="4334828"/>
        </p:xfrm>
        <a:graphic>
          <a:graphicData uri="http://schemas.openxmlformats.org/drawingml/2006/table">
            <a:tbl>
              <a:tblPr firstRow="1" firstCol="1" bandRow="1">
                <a:tableStyleId>{5C22544A-7EE6-4342-B048-85BDC9FD1C3A}</a:tableStyleId>
              </a:tblPr>
              <a:tblGrid>
                <a:gridCol w="2405214"/>
                <a:gridCol w="1213228"/>
                <a:gridCol w="2171700"/>
                <a:gridCol w="3943350"/>
              </a:tblGrid>
              <a:tr h="347663">
                <a:tc>
                  <a:txBody>
                    <a:bodyPr/>
                    <a:lstStyle/>
                    <a:p>
                      <a:pPr algn="just">
                        <a:spcAft>
                          <a:spcPts val="0"/>
                        </a:spcAft>
                      </a:pPr>
                      <a:r>
                        <a:rPr lang="zh-CN" sz="2400" kern="100">
                          <a:effectLst/>
                          <a:latin typeface="宋体" panose="02010600030101010101" pitchFamily="2" charset="-122"/>
                          <a:ea typeface="宋体" panose="02010600030101010101" pitchFamily="2" charset="-122"/>
                        </a:rPr>
                        <a:t>名称</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人员</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沟通方式</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dirty="0">
                          <a:effectLst/>
                          <a:latin typeface="宋体" panose="02010600030101010101" pitchFamily="2" charset="-122"/>
                          <a:ea typeface="宋体" panose="02010600030101010101" pitchFamily="2" charset="-122"/>
                        </a:rPr>
                        <a:t>联系方式</a:t>
                      </a:r>
                      <a:endParaRPr lang="zh-CN" sz="2400" kern="100" dirty="0">
                        <a:effectLst/>
                        <a:latin typeface="宋体" panose="02010600030101010101" pitchFamily="2" charset="-122"/>
                        <a:ea typeface="宋体" panose="02010600030101010101" pitchFamily="2" charset="-122"/>
                      </a:endParaRPr>
                    </a:p>
                  </a:txBody>
                  <a:tcPr marL="68580" marR="68580" marT="0" marB="0"/>
                </a:tc>
              </a:tr>
              <a:tr h="695325">
                <a:tc>
                  <a:txBody>
                    <a:bodyPr/>
                    <a:lstStyle/>
                    <a:p>
                      <a:pPr algn="just">
                        <a:spcAft>
                          <a:spcPts val="0"/>
                        </a:spcAft>
                      </a:pPr>
                      <a:r>
                        <a:rPr lang="zh-CN" sz="2400" kern="100" dirty="0">
                          <a:effectLst/>
                          <a:latin typeface="宋体" panose="02010600030101010101" pitchFamily="2" charset="-122"/>
                          <a:ea typeface="宋体" panose="02010600030101010101" pitchFamily="2" charset="-122"/>
                        </a:rPr>
                        <a:t>教师用户代表</a:t>
                      </a:r>
                      <a:endParaRPr 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杨枨</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en-US" sz="2400" kern="100">
                          <a:effectLst/>
                          <a:latin typeface="宋体" panose="02010600030101010101" pitchFamily="2" charset="-122"/>
                          <a:ea typeface="宋体" panose="02010600030101010101" pitchFamily="2" charset="-122"/>
                        </a:rPr>
                        <a:t>yangc@zucc.edu.cn</a:t>
                      </a:r>
                      <a:endParaRPr lang="zh-CN" sz="2400" kern="100">
                        <a:effectLst/>
                        <a:latin typeface="宋体" panose="02010600030101010101" pitchFamily="2" charset="-122"/>
                        <a:ea typeface="宋体" panose="02010600030101010101" pitchFamily="2" charset="-122"/>
                      </a:endParaRPr>
                    </a:p>
                  </a:txBody>
                  <a:tcPr marL="68580" marR="68580" marT="0" marB="0"/>
                </a:tc>
              </a:tr>
              <a:tr h="695325">
                <a:tc>
                  <a:txBody>
                    <a:bodyPr/>
                    <a:lstStyle/>
                    <a:p>
                      <a:pPr algn="just">
                        <a:spcAft>
                          <a:spcPts val="0"/>
                        </a:spcAft>
                      </a:pPr>
                      <a:r>
                        <a:rPr lang="zh-CN" sz="2400" kern="100">
                          <a:effectLst/>
                          <a:latin typeface="宋体" panose="02010600030101010101" pitchFamily="2" charset="-122"/>
                          <a:ea typeface="宋体" panose="02010600030101010101" pitchFamily="2" charset="-122"/>
                        </a:rPr>
                        <a:t>学生用户代表</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zh-CN" altLang="zh-CN" sz="2400" kern="100" dirty="0">
                          <a:effectLst/>
                          <a:latin typeface="宋体" panose="02010600030101010101" pitchFamily="2" charset="-122"/>
                          <a:ea typeface="宋体" panose="02010600030101010101" pitchFamily="2" charset="-122"/>
                        </a:rPr>
                        <a:t>彭慧铭</a:t>
                      </a:r>
                      <a:endParaRPr lang="zh-CN" altLang="zh-CN" sz="2400" kern="100" dirty="0">
                        <a:effectLst/>
                        <a:latin typeface="宋体" panose="02010600030101010101" pitchFamily="2" charset="-122"/>
                        <a:ea typeface="宋体" panose="02010600030101010101" pitchFamily="2" charset="-122"/>
                      </a:endParaRPr>
                    </a:p>
                    <a:p>
                      <a:pPr algn="just">
                        <a:spcAft>
                          <a:spcPts val="0"/>
                        </a:spcAft>
                      </a:pPr>
                      <a:endParaRPr 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2400" kern="100" dirty="0">
                          <a:effectLst/>
                          <a:latin typeface="宋体" panose="02010600030101010101" pitchFamily="2" charset="-122"/>
                          <a:ea typeface="宋体" panose="02010600030101010101" pitchFamily="2" charset="-122"/>
                        </a:rPr>
                        <a:t>31601403@stu.zucc.edu.cn</a:t>
                      </a:r>
                      <a:endParaRPr lang="zh-CN" altLang="zh-CN" sz="2400" kern="100" dirty="0">
                        <a:effectLst/>
                        <a:latin typeface="宋体" panose="02010600030101010101" pitchFamily="2" charset="-122"/>
                        <a:ea typeface="宋体" panose="02010600030101010101" pitchFamily="2" charset="-122"/>
                      </a:endParaRPr>
                    </a:p>
                    <a:p>
                      <a:pPr algn="just">
                        <a:spcAft>
                          <a:spcPts val="0"/>
                        </a:spcAft>
                      </a:pPr>
                      <a:endParaRPr lang="zh-CN" sz="2400" kern="100" dirty="0">
                        <a:effectLst/>
                        <a:latin typeface="宋体" panose="02010600030101010101" pitchFamily="2" charset="-122"/>
                        <a:ea typeface="宋体" panose="02010600030101010101" pitchFamily="2" charset="-122"/>
                      </a:endParaRPr>
                    </a:p>
                  </a:txBody>
                  <a:tcPr marL="68580" marR="68580" marT="0" marB="0"/>
                </a:tc>
              </a:tr>
              <a:tr h="695325">
                <a:tc>
                  <a:txBody>
                    <a:bodyPr/>
                    <a:lstStyle/>
                    <a:p>
                      <a:pPr algn="just">
                        <a:spcAft>
                          <a:spcPts val="0"/>
                        </a:spcAft>
                      </a:pPr>
                      <a:r>
                        <a:rPr lang="zh-CN" sz="2400" kern="100">
                          <a:effectLst/>
                          <a:latin typeface="宋体" panose="02010600030101010101" pitchFamily="2" charset="-122"/>
                          <a:ea typeface="宋体" panose="02010600030101010101" pitchFamily="2" charset="-122"/>
                        </a:rPr>
                        <a:t>管理员 代表</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潘琳</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en-US" sz="2400" kern="100">
                          <a:effectLst/>
                          <a:latin typeface="宋体" panose="02010600030101010101" pitchFamily="2" charset="-122"/>
                          <a:ea typeface="宋体" panose="02010600030101010101" pitchFamily="2" charset="-122"/>
                        </a:rPr>
                        <a:t>plpl1016</a:t>
                      </a:r>
                      <a:endParaRPr lang="zh-CN" sz="2400" kern="100">
                        <a:effectLst/>
                        <a:latin typeface="宋体" panose="02010600030101010101" pitchFamily="2" charset="-122"/>
                        <a:ea typeface="宋体" panose="02010600030101010101" pitchFamily="2" charset="-122"/>
                      </a:endParaRPr>
                    </a:p>
                  </a:txBody>
                  <a:tcPr marL="68580" marR="68580" marT="0" marB="0"/>
                </a:tc>
              </a:tr>
              <a:tr h="695325">
                <a:tc>
                  <a:txBody>
                    <a:bodyPr/>
                    <a:lstStyle/>
                    <a:p>
                      <a:pPr algn="just">
                        <a:spcAft>
                          <a:spcPts val="0"/>
                        </a:spcAft>
                      </a:pPr>
                      <a:r>
                        <a:rPr lang="zh-CN" sz="2400" kern="100">
                          <a:effectLst/>
                          <a:latin typeface="宋体" panose="02010600030101010101" pitchFamily="2" charset="-122"/>
                          <a:ea typeface="宋体" panose="02010600030101010101" pitchFamily="2" charset="-122"/>
                        </a:rPr>
                        <a:t>游客用户代表</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罗培成</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en-US" sz="2400" kern="100" dirty="0">
                          <a:effectLst/>
                          <a:latin typeface="宋体" panose="02010600030101010101" pitchFamily="2" charset="-122"/>
                          <a:ea typeface="宋体" panose="02010600030101010101" pitchFamily="2" charset="-122"/>
                        </a:rPr>
                        <a:t>31601358@stu.zucc.edu.cn</a:t>
                      </a:r>
                      <a:endParaRPr lang="zh-CN" sz="2400" kern="100" dirty="0">
                        <a:effectLst/>
                        <a:latin typeface="宋体" panose="02010600030101010101" pitchFamily="2" charset="-122"/>
                        <a:ea typeface="宋体" panose="02010600030101010101" pitchFamily="2" charset="-122"/>
                      </a:endParaRPr>
                    </a:p>
                  </a:txBody>
                  <a:tcPr marL="68580" marR="68580" marT="0" marB="0"/>
                </a:tc>
              </a:tr>
              <a:tr h="1042988">
                <a:tc>
                  <a:txBody>
                    <a:bodyPr/>
                    <a:lstStyle/>
                    <a:p>
                      <a:pPr algn="just">
                        <a:spcAft>
                          <a:spcPts val="0"/>
                        </a:spcAft>
                      </a:pPr>
                      <a:r>
                        <a:rPr lang="zh-CN" sz="2400" kern="100">
                          <a:effectLst/>
                          <a:latin typeface="宋体" panose="02010600030101010101" pitchFamily="2" charset="-122"/>
                          <a:ea typeface="宋体" panose="02010600030101010101" pitchFamily="2" charset="-122"/>
                        </a:rPr>
                        <a:t>开发组代表</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zh-CN" altLang="zh-CN" sz="2400" kern="100" dirty="0">
                          <a:effectLst/>
                          <a:latin typeface="宋体" panose="02010600030101010101" pitchFamily="2" charset="-122"/>
                          <a:ea typeface="宋体" panose="02010600030101010101" pitchFamily="2" charset="-122"/>
                        </a:rPr>
                        <a:t>雷震</a:t>
                      </a:r>
                      <a:endParaRPr lang="zh-CN" alt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400" kern="100">
                          <a:effectLst/>
                          <a:latin typeface="宋体" panose="02010600030101010101" pitchFamily="2" charset="-122"/>
                          <a:ea typeface="宋体" panose="02010600030101010101" pitchFamily="2" charset="-122"/>
                        </a:rPr>
                        <a:t>邮件，面对面访谈，微信</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2400" kern="100" dirty="0">
                          <a:effectLst/>
                          <a:latin typeface="宋体" panose="02010600030101010101" pitchFamily="2" charset="-122"/>
                          <a:ea typeface="宋体" panose="02010600030101010101" pitchFamily="2" charset="-122"/>
                        </a:rPr>
                        <a:t> </a:t>
                      </a:r>
                      <a:r>
                        <a:rPr lang="en-US" altLang="zh-CN" sz="2400" kern="100" dirty="0">
                          <a:effectLst/>
                          <a:latin typeface="宋体" panose="02010600030101010101" pitchFamily="2" charset="-122"/>
                          <a:ea typeface="宋体" panose="02010600030101010101" pitchFamily="2" charset="-122"/>
                        </a:rPr>
                        <a:t>leizhen960124@163.com</a:t>
                      </a:r>
                      <a:endParaRPr lang="zh-CN" altLang="zh-CN" sz="2400" kern="100" dirty="0">
                        <a:effectLst/>
                        <a:latin typeface="宋体" panose="02010600030101010101" pitchFamily="2" charset="-122"/>
                        <a:ea typeface="宋体" panose="02010600030101010101" pitchFamily="2" charset="-122"/>
                      </a:endParaRPr>
                    </a:p>
                    <a:p>
                      <a:pPr algn="just">
                        <a:spcAft>
                          <a:spcPts val="0"/>
                        </a:spcAft>
                      </a:pPr>
                      <a:endParaRPr lang="zh-CN" sz="2400" kern="100" dirty="0">
                        <a:effectLst/>
                        <a:latin typeface="宋体" panose="02010600030101010101" pitchFamily="2" charset="-122"/>
                        <a:ea typeface="宋体" panose="02010600030101010101" pitchFamily="2" charset="-122"/>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项目章程</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0"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2"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需求获取</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用户邀请函</a:t>
            </a:r>
            <a:br>
              <a:rPr lang="en-US" altLang="zh-CN" dirty="0">
                <a:solidFill>
                  <a:schemeClr val="tx1"/>
                </a:solidFill>
              </a:rPr>
            </a:br>
            <a:r>
              <a:rPr lang="zh-CN" altLang="en-US" dirty="0">
                <a:solidFill>
                  <a:schemeClr val="tx1"/>
                </a:solidFill>
              </a:rPr>
              <a:t>教师</a:t>
            </a:r>
            <a:endParaRPr lang="zh-CN" altLang="en-US" dirty="0">
              <a:solidFill>
                <a:schemeClr val="tx1"/>
              </a:solidFill>
            </a:endParaRPr>
          </a:p>
        </p:txBody>
      </p:sp>
      <p:pic>
        <p:nvPicPr>
          <p:cNvPr id="3" name="图片 2"/>
          <p:cNvPicPr/>
          <p:nvPr/>
        </p:nvPicPr>
        <p:blipFill>
          <a:blip r:embed="rId1"/>
          <a:stretch>
            <a:fillRect/>
          </a:stretch>
        </p:blipFill>
        <p:spPr>
          <a:xfrm>
            <a:off x="677334" y="2058357"/>
            <a:ext cx="9876122" cy="409860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4" y="609600"/>
            <a:ext cx="8596668" cy="742950"/>
          </a:xfrm>
        </p:spPr>
        <p:txBody>
          <a:bodyPr/>
          <a:lstStyle/>
          <a:p>
            <a:r>
              <a:rPr lang="zh-CN" altLang="en-US" dirty="0">
                <a:solidFill>
                  <a:schemeClr val="tx1"/>
                </a:solidFill>
              </a:rPr>
              <a:t>游客</a:t>
            </a:r>
            <a:endParaRPr lang="zh-CN" altLang="en-US" dirty="0">
              <a:solidFill>
                <a:schemeClr val="tx1"/>
              </a:solidFill>
            </a:endParaRPr>
          </a:p>
        </p:txBody>
      </p:sp>
      <p:pic>
        <p:nvPicPr>
          <p:cNvPr id="6" name="图片 5"/>
          <p:cNvPicPr/>
          <p:nvPr/>
        </p:nvPicPr>
        <p:blipFill>
          <a:blip r:embed="rId1"/>
          <a:stretch>
            <a:fillRect/>
          </a:stretch>
        </p:blipFill>
        <p:spPr>
          <a:xfrm>
            <a:off x="772160" y="1483360"/>
            <a:ext cx="10820400" cy="43586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学生</a:t>
            </a:r>
            <a:endParaRPr lang="zh-CN" altLang="en-US" dirty="0">
              <a:solidFill>
                <a:schemeClr val="tx1"/>
              </a:solidFill>
            </a:endParaRPr>
          </a:p>
        </p:txBody>
      </p:sp>
      <p:pic>
        <p:nvPicPr>
          <p:cNvPr id="3" name="图片 2"/>
          <p:cNvPicPr>
            <a:picLocks noChangeAspect="1"/>
          </p:cNvPicPr>
          <p:nvPr/>
        </p:nvPicPr>
        <p:blipFill>
          <a:blip r:embed="rId1"/>
          <a:stretch>
            <a:fillRect/>
          </a:stretch>
        </p:blipFill>
        <p:spPr>
          <a:xfrm>
            <a:off x="467360" y="1449170"/>
            <a:ext cx="11023026" cy="46366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管理员</a:t>
            </a:r>
            <a:endParaRPr lang="zh-CN" altLang="en-US" dirty="0">
              <a:solidFill>
                <a:schemeClr val="tx1"/>
              </a:solidFill>
            </a:endParaRPr>
          </a:p>
        </p:txBody>
      </p:sp>
      <p:pic>
        <p:nvPicPr>
          <p:cNvPr id="3" name="图片 2"/>
          <p:cNvPicPr>
            <a:picLocks noChangeAspect="1"/>
          </p:cNvPicPr>
          <p:nvPr/>
        </p:nvPicPr>
        <p:blipFill>
          <a:blip r:embed="rId1"/>
          <a:stretch>
            <a:fillRect/>
          </a:stretch>
        </p:blipFill>
        <p:spPr>
          <a:xfrm>
            <a:off x="2109894" y="525761"/>
            <a:ext cx="7907866" cy="621133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访谈记录</a:t>
            </a:r>
            <a:endParaRPr lang="zh-CN" altLang="en-US" dirty="0">
              <a:solidFill>
                <a:schemeClr val="tx1"/>
              </a:solidFill>
            </a:endParaRPr>
          </a:p>
        </p:txBody>
      </p:sp>
      <p:pic>
        <p:nvPicPr>
          <p:cNvPr id="4" name="图片 3"/>
          <p:cNvPicPr>
            <a:picLocks noChangeAspect="1"/>
          </p:cNvPicPr>
          <p:nvPr/>
        </p:nvPicPr>
        <p:blipFill>
          <a:blip r:embed="rId1"/>
          <a:stretch>
            <a:fillRect/>
          </a:stretch>
        </p:blipFill>
        <p:spPr>
          <a:xfrm>
            <a:off x="-1" y="1930400"/>
            <a:ext cx="17241365" cy="2318265"/>
          </a:xfrm>
          <a:prstGeom prst="rect">
            <a:avLst/>
          </a:prstGeom>
        </p:spPr>
      </p:pic>
      <p:pic>
        <p:nvPicPr>
          <p:cNvPr id="6" name="图片 5"/>
          <p:cNvPicPr>
            <a:picLocks noChangeAspect="1"/>
          </p:cNvPicPr>
          <p:nvPr/>
        </p:nvPicPr>
        <p:blipFill>
          <a:blip r:embed="rId2"/>
          <a:stretch>
            <a:fillRect/>
          </a:stretch>
        </p:blipFill>
        <p:spPr>
          <a:xfrm>
            <a:off x="0" y="4248665"/>
            <a:ext cx="5798824" cy="475735"/>
          </a:xfrm>
          <a:prstGeom prst="rect">
            <a:avLst/>
          </a:prstGeom>
        </p:spPr>
      </p:pic>
      <p:pic>
        <p:nvPicPr>
          <p:cNvPr id="7" name="图片 6"/>
          <p:cNvPicPr>
            <a:picLocks noChangeAspect="1"/>
          </p:cNvPicPr>
          <p:nvPr/>
        </p:nvPicPr>
        <p:blipFill>
          <a:blip r:embed="rId3"/>
          <a:stretch>
            <a:fillRect/>
          </a:stretch>
        </p:blipFill>
        <p:spPr>
          <a:xfrm>
            <a:off x="-1" y="4724400"/>
            <a:ext cx="8235322" cy="61291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界面原型</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endParaRPr lang="zh-CN" altLang="en-US" dirty="0">
              <a:solidFill>
                <a:schemeClr val="tx1"/>
              </a:solidFill>
            </a:endParaRPr>
          </a:p>
        </p:txBody>
      </p:sp>
      <p:pic>
        <p:nvPicPr>
          <p:cNvPr id="6" name="图片 5"/>
          <p:cNvPicPr>
            <a:picLocks noChangeAspect="1"/>
          </p:cNvPicPr>
          <p:nvPr/>
        </p:nvPicPr>
        <p:blipFill>
          <a:blip r:embed="rId1"/>
          <a:stretch>
            <a:fillRect/>
          </a:stretch>
        </p:blipFill>
        <p:spPr>
          <a:xfrm>
            <a:off x="1533480" y="0"/>
            <a:ext cx="9125040" cy="68580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endParaRPr lang="zh-CN" altLang="en-US" dirty="0">
              <a:solidFill>
                <a:schemeClr val="tx1"/>
              </a:solidFill>
            </a:endParaRPr>
          </a:p>
        </p:txBody>
      </p:sp>
      <p:pic>
        <p:nvPicPr>
          <p:cNvPr id="2" name="图片 1"/>
          <p:cNvPicPr>
            <a:picLocks noChangeAspect="1"/>
          </p:cNvPicPr>
          <p:nvPr/>
        </p:nvPicPr>
        <p:blipFill>
          <a:blip r:embed="rId1"/>
          <a:stretch>
            <a:fillRect/>
          </a:stretch>
        </p:blipFill>
        <p:spPr>
          <a:xfrm>
            <a:off x="1529555" y="0"/>
            <a:ext cx="9132889" cy="6858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273640" y="91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endParaRPr lang="zh-CN" altLang="en-US" dirty="0">
              <a:solidFill>
                <a:schemeClr val="tx1"/>
              </a:solidFill>
            </a:endParaRPr>
          </a:p>
        </p:txBody>
      </p:sp>
      <p:pic>
        <p:nvPicPr>
          <p:cNvPr id="3" name="图片 2"/>
          <p:cNvPicPr>
            <a:picLocks noChangeAspect="1"/>
          </p:cNvPicPr>
          <p:nvPr/>
        </p:nvPicPr>
        <p:blipFill>
          <a:blip r:embed="rId1"/>
          <a:stretch>
            <a:fillRect/>
          </a:stretch>
        </p:blipFill>
        <p:spPr>
          <a:xfrm>
            <a:off x="0" y="928485"/>
            <a:ext cx="12192000" cy="5001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需求项目计划</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98968" y="170688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移</a:t>
            </a:r>
            <a:endParaRPr lang="en-US" altLang="zh-CN" dirty="0">
              <a:solidFill>
                <a:schemeClr val="tx1"/>
              </a:solidFill>
            </a:endParaRPr>
          </a:p>
          <a:p>
            <a:r>
              <a:rPr lang="zh-CN" altLang="en-US" dirty="0">
                <a:solidFill>
                  <a:schemeClr val="tx1"/>
                </a:solidFill>
              </a:rPr>
              <a:t>动</a:t>
            </a:r>
            <a:endParaRPr lang="en-US" altLang="zh-CN" dirty="0">
              <a:solidFill>
                <a:schemeClr val="tx1"/>
              </a:solidFill>
            </a:endParaRPr>
          </a:p>
          <a:p>
            <a:r>
              <a:rPr lang="zh-CN" altLang="en-US" dirty="0">
                <a:solidFill>
                  <a:schemeClr val="tx1"/>
                </a:solidFill>
              </a:rPr>
              <a:t>端</a:t>
            </a:r>
            <a:endParaRPr lang="zh-CN" altLang="en-US" dirty="0">
              <a:solidFill>
                <a:schemeClr val="tx1"/>
              </a:solidFill>
            </a:endParaRPr>
          </a:p>
        </p:txBody>
      </p:sp>
      <p:pic>
        <p:nvPicPr>
          <p:cNvPr id="3" name="图片 2"/>
          <p:cNvPicPr>
            <a:picLocks noChangeAspect="1"/>
          </p:cNvPicPr>
          <p:nvPr/>
        </p:nvPicPr>
        <p:blipFill>
          <a:blip r:embed="rId1"/>
          <a:stretch>
            <a:fillRect/>
          </a:stretch>
        </p:blipFill>
        <p:spPr>
          <a:xfrm>
            <a:off x="4397302" y="0"/>
            <a:ext cx="3397396" cy="6858000"/>
          </a:xfrm>
          <a:prstGeom prst="rect">
            <a:avLst/>
          </a:prstGeom>
        </p:spPr>
      </p:pic>
      <p:pic>
        <p:nvPicPr>
          <p:cNvPr id="4" name="图片 3"/>
          <p:cNvPicPr>
            <a:picLocks noChangeAspect="1"/>
          </p:cNvPicPr>
          <p:nvPr/>
        </p:nvPicPr>
        <p:blipFill>
          <a:blip r:embed="rId2"/>
          <a:stretch>
            <a:fillRect/>
          </a:stretch>
        </p:blipFill>
        <p:spPr>
          <a:xfrm>
            <a:off x="7794698" y="0"/>
            <a:ext cx="3409316" cy="6858000"/>
          </a:xfrm>
          <a:prstGeom prst="rect">
            <a:avLst/>
          </a:prstGeom>
        </p:spPr>
      </p:pic>
      <p:pic>
        <p:nvPicPr>
          <p:cNvPr id="5" name="图片 4"/>
          <p:cNvPicPr>
            <a:picLocks noChangeAspect="1"/>
          </p:cNvPicPr>
          <p:nvPr/>
        </p:nvPicPr>
        <p:blipFill>
          <a:blip r:embed="rId3"/>
          <a:stretch>
            <a:fillRect/>
          </a:stretch>
        </p:blipFill>
        <p:spPr>
          <a:xfrm>
            <a:off x="1035459" y="0"/>
            <a:ext cx="3373694" cy="6858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需求用例</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39" descr="2QZ6E_V7$71W0U}Z(F0KF3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4375" y="962342"/>
            <a:ext cx="5569330" cy="589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323439" y="318552"/>
            <a:ext cx="3118161" cy="400110"/>
          </a:xfrm>
          <a:prstGeom prst="rect">
            <a:avLst/>
          </a:prstGeom>
        </p:spPr>
        <p:txBody>
          <a:bodyPr wrap="none">
            <a:spAutoFit/>
          </a:bodyPr>
          <a:lstStyle/>
          <a:p>
            <a:pPr lvl="3">
              <a:spcAft>
                <a:spcPts val="0"/>
              </a:spcAft>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教师顶层用例</a:t>
            </a:r>
            <a:endParaRPr lang="zh-CN" altLang="zh-CN"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用例图</a:t>
            </a:r>
            <a:endParaRPr lang="en-US" altLang="zh-CN" dirty="0">
              <a:solidFill>
                <a:schemeClr val="tx1"/>
              </a:solidFill>
            </a:endParaRPr>
          </a:p>
          <a:p>
            <a:r>
              <a:rPr lang="zh-CN" altLang="zh-CN" b="1" dirty="0">
                <a:solidFill>
                  <a:schemeClr val="tx1"/>
                </a:solidFill>
              </a:rPr>
              <a:t>教师</a:t>
            </a:r>
            <a:r>
              <a:rPr lang="en-US" altLang="zh-CN" b="1" dirty="0">
                <a:solidFill>
                  <a:schemeClr val="tx1"/>
                </a:solidFill>
              </a:rPr>
              <a:t>-</a:t>
            </a:r>
            <a:r>
              <a:rPr lang="zh-CN" altLang="zh-CN" b="1" dirty="0">
                <a:solidFill>
                  <a:schemeClr val="tx1"/>
                </a:solidFill>
              </a:rPr>
              <a:t>课程公告子系统</a:t>
            </a:r>
            <a:endParaRPr lang="zh-CN" altLang="zh-CN" b="1" dirty="0">
              <a:solidFill>
                <a:schemeClr val="tx1"/>
              </a:solidFill>
            </a:endParaRPr>
          </a:p>
          <a:p>
            <a:endParaRPr lang="zh-CN" altLang="en-US" dirty="0">
              <a:solidFill>
                <a:schemeClr val="tx1"/>
              </a:solidFill>
            </a:endParaRPr>
          </a:p>
        </p:txBody>
      </p:sp>
      <p:pic>
        <p:nvPicPr>
          <p:cNvPr id="7170" name="图片 140" descr="0XIH0IE@G6_PODYQ]TRV{R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784" y="2050975"/>
            <a:ext cx="7226936" cy="387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79590" y="270830"/>
          <a:ext cx="11417769" cy="6614803"/>
        </p:xfrm>
        <a:graphic>
          <a:graphicData uri="http://schemas.openxmlformats.org/drawingml/2006/table">
            <a:tbl>
              <a:tblPr>
                <a:tableStyleId>{5C22544A-7EE6-4342-B048-85BDC9FD1C3A}</a:tableStyleId>
              </a:tblPr>
              <a:tblGrid>
                <a:gridCol w="1839544"/>
                <a:gridCol w="3112355"/>
                <a:gridCol w="3232935"/>
                <a:gridCol w="3232935"/>
              </a:tblGrid>
              <a:tr h="255282">
                <a:tc>
                  <a:txBody>
                    <a:bodyPr/>
                    <a:lstStyle/>
                    <a:p>
                      <a:pPr algn="just">
                        <a:spcAft>
                          <a:spcPts val="0"/>
                        </a:spcAft>
                      </a:pPr>
                      <a:r>
                        <a:rPr lang="zh-CN" sz="1200" kern="100" dirty="0">
                          <a:effectLst/>
                        </a:rPr>
                        <a:t>上传课程资料</a:t>
                      </a:r>
                      <a:r>
                        <a:rPr lang="en-US" sz="1200" kern="100" dirty="0">
                          <a:effectLst/>
                        </a:rPr>
                        <a:t>ID</a:t>
                      </a:r>
                      <a:r>
                        <a:rPr lang="zh-CN" sz="1200" kern="100" dirty="0">
                          <a:effectLst/>
                        </a:rPr>
                        <a:t>和名称：</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UC-1</a:t>
                      </a:r>
                      <a:r>
                        <a:rPr lang="zh-CN" sz="1200" kern="100">
                          <a:effectLst/>
                        </a:rPr>
                        <a:t>：添加课程公告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210491">
                <a:tc>
                  <a:txBody>
                    <a:bodyPr/>
                    <a:lstStyle/>
                    <a:p>
                      <a:pPr algn="just">
                        <a:spcAft>
                          <a:spcPts val="0"/>
                        </a:spcAft>
                      </a:pPr>
                      <a:r>
                        <a:rPr lang="zh-CN" sz="1200" kern="100">
                          <a:effectLst/>
                        </a:rPr>
                        <a:t>创建人：</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陈婧唯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创建日期：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en-US" sz="1200" kern="100">
                          <a:effectLst/>
                        </a:rPr>
                        <a:t>2018/12/31</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491">
                <a:tc>
                  <a:txBody>
                    <a:bodyPr/>
                    <a:lstStyle/>
                    <a:p>
                      <a:pPr algn="just">
                        <a:spcAft>
                          <a:spcPts val="0"/>
                        </a:spcAft>
                      </a:pPr>
                      <a:r>
                        <a:rPr lang="zh-CN" sz="1200" kern="100">
                          <a:effectLst/>
                        </a:rPr>
                        <a:t>主要操作者：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教师</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次要操作者：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课程公告管理系统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491">
                <a:tc>
                  <a:txBody>
                    <a:bodyPr/>
                    <a:lstStyle/>
                    <a:p>
                      <a:pPr algn="just">
                        <a:spcAft>
                          <a:spcPts val="0"/>
                        </a:spcAft>
                      </a:pPr>
                      <a:r>
                        <a:rPr lang="zh-CN" sz="1200" kern="100">
                          <a:effectLst/>
                        </a:rPr>
                        <a:t>描述：</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教师从内网或者外网访问公告管理系统，对新的课程公告进行添加</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210491">
                <a:tc>
                  <a:txBody>
                    <a:bodyPr/>
                    <a:lstStyle/>
                    <a:p>
                      <a:pPr algn="just">
                        <a:spcAft>
                          <a:spcPts val="0"/>
                        </a:spcAft>
                      </a:pPr>
                      <a:r>
                        <a:rPr lang="zh-CN" sz="1200" kern="100">
                          <a:effectLst/>
                        </a:rPr>
                        <a:t>触发器：</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教师表示要添加课程公告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420982">
                <a:tc>
                  <a:txBody>
                    <a:bodyPr/>
                    <a:lstStyle/>
                    <a:p>
                      <a:pPr algn="just">
                        <a:spcAft>
                          <a:spcPts val="0"/>
                        </a:spcAft>
                      </a:pPr>
                      <a:r>
                        <a:rPr lang="zh-CN" sz="1200" kern="100">
                          <a:effectLst/>
                        </a:rPr>
                        <a:t>前置条件：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PRE-1</a:t>
                      </a:r>
                      <a:r>
                        <a:rPr lang="zh-CN" sz="1200" kern="100">
                          <a:effectLst/>
                        </a:rPr>
                        <a:t>：教师登录到教师管理系统</a:t>
                      </a:r>
                      <a:endParaRPr lang="zh-CN" sz="1200" kern="100">
                        <a:effectLst/>
                      </a:endParaRPr>
                    </a:p>
                    <a:p>
                      <a:pPr algn="just">
                        <a:spcAft>
                          <a:spcPts val="0"/>
                        </a:spcAft>
                      </a:pPr>
                      <a:r>
                        <a:rPr lang="en-US" sz="1200" kern="100">
                          <a:effectLst/>
                        </a:rPr>
                        <a:t>PRE-2</a:t>
                      </a:r>
                      <a:r>
                        <a:rPr lang="zh-CN" sz="1200" kern="100">
                          <a:effectLst/>
                        </a:rPr>
                        <a:t>：教师进入公告发布界面</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420982">
                <a:tc>
                  <a:txBody>
                    <a:bodyPr/>
                    <a:lstStyle/>
                    <a:p>
                      <a:pPr algn="just">
                        <a:spcAft>
                          <a:spcPts val="0"/>
                        </a:spcAft>
                      </a:pPr>
                      <a:r>
                        <a:rPr lang="zh-CN" sz="1200" kern="100">
                          <a:effectLst/>
                        </a:rPr>
                        <a:t>后置条件：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POST-1</a:t>
                      </a:r>
                      <a:r>
                        <a:rPr lang="zh-CN" sz="1200" kern="100" dirty="0">
                          <a:effectLst/>
                        </a:rPr>
                        <a:t>：课程中心公告一栏有新的课程公告加入</a:t>
                      </a:r>
                      <a:endParaRPr lang="zh-CN" sz="1200" kern="100" dirty="0">
                        <a:effectLst/>
                      </a:endParaRPr>
                    </a:p>
                    <a:p>
                      <a:pPr algn="just">
                        <a:spcAft>
                          <a:spcPts val="0"/>
                        </a:spcAft>
                      </a:pPr>
                      <a:r>
                        <a:rPr lang="en-US" sz="1200" kern="100" dirty="0">
                          <a:effectLst/>
                        </a:rPr>
                        <a:t>POST-2</a:t>
                      </a:r>
                      <a:r>
                        <a:rPr lang="zh-CN" sz="1200" kern="100" dirty="0">
                          <a:effectLst/>
                        </a:rPr>
                        <a:t>：更新了教师界面中课程公告的信息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1473437">
                <a:tc>
                  <a:txBody>
                    <a:bodyPr/>
                    <a:lstStyle/>
                    <a:p>
                      <a:pPr algn="just">
                        <a:spcAft>
                          <a:spcPts val="0"/>
                        </a:spcAft>
                      </a:pPr>
                      <a:r>
                        <a:rPr lang="zh-CN" sz="1200" kern="100">
                          <a:effectLst/>
                        </a:rPr>
                        <a:t>一般性流程：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a:t>
                      </a:r>
                      <a:r>
                        <a:rPr lang="zh-CN" sz="1200" kern="100" dirty="0">
                          <a:effectLst/>
                        </a:rPr>
                        <a:t>添加公告</a:t>
                      </a:r>
                      <a:endParaRPr lang="zh-CN" sz="1200" kern="100" dirty="0">
                        <a:effectLst/>
                      </a:endParaRPr>
                    </a:p>
                    <a:p>
                      <a:pPr marL="342900" lvl="0" indent="-342900" algn="just">
                        <a:spcAft>
                          <a:spcPts val="0"/>
                        </a:spcAft>
                        <a:buFont typeface="+mj-lt"/>
                        <a:buAutoNum type="arabicPeriod"/>
                        <a:tabLst>
                          <a:tab pos="198120" algn="l"/>
                        </a:tabLst>
                      </a:pPr>
                      <a:r>
                        <a:rPr lang="zh-CN" sz="1200" kern="100" dirty="0">
                          <a:effectLst/>
                        </a:rPr>
                        <a:t>在教师界面中，教师选择发布公告</a:t>
                      </a:r>
                      <a:endParaRPr lang="zh-CN" sz="1200" kern="100" dirty="0">
                        <a:effectLst/>
                      </a:endParaRPr>
                    </a:p>
                    <a:p>
                      <a:pPr marL="342900" lvl="0" indent="-342900" algn="just">
                        <a:spcAft>
                          <a:spcPts val="0"/>
                        </a:spcAft>
                        <a:buFont typeface="+mj-lt"/>
                        <a:buAutoNum type="arabicPeriod"/>
                        <a:tabLst>
                          <a:tab pos="198120" algn="l"/>
                        </a:tabLst>
                      </a:pPr>
                      <a:r>
                        <a:rPr lang="zh-CN" sz="1200" kern="100" dirty="0">
                          <a:effectLst/>
                        </a:rPr>
                        <a:t>教师在发布公告界面中，填写公告的标题</a:t>
                      </a:r>
                      <a:endParaRPr lang="zh-CN" sz="1200" kern="100" dirty="0">
                        <a:effectLst/>
                      </a:endParaRPr>
                    </a:p>
                    <a:p>
                      <a:pPr marL="342900" lvl="0" indent="-342900" algn="just">
                        <a:spcAft>
                          <a:spcPts val="0"/>
                        </a:spcAft>
                        <a:buFont typeface="+mj-lt"/>
                        <a:buAutoNum type="arabicPeriod"/>
                        <a:tabLst>
                          <a:tab pos="198120" algn="l"/>
                        </a:tabLst>
                      </a:pPr>
                      <a:r>
                        <a:rPr lang="zh-CN" sz="1200" kern="100" dirty="0">
                          <a:effectLst/>
                        </a:rPr>
                        <a:t>教师在发布公告界面中，填写公告的内容</a:t>
                      </a:r>
                      <a:endParaRPr lang="zh-CN" sz="1200" kern="100" dirty="0">
                        <a:effectLst/>
                      </a:endParaRPr>
                    </a:p>
                    <a:p>
                      <a:pPr marL="342900" lvl="0" indent="-342900" algn="just">
                        <a:spcAft>
                          <a:spcPts val="0"/>
                        </a:spcAft>
                        <a:buFont typeface="+mj-lt"/>
                        <a:buAutoNum type="arabicPeriod"/>
                        <a:tabLst>
                          <a:tab pos="198120" algn="l"/>
                        </a:tabLst>
                      </a:pPr>
                      <a:r>
                        <a:rPr lang="zh-CN" sz="1200" kern="100" dirty="0">
                          <a:effectLst/>
                        </a:rPr>
                        <a:t>对公告的标题内容进行字体大小及类型的修改</a:t>
                      </a:r>
                      <a:endParaRPr lang="zh-CN" sz="1200" kern="100" dirty="0">
                        <a:effectLst/>
                      </a:endParaRPr>
                    </a:p>
                    <a:p>
                      <a:pPr marL="342900" lvl="0" indent="-342900" algn="just">
                        <a:spcAft>
                          <a:spcPts val="0"/>
                        </a:spcAft>
                        <a:buFont typeface="+mj-lt"/>
                        <a:buAutoNum type="arabicPeriod"/>
                        <a:tabLst>
                          <a:tab pos="198120" algn="l"/>
                        </a:tabLst>
                      </a:pPr>
                      <a:r>
                        <a:rPr lang="zh-CN" sz="1200" kern="100" dirty="0">
                          <a:effectLst/>
                        </a:rPr>
                        <a:t>设置公告的发布时间及发布人</a:t>
                      </a:r>
                      <a:endParaRPr lang="zh-CN" sz="1200" kern="100" dirty="0">
                        <a:effectLst/>
                      </a:endParaRPr>
                    </a:p>
                    <a:p>
                      <a:pPr marL="342900" lvl="0" indent="-342900" algn="just">
                        <a:spcAft>
                          <a:spcPts val="0"/>
                        </a:spcAft>
                        <a:buFont typeface="+mj-lt"/>
                        <a:buAutoNum type="arabicPeriod"/>
                        <a:tabLst>
                          <a:tab pos="198120" algn="l"/>
                        </a:tabLst>
                      </a:pPr>
                      <a:r>
                        <a:rPr lang="zh-CN" sz="1200" kern="100" dirty="0">
                          <a:effectLst/>
                        </a:rPr>
                        <a:t>添加公告成功</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420982">
                <a:tc>
                  <a:txBody>
                    <a:bodyPr/>
                    <a:lstStyle/>
                    <a:p>
                      <a:pPr algn="just">
                        <a:spcAft>
                          <a:spcPts val="0"/>
                        </a:spcAft>
                      </a:pPr>
                      <a:r>
                        <a:rPr lang="zh-CN" sz="1200" kern="100">
                          <a:effectLst/>
                        </a:rPr>
                        <a:t>选择性流程：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a:t>
                      </a:r>
                      <a:r>
                        <a:rPr lang="zh-CN" sz="1200" kern="100" dirty="0">
                          <a:effectLst/>
                        </a:rPr>
                        <a:t>置顶操作</a:t>
                      </a:r>
                      <a:endParaRPr lang="zh-CN" sz="1200" kern="100" dirty="0">
                        <a:effectLst/>
                      </a:endParaRPr>
                    </a:p>
                    <a:p>
                      <a:pPr marL="342900" lvl="0" indent="-342900" algn="just">
                        <a:spcAft>
                          <a:spcPts val="0"/>
                        </a:spcAft>
                        <a:buFont typeface="+mj-lt"/>
                        <a:buAutoNum type="arabicPeriod"/>
                      </a:pPr>
                      <a:r>
                        <a:rPr lang="en-US" sz="1200" kern="100" dirty="0">
                          <a:effectLst/>
                        </a:rPr>
                        <a:t> </a:t>
                      </a:r>
                      <a:r>
                        <a:rPr lang="zh-CN" sz="1200" kern="100" dirty="0">
                          <a:effectLst/>
                        </a:rPr>
                        <a:t>在发布公告的同时可以选择公告在公告发布时置顶</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1894419">
                <a:tc>
                  <a:txBody>
                    <a:bodyPr/>
                    <a:lstStyle/>
                    <a:p>
                      <a:pPr algn="just">
                        <a:spcAft>
                          <a:spcPts val="0"/>
                        </a:spcAft>
                      </a:pPr>
                      <a:r>
                        <a:rPr lang="zh-CN" sz="1200" kern="100">
                          <a:effectLst/>
                        </a:rPr>
                        <a:t>异常：</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1.0 E1</a:t>
                      </a:r>
                      <a:r>
                        <a:rPr lang="zh-CN" sz="1200" kern="100" dirty="0">
                          <a:effectLst/>
                        </a:rPr>
                        <a:t>添加的公告标题在原有的公告中已经存在</a:t>
                      </a:r>
                      <a:endParaRPr lang="zh-CN" sz="1200" kern="100" dirty="0">
                        <a:effectLst/>
                      </a:endParaRPr>
                    </a:p>
                    <a:p>
                      <a:pPr algn="just">
                        <a:spcAft>
                          <a:spcPts val="0"/>
                        </a:spcAft>
                      </a:pPr>
                      <a:r>
                        <a:rPr lang="en-US" sz="1200" kern="100" dirty="0">
                          <a:effectLst/>
                        </a:rPr>
                        <a:t>1.</a:t>
                      </a:r>
                      <a:r>
                        <a:rPr lang="zh-CN" sz="1200" kern="100" dirty="0">
                          <a:effectLst/>
                        </a:rPr>
                        <a:t>系统告知教师此公告在原有公告中已经存在</a:t>
                      </a:r>
                      <a:endParaRPr lang="zh-CN" sz="1200" kern="100" dirty="0">
                        <a:effectLst/>
                      </a:endParaRPr>
                    </a:p>
                    <a:p>
                      <a:pPr algn="just">
                        <a:spcAft>
                          <a:spcPts val="0"/>
                        </a:spcAft>
                      </a:pPr>
                      <a:r>
                        <a:rPr lang="en-US" sz="1200" kern="100" dirty="0">
                          <a:effectLst/>
                        </a:rPr>
                        <a:t>2a.</a:t>
                      </a:r>
                      <a:r>
                        <a:rPr lang="zh-CN" sz="1200" kern="100" dirty="0">
                          <a:effectLst/>
                        </a:rPr>
                        <a:t>如果教师重新更改公告标题，系统重新开始用例</a:t>
                      </a:r>
                      <a:endParaRPr lang="zh-CN" sz="1200" kern="100" dirty="0">
                        <a:effectLst/>
                      </a:endParaRPr>
                    </a:p>
                    <a:p>
                      <a:pPr algn="just">
                        <a:spcAft>
                          <a:spcPts val="0"/>
                        </a:spcAft>
                      </a:pPr>
                      <a:r>
                        <a:rPr lang="en-US" sz="1200" kern="100" dirty="0">
                          <a:effectLst/>
                        </a:rPr>
                        <a:t>2b.</a:t>
                      </a:r>
                      <a:r>
                        <a:rPr lang="zh-CN" sz="1200" kern="100" dirty="0">
                          <a:effectLst/>
                        </a:rPr>
                        <a:t>否则教师无法发出此公告</a:t>
                      </a:r>
                      <a:endParaRPr lang="zh-CN" sz="1200" kern="100" dirty="0">
                        <a:effectLst/>
                      </a:endParaRP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1.0 E2 </a:t>
                      </a:r>
                      <a:r>
                        <a:rPr lang="zh-CN" sz="1200" kern="100" dirty="0">
                          <a:effectLst/>
                        </a:rPr>
                        <a:t>公告内容或者公告标题为空</a:t>
                      </a:r>
                      <a:endParaRPr lang="zh-CN" sz="1200" kern="100" dirty="0">
                        <a:effectLst/>
                      </a:endParaRPr>
                    </a:p>
                    <a:p>
                      <a:pPr algn="just">
                        <a:spcAft>
                          <a:spcPts val="0"/>
                        </a:spcAft>
                      </a:pPr>
                      <a:r>
                        <a:rPr lang="en-US" sz="1200" kern="100" dirty="0">
                          <a:effectLst/>
                        </a:rPr>
                        <a:t>1.</a:t>
                      </a:r>
                      <a:r>
                        <a:rPr lang="zh-CN" sz="1200" kern="100" dirty="0">
                          <a:effectLst/>
                        </a:rPr>
                        <a:t>系统告知教师添加新的公告内容或公告标题为空</a:t>
                      </a:r>
                      <a:endParaRPr lang="zh-CN" sz="1200" kern="100" dirty="0">
                        <a:effectLst/>
                      </a:endParaRPr>
                    </a:p>
                    <a:p>
                      <a:pPr algn="just">
                        <a:spcAft>
                          <a:spcPts val="0"/>
                        </a:spcAft>
                      </a:pPr>
                      <a:r>
                        <a:rPr lang="en-US" sz="1200" kern="100" dirty="0">
                          <a:effectLst/>
                        </a:rPr>
                        <a:t>2a.</a:t>
                      </a:r>
                      <a:r>
                        <a:rPr lang="zh-CN" sz="1200" kern="100" dirty="0">
                          <a:effectLst/>
                        </a:rPr>
                        <a:t>如果教师重新填写公告标题或者公告内容，系统重新开始用例</a:t>
                      </a:r>
                      <a:endParaRPr lang="zh-CN" sz="1200" kern="100" dirty="0">
                        <a:effectLst/>
                      </a:endParaRPr>
                    </a:p>
                    <a:p>
                      <a:pPr algn="just">
                        <a:spcAft>
                          <a:spcPts val="0"/>
                        </a:spcAft>
                      </a:pPr>
                      <a:r>
                        <a:rPr lang="en-US" sz="1200" kern="100" dirty="0">
                          <a:effectLst/>
                        </a:rPr>
                        <a:t>2b.</a:t>
                      </a:r>
                      <a:r>
                        <a:rPr lang="zh-CN" sz="1200" kern="100" dirty="0">
                          <a:effectLst/>
                        </a:rPr>
                        <a:t>否则教师无法发出此公告</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210491">
                <a:tc>
                  <a:txBody>
                    <a:bodyPr/>
                    <a:lstStyle/>
                    <a:p>
                      <a:pPr algn="just">
                        <a:spcAft>
                          <a:spcPts val="0"/>
                        </a:spcAft>
                      </a:pPr>
                      <a:r>
                        <a:rPr lang="zh-CN" sz="1200" kern="100">
                          <a:effectLst/>
                        </a:rPr>
                        <a:t>优先级：</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高</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255282">
                <a:tc>
                  <a:txBody>
                    <a:bodyPr/>
                    <a:lstStyle/>
                    <a:p>
                      <a:pPr algn="just">
                        <a:spcAft>
                          <a:spcPts val="0"/>
                        </a:spcAft>
                      </a:pPr>
                      <a:r>
                        <a:rPr lang="zh-CN" sz="1200" kern="100">
                          <a:effectLst/>
                        </a:rPr>
                        <a:t>使用频率：</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平均每</a:t>
                      </a:r>
                      <a:r>
                        <a:rPr lang="en-US" sz="1200" kern="100">
                          <a:effectLst/>
                        </a:rPr>
                        <a:t>2</a:t>
                      </a:r>
                      <a:r>
                        <a:rPr lang="zh-CN" sz="1200" kern="100">
                          <a:effectLst/>
                        </a:rPr>
                        <a:t>天使用一次。本用例的试用高峰期在当时时间的上午</a:t>
                      </a:r>
                      <a:r>
                        <a:rPr lang="en-US" sz="1200" kern="100">
                          <a:effectLst/>
                        </a:rPr>
                        <a:t>10</a:t>
                      </a:r>
                      <a:r>
                        <a:rPr lang="zh-CN" sz="1200" kern="100">
                          <a:effectLst/>
                        </a:rPr>
                        <a:t>：</a:t>
                      </a:r>
                      <a:r>
                        <a:rPr lang="en-US" sz="1200" kern="100">
                          <a:effectLst/>
                        </a:rPr>
                        <a:t>00</a:t>
                      </a:r>
                      <a:r>
                        <a:rPr lang="zh-CN" sz="1200" kern="100">
                          <a:effectLst/>
                        </a:rPr>
                        <a:t>和下午</a:t>
                      </a:r>
                      <a:r>
                        <a:rPr lang="en-US" sz="1200" kern="100">
                          <a:effectLst/>
                        </a:rPr>
                        <a:t>3:00</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r h="420982">
                <a:tc>
                  <a:txBody>
                    <a:bodyPr/>
                    <a:lstStyle/>
                    <a:p>
                      <a:pPr algn="just">
                        <a:spcAft>
                          <a:spcPts val="0"/>
                        </a:spcAft>
                      </a:pPr>
                      <a:r>
                        <a:rPr lang="zh-CN" sz="1200" kern="100">
                          <a:effectLst/>
                        </a:rPr>
                        <a:t>其他信息：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342900" lvl="0" indent="-342900" algn="just">
                        <a:spcAft>
                          <a:spcPts val="0"/>
                        </a:spcAft>
                        <a:buFont typeface="+mj-lt"/>
                        <a:buAutoNum type="arabicPeriod"/>
                      </a:pPr>
                      <a:r>
                        <a:rPr lang="zh-CN" sz="1200" kern="100" dirty="0">
                          <a:effectLst/>
                        </a:rPr>
                        <a:t>教师在确认公告发布之前，可以在任何时间取消公告发布流程。</a:t>
                      </a:r>
                      <a:endParaRPr lang="zh-CN" sz="1200" kern="100" dirty="0">
                        <a:effectLst/>
                      </a:endParaRPr>
                    </a:p>
                    <a:p>
                      <a:pPr marL="342900" lvl="0" indent="-342900" algn="just">
                        <a:spcAft>
                          <a:spcPts val="0"/>
                        </a:spcAft>
                        <a:buFont typeface="+mj-lt"/>
                        <a:buAutoNum type="arabicPeriod"/>
                      </a:pPr>
                      <a:r>
                        <a:rPr lang="zh-CN" sz="1200" kern="100" dirty="0">
                          <a:effectLst/>
                        </a:rPr>
                        <a:t>教师可以查看所有的公告信息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tc>
                <a:tc hMerge="1">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23851" y="349803"/>
          <a:ext cx="9744076" cy="6158394"/>
        </p:xfrm>
        <a:graphic>
          <a:graphicData uri="http://schemas.openxmlformats.org/drawingml/2006/table">
            <a:tbl>
              <a:tblPr>
                <a:tableStyleId>{5C22544A-7EE6-4342-B048-85BDC9FD1C3A}</a:tableStyleId>
              </a:tblPr>
              <a:tblGrid>
                <a:gridCol w="1569892"/>
                <a:gridCol w="2656124"/>
                <a:gridCol w="2759030"/>
                <a:gridCol w="2759030"/>
              </a:tblGrid>
              <a:tr h="198837">
                <a:tc>
                  <a:txBody>
                    <a:bodyPr/>
                    <a:lstStyle/>
                    <a:p>
                      <a:pPr algn="just">
                        <a:spcAft>
                          <a:spcPts val="0"/>
                        </a:spcAft>
                      </a:pPr>
                      <a:r>
                        <a:rPr lang="en-US" sz="1400" kern="100">
                          <a:effectLst/>
                        </a:rPr>
                        <a:t>ID</a:t>
                      </a:r>
                      <a:r>
                        <a:rPr lang="zh-CN" sz="1400" kern="100">
                          <a:effectLst/>
                        </a:rPr>
                        <a:t>和名称：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UC-2</a:t>
                      </a:r>
                      <a:r>
                        <a:rPr lang="zh-CN" sz="1400" kern="100">
                          <a:effectLst/>
                        </a:rPr>
                        <a:t>：修改课程公告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198837">
                <a:tc>
                  <a:txBody>
                    <a:bodyPr/>
                    <a:lstStyle/>
                    <a:p>
                      <a:pPr algn="just">
                        <a:spcAft>
                          <a:spcPts val="0"/>
                        </a:spcAft>
                      </a:pPr>
                      <a:r>
                        <a:rPr lang="zh-CN" sz="1400" kern="100">
                          <a:effectLst/>
                        </a:rPr>
                        <a:t>创建人：</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陈婧唯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创建日期：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400" kern="100">
                          <a:effectLst/>
                        </a:rPr>
                        <a:t>2018/12/31</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8837">
                <a:tc>
                  <a:txBody>
                    <a:bodyPr/>
                    <a:lstStyle/>
                    <a:p>
                      <a:pPr algn="just">
                        <a:spcAft>
                          <a:spcPts val="0"/>
                        </a:spcAft>
                      </a:pPr>
                      <a:r>
                        <a:rPr lang="zh-CN" sz="1400" kern="100">
                          <a:effectLst/>
                        </a:rPr>
                        <a:t>主要操作者：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教师</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次要操作者：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课程公告管理系统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8837">
                <a:tc>
                  <a:txBody>
                    <a:bodyPr/>
                    <a:lstStyle/>
                    <a:p>
                      <a:pPr algn="just">
                        <a:spcAft>
                          <a:spcPts val="0"/>
                        </a:spcAft>
                      </a:pPr>
                      <a:r>
                        <a:rPr lang="zh-CN" sz="1400" kern="100">
                          <a:effectLst/>
                        </a:rPr>
                        <a:t>描述：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教师从内网或者外网访问公告管理系统，对原有的课程公告进行更改</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198837">
                <a:tc>
                  <a:txBody>
                    <a:bodyPr/>
                    <a:lstStyle/>
                    <a:p>
                      <a:pPr algn="just">
                        <a:spcAft>
                          <a:spcPts val="0"/>
                        </a:spcAft>
                      </a:pPr>
                      <a:r>
                        <a:rPr lang="zh-CN" sz="1400" kern="100">
                          <a:effectLst/>
                        </a:rPr>
                        <a:t>触发器：</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教师表示要更改课程公告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397674">
                <a:tc>
                  <a:txBody>
                    <a:bodyPr/>
                    <a:lstStyle/>
                    <a:p>
                      <a:pPr algn="just">
                        <a:spcAft>
                          <a:spcPts val="0"/>
                        </a:spcAft>
                      </a:pPr>
                      <a:r>
                        <a:rPr lang="zh-CN" sz="1400" kern="100">
                          <a:effectLst/>
                        </a:rPr>
                        <a:t>前置条件：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PRE-1</a:t>
                      </a:r>
                      <a:r>
                        <a:rPr lang="zh-CN" sz="1400" kern="100">
                          <a:effectLst/>
                        </a:rPr>
                        <a:t>：教师登录到教师管理系统</a:t>
                      </a:r>
                      <a:endParaRPr lang="zh-CN" sz="1400" kern="100">
                        <a:effectLst/>
                      </a:endParaRPr>
                    </a:p>
                    <a:p>
                      <a:pPr algn="just">
                        <a:spcAft>
                          <a:spcPts val="0"/>
                        </a:spcAft>
                      </a:pPr>
                      <a:r>
                        <a:rPr lang="en-US" sz="1400" kern="100">
                          <a:effectLst/>
                        </a:rPr>
                        <a:t>PRE-2</a:t>
                      </a:r>
                      <a:r>
                        <a:rPr lang="zh-CN" sz="1400" kern="100">
                          <a:effectLst/>
                        </a:rPr>
                        <a:t>：教师进入公告更改界面</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397674">
                <a:tc>
                  <a:txBody>
                    <a:bodyPr/>
                    <a:lstStyle/>
                    <a:p>
                      <a:pPr algn="just">
                        <a:spcAft>
                          <a:spcPts val="0"/>
                        </a:spcAft>
                      </a:pPr>
                      <a:r>
                        <a:rPr lang="zh-CN" sz="1400" kern="100">
                          <a:effectLst/>
                        </a:rPr>
                        <a:t>后置条件：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POST-1</a:t>
                      </a:r>
                      <a:r>
                        <a:rPr lang="zh-CN" sz="1400" kern="100">
                          <a:effectLst/>
                        </a:rPr>
                        <a:t>：课程中心公告一栏有原有的公告进行了修改</a:t>
                      </a:r>
                      <a:endParaRPr lang="zh-CN" sz="1400" kern="100">
                        <a:effectLst/>
                      </a:endParaRPr>
                    </a:p>
                    <a:p>
                      <a:pPr algn="just">
                        <a:spcAft>
                          <a:spcPts val="0"/>
                        </a:spcAft>
                      </a:pPr>
                      <a:r>
                        <a:rPr lang="en-US" sz="1400" kern="100">
                          <a:effectLst/>
                        </a:rPr>
                        <a:t>POST-2</a:t>
                      </a:r>
                      <a:r>
                        <a:rPr lang="zh-CN" sz="1400" kern="100">
                          <a:effectLst/>
                        </a:rPr>
                        <a:t>：更新了教师界面中课程公告的信息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994186">
                <a:tc>
                  <a:txBody>
                    <a:bodyPr/>
                    <a:lstStyle/>
                    <a:p>
                      <a:pPr algn="just">
                        <a:spcAft>
                          <a:spcPts val="0"/>
                        </a:spcAft>
                      </a:pPr>
                      <a:r>
                        <a:rPr lang="zh-CN" sz="1400" kern="100">
                          <a:effectLst/>
                        </a:rPr>
                        <a:t>一般性流程：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a:t>
                      </a:r>
                      <a:r>
                        <a:rPr lang="zh-CN" sz="1400" kern="100">
                          <a:effectLst/>
                        </a:rPr>
                        <a:t>更改公告</a:t>
                      </a:r>
                      <a:endParaRPr lang="zh-CN" sz="1400" kern="100">
                        <a:effectLst/>
                      </a:endParaRPr>
                    </a:p>
                    <a:p>
                      <a:pPr marL="342900" lvl="0" indent="-342900" algn="just">
                        <a:spcAft>
                          <a:spcPts val="0"/>
                        </a:spcAft>
                        <a:buFont typeface="+mj-lt"/>
                        <a:buAutoNum type="arabicPeriod"/>
                      </a:pPr>
                      <a:r>
                        <a:rPr lang="zh-CN" sz="1400" kern="100">
                          <a:effectLst/>
                        </a:rPr>
                        <a:t>在教师界面中选择公告编辑，进入编辑公告界面</a:t>
                      </a:r>
                      <a:endParaRPr lang="zh-CN" sz="1400" kern="100">
                        <a:effectLst/>
                      </a:endParaRPr>
                    </a:p>
                    <a:p>
                      <a:pPr marL="342900" lvl="0" indent="-342900" algn="just">
                        <a:spcAft>
                          <a:spcPts val="0"/>
                        </a:spcAft>
                        <a:buFont typeface="+mj-lt"/>
                        <a:buAutoNum type="arabicPeriod"/>
                      </a:pPr>
                      <a:r>
                        <a:rPr lang="zh-CN" sz="1400" kern="100">
                          <a:effectLst/>
                        </a:rPr>
                        <a:t>寻找原有的公告，选择修改按钮</a:t>
                      </a:r>
                      <a:endParaRPr lang="zh-CN" sz="1400" kern="100">
                        <a:effectLst/>
                      </a:endParaRPr>
                    </a:p>
                    <a:p>
                      <a:pPr marL="342900" lvl="0" indent="-342900" algn="just">
                        <a:spcAft>
                          <a:spcPts val="0"/>
                        </a:spcAft>
                        <a:buFont typeface="+mj-lt"/>
                        <a:buAutoNum type="arabicPeriod"/>
                      </a:pPr>
                      <a:r>
                        <a:rPr lang="zh-CN" sz="1400" kern="100">
                          <a:effectLst/>
                        </a:rPr>
                        <a:t>修改公告，并确认</a:t>
                      </a:r>
                      <a:endParaRPr lang="zh-CN" sz="1400" kern="100">
                        <a:effectLst/>
                      </a:endParaRPr>
                    </a:p>
                    <a:p>
                      <a:pPr marL="342900" lvl="0" indent="-342900" algn="just">
                        <a:spcAft>
                          <a:spcPts val="0"/>
                        </a:spcAft>
                        <a:buFont typeface="+mj-lt"/>
                        <a:buAutoNum type="arabicPeriod"/>
                      </a:pPr>
                      <a:r>
                        <a:rPr lang="zh-CN" sz="1400" kern="100">
                          <a:effectLst/>
                        </a:rPr>
                        <a:t>修改公告成功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795349">
                <a:tc>
                  <a:txBody>
                    <a:bodyPr/>
                    <a:lstStyle/>
                    <a:p>
                      <a:pPr algn="just">
                        <a:spcAft>
                          <a:spcPts val="0"/>
                        </a:spcAft>
                      </a:pPr>
                      <a:r>
                        <a:rPr lang="zh-CN" sz="1400" kern="100">
                          <a:effectLst/>
                        </a:rPr>
                        <a:t>选择性流程：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a:t>
                      </a:r>
                      <a:r>
                        <a:rPr lang="zh-CN" sz="1400" kern="100">
                          <a:effectLst/>
                        </a:rPr>
                        <a:t>置顶公告</a:t>
                      </a:r>
                      <a:endParaRPr lang="zh-CN" sz="1400" kern="100">
                        <a:effectLst/>
                      </a:endParaRPr>
                    </a:p>
                    <a:p>
                      <a:pPr algn="just">
                        <a:spcAft>
                          <a:spcPts val="0"/>
                        </a:spcAft>
                      </a:pPr>
                      <a:r>
                        <a:rPr lang="en-US" sz="1400" kern="100">
                          <a:effectLst/>
                        </a:rPr>
                        <a:t>1.</a:t>
                      </a:r>
                      <a:r>
                        <a:rPr lang="zh-CN" sz="1400" kern="100">
                          <a:effectLst/>
                        </a:rPr>
                        <a:t>在发布公告之后可以在公告编辑页面选择公告置顶</a:t>
                      </a:r>
                      <a:endParaRPr lang="zh-CN" sz="1400" kern="100">
                        <a:effectLst/>
                      </a:endParaRPr>
                    </a:p>
                    <a:p>
                      <a:pPr algn="just">
                        <a:spcAft>
                          <a:spcPts val="0"/>
                        </a:spcAft>
                      </a:pPr>
                      <a:r>
                        <a:rPr lang="en-US" sz="1400" kern="100">
                          <a:effectLst/>
                        </a:rPr>
                        <a:t>2.0 </a:t>
                      </a:r>
                      <a:r>
                        <a:rPr lang="zh-CN" sz="1400" kern="100">
                          <a:effectLst/>
                        </a:rPr>
                        <a:t>取消置顶公告</a:t>
                      </a:r>
                      <a:endParaRPr lang="zh-CN" sz="1400" kern="100">
                        <a:effectLst/>
                      </a:endParaRPr>
                    </a:p>
                    <a:p>
                      <a:pPr algn="just">
                        <a:spcAft>
                          <a:spcPts val="0"/>
                        </a:spcAft>
                      </a:pPr>
                      <a:r>
                        <a:rPr lang="en-US" sz="1400" kern="100">
                          <a:effectLst/>
                        </a:rPr>
                        <a:t>1.</a:t>
                      </a:r>
                      <a:r>
                        <a:rPr lang="zh-CN" sz="1400" kern="100">
                          <a:effectLst/>
                        </a:rPr>
                        <a:t>在发布公告之后可以在公告编辑页面选择公告取消置顶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795349">
                <a:tc>
                  <a:txBody>
                    <a:bodyPr/>
                    <a:lstStyle/>
                    <a:p>
                      <a:pPr algn="just">
                        <a:spcAft>
                          <a:spcPts val="0"/>
                        </a:spcAft>
                      </a:pPr>
                      <a:r>
                        <a:rPr lang="zh-CN" sz="1400" kern="100">
                          <a:effectLst/>
                        </a:rPr>
                        <a:t>异常：</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1.0 E1 </a:t>
                      </a:r>
                      <a:r>
                        <a:rPr lang="zh-CN" sz="1400" kern="100">
                          <a:effectLst/>
                        </a:rPr>
                        <a:t>修改公告内容或者公告标题为空</a:t>
                      </a:r>
                      <a:endParaRPr lang="zh-CN" sz="1400" kern="100">
                        <a:effectLst/>
                      </a:endParaRPr>
                    </a:p>
                    <a:p>
                      <a:pPr algn="just">
                        <a:spcAft>
                          <a:spcPts val="0"/>
                        </a:spcAft>
                      </a:pPr>
                      <a:r>
                        <a:rPr lang="en-US" sz="1400" kern="100">
                          <a:effectLst/>
                        </a:rPr>
                        <a:t>1.</a:t>
                      </a:r>
                      <a:r>
                        <a:rPr lang="zh-CN" sz="1400" kern="100">
                          <a:effectLst/>
                        </a:rPr>
                        <a:t>系统告知教师修改新的公告内容或公告标题为空</a:t>
                      </a:r>
                      <a:endParaRPr lang="zh-CN" sz="1400" kern="100">
                        <a:effectLst/>
                      </a:endParaRPr>
                    </a:p>
                    <a:p>
                      <a:pPr algn="just">
                        <a:spcAft>
                          <a:spcPts val="0"/>
                        </a:spcAft>
                      </a:pPr>
                      <a:r>
                        <a:rPr lang="en-US" sz="1400" kern="100">
                          <a:effectLst/>
                        </a:rPr>
                        <a:t>2a.</a:t>
                      </a:r>
                      <a:r>
                        <a:rPr lang="zh-CN" sz="1400" kern="100">
                          <a:effectLst/>
                        </a:rPr>
                        <a:t>如果教师重新填写公告标题或者公告内容，系统重新开始用例</a:t>
                      </a:r>
                      <a:endParaRPr lang="zh-CN" sz="1400" kern="100">
                        <a:effectLst/>
                      </a:endParaRPr>
                    </a:p>
                    <a:p>
                      <a:pPr algn="just">
                        <a:spcAft>
                          <a:spcPts val="0"/>
                        </a:spcAft>
                      </a:pPr>
                      <a:r>
                        <a:rPr lang="en-US" sz="1400" kern="100">
                          <a:effectLst/>
                        </a:rPr>
                        <a:t>2b.</a:t>
                      </a:r>
                      <a:r>
                        <a:rPr lang="zh-CN" sz="1400" kern="100">
                          <a:effectLst/>
                        </a:rPr>
                        <a:t>否则教师无法发出此公告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198837">
                <a:tc>
                  <a:txBody>
                    <a:bodyPr/>
                    <a:lstStyle/>
                    <a:p>
                      <a:pPr algn="just">
                        <a:spcAft>
                          <a:spcPts val="0"/>
                        </a:spcAft>
                      </a:pPr>
                      <a:r>
                        <a:rPr lang="zh-CN" sz="1400" kern="100">
                          <a:effectLst/>
                        </a:rPr>
                        <a:t>优先级：</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397674">
                <a:tc>
                  <a:txBody>
                    <a:bodyPr/>
                    <a:lstStyle/>
                    <a:p>
                      <a:pPr algn="just">
                        <a:spcAft>
                          <a:spcPts val="0"/>
                        </a:spcAft>
                      </a:pPr>
                      <a:r>
                        <a:rPr lang="zh-CN" sz="1400" kern="100">
                          <a:effectLst/>
                        </a:rPr>
                        <a:t>使用频率：</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平均每</a:t>
                      </a:r>
                      <a:r>
                        <a:rPr lang="en-US" sz="1400" kern="100">
                          <a:effectLst/>
                        </a:rPr>
                        <a:t>5</a:t>
                      </a:r>
                      <a:r>
                        <a:rPr lang="zh-CN" sz="1400" kern="100">
                          <a:effectLst/>
                        </a:rPr>
                        <a:t>天使用一次。本用例的试用高峰期在当时时间的上午</a:t>
                      </a:r>
                      <a:r>
                        <a:rPr lang="en-US" sz="1400" kern="100">
                          <a:effectLst/>
                        </a:rPr>
                        <a:t>10</a:t>
                      </a:r>
                      <a:r>
                        <a:rPr lang="zh-CN" sz="1400" kern="100">
                          <a:effectLst/>
                        </a:rPr>
                        <a:t>：</a:t>
                      </a:r>
                      <a:r>
                        <a:rPr lang="en-US" sz="1400" kern="100">
                          <a:effectLst/>
                        </a:rPr>
                        <a:t>00</a:t>
                      </a:r>
                      <a:r>
                        <a:rPr lang="zh-CN" sz="1400" kern="100">
                          <a:effectLst/>
                        </a:rPr>
                        <a:t>和下午</a:t>
                      </a:r>
                      <a:r>
                        <a:rPr lang="en-US" sz="1400" kern="100">
                          <a:effectLst/>
                        </a:rPr>
                        <a:t>3:00</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198837">
                <a:tc>
                  <a:txBody>
                    <a:bodyPr/>
                    <a:lstStyle/>
                    <a:p>
                      <a:pPr algn="just">
                        <a:spcAft>
                          <a:spcPts val="0"/>
                        </a:spcAft>
                      </a:pPr>
                      <a:r>
                        <a:rPr lang="zh-CN" sz="1400" kern="100">
                          <a:effectLst/>
                        </a:rPr>
                        <a:t>业务规则：</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397674">
                <a:tc>
                  <a:txBody>
                    <a:bodyPr/>
                    <a:lstStyle/>
                    <a:p>
                      <a:pPr algn="just">
                        <a:spcAft>
                          <a:spcPts val="0"/>
                        </a:spcAft>
                      </a:pPr>
                      <a:r>
                        <a:rPr lang="zh-CN" sz="1400" kern="100">
                          <a:effectLst/>
                        </a:rPr>
                        <a:t>其他信息：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a:t>
                      </a:r>
                      <a:r>
                        <a:rPr lang="zh-CN" sz="1400" kern="100">
                          <a:effectLst/>
                        </a:rPr>
                        <a:t>、教师在确认公告发布之前，可以在任何时间取消公告修改流程。</a:t>
                      </a:r>
                      <a:endParaRPr lang="zh-CN" sz="1400" kern="100">
                        <a:effectLst/>
                      </a:endParaRPr>
                    </a:p>
                    <a:p>
                      <a:pPr algn="just">
                        <a:spcAft>
                          <a:spcPts val="0"/>
                        </a:spcAft>
                      </a:pPr>
                      <a:r>
                        <a:rPr lang="en-US" sz="1400" kern="100">
                          <a:effectLst/>
                        </a:rPr>
                        <a:t>2</a:t>
                      </a:r>
                      <a:r>
                        <a:rPr lang="zh-CN" sz="1400" kern="100">
                          <a:effectLst/>
                        </a:rPr>
                        <a:t>、教师可以查看所有的公告信息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198837">
                <a:tc>
                  <a:txBody>
                    <a:bodyPr/>
                    <a:lstStyle/>
                    <a:p>
                      <a:pPr algn="just">
                        <a:spcAft>
                          <a:spcPts val="0"/>
                        </a:spcAft>
                      </a:pPr>
                      <a:r>
                        <a:rPr lang="zh-CN" sz="1400" kern="100" dirty="0">
                          <a:effectLst/>
                        </a:rPr>
                        <a:t>假设：</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12958" y="746601"/>
          <a:ext cx="9169242" cy="5364480"/>
        </p:xfrm>
        <a:graphic>
          <a:graphicData uri="http://schemas.openxmlformats.org/drawingml/2006/table">
            <a:tbl>
              <a:tblPr>
                <a:tableStyleId>{5C22544A-7EE6-4342-B048-85BDC9FD1C3A}</a:tableStyleId>
              </a:tblPr>
              <a:tblGrid>
                <a:gridCol w="1477279"/>
                <a:gridCol w="2499431"/>
                <a:gridCol w="2596266"/>
                <a:gridCol w="2596266"/>
              </a:tblGrid>
              <a:tr h="0">
                <a:tc>
                  <a:txBody>
                    <a:bodyPr/>
                    <a:lstStyle/>
                    <a:p>
                      <a:pPr algn="just">
                        <a:spcAft>
                          <a:spcPts val="0"/>
                        </a:spcAft>
                      </a:pPr>
                      <a:r>
                        <a:rPr lang="en-US" sz="1600" kern="100">
                          <a:effectLst/>
                        </a:rPr>
                        <a:t>ID</a:t>
                      </a:r>
                      <a:r>
                        <a:rPr lang="zh-CN" sz="1600" kern="100">
                          <a:effectLst/>
                        </a:rPr>
                        <a:t>和名称：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UC-3</a:t>
                      </a:r>
                      <a:r>
                        <a:rPr lang="zh-CN" sz="1600" kern="100">
                          <a:effectLst/>
                        </a:rPr>
                        <a:t>：删除课程公告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创建人：</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陈婧唯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创建日期：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600" kern="100">
                          <a:effectLst/>
                        </a:rPr>
                        <a:t>2018/12/31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just">
                        <a:spcAft>
                          <a:spcPts val="0"/>
                        </a:spcAft>
                      </a:pPr>
                      <a:r>
                        <a:rPr lang="zh-CN" sz="1600" kern="100">
                          <a:effectLst/>
                        </a:rPr>
                        <a:t>主要操作者：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教师</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次要操作者：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课程公告管理系统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just">
                        <a:spcAft>
                          <a:spcPts val="0"/>
                        </a:spcAft>
                      </a:pPr>
                      <a:r>
                        <a:rPr lang="zh-CN" sz="1600" kern="100">
                          <a:effectLst/>
                        </a:rPr>
                        <a:t>描述：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教师从内网或者外网访问公告管理系统，对原有的课程公告进行删除</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触发器：</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教师表示要删除课程公告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前置条件：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PRE-1</a:t>
                      </a:r>
                      <a:r>
                        <a:rPr lang="zh-CN" sz="1600" kern="100">
                          <a:effectLst/>
                        </a:rPr>
                        <a:t>：教师登录到教师管理系统</a:t>
                      </a:r>
                      <a:endParaRPr lang="zh-CN" sz="1600" kern="100">
                        <a:effectLst/>
                      </a:endParaRPr>
                    </a:p>
                    <a:p>
                      <a:pPr algn="just">
                        <a:spcAft>
                          <a:spcPts val="0"/>
                        </a:spcAft>
                      </a:pPr>
                      <a:r>
                        <a:rPr lang="en-US" sz="1600" kern="100">
                          <a:effectLst/>
                        </a:rPr>
                        <a:t>PRE-2</a:t>
                      </a:r>
                      <a:r>
                        <a:rPr lang="zh-CN" sz="1600" kern="100">
                          <a:effectLst/>
                        </a:rPr>
                        <a:t>：教师进入公告更改界面</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后置条件：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POST-1</a:t>
                      </a:r>
                      <a:r>
                        <a:rPr lang="zh-CN" sz="1600" kern="100">
                          <a:effectLst/>
                        </a:rPr>
                        <a:t>：课程中心公告一栏有原有的公告进行了修改</a:t>
                      </a:r>
                      <a:endParaRPr lang="zh-CN" sz="1600" kern="100">
                        <a:effectLst/>
                      </a:endParaRPr>
                    </a:p>
                    <a:p>
                      <a:pPr algn="just">
                        <a:spcAft>
                          <a:spcPts val="0"/>
                        </a:spcAft>
                      </a:pPr>
                      <a:r>
                        <a:rPr lang="en-US" sz="1600" kern="100">
                          <a:effectLst/>
                        </a:rPr>
                        <a:t>POST-2</a:t>
                      </a:r>
                      <a:r>
                        <a:rPr lang="zh-CN" sz="1600" kern="100">
                          <a:effectLst/>
                        </a:rPr>
                        <a:t>：更新了教师界面中课程公告的信息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一般性流程：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1.0</a:t>
                      </a:r>
                      <a:r>
                        <a:rPr lang="zh-CN" sz="1600" kern="100">
                          <a:effectLst/>
                        </a:rPr>
                        <a:t>删除公告</a:t>
                      </a:r>
                      <a:endParaRPr lang="zh-CN" sz="1600" kern="100">
                        <a:effectLst/>
                      </a:endParaRPr>
                    </a:p>
                    <a:p>
                      <a:pPr algn="just">
                        <a:spcAft>
                          <a:spcPts val="0"/>
                        </a:spcAft>
                      </a:pPr>
                      <a:r>
                        <a:rPr lang="en-US" sz="1600" kern="100">
                          <a:effectLst/>
                        </a:rPr>
                        <a:t>1.</a:t>
                      </a:r>
                      <a:r>
                        <a:rPr lang="zh-CN" sz="1600" kern="100">
                          <a:effectLst/>
                        </a:rPr>
                        <a:t>在教师界面中选择公告编辑，进入编辑公告界面</a:t>
                      </a:r>
                      <a:endParaRPr lang="zh-CN" sz="1600" kern="100">
                        <a:effectLst/>
                      </a:endParaRPr>
                    </a:p>
                    <a:p>
                      <a:pPr algn="just">
                        <a:spcAft>
                          <a:spcPts val="0"/>
                        </a:spcAft>
                      </a:pPr>
                      <a:r>
                        <a:rPr lang="en-US" sz="1600" kern="100">
                          <a:effectLst/>
                        </a:rPr>
                        <a:t>2.</a:t>
                      </a:r>
                      <a:r>
                        <a:rPr lang="zh-CN" sz="1600" kern="100">
                          <a:effectLst/>
                        </a:rPr>
                        <a:t>寻找原有的公告，选择删除按钮</a:t>
                      </a:r>
                      <a:endParaRPr lang="zh-CN" sz="1600" kern="100">
                        <a:effectLst/>
                      </a:endParaRPr>
                    </a:p>
                    <a:p>
                      <a:pPr algn="just">
                        <a:spcAft>
                          <a:spcPts val="0"/>
                        </a:spcAft>
                      </a:pPr>
                      <a:r>
                        <a:rPr lang="en-US" sz="1600" kern="100">
                          <a:effectLst/>
                        </a:rPr>
                        <a:t>3.</a:t>
                      </a:r>
                      <a:r>
                        <a:rPr lang="zh-CN" sz="1600" kern="100">
                          <a:effectLst/>
                        </a:rPr>
                        <a:t>删除公告，并确认</a:t>
                      </a:r>
                      <a:endParaRPr lang="zh-CN" sz="1600" kern="100">
                        <a:effectLst/>
                      </a:endParaRPr>
                    </a:p>
                    <a:p>
                      <a:pPr algn="just">
                        <a:spcAft>
                          <a:spcPts val="0"/>
                        </a:spcAft>
                      </a:pPr>
                      <a:r>
                        <a:rPr lang="en-US" sz="1600" kern="100">
                          <a:effectLst/>
                        </a:rPr>
                        <a:t>4.</a:t>
                      </a:r>
                      <a:r>
                        <a:rPr lang="zh-CN" sz="1600" kern="100">
                          <a:effectLst/>
                        </a:rPr>
                        <a:t>删除公告成功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选择性流程：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异常：</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优先级：</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高</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使用频率：</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平均每一个星期使用一次。本用例的试用高峰期在当时时间的上午</a:t>
                      </a:r>
                      <a:r>
                        <a:rPr lang="en-US" sz="1600" kern="100">
                          <a:effectLst/>
                        </a:rPr>
                        <a:t>10</a:t>
                      </a:r>
                      <a:r>
                        <a:rPr lang="zh-CN" sz="1600" kern="100">
                          <a:effectLst/>
                        </a:rPr>
                        <a:t>：</a:t>
                      </a:r>
                      <a:r>
                        <a:rPr lang="en-US" sz="1600" kern="100">
                          <a:effectLst/>
                        </a:rPr>
                        <a:t>00</a:t>
                      </a:r>
                      <a:r>
                        <a:rPr lang="zh-CN" sz="1600" kern="100">
                          <a:effectLst/>
                        </a:rPr>
                        <a:t>和下午</a:t>
                      </a:r>
                      <a:r>
                        <a:rPr lang="en-US" sz="1600" kern="100">
                          <a:effectLst/>
                        </a:rPr>
                        <a:t>3:00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业务规则：</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a:effectLst/>
                        </a:rPr>
                        <a:t>其他信息：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a:t>
                      </a:r>
                      <a:r>
                        <a:rPr lang="zh-CN" sz="1600" kern="100">
                          <a:effectLst/>
                        </a:rPr>
                        <a:t>、教师在确认删除公告之前，可以在任何时间取消公告删除流程。</a:t>
                      </a:r>
                      <a:endParaRPr lang="zh-CN" sz="1600" kern="100">
                        <a:effectLst/>
                      </a:endParaRPr>
                    </a:p>
                    <a:p>
                      <a:pPr algn="just">
                        <a:spcAft>
                          <a:spcPts val="0"/>
                        </a:spcAft>
                      </a:pPr>
                      <a:r>
                        <a:rPr lang="en-US" sz="1600" kern="100">
                          <a:effectLst/>
                        </a:rPr>
                        <a:t>2</a:t>
                      </a:r>
                      <a:r>
                        <a:rPr lang="zh-CN" sz="1600" kern="100">
                          <a:effectLst/>
                        </a:rPr>
                        <a:t>、教师可以查看所有的公告信息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0">
                <a:tc>
                  <a:txBody>
                    <a:bodyPr/>
                    <a:lstStyle/>
                    <a:p>
                      <a:pPr algn="just">
                        <a:spcAft>
                          <a:spcPts val="0"/>
                        </a:spcAft>
                      </a:pPr>
                      <a:r>
                        <a:rPr lang="zh-CN" sz="1600" kern="100" dirty="0">
                          <a:effectLst/>
                        </a:rPr>
                        <a:t>假设：</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数据字典</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p:cNvSpPr>
            <a:spLocks noChangeArrowheads="1"/>
          </p:cNvSpPr>
          <p:nvPr/>
        </p:nvSpPr>
        <p:spPr bwMode="auto">
          <a:xfrm>
            <a:off x="130174" y="97508"/>
            <a:ext cx="4422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tab pos="228600" algn="l"/>
              </a:tabLst>
            </a:pPr>
            <a:r>
              <a:rPr kumimoji="0" lang="zh-CN" altLang="zh-CN" sz="2000" b="1"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数据字典</a:t>
            </a:r>
            <a:r>
              <a:rPr lang="en-US" altLang="zh-CN" sz="1000" dirty="0"/>
              <a:t>                                         </a:t>
            </a:r>
            <a:r>
              <a:rPr kumimoji="0" lang="zh-CN" altLang="zh-CN" b="1"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学生</a:t>
            </a:r>
            <a:r>
              <a:rPr kumimoji="0" lang="en-US" alt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b="1" dirty="0">
                <a:solidFill>
                  <a:srgbClr val="000000"/>
                </a:solidFill>
                <a:latin typeface="等线" panose="02010600030101010101" pitchFamily="2" charset="-122"/>
                <a:ea typeface="等线" panose="02010600030101010101" pitchFamily="2" charset="-122"/>
                <a:cs typeface="Times New Roman" panose="02020603050405020304" pitchFamily="18" charset="0"/>
              </a:rPr>
              <a:t>注册</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nvGraphicFramePr>
        <p:xfrm>
          <a:off x="321032" y="609177"/>
          <a:ext cx="11261368" cy="6001744"/>
        </p:xfrm>
        <a:graphic>
          <a:graphicData uri="http://schemas.openxmlformats.org/drawingml/2006/table">
            <a:tbl>
              <a:tblPr>
                <a:tableStyleId>{8EC20E35-A176-4012-BC5E-935CFFF8708E}</a:tableStyleId>
              </a:tblPr>
              <a:tblGrid>
                <a:gridCol w="2404821"/>
                <a:gridCol w="2538382"/>
                <a:gridCol w="2478209"/>
                <a:gridCol w="1358205"/>
                <a:gridCol w="2481751"/>
              </a:tblGrid>
              <a:tr h="515344">
                <a:tc>
                  <a:txBody>
                    <a:bodyPr/>
                    <a:lstStyle/>
                    <a:p>
                      <a:pPr algn="just">
                        <a:spcAft>
                          <a:spcPts val="0"/>
                        </a:spcAft>
                      </a:pPr>
                      <a:r>
                        <a:rPr lang="zh-CN" sz="2000" kern="100" dirty="0">
                          <a:effectLst/>
                        </a:rPr>
                        <a:t>数据元素</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描述</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组成方式或数据类型</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长度</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值</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6953">
                <a:tc>
                  <a:txBody>
                    <a:bodyPr/>
                    <a:lstStyle/>
                    <a:p>
                      <a:pPr algn="just">
                        <a:spcAft>
                          <a:spcPts val="0"/>
                        </a:spcAft>
                      </a:pPr>
                      <a:r>
                        <a:rPr lang="zh-CN" sz="2000" kern="100">
                          <a:effectLst/>
                        </a:rPr>
                        <a:t>学生注册表</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学生用户注册账号详情</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注册操作</a:t>
                      </a:r>
                      <a:endParaRPr lang="zh-CN" sz="2000" kern="100">
                        <a:effectLst/>
                      </a:endParaRPr>
                    </a:p>
                    <a:p>
                      <a:pPr algn="just">
                        <a:spcAft>
                          <a:spcPts val="0"/>
                        </a:spcAft>
                      </a:pPr>
                      <a:r>
                        <a:rPr lang="en-US" sz="2000" kern="100">
                          <a:effectLst/>
                        </a:rPr>
                        <a:t>+</a:t>
                      </a:r>
                      <a:r>
                        <a:rPr lang="zh-CN" sz="2000" kern="100">
                          <a:effectLst/>
                        </a:rPr>
                        <a:t>姓名</a:t>
                      </a:r>
                      <a:endParaRPr lang="zh-CN" sz="2000" kern="100">
                        <a:effectLst/>
                      </a:endParaRPr>
                    </a:p>
                    <a:p>
                      <a:pPr algn="just">
                        <a:spcAft>
                          <a:spcPts val="0"/>
                        </a:spcAft>
                      </a:pPr>
                      <a:r>
                        <a:rPr lang="en-US" sz="2000" kern="100">
                          <a:effectLst/>
                        </a:rPr>
                        <a:t>+</a:t>
                      </a:r>
                      <a:r>
                        <a:rPr lang="zh-CN" sz="2000" kern="100">
                          <a:effectLst/>
                        </a:rPr>
                        <a:t>身份证号</a:t>
                      </a:r>
                      <a:endParaRPr lang="zh-CN" sz="2000" kern="100">
                        <a:effectLst/>
                      </a:endParaRPr>
                    </a:p>
                    <a:p>
                      <a:pPr algn="just">
                        <a:spcAft>
                          <a:spcPts val="0"/>
                        </a:spcAft>
                      </a:pPr>
                      <a:r>
                        <a:rPr lang="en-US" sz="2000" kern="100">
                          <a:effectLst/>
                        </a:rPr>
                        <a:t>+</a:t>
                      </a:r>
                      <a:r>
                        <a:rPr lang="zh-CN" sz="2000" kern="100">
                          <a:effectLst/>
                        </a:rPr>
                        <a:t>学工号</a:t>
                      </a:r>
                      <a:endParaRPr lang="zh-CN" sz="2000" kern="100">
                        <a:effectLst/>
                      </a:endParaRPr>
                    </a:p>
                    <a:p>
                      <a:pPr algn="just">
                        <a:spcAft>
                          <a:spcPts val="0"/>
                        </a:spcAft>
                      </a:pPr>
                      <a:r>
                        <a:rPr lang="en-US" sz="2000" kern="100">
                          <a:effectLst/>
                        </a:rPr>
                        <a:t>+</a:t>
                      </a:r>
                      <a:r>
                        <a:rPr lang="zh-CN" sz="2000" kern="100">
                          <a:effectLst/>
                        </a:rPr>
                        <a:t>用户名</a:t>
                      </a:r>
                      <a:endParaRPr lang="zh-CN" sz="2000" kern="100">
                        <a:effectLst/>
                      </a:endParaRPr>
                    </a:p>
                    <a:p>
                      <a:pPr algn="just">
                        <a:spcAft>
                          <a:spcPts val="0"/>
                        </a:spcAft>
                      </a:pPr>
                      <a:r>
                        <a:rPr lang="en-US" sz="2000" kern="100">
                          <a:effectLst/>
                        </a:rPr>
                        <a:t>+</a:t>
                      </a:r>
                      <a:r>
                        <a:rPr lang="zh-CN" sz="2000" kern="100">
                          <a:effectLst/>
                        </a:rPr>
                        <a:t>密码</a:t>
                      </a:r>
                      <a:endParaRPr lang="zh-CN" sz="2000" kern="100">
                        <a:effectLst/>
                      </a:endParaRPr>
                    </a:p>
                    <a:p>
                      <a:pPr algn="just">
                        <a:spcAft>
                          <a:spcPts val="0"/>
                        </a:spcAft>
                      </a:pPr>
                      <a:r>
                        <a:rPr lang="en-US" sz="2000" kern="100">
                          <a:effectLst/>
                        </a:rPr>
                        <a:t>+</a:t>
                      </a:r>
                      <a:r>
                        <a:rPr lang="zh-CN" sz="2000" kern="100">
                          <a:effectLst/>
                        </a:rPr>
                        <a:t>验证码</a:t>
                      </a:r>
                      <a:endParaRPr lang="zh-CN" sz="2000" kern="100">
                        <a:effectLst/>
                      </a:endParaRPr>
                    </a:p>
                    <a:p>
                      <a:pPr algn="just">
                        <a:spcAft>
                          <a:spcPts val="0"/>
                        </a:spcAft>
                      </a:pPr>
                      <a:r>
                        <a:rPr lang="en-US" sz="2000" kern="100">
                          <a:effectLst/>
                        </a:rPr>
                        <a:t>+</a:t>
                      </a:r>
                      <a:r>
                        <a:rPr lang="zh-CN" sz="2000" kern="100">
                          <a:effectLst/>
                        </a:rPr>
                        <a:t>手机号</a:t>
                      </a:r>
                      <a:endParaRPr lang="zh-CN" sz="2000" kern="100">
                        <a:effectLst/>
                      </a:endParaRPr>
                    </a:p>
                    <a:p>
                      <a:pPr algn="just">
                        <a:spcAft>
                          <a:spcPts val="0"/>
                        </a:spcAft>
                      </a:pPr>
                      <a:r>
                        <a:rPr lang="en-US" sz="2000" kern="100">
                          <a:effectLst/>
                        </a:rPr>
                        <a:t>+</a:t>
                      </a: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258">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用户真实姓名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258">
                <a:tc>
                  <a:txBody>
                    <a:bodyPr/>
                    <a:lstStyle/>
                    <a:p>
                      <a:pPr algn="just">
                        <a:spcAft>
                          <a:spcPts val="0"/>
                        </a:spcAft>
                      </a:pPr>
                      <a:r>
                        <a:rPr lang="zh-CN" sz="2000" kern="100">
                          <a:effectLst/>
                        </a:rPr>
                        <a:t>身份证号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用户身份证信息</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18</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258">
                <a:tc>
                  <a:txBody>
                    <a:bodyPr/>
                    <a:lstStyle/>
                    <a:p>
                      <a:pPr algn="just">
                        <a:spcAft>
                          <a:spcPts val="0"/>
                        </a:spcAft>
                      </a:pPr>
                      <a:r>
                        <a:rPr lang="zh-CN" sz="2000" kern="100">
                          <a:effectLst/>
                        </a:rPr>
                        <a:t>学工号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学生学号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12</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344">
                <a:tc>
                  <a:txBody>
                    <a:bodyPr/>
                    <a:lstStyle/>
                    <a:p>
                      <a:pPr algn="just">
                        <a:spcAft>
                          <a:spcPts val="0"/>
                        </a:spcAft>
                      </a:pPr>
                      <a:r>
                        <a:rPr lang="zh-CN" sz="2000" kern="100">
                          <a:effectLst/>
                        </a:rPr>
                        <a:t>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学生所取的账户用户名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支持英文中文数字和下划线</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258">
                <a:tc>
                  <a:txBody>
                    <a:bodyPr/>
                    <a:lstStyle/>
                    <a:p>
                      <a:pPr algn="just">
                        <a:spcAft>
                          <a:spcPts val="0"/>
                        </a:spcAft>
                      </a:pPr>
                      <a:r>
                        <a:rPr lang="zh-CN" sz="2000" kern="100">
                          <a:effectLst/>
                        </a:rPr>
                        <a:t>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账户密码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258">
                <a:tc>
                  <a:txBody>
                    <a:bodyPr/>
                    <a:lstStyle/>
                    <a:p>
                      <a:pPr algn="just">
                        <a:spcAft>
                          <a:spcPts val="0"/>
                        </a:spcAft>
                      </a:pPr>
                      <a:r>
                        <a:rPr lang="zh-CN" sz="2000" kern="100">
                          <a:effectLst/>
                        </a:rPr>
                        <a:t>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填写验证码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4</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258">
                <a:tc>
                  <a:txBody>
                    <a:bodyPr/>
                    <a:lstStyle/>
                    <a:p>
                      <a:pPr algn="just">
                        <a:spcAft>
                          <a:spcPts val="0"/>
                        </a:spcAft>
                      </a:pPr>
                      <a:r>
                        <a:rPr lang="zh-CN" sz="2000" kern="100">
                          <a:effectLst/>
                        </a:rPr>
                        <a:t>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用户的真实手机号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11</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258">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用户使用的邮箱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字符串和数字</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50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ER</a:t>
            </a:r>
            <a:r>
              <a:rPr lang="zh-CN" altLang="en-US" dirty="0">
                <a:solidFill>
                  <a:schemeClr val="tx1"/>
                </a:solidFill>
              </a:rPr>
              <a:t>图</a:t>
            </a:r>
            <a:endParaRPr lang="zh-CN" altLang="en-US" dirty="0">
              <a:solidFill>
                <a:schemeClr val="tx1"/>
              </a:solidFill>
            </a:endParaRPr>
          </a:p>
        </p:txBody>
      </p:sp>
      <p:pic>
        <p:nvPicPr>
          <p:cNvPr id="4" name="图片 3" descr="图片包含 文字, 地图, 天空&#10;&#10;自动生成的说明"/>
          <p:cNvPicPr>
            <a:picLocks noChangeAspect="1"/>
          </p:cNvPicPr>
          <p:nvPr/>
        </p:nvPicPr>
        <p:blipFill>
          <a:blip r:embed="rId1"/>
          <a:stretch>
            <a:fillRect/>
          </a:stretch>
        </p:blipFill>
        <p:spPr>
          <a:xfrm>
            <a:off x="1426462" y="1382833"/>
            <a:ext cx="8824725" cy="45495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fontScale="90000"/>
          </a:bodyPr>
          <a:lstStyle/>
          <a:p>
            <a:r>
              <a:rPr lang="zh-CN" altLang="en-US" sz="6000" dirty="0">
                <a:solidFill>
                  <a:srgbClr val="FFFFFF"/>
                </a:solidFill>
              </a:rPr>
              <a:t>会议记录</a:t>
            </a:r>
            <a:r>
              <a:rPr lang="zh-CN" altLang="en-US" sz="6000" dirty="0">
                <a:solidFill>
                  <a:srgbClr val="FF0000"/>
                </a:solidFill>
              </a:rPr>
              <a:t>（放</a:t>
            </a:r>
            <a:r>
              <a:rPr lang="en-US" altLang="zh-CN" sz="6000" dirty="0">
                <a:solidFill>
                  <a:srgbClr val="FF0000"/>
                </a:solidFill>
              </a:rPr>
              <a:t>JAD</a:t>
            </a:r>
            <a:r>
              <a:rPr lang="zh-CN" altLang="en-US" sz="6000" dirty="0">
                <a:solidFill>
                  <a:srgbClr val="FF0000"/>
                </a:solidFill>
              </a:rPr>
              <a:t>会议记录和日常的一两份）</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需求冲突</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标题 3"/>
          <p:cNvSpPr>
            <a:spLocks noGrp="1"/>
          </p:cNvSpPr>
          <p:nvPr>
            <p:ph type="title"/>
          </p:nvPr>
        </p:nvSpPr>
        <p:spPr>
          <a:xfrm>
            <a:off x="743403" y="-103623"/>
            <a:ext cx="7673801" cy="1087656"/>
          </a:xfrm>
        </p:spPr>
        <p:txBody>
          <a:bodyPr vert="horz" lIns="91440" tIns="45720" rIns="91440" bIns="45720" rtlCol="0" anchor="b">
            <a:normAutofit/>
          </a:bodyPr>
          <a:lstStyle/>
          <a:p>
            <a:r>
              <a:rPr lang="en-US" altLang="zh-CN" sz="4800" dirty="0">
                <a:solidFill>
                  <a:schemeClr val="tx1"/>
                </a:solidFill>
              </a:rPr>
              <a:t>JAD</a:t>
            </a:r>
            <a:r>
              <a:rPr lang="zh-CN" altLang="en-US" sz="4800" dirty="0">
                <a:solidFill>
                  <a:schemeClr val="tx1"/>
                </a:solidFill>
              </a:rPr>
              <a:t>会议记录</a:t>
            </a:r>
            <a:endParaRPr lang="zh-CN" altLang="en-US" sz="4800" dirty="0">
              <a:solidFill>
                <a:schemeClr val="tx1"/>
              </a:solidFill>
            </a:endParaRPr>
          </a:p>
        </p:txBody>
      </p:sp>
      <p:graphicFrame>
        <p:nvGraphicFramePr>
          <p:cNvPr id="5" name="表格 4"/>
          <p:cNvGraphicFramePr>
            <a:graphicFrameLocks noGrp="1"/>
          </p:cNvGraphicFramePr>
          <p:nvPr/>
        </p:nvGraphicFramePr>
        <p:xfrm>
          <a:off x="705667" y="1167795"/>
          <a:ext cx="8790758" cy="5445343"/>
        </p:xfrm>
        <a:graphic>
          <a:graphicData uri="http://schemas.openxmlformats.org/drawingml/2006/table">
            <a:tbl>
              <a:tblPr/>
              <a:tblGrid>
                <a:gridCol w="1488604"/>
                <a:gridCol w="1546048"/>
                <a:gridCol w="1546045"/>
                <a:gridCol w="576506"/>
                <a:gridCol w="813282"/>
                <a:gridCol w="722425"/>
                <a:gridCol w="485649"/>
                <a:gridCol w="1612199"/>
              </a:tblGrid>
              <a:tr h="293984">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会议主题</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lnSpc>
                          <a:spcPct val="200000"/>
                        </a:lnSpc>
                        <a:spcBef>
                          <a:spcPts val="0"/>
                        </a:spcBef>
                        <a:spcAft>
                          <a:spcPts val="0"/>
                        </a:spcAft>
                      </a:pPr>
                      <a:r>
                        <a:rPr lang="en-US" sz="1100" b="1" i="0" u="none" strike="noStrike" kern="100">
                          <a:effectLst/>
                          <a:latin typeface="Times New Roman" panose="02020603050405020304" pitchFamily="18" charset="0"/>
                          <a:ea typeface="宋体" panose="02010600030101010101" pitchFamily="2" charset="-122"/>
                        </a:rPr>
                        <a:t>PRD-G17 </a:t>
                      </a:r>
                      <a:r>
                        <a:rPr lang="ja-JP" altLang="en-US" sz="1100" b="1" i="0" u="none" strike="noStrike" kern="100">
                          <a:effectLst/>
                          <a:latin typeface="Times New Roman" panose="02020603050405020304" pitchFamily="18" charset="0"/>
                          <a:ea typeface="宋体" panose="02010600030101010101" pitchFamily="2" charset="-122"/>
                        </a:rPr>
                        <a:t>小组与用户代表会议</a:t>
                      </a:r>
                      <a:endParaRPr lang="ja-JP"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会议时间</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fontAlgn="t">
                        <a:lnSpc>
                          <a:spcPct val="200000"/>
                        </a:lnSpc>
                        <a:spcBef>
                          <a:spcPts val="0"/>
                        </a:spcBef>
                        <a:spcAft>
                          <a:spcPts val="0"/>
                        </a:spcAft>
                      </a:pPr>
                      <a:r>
                        <a:rPr lang="en-US" altLang="ja-JP" sz="1100" b="1" i="0" u="none" strike="noStrike" kern="100">
                          <a:effectLst/>
                          <a:latin typeface="Times New Roman" panose="02020603050405020304" pitchFamily="18" charset="0"/>
                          <a:ea typeface="宋体" panose="02010600030101010101" pitchFamily="2" charset="-122"/>
                        </a:rPr>
                        <a:t>2019.01.9 17</a:t>
                      </a:r>
                      <a:r>
                        <a:rPr lang="ja-JP" altLang="en-US" sz="1100" b="1" i="0" u="none" strike="noStrike" kern="100">
                          <a:effectLst/>
                          <a:latin typeface="Times New Roman" panose="02020603050405020304" pitchFamily="18" charset="0"/>
                          <a:ea typeface="宋体" panose="02010600030101010101" pitchFamily="2" charset="-122"/>
                        </a:rPr>
                        <a:t>时</a:t>
                      </a:r>
                      <a:r>
                        <a:rPr lang="en-US" altLang="ja-JP" sz="1100" b="1" i="0" u="none" strike="noStrike" kern="100">
                          <a:effectLst/>
                          <a:latin typeface="Times New Roman" panose="02020603050405020304" pitchFamily="18" charset="0"/>
                          <a:ea typeface="宋体" panose="02010600030101010101" pitchFamily="2" charset="-122"/>
                        </a:rPr>
                        <a:t>00</a:t>
                      </a:r>
                      <a:r>
                        <a:rPr lang="ja-JP" altLang="en-US" sz="1100" b="1" i="0" u="none" strike="noStrike" kern="100">
                          <a:effectLst/>
                          <a:latin typeface="Times New Roman" panose="02020603050405020304" pitchFamily="18" charset="0"/>
                          <a:ea typeface="宋体" panose="02010600030101010101" pitchFamily="2" charset="-122"/>
                        </a:rPr>
                        <a:t>分</a:t>
                      </a:r>
                      <a:endParaRPr lang="ja-JP"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293984">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会议地点</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理四</a:t>
                      </a:r>
                      <a:r>
                        <a:rPr lang="en-US" altLang="zh-CN" sz="1100" b="1" i="0" u="none" strike="noStrike" kern="100">
                          <a:effectLst/>
                          <a:latin typeface="Times New Roman" panose="02020603050405020304" pitchFamily="18" charset="0"/>
                          <a:ea typeface="宋体" panose="02010600030101010101" pitchFamily="2" charset="-122"/>
                        </a:rPr>
                        <a:t>504</a:t>
                      </a:r>
                      <a:r>
                        <a:rPr lang="zh-CN" altLang="en-US" sz="1100" b="1" i="0" u="none" strike="noStrike" kern="100">
                          <a:effectLst/>
                          <a:latin typeface="Times New Roman" panose="02020603050405020304" pitchFamily="18" charset="0"/>
                          <a:ea typeface="宋体" panose="02010600030101010101" pitchFamily="2" charset="-122"/>
                        </a:rPr>
                        <a:t>办公室</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记 录 人</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童欣</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ctr" fontAlgn="ctr">
                        <a:lnSpc>
                          <a:spcPct val="200000"/>
                        </a:lnSpc>
                        <a:spcBef>
                          <a:spcPts val="0"/>
                        </a:spcBef>
                        <a:spcAft>
                          <a:spcPts val="0"/>
                        </a:spcAft>
                      </a:pPr>
                      <a:r>
                        <a:rPr lang="zh-CN" altLang="en-US" sz="1100" b="1" i="0" u="none" strike="noStrike" kern="100" dirty="0">
                          <a:effectLst/>
                          <a:latin typeface="Times New Roman" panose="02020603050405020304" pitchFamily="18" charset="0"/>
                          <a:ea typeface="宋体" panose="02010600030101010101" pitchFamily="2" charset="-122"/>
                        </a:rPr>
                        <a:t>身份</a:t>
                      </a:r>
                      <a:endParaRPr lang="zh-CN" altLang="en-US" sz="2000" b="1" i="0" u="none" strike="noStrike" dirty="0">
                        <a:effectLst/>
                        <a:latin typeface="Arial" panose="020B0604020202020204" pitchFamily="34" charset="0"/>
                      </a:endParaRPr>
                    </a:p>
                  </a:txBody>
                  <a:tcPr marL="40831" marR="40831" marT="56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开发人员</a:t>
                      </a:r>
                      <a:endParaRPr lang="zh-CN" altLang="en-US" sz="2000" b="1" i="0" u="none" strike="noStrike">
                        <a:effectLst/>
                        <a:latin typeface="Arial" panose="020B0604020202020204" pitchFamily="34" charset="0"/>
                      </a:endParaRPr>
                    </a:p>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 </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dirty="0">
                          <a:effectLst/>
                          <a:latin typeface="Times New Roman" panose="02020603050405020304" pitchFamily="18" charset="0"/>
                          <a:ea typeface="宋体" panose="02010600030101010101" pitchFamily="2" charset="-122"/>
                        </a:rPr>
                        <a:t>教师代表</a:t>
                      </a:r>
                      <a:endParaRPr lang="zh-CN" altLang="en-US" sz="2000" b="1" i="0" u="none" strike="noStrike" dirty="0">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管理员</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游客代表</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学生代表</a:t>
                      </a:r>
                      <a:endParaRPr lang="zh-CN" altLang="en-US" sz="2000" b="1" i="0" u="none" strike="noStrike">
                        <a:effectLst/>
                        <a:latin typeface="Arial" panose="020B0604020202020204" pitchFamily="34" charset="0"/>
                      </a:endParaRPr>
                    </a:p>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 </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84">
                <a:tc>
                  <a:txBody>
                    <a:bodyPr/>
                    <a:lstStyle/>
                    <a:p>
                      <a:pPr algn="ctr" fontAlgn="ctr">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用户代表</a:t>
                      </a:r>
                      <a:endParaRPr lang="zh-CN" altLang="en-US" sz="2000" b="1" i="0" u="none" strike="noStrike">
                        <a:effectLst/>
                        <a:latin typeface="Arial" panose="020B0604020202020204" pitchFamily="34" charset="0"/>
                      </a:endParaRPr>
                    </a:p>
                  </a:txBody>
                  <a:tcPr marL="40831" marR="40831" marT="56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彭慧铭</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杨枨</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潘琳</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雷震</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罗培铖</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84">
                <a:tc>
                  <a:txBody>
                    <a:bodyPr/>
                    <a:lstStyle/>
                    <a:p>
                      <a:pPr algn="ctr" fontAlgn="ctr">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参会人员</a:t>
                      </a:r>
                      <a:endParaRPr lang="zh-CN" altLang="en-US" sz="2000" b="1" i="0" u="none" strike="noStrike">
                        <a:effectLst/>
                        <a:latin typeface="Arial" panose="020B0604020202020204" pitchFamily="34" charset="0"/>
                      </a:endParaRPr>
                    </a:p>
                  </a:txBody>
                  <a:tcPr marL="40831" marR="40831" marT="56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童欣，陈婧唯，陈雅菁，吴自强，刘震，陈雅菁</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293984">
                <a:tc>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请假人员</a:t>
                      </a:r>
                      <a:endParaRPr lang="zh-CN" altLang="en-US" sz="2000" b="1" i="0" u="none" strike="noStrike">
                        <a:effectLst/>
                        <a:latin typeface="Arial" panose="020B0604020202020204" pitchFamily="34" charset="0"/>
                      </a:endParaRPr>
                    </a:p>
                  </a:txBody>
                  <a:tcPr marL="40831" marR="40831" marT="56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张天颖</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gridSpan="2">
                  <a:txBody>
                    <a:bodyPr/>
                    <a:lstStyle/>
                    <a:p>
                      <a:pPr algn="ctr" fontAlgn="t">
                        <a:lnSpc>
                          <a:spcPct val="200000"/>
                        </a:lnSpc>
                        <a:spcBef>
                          <a:spcPts val="0"/>
                        </a:spcBef>
                        <a:spcAft>
                          <a:spcPts val="0"/>
                        </a:spcAft>
                      </a:pPr>
                      <a:r>
                        <a:rPr lang="zh-CN" altLang="en-US" sz="1100" b="1" i="0" u="none" strike="noStrike" kern="100">
                          <a:effectLst/>
                          <a:latin typeface="Times New Roman" panose="02020603050405020304" pitchFamily="18" charset="0"/>
                          <a:ea typeface="宋体" panose="02010600030101010101" pitchFamily="2" charset="-122"/>
                        </a:rPr>
                        <a:t>会议时长</a:t>
                      </a:r>
                      <a:endParaRPr lang="zh-CN"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fontAlgn="t">
                        <a:lnSpc>
                          <a:spcPct val="200000"/>
                        </a:lnSpc>
                        <a:spcBef>
                          <a:spcPts val="0"/>
                        </a:spcBef>
                        <a:spcAft>
                          <a:spcPts val="0"/>
                        </a:spcAft>
                      </a:pPr>
                      <a:r>
                        <a:rPr lang="en-US" altLang="ja-JP" sz="1100" b="1" i="0" u="none" strike="noStrike" kern="100">
                          <a:effectLst/>
                          <a:latin typeface="Times New Roman" panose="02020603050405020304" pitchFamily="18" charset="0"/>
                          <a:ea typeface="宋体" panose="02010600030101010101" pitchFamily="2" charset="-122"/>
                        </a:rPr>
                        <a:t>30</a:t>
                      </a:r>
                      <a:r>
                        <a:rPr lang="ja-JP" altLang="en-US" sz="1100" b="1" i="0" u="none" strike="noStrike" kern="100">
                          <a:effectLst/>
                          <a:latin typeface="Times New Roman" panose="02020603050405020304" pitchFamily="18" charset="0"/>
                          <a:ea typeface="宋体" panose="02010600030101010101" pitchFamily="2" charset="-122"/>
                        </a:rPr>
                        <a:t>分钟</a:t>
                      </a:r>
                      <a:endParaRPr lang="ja-JP" altLang="en-US" sz="2000" b="1" i="0" u="none" strike="noStrike">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709461">
                <a:tc gridSpan="8">
                  <a:txBody>
                    <a:bodyPr/>
                    <a:lstStyle/>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摘要：为了解决冲突的</a:t>
                      </a:r>
                      <a:r>
                        <a:rPr lang="en-US" sz="1100" b="1" i="0" u="none" strike="noStrike" kern="100" dirty="0">
                          <a:effectLst/>
                          <a:latin typeface="Times New Roman" panose="02020603050405020304" pitchFamily="18" charset="0"/>
                          <a:ea typeface="宋体" panose="02010600030101010101" pitchFamily="2" charset="-122"/>
                        </a:rPr>
                        <a:t>JAD</a:t>
                      </a:r>
                      <a:r>
                        <a:rPr lang="ja-JP" altLang="en-US" sz="1100" b="1" i="0" u="none" strike="noStrike" kern="100" dirty="0">
                          <a:effectLst/>
                          <a:latin typeface="Times New Roman" panose="02020603050405020304" pitchFamily="18" charset="0"/>
                          <a:ea typeface="宋体" panose="02010600030101010101" pitchFamily="2" charset="-122"/>
                        </a:rPr>
                        <a:t>会议</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a:t>
                      </a:r>
                      <a:r>
                        <a:rPr lang="en-US" altLang="ja-JP" sz="1100" b="1" i="0" u="none" strike="noStrike" kern="100" dirty="0">
                          <a:effectLst/>
                          <a:latin typeface="Times New Roman" panose="02020603050405020304" pitchFamily="18" charset="0"/>
                          <a:ea typeface="宋体" panose="02010600030101010101" pitchFamily="2" charset="-122"/>
                        </a:rPr>
                        <a:t>1</a:t>
                      </a:r>
                      <a:r>
                        <a:rPr lang="ja-JP" altLang="en-US" sz="1100" b="1" i="0" u="none" strike="noStrike" kern="100" dirty="0">
                          <a:effectLst/>
                          <a:latin typeface="Times New Roman" panose="02020603050405020304" pitchFamily="18" charset="0"/>
                          <a:ea typeface="宋体" panose="02010600030101010101" pitchFamily="2" charset="-122"/>
                        </a:rPr>
                        <a:t>月</a:t>
                      </a:r>
                      <a:r>
                        <a:rPr lang="en-US" altLang="ja-JP" sz="1100" b="1" i="0" u="none" strike="noStrike" kern="100" dirty="0">
                          <a:effectLst/>
                          <a:latin typeface="Times New Roman" panose="02020603050405020304" pitchFamily="18" charset="0"/>
                          <a:ea typeface="宋体" panose="02010600030101010101" pitchFamily="2" charset="-122"/>
                        </a:rPr>
                        <a:t>9</a:t>
                      </a:r>
                      <a:r>
                        <a:rPr lang="ja-JP" altLang="en-US" sz="1100" b="1" i="0" u="none" strike="noStrike" kern="100" dirty="0">
                          <a:effectLst/>
                          <a:latin typeface="Times New Roman" panose="02020603050405020304" pitchFamily="18" charset="0"/>
                          <a:ea typeface="宋体" panose="02010600030101010101" pitchFamily="2" charset="-122"/>
                        </a:rPr>
                        <a:t>日对各位用户代表进行了</a:t>
                      </a:r>
                      <a:r>
                        <a:rPr lang="en-US" sz="1100" b="1" i="0" u="none" strike="noStrike" kern="100" dirty="0">
                          <a:effectLst/>
                          <a:latin typeface="Times New Roman" panose="02020603050405020304" pitchFamily="18" charset="0"/>
                          <a:ea typeface="宋体" panose="02010600030101010101" pitchFamily="2" charset="-122"/>
                        </a:rPr>
                        <a:t>JAD</a:t>
                      </a:r>
                      <a:r>
                        <a:rPr lang="ja-JP" altLang="en-US" sz="1100" b="1" i="0" u="none" strike="noStrike" kern="100" dirty="0">
                          <a:effectLst/>
                          <a:latin typeface="Times New Roman" panose="02020603050405020304" pitchFamily="18" charset="0"/>
                          <a:ea typeface="宋体" panose="02010600030101010101" pitchFamily="2" charset="-122"/>
                        </a:rPr>
                        <a:t>解决冲突的会议。</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访谈开始，项目经理向各位代表介绍了大家的身份，增进了大家的了解。</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此次会议的主要目的是为了解决各用户代表的冲突，现记录如下：</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a:t>
                      </a:r>
                      <a:r>
                        <a:rPr lang="en-US" altLang="ja-JP" sz="1100" b="1" i="0" u="none" strike="noStrike" kern="100" dirty="0">
                          <a:effectLst/>
                          <a:latin typeface="Times New Roman" panose="02020603050405020304" pitchFamily="18" charset="0"/>
                          <a:ea typeface="宋体" panose="02010600030101010101" pitchFamily="2" charset="-122"/>
                        </a:rPr>
                        <a:t>1.</a:t>
                      </a:r>
                      <a:r>
                        <a:rPr lang="ja-JP" altLang="en-US" sz="1100" b="1" i="0" u="none" strike="noStrike" kern="100" dirty="0">
                          <a:effectLst/>
                          <a:latin typeface="Times New Roman" panose="02020603050405020304" pitchFamily="18" charset="0"/>
                          <a:ea typeface="宋体" panose="02010600030101010101" pitchFamily="2" charset="-122"/>
                        </a:rPr>
                        <a:t>我们的游客与教师代表在需求方面存在冲突，游客希望不仅能在首页上看到教师信息，课程信息等内容，也能具体看博主的个人空间和文章以及课程的公告资料等信息，而我们的教师代表并不希望游客能看到这些，需要登录才能看到进一步的信息。如果不登录只能看到首页。所以在此基础上进行了讨论，最后决定遵从教师代表的意见。</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a:t>
                      </a:r>
                      <a:r>
                        <a:rPr lang="en-US" altLang="ja-JP" sz="1100" b="1" i="0" u="none" strike="noStrike" kern="100" dirty="0">
                          <a:effectLst/>
                          <a:latin typeface="Times New Roman" panose="02020603050405020304" pitchFamily="18" charset="0"/>
                          <a:ea typeface="宋体" panose="02010600030101010101" pitchFamily="2" charset="-122"/>
                        </a:rPr>
                        <a:t>2.</a:t>
                      </a:r>
                      <a:r>
                        <a:rPr lang="ja-JP" altLang="en-US" sz="1100" b="1" i="0" u="none" strike="noStrike" kern="100" dirty="0">
                          <a:effectLst/>
                          <a:latin typeface="Times New Roman" panose="02020603050405020304" pitchFamily="18" charset="0"/>
                          <a:ea typeface="宋体" panose="02010600030101010101" pitchFamily="2" charset="-122"/>
                        </a:rPr>
                        <a:t>项目经理为我们的开发代表讲述了我们网站的基本信息，之后开发人员提了一些细节方面的意见。</a:t>
                      </a:r>
                      <a:endParaRPr lang="ja-JP" altLang="en-US" sz="2000" b="1" i="0" u="none" strike="noStrike" dirty="0">
                        <a:effectLst/>
                        <a:latin typeface="Arial" panose="020B0604020202020204" pitchFamily="34" charset="0"/>
                      </a:endParaRPr>
                    </a:p>
                    <a:p>
                      <a:pPr indent="457200" algn="just" fontAlgn="t">
                        <a:lnSpc>
                          <a:spcPct val="150000"/>
                        </a:lnSpc>
                        <a:spcBef>
                          <a:spcPts val="0"/>
                        </a:spcBef>
                        <a:spcAft>
                          <a:spcPts val="0"/>
                        </a:spcAft>
                      </a:pPr>
                      <a:r>
                        <a:rPr lang="en-US" altLang="ja-JP" sz="1100" b="1" i="0" u="none" strike="noStrike" kern="100" dirty="0">
                          <a:effectLst/>
                          <a:latin typeface="Times New Roman" panose="02020603050405020304" pitchFamily="18" charset="0"/>
                          <a:ea typeface="宋体" panose="02010600030101010101" pitchFamily="2" charset="-122"/>
                        </a:rPr>
                        <a:t>3.</a:t>
                      </a:r>
                      <a:r>
                        <a:rPr lang="ja-JP" altLang="en-US" sz="1100" b="1" i="0" u="none" strike="noStrike" kern="100" dirty="0">
                          <a:effectLst/>
                          <a:latin typeface="Times New Roman" panose="02020603050405020304" pitchFamily="18" charset="0"/>
                          <a:ea typeface="宋体" panose="02010600030101010101" pitchFamily="2" charset="-122"/>
                        </a:rPr>
                        <a:t>管理员代表也就网站管理系统发表了自己的意见。</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最后项目经理发表了结束语，此次</a:t>
                      </a:r>
                      <a:r>
                        <a:rPr lang="en-US" sz="1100" b="1" i="0" u="none" strike="noStrike" kern="100" dirty="0">
                          <a:effectLst/>
                          <a:latin typeface="Times New Roman" panose="02020603050405020304" pitchFamily="18" charset="0"/>
                          <a:ea typeface="宋体" panose="02010600030101010101" pitchFamily="2" charset="-122"/>
                        </a:rPr>
                        <a:t>JAD</a:t>
                      </a:r>
                      <a:r>
                        <a:rPr lang="ja-JP" altLang="en-US" sz="1100" b="1" i="0" u="none" strike="noStrike" kern="100" dirty="0">
                          <a:effectLst/>
                          <a:latin typeface="Times New Roman" panose="02020603050405020304" pitchFamily="18" charset="0"/>
                          <a:ea typeface="宋体" panose="02010600030101010101" pitchFamily="2" charset="-122"/>
                        </a:rPr>
                        <a:t>会议结束</a:t>
                      </a:r>
                      <a:endParaRPr lang="ja-JP" altLang="en-US" sz="2000" b="1" i="0" u="none" strike="noStrike" dirty="0">
                        <a:effectLst/>
                        <a:latin typeface="Arial" panose="020B0604020202020204" pitchFamily="34" charset="0"/>
                      </a:endParaRPr>
                    </a:p>
                    <a:p>
                      <a:pPr algn="just" fontAlgn="t">
                        <a:lnSpc>
                          <a:spcPct val="150000"/>
                        </a:lnSpc>
                        <a:spcBef>
                          <a:spcPts val="0"/>
                        </a:spcBef>
                        <a:spcAft>
                          <a:spcPts val="0"/>
                        </a:spcAft>
                      </a:pPr>
                      <a:r>
                        <a:rPr lang="ja-JP" altLang="en-US" sz="1100" b="1" i="0" u="none" strike="noStrike" kern="100" dirty="0">
                          <a:effectLst/>
                          <a:latin typeface="Times New Roman" panose="02020603050405020304" pitchFamily="18" charset="0"/>
                          <a:ea typeface="宋体" panose="02010600030101010101" pitchFamily="2" charset="-122"/>
                        </a:rPr>
                        <a:t>      我们将根据各代表的反馈对我们的项目进行修改。</a:t>
                      </a:r>
                      <a:endParaRPr lang="ja-JP" altLang="en-US" sz="2000" b="1" i="0" u="none" strike="noStrike" dirty="0">
                        <a:effectLst/>
                        <a:latin typeface="Arial" panose="020B0604020202020204" pitchFamily="34" charset="0"/>
                      </a:endParaRPr>
                    </a:p>
                  </a:txBody>
                  <a:tcPr marL="54441" marR="54441" marT="27221" marB="272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266112" y="1894098"/>
            <a:ext cx="6960759" cy="2849671"/>
          </a:xfrm>
        </p:spPr>
        <p:txBody>
          <a:bodyPr vert="horz" lIns="91440" tIns="45720" rIns="91440" bIns="45720" rtlCol="0" anchor="b">
            <a:normAutofit/>
          </a:bodyPr>
          <a:lstStyle/>
          <a:p>
            <a:r>
              <a:rPr lang="zh-CN" altLang="en-US" sz="6000" dirty="0">
                <a:solidFill>
                  <a:srgbClr val="FFFFFF"/>
                </a:solidFill>
              </a:rPr>
              <a:t>需求优先级</a:t>
            </a:r>
            <a:br>
              <a:rPr lang="en-US" altLang="zh-CN" sz="6000" dirty="0">
                <a:solidFill>
                  <a:srgbClr val="FFFFFF"/>
                </a:solidFill>
              </a:rPr>
            </a:br>
            <a:r>
              <a:rPr lang="zh-CN" altLang="en-US" sz="6000" dirty="0">
                <a:solidFill>
                  <a:srgbClr val="FFFFFF"/>
                </a:solidFill>
              </a:rPr>
              <a:t>（</a:t>
            </a:r>
            <a:r>
              <a:rPr lang="en-US" altLang="zh-CN" sz="6000" dirty="0">
                <a:solidFill>
                  <a:srgbClr val="FFFFFF"/>
                </a:solidFill>
              </a:rPr>
              <a:t>TBD</a:t>
            </a:r>
            <a:r>
              <a:rPr lang="zh-CN" altLang="en-US" sz="6000" dirty="0">
                <a:solidFill>
                  <a:srgbClr val="FFFFFF"/>
                </a:solidFill>
              </a:rPr>
              <a:t>）</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4" y="609600"/>
            <a:ext cx="8596668" cy="3891280"/>
          </a:xfrm>
        </p:spPr>
        <p:txBody>
          <a:bodyPr>
            <a:normAutofit/>
          </a:bodyPr>
          <a:lstStyle/>
          <a:p>
            <a:r>
              <a:rPr lang="zh-CN" altLang="en-US" dirty="0">
                <a:solidFill>
                  <a:schemeClr val="tx1"/>
                </a:solidFill>
              </a:rPr>
              <a:t>优先级权重</a:t>
            </a:r>
            <a:br>
              <a:rPr lang="en-US" altLang="zh-CN" dirty="0">
                <a:solidFill>
                  <a:schemeClr val="tx1"/>
                </a:solidFill>
              </a:rPr>
            </a:br>
            <a:br>
              <a:rPr lang="en-US" altLang="zh-CN" dirty="0">
                <a:solidFill>
                  <a:schemeClr val="tx1"/>
                </a:solidFill>
              </a:rPr>
            </a:br>
            <a:r>
              <a:rPr lang="zh-CN" altLang="en-US" dirty="0">
                <a:solidFill>
                  <a:schemeClr val="tx1"/>
                </a:solidFill>
              </a:rPr>
              <a:t>客户代表</a:t>
            </a:r>
            <a:r>
              <a:rPr lang="en-US" altLang="zh-CN" dirty="0">
                <a:solidFill>
                  <a:schemeClr val="tx1"/>
                </a:solidFill>
              </a:rPr>
              <a:t>1.5</a:t>
            </a:r>
            <a:br>
              <a:rPr lang="en-US" altLang="zh-CN" dirty="0">
                <a:solidFill>
                  <a:schemeClr val="tx1"/>
                </a:solidFill>
              </a:rPr>
            </a:br>
            <a:r>
              <a:rPr lang="zh-CN" altLang="en-US" dirty="0">
                <a:solidFill>
                  <a:schemeClr val="tx1"/>
                </a:solidFill>
              </a:rPr>
              <a:t>用户代表</a:t>
            </a:r>
            <a:r>
              <a:rPr lang="en-US" altLang="zh-CN" dirty="0">
                <a:solidFill>
                  <a:schemeClr val="tx1"/>
                </a:solidFill>
              </a:rPr>
              <a:t>1.0</a:t>
            </a:r>
            <a:br>
              <a:rPr lang="en-US" altLang="zh-CN" dirty="0">
                <a:solidFill>
                  <a:schemeClr val="tx1"/>
                </a:solidFill>
              </a:rPr>
            </a:br>
            <a:r>
              <a:rPr lang="zh-CN" altLang="en-US" dirty="0">
                <a:solidFill>
                  <a:schemeClr val="tx1"/>
                </a:solidFill>
              </a:rPr>
              <a:t>游客代表</a:t>
            </a:r>
            <a:r>
              <a:rPr lang="en-US" altLang="zh-CN" dirty="0">
                <a:solidFill>
                  <a:schemeClr val="tx1"/>
                </a:solidFill>
              </a:rPr>
              <a:t>0.5</a:t>
            </a:r>
            <a:endParaRPr lang="zh-CN" altLang="en-US"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3810000"/>
          </a:xfrm>
        </p:spPr>
        <p:txBody>
          <a:bodyPr vert="horz" lIns="91440" tIns="45720" rIns="91440" bIns="45720" rtlCol="0" anchor="b">
            <a:normAutofit/>
          </a:bodyPr>
          <a:lstStyle/>
          <a:p>
            <a:br>
              <a:rPr lang="en-US" altLang="zh-CN" sz="6000" dirty="0">
                <a:solidFill>
                  <a:srgbClr val="FFFFFF"/>
                </a:solidFill>
              </a:rPr>
            </a:br>
            <a:r>
              <a:rPr lang="en-US" altLang="zh-CN" sz="6000" dirty="0">
                <a:solidFill>
                  <a:srgbClr val="FFFFFF"/>
                </a:solidFill>
              </a:rPr>
              <a:t>UML</a:t>
            </a:r>
            <a:r>
              <a:rPr lang="zh-CN" altLang="en-US" sz="6000" dirty="0">
                <a:solidFill>
                  <a:srgbClr val="FFFFFF"/>
                </a:solidFill>
              </a:rPr>
              <a:t>图例</a:t>
            </a:r>
            <a:br>
              <a:rPr lang="en-US" altLang="zh-CN" sz="6000" dirty="0">
                <a:solidFill>
                  <a:srgbClr val="FFFFFF"/>
                </a:solidFill>
              </a:rPr>
            </a:b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活动图</a:t>
            </a:r>
            <a:endParaRPr lang="zh-CN" altLang="en-US" dirty="0">
              <a:solidFill>
                <a:schemeClr val="tx1"/>
              </a:solidFill>
            </a:endParaRPr>
          </a:p>
        </p:txBody>
      </p:sp>
      <p:pic>
        <p:nvPicPr>
          <p:cNvPr id="5122" name="图片 122" descr="C9PS1PM@5)O2FOGSI1}9_]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3228" y="512077"/>
            <a:ext cx="3914332" cy="60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89280" y="6063734"/>
            <a:ext cx="3352800" cy="461665"/>
          </a:xfrm>
          <a:prstGeom prst="rect">
            <a:avLst/>
          </a:prstGeom>
          <a:noFill/>
        </p:spPr>
        <p:txBody>
          <a:bodyPr wrap="square" rtlCol="0">
            <a:spAutoFit/>
          </a:bodyPr>
          <a:lstStyle/>
          <a:p>
            <a:r>
              <a:rPr lang="zh-CN" altLang="en-US" sz="2400" dirty="0"/>
              <a:t>个人中心</a:t>
            </a:r>
            <a:r>
              <a:rPr lang="en-US" altLang="zh-CN" sz="2400" dirty="0"/>
              <a:t>-</a:t>
            </a:r>
            <a:r>
              <a:rPr lang="zh-CN" altLang="en-US" sz="2400" dirty="0"/>
              <a:t>课程管理</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106115836256246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3248" y="596900"/>
            <a:ext cx="796550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3825" y="3752849"/>
            <a:ext cx="2165349" cy="461665"/>
          </a:xfrm>
          <a:prstGeom prst="rect">
            <a:avLst/>
          </a:prstGeom>
        </p:spPr>
        <p:txBody>
          <a:bodyPr wrap="square">
            <a:spAutoFit/>
          </a:bodyPr>
          <a:lstStyle/>
          <a:p>
            <a:r>
              <a:rPr lang="zh-CN" altLang="zh-CN" sz="2400" dirty="0"/>
              <a:t>修改教师介绍</a:t>
            </a:r>
            <a:endParaRPr lang="zh-CN" altLang="en-US" sz="3200" dirty="0"/>
          </a:p>
        </p:txBody>
      </p:sp>
      <p:pic>
        <p:nvPicPr>
          <p:cNvPr id="9219" name="Picture 3" descr="9166082269295195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3159124"/>
            <a:ext cx="7893050" cy="16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38126" y="981075"/>
            <a:ext cx="1743074" cy="461665"/>
          </a:xfrm>
          <a:prstGeom prst="rect">
            <a:avLst/>
          </a:prstGeom>
        </p:spPr>
        <p:txBody>
          <a:bodyPr wrap="square">
            <a:spAutoFit/>
          </a:bodyPr>
          <a:lstStyle/>
          <a:p>
            <a:r>
              <a:rPr lang="zh-CN" altLang="zh-CN" sz="2400" dirty="0"/>
              <a:t>课程搜索</a:t>
            </a:r>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6" name="Group 44"/>
          <p:cNvGrpSpPr>
            <a:grpSpLocks noGrp="1" noRot="1" noChangeAspect="1" noMove="1" noResize="1" noUngrp="1"/>
          </p:cNvGrpSpPr>
          <p:nvPr/>
        </p:nvGrpSpPr>
        <p:grpSpPr>
          <a:xfrm>
            <a:off x="0" y="-8467"/>
            <a:ext cx="12192000" cy="6866467"/>
            <a:chOff x="0" y="-8467"/>
            <a:chExt cx="12192000" cy="6866467"/>
          </a:xfrm>
        </p:grpSpPr>
        <p:sp>
          <p:nvSpPr>
            <p:cNvPr id="4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8"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58"/>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60"/>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4"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非功能性需求</a:t>
            </a:r>
            <a:endParaRPr lang="en-US" altLang="zh-CN" sz="6000" dirty="0">
              <a:solidFill>
                <a:srgbClr val="FFFFFF"/>
              </a:solidFill>
            </a:endParaRPr>
          </a:p>
        </p:txBody>
      </p:sp>
      <p:sp>
        <p:nvSpPr>
          <p:cNvPr id="75" name="Isosceles Triangle 74"/>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674" y="1060847"/>
            <a:ext cx="9629776" cy="2831544"/>
          </a:xfrm>
          <a:prstGeom prst="rect">
            <a:avLst/>
          </a:prstGeom>
        </p:spPr>
        <p:txBody>
          <a:bodyPr wrap="square">
            <a:spAutoFit/>
          </a:bodyPr>
          <a:lstStyle/>
          <a:p>
            <a:pPr marL="269875" indent="-269875">
              <a:spcAft>
                <a:spcPts val="0"/>
              </a:spcAft>
              <a:tabLst>
                <a:tab pos="228600" algn="l"/>
              </a:tabLst>
            </a:pPr>
            <a:r>
              <a:rPr lang="zh-CN" altLang="zh-CN" sz="32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非功能性需求</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9875" indent="-269875">
              <a:spcAft>
                <a:spcPts val="0"/>
              </a:spcAft>
              <a:tabLst>
                <a:tab pos="228600" algn="l"/>
              </a:tabLst>
            </a:pPr>
            <a:endParaRPr lang="en-US"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a:p>
            <a:pPr marL="269875" indent="-269875">
              <a:spcAft>
                <a:spcPts val="0"/>
              </a:spcAft>
              <a:tabLst>
                <a:tab pos="228600" algn="l"/>
              </a:tabLst>
            </a:pPr>
            <a:r>
              <a:rPr lang="zh-CN"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性能需求</a:t>
            </a:r>
            <a:endPar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6700" indent="266700"/>
            <a:r>
              <a:rPr lang="zh-CN" altLang="zh-CN" sz="2400" kern="100" dirty="0">
                <a:latin typeface="Times New Roman" panose="02020603050405020304" pitchFamily="18" charset="0"/>
                <a:ea typeface="宋体" panose="02010600030101010101" pitchFamily="2" charset="-122"/>
              </a:rPr>
              <a:t>支持至少</a:t>
            </a:r>
            <a:r>
              <a:rPr lang="en-US" altLang="zh-CN" sz="2400" kern="100" dirty="0">
                <a:latin typeface="Times New Roman" panose="02020603050405020304" pitchFamily="18" charset="0"/>
                <a:ea typeface="宋体" panose="02010600030101010101" pitchFamily="2" charset="-122"/>
              </a:rPr>
              <a:t>300</a:t>
            </a:r>
            <a:r>
              <a:rPr lang="zh-CN" altLang="zh-CN" sz="2400" kern="100" dirty="0">
                <a:latin typeface="Times New Roman" panose="02020603050405020304" pitchFamily="18" charset="0"/>
                <a:ea typeface="宋体" panose="02010600030101010101" pitchFamily="2" charset="-122"/>
              </a:rPr>
              <a:t>人同时在线，每个页面的平均反应时间不超过</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秒</a:t>
            </a:r>
            <a:endParaRPr lang="zh-CN" altLang="zh-CN" sz="2400" kern="100" dirty="0">
              <a:latin typeface="Times New Roman" panose="02020603050405020304" pitchFamily="18" charset="0"/>
              <a:ea typeface="宋体" panose="02010600030101010101" pitchFamily="2" charset="-122"/>
            </a:endParaRP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多人同时上传或下载资源，对于资源的传输要对客户端进行限流</a:t>
            </a:r>
            <a:endParaRPr lang="zh-CN" altLang="zh-CN" sz="2400" kern="100" dirty="0">
              <a:latin typeface="Times New Roman" panose="02020603050405020304" pitchFamily="18" charset="0"/>
              <a:ea typeface="宋体" panose="02010600030101010101" pitchFamily="2" charset="-122"/>
            </a:endParaRP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每天运行</a:t>
            </a:r>
            <a:r>
              <a:rPr lang="en-US" altLang="zh-CN" sz="2400" kern="100" dirty="0">
                <a:latin typeface="Times New Roman" panose="02020603050405020304" pitchFamily="18" charset="0"/>
                <a:ea typeface="宋体" panose="02010600030101010101" pitchFamily="2" charset="-122"/>
              </a:rPr>
              <a:t>8</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00-22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TBD</a:t>
            </a:r>
            <a:r>
              <a:rPr lang="zh-CN" altLang="zh-CN" sz="2400" kern="100" dirty="0">
                <a:latin typeface="Times New Roman" panose="02020603050405020304" pitchFamily="18"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marL="269875"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p:cNvGrpSpPr>
            <a:grpSpLocks noGrp="1" noRot="1" noChangeAspect="1" noMove="1" noResize="1" noUngrp="1"/>
          </p:cNvGrpSpPr>
          <p:nvPr/>
        </p:nvGrpSpPr>
        <p:grpSpPr>
          <a:xfrm>
            <a:off x="0" y="-8467"/>
            <a:ext cx="12192000" cy="6866467"/>
            <a:chOff x="0" y="-8467"/>
            <a:chExt cx="12192000" cy="6866467"/>
          </a:xfrm>
        </p:grpSpPr>
        <p:sp>
          <p:nvSpPr>
            <p:cNvPr id="8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测试用例</a:t>
            </a:r>
            <a:endParaRPr lang="en-US" altLang="zh-CN" sz="6000" dirty="0">
              <a:solidFill>
                <a:srgbClr val="FFFFFF"/>
              </a:solidFill>
            </a:endParaRPr>
          </a:p>
        </p:txBody>
      </p:sp>
      <p:sp>
        <p:nvSpPr>
          <p:cNvPr id="110" name="Isosceles Triangle 10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内部评审记录</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31900" y="1691215"/>
          <a:ext cx="6464300" cy="2985560"/>
        </p:xfrm>
        <a:graphic>
          <a:graphicData uri="http://schemas.openxmlformats.org/drawingml/2006/table">
            <a:tbl>
              <a:tblPr firstRow="1" bandRow="1">
                <a:tableStyleId>{5C22544A-7EE6-4342-B048-85BDC9FD1C3A}</a:tableStyleId>
              </a:tblPr>
              <a:tblGrid>
                <a:gridCol w="3232150"/>
                <a:gridCol w="3232150"/>
              </a:tblGrid>
              <a:tr h="746390">
                <a:tc>
                  <a:txBody>
                    <a:bodyPr/>
                    <a:lstStyle/>
                    <a:p>
                      <a:r>
                        <a:rPr lang="zh-CN" altLang="en-US" sz="3200" dirty="0">
                          <a:solidFill>
                            <a:schemeClr val="tx1"/>
                          </a:solidFill>
                        </a:rPr>
                        <a:t>代号</a:t>
                      </a:r>
                      <a:endParaRPr lang="zh-CN" altLang="en-US" sz="3200" dirty="0">
                        <a:solidFill>
                          <a:schemeClr val="tx1"/>
                        </a:solidFill>
                      </a:endParaRPr>
                    </a:p>
                  </a:txBody>
                  <a:tcPr/>
                </a:tc>
                <a:tc>
                  <a:txBody>
                    <a:bodyPr/>
                    <a:lstStyle/>
                    <a:p>
                      <a:r>
                        <a:rPr lang="zh-CN" altLang="en-US" sz="3200" dirty="0">
                          <a:solidFill>
                            <a:schemeClr val="tx1"/>
                          </a:solidFill>
                        </a:rPr>
                        <a:t>代表角色</a:t>
                      </a:r>
                      <a:endParaRPr lang="zh-CN" altLang="en-US" sz="3200" dirty="0">
                        <a:solidFill>
                          <a:schemeClr val="tx1"/>
                        </a:solidFill>
                      </a:endParaRPr>
                    </a:p>
                  </a:txBody>
                  <a:tcPr/>
                </a:tc>
              </a:tr>
              <a:tr h="746390">
                <a:tc>
                  <a:txBody>
                    <a:bodyPr/>
                    <a:lstStyle/>
                    <a:p>
                      <a:r>
                        <a:rPr lang="en-US" altLang="zh-CN" sz="3200" dirty="0"/>
                        <a:t>Tea</a:t>
                      </a:r>
                      <a:endParaRPr lang="zh-CN" altLang="en-US" sz="3200" dirty="0"/>
                    </a:p>
                  </a:txBody>
                  <a:tcPr/>
                </a:tc>
                <a:tc>
                  <a:txBody>
                    <a:bodyPr/>
                    <a:lstStyle/>
                    <a:p>
                      <a:r>
                        <a:rPr lang="zh-CN" altLang="en-US" sz="3200" dirty="0"/>
                        <a:t>老师</a:t>
                      </a:r>
                      <a:endParaRPr lang="zh-CN" altLang="en-US" sz="3200" dirty="0"/>
                    </a:p>
                  </a:txBody>
                  <a:tcPr/>
                </a:tc>
              </a:tr>
              <a:tr h="746390">
                <a:tc>
                  <a:txBody>
                    <a:bodyPr/>
                    <a:lstStyle/>
                    <a:p>
                      <a:r>
                        <a:rPr lang="en-US" altLang="zh-CN" sz="3200" dirty="0"/>
                        <a:t>Stu</a:t>
                      </a:r>
                      <a:endParaRPr lang="zh-CN" altLang="en-US" sz="3200" dirty="0"/>
                    </a:p>
                  </a:txBody>
                  <a:tcPr/>
                </a:tc>
                <a:tc>
                  <a:txBody>
                    <a:bodyPr/>
                    <a:lstStyle/>
                    <a:p>
                      <a:r>
                        <a:rPr lang="zh-CN" altLang="en-US" sz="3200" dirty="0"/>
                        <a:t>学生</a:t>
                      </a:r>
                      <a:endParaRPr lang="zh-CN" altLang="en-US" sz="3200" dirty="0"/>
                    </a:p>
                  </a:txBody>
                  <a:tcPr/>
                </a:tc>
              </a:tr>
              <a:tr h="746390">
                <a:tc>
                  <a:txBody>
                    <a:bodyPr/>
                    <a:lstStyle/>
                    <a:p>
                      <a:r>
                        <a:rPr lang="en-US" altLang="zh-CN" sz="3200" dirty="0"/>
                        <a:t>Ad</a:t>
                      </a:r>
                      <a:endParaRPr lang="zh-CN" altLang="en-US" sz="3200" dirty="0"/>
                    </a:p>
                  </a:txBody>
                  <a:tcPr/>
                </a:tc>
                <a:tc>
                  <a:txBody>
                    <a:bodyPr/>
                    <a:lstStyle/>
                    <a:p>
                      <a:r>
                        <a:rPr lang="zh-CN" altLang="en-US" sz="3200" dirty="0"/>
                        <a:t>管理员</a:t>
                      </a:r>
                      <a:endParaRPr lang="zh-CN" altLang="en-US" sz="3200" dirty="0"/>
                    </a:p>
                  </a:txBody>
                  <a:tcPr/>
                </a:tc>
              </a:tr>
            </a:tbl>
          </a:graphicData>
        </a:graphic>
      </p:graphicFrame>
      <p:sp>
        <p:nvSpPr>
          <p:cNvPr id="5" name="文本框 4"/>
          <p:cNvSpPr txBox="1"/>
          <p:nvPr/>
        </p:nvSpPr>
        <p:spPr>
          <a:xfrm>
            <a:off x="1231900" y="990600"/>
            <a:ext cx="1978025" cy="523220"/>
          </a:xfrm>
          <a:prstGeom prst="rect">
            <a:avLst/>
          </a:prstGeom>
          <a:noFill/>
        </p:spPr>
        <p:txBody>
          <a:bodyPr wrap="square" rtlCol="0">
            <a:spAutoFit/>
          </a:bodyPr>
          <a:lstStyle/>
          <a:p>
            <a:r>
              <a:rPr lang="zh-CN" altLang="en-US" sz="2800" dirty="0"/>
              <a:t>命名规则</a:t>
            </a:r>
            <a:endParaRPr lang="zh-CN" alt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58766" y="868500"/>
          <a:ext cx="9837564" cy="5791193"/>
        </p:xfrm>
        <a:graphic>
          <a:graphicData uri="http://schemas.openxmlformats.org/drawingml/2006/table">
            <a:tbl>
              <a:tblPr>
                <a:tableStyleId>{5C22544A-7EE6-4342-B048-85BDC9FD1C3A}</a:tableStyleId>
              </a:tblPr>
              <a:tblGrid>
                <a:gridCol w="1563421"/>
                <a:gridCol w="256437"/>
                <a:gridCol w="2624314"/>
                <a:gridCol w="256437"/>
                <a:gridCol w="1786767"/>
                <a:gridCol w="3350188"/>
              </a:tblGrid>
              <a:tr h="435428">
                <a:tc>
                  <a:txBody>
                    <a:bodyPr/>
                    <a:lstStyle/>
                    <a:p>
                      <a:pPr algn="just">
                        <a:spcAft>
                          <a:spcPts val="0"/>
                        </a:spcAft>
                      </a:pPr>
                      <a:r>
                        <a:rPr lang="zh-CN" sz="2000" kern="100">
                          <a:effectLst/>
                        </a:rPr>
                        <a:t>用例编号</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2000" kern="100">
                          <a:effectLst/>
                        </a:rPr>
                        <a:t>Tea-03</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c>
                  <a:txBody>
                    <a:bodyPr/>
                    <a:lstStyle/>
                    <a:p>
                      <a:pPr algn="just">
                        <a:spcAft>
                          <a:spcPts val="0"/>
                        </a:spcAft>
                      </a:pPr>
                      <a:r>
                        <a:rPr lang="zh-CN" sz="2000" kern="100">
                          <a:effectLst/>
                        </a:rPr>
                        <a:t>功能模块名</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教师下载课程资料</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5428">
                <a:tc>
                  <a:txBody>
                    <a:bodyPr/>
                    <a:lstStyle/>
                    <a:p>
                      <a:pPr algn="just">
                        <a:spcAft>
                          <a:spcPts val="0"/>
                        </a:spcAft>
                      </a:pPr>
                      <a:r>
                        <a:rPr lang="zh-CN" sz="2000" kern="100">
                          <a:effectLst/>
                        </a:rPr>
                        <a:t>作者</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陈婧唯</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c>
                  <a:txBody>
                    <a:bodyPr/>
                    <a:lstStyle/>
                    <a:p>
                      <a:pPr algn="just">
                        <a:spcAft>
                          <a:spcPts val="0"/>
                        </a:spcAft>
                      </a:pPr>
                      <a:r>
                        <a:rPr lang="zh-CN" sz="2000" kern="100">
                          <a:effectLst/>
                        </a:rPr>
                        <a:t>编制时间</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2018/12/24</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5428">
                <a:tc>
                  <a:txBody>
                    <a:bodyPr/>
                    <a:lstStyle/>
                    <a:p>
                      <a:pPr algn="just">
                        <a:spcAft>
                          <a:spcPts val="0"/>
                        </a:spcAft>
                      </a:pPr>
                      <a:r>
                        <a:rPr lang="zh-CN" sz="2000" kern="100">
                          <a:effectLst/>
                        </a:rPr>
                        <a:t>用例描述</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教师下载课程资料</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c>
                  <a:txBody>
                    <a:bodyPr/>
                    <a:lstStyle/>
                    <a:p>
                      <a:pPr algn="just">
                        <a:spcAft>
                          <a:spcPts val="0"/>
                        </a:spcAft>
                      </a:pPr>
                      <a:r>
                        <a:rPr lang="zh-CN" sz="2000" kern="100">
                          <a:effectLst/>
                        </a:rPr>
                        <a:t>优先级</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TBD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5428">
                <a:tc>
                  <a:txBody>
                    <a:bodyPr/>
                    <a:lstStyle/>
                    <a:p>
                      <a:pPr algn="just">
                        <a:spcAft>
                          <a:spcPts val="0"/>
                        </a:spcAft>
                      </a:pPr>
                      <a:r>
                        <a:rPr lang="zh-CN" sz="2000" kern="100">
                          <a:effectLst/>
                        </a:rPr>
                        <a:t>修改历史</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无</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c>
                  <a:txBody>
                    <a:bodyPr/>
                    <a:lstStyle/>
                    <a:p>
                      <a:pPr algn="just">
                        <a:spcAft>
                          <a:spcPts val="0"/>
                        </a:spcAft>
                      </a:pPr>
                      <a:r>
                        <a:rPr lang="zh-CN" sz="2000" kern="100">
                          <a:effectLst/>
                        </a:rPr>
                        <a:t>测试方法</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黑盒测试</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5428">
                <a:tc>
                  <a:txBody>
                    <a:bodyPr/>
                    <a:lstStyle/>
                    <a:p>
                      <a:pPr algn="just">
                        <a:spcAft>
                          <a:spcPts val="0"/>
                        </a:spcAft>
                      </a:pPr>
                      <a:r>
                        <a:rPr lang="zh-CN" sz="2000" kern="100">
                          <a:effectLst/>
                        </a:rPr>
                        <a:t>测试目的</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dirty="0">
                          <a:effectLst/>
                        </a:rPr>
                        <a:t>发现尽可能多的缺陷，保证该功能可以正常使用</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c hMerge="1">
                  <a:tcPr/>
                </a:tc>
                <a:tc hMerge="1">
                  <a:tcPr/>
                </a:tc>
              </a:tr>
              <a:tr h="653141">
                <a:tc>
                  <a:txBody>
                    <a:bodyPr/>
                    <a:lstStyle/>
                    <a:p>
                      <a:pPr algn="just">
                        <a:spcAft>
                          <a:spcPts val="0"/>
                        </a:spcAft>
                      </a:pPr>
                      <a:r>
                        <a:rPr lang="zh-CN" sz="2000" kern="100">
                          <a:effectLst/>
                        </a:rPr>
                        <a:t>前置条件</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dirty="0">
                          <a:effectLst/>
                        </a:rPr>
                        <a:t>教师登陆网站</a:t>
                      </a:r>
                      <a:endParaRPr lang="zh-CN" sz="2000" kern="100" dirty="0">
                        <a:effectLst/>
                      </a:endParaRPr>
                    </a:p>
                    <a:p>
                      <a:pPr algn="just">
                        <a:spcAft>
                          <a:spcPts val="0"/>
                        </a:spcAft>
                      </a:pPr>
                      <a:r>
                        <a:rPr lang="zh-CN" sz="2000" kern="100" dirty="0">
                          <a:effectLst/>
                        </a:rPr>
                        <a:t>教师进入课程资料下载界面</a:t>
                      </a:r>
                      <a:endParaRPr lang="zh-CN" sz="2000" kern="100" dirty="0">
                        <a:effectLst/>
                      </a:endParaRPr>
                    </a:p>
                    <a:p>
                      <a:pPr algn="just">
                        <a:spcAft>
                          <a:spcPts val="0"/>
                        </a:spcAft>
                      </a:pPr>
                      <a:r>
                        <a:rPr lang="zh-CN" sz="2000" kern="100" dirty="0">
                          <a:effectLst/>
                        </a:rPr>
                        <a:t>课程资料已存在</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c hMerge="1">
                  <a:tcPr/>
                </a:tc>
                <a:tc hMerge="1">
                  <a:tcPr/>
                </a:tc>
              </a:tr>
              <a:tr h="217713">
                <a:tc gridSpan="2">
                  <a:txBody>
                    <a:bodyPr/>
                    <a:lstStyle/>
                    <a:p>
                      <a:pPr algn="just">
                        <a:spcAft>
                          <a:spcPts val="0"/>
                        </a:spcAft>
                      </a:pPr>
                      <a:r>
                        <a:rPr lang="zh-CN" sz="2000" kern="100">
                          <a:effectLst/>
                        </a:rPr>
                        <a:t>测试数据</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a:txBody>
                    <a:bodyPr/>
                    <a:lstStyle/>
                    <a:p>
                      <a:pPr algn="just">
                        <a:spcAft>
                          <a:spcPts val="0"/>
                        </a:spcAft>
                      </a:pPr>
                      <a:r>
                        <a:rPr lang="zh-CN" sz="2000" kern="100">
                          <a:effectLst/>
                        </a:rPr>
                        <a:t>操作描述</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期望结果</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2394853">
                <a:tc gridSpan="2">
                  <a:txBody>
                    <a:bodyPr/>
                    <a:lstStyle/>
                    <a:p>
                      <a:pPr algn="just">
                        <a:spcAft>
                          <a:spcPts val="0"/>
                        </a:spcAft>
                      </a:pPr>
                      <a:r>
                        <a:rPr lang="zh-CN" sz="2000" kern="100">
                          <a:effectLst/>
                        </a:rPr>
                        <a:t>点击课程资料课件、历史答疑、其他</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a:txBody>
                    <a:bodyPr/>
                    <a:lstStyle/>
                    <a:p>
                      <a:pPr algn="just">
                        <a:spcAft>
                          <a:spcPts val="0"/>
                        </a:spcAft>
                      </a:pPr>
                      <a:r>
                        <a:rPr lang="en-US" sz="2000" kern="100">
                          <a:effectLst/>
                        </a:rPr>
                        <a:t>1.</a:t>
                      </a:r>
                      <a:r>
                        <a:rPr lang="zh-CN" sz="2000" kern="100">
                          <a:effectLst/>
                        </a:rPr>
                        <a:t>教师登录网站；</a:t>
                      </a:r>
                      <a:endParaRPr lang="zh-CN" sz="2000" kern="100">
                        <a:effectLst/>
                      </a:endParaRPr>
                    </a:p>
                    <a:p>
                      <a:pPr algn="just">
                        <a:spcAft>
                          <a:spcPts val="0"/>
                        </a:spcAft>
                      </a:pPr>
                      <a:r>
                        <a:rPr lang="en-US" sz="2000" kern="100">
                          <a:effectLst/>
                        </a:rPr>
                        <a:t>2.</a:t>
                      </a:r>
                      <a:r>
                        <a:rPr lang="zh-CN" sz="2000" kern="100">
                          <a:effectLst/>
                        </a:rPr>
                        <a:t>教师选择教师—课程</a:t>
                      </a:r>
                      <a:endParaRPr lang="zh-CN" sz="2000" kern="100">
                        <a:effectLst/>
                      </a:endParaRPr>
                    </a:p>
                    <a:p>
                      <a:pPr algn="just">
                        <a:spcAft>
                          <a:spcPts val="0"/>
                        </a:spcAft>
                      </a:pPr>
                      <a:r>
                        <a:rPr lang="en-US" sz="2000" kern="100">
                          <a:effectLst/>
                        </a:rPr>
                        <a:t>3.</a:t>
                      </a:r>
                      <a:r>
                        <a:rPr lang="zh-CN" sz="2000" kern="100">
                          <a:effectLst/>
                        </a:rPr>
                        <a:t>教师进入课程资料界面；</a:t>
                      </a:r>
                      <a:endParaRPr lang="zh-CN" sz="2000" kern="100">
                        <a:effectLst/>
                      </a:endParaRPr>
                    </a:p>
                    <a:p>
                      <a:pPr algn="just">
                        <a:spcAft>
                          <a:spcPts val="0"/>
                        </a:spcAft>
                      </a:pPr>
                      <a:r>
                        <a:rPr lang="en-US" sz="2000" kern="100">
                          <a:effectLst/>
                        </a:rPr>
                        <a:t>4.</a:t>
                      </a:r>
                      <a:r>
                        <a:rPr lang="zh-CN" sz="2000" kern="100">
                          <a:effectLst/>
                        </a:rPr>
                        <a:t>点击课程资料条目</a:t>
                      </a:r>
                      <a:endParaRPr lang="zh-CN" sz="2000" kern="100">
                        <a:effectLst/>
                      </a:endParaRPr>
                    </a:p>
                    <a:p>
                      <a:pPr algn="just">
                        <a:spcAft>
                          <a:spcPts val="0"/>
                        </a:spcAft>
                      </a:pPr>
                      <a:r>
                        <a:rPr lang="en-US" sz="2000" kern="100">
                          <a:effectLst/>
                        </a:rPr>
                        <a:t>5.</a:t>
                      </a:r>
                      <a:r>
                        <a:rPr lang="zh-CN" sz="2000" kern="100">
                          <a:effectLst/>
                        </a:rPr>
                        <a:t>教师点击在资料后面的下载按钮</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显示下载成功信息，并且本地出现课程资料</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bl>
          </a:graphicData>
        </a:graphic>
      </p:graphicFrame>
      <p:sp>
        <p:nvSpPr>
          <p:cNvPr id="5" name="Rectangle 1"/>
          <p:cNvSpPr>
            <a:spLocks noChangeArrowheads="1"/>
          </p:cNvSpPr>
          <p:nvPr/>
        </p:nvSpPr>
        <p:spPr bwMode="auto">
          <a:xfrm>
            <a:off x="-1090544" y="49696"/>
            <a:ext cx="5779644" cy="131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165048" rIns="91440" bIns="165048" numCol="1" anchor="ctr" anchorCtr="0" compatLnSpc="1">
            <a:spAutoFit/>
          </a:bodyPr>
          <a:lstStyle/>
          <a:p>
            <a:pPr marL="914400" marR="0" lvl="2" indent="0" algn="l" defTabSz="914400" rtl="0" eaLnBrk="0" fontAlgn="base" latinLnBrk="0" hangingPunct="0">
              <a:lnSpc>
                <a:spcPct val="100000"/>
              </a:lnSpc>
              <a:spcBef>
                <a:spcPct val="0"/>
              </a:spcBef>
              <a:spcAft>
                <a:spcPct val="0"/>
              </a:spcAft>
              <a:buClrTx/>
              <a:buSzTx/>
            </a:pPr>
            <a:r>
              <a:rPr kumimoji="0" lang="zh-CN"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教师下载课程资料测试用例</a:t>
            </a:r>
            <a:endParaRPr kumimoji="0" lang="zh-CN" altLang="zh-CN" sz="2800" b="0" i="0" u="none" strike="noStrike" cap="none" normalizeH="0" baseline="0" dirty="0">
              <a:ln>
                <a:noFill/>
              </a:ln>
              <a:solidFill>
                <a:schemeClr val="tx1"/>
              </a:solidFill>
              <a:effectLst/>
              <a:latin typeface="Calibri" panose="020F050202020403020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pP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p:cNvGrpSpPr>
            <a:grpSpLocks noGrp="1" noRot="1" noChangeAspect="1" noMove="1" noResize="1" noUngrp="1"/>
          </p:cNvGrpSpPr>
          <p:nvPr/>
        </p:nvGrpSpPr>
        <p:grpSpPr>
          <a:xfrm>
            <a:off x="0" y="-8467"/>
            <a:ext cx="12192000" cy="6866467"/>
            <a:chOff x="0" y="-8467"/>
            <a:chExt cx="12192000" cy="6866467"/>
          </a:xfrm>
        </p:grpSpPr>
        <p:sp>
          <p:nvSpPr>
            <p:cNvPr id="8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其他内容</a:t>
            </a:r>
            <a:endParaRPr lang="en-US" altLang="zh-CN" sz="6000" dirty="0">
              <a:solidFill>
                <a:srgbClr val="FFFFFF"/>
              </a:solidFill>
            </a:endParaRPr>
          </a:p>
        </p:txBody>
      </p:sp>
      <p:sp>
        <p:nvSpPr>
          <p:cNvPr id="110" name="Isosceles Triangle 10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p:cNvGrpSpPr>
            <a:grpSpLocks noGrp="1" noRot="1" noChangeAspect="1" noMove="1" noResize="1" noUngrp="1"/>
          </p:cNvGrpSpPr>
          <p:nvPr/>
        </p:nvGrpSpPr>
        <p:grpSpPr>
          <a:xfrm>
            <a:off x="0" y="-8467"/>
            <a:ext cx="12192000" cy="6866467"/>
            <a:chOff x="0" y="-8467"/>
            <a:chExt cx="12192000" cy="6866467"/>
          </a:xfrm>
        </p:grpSpPr>
        <p:sp>
          <p:nvSpPr>
            <p:cNvPr id="11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p:cNvSpPr>
            <a:spLocks noGrp="1" noRot="1" noChangeAspect="1" noMove="1" noResize="1" noEditPoints="1" noAdjustHandles="1" noChangeArrowheads="1" noChangeShapeType="1" noTextEdit="1"/>
          </p:cNvSpPr>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参考文献</a:t>
            </a:r>
            <a:endParaRPr lang="en-US" altLang="zh-CN" sz="5400" dirty="0"/>
          </a:p>
        </p:txBody>
      </p:sp>
      <p:sp>
        <p:nvSpPr>
          <p:cNvPr id="129" name="Isosceles Triangle 128"/>
          <p:cNvSpPr>
            <a:spLocks noGrp="1" noRot="1" noChangeAspect="1" noMove="1" noResize="1" noEditPoints="1" noAdjustHandles="1" noChangeArrowheads="1" noChangeShapeType="1" noTextEdit="1"/>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p:cNvCxnSpPr>
            <a:cxnSpLocks noGrp="1" noRot="1" noChangeAspect="1" noMove="1" noResize="1" noEditPoints="1" noAdjustHandles="1" noChangeArrowheads="1" noChangeShapeType="1"/>
          </p:cNvCxnSpPr>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p:cNvSpPr>
            <a:spLocks noGrp="1" noRot="1" noChangeAspect="1" noMove="1" noResize="1" noEditPoints="1" noAdjustHandles="1" noChangeArrowheads="1" noChangeShapeType="1" noTextEdit="1"/>
          </p:cNvSpPr>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矩形 1"/>
          <p:cNvSpPr/>
          <p:nvPr/>
        </p:nvSpPr>
        <p:spPr>
          <a:xfrm>
            <a:off x="1847879" y="2140059"/>
            <a:ext cx="5307066" cy="2062103"/>
          </a:xfrm>
          <a:prstGeom prst="rect">
            <a:avLst/>
          </a:prstGeom>
        </p:spPr>
        <p:txBody>
          <a:bodyPr wrap="square">
            <a:spAutoFit/>
          </a:bodyPr>
          <a:lstStyle/>
          <a:p>
            <a:r>
              <a:rPr lang="en-US" altLang="zh-CN" sz="3200" dirty="0"/>
              <a:t>1. C2-PRD-</a:t>
            </a:r>
            <a:r>
              <a:rPr lang="zh-CN" altLang="en-US" sz="3200" dirty="0"/>
              <a:t>项目描述</a:t>
            </a:r>
            <a:r>
              <a:rPr lang="en-US" altLang="zh-CN" sz="3200" dirty="0"/>
              <a:t>-2018</a:t>
            </a:r>
            <a:endParaRPr lang="zh-CN" altLang="en-US" sz="3200" dirty="0"/>
          </a:p>
          <a:p>
            <a:r>
              <a:rPr lang="en-US" altLang="zh-CN" sz="3200" dirty="0"/>
              <a:t>2.</a:t>
            </a:r>
            <a:r>
              <a:rPr lang="zh-CN" altLang="en-US" sz="3200" dirty="0"/>
              <a:t>软件工程导论（第六版）</a:t>
            </a:r>
            <a:endParaRPr lang="zh-CN" altLang="en-US" sz="3200" dirty="0"/>
          </a:p>
          <a:p>
            <a:r>
              <a:rPr lang="en-US" altLang="zh-CN" sz="3200" dirty="0"/>
              <a:t>3.</a:t>
            </a:r>
            <a:r>
              <a:rPr lang="zh-CN" altLang="en-US" sz="3200" dirty="0"/>
              <a:t>项目开发计划（</a:t>
            </a:r>
            <a:r>
              <a:rPr lang="en-US" altLang="zh-CN" sz="3200" dirty="0"/>
              <a:t>ISO9001</a:t>
            </a:r>
            <a:r>
              <a:rPr lang="zh-CN" altLang="en-US" sz="3200" dirty="0"/>
              <a:t>）</a:t>
            </a:r>
            <a:endParaRPr lang="zh-CN" altLang="en-US" sz="3200" dirty="0"/>
          </a:p>
          <a:p>
            <a:r>
              <a:rPr lang="en-US" altLang="zh-CN" sz="3200" dirty="0"/>
              <a:t>4.PMBOK </a:t>
            </a:r>
            <a:r>
              <a:rPr lang="zh-CN" altLang="en-US" sz="3200" dirty="0"/>
              <a:t>第六版</a:t>
            </a:r>
            <a:endParaRPr lang="zh-CN" altLang="en-US" sz="32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p:cNvGrpSpPr>
            <a:grpSpLocks noGrp="1" noRot="1" noChangeAspect="1" noMove="1" noResize="1" noUngrp="1"/>
          </p:cNvGrpSpPr>
          <p:nvPr/>
        </p:nvGrpSpPr>
        <p:grpSpPr>
          <a:xfrm>
            <a:off x="0" y="-8467"/>
            <a:ext cx="12192000" cy="6866467"/>
            <a:chOff x="0" y="-8467"/>
            <a:chExt cx="12192000" cy="6866467"/>
          </a:xfrm>
        </p:grpSpPr>
        <p:sp>
          <p:nvSpPr>
            <p:cNvPr id="11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p:cNvSpPr>
            <a:spLocks noGrp="1" noRot="1" noChangeAspect="1" noMove="1" noResize="1" noEditPoints="1" noAdjustHandles="1" noChangeArrowheads="1" noChangeShapeType="1" noTextEdit="1"/>
          </p:cNvSpPr>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小组分工</a:t>
            </a:r>
            <a:endParaRPr lang="en-US" altLang="zh-CN" sz="5400" dirty="0"/>
          </a:p>
        </p:txBody>
      </p:sp>
      <p:sp>
        <p:nvSpPr>
          <p:cNvPr id="129" name="Isosceles Triangle 128"/>
          <p:cNvSpPr>
            <a:spLocks noGrp="1" noRot="1" noChangeAspect="1" noMove="1" noResize="1" noEditPoints="1" noAdjustHandles="1" noChangeArrowheads="1" noChangeShapeType="1" noTextEdit="1"/>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p:cNvCxnSpPr>
            <a:cxnSpLocks noGrp="1" noRot="1" noChangeAspect="1" noMove="1" noResize="1" noEditPoints="1" noAdjustHandles="1" noChangeArrowheads="1" noChangeShapeType="1"/>
          </p:cNvCxnSpPr>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p:cNvSpPr>
            <a:spLocks noGrp="1" noRot="1" noChangeAspect="1" noMove="1" noResize="1" noEditPoints="1" noAdjustHandles="1" noChangeArrowheads="1" noChangeShapeType="1" noTextEdit="1"/>
          </p:cNvSpPr>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文本框 1"/>
          <p:cNvSpPr txBox="1"/>
          <p:nvPr/>
        </p:nvSpPr>
        <p:spPr>
          <a:xfrm>
            <a:off x="655364" y="1900558"/>
            <a:ext cx="6705532" cy="3539430"/>
          </a:xfrm>
          <a:prstGeom prst="rect">
            <a:avLst/>
          </a:prstGeom>
          <a:noFill/>
        </p:spPr>
        <p:txBody>
          <a:bodyPr wrap="square" rtlCol="0">
            <a:spAutoFit/>
          </a:bodyPr>
          <a:lstStyle/>
          <a:p>
            <a:r>
              <a:rPr lang="zh-CN" altLang="en-US" sz="2800" dirty="0"/>
              <a:t>童欣      </a:t>
            </a:r>
            <a:r>
              <a:rPr lang="en-US" altLang="zh-CN" sz="2800" dirty="0"/>
              <a:t>86       PPT</a:t>
            </a:r>
            <a:r>
              <a:rPr lang="zh-CN" altLang="en-US" sz="2800" dirty="0"/>
              <a:t>制作，界面原型，</a:t>
            </a:r>
            <a:r>
              <a:rPr lang="en-US" altLang="zh-CN" sz="2800" dirty="0"/>
              <a:t>SRS</a:t>
            </a:r>
            <a:r>
              <a:rPr lang="zh-CN" altLang="en-US" sz="2800" dirty="0"/>
              <a:t>，用户手册，</a:t>
            </a:r>
            <a:r>
              <a:rPr lang="en-US" altLang="zh-CN" sz="2800" dirty="0"/>
              <a:t>UML</a:t>
            </a:r>
            <a:r>
              <a:rPr lang="zh-CN" altLang="en-US" sz="2800"/>
              <a:t>图</a:t>
            </a:r>
            <a:endParaRPr lang="en-US" altLang="zh-CN" sz="2800" dirty="0"/>
          </a:p>
          <a:p>
            <a:r>
              <a:rPr lang="zh-CN" altLang="en-US" sz="2800" dirty="0"/>
              <a:t>陈婧唯   </a:t>
            </a:r>
            <a:r>
              <a:rPr lang="en-US" altLang="zh-CN" sz="2800" dirty="0"/>
              <a:t>85        </a:t>
            </a:r>
            <a:r>
              <a:rPr lang="zh-CN" altLang="en-US" sz="2800" dirty="0"/>
              <a:t>界面原型，测试用例，用户手册</a:t>
            </a:r>
            <a:endParaRPr lang="en-US" altLang="zh-CN" sz="2800" dirty="0"/>
          </a:p>
          <a:p>
            <a:r>
              <a:rPr lang="zh-CN" altLang="en-US" sz="2800" dirty="0"/>
              <a:t>陈雅菁   </a:t>
            </a:r>
            <a:r>
              <a:rPr lang="en-US" altLang="zh-CN" sz="2800" dirty="0"/>
              <a:t>82        </a:t>
            </a:r>
            <a:r>
              <a:rPr lang="zh-CN" altLang="en-US" sz="2800" dirty="0"/>
              <a:t>资料收集</a:t>
            </a:r>
            <a:endParaRPr lang="en-US" altLang="zh-CN" sz="2800" dirty="0"/>
          </a:p>
          <a:p>
            <a:r>
              <a:rPr lang="zh-CN" altLang="en-US" sz="2800" dirty="0"/>
              <a:t>刘震       </a:t>
            </a:r>
            <a:r>
              <a:rPr lang="en-US" altLang="zh-CN" sz="2800" dirty="0"/>
              <a:t>83         </a:t>
            </a:r>
            <a:r>
              <a:rPr lang="zh-CN" altLang="en-US" sz="2800" dirty="0"/>
              <a:t>资料收集，</a:t>
            </a:r>
            <a:r>
              <a:rPr lang="en-US" altLang="zh-CN" sz="2800" dirty="0"/>
              <a:t>UML</a:t>
            </a:r>
            <a:r>
              <a:rPr lang="zh-CN" altLang="en-US" sz="2800" dirty="0"/>
              <a:t>图</a:t>
            </a:r>
            <a:endParaRPr lang="en-US" altLang="zh-CN" sz="2800" dirty="0"/>
          </a:p>
          <a:p>
            <a:r>
              <a:rPr lang="zh-CN" altLang="en-US" sz="2800" dirty="0"/>
              <a:t>吴自强   </a:t>
            </a:r>
            <a:r>
              <a:rPr lang="en-US" altLang="zh-CN" sz="2800" dirty="0"/>
              <a:t>84         </a:t>
            </a:r>
            <a:r>
              <a:rPr lang="zh-CN" altLang="en-US" sz="2800" dirty="0"/>
              <a:t>界面原型</a:t>
            </a:r>
            <a:endParaRPr lang="en-US" altLang="zh-CN" sz="2800" dirty="0"/>
          </a:p>
          <a:p>
            <a:r>
              <a:rPr lang="zh-CN" altLang="en-US" sz="2800" dirty="0"/>
              <a:t>张天颖    </a:t>
            </a:r>
            <a:r>
              <a:rPr lang="en-US" altLang="zh-CN" sz="2800" dirty="0"/>
              <a:t>81        </a:t>
            </a:r>
            <a:r>
              <a:rPr lang="zh-CN" altLang="en-US" sz="2800" dirty="0"/>
              <a:t>资料收集</a:t>
            </a:r>
            <a:endParaRPr lang="zh-CN" altLang="en-US"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a:grpSpLocks noGrp="1" noRot="1" noChangeAspect="1" noMove="1" noResize="1" noUngrp="1"/>
          </p:cNvGrpSpPr>
          <p:nvPr/>
        </p:nvGrpSpPr>
        <p:grpSpPr>
          <a:xfrm>
            <a:off x="0" y="-8467"/>
            <a:ext cx="12192000" cy="6866467"/>
            <a:chOff x="0" y="-8467"/>
            <a:chExt cx="12192000" cy="6866467"/>
          </a:xfrm>
        </p:grpSpPr>
        <p:sp>
          <p:nvSpPr>
            <p:cNvPr id="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a:grpSpLocks noGrp="1" noRot="1" noChangeAspect="1" noMove="1" noResize="1" noUngrp="1"/>
          </p:cNvGrpSpPr>
          <p:nvPr/>
        </p:nvGrpSpPr>
        <p:grpSpPr>
          <a:xfrm>
            <a:off x="4267230" y="-8468"/>
            <a:ext cx="4763558" cy="6866467"/>
            <a:chOff x="67175" y="-8467"/>
            <a:chExt cx="4763558" cy="6866467"/>
          </a:xfrm>
        </p:grpSpPr>
        <p:cxnSp>
          <p:nvCxnSpPr>
            <p:cNvPr id="23" name="Straight Connector 22"/>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altLang="zh-CN" sz="6600" dirty="0"/>
              <a:t>THANK YOU</a:t>
            </a:r>
            <a:endParaRPr lang="en-US" altLang="zh-CN" sz="6600" dirty="0"/>
          </a:p>
        </p:txBody>
      </p:sp>
      <p:sp>
        <p:nvSpPr>
          <p:cNvPr id="31" name="Freeform: Shape 30"/>
          <p:cNvSpPr>
            <a:spLocks noGrp="1" noRot="1" noChangeAspect="1" noMove="1" noResize="1" noEditPoints="1" noAdjustHandles="1" noChangeArrowheads="1" noChangeShapeType="1" noTextEdit="1"/>
          </p:cNvSpPr>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配置管理工具</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sp>
          <p:nvSpPr>
            <p:cNvPr id="1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4422312" y="1999930"/>
            <a:ext cx="6960759" cy="2849671"/>
          </a:xfrm>
        </p:spPr>
        <p:txBody>
          <a:bodyPr vert="horz" lIns="91440" tIns="45720" rIns="91440" bIns="45720" rtlCol="0" anchor="b">
            <a:normAutofit/>
          </a:bodyPr>
          <a:lstStyle/>
          <a:p>
            <a:r>
              <a:rPr lang="zh-CN" altLang="en-US" sz="6000" dirty="0">
                <a:solidFill>
                  <a:srgbClr val="FFFFFF"/>
                </a:solidFill>
              </a:rPr>
              <a:t>文档历史版本</a:t>
            </a:r>
            <a:br>
              <a:rPr lang="en-US" altLang="zh-CN" sz="6000" dirty="0">
                <a:solidFill>
                  <a:srgbClr val="FFFFFF"/>
                </a:solidFill>
              </a:rPr>
            </a:br>
            <a:endParaRPr lang="en-US" altLang="zh-CN" sz="6000" dirty="0">
              <a:solidFill>
                <a:srgbClr val="FFFFFF"/>
              </a:solidFill>
            </a:endParaRPr>
          </a:p>
        </p:txBody>
      </p:sp>
      <p:sp>
        <p:nvSpPr>
          <p:cNvPr id="40" name="Isosceles Triangle 39"/>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10051</Words>
  <Application>WPS 演示</Application>
  <PresentationFormat>宽屏</PresentationFormat>
  <Paragraphs>1173</Paragraphs>
  <Slides>75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75</vt:i4>
      </vt:variant>
    </vt:vector>
  </HeadingPairs>
  <TitlesOfParts>
    <vt:vector size="90" baseType="lpstr">
      <vt:lpstr>Arial</vt:lpstr>
      <vt:lpstr>宋体</vt:lpstr>
      <vt:lpstr>Wingdings</vt:lpstr>
      <vt:lpstr>Wingdings 3</vt:lpstr>
      <vt:lpstr>Arial</vt:lpstr>
      <vt:lpstr>黑体</vt:lpstr>
      <vt:lpstr>Times New Roman</vt:lpstr>
      <vt:lpstr>方正姚体</vt:lpstr>
      <vt:lpstr>Trebuchet MS</vt:lpstr>
      <vt:lpstr>华文新魏</vt:lpstr>
      <vt:lpstr>微软雅黑</vt:lpstr>
      <vt:lpstr>Arial Unicode MS</vt:lpstr>
      <vt:lpstr>Calibri</vt:lpstr>
      <vt:lpstr>等线</vt:lpstr>
      <vt:lpstr>平面</vt:lpstr>
      <vt:lpstr>软件需求规格说明书 评审</vt:lpstr>
      <vt:lpstr>目录</vt:lpstr>
      <vt:lpstr>Vision&amp;Scope </vt:lpstr>
      <vt:lpstr>里程碑 </vt:lpstr>
      <vt:lpstr>里程碑 </vt:lpstr>
      <vt:lpstr>需求项目计划 </vt:lpstr>
      <vt:lpstr>需求项目计划 </vt:lpstr>
      <vt:lpstr>内部评审记录 </vt:lpstr>
      <vt:lpstr>内部评审记录 </vt:lpstr>
      <vt:lpstr>内部评审记录 </vt:lpstr>
      <vt:lpstr>内部评审记录 </vt:lpstr>
      <vt:lpstr>内部评审记录 </vt:lpstr>
      <vt:lpstr>内部评审记录 </vt:lpstr>
      <vt:lpstr>内部评审记录 </vt:lpstr>
      <vt:lpstr>内部评审记录 </vt:lpstr>
      <vt:lpstr>GANTT图 </vt:lpstr>
      <vt:lpstr>GANTT图 </vt:lpstr>
      <vt:lpstr>GANTT图 </vt:lpstr>
      <vt:lpstr>GANTT图 </vt:lpstr>
      <vt:lpstr>GANTT图 </vt:lpstr>
      <vt:lpstr>GANTT图 </vt:lpstr>
      <vt:lpstr>GANTT图 </vt:lpstr>
      <vt:lpstr>GANTT图 </vt:lpstr>
      <vt:lpstr>GANTT图 </vt:lpstr>
      <vt:lpstr>测试用例 </vt:lpstr>
      <vt:lpstr>测试用例 </vt:lpstr>
      <vt:lpstr>测试用例 </vt:lpstr>
      <vt:lpstr>测试用例 </vt:lpstr>
      <vt:lpstr>测试用例 </vt:lpstr>
      <vt:lpstr>测试用例 </vt:lpstr>
      <vt:lpstr>测试用例 </vt:lpstr>
      <vt:lpstr>里程碑 </vt:lpstr>
      <vt:lpstr>里程碑 </vt:lpstr>
      <vt:lpstr>PowerPoint 演示文稿</vt:lpstr>
      <vt:lpstr>PowerPoint 演示文稿</vt:lpstr>
      <vt:lpstr>PowerPoint 演示文稿</vt:lpstr>
      <vt:lpstr>用户群分类</vt:lpstr>
      <vt:lpstr>用户群分类</vt:lpstr>
      <vt:lpstr>用户代表</vt:lpstr>
      <vt:lpstr>需求获取</vt:lpstr>
      <vt:lpstr>用户邀请函 教师</vt:lpstr>
      <vt:lpstr>游客</vt:lpstr>
      <vt:lpstr>学生</vt:lpstr>
      <vt:lpstr>管理员</vt:lpstr>
      <vt:lpstr>访谈记录</vt:lpstr>
      <vt:lpstr>界面原型</vt:lpstr>
      <vt:lpstr>PowerPoint 演示文稿</vt:lpstr>
      <vt:lpstr>PowerPoint 演示文稿</vt:lpstr>
      <vt:lpstr>PowerPoint 演示文稿</vt:lpstr>
      <vt:lpstr>PowerPoint 演示文稿</vt:lpstr>
      <vt:lpstr>需求用例</vt:lpstr>
      <vt:lpstr>PowerPoint 演示文稿</vt:lpstr>
      <vt:lpstr>PowerPoint 演示文稿</vt:lpstr>
      <vt:lpstr>PowerPoint 演示文稿</vt:lpstr>
      <vt:lpstr>PowerPoint 演示文稿</vt:lpstr>
      <vt:lpstr>PowerPoint 演示文稿</vt:lpstr>
      <vt:lpstr>数据字典</vt:lpstr>
      <vt:lpstr>PowerPoint 演示文稿</vt:lpstr>
      <vt:lpstr>PowerPoint 演示文稿</vt:lpstr>
      <vt:lpstr>需求冲突</vt:lpstr>
      <vt:lpstr>JAD会议记录</vt:lpstr>
      <vt:lpstr>需求优先级 （TBD）</vt:lpstr>
      <vt:lpstr>优先级权重  客户代表1.5 用户代表1.0 游客代表0.5</vt:lpstr>
      <vt:lpstr> UML图例 </vt:lpstr>
      <vt:lpstr>PowerPoint 演示文稿</vt:lpstr>
      <vt:lpstr>PowerPoint 演示文稿</vt:lpstr>
      <vt:lpstr>非功能性需求</vt:lpstr>
      <vt:lpstr>PowerPoint 演示文稿</vt:lpstr>
      <vt:lpstr>测试用例</vt:lpstr>
      <vt:lpstr>PowerPoint 演示文稿</vt:lpstr>
      <vt:lpstr>PowerPoint 演示文稿</vt:lpstr>
      <vt:lpstr>其他内容</vt:lpstr>
      <vt:lpstr>参考文献</vt:lpstr>
      <vt:lpstr>小组分工</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软件需求规格说明书 评审</dc:title>
  <dc:creator>oliver hawk</dc:creator>
  <cp:lastModifiedBy>ANNORA</cp:lastModifiedBy>
  <cp:revision>4</cp:revision>
  <dcterms:created xsi:type="dcterms:W3CDTF">2019-01-11T06:36:00Z</dcterms:created>
  <dcterms:modified xsi:type="dcterms:W3CDTF">2019-01-14T13:07:18Z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