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5" r:id="rId29"/>
    <p:sldId id="284" r:id="rId30"/>
    <p:sldId id="321" r:id="rId31"/>
    <p:sldId id="283" r:id="rId32"/>
    <p:sldId id="295" r:id="rId33"/>
    <p:sldId id="286" r:id="rId34"/>
    <p:sldId id="296" r:id="rId35"/>
    <p:sldId id="287" r:id="rId36"/>
    <p:sldId id="297" r:id="rId37"/>
    <p:sldId id="288" r:id="rId38"/>
    <p:sldId id="300" r:id="rId39"/>
    <p:sldId id="301" r:id="rId40"/>
    <p:sldId id="289" r:id="rId41"/>
    <p:sldId id="302" r:id="rId42"/>
    <p:sldId id="318" r:id="rId43"/>
    <p:sldId id="319" r:id="rId44"/>
    <p:sldId id="320" r:id="rId45"/>
    <p:sldId id="328" r:id="rId46"/>
    <p:sldId id="304" r:id="rId47"/>
    <p:sldId id="290" r:id="rId48"/>
    <p:sldId id="298" r:id="rId49"/>
    <p:sldId id="299" r:id="rId50"/>
    <p:sldId id="291" r:id="rId51"/>
    <p:sldId id="306" r:id="rId52"/>
    <p:sldId id="310" r:id="rId53"/>
    <p:sldId id="311" r:id="rId54"/>
    <p:sldId id="317" r:id="rId55"/>
    <p:sldId id="292" r:id="rId56"/>
    <p:sldId id="323" r:id="rId57"/>
    <p:sldId id="324" r:id="rId58"/>
    <p:sldId id="325" r:id="rId59"/>
    <p:sldId id="326" r:id="rId60"/>
    <p:sldId id="327" r:id="rId61"/>
    <p:sldId id="314" r:id="rId62"/>
    <p:sldId id="294" r:id="rId63"/>
    <p:sldId id="307" r:id="rId64"/>
    <p:sldId id="308" r:id="rId65"/>
    <p:sldId id="316" r:id="rId66"/>
    <p:sldId id="309"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12/6/2018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a:t>
            </a:r>
            <a:br>
              <a:rPr lang="en-US" altLang="zh-CN" dirty="0"/>
            </a:br>
            <a:r>
              <a:rPr lang="zh-CN" altLang="en-US" dirty="0"/>
              <a:t>课程教学辅助网站</a:t>
            </a:r>
            <a:br>
              <a:rPr lang="en-US" altLang="zh-CN" dirty="0"/>
            </a:br>
            <a:r>
              <a:rPr lang="zh-CN" altLang="en-US" dirty="0"/>
              <a:t>需求工程计划</a:t>
            </a:r>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p>
        </p:txBody>
      </p:sp>
      <p:graphicFrame>
        <p:nvGraphicFramePr>
          <p:cNvPr id="3" name="表格 2"/>
          <p:cNvGraphicFramePr>
            <a:graphicFrameLocks noGrp="1"/>
          </p:cNvGraphicFramePr>
          <p:nvPr>
            <p:extLst>
              <p:ext uri="{D42A27DB-BD31-4B8C-83A1-F6EECF244321}">
                <p14:modId xmlns:p14="http://schemas.microsoft.com/office/powerpoint/2010/main" val="3007858091"/>
              </p:ext>
            </p:extLst>
          </p:nvPr>
        </p:nvGraphicFramePr>
        <p:xfrm>
          <a:off x="1881188" y="1500188"/>
          <a:ext cx="7948612" cy="2818199"/>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400" kern="100">
                          <a:effectLst/>
                          <a:latin typeface="宋体" panose="02010600030101010101" pitchFamily="2" charset="-122"/>
                          <a:ea typeface="宋体" panose="02010600030101010101" pitchFamily="2" charset="-122"/>
                        </a:rPr>
                        <a:t>内容</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方法、工具和技术</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400" kern="100">
                          <a:effectLst/>
                          <a:latin typeface="宋体" panose="02010600030101010101" pitchFamily="2" charset="-122"/>
                          <a:ea typeface="宋体" panose="02010600030101010101" pitchFamily="2" charset="-122"/>
                        </a:rPr>
                        <a:t>WBS</a:t>
                      </a:r>
                      <a:r>
                        <a:rPr lang="zh-CN" sz="2400" kern="100">
                          <a:effectLst/>
                          <a:latin typeface="宋体" panose="02010600030101010101" pitchFamily="2" charset="-122"/>
                          <a:ea typeface="宋体" panose="02010600030101010101" pitchFamily="2" charset="-122"/>
                        </a:rPr>
                        <a:t>及进度规划</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Microsoft Project 2016</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400" kern="100">
                          <a:effectLst/>
                          <a:latin typeface="宋体" panose="02010600030101010101" pitchFamily="2" charset="-122"/>
                          <a:ea typeface="宋体" panose="02010600030101010101" pitchFamily="2" charset="-122"/>
                        </a:rPr>
                        <a:t>需求开发</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000" kern="1200" dirty="0">
                          <a:solidFill>
                            <a:schemeClr val="dk1"/>
                          </a:solidFill>
                          <a:effectLst/>
                          <a:latin typeface="宋体" panose="02010600030101010101" pitchFamily="2" charset="-122"/>
                          <a:ea typeface="宋体" panose="02010600030101010101" pitchFamily="2" charset="-122"/>
                          <a:cs typeface="+mn-cs"/>
                        </a:rPr>
                        <a:t>IBM Rational </a:t>
                      </a:r>
                      <a:r>
                        <a:rPr lang="en-US" altLang="zh-CN" sz="2000" kern="1200" dirty="0" err="1">
                          <a:solidFill>
                            <a:schemeClr val="dk1"/>
                          </a:solidFill>
                          <a:effectLst/>
                          <a:latin typeface="宋体" panose="02010600030101010101" pitchFamily="2" charset="-122"/>
                          <a:ea typeface="宋体" panose="02010600030101010101" pitchFamily="2" charset="-122"/>
                          <a:cs typeface="+mn-cs"/>
                        </a:rPr>
                        <a:t>RequisitePro</a:t>
                      </a:r>
                      <a:endParaRPr lang="en-US" sz="2400" kern="100" dirty="0">
                        <a:effectLst/>
                        <a:latin typeface="宋体" panose="02010600030101010101" pitchFamily="2" charset="-122"/>
                        <a:ea typeface="宋体" panose="02010600030101010101" pitchFamily="2" charset="-122"/>
                      </a:endParaRPr>
                    </a:p>
                    <a:p>
                      <a:pPr algn="l">
                        <a:spcAft>
                          <a:spcPts val="0"/>
                        </a:spcAft>
                      </a:pPr>
                      <a:r>
                        <a:rPr lang="en-US" sz="2400" kern="100" dirty="0">
                          <a:effectLst/>
                          <a:latin typeface="宋体" panose="02010600030101010101" pitchFamily="2" charset="-122"/>
                          <a:ea typeface="宋体" panose="02010600030101010101" pitchFamily="2" charset="-122"/>
                        </a:rPr>
                        <a:t>VISIO 2016</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400" kern="100">
                          <a:effectLst/>
                          <a:latin typeface="宋体" panose="02010600030101010101" pitchFamily="2" charset="-122"/>
                          <a:ea typeface="宋体" panose="02010600030101010101" pitchFamily="2" charset="-122"/>
                        </a:rPr>
                        <a:t>界面设计</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400" kern="100" dirty="0">
                          <a:effectLst/>
                          <a:latin typeface="宋体" panose="02010600030101010101" pitchFamily="2" charset="-122"/>
                          <a:ea typeface="宋体" panose="02010600030101010101" pitchFamily="2" charset="-122"/>
                        </a:rPr>
                        <a:t>Adobe </a:t>
                      </a:r>
                      <a:r>
                        <a:rPr lang="en-US" sz="2400" kern="100" dirty="0">
                          <a:effectLst/>
                          <a:latin typeface="宋体" panose="02010600030101010101" pitchFamily="2" charset="-122"/>
                          <a:ea typeface="宋体" panose="02010600030101010101" pitchFamily="2" charset="-122"/>
                        </a:rPr>
                        <a:t>Photoshop CC</a:t>
                      </a:r>
                      <a:endParaRPr lang="zh-CN" sz="2400" kern="100" dirty="0">
                        <a:effectLst/>
                        <a:latin typeface="宋体" panose="02010600030101010101" pitchFamily="2" charset="-122"/>
                        <a:ea typeface="宋体" panose="02010600030101010101" pitchFamily="2" charset="-122"/>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原型设计</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Axure </a:t>
                      </a:r>
                      <a:r>
                        <a:rPr lang="en-US" altLang="zh-CN" sz="2400" kern="100" dirty="0" err="1">
                          <a:effectLst/>
                          <a:latin typeface="宋体" panose="02010600030101010101" pitchFamily="2" charset="-122"/>
                          <a:ea typeface="宋体" panose="02010600030101010101" pitchFamily="2" charset="-122"/>
                        </a:rPr>
                        <a:t>rp</a:t>
                      </a:r>
                      <a:r>
                        <a:rPr lang="en-US" altLang="zh-CN" sz="2400" kern="100" dirty="0">
                          <a:effectLst/>
                          <a:latin typeface="宋体" panose="02010600030101010101" pitchFamily="2" charset="-122"/>
                          <a:ea typeface="宋体" panose="02010600030101010101" pitchFamily="2" charset="-122"/>
                        </a:rPr>
                        <a:t> 8</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506677">
                <a:tc>
                  <a:txBody>
                    <a:bodyPr/>
                    <a:lstStyle/>
                    <a:p>
                      <a:pPr algn="ctr">
                        <a:spcAft>
                          <a:spcPts val="0"/>
                        </a:spcAft>
                      </a:pPr>
                      <a:r>
                        <a:rPr lang="zh-CN" sz="2400" kern="100" dirty="0">
                          <a:effectLst/>
                          <a:latin typeface="宋体" panose="02010600030101010101" pitchFamily="2" charset="-122"/>
                          <a:ea typeface="宋体" panose="02010600030101010101" pitchFamily="2" charset="-122"/>
                        </a:rPr>
                        <a:t>配置管理</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github</a:t>
                      </a:r>
                      <a:endParaRPr lang="zh-CN" sz="2400" kern="100" dirty="0">
                        <a:effectLst/>
                        <a:latin typeface="宋体" panose="02010600030101010101" pitchFamily="2" charset="-122"/>
                        <a:ea typeface="宋体" panose="02010600030101010101" pitchFamily="2" charset="-122"/>
                      </a:endParaRPr>
                    </a:p>
                  </a:txBody>
                  <a:tcPr marL="68572" marR="68572"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4" y="75221"/>
            <a:ext cx="9134475" cy="6656951"/>
          </a:xfrm>
          <a:prstGeom prst="rect">
            <a:avLst/>
          </a:prstGeom>
        </p:spPr>
        <p:txBody>
          <a:bodyPr wrap="square">
            <a:spAutoFit/>
          </a:bodyPr>
          <a:lstStyle/>
          <a:p>
            <a:pPr>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   4.2</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端网站</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en-US" kern="100" dirty="0">
                <a:latin typeface="Calibri" panose="020F0502020204030204" charset="0"/>
                <a:ea typeface="宋体" panose="02010600030101010101" pitchFamily="2" charset="-122"/>
                <a:cs typeface="Arial" panose="020B0604020202020204" pitchFamily="34" charset="0"/>
              </a:rPr>
              <a:t>手机端网站</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a:t>
            </a:r>
            <a:r>
              <a:rPr lang="zh-CN" altLang="en-US" kern="100" dirty="0">
                <a:latin typeface="Calibri" panose="020F0502020204030204" charset="0"/>
                <a:ea typeface="宋体" panose="02010600030101010101" pitchFamily="2" charset="-122"/>
                <a:cs typeface="Arial" panose="020B0604020202020204" pitchFamily="34" charset="0"/>
              </a:rPr>
              <a:t>或手机端</a:t>
            </a:r>
            <a:r>
              <a:rPr lang="zh-CN" altLang="zh-CN" kern="100" dirty="0">
                <a:latin typeface="Calibri" panose="020F0502020204030204" charset="0"/>
                <a:ea typeface="宋体" panose="02010600030101010101" pitchFamily="2" charset="-122"/>
                <a:cs typeface="Arial" panose="020B0604020202020204" pitchFamily="34" charset="0"/>
              </a:rPr>
              <a:t>的浏览器使用网站。</a:t>
            </a:r>
            <a:r>
              <a:rPr lang="zh-CN" altLang="en-US" kern="100" dirty="0">
                <a:latin typeface="Calibri" panose="020F0502020204030204" charset="0"/>
                <a:ea typeface="宋体" panose="02010600030101010101" pitchFamily="2" charset="-122"/>
                <a:cs typeface="Arial" panose="020B0604020202020204" pitchFamily="34" charset="0"/>
              </a:rPr>
              <a:t>用户能全面的使用网站功能。网站界面将分别适配手机和</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en-US" kern="100" dirty="0">
                <a:latin typeface="Calibri" panose="020F0502020204030204" charset="0"/>
                <a:ea typeface="宋体" panose="02010600030101010101" pitchFamily="2" charset="-122"/>
                <a:cs typeface="Arial" panose="020B0604020202020204" pitchFamily="34" charset="0"/>
              </a:rPr>
              <a:t>。用</a:t>
            </a:r>
            <a:r>
              <a:rPr lang="en-US" altLang="zh-CN" kern="100" dirty="0">
                <a:latin typeface="Calibri" panose="020F0502020204030204" charset="0"/>
                <a:ea typeface="宋体" panose="02010600030101010101" pitchFamily="2" charset="-122"/>
                <a:cs typeface="Arial" panose="020B0604020202020204" pitchFamily="34" charset="0"/>
              </a:rPr>
              <a:t>HTML5+CSS+javascript</a:t>
            </a:r>
            <a:r>
              <a:rPr lang="zh-CN" altLang="en-US"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en-US" kern="100" dirty="0">
                <a:latin typeface="Calibri" panose="020F0502020204030204" charset="0"/>
                <a:ea typeface="宋体" panose="02010600030101010101" pitchFamily="2" charset="-122"/>
                <a:cs typeface="Arial" panose="020B0604020202020204" pitchFamily="34" charset="0"/>
              </a:rPr>
              <a:t>，在云服务器部署</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a:t>
            </a:r>
            <a:endParaRPr lang="zh-CN" altLang="zh-CN" kern="100" dirty="0">
              <a:latin typeface="Calibri" panose="020F0502020204030204" charset="0"/>
              <a:ea typeface="宋体" panose="02010600030101010101" pitchFamily="2" charset="-122"/>
              <a:cs typeface="Arial" panose="020B0604020202020204" pitchFamily="34" charset="0"/>
            </a:endParaRPr>
          </a:p>
          <a:p>
            <a:pPr>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   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en-US" kern="100" dirty="0">
                <a:latin typeface="Calibri" panose="020F0502020204030204" charset="0"/>
                <a:ea typeface="宋体" panose="02010600030101010101" pitchFamily="2" charset="-122"/>
                <a:cs typeface="Arial" panose="020B0604020202020204" pitchFamily="34" charset="0"/>
              </a:rPr>
              <a:t>端网站</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zh-CN" kern="100" dirty="0">
                <a:latin typeface="Calibri" panose="020F0502020204030204" charset="0"/>
                <a:ea typeface="宋体" panose="02010600030101010101" pitchFamily="2" charset="-122"/>
                <a:cs typeface="Arial" panose="020B0604020202020204" pitchFamily="34" charset="0"/>
              </a:rPr>
              <a:t>移动端</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spcAft>
                <a:spcPts val="0"/>
              </a:spcAft>
            </a:pP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en-US" kern="100" dirty="0">
                <a:solidFill>
                  <a:srgbClr val="4F4F4F"/>
                </a:solidFill>
                <a:latin typeface="Calibri" panose="020F0502020204030204" charset="0"/>
                <a:ea typeface="宋体" panose="02010600030101010101" pitchFamily="2" charset="-122"/>
                <a:cs typeface="宋体" panose="02010600030101010101" pitchFamily="2" charset="-122"/>
              </a:rPr>
              <a:t>端用户通过浏览器使用网站相关功能，手机端</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en-US" kern="100" dirty="0">
                <a:solidFill>
                  <a:srgbClr val="4F4F4F"/>
                </a:solidFill>
                <a:latin typeface="Calibri" panose="020F0502020204030204" charset="0"/>
                <a:ea typeface="宋体" panose="02010600030101010101" pitchFamily="2" charset="-122"/>
                <a:cs typeface="宋体" panose="02010600030101010101" pitchFamily="2" charset="-122"/>
              </a:rPr>
              <a:t>将分别支持安卓和</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iOS</a:t>
            </a:r>
            <a:r>
              <a:rPr lang="zh-CN" altLang="en-US" kern="100" dirty="0">
                <a:solidFill>
                  <a:srgbClr val="4F4F4F"/>
                </a:solidFill>
                <a:latin typeface="Calibri" panose="020F0502020204030204" charset="0"/>
                <a:ea typeface="宋体" panose="02010600030101010101" pitchFamily="2" charset="-122"/>
                <a:cs typeface="宋体" panose="02010600030101010101" pitchFamily="2" charset="-122"/>
              </a:rPr>
              <a:t>系统，比起手机上的网页，</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en-US" kern="100" dirty="0">
                <a:solidFill>
                  <a:srgbClr val="4F4F4F"/>
                </a:solidFill>
                <a:latin typeface="Calibri" panose="020F0502020204030204" charset="0"/>
                <a:ea typeface="宋体" panose="02010600030101010101" pitchFamily="2" charset="-122"/>
                <a:cs typeface="宋体" panose="02010600030101010101" pitchFamily="2" charset="-122"/>
              </a:rPr>
              <a:t>能有更好的用户体验。</a:t>
            </a:r>
            <a:endPar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endParaRPr>
          </a:p>
          <a:p>
            <a:pPr marL="266700" indent="266700">
              <a:spcAft>
                <a:spcPts val="0"/>
              </a:spcAft>
            </a:pPr>
            <a:endPar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endParaRPr>
          </a:p>
          <a:p>
            <a:pPr marL="266700" indent="266700">
              <a:spcAft>
                <a:spcPts val="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p>
          <a:p>
            <a:pPr marL="266700" indent="266700">
              <a:spcAft>
                <a:spcPts val="0"/>
              </a:spcAft>
            </a:pPr>
            <a:endParaRPr lang="en-US" altLang="zh-CN" dirty="0">
              <a:latin typeface="宋体" panose="02010600030101010101" pitchFamily="2" charset="-122"/>
              <a:ea typeface="宋体" panose="02010600030101010101" pitchFamily="2" charset="-122"/>
            </a:endParaRPr>
          </a:p>
          <a:p>
            <a:pPr marL="266700" indent="266700">
              <a:spcAft>
                <a:spcPts val="0"/>
              </a:spcAft>
            </a:pPr>
            <a:r>
              <a:rPr lang="en-US" altLang="zh-CN" dirty="0">
                <a:latin typeface="宋体" panose="02010600030101010101" pitchFamily="2" charset="-122"/>
                <a:ea typeface="宋体" panose="02010600030101010101" pitchFamily="2" charset="-122"/>
              </a:rPr>
              <a:t>PC</a:t>
            </a:r>
            <a:r>
              <a:rPr lang="zh-CN" altLang="en-US" dirty="0">
                <a:latin typeface="宋体" panose="02010600030101010101" pitchFamily="2" charset="-122"/>
                <a:ea typeface="宋体" panose="02010600030101010101" pitchFamily="2" charset="-122"/>
              </a:rPr>
              <a:t>端网站</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移动端 微信小程序</a:t>
            </a:r>
          </a:p>
          <a:p>
            <a:r>
              <a:rPr lang="en-US" altLang="zh-CN" dirty="0">
                <a:latin typeface="宋体" panose="02010600030101010101" pitchFamily="2" charset="-122"/>
                <a:ea typeface="宋体" panose="02010600030101010101" pitchFamily="2" charset="-122"/>
              </a:rPr>
              <a:t>     PC</a:t>
            </a:r>
            <a:r>
              <a:rPr lang="zh-CN" altLang="en-US" dirty="0">
                <a:latin typeface="宋体" panose="02010600030101010101" pitchFamily="2" charset="-122"/>
                <a:ea typeface="宋体" panose="02010600030101010101" pitchFamily="2" charset="-122"/>
              </a:rPr>
              <a:t>端用户通过浏览器使用网站相关功能，手机端</a:t>
            </a:r>
            <a:r>
              <a:rPr lang="zh-CN" altLang="zh-CN" dirty="0">
                <a:latin typeface="宋体" panose="02010600030101010101" pitchFamily="2" charset="-122"/>
                <a:ea typeface="宋体" panose="02010600030101010101" pitchFamily="2" charset="-122"/>
              </a:rPr>
              <a:t>用户通过微信小程序使用网站相关功能，可使用的功能可能相对具有局限性，需要用户已在手机安装微信。微信小程序具有轻量快捷的特点，为近年来流行的一种方式。</a:t>
            </a:r>
          </a:p>
          <a:p>
            <a:pPr indent="266700" algn="just">
              <a:spcAft>
                <a:spcPts val="0"/>
              </a:spcAft>
            </a:pP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4901342"/>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4.5</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a:t>
            </a:r>
          </a:p>
          <a:p>
            <a:r>
              <a:rPr lang="en-US" altLang="zh-CN" dirty="0">
                <a:latin typeface="宋体" panose="02010600030101010101" pitchFamily="2" charset="-122"/>
                <a:ea typeface="宋体" panose="02010600030101010101" pitchFamily="2" charset="-122"/>
              </a:rPr>
              <a:t>      PC</a:t>
            </a:r>
            <a:r>
              <a:rPr lang="zh-CN" altLang="zh-CN" dirty="0">
                <a:latin typeface="宋体" panose="02010600030101010101" pitchFamily="2" charset="-122"/>
                <a:ea typeface="宋体" panose="02010600030101010101" pitchFamily="2" charset="-122"/>
              </a:rPr>
              <a:t>端</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移动端 </a:t>
            </a:r>
            <a:r>
              <a:rPr lang="en-US" altLang="zh-CN" dirty="0">
                <a:latin typeface="宋体" panose="02010600030101010101" pitchFamily="2" charset="-122"/>
                <a:ea typeface="宋体" panose="02010600030101010101" pitchFamily="2" charset="-122"/>
              </a:rPr>
              <a:t>APP</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网站在</a:t>
            </a:r>
            <a:r>
              <a:rPr lang="en-US" altLang="zh-CN" dirty="0">
                <a:latin typeface="宋体" panose="02010600030101010101" pitchFamily="2" charset="-122"/>
                <a:ea typeface="宋体" panose="02010600030101010101" pitchFamily="2" charset="-122"/>
              </a:rPr>
              <a:t>PC</a:t>
            </a:r>
            <a:r>
              <a:rPr lang="zh-CN" altLang="zh-CN" dirty="0">
                <a:latin typeface="宋体" panose="02010600030101010101" pitchFamily="2" charset="-122"/>
                <a:ea typeface="宋体" panose="02010600030101010101" pitchFamily="2" charset="-122"/>
              </a:rPr>
              <a:t>和手机上都能使用。网站界面针对</a:t>
            </a:r>
            <a:r>
              <a:rPr lang="en-US" altLang="zh-CN" dirty="0">
                <a:latin typeface="宋体" panose="02010600030101010101" pitchFamily="2" charset="-122"/>
                <a:ea typeface="宋体" panose="02010600030101010101" pitchFamily="2" charset="-122"/>
              </a:rPr>
              <a:t>PC</a:t>
            </a:r>
            <a:r>
              <a:rPr lang="zh-CN" altLang="zh-CN" dirty="0">
                <a:latin typeface="宋体" panose="02010600030101010101" pitchFamily="2" charset="-122"/>
                <a:ea typeface="宋体" panose="02010600030101010101" pitchFamily="2" charset="-122"/>
              </a:rPr>
              <a:t>端和移动端会有不同的适配。以</a:t>
            </a:r>
            <a:r>
              <a:rPr lang="en-US" altLang="zh-CN" dirty="0">
                <a:latin typeface="宋体" panose="02010600030101010101" pitchFamily="2" charset="-122"/>
                <a:ea typeface="宋体" panose="02010600030101010101" pitchFamily="2" charset="-122"/>
              </a:rPr>
              <a:t>APP</a:t>
            </a:r>
            <a:r>
              <a:rPr lang="zh-CN" altLang="zh-CN" dirty="0">
                <a:latin typeface="宋体" panose="02010600030101010101" pitchFamily="2" charset="-122"/>
                <a:ea typeface="宋体" panose="02010600030101010101" pitchFamily="2" charset="-122"/>
              </a:rPr>
              <a:t>的形式在手机上使用有更好的体验。用</a:t>
            </a:r>
            <a:r>
              <a:rPr lang="en-US" altLang="zh-CN" dirty="0">
                <a:latin typeface="宋体" panose="02010600030101010101" pitchFamily="2" charset="-122"/>
                <a:ea typeface="宋体" panose="02010600030101010101" pitchFamily="2" charset="-122"/>
              </a:rPr>
              <a:t>HTML5+CSS+javascript</a:t>
            </a:r>
            <a:r>
              <a:rPr lang="zh-CN" altLang="zh-CN" dirty="0">
                <a:latin typeface="宋体" panose="02010600030101010101" pitchFamily="2" charset="-122"/>
                <a:ea typeface="宋体" panose="02010600030101010101" pitchFamily="2" charset="-122"/>
              </a:rPr>
              <a:t>技术开发网站，数据库选用</a:t>
            </a:r>
            <a:r>
              <a:rPr lang="en-US" altLang="zh-CN" dirty="0">
                <a:latin typeface="宋体" panose="02010600030101010101" pitchFamily="2" charset="-122"/>
                <a:ea typeface="宋体" panose="02010600030101010101" pitchFamily="2" charset="-122"/>
              </a:rPr>
              <a:t>MYSQL</a:t>
            </a:r>
            <a:r>
              <a:rPr lang="zh-CN" altLang="zh-CN" dirty="0">
                <a:latin typeface="宋体" panose="02010600030101010101" pitchFamily="2" charset="-122"/>
                <a:ea typeface="宋体" panose="02010600030101010101" pitchFamily="2" charset="-122"/>
              </a:rPr>
              <a:t>，在云服务器部署</a:t>
            </a:r>
            <a:r>
              <a:rPr lang="en-US" altLang="zh-CN" dirty="0">
                <a:latin typeface="宋体" panose="02010600030101010101" pitchFamily="2" charset="-122"/>
                <a:ea typeface="宋体" panose="02010600030101010101" pitchFamily="2" charset="-122"/>
              </a:rPr>
              <a:t>Tomcat</a:t>
            </a:r>
            <a:r>
              <a:rPr lang="zh-CN" altLang="zh-CN" dirty="0">
                <a:latin typeface="宋体" panose="02010600030101010101" pitchFamily="2" charset="-122"/>
                <a:ea typeface="宋体" panose="02010600030101010101" pitchFamily="2" charset="-122"/>
              </a:rPr>
              <a:t>。</a:t>
            </a: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marL="266700" indent="266700">
              <a:spcAft>
                <a:spcPts val="0"/>
              </a:spcAft>
            </a:pPr>
            <a:r>
              <a:rPr lang="zh-CN" altLang="en-US"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a:latin typeface="Calibri" panose="020F0502020204030204" charset="0"/>
                <a:ea typeface="宋体" panose="02010600030101010101" pitchFamily="2" charset="-122"/>
                <a:cs typeface="Arial" panose="020B0604020202020204" pitchFamily="34" charset="0"/>
              </a:rPr>
              <a:t>HTML5+CSS+javascript</a:t>
            </a:r>
            <a:r>
              <a:rPr lang="zh-CN" altLang="en-US" sz="2000"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sz="2000" kern="100" dirty="0">
                <a:latin typeface="Calibri" panose="020F0502020204030204" charset="0"/>
                <a:ea typeface="宋体" panose="02010600030101010101" pitchFamily="2" charset="-122"/>
                <a:cs typeface="Arial" panose="020B0604020202020204" pitchFamily="34" charset="0"/>
              </a:rPr>
              <a:t>MYSQL</a:t>
            </a:r>
            <a:r>
              <a:rPr lang="zh-CN" altLang="en-US" sz="2000" kern="100" dirty="0">
                <a:latin typeface="Calibri" panose="020F0502020204030204" charset="0"/>
                <a:ea typeface="宋体" panose="02010600030101010101" pitchFamily="2" charset="-122"/>
                <a:cs typeface="Arial" panose="020B0604020202020204" pitchFamily="34" charset="0"/>
              </a:rPr>
              <a:t>，在云服务器部署</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0575661"/>
              </p:ext>
            </p:extLst>
          </p:nvPr>
        </p:nvGraphicFramePr>
        <p:xfrm>
          <a:off x="481779" y="1307690"/>
          <a:ext cx="9812595" cy="478831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20000"/>
                    </a:ext>
                  </a:extLst>
                </a:gridCol>
                <a:gridCol w="3271249">
                  <a:extLst>
                    <a:ext uri="{9D8B030D-6E8A-4147-A177-3AD203B41FA5}">
                      <a16:colId xmlns:a16="http://schemas.microsoft.com/office/drawing/2014/main" val="20001"/>
                    </a:ext>
                  </a:extLst>
                </a:gridCol>
                <a:gridCol w="3271249">
                  <a:extLst>
                    <a:ext uri="{9D8B030D-6E8A-4147-A177-3AD203B41FA5}">
                      <a16:colId xmlns:a16="http://schemas.microsoft.com/office/drawing/2014/main" val="20002"/>
                    </a:ext>
                  </a:extLst>
                </a:gridCol>
              </a:tblGrid>
              <a:tr h="39902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239415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根据学校课程进行编排，针对老师上课内容有针对性的模块，例如课程资料，成绩管理等</a:t>
                      </a:r>
                      <a:r>
                        <a:rPr lang="zh-CN" altLang="en-US" sz="2400" kern="100" dirty="0">
                          <a:effectLst/>
                          <a:latin typeface="宋体" panose="02010600030101010101" pitchFamily="2" charset="-122"/>
                          <a:ea typeface="宋体" panose="02010600030101010101" pitchFamily="2" charset="-122"/>
                        </a:rPr>
                        <a:t>。</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对于软件工程系列课程的针对性不高，只有学校内部人员能查看系统相关课程，老师信息不完善，讨论区有局限，只能进行单课程的讨论</a:t>
                      </a:r>
                      <a:r>
                        <a:rPr lang="zh-CN" altLang="en-US" sz="2400" kern="100" dirty="0">
                          <a:effectLst/>
                          <a:latin typeface="宋体" panose="02010600030101010101" pitchFamily="2" charset="-122"/>
                          <a:ea typeface="宋体" panose="02010600030101010101" pitchFamily="2" charset="-122"/>
                        </a:rPr>
                        <a:t>。</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1995129">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latin typeface="宋体" panose="02010600030101010101" pitchFamily="2" charset="-122"/>
                          <a:ea typeface="宋体" panose="02010600030101010101" pitchFamily="2" charset="-122"/>
                        </a:rPr>
                        <a:t>可以看到课程列表，可以进行课堂反馈，可以进行一些课堂的小练习，一些报名和通知的操作，签到管理等。</a:t>
                      </a:r>
                      <a:endParaRPr lang="zh-CN" sz="24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latin typeface="宋体" panose="02010600030101010101" pitchFamily="2" charset="-122"/>
                          <a:ea typeface="宋体" panose="02010600030101010101" pitchFamily="2" charset="-122"/>
                        </a:rPr>
                        <a:t>此应用比较偏教学、学习日常使用，并不针对软件工程专业系列课程学习，在作业</a:t>
                      </a:r>
                      <a:r>
                        <a:rPr lang="zh-CN" altLang="en-US" sz="2400" kern="100" dirty="0">
                          <a:effectLst/>
                          <a:latin typeface="宋体" panose="02010600030101010101" pitchFamily="2" charset="-122"/>
                          <a:ea typeface="宋体" panose="02010600030101010101" pitchFamily="2" charset="-122"/>
                        </a:rPr>
                        <a:t>、</a:t>
                      </a:r>
                      <a:r>
                        <a:rPr lang="zh-CN" sz="2400" kern="100" dirty="0">
                          <a:effectLst/>
                          <a:latin typeface="宋体" panose="02010600030101010101" pitchFamily="2" charset="-122"/>
                          <a:ea typeface="宋体" panose="02010600030101010101" pitchFamily="2" charset="-122"/>
                        </a:rPr>
                        <a:t>教学视频等方面功能不健全。</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88490" y="138006"/>
            <a:ext cx="3031599"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现有系</a:t>
            </a: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统的比较</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charset="0"/>
                <a:ea typeface="宋体" panose="02010600030101010101" pitchFamily="2" charset="-122"/>
                <a:cs typeface="宋体" panose="02010600030101010101" pitchFamily="2" charset="-122"/>
              </a:rPr>
              <a:t>git</a:t>
            </a:r>
            <a:r>
              <a:rPr lang="zh-CN" altLang="zh-CN" kern="100" dirty="0">
                <a:latin typeface="Calibri" panose="020F0502020204030204" charset="0"/>
                <a:ea typeface="宋体" panose="02010600030101010101" pitchFamily="2" charset="-122"/>
                <a:cs typeface="宋体" panose="02010600030101010101" pitchFamily="2" charset="-122"/>
              </a:rPr>
              <a:t>工具，</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 UML</a:t>
            </a:r>
            <a:r>
              <a:rPr lang="zh-CN" altLang="zh-CN" kern="100" dirty="0">
                <a:latin typeface="Calibri" panose="020F0502020204030204" charset="0"/>
                <a:ea typeface="宋体" panose="02010600030101010101" pitchFamily="2" charset="-122"/>
                <a:cs typeface="宋体" panose="02010600030101010101" pitchFamily="2" charset="-122"/>
              </a:rPr>
              <a:t>画图工具，</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1</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PRD2018-G17</a:t>
            </a:r>
            <a:r>
              <a:rPr lang="zh-CN" altLang="zh-CN" kern="100" dirty="0">
                <a:latin typeface="Calibri" panose="020F050202020403020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PRD2018-G17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5682966"/>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p>
          <a:p>
            <a:pPr indent="266700" algn="just">
              <a:spcAft>
                <a:spcPts val="0"/>
              </a:spcAft>
            </a:pPr>
            <a:r>
              <a:rPr lang="zh-CN" altLang="en-US" kern="100" dirty="0">
                <a:latin typeface="Calibri" panose="020F0502020204030204" charset="0"/>
                <a:ea typeface="宋体" panose="02010600030101010101" pitchFamily="2" charset="-122"/>
                <a:cs typeface="Arial" panose="020B0604020202020204" pitchFamily="34" charset="0"/>
              </a:rPr>
              <a:t>选择</a:t>
            </a:r>
            <a:r>
              <a:rPr lang="en-US" altLang="zh-CN" kern="100" dirty="0">
                <a:latin typeface="Calibri" panose="020F0502020204030204" charset="0"/>
                <a:ea typeface="宋体" panose="02010600030101010101" pitchFamily="2" charset="-122"/>
                <a:cs typeface="Arial" panose="020B0604020202020204" pitchFamily="34" charset="0"/>
              </a:rPr>
              <a:t>apache</a:t>
            </a:r>
            <a:r>
              <a:rPr lang="zh-CN" altLang="en-US" kern="100" dirty="0">
                <a:latin typeface="Calibri" panose="020F0502020204030204" charset="0"/>
                <a:ea typeface="宋体" panose="02010600030101010101" pitchFamily="2" charset="-122"/>
                <a:cs typeface="Arial" panose="020B0604020202020204" pitchFamily="34" charset="0"/>
              </a:rPr>
              <a:t>作为</a:t>
            </a:r>
            <a:r>
              <a:rPr lang="en-US" altLang="zh-CN" kern="100" dirty="0">
                <a:latin typeface="Calibri" panose="020F0502020204030204" charset="0"/>
                <a:ea typeface="宋体" panose="02010600030101010101" pitchFamily="2" charset="-122"/>
                <a:cs typeface="Arial" panose="020B0604020202020204" pitchFamily="34" charset="0"/>
              </a:rPr>
              <a:t>web </a:t>
            </a:r>
            <a:r>
              <a:rPr lang="zh-CN" altLang="en-US" kern="100" dirty="0">
                <a:latin typeface="Calibri" panose="020F0502020204030204" charset="0"/>
                <a:ea typeface="宋体" panose="02010600030101010101" pitchFamily="2" charset="-122"/>
                <a:cs typeface="Arial" panose="020B0604020202020204" pitchFamily="34" charset="0"/>
              </a:rPr>
              <a:t>服务器，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作为</a:t>
            </a:r>
            <a:r>
              <a:rPr lang="zh-CN" altLang="en-US" dirty="0">
                <a:latin typeface="宋体" panose="02010600030101010101" pitchFamily="2" charset="-122"/>
                <a:ea typeface="宋体" panose="02010600030101010101" pitchFamily="2" charset="-122"/>
              </a:rPr>
              <a:t>应用（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）服务器。</a:t>
            </a:r>
            <a:endParaRPr lang="zh-CN" altLang="zh-CN" kern="100" dirty="0">
              <a:latin typeface="宋体" panose="02010600030101010101" pitchFamily="2" charset="-122"/>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300</a:t>
            </a:r>
            <a:r>
              <a:rPr lang="zh-CN" altLang="zh-CN" kern="100" dirty="0">
                <a:latin typeface="Calibri" panose="020F0502020204030204" charset="0"/>
                <a:ea typeface="宋体" panose="02010600030101010101" pitchFamily="2" charset="-122"/>
                <a:cs typeface="Arial" panose="020B0604020202020204" pitchFamily="34" charset="0"/>
              </a:rPr>
              <a:t>人以上同时在线。网站，数据库需要大量后期维护，资源经费有限。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300</a:t>
            </a:r>
            <a:r>
              <a:rPr lang="zh-CN" altLang="zh-CN" sz="2000" kern="100" dirty="0">
                <a:latin typeface="Calibri" panose="020F050202020403020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p>
        </p:txBody>
      </p:sp>
      <p:sp>
        <p:nvSpPr>
          <p:cNvPr id="3" name="矩形 2"/>
          <p:cNvSpPr/>
          <p:nvPr/>
        </p:nvSpPr>
        <p:spPr>
          <a:xfrm>
            <a:off x="476250" y="164446"/>
            <a:ext cx="2451312"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所以在法律意义上，该项目可行</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72487043"/>
              </p:ext>
            </p:extLst>
          </p:nvPr>
        </p:nvGraphicFramePr>
        <p:xfrm>
          <a:off x="186433" y="177313"/>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20000"/>
                    </a:ext>
                  </a:extLst>
                </a:gridCol>
                <a:gridCol w="3598504">
                  <a:extLst>
                    <a:ext uri="{9D8B030D-6E8A-4147-A177-3AD203B41FA5}">
                      <a16:colId xmlns:a16="http://schemas.microsoft.com/office/drawing/2014/main" val="20001"/>
                    </a:ext>
                  </a:extLst>
                </a:gridCol>
                <a:gridCol w="3537789">
                  <a:extLst>
                    <a:ext uri="{9D8B030D-6E8A-4147-A177-3AD203B41FA5}">
                      <a16:colId xmlns:a16="http://schemas.microsoft.com/office/drawing/2014/main" val="20002"/>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vMerge="1">
                  <a:txBody>
                    <a:bodyPr/>
                    <a:lstStyle/>
                    <a:p>
                      <a:endParaRPr lang="zh-CN"/>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0.9.0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p>
                  </a:txBody>
                  <a:tcPr/>
                </a:tc>
                <a:tc>
                  <a:txBody>
                    <a:bodyPr/>
                    <a:lstStyle/>
                    <a:p>
                      <a:pPr algn="just">
                        <a:spcAft>
                          <a:spcPts val="0"/>
                        </a:spcAft>
                      </a:pPr>
                      <a:r>
                        <a:rPr lang="zh-CN" sz="1800" kern="0" dirty="0">
                          <a:effectLst/>
                        </a:rPr>
                        <a:t>作者：</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vMerge="1">
                  <a:txBody>
                    <a:bodyPr/>
                    <a:lstStyle/>
                    <a:p>
                      <a:endParaRPr lang="zh-CN"/>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2018-12-6</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表格 1">
            <a:extLst>
              <a:ext uri="{FF2B5EF4-FFF2-40B4-BE49-F238E27FC236}">
                <a16:creationId xmlns:a16="http://schemas.microsoft.com/office/drawing/2014/main" id="{957E4351-D533-4D0E-AF7D-50CA9541FB85}"/>
              </a:ext>
            </a:extLst>
          </p:cNvPr>
          <p:cNvGraphicFramePr>
            <a:graphicFrameLocks noGrp="1"/>
          </p:cNvGraphicFramePr>
          <p:nvPr>
            <p:extLst>
              <p:ext uri="{D42A27DB-BD31-4B8C-83A1-F6EECF244321}">
                <p14:modId xmlns:p14="http://schemas.microsoft.com/office/powerpoint/2010/main" val="1087813850"/>
              </p:ext>
            </p:extLst>
          </p:nvPr>
        </p:nvGraphicFramePr>
        <p:xfrm>
          <a:off x="186433" y="1374847"/>
          <a:ext cx="11819136" cy="4389120"/>
        </p:xfrm>
        <a:graphic>
          <a:graphicData uri="http://schemas.openxmlformats.org/drawingml/2006/table">
            <a:tbl>
              <a:tblPr firstRow="1" firstCol="1" bandRow="1">
                <a:tableStyleId>{5C22544A-7EE6-4342-B048-85BDC9FD1C3A}</a:tableStyleId>
              </a:tblPr>
              <a:tblGrid>
                <a:gridCol w="830216">
                  <a:extLst>
                    <a:ext uri="{9D8B030D-6E8A-4147-A177-3AD203B41FA5}">
                      <a16:colId xmlns:a16="http://schemas.microsoft.com/office/drawing/2014/main" val="873942223"/>
                    </a:ext>
                  </a:extLst>
                </a:gridCol>
                <a:gridCol w="1156666">
                  <a:extLst>
                    <a:ext uri="{9D8B030D-6E8A-4147-A177-3AD203B41FA5}">
                      <a16:colId xmlns:a16="http://schemas.microsoft.com/office/drawing/2014/main" val="2977524176"/>
                    </a:ext>
                  </a:extLst>
                </a:gridCol>
                <a:gridCol w="1479594">
                  <a:extLst>
                    <a:ext uri="{9D8B030D-6E8A-4147-A177-3AD203B41FA5}">
                      <a16:colId xmlns:a16="http://schemas.microsoft.com/office/drawing/2014/main" val="939066786"/>
                    </a:ext>
                  </a:extLst>
                </a:gridCol>
                <a:gridCol w="2583419">
                  <a:extLst>
                    <a:ext uri="{9D8B030D-6E8A-4147-A177-3AD203B41FA5}">
                      <a16:colId xmlns:a16="http://schemas.microsoft.com/office/drawing/2014/main" val="1848597519"/>
                    </a:ext>
                  </a:extLst>
                </a:gridCol>
                <a:gridCol w="1244737">
                  <a:extLst>
                    <a:ext uri="{9D8B030D-6E8A-4147-A177-3AD203B41FA5}">
                      <a16:colId xmlns:a16="http://schemas.microsoft.com/office/drawing/2014/main" val="2295541344"/>
                    </a:ext>
                  </a:extLst>
                </a:gridCol>
                <a:gridCol w="1195418">
                  <a:extLst>
                    <a:ext uri="{9D8B030D-6E8A-4147-A177-3AD203B41FA5}">
                      <a16:colId xmlns:a16="http://schemas.microsoft.com/office/drawing/2014/main" val="4103953637"/>
                    </a:ext>
                  </a:extLst>
                </a:gridCol>
                <a:gridCol w="1355120">
                  <a:extLst>
                    <a:ext uri="{9D8B030D-6E8A-4147-A177-3AD203B41FA5}">
                      <a16:colId xmlns:a16="http://schemas.microsoft.com/office/drawing/2014/main" val="3052861319"/>
                    </a:ext>
                  </a:extLst>
                </a:gridCol>
                <a:gridCol w="986396">
                  <a:extLst>
                    <a:ext uri="{9D8B030D-6E8A-4147-A177-3AD203B41FA5}">
                      <a16:colId xmlns:a16="http://schemas.microsoft.com/office/drawing/2014/main" val="4125488926"/>
                    </a:ext>
                  </a:extLst>
                </a:gridCol>
                <a:gridCol w="987570">
                  <a:extLst>
                    <a:ext uri="{9D8B030D-6E8A-4147-A177-3AD203B41FA5}">
                      <a16:colId xmlns:a16="http://schemas.microsoft.com/office/drawing/2014/main" val="434995688"/>
                    </a:ext>
                  </a:extLst>
                </a:gridCol>
              </a:tblGrid>
              <a:tr h="0">
                <a:tc>
                  <a:txBody>
                    <a:bodyPr/>
                    <a:lstStyle/>
                    <a:p>
                      <a:pPr algn="just">
                        <a:spcAft>
                          <a:spcPts val="0"/>
                        </a:spcAft>
                      </a:pPr>
                      <a:r>
                        <a:rPr lang="zh-CN" sz="1800" kern="100">
                          <a:effectLst/>
                        </a:rPr>
                        <a:t>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参与者</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修订日期</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修订状态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修订说明</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审批日期</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审核人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批准人</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18578281"/>
                  </a:ext>
                </a:extLst>
              </a:tr>
              <a:tr h="0">
                <a:tc>
                  <a:txBody>
                    <a:bodyPr/>
                    <a:lstStyle/>
                    <a:p>
                      <a:pPr algn="just">
                        <a:spcAft>
                          <a:spcPts val="0"/>
                        </a:spcAft>
                      </a:pPr>
                      <a:r>
                        <a:rPr lang="en-US" sz="1800" kern="100">
                          <a:effectLst/>
                        </a:rPr>
                        <a:t>0.1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吴自强、刘震、陈雅菁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2018/9/28-2018/9/30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S</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初始版本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2018/9/30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87137218"/>
                  </a:ext>
                </a:extLst>
              </a:tr>
              <a:tr h="0">
                <a:tc>
                  <a:txBody>
                    <a:bodyPr/>
                    <a:lstStyle/>
                    <a:p>
                      <a:pPr algn="just">
                        <a:spcAft>
                          <a:spcPts val="0"/>
                        </a:spcAft>
                      </a:pPr>
                      <a:r>
                        <a:rPr lang="en-US" sz="1800" kern="100">
                          <a:effectLst/>
                        </a:rPr>
                        <a:t>0.1.1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7657520"/>
                  </a:ext>
                </a:extLst>
              </a:tr>
              <a:tr h="0">
                <a:tc>
                  <a:txBody>
                    <a:bodyPr/>
                    <a:lstStyle/>
                    <a:p>
                      <a:pPr algn="just">
                        <a:spcAft>
                          <a:spcPts val="0"/>
                        </a:spcAft>
                      </a:pPr>
                      <a:r>
                        <a:rPr lang="en-US" sz="1800" kern="100">
                          <a:effectLst/>
                        </a:rPr>
                        <a:t>0.2.0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2018/10/25-2018/10/28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2018/10/28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0089079"/>
                  </a:ext>
                </a:extLst>
              </a:tr>
              <a:tr h="0">
                <a:tc>
                  <a:txBody>
                    <a:bodyPr/>
                    <a:lstStyle/>
                    <a:p>
                      <a:pPr algn="just">
                        <a:spcAft>
                          <a:spcPts val="0"/>
                        </a:spcAft>
                      </a:pPr>
                      <a:r>
                        <a:rPr lang="en-US" sz="1800" kern="100">
                          <a:effectLst/>
                        </a:rPr>
                        <a:t>0.2.2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2018/11/2-2018/11/4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272787"/>
                  </a:ext>
                </a:extLst>
              </a:tr>
              <a:tr h="0">
                <a:tc>
                  <a:txBody>
                    <a:bodyPr/>
                    <a:lstStyle/>
                    <a:p>
                      <a:pPr algn="just">
                        <a:spcAft>
                          <a:spcPts val="0"/>
                        </a:spcAft>
                      </a:pPr>
                      <a:r>
                        <a:rPr lang="en-US" sz="1800" kern="100">
                          <a:effectLst/>
                        </a:rPr>
                        <a:t>0.3.0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2018/11/7-2018/11/11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208055"/>
                  </a:ext>
                </a:extLst>
              </a:tr>
              <a:tr h="0">
                <a:tc>
                  <a:txBody>
                    <a:bodyPr/>
                    <a:lstStyle/>
                    <a:p>
                      <a:pPr algn="just">
                        <a:spcAft>
                          <a:spcPts val="0"/>
                        </a:spcAft>
                      </a:pPr>
                      <a:r>
                        <a:rPr lang="en-US" sz="1800" kern="100">
                          <a:effectLst/>
                        </a:rPr>
                        <a:t>0.5.0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2018/11/15-2018/11/18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2018/11/18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4240282"/>
                  </a:ext>
                </a:extLst>
              </a:tr>
              <a:tr h="0">
                <a:tc>
                  <a:txBody>
                    <a:bodyPr/>
                    <a:lstStyle/>
                    <a:p>
                      <a:pPr algn="just">
                        <a:spcAft>
                          <a:spcPts val="0"/>
                        </a:spcAft>
                      </a:pPr>
                      <a:r>
                        <a:rPr lang="en-US" sz="1800" kern="100">
                          <a:effectLst/>
                        </a:rPr>
                        <a:t>0.6.0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吴自强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2018/11/22-2018/11/22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增加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15688255"/>
                  </a:ext>
                </a:extLst>
              </a:tr>
              <a:tr h="0">
                <a:tc>
                  <a:txBody>
                    <a:bodyPr/>
                    <a:lstStyle/>
                    <a:p>
                      <a:pPr algn="just">
                        <a:spcAft>
                          <a:spcPts val="0"/>
                        </a:spcAft>
                      </a:pPr>
                      <a:r>
                        <a:rPr lang="en-US" sz="1800" kern="10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刘震、陈婧唯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2018/11/25-2018/11/27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2018/11/27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G17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87371631"/>
                  </a:ext>
                </a:extLst>
              </a:tr>
              <a:tr h="0">
                <a:tc>
                  <a:txBody>
                    <a:bodyPr/>
                    <a:lstStyle/>
                    <a:p>
                      <a:pPr algn="just">
                        <a:spcAft>
                          <a:spcPts val="0"/>
                        </a:spcAft>
                      </a:pPr>
                      <a:r>
                        <a:rPr lang="en-US" sz="1800" kern="100">
                          <a:effectLst/>
                        </a:rPr>
                        <a:t>0.8.0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5464287"/>
                  </a:ext>
                </a:extLst>
              </a:tr>
              <a:tr h="0">
                <a:tc>
                  <a:txBody>
                    <a:bodyPr/>
                    <a:lstStyle/>
                    <a:p>
                      <a:pPr algn="just">
                        <a:spcAft>
                          <a:spcPts val="0"/>
                        </a:spcAft>
                      </a:pPr>
                      <a:r>
                        <a:rPr lang="en-US" sz="1800" kern="100">
                          <a:effectLst/>
                        </a:rPr>
                        <a:t>0.9.0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M.A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修改</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2018/12/5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童欣</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3171118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538C41-027C-4F1D-BBF0-09116607D117}"/>
              </a:ext>
            </a:extLst>
          </p:cNvPr>
          <p:cNvSpPr/>
          <p:nvPr/>
        </p:nvSpPr>
        <p:spPr>
          <a:xfrm>
            <a:off x="473475" y="776312"/>
            <a:ext cx="9078898" cy="3400931"/>
          </a:xfrm>
          <a:prstGeom prst="rect">
            <a:avLst/>
          </a:prstGeom>
        </p:spPr>
        <p:txBody>
          <a:bodyPr wrap="square">
            <a:spAutoFit/>
          </a:bodyPr>
          <a:lstStyle/>
          <a:p>
            <a:pPr lvl="0">
              <a:spcAft>
                <a:spcPts val="0"/>
              </a:spcAft>
            </a:pPr>
            <a:r>
              <a:rPr lang="zh-CN"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项目概述：</a:t>
            </a:r>
          </a:p>
          <a:p>
            <a:pPr lvl="0"/>
            <a:r>
              <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项目名称：</a:t>
            </a:r>
          </a:p>
          <a:p>
            <a:pPr indent="400050" algn="just">
              <a:spcAft>
                <a:spcPts val="0"/>
              </a:spcAft>
            </a:pPr>
            <a:r>
              <a:rPr lang="zh-CN" altLang="zh-CN" sz="2000" kern="100" dirty="0">
                <a:latin typeface="宋体" panose="02010600030101010101" pitchFamily="2" charset="-122"/>
                <a:ea typeface="宋体" panose="02010600030101010101" pitchFamily="2" charset="-122"/>
              </a:rPr>
              <a:t>软件工程系列课程教学辅助网站</a:t>
            </a:r>
            <a:endParaRPr lang="en-US" altLang="zh-CN" sz="2000" kern="100" dirty="0">
              <a:latin typeface="宋体" panose="02010600030101010101" pitchFamily="2" charset="-122"/>
              <a:ea typeface="宋体" panose="02010600030101010101" pitchFamily="2" charset="-122"/>
            </a:endParaRPr>
          </a:p>
          <a:p>
            <a:pPr indent="400050" algn="just">
              <a:spcAft>
                <a:spcPts val="0"/>
              </a:spcAft>
            </a:pPr>
            <a:endParaRPr lang="en-US" altLang="zh-CN" sz="1050" kern="100" dirty="0">
              <a:effectLst/>
              <a:latin typeface="宋体" panose="02010600030101010101" pitchFamily="2" charset="-122"/>
              <a:ea typeface="宋体" panose="02010600030101010101" pitchFamily="2" charset="-122"/>
            </a:endParaRPr>
          </a:p>
          <a:p>
            <a:pPr lvl="1"/>
            <a:r>
              <a:rPr lang="zh-CN" altLang="zh-CN" b="1" dirty="0">
                <a:latin typeface="宋体" panose="02010600030101010101" pitchFamily="2" charset="-122"/>
                <a:ea typeface="宋体" panose="02010600030101010101" pitchFamily="2" charset="-122"/>
              </a:rPr>
              <a:t>项目目的：</a:t>
            </a:r>
          </a:p>
          <a:p>
            <a:r>
              <a:rPr lang="zh-CN" altLang="zh-CN" dirty="0">
                <a:latin typeface="宋体" panose="02010600030101010101" pitchFamily="2" charset="-122"/>
                <a:ea typeface="宋体" panose="02010600030101010101" pitchFamily="2" charset="-122"/>
              </a:rPr>
              <a:t>小组在一学期内独自建成一个为用户有效全面地提供多个课程的资源共享和线上互动的软件工程系列课程教学辅助网站。形成一个服务学生，提供一些专业知识资源，以及答疑解惑的平台，并且能够有一些线上的师生互动。学生能够从这样的形式中学到知识，并且感受到便利与轻松。</a:t>
            </a:r>
          </a:p>
          <a:p>
            <a:pPr lvl="1"/>
            <a:r>
              <a:rPr lang="zh-CN" altLang="zh-CN" b="1" dirty="0">
                <a:latin typeface="宋体" panose="02010600030101010101" pitchFamily="2" charset="-122"/>
                <a:ea typeface="宋体" panose="02010600030101010101" pitchFamily="2" charset="-122"/>
              </a:rPr>
              <a:t>用户：</a:t>
            </a:r>
          </a:p>
          <a:p>
            <a:r>
              <a:rPr lang="zh-CN" altLang="zh-CN" dirty="0">
                <a:latin typeface="宋体" panose="02010600030101010101" pitchFamily="2" charset="-122"/>
                <a:ea typeface="宋体" panose="02010600030101010101" pitchFamily="2" charset="-122"/>
              </a:rPr>
              <a:t>全体正在学习软件工程课程的学生，教授软件工程课程的老师，以及其他潜在的对软件工程课程感兴趣的同学。</a:t>
            </a:r>
          </a:p>
          <a:p>
            <a:pPr indent="400050" algn="just">
              <a:spcAft>
                <a:spcPts val="0"/>
              </a:spcAft>
            </a:pPr>
            <a:endParaRPr lang="zh-CN" altLang="zh-CN" sz="1050" kern="100" dirty="0">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9BF08CA3-44A9-4BCE-9166-980E1ED3C004}"/>
              </a:ext>
            </a:extLst>
          </p:cNvPr>
          <p:cNvSpPr/>
          <p:nvPr/>
        </p:nvSpPr>
        <p:spPr>
          <a:xfrm>
            <a:off x="402454" y="4665515"/>
            <a:ext cx="8883589" cy="1138773"/>
          </a:xfrm>
          <a:prstGeom prst="rect">
            <a:avLst/>
          </a:prstGeom>
        </p:spPr>
        <p:txBody>
          <a:bodyPr wrap="square">
            <a:spAutoFit/>
          </a:bodyPr>
          <a:lstStyle/>
          <a:p>
            <a:pPr lvl="0">
              <a:spcAft>
                <a:spcPts val="0"/>
              </a:spcAft>
            </a:pPr>
            <a:r>
              <a:rPr lang="zh-CN"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项目目标：</a:t>
            </a:r>
            <a:endPar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0">
              <a:spcAft>
                <a:spcPts val="0"/>
              </a:spcAft>
            </a:pPr>
            <a:r>
              <a:rPr lang="en-US" altLang="zh-CN" sz="16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时间目标：</a:t>
            </a:r>
          </a:p>
          <a:p>
            <a:pPr indent="266700" algn="just">
              <a:spcAft>
                <a:spcPts val="0"/>
              </a:spcAft>
            </a:pPr>
            <a:r>
              <a:rPr lang="zh-CN" altLang="zh-CN" kern="100" dirty="0">
                <a:latin typeface="宋体" panose="02010600030101010101" pitchFamily="2" charset="-122"/>
                <a:ea typeface="宋体" panose="02010600030101010101" pitchFamily="2" charset="-122"/>
              </a:rPr>
              <a:t>本项目要求于</a:t>
            </a:r>
            <a:r>
              <a:rPr lang="en-US" altLang="zh-CN" kern="100" dirty="0">
                <a:latin typeface="宋体" panose="02010600030101010101" pitchFamily="2" charset="-122"/>
                <a:ea typeface="宋体" panose="02010600030101010101" pitchFamily="2" charset="-122"/>
              </a:rPr>
              <a:t>2018</a:t>
            </a:r>
            <a:r>
              <a:rPr lang="zh-CN" altLang="zh-CN" kern="100" dirty="0">
                <a:latin typeface="宋体" panose="02010600030101010101" pitchFamily="2" charset="-122"/>
                <a:ea typeface="宋体" panose="02010600030101010101" pitchFamily="2" charset="-122"/>
              </a:rPr>
              <a:t>年</a:t>
            </a:r>
            <a:r>
              <a:rPr lang="en-US" altLang="zh-CN" kern="100" dirty="0">
                <a:latin typeface="宋体" panose="02010600030101010101" pitchFamily="2" charset="-122"/>
                <a:ea typeface="宋体" panose="02010600030101010101" pitchFamily="2" charset="-122"/>
              </a:rPr>
              <a:t>9</a:t>
            </a:r>
            <a:r>
              <a:rPr lang="zh-CN" altLang="zh-CN" kern="100" dirty="0">
                <a:latin typeface="宋体" panose="02010600030101010101" pitchFamily="2" charset="-122"/>
                <a:ea typeface="宋体" panose="02010600030101010101" pitchFamily="2" charset="-122"/>
              </a:rPr>
              <a:t>月</a:t>
            </a:r>
            <a:r>
              <a:rPr lang="en-US" altLang="zh-CN" kern="100" dirty="0">
                <a:latin typeface="宋体" panose="02010600030101010101" pitchFamily="2" charset="-122"/>
                <a:ea typeface="宋体" panose="02010600030101010101" pitchFamily="2" charset="-122"/>
              </a:rPr>
              <a:t>27</a:t>
            </a:r>
            <a:r>
              <a:rPr lang="zh-CN" altLang="zh-CN" kern="100" dirty="0">
                <a:latin typeface="宋体" panose="02010600030101010101" pitchFamily="2" charset="-122"/>
                <a:ea typeface="宋体" panose="02010600030101010101" pitchFamily="2" charset="-122"/>
              </a:rPr>
              <a:t>日开始，于</a:t>
            </a:r>
            <a:r>
              <a:rPr lang="en-US" altLang="zh-CN" kern="100" dirty="0">
                <a:latin typeface="宋体" panose="02010600030101010101" pitchFamily="2" charset="-122"/>
                <a:ea typeface="宋体" panose="02010600030101010101" pitchFamily="2" charset="-122"/>
              </a:rPr>
              <a:t>2019</a:t>
            </a:r>
            <a:r>
              <a:rPr lang="zh-CN" altLang="zh-CN" kern="100" dirty="0">
                <a:latin typeface="宋体" panose="02010600030101010101" pitchFamily="2" charset="-122"/>
                <a:ea typeface="宋体" panose="02010600030101010101" pitchFamily="2" charset="-122"/>
              </a:rPr>
              <a:t>年</a:t>
            </a:r>
            <a:r>
              <a:rPr lang="en-US" altLang="zh-CN" kern="100" dirty="0">
                <a:latin typeface="宋体" panose="02010600030101010101" pitchFamily="2" charset="-122"/>
                <a:ea typeface="宋体" panose="02010600030101010101" pitchFamily="2" charset="-122"/>
              </a:rPr>
              <a:t>1</a:t>
            </a:r>
            <a:r>
              <a:rPr lang="zh-CN" altLang="zh-CN" kern="100" dirty="0">
                <a:latin typeface="宋体" panose="02010600030101010101" pitchFamily="2" charset="-122"/>
                <a:ea typeface="宋体" panose="02010600030101010101" pitchFamily="2" charset="-122"/>
              </a:rPr>
              <a:t>月</a:t>
            </a:r>
            <a:r>
              <a:rPr lang="en-US" altLang="zh-CN" kern="100" dirty="0">
                <a:latin typeface="宋体" panose="02010600030101010101" pitchFamily="2" charset="-122"/>
                <a:ea typeface="宋体" panose="02010600030101010101" pitchFamily="2" charset="-122"/>
              </a:rPr>
              <a:t>18</a:t>
            </a:r>
            <a:r>
              <a:rPr lang="zh-CN" altLang="zh-CN" kern="100" dirty="0">
                <a:latin typeface="宋体" panose="02010600030101010101" pitchFamily="2" charset="-122"/>
                <a:ea typeface="宋体" panose="02010600030101010101" pitchFamily="2" charset="-122"/>
              </a:rPr>
              <a:t>日结束。项目的结束以正式发布项目结项通知的日期为准。</a:t>
            </a:r>
            <a:endParaRPr lang="zh-CN" altLang="zh-CN" sz="1200" kern="100" dirty="0">
              <a:effectLst/>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extLst>
              <p:ext uri="{D42A27DB-BD31-4B8C-83A1-F6EECF244321}">
                <p14:modId xmlns:p14="http://schemas.microsoft.com/office/powerpoint/2010/main" val="1863372072"/>
              </p:ext>
            </p:extLst>
          </p:nvPr>
        </p:nvGraphicFramePr>
        <p:xfrm>
          <a:off x="266701" y="766763"/>
          <a:ext cx="11344275" cy="1743076"/>
        </p:xfrm>
        <a:graphic>
          <a:graphicData uri="http://schemas.openxmlformats.org/drawingml/2006/table">
            <a:tbl>
              <a:tblPr firstRow="1" firstCol="1" bandRow="1">
                <a:tableStyleId>{5C22544A-7EE6-4342-B048-85BDC9FD1C3A}</a:tableStyleId>
              </a:tblPr>
              <a:tblGrid>
                <a:gridCol w="1007725">
                  <a:extLst>
                    <a:ext uri="{9D8B030D-6E8A-4147-A177-3AD203B41FA5}">
                      <a16:colId xmlns:a16="http://schemas.microsoft.com/office/drawing/2014/main" val="20000"/>
                    </a:ext>
                  </a:extLst>
                </a:gridCol>
                <a:gridCol w="1510991">
                  <a:extLst>
                    <a:ext uri="{9D8B030D-6E8A-4147-A177-3AD203B41FA5}">
                      <a16:colId xmlns:a16="http://schemas.microsoft.com/office/drawing/2014/main" val="20001"/>
                    </a:ext>
                  </a:extLst>
                </a:gridCol>
                <a:gridCol w="1846108">
                  <a:extLst>
                    <a:ext uri="{9D8B030D-6E8A-4147-A177-3AD203B41FA5}">
                      <a16:colId xmlns:a16="http://schemas.microsoft.com/office/drawing/2014/main" val="20002"/>
                    </a:ext>
                  </a:extLst>
                </a:gridCol>
                <a:gridCol w="2550325">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628775">
                  <a:extLst>
                    <a:ext uri="{9D8B030D-6E8A-4147-A177-3AD203B41FA5}">
                      <a16:colId xmlns:a16="http://schemas.microsoft.com/office/drawing/2014/main" val="20005"/>
                    </a:ext>
                  </a:extLst>
                </a:gridCol>
                <a:gridCol w="1228726">
                  <a:extLst>
                    <a:ext uri="{9D8B030D-6E8A-4147-A177-3AD203B41FA5}">
                      <a16:colId xmlns:a16="http://schemas.microsoft.com/office/drawing/2014/main" val="20006"/>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角色</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微信</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0"/>
                  </a:ext>
                </a:extLst>
              </a:tr>
              <a:tr h="609600">
                <a:tc>
                  <a:txBody>
                    <a:bodyPr/>
                    <a:lstStyle/>
                    <a:p>
                      <a:pPr algn="just">
                        <a:spcAft>
                          <a:spcPts val="0"/>
                        </a:spcAft>
                      </a:pPr>
                      <a:r>
                        <a:rPr lang="zh-CN" sz="2000" kern="100" dirty="0">
                          <a:effectLst/>
                        </a:rPr>
                        <a:t>杨枨</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1"/>
                  </a:ext>
                </a:extLst>
              </a:tr>
              <a:tr h="680086">
                <a:tc>
                  <a:txBody>
                    <a:bodyPr/>
                    <a:lstStyle/>
                    <a:p>
                      <a:pPr algn="just">
                        <a:spcAft>
                          <a:spcPts val="0"/>
                        </a:spcAft>
                      </a:pPr>
                      <a:r>
                        <a:rPr lang="zh-CN" sz="2000" kern="100" dirty="0">
                          <a:effectLst/>
                        </a:rPr>
                        <a:t>侯宏仑</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latin typeface="+mn-lt"/>
                          <a:ea typeface="宋体" panose="02010600030101010101" pitchFamily="2" charset="-122"/>
                        </a:rPr>
                        <a:t>ubilabs@zucc.edu.cn</a:t>
                      </a:r>
                      <a:endParaRPr lang="zh-CN" sz="2000" kern="100" dirty="0">
                        <a:effectLst/>
                        <a:latin typeface="+mn-lt"/>
                        <a:ea typeface="宋体" panose="02010600030101010101" pitchFamily="2" charset="-122"/>
                      </a:endParaRPr>
                    </a:p>
                  </a:txBody>
                  <a:tcPr marL="68580" marR="68580"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土豆烧牛牛</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62446109"/>
              </p:ext>
            </p:extLst>
          </p:nvPr>
        </p:nvGraphicFramePr>
        <p:xfrm>
          <a:off x="280987"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20000"/>
                    </a:ext>
                  </a:extLst>
                </a:gridCol>
                <a:gridCol w="962722">
                  <a:extLst>
                    <a:ext uri="{9D8B030D-6E8A-4147-A177-3AD203B41FA5}">
                      <a16:colId xmlns:a16="http://schemas.microsoft.com/office/drawing/2014/main" val="20001"/>
                    </a:ext>
                  </a:extLst>
                </a:gridCol>
                <a:gridCol w="2116896">
                  <a:extLst>
                    <a:ext uri="{9D8B030D-6E8A-4147-A177-3AD203B41FA5}">
                      <a16:colId xmlns:a16="http://schemas.microsoft.com/office/drawing/2014/main" val="20002"/>
                    </a:ext>
                  </a:extLst>
                </a:gridCol>
                <a:gridCol w="3512485">
                  <a:extLst>
                    <a:ext uri="{9D8B030D-6E8A-4147-A177-3AD203B41FA5}">
                      <a16:colId xmlns:a16="http://schemas.microsoft.com/office/drawing/2014/main" val="20003"/>
                    </a:ext>
                  </a:extLst>
                </a:gridCol>
                <a:gridCol w="1965100">
                  <a:extLst>
                    <a:ext uri="{9D8B030D-6E8A-4147-A177-3AD203B41FA5}">
                      <a16:colId xmlns:a16="http://schemas.microsoft.com/office/drawing/2014/main" val="20004"/>
                    </a:ext>
                  </a:extLst>
                </a:gridCol>
                <a:gridCol w="1924078">
                  <a:extLst>
                    <a:ext uri="{9D8B030D-6E8A-4147-A177-3AD203B41FA5}">
                      <a16:colId xmlns:a16="http://schemas.microsoft.com/office/drawing/2014/main" val="20005"/>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dirty="0">
                          <a:effectLst/>
                        </a:rPr>
                        <a:t>微信</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1805200620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3416320"/>
          </a:xfrm>
          <a:prstGeom prst="rect">
            <a:avLst/>
          </a:prstGeom>
        </p:spPr>
        <p:txBody>
          <a:bodyPr wrap="square">
            <a:spAutoFit/>
          </a:bodyPr>
          <a:lstStyle/>
          <a:p>
            <a:pPr lvl="1"/>
            <a:r>
              <a:rPr lang="zh-CN" altLang="zh-CN" sz="2400" b="1" dirty="0">
                <a:latin typeface="宋体" panose="02010600030101010101" pitchFamily="2" charset="-122"/>
                <a:ea typeface="宋体" panose="02010600030101010101" pitchFamily="2" charset="-122"/>
              </a:rPr>
              <a:t>可交付的成果：</a:t>
            </a:r>
          </a:p>
          <a:p>
            <a:r>
              <a:rPr lang="zh-CN" altLang="zh-CN" sz="2400" dirty="0">
                <a:latin typeface="宋体" panose="02010600030101010101" pitchFamily="2" charset="-122"/>
                <a:ea typeface="宋体" panose="02010600030101010101" pitchFamily="2" charset="-122"/>
              </a:rPr>
              <a:t>本项目要求最终交付如下的成果：</a:t>
            </a:r>
          </a:p>
          <a:p>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、项目可行性报告</a:t>
            </a:r>
          </a:p>
          <a:p>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、项目章程</a:t>
            </a:r>
          </a:p>
          <a:p>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、需求工程项目计划</a:t>
            </a:r>
          </a:p>
          <a:p>
            <a:r>
              <a:rPr lang="en-US" altLang="zh-CN" sz="2400" dirty="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QA</a:t>
            </a:r>
            <a:r>
              <a:rPr lang="zh-CN" altLang="zh-CN" sz="2400" dirty="0">
                <a:latin typeface="宋体" panose="02010600030101010101" pitchFamily="2" charset="-122"/>
                <a:ea typeface="宋体" panose="02010600030101010101" pitchFamily="2" charset="-122"/>
              </a:rPr>
              <a:t>计划</a:t>
            </a:r>
          </a:p>
          <a:p>
            <a:r>
              <a:rPr lang="en-US" altLang="zh-CN" sz="2400" dirty="0">
                <a:latin typeface="宋体" panose="02010600030101010101" pitchFamily="2" charset="-122"/>
                <a:ea typeface="宋体" panose="02010600030101010101" pitchFamily="2" charset="-122"/>
              </a:rPr>
              <a:t>5</a:t>
            </a:r>
            <a:r>
              <a:rPr lang="zh-CN" altLang="zh-CN" sz="2400" dirty="0">
                <a:latin typeface="宋体" panose="02010600030101010101" pitchFamily="2" charset="-122"/>
                <a:ea typeface="宋体" panose="02010600030101010101" pitchFamily="2" charset="-122"/>
              </a:rPr>
              <a:t>、软件需求规格说明书</a:t>
            </a:r>
          </a:p>
          <a:p>
            <a:r>
              <a:rPr lang="en-US" altLang="zh-CN" sz="2400" dirty="0">
                <a:latin typeface="宋体" panose="02010600030101010101" pitchFamily="2" charset="-122"/>
                <a:ea typeface="宋体" panose="02010600030101010101" pitchFamily="2" charset="-122"/>
              </a:rPr>
              <a:t>6</a:t>
            </a:r>
            <a:r>
              <a:rPr lang="zh-CN" altLang="zh-CN" sz="2400" dirty="0">
                <a:latin typeface="宋体" panose="02010600030101010101" pitchFamily="2" charset="-122"/>
                <a:ea typeface="宋体" panose="02010600030101010101" pitchFamily="2" charset="-122"/>
              </a:rPr>
              <a:t>、软件需求变更文档</a:t>
            </a:r>
          </a:p>
          <a:p>
            <a:r>
              <a:rPr lang="en-US" altLang="zh-CN" sz="2400" dirty="0">
                <a:latin typeface="宋体" panose="02010600030101010101" pitchFamily="2" charset="-122"/>
                <a:ea typeface="宋体" panose="02010600030101010101" pitchFamily="2" charset="-122"/>
              </a:rPr>
              <a:t>7</a:t>
            </a:r>
            <a:r>
              <a:rPr lang="zh-CN" altLang="zh-CN" sz="2400" dirty="0">
                <a:latin typeface="宋体" panose="02010600030101010101" pitchFamily="2" charset="-122"/>
                <a:ea typeface="宋体" panose="02010600030101010101" pitchFamily="2" charset="-122"/>
              </a:rPr>
              <a:t>、项目总结报告</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2291C2DF-AEEB-4192-9E95-7088D595C21E}"/>
              </a:ext>
            </a:extLst>
          </p:cNvPr>
          <p:cNvSpPr/>
          <p:nvPr/>
        </p:nvSpPr>
        <p:spPr>
          <a:xfrm>
            <a:off x="601757" y="926531"/>
            <a:ext cx="10823804" cy="4616648"/>
          </a:xfrm>
          <a:prstGeom prst="rect">
            <a:avLst/>
          </a:prstGeom>
        </p:spPr>
        <p:txBody>
          <a:bodyPr wrap="square">
            <a:spAutoFit/>
          </a:bodyPr>
          <a:lstStyle/>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委派的项目经理及其职责和职权：</a:t>
            </a:r>
          </a:p>
          <a:p>
            <a:pPr algn="just">
              <a:spcAft>
                <a:spcPts val="0"/>
              </a:spcAft>
            </a:pPr>
            <a:r>
              <a:rPr lang="zh-CN" altLang="zh-CN" sz="2400" kern="100" dirty="0">
                <a:latin typeface="Times New Roman" panose="02020603050405020304" pitchFamily="18" charset="0"/>
                <a:ea typeface="宋体" panose="02010600030101010101" pitchFamily="2" charset="-122"/>
              </a:rPr>
              <a:t>项目经理：童欣</a:t>
            </a:r>
          </a:p>
          <a:p>
            <a:pPr algn="just">
              <a:spcAft>
                <a:spcPts val="0"/>
              </a:spcAft>
            </a:pPr>
            <a:r>
              <a:rPr lang="zh-CN" altLang="zh-CN" sz="2400" kern="100" dirty="0">
                <a:latin typeface="Times New Roman" panose="02020603050405020304" pitchFamily="18" charset="0"/>
                <a:ea typeface="宋体" panose="02010600030101010101" pitchFamily="2" charset="-122"/>
              </a:rPr>
              <a:t>职责和职权：对项目完全管理与负责。</a:t>
            </a:r>
          </a:p>
          <a:p>
            <a:pPr algn="just">
              <a:spcAft>
                <a:spcPts val="0"/>
              </a:spcAft>
            </a:pPr>
            <a:r>
              <a:rPr lang="en-US" altLang="zh-CN" sz="2400" kern="100" dirty="0">
                <a:latin typeface="宋体" panose="02010600030101010101" pitchFamily="2" charset="-122"/>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发起人或其他批准项目章程的人员的姓名和职权：</a:t>
            </a:r>
          </a:p>
          <a:p>
            <a:pPr algn="just">
              <a:spcAft>
                <a:spcPts val="0"/>
              </a:spcAft>
            </a:pPr>
            <a:r>
              <a:rPr lang="zh-CN" altLang="zh-CN" sz="2400" kern="100" dirty="0">
                <a:latin typeface="Times New Roman" panose="02020603050405020304" pitchFamily="18" charset="0"/>
                <a:ea typeface="宋体" panose="02010600030101010101" pitchFamily="2" charset="-122"/>
              </a:rPr>
              <a:t>发起人：侯宏仑</a:t>
            </a:r>
          </a:p>
          <a:p>
            <a:pPr algn="just">
              <a:spcAft>
                <a:spcPts val="0"/>
              </a:spcAft>
            </a:pPr>
            <a:r>
              <a:rPr lang="zh-CN" altLang="zh-CN" sz="2400" kern="100" dirty="0">
                <a:latin typeface="Times New Roman" panose="02020603050405020304" pitchFamily="18" charset="0"/>
                <a:ea typeface="宋体" panose="02010600030101010101" pitchFamily="2" charset="-122"/>
              </a:rPr>
              <a:t>发起人：杨枨</a:t>
            </a:r>
          </a:p>
          <a:p>
            <a:pPr algn="just">
              <a:spcAft>
                <a:spcPts val="0"/>
              </a:spcAft>
            </a:pPr>
            <a:r>
              <a:rPr lang="zh-CN" altLang="zh-CN" sz="2400" kern="100" dirty="0">
                <a:latin typeface="Times New Roman" panose="02020603050405020304" pitchFamily="18" charset="0"/>
                <a:ea typeface="宋体" panose="02010600030101010101" pitchFamily="2" charset="-122"/>
              </a:rPr>
              <a:t>职权：核心用户，项目审批</a:t>
            </a:r>
          </a:p>
          <a:p>
            <a:pPr algn="just">
              <a:spcAft>
                <a:spcPts val="0"/>
              </a:spcAft>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lvl="0">
              <a:spcAft>
                <a:spcPts val="0"/>
              </a:spcAf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项目授权：</a:t>
            </a:r>
          </a:p>
          <a:p>
            <a:pPr algn="just">
              <a:spcAft>
                <a:spcPts val="0"/>
              </a:spcAft>
            </a:pPr>
            <a:r>
              <a:rPr lang="zh-CN" altLang="zh-CN" sz="2400" kern="100" dirty="0">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259" cy="4395704"/>
        </p:xfrm>
        <a:graphic>
          <a:graphicData uri="http://schemas.openxmlformats.org/drawingml/2006/table">
            <a:tbl>
              <a:tblPr firstRow="1" firstCol="1" bandRow="1"/>
              <a:tblGrid>
                <a:gridCol w="5130774">
                  <a:extLst>
                    <a:ext uri="{9D8B030D-6E8A-4147-A177-3AD203B41FA5}">
                      <a16:colId xmlns:a16="http://schemas.microsoft.com/office/drawing/2014/main" val="20000"/>
                    </a:ext>
                  </a:extLst>
                </a:gridCol>
                <a:gridCol w="962097">
                  <a:extLst>
                    <a:ext uri="{9D8B030D-6E8A-4147-A177-3AD203B41FA5}">
                      <a16:colId xmlns:a16="http://schemas.microsoft.com/office/drawing/2014/main" val="20001"/>
                    </a:ext>
                  </a:extLst>
                </a:gridCol>
                <a:gridCol w="962097">
                  <a:extLst>
                    <a:ext uri="{9D8B030D-6E8A-4147-A177-3AD203B41FA5}">
                      <a16:colId xmlns:a16="http://schemas.microsoft.com/office/drawing/2014/main" val="20002"/>
                    </a:ext>
                  </a:extLst>
                </a:gridCol>
                <a:gridCol w="962097">
                  <a:extLst>
                    <a:ext uri="{9D8B030D-6E8A-4147-A177-3AD203B41FA5}">
                      <a16:colId xmlns:a16="http://schemas.microsoft.com/office/drawing/2014/main" val="20003"/>
                    </a:ext>
                  </a:extLst>
                </a:gridCol>
                <a:gridCol w="962097">
                  <a:extLst>
                    <a:ext uri="{9D8B030D-6E8A-4147-A177-3AD203B41FA5}">
                      <a16:colId xmlns:a16="http://schemas.microsoft.com/office/drawing/2014/main" val="20004"/>
                    </a:ext>
                  </a:extLst>
                </a:gridCol>
                <a:gridCol w="962097">
                  <a:extLst>
                    <a:ext uri="{9D8B030D-6E8A-4147-A177-3AD203B41FA5}">
                      <a16:colId xmlns:a16="http://schemas.microsoft.com/office/drawing/2014/main" val="20005"/>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5"/>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6"/>
                  </a:ext>
                </a:extLst>
              </a:tr>
              <a:tr h="297180">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7"/>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8"/>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9"/>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descr="图片包含 屏幕截图&#10;&#10;自动生成的说明">
            <a:extLst>
              <a:ext uri="{FF2B5EF4-FFF2-40B4-BE49-F238E27FC236}">
                <a16:creationId xmlns:a16="http://schemas.microsoft.com/office/drawing/2014/main" id="{52D44CD8-2BA9-48EE-A725-19D3DD5B32E5}"/>
              </a:ext>
            </a:extLst>
          </p:cNvPr>
          <p:cNvPicPr>
            <a:picLocks noChangeAspect="1"/>
          </p:cNvPicPr>
          <p:nvPr/>
        </p:nvPicPr>
        <p:blipFill>
          <a:blip r:embed="rId2"/>
          <a:stretch>
            <a:fillRect/>
          </a:stretch>
        </p:blipFill>
        <p:spPr>
          <a:xfrm>
            <a:off x="1008530" y="1873250"/>
            <a:ext cx="9724574" cy="29638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121" y="1378012"/>
            <a:ext cx="7277101" cy="2739211"/>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en-US" altLang="zh-CN" sz="2000" dirty="0">
                <a:effectLst/>
                <a:latin typeface="宋体" panose="02010600030101010101" pitchFamily="2" charset="-122"/>
                <a:ea typeface="宋体" panose="02010600030101010101" pitchFamily="2" charset="-122"/>
                <a:cs typeface="宋体" panose="02010600030101010101" pitchFamily="2" charset="-122"/>
              </a:rPr>
              <a:t>WBS</a:t>
            </a:r>
            <a:r>
              <a:rPr lang="zh-CN" altLang="en-US" sz="2000" dirty="0">
                <a:effectLst/>
                <a:latin typeface="宋体" panose="02010600030101010101" pitchFamily="2" charset="-122"/>
                <a:ea typeface="宋体" panose="02010600030101010101" pitchFamily="2" charset="-122"/>
                <a:cs typeface="宋体" panose="02010600030101010101" pitchFamily="2" charset="-122"/>
              </a:rPr>
              <a:t>表明确</a:t>
            </a:r>
            <a:r>
              <a:rPr lang="en-US" altLang="zh-CN" sz="2000" dirty="0">
                <a:effectLst/>
                <a:latin typeface="宋体" panose="02010600030101010101" pitchFamily="2" charset="-122"/>
                <a:ea typeface="宋体" panose="02010600030101010101" pitchFamily="2" charset="-122"/>
                <a:cs typeface="宋体" panose="02010600030101010101" pitchFamily="2" charset="-122"/>
              </a:rPr>
              <a:t>WBS</a:t>
            </a:r>
            <a:r>
              <a:rPr lang="zh-CN" altLang="en-US" sz="2000" dirty="0">
                <a:effectLst/>
                <a:latin typeface="宋体" panose="02010600030101010101" pitchFamily="2" charset="-122"/>
                <a:ea typeface="宋体" panose="02010600030101010101" pitchFamily="2" charset="-122"/>
                <a:cs typeface="宋体" panose="02010600030101010101" pitchFamily="2" charset="-122"/>
              </a:rPr>
              <a:t>条目的输入和输出</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B3E9CB-B4A5-4886-A373-00D3215DD07C}"/>
              </a:ext>
            </a:extLst>
          </p:cNvPr>
          <p:cNvPicPr>
            <a:picLocks noChangeAspect="1"/>
          </p:cNvPicPr>
          <p:nvPr/>
        </p:nvPicPr>
        <p:blipFill>
          <a:blip r:embed="rId2"/>
          <a:stretch>
            <a:fillRect/>
          </a:stretch>
        </p:blipFill>
        <p:spPr>
          <a:xfrm>
            <a:off x="1914525" y="80962"/>
            <a:ext cx="8362950" cy="6696075"/>
          </a:xfrm>
          <a:prstGeom prst="rect">
            <a:avLst/>
          </a:prstGeom>
        </p:spPr>
      </p:pic>
      <p:sp>
        <p:nvSpPr>
          <p:cNvPr id="3" name="文本框 2">
            <a:extLst>
              <a:ext uri="{FF2B5EF4-FFF2-40B4-BE49-F238E27FC236}">
                <a16:creationId xmlns:a16="http://schemas.microsoft.com/office/drawing/2014/main" id="{052E6464-F3E2-4584-AA42-1276F000B346}"/>
              </a:ext>
            </a:extLst>
          </p:cNvPr>
          <p:cNvSpPr txBox="1"/>
          <p:nvPr/>
        </p:nvSpPr>
        <p:spPr>
          <a:xfrm>
            <a:off x="310718" y="2618913"/>
            <a:ext cx="1287263" cy="523220"/>
          </a:xfrm>
          <a:prstGeom prst="rect">
            <a:avLst/>
          </a:prstGeom>
          <a:noFill/>
        </p:spPr>
        <p:txBody>
          <a:bodyPr wrap="square" rtlCol="0">
            <a:spAutoFit/>
          </a:bodyPr>
          <a:lstStyle/>
          <a:p>
            <a:r>
              <a:rPr lang="en-US" altLang="zh-CN" sz="2800" dirty="0"/>
              <a:t>WBS</a:t>
            </a:r>
            <a:r>
              <a:rPr lang="zh-CN" altLang="en-US" sz="2800" dirty="0"/>
              <a:t>表</a:t>
            </a:r>
            <a:endParaRPr lang="en-US" altLang="zh-CN" sz="2800" dirty="0"/>
          </a:p>
        </p:txBody>
      </p:sp>
    </p:spTree>
    <p:extLst>
      <p:ext uri="{BB962C8B-B14F-4D97-AF65-F5344CB8AC3E}">
        <p14:creationId xmlns:p14="http://schemas.microsoft.com/office/powerpoint/2010/main" val="1125574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4782" y="158115"/>
            <a:ext cx="5278755" cy="2274570"/>
          </a:xfrm>
          <a:prstGeom prst="rect">
            <a:avLst/>
          </a:prstGeom>
        </p:spPr>
      </p:pic>
      <p:pic>
        <p:nvPicPr>
          <p:cNvPr id="5" name="图片 4"/>
          <p:cNvPicPr/>
          <p:nvPr/>
        </p:nvPicPr>
        <p:blipFill>
          <a:blip r:embed="rId3"/>
          <a:stretch>
            <a:fillRect/>
          </a:stretch>
        </p:blipFill>
        <p:spPr>
          <a:xfrm>
            <a:off x="164782" y="2727960"/>
            <a:ext cx="5278755" cy="2355215"/>
          </a:xfrm>
          <a:prstGeom prst="rect">
            <a:avLst/>
          </a:prstGeom>
        </p:spPr>
      </p:pic>
      <p:pic>
        <p:nvPicPr>
          <p:cNvPr id="6" name="图片 5"/>
          <p:cNvPicPr/>
          <p:nvPr/>
        </p:nvPicPr>
        <p:blipFill>
          <a:blip r:embed="rId4"/>
          <a:stretch>
            <a:fillRect/>
          </a:stretch>
        </p:blipFill>
        <p:spPr>
          <a:xfrm>
            <a:off x="5834062" y="301307"/>
            <a:ext cx="5278755" cy="2390140"/>
          </a:xfrm>
          <a:prstGeom prst="rect">
            <a:avLst/>
          </a:prstGeom>
        </p:spPr>
      </p:pic>
      <p:pic>
        <p:nvPicPr>
          <p:cNvPr id="7" name="图片 6"/>
          <p:cNvPicPr/>
          <p:nvPr/>
        </p:nvPicPr>
        <p:blipFill>
          <a:blip r:embed="rId5"/>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20000"/>
                    </a:ext>
                  </a:extLst>
                </a:gridCol>
                <a:gridCol w="1700455">
                  <a:extLst>
                    <a:ext uri="{9D8B030D-6E8A-4147-A177-3AD203B41FA5}">
                      <a16:colId xmlns:a16="http://schemas.microsoft.com/office/drawing/2014/main" val="20001"/>
                    </a:ext>
                  </a:extLst>
                </a:gridCol>
                <a:gridCol w="2204370">
                  <a:extLst>
                    <a:ext uri="{9D8B030D-6E8A-4147-A177-3AD203B41FA5}">
                      <a16:colId xmlns:a16="http://schemas.microsoft.com/office/drawing/2014/main" val="20002"/>
                    </a:ext>
                  </a:extLst>
                </a:gridCol>
                <a:gridCol w="2165658">
                  <a:extLst>
                    <a:ext uri="{9D8B030D-6E8A-4147-A177-3AD203B41FA5}">
                      <a16:colId xmlns:a16="http://schemas.microsoft.com/office/drawing/2014/main" val="20003"/>
                    </a:ext>
                  </a:extLst>
                </a:gridCol>
                <a:gridCol w="2148759">
                  <a:extLst>
                    <a:ext uri="{9D8B030D-6E8A-4147-A177-3AD203B41FA5}">
                      <a16:colId xmlns:a16="http://schemas.microsoft.com/office/drawing/2014/main" val="20004"/>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0"/>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1"/>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2"/>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3"/>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4"/>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5"/>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8"/>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9"/>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0"/>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1"/>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2"/>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3"/>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4"/>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5"/>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6"/>
                  </a:ext>
                </a:extLst>
              </a:tr>
            </a:tbl>
          </a:graphicData>
        </a:graphic>
      </p:graphicFrame>
      <p:sp>
        <p:nvSpPr>
          <p:cNvPr id="5" name="Rectangle 1"/>
          <p:cNvSpPr>
            <a:spLocks noChangeArrowheads="1"/>
          </p:cNvSpPr>
          <p:nvPr/>
        </p:nvSpPr>
        <p:spPr bwMode="auto">
          <a:xfrm>
            <a:off x="0" y="5595571"/>
            <a:ext cx="1128351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参考江亮儒同学的文档</a:t>
            </a:r>
            <a:r>
              <a:rPr lang="en-US" altLang="zh-CN" dirty="0">
                <a:latin typeface="宋体" panose="02010600030101010101" pitchFamily="2" charset="-122"/>
                <a:ea typeface="宋体" panose="02010600030101010101" pitchFamily="2" charset="-122"/>
              </a:rPr>
              <a:t>《2017</a:t>
            </a:r>
            <a:r>
              <a:rPr lang="zh-CN" altLang="en-US" dirty="0">
                <a:latin typeface="宋体" panose="02010600030101010101" pitchFamily="2" charset="-122"/>
                <a:ea typeface="宋体" panose="02010600030101010101" pitchFamily="2" charset="-122"/>
              </a:rPr>
              <a:t>年度杭州市人均收入（每小时）</a:t>
            </a:r>
            <a:r>
              <a:rPr lang="en-US" altLang="zh-CN"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提供的数据（</a:t>
            </a:r>
            <a:r>
              <a:rPr lang="zh-CN" altLang="en-US" dirty="0">
                <a:latin typeface="宋体" panose="02010600030101010101" pitchFamily="2" charset="-122"/>
                <a:ea typeface="宋体" panose="02010600030101010101" pitchFamily="2" charset="-122"/>
              </a:rPr>
              <a:t>按</a:t>
            </a:r>
            <a:r>
              <a:rPr lang="zh-CN" altLang="zh-CN" dirty="0">
                <a:latin typeface="宋体" panose="02010600030101010101" pitchFamily="2" charset="-122"/>
                <a:ea typeface="宋体" panose="02010600030101010101" pitchFamily="2" charset="-122"/>
              </a:rPr>
              <a:t>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207471"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37192957"/>
              </p:ext>
            </p:extLst>
          </p:nvPr>
        </p:nvGraphicFramePr>
        <p:xfrm>
          <a:off x="873919" y="4171652"/>
          <a:ext cx="8866982" cy="219456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20000"/>
                    </a:ext>
                  </a:extLst>
                </a:gridCol>
                <a:gridCol w="1555030">
                  <a:extLst>
                    <a:ext uri="{9D8B030D-6E8A-4147-A177-3AD203B41FA5}">
                      <a16:colId xmlns:a16="http://schemas.microsoft.com/office/drawing/2014/main" val="20001"/>
                    </a:ext>
                  </a:extLst>
                </a:gridCol>
                <a:gridCol w="3045267">
                  <a:extLst>
                    <a:ext uri="{9D8B030D-6E8A-4147-A177-3AD203B41FA5}">
                      <a16:colId xmlns:a16="http://schemas.microsoft.com/office/drawing/2014/main" val="20002"/>
                    </a:ext>
                  </a:extLst>
                </a:gridCol>
                <a:gridCol w="2759076">
                  <a:extLst>
                    <a:ext uri="{9D8B030D-6E8A-4147-A177-3AD203B41FA5}">
                      <a16:colId xmlns:a16="http://schemas.microsoft.com/office/drawing/2014/main" val="20003"/>
                    </a:ext>
                  </a:extLst>
                </a:gridCol>
              </a:tblGrid>
              <a:tr h="285750">
                <a:tc>
                  <a:txBody>
                    <a:bodyPr/>
                    <a:lstStyle/>
                    <a:p>
                      <a:pPr algn="l">
                        <a:spcAft>
                          <a:spcPts val="0"/>
                        </a:spcAft>
                      </a:pPr>
                      <a:r>
                        <a:rPr lang="zh-CN" sz="2400" kern="100">
                          <a:effectLst/>
                          <a:latin typeface="宋体" panose="02010600030101010101" pitchFamily="2" charset="-122"/>
                          <a:ea typeface="宋体" panose="02010600030101010101" pitchFamily="2" charset="-122"/>
                        </a:rPr>
                        <a:t>姓名</a:t>
                      </a:r>
                    </a:p>
                  </a:txBody>
                  <a:tcPr marL="68580" marR="68580" marT="0" marB="0" anchor="ctr"/>
                </a:tc>
                <a:tc>
                  <a:txBody>
                    <a:bodyPr/>
                    <a:lstStyle/>
                    <a:p>
                      <a:pPr algn="l">
                        <a:spcAft>
                          <a:spcPts val="0"/>
                        </a:spcAft>
                      </a:pPr>
                      <a:r>
                        <a:rPr lang="zh-CN" sz="2400" kern="100">
                          <a:effectLst/>
                          <a:latin typeface="宋体" panose="02010600030101010101" pitchFamily="2" charset="-122"/>
                          <a:ea typeface="宋体" panose="02010600030101010101" pitchFamily="2" charset="-122"/>
                        </a:rPr>
                        <a:t>角色</a:t>
                      </a:r>
                    </a:p>
                  </a:txBody>
                  <a:tcPr marL="68580" marR="68580" marT="0" marB="0" anchor="ctr"/>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项目组角色</a:t>
                      </a:r>
                    </a:p>
                  </a:txBody>
                  <a:tcPr marL="68580" marR="68580"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GitHub</a:t>
                      </a:r>
                      <a:r>
                        <a:rPr lang="zh-CN" sz="2400" kern="100" dirty="0">
                          <a:effectLst/>
                          <a:latin typeface="宋体" panose="02010600030101010101" pitchFamily="2" charset="-122"/>
                          <a:ea typeface="宋体" panose="02010600030101010101" pitchFamily="2" charset="-122"/>
                        </a:rPr>
                        <a:t>账号</a:t>
                      </a: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2400" kern="100" dirty="0">
                          <a:effectLst/>
                          <a:latin typeface="宋体" panose="02010600030101010101" pitchFamily="2" charset="-122"/>
                          <a:ea typeface="宋体" panose="02010600030101010101" pitchFamily="2" charset="-122"/>
                        </a:rPr>
                        <a:t>童欣</a:t>
                      </a:r>
                    </a:p>
                  </a:txBody>
                  <a:tcPr marL="68580" marR="68580" marT="0" marB="0"/>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主席</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组长</a:t>
                      </a:r>
                      <a:r>
                        <a:rPr lang="en-US" sz="2400" kern="100">
                          <a:effectLst/>
                          <a:latin typeface="宋体" panose="02010600030101010101" pitchFamily="2" charset="-122"/>
                          <a:ea typeface="宋体" panose="02010600030101010101" pitchFamily="2" charset="-122"/>
                        </a:rPr>
                        <a:t>PM</a:t>
                      </a:r>
                      <a:r>
                        <a:rPr lang="zh-CN" sz="2400" kern="100">
                          <a:effectLst/>
                          <a:latin typeface="宋体" panose="02010600030101010101" pitchFamily="2" charset="-122"/>
                          <a:ea typeface="宋体" panose="02010600030101010101" pitchFamily="2" charset="-122"/>
                        </a:rPr>
                        <a:t>、配置管理员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lynxhawk</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吴自强</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成员</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Wzx404</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陈雅菁</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AnnoraChan</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陈婧唯</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zjjnlz</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刘震</a:t>
                      </a:r>
                    </a:p>
                  </a:txBody>
                  <a:tcPr marL="68580" marR="68580" marT="0" marB="0"/>
                </a:tc>
                <a:tc>
                  <a:txBody>
                    <a:bodyPr/>
                    <a:lstStyle/>
                    <a:p>
                      <a:pPr algn="l">
                        <a:spcAft>
                          <a:spcPts val="0"/>
                        </a:spcAft>
                        <a:tabLst>
                          <a:tab pos="742950" algn="l"/>
                        </a:tabLst>
                      </a:pPr>
                      <a:r>
                        <a:rPr lang="zh-CN" sz="2400" kern="100" dirty="0">
                          <a:effectLst/>
                          <a:latin typeface="宋体" panose="02010600030101010101" pitchFamily="2" charset="-122"/>
                          <a:ea typeface="宋体" panose="02010600030101010101" pitchFamily="2" charset="-122"/>
                        </a:rPr>
                        <a:t>成员</a:t>
                      </a:r>
                      <a:r>
                        <a:rPr lang="en-US" sz="2400" kern="100" dirty="0">
                          <a:effectLst/>
                          <a:latin typeface="宋体" panose="02010600030101010101" pitchFamily="2" charset="-122"/>
                          <a:ea typeface="宋体" panose="02010600030101010101" pitchFamily="2" charset="-122"/>
                        </a:rPr>
                        <a:t>	</a:t>
                      </a: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lz9576</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5" name="矩形 4"/>
          <p:cNvSpPr/>
          <p:nvPr/>
        </p:nvSpPr>
        <p:spPr>
          <a:xfrm>
            <a:off x="273844" y="752371"/>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AD4035F-2CF3-4223-BEE5-38EFFA86E7B2}"/>
              </a:ext>
            </a:extLst>
          </p:cNvPr>
          <p:cNvSpPr/>
          <p:nvPr/>
        </p:nvSpPr>
        <p:spPr>
          <a:xfrm>
            <a:off x="273844" y="290706"/>
            <a:ext cx="4410182"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软件配置控制委员会（</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SCCB</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C8573FC-802A-4756-8180-195720B7C663}"/>
              </a:ext>
            </a:extLst>
          </p:cNvPr>
          <p:cNvSpPr txBox="1"/>
          <p:nvPr/>
        </p:nvSpPr>
        <p:spPr>
          <a:xfrm>
            <a:off x="873919" y="3537749"/>
            <a:ext cx="234315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组织人员名单</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70283-ECB4-4132-8A74-668F967905FA}"/>
              </a:ext>
            </a:extLst>
          </p:cNvPr>
          <p:cNvSpPr/>
          <p:nvPr/>
        </p:nvSpPr>
        <p:spPr>
          <a:xfrm>
            <a:off x="152399" y="703895"/>
            <a:ext cx="11058526" cy="5173211"/>
          </a:xfrm>
          <a:prstGeom prst="rect">
            <a:avLst/>
          </a:prstGeom>
        </p:spPr>
        <p:txBody>
          <a:bodyPr wrap="square">
            <a:spAutoFit/>
          </a:bodyPr>
          <a:lstStyle/>
          <a:p>
            <a:pPr>
              <a:spcBef>
                <a:spcPts val="1300"/>
              </a:spcBef>
              <a:spcAft>
                <a:spcPts val="1300"/>
              </a:spcAft>
            </a:pPr>
            <a:r>
              <a:rPr lang="zh-CN" altLang="zh-CN" sz="3200" kern="100" dirty="0">
                <a:latin typeface="Arial" panose="020B0604020202020204" pitchFamily="34" charset="0"/>
                <a:ea typeface="宋体" panose="02010600030101010101" pitchFamily="2" charset="-122"/>
                <a:cs typeface="Times New Roman" panose="02020603050405020304" pitchFamily="18" charset="0"/>
              </a:rPr>
              <a:t>角色职责</a:t>
            </a:r>
            <a:endParaRPr lang="zh-CN" altLang="zh-CN" sz="36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配置管理</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员</a:t>
            </a:r>
            <a:endParaRPr lang="en-US" altLang="zh-CN" sz="28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配合项目经理在软件配置管理组的领导下，制定基于</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的开发策略和流程。</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设</a:t>
            </a:r>
            <a:r>
              <a:rPr lang="zh-CN" altLang="en-US" sz="2000" kern="100" dirty="0">
                <a:latin typeface="Times New Roman" panose="02020603050405020304" pitchFamily="18" charset="0"/>
                <a:ea typeface="宋体" panose="02010600030101010101" pitchFamily="2" charset="-122"/>
              </a:rPr>
              <a:t>定</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中数据的访问权限。</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为开发</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集成准备文档模板文件。</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执行所有文档版本的发布及更新。</a:t>
            </a:r>
            <a:endParaRPr lang="zh-CN" altLang="zh-CN" sz="1600" kern="100" dirty="0">
              <a:latin typeface="Times New Roman" panose="02020603050405020304" pitchFamily="18" charset="0"/>
              <a:ea typeface="宋体" panose="02010600030101010101" pitchFamily="2" charset="-122"/>
            </a:endParaRPr>
          </a:p>
          <a:p>
            <a:pPr marL="72000"/>
            <a:r>
              <a:rPr lang="en-US" altLang="zh-CN" sz="2000" kern="100" dirty="0">
                <a:latin typeface="宋体" panose="02010600030101010101" pitchFamily="2" charset="-122"/>
                <a:ea typeface="宋体" panose="02010600030101010101" pitchFamily="2" charset="-122"/>
              </a:rPr>
              <a:t>  5. </a:t>
            </a:r>
            <a:r>
              <a:rPr lang="zh-CN" altLang="zh-CN" sz="2000" kern="100" dirty="0">
                <a:latin typeface="Times New Roman" panose="02020603050405020304" pitchFamily="18" charset="0"/>
                <a:ea typeface="宋体" panose="02010600030101010101" pitchFamily="2" charset="-122"/>
              </a:rPr>
              <a:t>配合配置控制委员会，定期或事件驱动地召开</a:t>
            </a:r>
            <a:r>
              <a:rPr lang="en-US" altLang="zh-CN" sz="2000" kern="100" dirty="0">
                <a:latin typeface="Times New Roman" panose="02020603050405020304" pitchFamily="18" charset="0"/>
                <a:ea typeface="宋体" panose="02010600030101010101" pitchFamily="2" charset="-122"/>
              </a:rPr>
              <a:t>SCCB</a:t>
            </a:r>
            <a:r>
              <a:rPr lang="zh-CN" altLang="zh-CN" sz="2000" kern="100" dirty="0">
                <a:latin typeface="Times New Roman" panose="02020603050405020304" pitchFamily="18" charset="0"/>
                <a:ea typeface="宋体" panose="02010600030101010101" pitchFamily="2" charset="-122"/>
              </a:rPr>
              <a:t>例会，对配置管理文件进行审核及更新。</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6.</a:t>
            </a:r>
            <a:r>
              <a:rPr lang="zh-CN" altLang="zh-CN" sz="2000" kern="100" dirty="0">
                <a:latin typeface="Times New Roman" panose="02020603050405020304" pitchFamily="18" charset="0"/>
                <a:ea typeface="宋体" panose="02010600030101010101" pitchFamily="2" charset="-122"/>
              </a:rPr>
              <a:t>定期或事件驱动地进行软件配置状态报告。</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7.</a:t>
            </a:r>
            <a:r>
              <a:rPr lang="zh-CN" altLang="zh-CN" sz="2000" kern="100" dirty="0">
                <a:latin typeface="Times New Roman" panose="02020603050405020304" pitchFamily="18" charset="0"/>
                <a:ea typeface="宋体" panose="02010600030101010101" pitchFamily="2" charset="-122"/>
              </a:rPr>
              <a:t>定期备份</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数据库。</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8.</a:t>
            </a:r>
            <a:r>
              <a:rPr lang="zh-CN" altLang="zh-CN" sz="2000" kern="100" dirty="0">
                <a:latin typeface="Times New Roman" panose="02020603050405020304" pitchFamily="18" charset="0"/>
                <a:ea typeface="宋体" panose="02010600030101010101" pitchFamily="2" charset="-122"/>
              </a:rPr>
              <a:t>对开发人员进行配置管理、工具等相关知识的培训。</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9</a:t>
            </a:r>
            <a:r>
              <a:rPr lang="zh-CN" altLang="zh-CN" sz="2000" kern="100" dirty="0">
                <a:latin typeface="Times New Roman" panose="02020603050405020304" pitchFamily="18" charset="0"/>
                <a:ea typeface="宋体" panose="02010600030101010101" pitchFamily="2" charset="-122"/>
              </a:rPr>
              <a:t>．与软件质量保证人员（</a:t>
            </a:r>
            <a:r>
              <a:rPr lang="en-US" altLang="zh-CN" sz="2000" kern="100" dirty="0">
                <a:latin typeface="Times New Roman" panose="02020603050405020304" pitchFamily="18" charset="0"/>
                <a:ea typeface="宋体" panose="02010600030101010101" pitchFamily="2" charset="-122"/>
              </a:rPr>
              <a:t>SQA</a:t>
            </a:r>
            <a:r>
              <a:rPr lang="zh-CN" altLang="zh-CN" sz="2000" kern="100" dirty="0">
                <a:latin typeface="Times New Roman" panose="02020603050405020304" pitchFamily="18" charset="0"/>
                <a:ea typeface="宋体" panose="02010600030101010101" pitchFamily="2" charset="-122"/>
              </a:rPr>
              <a:t>）进行软件配置审核，并定期报告配置的状态。</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10.</a:t>
            </a:r>
            <a:r>
              <a:rPr lang="zh-CN" altLang="zh-CN" sz="2000" kern="100" dirty="0">
                <a:latin typeface="Times New Roman" panose="02020603050405020304" pitchFamily="18" charset="0"/>
                <a:ea typeface="宋体" panose="02010600030101010101" pitchFamily="2" charset="-122"/>
              </a:rPr>
              <a:t>确定目录体系，即时将文档上传至</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45600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F38B2A-333B-4E64-954D-6935C01073EE}"/>
              </a:ext>
            </a:extLst>
          </p:cNvPr>
          <p:cNvSpPr/>
          <p:nvPr/>
        </p:nvSpPr>
        <p:spPr>
          <a:xfrm>
            <a:off x="695417" y="812899"/>
            <a:ext cx="7773880" cy="2369880"/>
          </a:xfrm>
          <a:prstGeom prst="rect">
            <a:avLst/>
          </a:prstGeom>
        </p:spPr>
        <p:txBody>
          <a:bodyPr wrap="square">
            <a:spAutoFit/>
          </a:bodyPr>
          <a:lstStyle/>
          <a:p>
            <a:pPr marL="457200" indent="266700"/>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参与</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人员</a:t>
            </a:r>
            <a:endParaRPr lang="zh-CN" altLang="zh-CN" sz="1600" kern="100" dirty="0">
              <a:latin typeface="Times New Roman" panose="02020603050405020304" pitchFamily="18" charset="0"/>
              <a:ea typeface="宋体" panose="02010600030101010101" pitchFamily="2" charset="-122"/>
            </a:endParaRPr>
          </a:p>
          <a:p>
            <a:pPr indent="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加入配置管理员创建的</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项目，创建自己的工作文件夹。</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即时提交自己的</a:t>
            </a:r>
            <a:r>
              <a:rPr lang="zh-CN" altLang="en-US" sz="2000" kern="100" dirty="0">
                <a:latin typeface="Times New Roman" panose="02020603050405020304" pitchFamily="18" charset="0"/>
                <a:ea typeface="宋体" panose="02010600030101010101" pitchFamily="2" charset="-122"/>
              </a:rPr>
              <a:t>任务成果</a:t>
            </a:r>
            <a:r>
              <a:rPr lang="zh-CN" altLang="zh-CN" sz="2000" kern="100" dirty="0">
                <a:latin typeface="Times New Roman" panose="02020603050405020304" pitchFamily="18" charset="0"/>
                <a:ea typeface="宋体" panose="02010600030101010101" pitchFamily="2" charset="-122"/>
              </a:rPr>
              <a:t>至配置管理员，进行版本确定和上传。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根据分配基线，生成自己负责的配置项，并将这些配置项上传到配置管理库中。</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将与自己工作相关的所有文档进行备份，上传。</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7992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图片包含 屏幕截图&#10;&#10;自动生成的说明">
            <a:extLst>
              <a:ext uri="{FF2B5EF4-FFF2-40B4-BE49-F238E27FC236}">
                <a16:creationId xmlns:a16="http://schemas.microsoft.com/office/drawing/2014/main" id="{A15DD69F-6AD4-4152-95CE-B258C2E9F214}"/>
              </a:ext>
            </a:extLst>
          </p:cNvPr>
          <p:cNvPicPr/>
          <p:nvPr/>
        </p:nvPicPr>
        <p:blipFill>
          <a:blip r:embed="rId2">
            <a:extLst>
              <a:ext uri="{28A0092B-C50C-407E-A947-70E740481C1C}">
                <a14:useLocalDpi xmlns:a14="http://schemas.microsoft.com/office/drawing/2010/main" val="0"/>
              </a:ext>
            </a:extLst>
          </a:blip>
          <a:stretch>
            <a:fillRect/>
          </a:stretch>
        </p:blipFill>
        <p:spPr>
          <a:xfrm>
            <a:off x="416565" y="1114152"/>
            <a:ext cx="5183232" cy="4568968"/>
          </a:xfrm>
          <a:prstGeom prst="rect">
            <a:avLst/>
          </a:prstGeom>
        </p:spPr>
      </p:pic>
      <p:cxnSp>
        <p:nvCxnSpPr>
          <p:cNvPr id="8" name="Straight Connector 7">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0777F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407617D-B2C0-4895-9186-25ADB780D430}"/>
              </a:ext>
            </a:extLst>
          </p:cNvPr>
          <p:cNvPicPr/>
          <p:nvPr/>
        </p:nvPicPr>
        <p:blipFill>
          <a:blip r:embed="rId3">
            <a:extLst>
              <a:ext uri="{28A0092B-C50C-407E-A947-70E740481C1C}">
                <a14:useLocalDpi xmlns:a14="http://schemas.microsoft.com/office/drawing/2010/main" val="0"/>
              </a:ext>
            </a:extLst>
          </a:blip>
          <a:stretch>
            <a:fillRect/>
          </a:stretch>
        </p:blipFill>
        <p:spPr>
          <a:xfrm>
            <a:off x="6815764" y="1114151"/>
            <a:ext cx="3141037" cy="4799753"/>
          </a:xfrm>
          <a:prstGeom prst="rect">
            <a:avLst/>
          </a:prstGeom>
        </p:spPr>
      </p:pic>
      <p:sp>
        <p:nvSpPr>
          <p:cNvPr id="4" name="文本框 3">
            <a:extLst>
              <a:ext uri="{FF2B5EF4-FFF2-40B4-BE49-F238E27FC236}">
                <a16:creationId xmlns:a16="http://schemas.microsoft.com/office/drawing/2014/main" id="{3B84825A-D9E5-4F01-9E1F-056DF671C11E}"/>
              </a:ext>
            </a:extLst>
          </p:cNvPr>
          <p:cNvSpPr txBox="1"/>
          <p:nvPr/>
        </p:nvSpPr>
        <p:spPr>
          <a:xfrm>
            <a:off x="690880" y="254000"/>
            <a:ext cx="3413760" cy="523220"/>
          </a:xfrm>
          <a:prstGeom prst="rect">
            <a:avLst/>
          </a:prstGeom>
          <a:noFill/>
        </p:spPr>
        <p:txBody>
          <a:bodyPr wrap="square" rtlCol="0">
            <a:spAutoFit/>
          </a:bodyPr>
          <a:lstStyle/>
          <a:p>
            <a:r>
              <a:rPr lang="zh-CN" altLang="en-US" sz="2800" dirty="0"/>
              <a:t>文档结构、分支</a:t>
            </a:r>
          </a:p>
        </p:txBody>
      </p:sp>
    </p:spTree>
    <p:extLst>
      <p:ext uri="{BB962C8B-B14F-4D97-AF65-F5344CB8AC3E}">
        <p14:creationId xmlns:p14="http://schemas.microsoft.com/office/powerpoint/2010/main" val="447804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16A62C-4F8D-4CA6-A799-CB7ED3016497}"/>
              </a:ext>
            </a:extLst>
          </p:cNvPr>
          <p:cNvSpPr txBox="1"/>
          <p:nvPr/>
        </p:nvSpPr>
        <p:spPr>
          <a:xfrm>
            <a:off x="772357" y="568171"/>
            <a:ext cx="1953088"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版本管理</a:t>
            </a:r>
          </a:p>
        </p:txBody>
      </p:sp>
      <p:graphicFrame>
        <p:nvGraphicFramePr>
          <p:cNvPr id="3" name="表格 2">
            <a:extLst>
              <a:ext uri="{FF2B5EF4-FFF2-40B4-BE49-F238E27FC236}">
                <a16:creationId xmlns:a16="http://schemas.microsoft.com/office/drawing/2014/main" id="{620EF04F-7BB2-4945-8515-D7DB2D85CBD1}"/>
              </a:ext>
            </a:extLst>
          </p:cNvPr>
          <p:cNvGraphicFramePr>
            <a:graphicFrameLocks noGrp="1"/>
          </p:cNvGraphicFramePr>
          <p:nvPr>
            <p:extLst>
              <p:ext uri="{D42A27DB-BD31-4B8C-83A1-F6EECF244321}">
                <p14:modId xmlns:p14="http://schemas.microsoft.com/office/powerpoint/2010/main" val="1532362849"/>
              </p:ext>
            </p:extLst>
          </p:nvPr>
        </p:nvGraphicFramePr>
        <p:xfrm>
          <a:off x="816745" y="1337058"/>
          <a:ext cx="8128000" cy="4023360"/>
        </p:xfrm>
        <a:graphic>
          <a:graphicData uri="http://schemas.openxmlformats.org/drawingml/2006/table">
            <a:tbl>
              <a:tblPr firstRow="1" bandRow="1">
                <a:tableStyleId>{5C22544A-7EE6-4342-B048-85BDC9FD1C3A}</a:tableStyleId>
              </a:tblPr>
              <a:tblGrid>
                <a:gridCol w="2219418">
                  <a:extLst>
                    <a:ext uri="{9D8B030D-6E8A-4147-A177-3AD203B41FA5}">
                      <a16:colId xmlns:a16="http://schemas.microsoft.com/office/drawing/2014/main" val="1101903758"/>
                    </a:ext>
                  </a:extLst>
                </a:gridCol>
                <a:gridCol w="5908582">
                  <a:extLst>
                    <a:ext uri="{9D8B030D-6E8A-4147-A177-3AD203B41FA5}">
                      <a16:colId xmlns:a16="http://schemas.microsoft.com/office/drawing/2014/main" val="3850988190"/>
                    </a:ext>
                  </a:extLst>
                </a:gridCol>
              </a:tblGrid>
              <a:tr h="370840">
                <a:tc>
                  <a:txBody>
                    <a:bodyPr/>
                    <a:lstStyle/>
                    <a:p>
                      <a:r>
                        <a:rPr lang="zh-CN" altLang="en-US" sz="2400" dirty="0">
                          <a:latin typeface="宋体" panose="02010600030101010101" pitchFamily="2" charset="-122"/>
                          <a:ea typeface="宋体" panose="02010600030101010101" pitchFamily="2" charset="-122"/>
                        </a:rPr>
                        <a:t>版本格式（</a:t>
                      </a:r>
                      <a:r>
                        <a:rPr lang="en-US" altLang="zh-CN" sz="2400" dirty="0">
                          <a:latin typeface="宋体" panose="02010600030101010101" pitchFamily="2" charset="-122"/>
                          <a:ea typeface="宋体" panose="02010600030101010101" pitchFamily="2" charset="-122"/>
                        </a:rPr>
                        <a:t>0.0.0</a:t>
                      </a:r>
                      <a:r>
                        <a:rPr lang="zh-CN" altLang="en-US" sz="2400" dirty="0">
                          <a:latin typeface="宋体" panose="02010600030101010101" pitchFamily="2" charset="-122"/>
                          <a:ea typeface="宋体" panose="02010600030101010101" pitchFamily="2" charset="-122"/>
                        </a:rPr>
                        <a:t>）</a:t>
                      </a:r>
                    </a:p>
                  </a:txBody>
                  <a:tcPr/>
                </a:tc>
                <a:tc>
                  <a:txBody>
                    <a:bodyPr/>
                    <a:lstStyle/>
                    <a:p>
                      <a:r>
                        <a:rPr lang="zh-CN" altLang="en-US" sz="2400" dirty="0">
                          <a:latin typeface="宋体" panose="02010600030101010101" pitchFamily="2" charset="-122"/>
                          <a:ea typeface="宋体" panose="02010600030101010101" pitchFamily="2" charset="-122"/>
                        </a:rPr>
                        <a:t>说明</a:t>
                      </a:r>
                    </a:p>
                  </a:txBody>
                  <a:tcPr/>
                </a:tc>
                <a:extLst>
                  <a:ext uri="{0D108BD9-81ED-4DB2-BD59-A6C34878D82A}">
                    <a16:rowId xmlns:a16="http://schemas.microsoft.com/office/drawing/2014/main" val="3432167688"/>
                  </a:ext>
                </a:extLst>
              </a:tr>
              <a:tr h="370840">
                <a:tc>
                  <a:txBody>
                    <a:bodyPr/>
                    <a:lstStyle/>
                    <a:p>
                      <a:r>
                        <a:rPr lang="zh-CN" altLang="en-US" sz="2400" dirty="0">
                          <a:latin typeface="宋体" panose="02010600030101010101" pitchFamily="2" charset="-122"/>
                          <a:ea typeface="宋体" panose="02010600030101010101" pitchFamily="2" charset="-122"/>
                        </a:rPr>
                        <a:t>主版本号</a:t>
                      </a:r>
                    </a:p>
                  </a:txBody>
                  <a:tcPr/>
                </a:tc>
                <a:tc>
                  <a:txBody>
                    <a:bodyPr/>
                    <a:lstStyle/>
                    <a:p>
                      <a:r>
                        <a:rPr lang="zh-CN" altLang="en-US" sz="2400" dirty="0">
                          <a:latin typeface="宋体" panose="02010600030101010101" pitchFamily="2" charset="-122"/>
                          <a:ea typeface="宋体" panose="02010600030101010101" pitchFamily="2" charset="-122"/>
                        </a:rPr>
                        <a:t>主版本号为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时，为未正式发布版本。</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及以上等为正式发布版本的更新。</a:t>
                      </a:r>
                    </a:p>
                  </a:txBody>
                  <a:tcPr/>
                </a:tc>
                <a:extLst>
                  <a:ext uri="{0D108BD9-81ED-4DB2-BD59-A6C34878D82A}">
                    <a16:rowId xmlns:a16="http://schemas.microsoft.com/office/drawing/2014/main" val="3187695505"/>
                  </a:ext>
                </a:extLst>
              </a:tr>
              <a:tr h="370840">
                <a:tc>
                  <a:txBody>
                    <a:bodyPr/>
                    <a:lstStyle/>
                    <a:p>
                      <a:r>
                        <a:rPr lang="zh-CN" altLang="en-US" sz="2400" dirty="0">
                          <a:latin typeface="宋体" panose="02010600030101010101" pitchFamily="2" charset="-122"/>
                          <a:ea typeface="宋体" panose="02010600030101010101" pitchFamily="2" charset="-122"/>
                        </a:rPr>
                        <a:t>次版本号</a:t>
                      </a:r>
                    </a:p>
                  </a:txBody>
                  <a:tcPr/>
                </a:tc>
                <a:tc>
                  <a:txBody>
                    <a:bodyPr/>
                    <a:lstStyle/>
                    <a:p>
                      <a:r>
                        <a:rPr lang="zh-CN" altLang="en-US" sz="2400" dirty="0">
                          <a:latin typeface="宋体" panose="02010600030101010101" pitchFamily="2" charset="-122"/>
                          <a:ea typeface="宋体" panose="02010600030101010101" pitchFamily="2" charset="-122"/>
                        </a:rPr>
                        <a:t>增加删除修改新的模块时，进行次版本号的增加。模块增加删除修改的数量等于版本号增加的数量。</a:t>
                      </a:r>
                    </a:p>
                  </a:txBody>
                  <a:tcPr/>
                </a:tc>
                <a:extLst>
                  <a:ext uri="{0D108BD9-81ED-4DB2-BD59-A6C34878D82A}">
                    <a16:rowId xmlns:a16="http://schemas.microsoft.com/office/drawing/2014/main" val="787043912"/>
                  </a:ext>
                </a:extLst>
              </a:tr>
              <a:tr h="370840">
                <a:tc>
                  <a:txBody>
                    <a:bodyPr/>
                    <a:lstStyle/>
                    <a:p>
                      <a:r>
                        <a:rPr lang="zh-CN" altLang="en-US" sz="2400" dirty="0">
                          <a:latin typeface="宋体" panose="02010600030101010101" pitchFamily="2" charset="-122"/>
                          <a:ea typeface="宋体" panose="02010600030101010101" pitchFamily="2" charset="-122"/>
                        </a:rPr>
                        <a:t>修订号</a:t>
                      </a:r>
                    </a:p>
                  </a:txBody>
                  <a:tcPr/>
                </a:tc>
                <a:tc>
                  <a:txBody>
                    <a:bodyPr/>
                    <a:lstStyle/>
                    <a:p>
                      <a:r>
                        <a:rPr lang="zh-CN" altLang="en-US" sz="2400" dirty="0">
                          <a:latin typeface="宋体" panose="02010600030101010101" pitchFamily="2" charset="-122"/>
                          <a:ea typeface="宋体" panose="02010600030101010101" pitchFamily="2" charset="-122"/>
                        </a:rPr>
                        <a:t>增加删除修改小部分的区域时，进行修订号的增加。小部分区域增加删除修改的数量等于修订号增加的数量。</a:t>
                      </a:r>
                    </a:p>
                  </a:txBody>
                  <a:tcPr/>
                </a:tc>
                <a:extLst>
                  <a:ext uri="{0D108BD9-81ED-4DB2-BD59-A6C34878D82A}">
                    <a16:rowId xmlns:a16="http://schemas.microsoft.com/office/drawing/2014/main" val="4023039595"/>
                  </a:ext>
                </a:extLst>
              </a:tr>
            </a:tbl>
          </a:graphicData>
        </a:graphic>
      </p:graphicFrame>
    </p:spTree>
    <p:extLst>
      <p:ext uri="{BB962C8B-B14F-4D97-AF65-F5344CB8AC3E}">
        <p14:creationId xmlns:p14="http://schemas.microsoft.com/office/powerpoint/2010/main" val="161279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356" y="904072"/>
            <a:ext cx="9544051" cy="4832092"/>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2000" kern="100" dirty="0">
              <a:latin typeface="Times New Roman" panose="02020603050405020304" pitchFamily="18" charset="0"/>
              <a:ea typeface="宋体" panose="02010600030101010101" pitchFamily="2" charset="-122"/>
            </a:endParaRPr>
          </a:p>
          <a:p>
            <a:pPr indent="152400" algn="just">
              <a:spcAft>
                <a:spcPts val="0"/>
              </a:spcAft>
            </a:pP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p:cNvGraphicFramePr>
            <a:graphicFrameLocks noGrp="1"/>
          </p:cNvGraphicFramePr>
          <p:nvPr>
            <p:extLst>
              <p:ext uri="{D42A27DB-BD31-4B8C-83A1-F6EECF244321}">
                <p14:modId xmlns:p14="http://schemas.microsoft.com/office/powerpoint/2010/main" val="3016876756"/>
              </p:ext>
            </p:extLst>
          </p:nvPr>
        </p:nvGraphicFramePr>
        <p:xfrm>
          <a:off x="180976" y="1852613"/>
          <a:ext cx="11801473" cy="4389120"/>
        </p:xfrm>
        <a:graphic>
          <a:graphicData uri="http://schemas.openxmlformats.org/drawingml/2006/table">
            <a:tbl>
              <a:tblPr firstRow="1" firstCol="1" bandRow="1">
                <a:tableStyleId>{5C22544A-7EE6-4342-B048-85BDC9FD1C3A}</a:tableStyleId>
              </a:tblPr>
              <a:tblGrid>
                <a:gridCol w="1128381">
                  <a:extLst>
                    <a:ext uri="{9D8B030D-6E8A-4147-A177-3AD203B41FA5}">
                      <a16:colId xmlns:a16="http://schemas.microsoft.com/office/drawing/2014/main" val="20000"/>
                    </a:ext>
                  </a:extLst>
                </a:gridCol>
                <a:gridCol w="1537619">
                  <a:extLst>
                    <a:ext uri="{9D8B030D-6E8A-4147-A177-3AD203B41FA5}">
                      <a16:colId xmlns:a16="http://schemas.microsoft.com/office/drawing/2014/main" val="20001"/>
                    </a:ext>
                  </a:extLst>
                </a:gridCol>
                <a:gridCol w="2106024">
                  <a:extLst>
                    <a:ext uri="{9D8B030D-6E8A-4147-A177-3AD203B41FA5}">
                      <a16:colId xmlns:a16="http://schemas.microsoft.com/office/drawing/2014/main" val="20002"/>
                    </a:ext>
                  </a:extLst>
                </a:gridCol>
                <a:gridCol w="4143375">
                  <a:extLst>
                    <a:ext uri="{9D8B030D-6E8A-4147-A177-3AD203B41FA5}">
                      <a16:colId xmlns:a16="http://schemas.microsoft.com/office/drawing/2014/main" val="20003"/>
                    </a:ext>
                  </a:extLst>
                </a:gridCol>
                <a:gridCol w="2886074">
                  <a:extLst>
                    <a:ext uri="{9D8B030D-6E8A-4147-A177-3AD203B41FA5}">
                      <a16:colId xmlns:a16="http://schemas.microsoft.com/office/drawing/2014/main" val="20004"/>
                    </a:ext>
                  </a:extLst>
                </a:gridCol>
              </a:tblGrid>
              <a:tr h="304206">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0"/>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l">
                        <a:spcAft>
                          <a:spcPts val="0"/>
                        </a:spcAft>
                      </a:pPr>
                      <a:r>
                        <a:rPr lang="zh-CN" sz="2400" kern="100" dirty="0">
                          <a:effectLst/>
                        </a:rPr>
                        <a:t>配置管理</a:t>
                      </a:r>
                      <a:r>
                        <a:rPr lang="zh-CN" altLang="en-US" sz="2400" kern="100" dirty="0">
                          <a:effectLst/>
                        </a:rPr>
                        <a:t>、</a:t>
                      </a:r>
                      <a:r>
                        <a:rPr lang="en-US" sz="2400" kern="100" dirty="0">
                          <a:effectLst/>
                        </a:rPr>
                        <a:t>project</a:t>
                      </a:r>
                      <a:r>
                        <a:rPr lang="zh-CN" sz="2400" kern="100" dirty="0">
                          <a:effectLst/>
                        </a:rPr>
                        <a:t>更新</a:t>
                      </a:r>
                      <a:r>
                        <a:rPr lang="zh-CN" altLang="en-US" sz="2400" kern="100" dirty="0">
                          <a:effectLst/>
                        </a:rPr>
                        <a:t>、文档管理、用户访谈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1"/>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会议记录员</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20000"/>
                    </a:ext>
                  </a:extLst>
                </a:gridCol>
                <a:gridCol w="3427333">
                  <a:extLst>
                    <a:ext uri="{9D8B030D-6E8A-4147-A177-3AD203B41FA5}">
                      <a16:colId xmlns:a16="http://schemas.microsoft.com/office/drawing/2014/main" val="20001"/>
                    </a:ext>
                  </a:extLst>
                </a:gridCol>
                <a:gridCol w="3337691">
                  <a:extLst>
                    <a:ext uri="{9D8B030D-6E8A-4147-A177-3AD203B41FA5}">
                      <a16:colId xmlns:a16="http://schemas.microsoft.com/office/drawing/2014/main" val="20002"/>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ISO9001</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a:t>
            </a:r>
            <a:r>
              <a:rPr lang="zh-CN" altLang="en-US"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（需求分析小组）</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（陈婧唯）</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由固定成员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（吴自强）</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1AB22-514D-48A3-B862-1A0581DE5146}"/>
              </a:ext>
            </a:extLst>
          </p:cNvPr>
          <p:cNvSpPr txBox="1">
            <a:spLocks/>
          </p:cNvSpPr>
          <p:nvPr/>
        </p:nvSpPr>
        <p:spPr>
          <a:xfrm>
            <a:off x="677334" y="3734972"/>
            <a:ext cx="1595349" cy="54914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dirty="0">
                <a:solidFill>
                  <a:schemeClr val="tx1"/>
                </a:solidFill>
                <a:latin typeface="宋体" panose="02010600030101010101" pitchFamily="2" charset="-122"/>
                <a:ea typeface="宋体" panose="02010600030101010101" pitchFamily="2" charset="-122"/>
              </a:rPr>
              <a:t>奖惩制度</a:t>
            </a:r>
          </a:p>
        </p:txBody>
      </p:sp>
      <p:sp>
        <p:nvSpPr>
          <p:cNvPr id="3" name="内容占位符 2">
            <a:extLst>
              <a:ext uri="{FF2B5EF4-FFF2-40B4-BE49-F238E27FC236}">
                <a16:creationId xmlns:a16="http://schemas.microsoft.com/office/drawing/2014/main" id="{26C8CFCD-E32F-42FB-B007-CE2EDF151766}"/>
              </a:ext>
            </a:extLst>
          </p:cNvPr>
          <p:cNvSpPr txBox="1">
            <a:spLocks/>
          </p:cNvSpPr>
          <p:nvPr/>
        </p:nvSpPr>
        <p:spPr>
          <a:xfrm>
            <a:off x="677334" y="4284119"/>
            <a:ext cx="8297990" cy="232086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1600" dirty="0">
                <a:latin typeface="宋体" panose="02010600030101010101" pitchFamily="2" charset="-122"/>
                <a:ea typeface="宋体" panose="02010600030101010101" pitchFamily="2" charset="-122"/>
              </a:rPr>
              <a:t>开会迟到（超过十五分钟）</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作业迟交（超过</a:t>
            </a:r>
            <a:r>
              <a:rPr lang="en-US" altLang="zh-CN" sz="1600" dirty="0">
                <a:latin typeface="宋体" panose="02010600030101010101" pitchFamily="2" charset="-122"/>
                <a:ea typeface="宋体" panose="02010600030101010101" pitchFamily="2" charset="-122"/>
              </a:rPr>
              <a:t>deadline</a:t>
            </a:r>
            <a:r>
              <a:rPr lang="zh-CN" altLang="en-US" sz="1600" dirty="0">
                <a:latin typeface="宋体" panose="02010600030101010101" pitchFamily="2" charset="-122"/>
                <a:ea typeface="宋体" panose="02010600030101010101" pitchFamily="2" charset="-122"/>
              </a:rPr>
              <a:t>一天以上）</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开会缺席（未提前请假）</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作业不交</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每周例会有犯以上四点之一者，请组员每人一杯奶茶</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双皮奶</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若进度获得重大进展</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评审获得特别好（差）的成绩，小组成员进行团队建设一次</a:t>
            </a:r>
            <a:endParaRPr lang="en-US" altLang="zh-CN" sz="1600" dirty="0">
              <a:latin typeface="宋体" panose="02010600030101010101" pitchFamily="2" charset="-122"/>
              <a:ea typeface="宋体" panose="02010600030101010101" pitchFamily="2" charset="-122"/>
            </a:endParaRPr>
          </a:p>
          <a:p>
            <a:pPr marL="0" indent="0">
              <a:buFont typeface="Wingdings 3" panose="05040102010807070707" charset="2"/>
              <a:buNone/>
            </a:pPr>
            <a:endParaRPr lang="zh-CN" altLang="en-US" dirty="0"/>
          </a:p>
        </p:txBody>
      </p:sp>
      <p:sp>
        <p:nvSpPr>
          <p:cNvPr id="4" name="矩形 3">
            <a:extLst>
              <a:ext uri="{FF2B5EF4-FFF2-40B4-BE49-F238E27FC236}">
                <a16:creationId xmlns:a16="http://schemas.microsoft.com/office/drawing/2014/main" id="{B979E7A5-7444-437B-B0E1-8E8D24C6D36B}"/>
              </a:ext>
            </a:extLst>
          </p:cNvPr>
          <p:cNvSpPr/>
          <p:nvPr/>
        </p:nvSpPr>
        <p:spPr>
          <a:xfrm>
            <a:off x="177553" y="445372"/>
            <a:ext cx="8797771" cy="2677656"/>
          </a:xfrm>
          <a:prstGeom prst="rect">
            <a:avLst/>
          </a:prstGeom>
        </p:spPr>
        <p:txBody>
          <a:bodyPr wrap="square">
            <a:spAutoFit/>
          </a:bodyPr>
          <a:lstStyle/>
          <a:p>
            <a:pPr marL="533400" algn="just">
              <a:spcAft>
                <a:spcPts val="0"/>
              </a:spcAft>
            </a:pPr>
            <a:r>
              <a:rPr lang="en-US" altLang="zh-CN" sz="2400" b="1" kern="100" dirty="0">
                <a:latin typeface="宋体" panose="02010600030101010101" pitchFamily="2" charset="-122"/>
                <a:ea typeface="宋体" panose="02010600030101010101" pitchFamily="2" charset="-122"/>
              </a:rPr>
              <a:t>5.7.4.4</a:t>
            </a:r>
            <a:r>
              <a:rPr lang="en-US" altLang="zh-CN" sz="2400" kern="100" dirty="0">
                <a:latin typeface="宋体" panose="02010600030101010101" pitchFamily="2" charset="-122"/>
                <a:ea typeface="宋体" panose="02010600030101010101" pitchFamily="2" charset="-122"/>
              </a:rPr>
              <a:t> </a:t>
            </a:r>
            <a:r>
              <a:rPr lang="zh-CN" altLang="zh-CN" sz="2400" b="1" kern="100" dirty="0">
                <a:latin typeface="Times New Roman" panose="02020603050405020304" pitchFamily="18" charset="0"/>
                <a:ea typeface="宋体" panose="02010600030101010101" pitchFamily="2" charset="-122"/>
              </a:rPr>
              <a:t>团队建设</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en-US" altLang="zh-CN" sz="2400" kern="100" dirty="0">
                <a:latin typeface="宋体" panose="02010600030101010101" pitchFamily="2" charset="-122"/>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事件：集体去电影院看热门电影</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时间：进度获得重大进展时或者评审获得特别好（差）的成绩的时候</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地点：德信影城（运河上街店） 拱墅区金华路</a:t>
            </a:r>
            <a:r>
              <a:rPr lang="en-US" altLang="zh-CN" sz="2000" kern="100" dirty="0">
                <a:latin typeface="Times New Roman" panose="02020603050405020304" pitchFamily="18" charset="0"/>
                <a:ea typeface="宋体" panose="02010600030101010101" pitchFamily="2" charset="-122"/>
              </a:rPr>
              <a:t>80</a:t>
            </a:r>
            <a:r>
              <a:rPr lang="zh-CN" altLang="zh-CN" sz="2000" kern="100" dirty="0">
                <a:latin typeface="Times New Roman" panose="02020603050405020304" pitchFamily="18" charset="0"/>
                <a:ea typeface="宋体" panose="02010600030101010101" pitchFamily="2" charset="-122"/>
              </a:rPr>
              <a:t>号运河上街</a:t>
            </a:r>
            <a:r>
              <a:rPr lang="en-US" altLang="zh-CN" sz="2000" kern="100" dirty="0">
                <a:latin typeface="Times New Roman" panose="02020603050405020304" pitchFamily="18" charset="0"/>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楼</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参与人员：</a:t>
            </a:r>
            <a:r>
              <a:rPr lang="en-US" altLang="zh-CN" sz="2000" kern="100" dirty="0">
                <a:latin typeface="Times New Roman" panose="02020603050405020304" pitchFamily="18" charset="0"/>
                <a:ea typeface="宋体" panose="02010600030101010101" pitchFamily="2" charset="-122"/>
              </a:rPr>
              <a:t>G17</a:t>
            </a:r>
            <a:r>
              <a:rPr lang="zh-CN" altLang="zh-CN" sz="2000" kern="100" dirty="0">
                <a:latin typeface="Times New Roman" panose="02020603050405020304" pitchFamily="18" charset="0"/>
                <a:ea typeface="宋体" panose="02010600030101010101" pitchFamily="2" charset="-122"/>
              </a:rPr>
              <a:t>小组全体成员</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预算：</a:t>
            </a:r>
            <a:r>
              <a:rPr lang="en-US" altLang="zh-CN" sz="2000" kern="100" dirty="0">
                <a:latin typeface="Times New Roman" panose="02020603050405020304" pitchFamily="18" charset="0"/>
                <a:ea typeface="宋体" panose="02010600030101010101" pitchFamily="2" charset="-122"/>
              </a:rPr>
              <a:t>200</a:t>
            </a:r>
            <a:r>
              <a:rPr lang="zh-CN" altLang="zh-CN" sz="2000" kern="100" dirty="0">
                <a:latin typeface="Times New Roman" panose="02020603050405020304" pitchFamily="18" charset="0"/>
                <a:ea typeface="宋体" panose="02010600030101010101" pitchFamily="2" charset="-122"/>
              </a:rPr>
              <a:t>元一次（包括小组成员的电影票和其他零食花费）</a:t>
            </a:r>
            <a:endParaRPr lang="zh-CN" altLang="zh-CN" sz="1600" kern="100" dirty="0">
              <a:latin typeface="Times New Roman" panose="02020603050405020304" pitchFamily="18" charset="0"/>
              <a:ea typeface="宋体" panose="02010600030101010101" pitchFamily="2" charset="-122"/>
            </a:endParaRPr>
          </a:p>
          <a:p>
            <a:pPr marL="533400" algn="just">
              <a:spcAft>
                <a:spcPts val="0"/>
              </a:spcAft>
            </a:pPr>
            <a:r>
              <a:rPr lang="zh-CN" altLang="zh-CN" sz="2000" kern="100" dirty="0">
                <a:latin typeface="Times New Roman" panose="02020603050405020304" pitchFamily="18" charset="0"/>
                <a:ea typeface="宋体" panose="02010600030101010101" pitchFamily="2" charset="-122"/>
              </a:rPr>
              <a:t>方式：网上订票</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56533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A58C166-31A9-40FB-A845-BC810D708EB9}"/>
              </a:ext>
            </a:extLst>
          </p:cNvPr>
          <p:cNvGraphicFramePr>
            <a:graphicFrameLocks noGrp="1"/>
          </p:cNvGraphicFramePr>
          <p:nvPr>
            <p:extLst>
              <p:ext uri="{D42A27DB-BD31-4B8C-83A1-F6EECF244321}">
                <p14:modId xmlns:p14="http://schemas.microsoft.com/office/powerpoint/2010/main" val="143055427"/>
              </p:ext>
            </p:extLst>
          </p:nvPr>
        </p:nvGraphicFramePr>
        <p:xfrm>
          <a:off x="341789" y="769251"/>
          <a:ext cx="9414770" cy="1920240"/>
        </p:xfrm>
        <a:graphic>
          <a:graphicData uri="http://schemas.openxmlformats.org/drawingml/2006/table">
            <a:tbl>
              <a:tblPr firstRow="1" firstCol="1" bandRow="1">
                <a:tableStyleId>{5C22544A-7EE6-4342-B048-85BDC9FD1C3A}</a:tableStyleId>
              </a:tblPr>
              <a:tblGrid>
                <a:gridCol w="1215629">
                  <a:extLst>
                    <a:ext uri="{9D8B030D-6E8A-4147-A177-3AD203B41FA5}">
                      <a16:colId xmlns:a16="http://schemas.microsoft.com/office/drawing/2014/main" val="2110373787"/>
                    </a:ext>
                  </a:extLst>
                </a:gridCol>
                <a:gridCol w="2033776">
                  <a:extLst>
                    <a:ext uri="{9D8B030D-6E8A-4147-A177-3AD203B41FA5}">
                      <a16:colId xmlns:a16="http://schemas.microsoft.com/office/drawing/2014/main" val="460226205"/>
                    </a:ext>
                  </a:extLst>
                </a:gridCol>
                <a:gridCol w="2348448">
                  <a:extLst>
                    <a:ext uri="{9D8B030D-6E8A-4147-A177-3AD203B41FA5}">
                      <a16:colId xmlns:a16="http://schemas.microsoft.com/office/drawing/2014/main" val="3555881060"/>
                    </a:ext>
                  </a:extLst>
                </a:gridCol>
                <a:gridCol w="1942134">
                  <a:extLst>
                    <a:ext uri="{9D8B030D-6E8A-4147-A177-3AD203B41FA5}">
                      <a16:colId xmlns:a16="http://schemas.microsoft.com/office/drawing/2014/main" val="986200831"/>
                    </a:ext>
                  </a:extLst>
                </a:gridCol>
                <a:gridCol w="1874783">
                  <a:extLst>
                    <a:ext uri="{9D8B030D-6E8A-4147-A177-3AD203B41FA5}">
                      <a16:colId xmlns:a16="http://schemas.microsoft.com/office/drawing/2014/main" val="3566143310"/>
                    </a:ext>
                  </a:extLst>
                </a:gridCol>
              </a:tblGrid>
              <a:tr h="0">
                <a:tc>
                  <a:txBody>
                    <a:bodyPr/>
                    <a:lstStyle/>
                    <a:p>
                      <a:pPr marL="810260" indent="-810260">
                        <a:spcAft>
                          <a:spcPts val="0"/>
                        </a:spcAft>
                        <a:tabLst>
                          <a:tab pos="228600" algn="l"/>
                        </a:tabLst>
                      </a:pPr>
                      <a:r>
                        <a:rPr lang="zh-CN" sz="1800" kern="100">
                          <a:effectLst/>
                          <a:latin typeface="宋体" panose="02010600030101010101" pitchFamily="2" charset="-122"/>
                          <a:ea typeface="宋体" panose="02010600030101010101" pitchFamily="2" charset="-122"/>
                        </a:rPr>
                        <a:t>影响</a:t>
                      </a:r>
                      <a:endParaRPr lang="zh-CN" sz="28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进度</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成本</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质量</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范围</a:t>
                      </a:r>
                    </a:p>
                  </a:txBody>
                  <a:tcPr marL="68580" marR="68580" marT="0" marB="0"/>
                </a:tc>
                <a:extLst>
                  <a:ext uri="{0D108BD9-81ED-4DB2-BD59-A6C34878D82A}">
                    <a16:rowId xmlns:a16="http://schemas.microsoft.com/office/drawing/2014/main" val="2371662649"/>
                  </a:ext>
                </a:extLst>
              </a:tr>
              <a:tr h="0">
                <a:tc>
                  <a:txBody>
                    <a:bodyPr/>
                    <a:lstStyle/>
                    <a:p>
                      <a:pPr indent="266700">
                        <a:spcAft>
                          <a:spcPts val="0"/>
                        </a:spcAft>
                      </a:pPr>
                      <a:r>
                        <a:rPr lang="zh-CN" sz="1800" dirty="0">
                          <a:effectLst/>
                          <a:latin typeface="宋体" panose="02010600030101010101" pitchFamily="2" charset="-122"/>
                          <a:ea typeface="宋体" panose="02010600030101010101" pitchFamily="2" charset="-122"/>
                        </a:rPr>
                        <a:t>高</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延期三周及以上</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20%</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未达到客户的期望需求</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频繁变更五次及以上</a:t>
                      </a:r>
                    </a:p>
                  </a:txBody>
                  <a:tcPr marL="68580" marR="68580" marT="0" marB="0"/>
                </a:tc>
                <a:extLst>
                  <a:ext uri="{0D108BD9-81ED-4DB2-BD59-A6C34878D82A}">
                    <a16:rowId xmlns:a16="http://schemas.microsoft.com/office/drawing/2014/main" val="9486081"/>
                  </a:ext>
                </a:extLst>
              </a:tr>
              <a:tr h="0">
                <a:tc>
                  <a:txBody>
                    <a:bodyPr/>
                    <a:lstStyle/>
                    <a:p>
                      <a:pPr indent="266700">
                        <a:spcAft>
                          <a:spcPts val="0"/>
                        </a:spcAft>
                      </a:pPr>
                      <a:r>
                        <a:rPr lang="zh-CN" sz="1800">
                          <a:effectLst/>
                          <a:latin typeface="宋体" panose="02010600030101010101" pitchFamily="2" charset="-122"/>
                          <a:ea typeface="宋体" panose="02010600030101010101" pitchFamily="2" charset="-122"/>
                        </a:rPr>
                        <a:t>中</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延期一周至两周</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10%~20%</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未达到客户的普通需求</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变更三至五次</a:t>
                      </a:r>
                    </a:p>
                  </a:txBody>
                  <a:tcPr marL="68580" marR="68580" marT="0" marB="0"/>
                </a:tc>
                <a:extLst>
                  <a:ext uri="{0D108BD9-81ED-4DB2-BD59-A6C34878D82A}">
                    <a16:rowId xmlns:a16="http://schemas.microsoft.com/office/drawing/2014/main" val="3465990067"/>
                  </a:ext>
                </a:extLst>
              </a:tr>
              <a:tr h="0">
                <a:tc>
                  <a:txBody>
                    <a:bodyPr/>
                    <a:lstStyle/>
                    <a:p>
                      <a:pPr indent="266700">
                        <a:spcAft>
                          <a:spcPts val="0"/>
                        </a:spcAft>
                      </a:pPr>
                      <a:r>
                        <a:rPr lang="zh-CN" sz="1800" dirty="0">
                          <a:effectLst/>
                          <a:latin typeface="宋体" panose="02010600030101010101" pitchFamily="2" charset="-122"/>
                          <a:ea typeface="宋体" panose="02010600030101010101" pitchFamily="2" charset="-122"/>
                        </a:rPr>
                        <a:t>低</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延期一周以内</a:t>
                      </a: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超出预算</a:t>
                      </a:r>
                      <a:r>
                        <a:rPr lang="en-US" sz="1800" kern="100">
                          <a:effectLst/>
                          <a:latin typeface="宋体" panose="02010600030101010101" pitchFamily="2" charset="-122"/>
                          <a:ea typeface="宋体" panose="02010600030101010101" pitchFamily="2" charset="-122"/>
                        </a:rPr>
                        <a:t>5%</a:t>
                      </a:r>
                      <a:endParaRPr lang="zh-CN" sz="18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1800" kern="100">
                          <a:effectLst/>
                          <a:latin typeface="宋体" panose="02010600030101010101" pitchFamily="2" charset="-122"/>
                          <a:ea typeface="宋体" panose="02010600030101010101" pitchFamily="2" charset="-122"/>
                        </a:rPr>
                        <a:t>未达到客户的兴奋需求</a:t>
                      </a:r>
                    </a:p>
                  </a:txBody>
                  <a:tcPr marL="68580" marR="68580" marT="0" marB="0"/>
                </a:tc>
                <a:tc>
                  <a:txBody>
                    <a:bodyPr/>
                    <a:lstStyle/>
                    <a:p>
                      <a:pPr algn="just">
                        <a:spcAft>
                          <a:spcPts val="0"/>
                        </a:spcAft>
                      </a:pPr>
                      <a:r>
                        <a:rPr lang="zh-CN" sz="1800" kern="100" dirty="0">
                          <a:effectLst/>
                          <a:latin typeface="宋体" panose="02010600030101010101" pitchFamily="2" charset="-122"/>
                          <a:ea typeface="宋体" panose="02010600030101010101" pitchFamily="2" charset="-122"/>
                        </a:rPr>
                        <a:t>变更三次一下</a:t>
                      </a:r>
                    </a:p>
                  </a:txBody>
                  <a:tcPr marL="68580" marR="68580" marT="0" marB="0"/>
                </a:tc>
                <a:extLst>
                  <a:ext uri="{0D108BD9-81ED-4DB2-BD59-A6C34878D82A}">
                    <a16:rowId xmlns:a16="http://schemas.microsoft.com/office/drawing/2014/main" val="665630955"/>
                  </a:ext>
                </a:extLst>
              </a:tr>
            </a:tbl>
          </a:graphicData>
        </a:graphic>
      </p:graphicFrame>
      <p:sp>
        <p:nvSpPr>
          <p:cNvPr id="5" name="Rectangle 1">
            <a:extLst>
              <a:ext uri="{FF2B5EF4-FFF2-40B4-BE49-F238E27FC236}">
                <a16:creationId xmlns:a16="http://schemas.microsoft.com/office/drawing/2014/main" id="{D5CFF9AF-5D96-481D-9F10-9A768527F4CB}"/>
              </a:ext>
            </a:extLst>
          </p:cNvPr>
          <p:cNvSpPr>
            <a:spLocks noChangeArrowheads="1"/>
          </p:cNvSpPr>
          <p:nvPr/>
        </p:nvSpPr>
        <p:spPr bwMode="auto">
          <a:xfrm>
            <a:off x="-710214" y="178432"/>
            <a:ext cx="2104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b="1" i="0" u="none" strike="noStrike" cap="none" normalizeH="0" baseline="0" dirty="0" bmk="_Toc531873215">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风险影响</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6DAB7542-1655-40F5-AACA-F2CC0368DFD1}"/>
              </a:ext>
            </a:extLst>
          </p:cNvPr>
          <p:cNvGraphicFramePr>
            <a:graphicFrameLocks noGrp="1"/>
          </p:cNvGraphicFramePr>
          <p:nvPr>
            <p:extLst>
              <p:ext uri="{D42A27DB-BD31-4B8C-83A1-F6EECF244321}">
                <p14:modId xmlns:p14="http://schemas.microsoft.com/office/powerpoint/2010/main" val="309114341"/>
              </p:ext>
            </p:extLst>
          </p:nvPr>
        </p:nvGraphicFramePr>
        <p:xfrm>
          <a:off x="341788" y="3768460"/>
          <a:ext cx="6556162" cy="1524000"/>
        </p:xfrm>
        <a:graphic>
          <a:graphicData uri="http://schemas.openxmlformats.org/drawingml/2006/table">
            <a:tbl>
              <a:tblPr firstRow="1" firstCol="1" bandRow="1">
                <a:tableStyleId>{5C22544A-7EE6-4342-B048-85BDC9FD1C3A}</a:tableStyleId>
              </a:tblPr>
              <a:tblGrid>
                <a:gridCol w="3278081">
                  <a:extLst>
                    <a:ext uri="{9D8B030D-6E8A-4147-A177-3AD203B41FA5}">
                      <a16:colId xmlns:a16="http://schemas.microsoft.com/office/drawing/2014/main" val="1134835673"/>
                    </a:ext>
                  </a:extLst>
                </a:gridCol>
                <a:gridCol w="3278081">
                  <a:extLst>
                    <a:ext uri="{9D8B030D-6E8A-4147-A177-3AD203B41FA5}">
                      <a16:colId xmlns:a16="http://schemas.microsoft.com/office/drawing/2014/main" val="2312291796"/>
                    </a:ext>
                  </a:extLst>
                </a:gridCol>
              </a:tblGrid>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可能性等级</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范围</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668218201"/>
                  </a:ext>
                </a:extLst>
              </a:tr>
              <a:tr h="0">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高</a:t>
                      </a:r>
                      <a:endParaRPr lang="zh-CN" sz="2000" kern="100" dirty="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发生概率超过</a:t>
                      </a:r>
                      <a:r>
                        <a:rPr lang="en-US" sz="2000" kern="0" dirty="0">
                          <a:effectLst/>
                          <a:latin typeface="宋体" panose="02010600030101010101" pitchFamily="2" charset="-122"/>
                          <a:ea typeface="宋体" panose="02010600030101010101" pitchFamily="2" charset="-122"/>
                        </a:rPr>
                        <a:t>50%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873624178"/>
                  </a:ext>
                </a:extLst>
              </a:tr>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显著</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发生概率为</a:t>
                      </a:r>
                      <a:r>
                        <a:rPr lang="en-US" sz="2000" kern="0" dirty="0">
                          <a:effectLst/>
                          <a:latin typeface="宋体" panose="02010600030101010101" pitchFamily="2" charset="-122"/>
                          <a:ea typeface="宋体" panose="02010600030101010101" pitchFamily="2" charset="-122"/>
                        </a:rPr>
                        <a:t>30%~50%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774674540"/>
                  </a:ext>
                </a:extLst>
              </a:tr>
              <a:tr h="0">
                <a:tc>
                  <a:txBody>
                    <a:bodyPr/>
                    <a:lstStyle/>
                    <a:p>
                      <a:pPr algn="just">
                        <a:spcAft>
                          <a:spcPts val="0"/>
                        </a:spcAft>
                      </a:pPr>
                      <a:r>
                        <a:rPr lang="zh-CN" sz="2000" kern="0">
                          <a:effectLst/>
                          <a:latin typeface="宋体" panose="02010600030101010101" pitchFamily="2" charset="-122"/>
                          <a:ea typeface="宋体" panose="02010600030101010101" pitchFamily="2" charset="-122"/>
                        </a:rPr>
                        <a:t>中等</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发生概率为</a:t>
                      </a:r>
                      <a:r>
                        <a:rPr lang="en-US" sz="2000" kern="0" dirty="0">
                          <a:effectLst/>
                          <a:latin typeface="宋体" panose="02010600030101010101" pitchFamily="2" charset="-122"/>
                          <a:ea typeface="宋体" panose="02010600030101010101" pitchFamily="2" charset="-122"/>
                        </a:rPr>
                        <a:t>10%~29%</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2933350832"/>
                  </a:ext>
                </a:extLst>
              </a:tr>
              <a:tr h="57150">
                <a:tc>
                  <a:txBody>
                    <a:bodyPr/>
                    <a:lstStyle/>
                    <a:p>
                      <a:pPr algn="just">
                        <a:spcAft>
                          <a:spcPts val="0"/>
                        </a:spcAft>
                      </a:pPr>
                      <a:r>
                        <a:rPr lang="zh-CN" sz="2000" kern="0">
                          <a:effectLst/>
                          <a:latin typeface="宋体" panose="02010600030101010101" pitchFamily="2" charset="-122"/>
                          <a:ea typeface="宋体" panose="02010600030101010101" pitchFamily="2" charset="-122"/>
                        </a:rPr>
                        <a:t>低</a:t>
                      </a:r>
                      <a:endParaRPr lang="zh-CN" sz="2000" kern="100">
                        <a:effectLst/>
                        <a:latin typeface="宋体" panose="02010600030101010101" pitchFamily="2" charset="-122"/>
                        <a:ea typeface="宋体" panose="02010600030101010101" pitchFamily="2" charset="-122"/>
                      </a:endParaRPr>
                    </a:p>
                  </a:txBody>
                  <a:tcPr marL="68580" marR="68580"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发生概率小于</a:t>
                      </a:r>
                      <a:r>
                        <a:rPr lang="en-US" sz="2000" kern="0" dirty="0">
                          <a:effectLst/>
                          <a:latin typeface="宋体" panose="02010600030101010101" pitchFamily="2" charset="-122"/>
                          <a:ea typeface="宋体" panose="02010600030101010101" pitchFamily="2" charset="-122"/>
                        </a:rPr>
                        <a:t>10%</a:t>
                      </a:r>
                      <a:endParaRPr lang="zh-CN" sz="20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085740720"/>
                  </a:ext>
                </a:extLst>
              </a:tr>
            </a:tbl>
          </a:graphicData>
        </a:graphic>
      </p:graphicFrame>
      <p:sp>
        <p:nvSpPr>
          <p:cNvPr id="7" name="Rectangle 2">
            <a:extLst>
              <a:ext uri="{FF2B5EF4-FFF2-40B4-BE49-F238E27FC236}">
                <a16:creationId xmlns:a16="http://schemas.microsoft.com/office/drawing/2014/main" id="{2E2E66A1-F6B6-4863-9176-C0ABF2BC25AF}"/>
              </a:ext>
            </a:extLst>
          </p:cNvPr>
          <p:cNvSpPr>
            <a:spLocks noChangeArrowheads="1"/>
          </p:cNvSpPr>
          <p:nvPr/>
        </p:nvSpPr>
        <p:spPr bwMode="auto">
          <a:xfrm>
            <a:off x="-648070" y="3228945"/>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sz="2000" b="1" i="0" u="none" strike="noStrike" cap="none" normalizeH="0" baseline="0" dirty="0" bmk="_Toc531873217">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实施定性风险分析</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4886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676E602-0F64-48CF-AADC-327E38FB5AE1}"/>
              </a:ext>
            </a:extLst>
          </p:cNvPr>
          <p:cNvGraphicFramePr>
            <a:graphicFrameLocks noGrp="1"/>
          </p:cNvGraphicFramePr>
          <p:nvPr>
            <p:extLst>
              <p:ext uri="{D42A27DB-BD31-4B8C-83A1-F6EECF244321}">
                <p14:modId xmlns:p14="http://schemas.microsoft.com/office/powerpoint/2010/main" val="68901439"/>
              </p:ext>
            </p:extLst>
          </p:nvPr>
        </p:nvGraphicFramePr>
        <p:xfrm>
          <a:off x="315100" y="868680"/>
          <a:ext cx="11424318" cy="5120640"/>
        </p:xfrm>
        <a:graphic>
          <a:graphicData uri="http://schemas.openxmlformats.org/drawingml/2006/table">
            <a:tbl>
              <a:tblPr firstRow="1" firstCol="1" bandRow="1">
                <a:tableStyleId>{5C22544A-7EE6-4342-B048-85BDC9FD1C3A}</a:tableStyleId>
              </a:tblPr>
              <a:tblGrid>
                <a:gridCol w="1347445">
                  <a:extLst>
                    <a:ext uri="{9D8B030D-6E8A-4147-A177-3AD203B41FA5}">
                      <a16:colId xmlns:a16="http://schemas.microsoft.com/office/drawing/2014/main" val="2797764312"/>
                    </a:ext>
                  </a:extLst>
                </a:gridCol>
                <a:gridCol w="2619701">
                  <a:extLst>
                    <a:ext uri="{9D8B030D-6E8A-4147-A177-3AD203B41FA5}">
                      <a16:colId xmlns:a16="http://schemas.microsoft.com/office/drawing/2014/main" val="1017695598"/>
                    </a:ext>
                  </a:extLst>
                </a:gridCol>
                <a:gridCol w="603790">
                  <a:extLst>
                    <a:ext uri="{9D8B030D-6E8A-4147-A177-3AD203B41FA5}">
                      <a16:colId xmlns:a16="http://schemas.microsoft.com/office/drawing/2014/main" val="1140947001"/>
                    </a:ext>
                  </a:extLst>
                </a:gridCol>
                <a:gridCol w="1077901">
                  <a:extLst>
                    <a:ext uri="{9D8B030D-6E8A-4147-A177-3AD203B41FA5}">
                      <a16:colId xmlns:a16="http://schemas.microsoft.com/office/drawing/2014/main" val="3717281263"/>
                    </a:ext>
                  </a:extLst>
                </a:gridCol>
                <a:gridCol w="2388534">
                  <a:extLst>
                    <a:ext uri="{9D8B030D-6E8A-4147-A177-3AD203B41FA5}">
                      <a16:colId xmlns:a16="http://schemas.microsoft.com/office/drawing/2014/main" val="1053713395"/>
                    </a:ext>
                  </a:extLst>
                </a:gridCol>
                <a:gridCol w="2388534">
                  <a:extLst>
                    <a:ext uri="{9D8B030D-6E8A-4147-A177-3AD203B41FA5}">
                      <a16:colId xmlns:a16="http://schemas.microsoft.com/office/drawing/2014/main" val="3596324524"/>
                    </a:ext>
                  </a:extLst>
                </a:gridCol>
                <a:gridCol w="998413">
                  <a:extLst>
                    <a:ext uri="{9D8B030D-6E8A-4147-A177-3AD203B41FA5}">
                      <a16:colId xmlns:a16="http://schemas.microsoft.com/office/drawing/2014/main" val="2241633736"/>
                    </a:ext>
                  </a:extLst>
                </a:gridCol>
              </a:tblGrid>
              <a:tr h="704516">
                <a:tc>
                  <a:txBody>
                    <a:bodyPr/>
                    <a:lstStyle/>
                    <a:p>
                      <a:pPr algn="just">
                        <a:spcAft>
                          <a:spcPts val="0"/>
                        </a:spcAft>
                      </a:pPr>
                      <a:r>
                        <a:rPr lang="zh-CN" sz="1600" kern="0">
                          <a:effectLst/>
                          <a:latin typeface="宋体" panose="02010600030101010101" pitchFamily="2" charset="-122"/>
                          <a:ea typeface="宋体" panose="02010600030101010101" pitchFamily="2" charset="-122"/>
                        </a:rPr>
                        <a:t>风险类别</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风险细化</a:t>
                      </a:r>
                      <a:endParaRPr lang="zh-CN" sz="1600" kern="100" dirty="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可能性等级</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影响程度</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触发条件</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应对措施</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负责人</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837621196"/>
                  </a:ext>
                </a:extLst>
              </a:tr>
              <a:tr h="939354">
                <a:tc rowSpan="3">
                  <a:txBody>
                    <a:bodyPr/>
                    <a:lstStyle/>
                    <a:p>
                      <a:pPr algn="just">
                        <a:spcAft>
                          <a:spcPts val="0"/>
                        </a:spcAft>
                      </a:pPr>
                      <a:r>
                        <a:rPr lang="zh-CN" sz="1600" kern="0">
                          <a:effectLst/>
                          <a:latin typeface="宋体" panose="02010600030101010101" pitchFamily="2" charset="-122"/>
                          <a:ea typeface="宋体" panose="02010600030101010101" pitchFamily="2" charset="-122"/>
                        </a:rPr>
                        <a:t>人力资源风险</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tabLst>
                          <a:tab pos="198120" algn="l"/>
                        </a:tabLs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p>
                      <a:pPr marL="342900" lvl="0" indent="-342900" algn="just">
                        <a:spcAft>
                          <a:spcPts val="0"/>
                        </a:spcAft>
                        <a:buFont typeface="+mj-lt"/>
                        <a:buAutoNum type="arabicPeriod"/>
                        <a:tabLst>
                          <a:tab pos="198120" algn="l"/>
                        </a:tabLst>
                      </a:pPr>
                      <a:r>
                        <a:rPr lang="zh-CN" sz="1600" kern="0">
                          <a:effectLst/>
                          <a:latin typeface="宋体" panose="02010600030101010101" pitchFamily="2" charset="-122"/>
                          <a:ea typeface="宋体" panose="02010600030101010101" pitchFamily="2" charset="-122"/>
                        </a:rPr>
                        <a:t>在项目进行途中人员退出</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有组员和项目经理及老师沟通退出小组</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需要召开临时小组会议，进行以后的任务分配</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项目经理</a:t>
                      </a:r>
                      <a:endParaRPr lang="zh-CN" sz="1600" kern="10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086429190"/>
                  </a:ext>
                </a:extLst>
              </a:tr>
              <a:tr h="939354">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2.</a:t>
                      </a:r>
                      <a:r>
                        <a:rPr lang="zh-CN" sz="1600" kern="0">
                          <a:effectLst/>
                          <a:latin typeface="宋体" panose="02010600030101010101" pitchFamily="2" charset="-122"/>
                          <a:ea typeface="宋体" panose="02010600030101010101" pitchFamily="2" charset="-122"/>
                        </a:rPr>
                        <a:t>长时间联系不到某组员</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有组员讨论或布置任务半天没有任何消息</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及时联系该组员室友或同学，问清情况，找到人，视具体情况进行沟通或惩罚措施</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项目经理</a:t>
                      </a:r>
                      <a:endParaRPr lang="zh-CN" sz="1600" kern="10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306283780"/>
                  </a:ext>
                </a:extLst>
              </a:tr>
              <a:tr h="704516">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3.</a:t>
                      </a:r>
                      <a:r>
                        <a:rPr lang="zh-CN" sz="1600" kern="0">
                          <a:effectLst/>
                          <a:latin typeface="宋体" panose="02010600030101010101" pitchFamily="2" charset="-122"/>
                          <a:ea typeface="宋体" panose="02010600030101010101" pitchFamily="2" charset="-122"/>
                        </a:rPr>
                        <a:t>在项目开发进程中人员请假</a:t>
                      </a:r>
                      <a:endParaRPr lang="zh-CN" sz="1600" kern="100">
                        <a:effectLst/>
                        <a:latin typeface="宋体" panose="02010600030101010101" pitchFamily="2" charset="-122"/>
                        <a:ea typeface="宋体" panose="02010600030101010101" pitchFamily="2" charset="-122"/>
                      </a:endParaRPr>
                    </a:p>
                    <a:p>
                      <a:pPr algn="just">
                        <a:spcAft>
                          <a:spcPts val="0"/>
                        </a:spcAft>
                      </a:pPr>
                      <a:r>
                        <a:rPr lang="en-US" sz="1600" kern="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有组员请假并通知项目经理</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在微信群通知召开临时会议，根据各成员时间情况进行任务重新分配</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项目经理</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477705506"/>
                  </a:ext>
                </a:extLst>
              </a:tr>
              <a:tr h="704516">
                <a:tc rowSpan="3">
                  <a:txBody>
                    <a:bodyPr/>
                    <a:lstStyle/>
                    <a:p>
                      <a:pPr algn="just">
                        <a:spcAft>
                          <a:spcPts val="0"/>
                        </a:spcAft>
                      </a:pPr>
                      <a:r>
                        <a:rPr lang="zh-CN" sz="1600" kern="0">
                          <a:effectLst/>
                          <a:latin typeface="宋体" panose="02010600030101010101" pitchFamily="2" charset="-122"/>
                          <a:ea typeface="宋体" panose="02010600030101010101" pitchFamily="2" charset="-122"/>
                        </a:rPr>
                        <a:t>进度风险</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en-US" sz="1600" kern="0">
                          <a:effectLst/>
                          <a:latin typeface="宋体" panose="02010600030101010101" pitchFamily="2" charset="-122"/>
                          <a:ea typeface="宋体" panose="02010600030101010101" pitchFamily="2" charset="-122"/>
                        </a:rPr>
                        <a:t>1.</a:t>
                      </a:r>
                      <a:r>
                        <a:rPr lang="zh-CN" sz="1600" kern="0">
                          <a:effectLst/>
                          <a:latin typeface="宋体" panose="02010600030101010101" pitchFamily="2" charset="-122"/>
                          <a:ea typeface="宋体" panose="02010600030101010101" pitchFamily="2" charset="-122"/>
                        </a:rPr>
                        <a:t>项目进度落后于项目计划进度三周及以上</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高</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对照项目进度表发现项目进度落后三周以上</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加一次临时会议，讨论分配任务，和交付时间，加班赶进度</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106593962"/>
                  </a:ext>
                </a:extLst>
              </a:tr>
              <a:tr h="469678">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2.</a:t>
                      </a:r>
                      <a:r>
                        <a:rPr lang="zh-CN" sz="1600" kern="0">
                          <a:effectLst/>
                          <a:latin typeface="宋体" panose="02010600030101010101" pitchFamily="2" charset="-122"/>
                          <a:ea typeface="宋体" panose="02010600030101010101" pitchFamily="2" charset="-122"/>
                        </a:rPr>
                        <a:t>项目进度落后于项目计划进度一周至两周</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对照项目进度表发现项目进度落后一周至两周</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在例会中增加任务讨论和分配，周末加工时</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1309148443"/>
                  </a:ext>
                </a:extLst>
              </a:tr>
              <a:tr h="469678">
                <a:tc vMerge="1">
                  <a:txBody>
                    <a:bodyPr/>
                    <a:lstStyle/>
                    <a:p>
                      <a:endParaRPr lang="zh-CN" altLang="en-US"/>
                    </a:p>
                  </a:txBody>
                  <a:tcPr/>
                </a:tc>
                <a:tc>
                  <a:txBody>
                    <a:bodyPr/>
                    <a:lstStyle/>
                    <a:p>
                      <a:pPr algn="just">
                        <a:spcAft>
                          <a:spcPts val="0"/>
                        </a:spcAft>
                      </a:pPr>
                      <a:r>
                        <a:rPr lang="en-US" sz="1600" kern="0">
                          <a:effectLst/>
                          <a:latin typeface="宋体" panose="02010600030101010101" pitchFamily="2" charset="-122"/>
                          <a:ea typeface="宋体" panose="02010600030101010101" pitchFamily="2" charset="-122"/>
                        </a:rPr>
                        <a:t>3.</a:t>
                      </a:r>
                      <a:r>
                        <a:rPr lang="zh-CN" sz="1600" kern="0">
                          <a:effectLst/>
                          <a:latin typeface="宋体" panose="02010600030101010101" pitchFamily="2" charset="-122"/>
                          <a:ea typeface="宋体" panose="02010600030101010101" pitchFamily="2" charset="-122"/>
                        </a:rPr>
                        <a:t>项目进度落后于项目计划进度一周以内</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中等</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低</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对照项目进度表发现项目进度落后一周以内</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a:effectLst/>
                          <a:latin typeface="宋体" panose="02010600030101010101" pitchFamily="2" charset="-122"/>
                          <a:ea typeface="宋体" panose="02010600030101010101" pitchFamily="2" charset="-122"/>
                        </a:rPr>
                        <a:t>微信加临时任务分配，统一周六晚提交</a:t>
                      </a:r>
                      <a:endParaRPr lang="zh-CN" sz="1600" kern="100">
                        <a:effectLst/>
                        <a:latin typeface="宋体" panose="02010600030101010101" pitchFamily="2" charset="-122"/>
                        <a:ea typeface="宋体" panose="02010600030101010101" pitchFamily="2" charset="-122"/>
                      </a:endParaRPr>
                    </a:p>
                  </a:txBody>
                  <a:tcPr marL="51984" marR="51984" marT="0" marB="0"/>
                </a:tc>
                <a:tc>
                  <a:txBody>
                    <a:bodyPr/>
                    <a:lstStyle/>
                    <a:p>
                      <a:pPr algn="just">
                        <a:spcAft>
                          <a:spcPts val="0"/>
                        </a:spcAft>
                      </a:pPr>
                      <a:r>
                        <a:rPr lang="zh-CN" sz="1600" kern="0" dirty="0">
                          <a:effectLst/>
                          <a:latin typeface="宋体" panose="02010600030101010101" pitchFamily="2" charset="-122"/>
                          <a:ea typeface="宋体" panose="02010600030101010101" pitchFamily="2" charset="-122"/>
                        </a:rPr>
                        <a:t>进度管理员</a:t>
                      </a:r>
                      <a:endParaRPr lang="zh-CN" sz="1600" kern="100" dirty="0">
                        <a:effectLst/>
                        <a:latin typeface="宋体" panose="02010600030101010101" pitchFamily="2" charset="-122"/>
                        <a:ea typeface="宋体" panose="02010600030101010101" pitchFamily="2" charset="-122"/>
                      </a:endParaRPr>
                    </a:p>
                  </a:txBody>
                  <a:tcPr marL="51984" marR="51984" marT="0" marB="0"/>
                </a:tc>
                <a:extLst>
                  <a:ext uri="{0D108BD9-81ED-4DB2-BD59-A6C34878D82A}">
                    <a16:rowId xmlns:a16="http://schemas.microsoft.com/office/drawing/2014/main" val="3299316412"/>
                  </a:ext>
                </a:extLst>
              </a:tr>
            </a:tbl>
          </a:graphicData>
        </a:graphic>
      </p:graphicFrame>
      <p:sp>
        <p:nvSpPr>
          <p:cNvPr id="3" name="Rectangle 1">
            <a:extLst>
              <a:ext uri="{FF2B5EF4-FFF2-40B4-BE49-F238E27FC236}">
                <a16:creationId xmlns:a16="http://schemas.microsoft.com/office/drawing/2014/main" id="{ADEBA058-BCC3-4407-A507-71509CE5CDE2}"/>
              </a:ext>
            </a:extLst>
          </p:cNvPr>
          <p:cNvSpPr>
            <a:spLocks noChangeArrowheads="1"/>
          </p:cNvSpPr>
          <p:nvPr/>
        </p:nvSpPr>
        <p:spPr bwMode="auto">
          <a:xfrm>
            <a:off x="-571789" y="182388"/>
            <a:ext cx="3172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438" algn="l"/>
              </a:tabLst>
              <a:defRPr>
                <a:solidFill>
                  <a:schemeClr val="tx1"/>
                </a:solidFill>
                <a:latin typeface="Arial" panose="020B0604020202020204" pitchFamily="34" charset="0"/>
              </a:defRPr>
            </a:lvl1pPr>
            <a:lvl2pPr eaLnBrk="0" fontAlgn="base" hangingPunct="0">
              <a:spcBef>
                <a:spcPct val="0"/>
              </a:spcBef>
              <a:spcAft>
                <a:spcPct val="0"/>
              </a:spcAft>
              <a:tabLst>
                <a:tab pos="198438" algn="l"/>
              </a:tabLst>
              <a:defRPr>
                <a:solidFill>
                  <a:schemeClr val="tx1"/>
                </a:solidFill>
                <a:latin typeface="Arial" panose="020B0604020202020204" pitchFamily="34" charset="0"/>
              </a:defRPr>
            </a:lvl2pPr>
            <a:lvl3pPr eaLnBrk="0" fontAlgn="base" hangingPunct="0">
              <a:spcBef>
                <a:spcPct val="0"/>
              </a:spcBef>
              <a:spcAft>
                <a:spcPct val="0"/>
              </a:spcAft>
              <a:tabLst>
                <a:tab pos="198438" algn="l"/>
              </a:tabLst>
              <a:defRPr>
                <a:solidFill>
                  <a:schemeClr val="tx1"/>
                </a:solidFill>
                <a:latin typeface="Arial" panose="020B0604020202020204" pitchFamily="34" charset="0"/>
              </a:defRPr>
            </a:lvl3pPr>
            <a:lvl4pPr eaLnBrk="0" fontAlgn="base" hangingPunct="0">
              <a:spcBef>
                <a:spcPct val="0"/>
              </a:spcBef>
              <a:spcAft>
                <a:spcPct val="0"/>
              </a:spcAft>
              <a:tabLst>
                <a:tab pos="198438" algn="l"/>
              </a:tabLst>
              <a:defRPr>
                <a:solidFill>
                  <a:schemeClr val="tx1"/>
                </a:solidFill>
                <a:latin typeface="Arial" panose="020B0604020202020204" pitchFamily="34" charset="0"/>
              </a:defRPr>
            </a:lvl4pPr>
            <a:lvl5pPr eaLnBrk="0" fontAlgn="base" hangingPunct="0">
              <a:spcBef>
                <a:spcPct val="0"/>
              </a:spcBef>
              <a:spcAft>
                <a:spcPct val="0"/>
              </a:spcAft>
              <a:tabLst>
                <a:tab pos="198438" algn="l"/>
              </a:tabLst>
              <a:defRPr>
                <a:solidFill>
                  <a:schemeClr val="tx1"/>
                </a:solidFill>
                <a:latin typeface="Arial" panose="020B0604020202020204" pitchFamily="34" charset="0"/>
              </a:defRPr>
            </a:lvl5pPr>
            <a:lvl6pPr eaLnBrk="0" fontAlgn="base" hangingPunct="0">
              <a:spcBef>
                <a:spcPct val="0"/>
              </a:spcBef>
              <a:spcAft>
                <a:spcPct val="0"/>
              </a:spcAft>
              <a:tabLst>
                <a:tab pos="198438" algn="l"/>
              </a:tabLst>
              <a:defRPr>
                <a:solidFill>
                  <a:schemeClr val="tx1"/>
                </a:solidFill>
                <a:latin typeface="Arial" panose="020B0604020202020204" pitchFamily="34" charset="0"/>
              </a:defRPr>
            </a:lvl6pPr>
            <a:lvl7pPr eaLnBrk="0" fontAlgn="base" hangingPunct="0">
              <a:spcBef>
                <a:spcPct val="0"/>
              </a:spcBef>
              <a:spcAft>
                <a:spcPct val="0"/>
              </a:spcAft>
              <a:tabLst>
                <a:tab pos="198438" algn="l"/>
              </a:tabLst>
              <a:defRPr>
                <a:solidFill>
                  <a:schemeClr val="tx1"/>
                </a:solidFill>
                <a:latin typeface="Arial" panose="020B0604020202020204" pitchFamily="34" charset="0"/>
              </a:defRPr>
            </a:lvl7pPr>
            <a:lvl8pPr eaLnBrk="0" fontAlgn="base" hangingPunct="0">
              <a:spcBef>
                <a:spcPct val="0"/>
              </a:spcBef>
              <a:spcAft>
                <a:spcPct val="0"/>
              </a:spcAft>
              <a:tabLst>
                <a:tab pos="198438" algn="l"/>
              </a:tabLst>
              <a:defRPr>
                <a:solidFill>
                  <a:schemeClr val="tx1"/>
                </a:solidFill>
                <a:latin typeface="Arial" panose="020B0604020202020204" pitchFamily="34" charset="0"/>
              </a:defRPr>
            </a:lvl8pPr>
            <a:lvl9pPr eaLnBrk="0" fontAlgn="base" hangingPunct="0">
              <a:spcBef>
                <a:spcPct val="0"/>
              </a:spcBef>
              <a:spcAft>
                <a:spcPct val="0"/>
              </a:spcAft>
              <a:tabLst>
                <a:tab pos="198438"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198438" algn="l"/>
              </a:tabLst>
            </a:pPr>
            <a:r>
              <a:rPr kumimoji="0" lang="zh-CN" altLang="zh-CN" sz="2000" b="1" i="0" u="none" strike="noStrike" cap="none" normalizeH="0" baseline="0" dirty="0" bmk="_Toc531873216">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识别风险以及应对</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4520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6360DBA-C71F-4ED5-9683-934D47F2AA63}"/>
              </a:ext>
            </a:extLst>
          </p:cNvPr>
          <p:cNvGraphicFramePr>
            <a:graphicFrameLocks noGrp="1"/>
          </p:cNvGraphicFramePr>
          <p:nvPr>
            <p:extLst>
              <p:ext uri="{D42A27DB-BD31-4B8C-83A1-F6EECF244321}">
                <p14:modId xmlns:p14="http://schemas.microsoft.com/office/powerpoint/2010/main" val="3712343534"/>
              </p:ext>
            </p:extLst>
          </p:nvPr>
        </p:nvGraphicFramePr>
        <p:xfrm>
          <a:off x="216958" y="548640"/>
          <a:ext cx="11758084" cy="5760720"/>
        </p:xfrm>
        <a:graphic>
          <a:graphicData uri="http://schemas.openxmlformats.org/drawingml/2006/table">
            <a:tbl>
              <a:tblPr firstRow="1" firstCol="1" bandRow="1">
                <a:tableStyleId>{5C22544A-7EE6-4342-B048-85BDC9FD1C3A}</a:tableStyleId>
              </a:tblPr>
              <a:tblGrid>
                <a:gridCol w="698754">
                  <a:extLst>
                    <a:ext uri="{9D8B030D-6E8A-4147-A177-3AD203B41FA5}">
                      <a16:colId xmlns:a16="http://schemas.microsoft.com/office/drawing/2014/main" val="179205221"/>
                    </a:ext>
                  </a:extLst>
                </a:gridCol>
                <a:gridCol w="2332466">
                  <a:extLst>
                    <a:ext uri="{9D8B030D-6E8A-4147-A177-3AD203B41FA5}">
                      <a16:colId xmlns:a16="http://schemas.microsoft.com/office/drawing/2014/main" val="3736001363"/>
                    </a:ext>
                  </a:extLst>
                </a:gridCol>
                <a:gridCol w="494836">
                  <a:extLst>
                    <a:ext uri="{9D8B030D-6E8A-4147-A177-3AD203B41FA5}">
                      <a16:colId xmlns:a16="http://schemas.microsoft.com/office/drawing/2014/main" val="429697824"/>
                    </a:ext>
                  </a:extLst>
                </a:gridCol>
                <a:gridCol w="494836">
                  <a:extLst>
                    <a:ext uri="{9D8B030D-6E8A-4147-A177-3AD203B41FA5}">
                      <a16:colId xmlns:a16="http://schemas.microsoft.com/office/drawing/2014/main" val="2701635354"/>
                    </a:ext>
                  </a:extLst>
                </a:gridCol>
                <a:gridCol w="2863600">
                  <a:extLst>
                    <a:ext uri="{9D8B030D-6E8A-4147-A177-3AD203B41FA5}">
                      <a16:colId xmlns:a16="http://schemas.microsoft.com/office/drawing/2014/main" val="783258682"/>
                    </a:ext>
                  </a:extLst>
                </a:gridCol>
                <a:gridCol w="3693497">
                  <a:extLst>
                    <a:ext uri="{9D8B030D-6E8A-4147-A177-3AD203B41FA5}">
                      <a16:colId xmlns:a16="http://schemas.microsoft.com/office/drawing/2014/main" val="1632426327"/>
                    </a:ext>
                  </a:extLst>
                </a:gridCol>
                <a:gridCol w="1180095">
                  <a:extLst>
                    <a:ext uri="{9D8B030D-6E8A-4147-A177-3AD203B41FA5}">
                      <a16:colId xmlns:a16="http://schemas.microsoft.com/office/drawing/2014/main" val="1919446324"/>
                    </a:ext>
                  </a:extLst>
                </a:gridCol>
              </a:tblGrid>
              <a:tr h="684013">
                <a:tc rowSpan="6">
                  <a:txBody>
                    <a:bodyPr/>
                    <a:lstStyle/>
                    <a:p>
                      <a:pPr algn="just">
                        <a:spcAft>
                          <a:spcPts val="0"/>
                        </a:spcAft>
                      </a:pPr>
                      <a:r>
                        <a:rPr lang="zh-CN" sz="1800" kern="0" dirty="0">
                          <a:effectLst/>
                          <a:latin typeface="宋体" panose="02010600030101010101" pitchFamily="2" charset="-122"/>
                          <a:ea typeface="宋体" panose="02010600030101010101" pitchFamily="2" charset="-122"/>
                        </a:rPr>
                        <a:t>技术风险</a:t>
                      </a:r>
                      <a:endParaRPr lang="zh-CN" sz="1800" kern="100" dirty="0">
                        <a:effectLst/>
                        <a:latin typeface="宋体" panose="02010600030101010101" pitchFamily="2" charset="-122"/>
                        <a:ea typeface="宋体" panose="02010600030101010101" pitchFamily="2" charset="-122"/>
                      </a:endParaRPr>
                    </a:p>
                  </a:txBody>
                  <a:tcPr marL="72012" marR="72012" marT="0" marB="0" anchor="ct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1.</a:t>
                      </a:r>
                      <a:r>
                        <a:rPr lang="zh-CN" sz="1800" b="0" kern="0" dirty="0">
                          <a:solidFill>
                            <a:schemeClr val="tx1"/>
                          </a:solidFill>
                          <a:effectLst/>
                          <a:latin typeface="宋体" panose="02010600030101010101" pitchFamily="2" charset="-122"/>
                          <a:ea typeface="宋体" panose="02010600030101010101" pitchFamily="2" charset="-122"/>
                        </a:rPr>
                        <a:t>小组成员无人掌握其中某项开发技术</a:t>
                      </a:r>
                      <a:endParaRPr lang="zh-CN" sz="1800" b="0" kern="100" dirty="0">
                        <a:solidFill>
                          <a:schemeClr val="tx1"/>
                        </a:solidFill>
                        <a:effectLst/>
                        <a:latin typeface="宋体" panose="02010600030101010101" pitchFamily="2" charset="-122"/>
                        <a:ea typeface="宋体" panose="02010600030101010101" pitchFamily="2" charset="-122"/>
                      </a:endParaRPr>
                    </a:p>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 </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中等</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中</a:t>
                      </a:r>
                      <a:endParaRPr lang="zh-CN" sz="1800" b="0" kern="10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发现无人掌握某项技术</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召开学习会议，布置学习任务，自学或求助外援，进行培训</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72012" marR="72012" marT="0" marB="0">
                    <a:solidFill>
                      <a:schemeClr val="accent1">
                        <a:lumMod val="20000"/>
                        <a:lumOff val="80000"/>
                      </a:schemeClr>
                    </a:solidFill>
                  </a:tcPr>
                </a:tc>
                <a:extLst>
                  <a:ext uri="{0D108BD9-81ED-4DB2-BD59-A6C34878D82A}">
                    <a16:rowId xmlns:a16="http://schemas.microsoft.com/office/drawing/2014/main" val="1565101444"/>
                  </a:ext>
                </a:extLst>
              </a:tr>
              <a:tr h="472898">
                <a:tc vMerge="1">
                  <a:txBody>
                    <a:bodyPr/>
                    <a:lstStyle/>
                    <a:p>
                      <a:endParaRPr lang="zh-CN" altLang="en-US"/>
                    </a:p>
                  </a:txBody>
                  <a:tcPr/>
                </a:tc>
                <a:tc>
                  <a:txBody>
                    <a:bodyPr/>
                    <a:lstStyle/>
                    <a:p>
                      <a:pPr algn="just">
                        <a:spcAft>
                          <a:spcPts val="0"/>
                        </a:spcAft>
                      </a:pPr>
                      <a:r>
                        <a:rPr lang="en-US" sz="1800" kern="0" dirty="0">
                          <a:effectLst/>
                          <a:latin typeface="宋体" panose="02010600030101010101" pitchFamily="2" charset="-122"/>
                          <a:ea typeface="宋体" panose="02010600030101010101" pitchFamily="2" charset="-122"/>
                        </a:rPr>
                        <a:t>2.</a:t>
                      </a:r>
                      <a:r>
                        <a:rPr lang="zh-CN" sz="1800" kern="0" dirty="0">
                          <a:effectLst/>
                          <a:latin typeface="宋体" panose="02010600030101010101" pitchFamily="2" charset="-122"/>
                          <a:ea typeface="宋体" panose="02010600030101010101" pitchFamily="2" charset="-122"/>
                        </a:rPr>
                        <a:t>小组成员少数人掌握项目所要求的某项技术</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发现有部分人未掌握某项要用技术</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召开学习会议，组内培训，分享学习资料和心得</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项目经理</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168396849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3.</a:t>
                      </a:r>
                      <a:r>
                        <a:rPr lang="zh-CN" sz="1800" kern="0">
                          <a:effectLst/>
                          <a:latin typeface="宋体" panose="02010600030101010101" pitchFamily="2" charset="-122"/>
                          <a:ea typeface="宋体" panose="02010600030101010101" pitchFamily="2" charset="-122"/>
                        </a:rPr>
                        <a:t>组员任务完成质量未达标</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每周任务检查发现有组员任务未达标，存在质量问题</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微信通知，返工</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任务审核员</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6067318"/>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4.</a:t>
                      </a:r>
                      <a:r>
                        <a:rPr lang="zh-CN" sz="1800" kern="0">
                          <a:effectLst/>
                          <a:latin typeface="宋体" panose="02010600030101010101" pitchFamily="2" charset="-122"/>
                          <a:ea typeface="宋体" panose="02010600030101010101" pitchFamily="2" charset="-122"/>
                        </a:rPr>
                        <a:t>组员无法独立完成被分配任务，能力不足</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中等</a:t>
                      </a:r>
                      <a:endParaRPr lang="zh-CN" sz="1800" kern="100" dirty="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组员向组长反应任务无法完成任务，觉得太难或存在疑惑</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微信内部讨论，学习，在其他组员的帮助下完成</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文档编写组组长</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521939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5.</a:t>
                      </a:r>
                      <a:r>
                        <a:rPr lang="zh-CN" sz="1800" kern="0">
                          <a:effectLst/>
                          <a:latin typeface="宋体" panose="02010600030101010101" pitchFamily="2" charset="-122"/>
                          <a:ea typeface="宋体" panose="02010600030101010101" pitchFamily="2" charset="-122"/>
                        </a:rPr>
                        <a:t>工具运用存在问题，未充分正确运用</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在授课或评审时发现没有用对部分工具功能</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学习如何正确使用并及时改正</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项目经理</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1910158114"/>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6.</a:t>
                      </a:r>
                      <a:r>
                        <a:rPr lang="zh-CN" sz="1800" kern="0">
                          <a:effectLst/>
                          <a:latin typeface="宋体" panose="02010600030101010101" pitchFamily="2" charset="-122"/>
                          <a:ea typeface="宋体" panose="02010600030101010101" pitchFamily="2" charset="-122"/>
                        </a:rPr>
                        <a:t>工具需要更新，功能不全</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低</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在使用工具过程中发现所需要的一些功能不能实现</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在预算允许的情况下寻找工具的新版本，或其他可实现的工具</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配置管理员</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612308185"/>
                  </a:ext>
                </a:extLst>
              </a:tr>
              <a:tr h="472898">
                <a:tc rowSpan="2">
                  <a:txBody>
                    <a:bodyPr/>
                    <a:lstStyle/>
                    <a:p>
                      <a:pPr algn="just">
                        <a:spcAft>
                          <a:spcPts val="0"/>
                        </a:spcAft>
                      </a:pPr>
                      <a:r>
                        <a:rPr lang="zh-CN" sz="1800" kern="0" dirty="0">
                          <a:effectLst/>
                          <a:latin typeface="宋体" panose="02010600030101010101" pitchFamily="2" charset="-122"/>
                          <a:ea typeface="宋体" panose="02010600030101010101" pitchFamily="2" charset="-122"/>
                        </a:rPr>
                        <a:t>质量风险</a:t>
                      </a:r>
                      <a:endParaRPr lang="zh-CN" sz="1800" kern="100" dirty="0">
                        <a:effectLst/>
                        <a:latin typeface="宋体" panose="02010600030101010101" pitchFamily="2" charset="-122"/>
                        <a:ea typeface="宋体" panose="02010600030101010101" pitchFamily="2" charset="-122"/>
                      </a:endParaRPr>
                    </a:p>
                    <a:p>
                      <a:pPr algn="just">
                        <a:spcAft>
                          <a:spcPts val="0"/>
                        </a:spcAft>
                      </a:pPr>
                      <a:r>
                        <a:rPr lang="en-US" sz="1800" kern="0" dirty="0">
                          <a:effectLst/>
                          <a:latin typeface="宋体" panose="02010600030101010101" pitchFamily="2" charset="-122"/>
                          <a:ea typeface="宋体" panose="02010600030101010101" pitchFamily="2" charset="-122"/>
                        </a:rPr>
                        <a:t> </a:t>
                      </a:r>
                      <a:endParaRPr lang="zh-CN" sz="1800" kern="100" dirty="0">
                        <a:effectLst/>
                        <a:latin typeface="宋体" panose="02010600030101010101" pitchFamily="2" charset="-122"/>
                        <a:ea typeface="宋体" panose="02010600030101010101" pitchFamily="2" charset="-122"/>
                      </a:endParaRPr>
                    </a:p>
                  </a:txBody>
                  <a:tcPr marL="72012" marR="72012" marT="0" marB="0" anchor="ctr"/>
                </a:tc>
                <a:tc>
                  <a:txBody>
                    <a:bodyPr/>
                    <a:lstStyle/>
                    <a:p>
                      <a:pPr algn="just">
                        <a:spcAft>
                          <a:spcPts val="0"/>
                        </a:spcAft>
                      </a:pPr>
                      <a:r>
                        <a:rPr lang="en-US" sz="1800" kern="0">
                          <a:effectLst/>
                          <a:latin typeface="宋体" panose="02010600030101010101" pitchFamily="2" charset="-122"/>
                          <a:ea typeface="宋体" panose="02010600030101010101" pitchFamily="2" charset="-122"/>
                        </a:rPr>
                        <a:t>1.</a:t>
                      </a:r>
                      <a:r>
                        <a:rPr lang="zh-CN" sz="1800" kern="0">
                          <a:effectLst/>
                          <a:latin typeface="宋体" panose="02010600030101010101" pitchFamily="2" charset="-122"/>
                          <a:ea typeface="宋体" panose="02010600030101010101" pitchFamily="2" charset="-122"/>
                        </a:rPr>
                        <a:t>需求定义与客户期望出入较大</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高</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在确定需求时发现与客户期望有差异</a:t>
                      </a:r>
                      <a:r>
                        <a:rPr lang="en-US" sz="1800" kern="0">
                          <a:effectLst/>
                          <a:latin typeface="宋体" panose="02010600030101010101" pitchFamily="2" charset="-122"/>
                          <a:ea typeface="宋体" panose="02010600030101010101" pitchFamily="2" charset="-122"/>
                        </a:rPr>
                        <a:t>,</a:t>
                      </a:r>
                      <a:r>
                        <a:rPr lang="zh-CN" sz="1800" kern="0">
                          <a:effectLst/>
                          <a:latin typeface="宋体" panose="02010600030101010101" pitchFamily="2" charset="-122"/>
                          <a:ea typeface="宋体" panose="02010600030101010101" pitchFamily="2" charset="-122"/>
                        </a:rPr>
                        <a:t>存在模糊点</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及时约谈客户，在约谈时主动提出问题，确定需求</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需求分析组组长</a:t>
                      </a:r>
                      <a:endParaRPr lang="zh-CN" sz="1800" kern="10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3105909653"/>
                  </a:ext>
                </a:extLst>
              </a:tr>
              <a:tr h="472898">
                <a:tc vMerge="1">
                  <a:txBody>
                    <a:bodyPr/>
                    <a:lstStyle/>
                    <a:p>
                      <a:endParaRPr lang="zh-CN" altLang="en-US"/>
                    </a:p>
                  </a:txBody>
                  <a:tcPr/>
                </a:tc>
                <a:tc>
                  <a:txBody>
                    <a:bodyPr/>
                    <a:lstStyle/>
                    <a:p>
                      <a:pPr algn="just">
                        <a:spcAft>
                          <a:spcPts val="0"/>
                        </a:spcAft>
                      </a:pPr>
                      <a:r>
                        <a:rPr lang="en-US" sz="1800" kern="0">
                          <a:effectLst/>
                          <a:latin typeface="宋体" panose="02010600030101010101" pitchFamily="2" charset="-122"/>
                          <a:ea typeface="宋体" panose="02010600030101010101" pitchFamily="2" charset="-122"/>
                        </a:rPr>
                        <a:t>2.</a:t>
                      </a:r>
                      <a:r>
                        <a:rPr lang="zh-CN" sz="1800" kern="0">
                          <a:effectLst/>
                          <a:latin typeface="宋体" panose="02010600030101010101" pitchFamily="2" charset="-122"/>
                          <a:ea typeface="宋体" panose="02010600030101010101" pitchFamily="2" charset="-122"/>
                        </a:rPr>
                        <a:t>交付物评审无法通过</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中等</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高</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评审后三名</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a:effectLst/>
                          <a:latin typeface="宋体" panose="02010600030101010101" pitchFamily="2" charset="-122"/>
                          <a:ea typeface="宋体" panose="02010600030101010101" pitchFamily="2" charset="-122"/>
                        </a:rPr>
                        <a:t>及时申请重评，记录存在问题的地方，及时开小组临时会议，分配任务返工</a:t>
                      </a:r>
                      <a:endParaRPr lang="zh-CN" sz="1800" kern="100">
                        <a:effectLst/>
                        <a:latin typeface="宋体" panose="02010600030101010101" pitchFamily="2" charset="-122"/>
                        <a:ea typeface="宋体" panose="02010600030101010101" pitchFamily="2" charset="-122"/>
                      </a:endParaRPr>
                    </a:p>
                  </a:txBody>
                  <a:tcPr marL="72012" marR="72012" marT="0" marB="0"/>
                </a:tc>
                <a:tc>
                  <a:txBody>
                    <a:bodyPr/>
                    <a:lstStyle/>
                    <a:p>
                      <a:pPr algn="just">
                        <a:spcAft>
                          <a:spcPts val="0"/>
                        </a:spcAft>
                      </a:pPr>
                      <a:r>
                        <a:rPr lang="zh-CN" sz="1800" kern="0" dirty="0">
                          <a:effectLst/>
                          <a:latin typeface="宋体" panose="02010600030101010101" pitchFamily="2" charset="-122"/>
                          <a:ea typeface="宋体" panose="02010600030101010101" pitchFamily="2" charset="-122"/>
                        </a:rPr>
                        <a:t>项目经理</a:t>
                      </a:r>
                      <a:endParaRPr lang="zh-CN" sz="1800" kern="100" dirty="0">
                        <a:effectLst/>
                        <a:latin typeface="宋体" panose="02010600030101010101" pitchFamily="2" charset="-122"/>
                        <a:ea typeface="宋体" panose="02010600030101010101" pitchFamily="2" charset="-122"/>
                      </a:endParaRPr>
                    </a:p>
                  </a:txBody>
                  <a:tcPr marL="72012" marR="72012" marT="0" marB="0"/>
                </a:tc>
                <a:extLst>
                  <a:ext uri="{0D108BD9-81ED-4DB2-BD59-A6C34878D82A}">
                    <a16:rowId xmlns:a16="http://schemas.microsoft.com/office/drawing/2014/main" val="2337848227"/>
                  </a:ext>
                </a:extLst>
              </a:tr>
            </a:tbl>
          </a:graphicData>
        </a:graphic>
      </p:graphicFrame>
    </p:spTree>
    <p:extLst>
      <p:ext uri="{BB962C8B-B14F-4D97-AF65-F5344CB8AC3E}">
        <p14:creationId xmlns:p14="http://schemas.microsoft.com/office/powerpoint/2010/main" val="1480704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F762AE9-5530-4A43-8F8F-ED787C116220}"/>
              </a:ext>
            </a:extLst>
          </p:cNvPr>
          <p:cNvGraphicFramePr>
            <a:graphicFrameLocks noGrp="1"/>
          </p:cNvGraphicFramePr>
          <p:nvPr>
            <p:extLst>
              <p:ext uri="{D42A27DB-BD31-4B8C-83A1-F6EECF244321}">
                <p14:modId xmlns:p14="http://schemas.microsoft.com/office/powerpoint/2010/main" val="3684482231"/>
              </p:ext>
            </p:extLst>
          </p:nvPr>
        </p:nvGraphicFramePr>
        <p:xfrm>
          <a:off x="471194" y="1498107"/>
          <a:ext cx="11060899" cy="4114800"/>
        </p:xfrm>
        <a:graphic>
          <a:graphicData uri="http://schemas.openxmlformats.org/drawingml/2006/table">
            <a:tbl>
              <a:tblPr firstRow="1" firstCol="1" bandRow="1">
                <a:tableStyleId>{5C22544A-7EE6-4342-B048-85BDC9FD1C3A}</a:tableStyleId>
              </a:tblPr>
              <a:tblGrid>
                <a:gridCol w="1918901">
                  <a:extLst>
                    <a:ext uri="{9D8B030D-6E8A-4147-A177-3AD203B41FA5}">
                      <a16:colId xmlns:a16="http://schemas.microsoft.com/office/drawing/2014/main" val="261621620"/>
                    </a:ext>
                  </a:extLst>
                </a:gridCol>
                <a:gridCol w="1918901">
                  <a:extLst>
                    <a:ext uri="{9D8B030D-6E8A-4147-A177-3AD203B41FA5}">
                      <a16:colId xmlns:a16="http://schemas.microsoft.com/office/drawing/2014/main" val="3686153310"/>
                    </a:ext>
                  </a:extLst>
                </a:gridCol>
                <a:gridCol w="359704">
                  <a:extLst>
                    <a:ext uri="{9D8B030D-6E8A-4147-A177-3AD203B41FA5}">
                      <a16:colId xmlns:a16="http://schemas.microsoft.com/office/drawing/2014/main" val="789584967"/>
                    </a:ext>
                  </a:extLst>
                </a:gridCol>
                <a:gridCol w="604636">
                  <a:extLst>
                    <a:ext uri="{9D8B030D-6E8A-4147-A177-3AD203B41FA5}">
                      <a16:colId xmlns:a16="http://schemas.microsoft.com/office/drawing/2014/main" val="1637237516"/>
                    </a:ext>
                  </a:extLst>
                </a:gridCol>
                <a:gridCol w="2973179">
                  <a:extLst>
                    <a:ext uri="{9D8B030D-6E8A-4147-A177-3AD203B41FA5}">
                      <a16:colId xmlns:a16="http://schemas.microsoft.com/office/drawing/2014/main" val="4250597086"/>
                    </a:ext>
                  </a:extLst>
                </a:gridCol>
                <a:gridCol w="2310658">
                  <a:extLst>
                    <a:ext uri="{9D8B030D-6E8A-4147-A177-3AD203B41FA5}">
                      <a16:colId xmlns:a16="http://schemas.microsoft.com/office/drawing/2014/main" val="581989189"/>
                    </a:ext>
                  </a:extLst>
                </a:gridCol>
                <a:gridCol w="974920">
                  <a:extLst>
                    <a:ext uri="{9D8B030D-6E8A-4147-A177-3AD203B41FA5}">
                      <a16:colId xmlns:a16="http://schemas.microsoft.com/office/drawing/2014/main" val="3964463783"/>
                    </a:ext>
                  </a:extLst>
                </a:gridCol>
              </a:tblGrid>
              <a:tr h="259080">
                <a:tc rowSpan="6">
                  <a:txBody>
                    <a:bodyPr/>
                    <a:lstStyle/>
                    <a:p>
                      <a:pPr algn="just">
                        <a:spcAft>
                          <a:spcPts val="0"/>
                        </a:spcAft>
                      </a:pPr>
                      <a:r>
                        <a:rPr lang="zh-CN" sz="2000" b="0" kern="0" dirty="0">
                          <a:solidFill>
                            <a:schemeClr val="tx1"/>
                          </a:solidFill>
                          <a:effectLst/>
                          <a:latin typeface="宋体" panose="02010600030101010101" pitchFamily="2" charset="-122"/>
                          <a:ea typeface="宋体" panose="02010600030101010101" pitchFamily="2" charset="-122"/>
                        </a:rPr>
                        <a:t>其他</a:t>
                      </a:r>
                      <a:r>
                        <a:rPr lang="zh-CN" sz="2400" b="0" kern="0" dirty="0">
                          <a:solidFill>
                            <a:schemeClr val="tx1"/>
                          </a:solidFill>
                          <a:effectLst/>
                          <a:latin typeface="宋体" panose="02010600030101010101" pitchFamily="2" charset="-122"/>
                          <a:ea typeface="宋体" panose="02010600030101010101" pitchFamily="2" charset="-122"/>
                        </a:rPr>
                        <a:t>风险</a:t>
                      </a:r>
                      <a:endParaRPr lang="zh-CN" sz="20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1.</a:t>
                      </a:r>
                      <a:r>
                        <a:rPr lang="zh-CN" sz="1800" b="0" kern="0" dirty="0">
                          <a:solidFill>
                            <a:schemeClr val="tx1"/>
                          </a:solidFill>
                          <a:effectLst/>
                          <a:latin typeface="宋体" panose="02010600030101010101" pitchFamily="2" charset="-122"/>
                          <a:ea typeface="宋体" panose="02010600030101010101" pitchFamily="2" charset="-122"/>
                        </a:rPr>
                        <a:t>会议地点无法正常使用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低</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发现会议地点无法正常使用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更改会议地点至理四一楼</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后勤管理员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64155555"/>
                  </a:ext>
                </a:extLst>
              </a:tr>
              <a:tr h="12954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2.</a:t>
                      </a:r>
                      <a:r>
                        <a:rPr lang="zh-CN" sz="1800" b="0" kern="0" dirty="0">
                          <a:solidFill>
                            <a:schemeClr val="tx1"/>
                          </a:solidFill>
                          <a:effectLst/>
                          <a:latin typeface="宋体" panose="02010600030101010101" pitchFamily="2" charset="-122"/>
                          <a:ea typeface="宋体" panose="02010600030101010101" pitchFamily="2" charset="-122"/>
                        </a:rPr>
                        <a:t>外部设备无法正常使用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在工作或评审时设备无法正常使用</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准备备用机</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后勤管理员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680282457"/>
                  </a:ext>
                </a:extLst>
              </a:tr>
              <a:tr h="8636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3.</a:t>
                      </a:r>
                      <a:r>
                        <a:rPr lang="zh-CN" sz="1800" b="0" kern="0" dirty="0">
                          <a:solidFill>
                            <a:schemeClr val="tx1"/>
                          </a:solidFill>
                          <a:effectLst/>
                          <a:latin typeface="宋体" panose="02010600030101010101" pitchFamily="2" charset="-122"/>
                          <a:ea typeface="宋体" panose="02010600030101010101" pitchFamily="2" charset="-122"/>
                        </a:rPr>
                        <a:t>项目无法真正投入使用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低</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学校不让投入使用</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项目经理向上级反映</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375462693"/>
                  </a:ext>
                </a:extLst>
              </a:tr>
              <a:tr h="86360">
                <a:tc vMerge="1">
                  <a:txBody>
                    <a:bodyPr/>
                    <a:lstStyle/>
                    <a:p>
                      <a:endParaRPr lang="zh-CN" altLang="en-US"/>
                    </a:p>
                  </a:txBody>
                  <a:tcPr/>
                </a:tc>
                <a:tc>
                  <a:txBody>
                    <a:bodyPr/>
                    <a:lstStyle/>
                    <a:p>
                      <a:pPr algn="just">
                        <a:spcAft>
                          <a:spcPts val="0"/>
                        </a:spcAft>
                      </a:pPr>
                      <a:r>
                        <a:rPr lang="en-US" sz="1800" b="0" kern="0">
                          <a:solidFill>
                            <a:schemeClr val="tx1"/>
                          </a:solidFill>
                          <a:effectLst/>
                          <a:latin typeface="宋体" panose="02010600030101010101" pitchFamily="2" charset="-122"/>
                          <a:ea typeface="宋体" panose="02010600030101010101" pitchFamily="2" charset="-122"/>
                        </a:rPr>
                        <a:t>4.</a:t>
                      </a:r>
                      <a:r>
                        <a:rPr lang="zh-CN" sz="1800" b="0" kern="0">
                          <a:solidFill>
                            <a:schemeClr val="tx1"/>
                          </a:solidFill>
                          <a:effectLst/>
                          <a:latin typeface="宋体" panose="02010600030101010101" pitchFamily="2" charset="-122"/>
                          <a:ea typeface="宋体" panose="02010600030101010101" pitchFamily="2" charset="-122"/>
                        </a:rPr>
                        <a:t>小组成员对评审结果质疑不满</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中</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评审过后有组员向项目经理反应对结果不满</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项目经理去和助教，老师沟通，达成一致</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117292906"/>
                  </a:ext>
                </a:extLst>
              </a:tr>
              <a:tr h="345440">
                <a:tc vMerge="1">
                  <a:txBody>
                    <a:bodyPr/>
                    <a:lstStyle/>
                    <a:p>
                      <a:endParaRPr lang="zh-CN" altLang="en-US"/>
                    </a:p>
                  </a:txBody>
                  <a:tcPr/>
                </a:tc>
                <a:tc>
                  <a:txBody>
                    <a:bodyPr/>
                    <a:lstStyle/>
                    <a:p>
                      <a:pPr algn="just">
                        <a:spcAft>
                          <a:spcPts val="0"/>
                        </a:spcAft>
                      </a:pPr>
                      <a:r>
                        <a:rPr lang="en-US" sz="1800" b="0" kern="0">
                          <a:solidFill>
                            <a:schemeClr val="tx1"/>
                          </a:solidFill>
                          <a:effectLst/>
                          <a:latin typeface="宋体" panose="02010600030101010101" pitchFamily="2" charset="-122"/>
                          <a:ea typeface="宋体" panose="02010600030101010101" pitchFamily="2" charset="-122"/>
                        </a:rPr>
                        <a:t>5.</a:t>
                      </a:r>
                      <a:r>
                        <a:rPr lang="zh-CN" sz="1800" b="0" kern="0">
                          <a:solidFill>
                            <a:schemeClr val="tx1"/>
                          </a:solidFill>
                          <a:effectLst/>
                          <a:latin typeface="宋体" panose="02010600030101010101" pitchFamily="2" charset="-122"/>
                          <a:ea typeface="宋体" panose="02010600030101010101" pitchFamily="2" charset="-122"/>
                        </a:rPr>
                        <a:t>小组成员对某个问题争论无法达成一致</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组员就某个问题无法达成一致，反应到项目经理</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协助沟通，双方查找权威资料，取好的一方，如果矛盾比较大，进行团建</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467182059"/>
                  </a:ext>
                </a:extLst>
              </a:tr>
              <a:tr h="345440">
                <a:tc vMerge="1">
                  <a:txBody>
                    <a:bodyPr/>
                    <a:lstStyle/>
                    <a:p>
                      <a:endParaRPr lang="zh-CN" altLang="en-US"/>
                    </a:p>
                  </a:txBody>
                  <a:tcPr/>
                </a:tc>
                <a:tc>
                  <a:txBody>
                    <a:bodyPr/>
                    <a:lstStyle/>
                    <a:p>
                      <a:pPr algn="just">
                        <a:spcAft>
                          <a:spcPts val="0"/>
                        </a:spcAft>
                      </a:pPr>
                      <a:r>
                        <a:rPr lang="en-US" sz="1800" b="0" kern="0" dirty="0">
                          <a:solidFill>
                            <a:schemeClr val="tx1"/>
                          </a:solidFill>
                          <a:effectLst/>
                          <a:latin typeface="宋体" panose="02010600030101010101" pitchFamily="2" charset="-122"/>
                          <a:ea typeface="宋体" panose="02010600030101010101" pitchFamily="2" charset="-122"/>
                        </a:rPr>
                        <a:t>6.</a:t>
                      </a:r>
                      <a:r>
                        <a:rPr lang="zh-CN" sz="1800" b="0" kern="0" dirty="0">
                          <a:solidFill>
                            <a:schemeClr val="tx1"/>
                          </a:solidFill>
                          <a:effectLst/>
                          <a:latin typeface="宋体" panose="02010600030101010101" pitchFamily="2" charset="-122"/>
                          <a:ea typeface="宋体" panose="02010600030101010101" pitchFamily="2" charset="-122"/>
                        </a:rPr>
                        <a:t>存在造假现象</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a:solidFill>
                            <a:schemeClr val="tx1"/>
                          </a:solidFill>
                          <a:effectLst/>
                          <a:latin typeface="宋体" panose="02010600030101010101" pitchFamily="2" charset="-122"/>
                          <a:ea typeface="宋体" panose="02010600030101010101" pitchFamily="2" charset="-122"/>
                        </a:rPr>
                        <a:t>低</a:t>
                      </a:r>
                      <a:endParaRPr lang="zh-CN" sz="1800" b="0" kern="10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高</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有组员存在造假行为，反映到项目经理，或被其他人发现</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进行惩罚措施，端正改正态度</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tc>
                  <a:txBody>
                    <a:bodyPr/>
                    <a:lstStyle/>
                    <a:p>
                      <a:pPr algn="just">
                        <a:spcAft>
                          <a:spcPts val="0"/>
                        </a:spcAft>
                      </a:pPr>
                      <a:r>
                        <a:rPr lang="zh-CN" sz="1800" b="0" kern="0" dirty="0">
                          <a:solidFill>
                            <a:schemeClr val="tx1"/>
                          </a:solidFill>
                          <a:effectLst/>
                          <a:latin typeface="宋体" panose="02010600030101010101" pitchFamily="2" charset="-122"/>
                          <a:ea typeface="宋体" panose="02010600030101010101" pitchFamily="2" charset="-122"/>
                        </a:rPr>
                        <a:t>项目经理</a:t>
                      </a:r>
                      <a:endParaRPr lang="zh-CN" sz="1800" b="0" kern="100" dirty="0">
                        <a:solidFill>
                          <a:schemeClr val="tx1"/>
                        </a:solidFill>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2960969635"/>
                  </a:ext>
                </a:extLst>
              </a:tr>
            </a:tbl>
          </a:graphicData>
        </a:graphic>
      </p:graphicFrame>
    </p:spTree>
    <p:extLst>
      <p:ext uri="{BB962C8B-B14F-4D97-AF65-F5344CB8AC3E}">
        <p14:creationId xmlns:p14="http://schemas.microsoft.com/office/powerpoint/2010/main" val="31250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BFEEA08-CC68-4753-B5A1-0C0D0DF6E997}"/>
              </a:ext>
            </a:extLst>
          </p:cNvPr>
          <p:cNvGraphicFramePr>
            <a:graphicFrameLocks noGrp="1"/>
          </p:cNvGraphicFramePr>
          <p:nvPr>
            <p:extLst>
              <p:ext uri="{D42A27DB-BD31-4B8C-83A1-F6EECF244321}">
                <p14:modId xmlns:p14="http://schemas.microsoft.com/office/powerpoint/2010/main" val="2090706062"/>
              </p:ext>
            </p:extLst>
          </p:nvPr>
        </p:nvGraphicFramePr>
        <p:xfrm>
          <a:off x="588711" y="1667048"/>
          <a:ext cx="10801338" cy="3657600"/>
        </p:xfrm>
        <a:graphic>
          <a:graphicData uri="http://schemas.openxmlformats.org/drawingml/2006/table">
            <a:tbl>
              <a:tblPr firstRow="1" firstCol="1" bandRow="1">
                <a:tableStyleId>{5C22544A-7EE6-4342-B048-85BDC9FD1C3A}</a:tableStyleId>
              </a:tblPr>
              <a:tblGrid>
                <a:gridCol w="2700018">
                  <a:extLst>
                    <a:ext uri="{9D8B030D-6E8A-4147-A177-3AD203B41FA5}">
                      <a16:colId xmlns:a16="http://schemas.microsoft.com/office/drawing/2014/main" val="137635997"/>
                    </a:ext>
                  </a:extLst>
                </a:gridCol>
                <a:gridCol w="2700018">
                  <a:extLst>
                    <a:ext uri="{9D8B030D-6E8A-4147-A177-3AD203B41FA5}">
                      <a16:colId xmlns:a16="http://schemas.microsoft.com/office/drawing/2014/main" val="4115523646"/>
                    </a:ext>
                  </a:extLst>
                </a:gridCol>
                <a:gridCol w="2700018">
                  <a:extLst>
                    <a:ext uri="{9D8B030D-6E8A-4147-A177-3AD203B41FA5}">
                      <a16:colId xmlns:a16="http://schemas.microsoft.com/office/drawing/2014/main" val="3020422806"/>
                    </a:ext>
                  </a:extLst>
                </a:gridCol>
                <a:gridCol w="2701284">
                  <a:extLst>
                    <a:ext uri="{9D8B030D-6E8A-4147-A177-3AD203B41FA5}">
                      <a16:colId xmlns:a16="http://schemas.microsoft.com/office/drawing/2014/main" val="4041888140"/>
                    </a:ext>
                  </a:extLst>
                </a:gridCol>
              </a:tblGrid>
              <a:tr h="0">
                <a:tc>
                  <a:txBody>
                    <a:bodyPr/>
                    <a:lstStyle/>
                    <a:p>
                      <a:pPr indent="266700">
                        <a:spcAft>
                          <a:spcPts val="0"/>
                        </a:spcAft>
                      </a:pPr>
                      <a:r>
                        <a:rPr lang="zh-CN" sz="2000">
                          <a:effectLst/>
                        </a:rPr>
                        <a:t>触发风险</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时间</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触发条件</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rPr>
                        <a:t>应对</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23941804"/>
                  </a:ext>
                </a:extLst>
              </a:tr>
              <a:tr h="0">
                <a:tc>
                  <a:txBody>
                    <a:bodyPr/>
                    <a:lstStyle/>
                    <a:p>
                      <a:pPr indent="266700">
                        <a:spcAft>
                          <a:spcPts val="0"/>
                        </a:spcAft>
                      </a:pPr>
                      <a:r>
                        <a:rPr lang="en-US" sz="2000">
                          <a:effectLst/>
                        </a:rPr>
                        <a:t>1.</a:t>
                      </a:r>
                      <a:r>
                        <a:rPr lang="zh-CN" sz="2000">
                          <a:effectLst/>
                        </a:rPr>
                        <a:t>在项目进行途中人员退出</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rPr>
                        <a:t>2018.11.25</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rPr>
                        <a:t>张天颖退出小组</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开会，重新进行任务分配</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819556871"/>
                  </a:ext>
                </a:extLst>
              </a:tr>
              <a:tr h="0">
                <a:tc>
                  <a:txBody>
                    <a:bodyPr/>
                    <a:lstStyle/>
                    <a:p>
                      <a:pPr indent="266700">
                        <a:spcAft>
                          <a:spcPts val="0"/>
                        </a:spcAft>
                      </a:pPr>
                      <a:r>
                        <a:rPr lang="en-US" sz="2000">
                          <a:effectLst/>
                        </a:rPr>
                        <a:t>2.</a:t>
                      </a:r>
                      <a:r>
                        <a:rPr lang="zh-CN" sz="2000">
                          <a:effectLst/>
                        </a:rPr>
                        <a:t>存在造假现象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rPr>
                        <a:t>2018.11.16</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找人代替参与评审组员</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rPr>
                        <a:t>承认错误，接受被扣五分，组内进行了惩罚措施</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51529778"/>
                  </a:ext>
                </a:extLst>
              </a:tr>
              <a:tr h="0">
                <a:tc>
                  <a:txBody>
                    <a:bodyPr/>
                    <a:lstStyle/>
                    <a:p>
                      <a:pPr indent="266700">
                        <a:spcAft>
                          <a:spcPts val="0"/>
                        </a:spcAft>
                      </a:pPr>
                      <a:r>
                        <a:rPr lang="en-US" sz="2000">
                          <a:effectLst/>
                        </a:rPr>
                        <a:t>3.</a:t>
                      </a:r>
                      <a:r>
                        <a:rPr lang="zh-CN" sz="2000">
                          <a:effectLst/>
                        </a:rPr>
                        <a:t>小组成员对会议结果质疑不满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rPr>
                        <a:t>2018.11.20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界面原型</a:t>
                      </a:r>
                      <a:r>
                        <a:rPr lang="en-US" sz="2000">
                          <a:effectLst/>
                        </a:rPr>
                        <a:t>ppt</a:t>
                      </a:r>
                      <a:r>
                        <a:rPr lang="zh-CN" sz="2000">
                          <a:effectLst/>
                        </a:rPr>
                        <a:t>评审结果，组员表示不满，发现无效分</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rPr>
                        <a:t>项目经理去和老师，助教沟通，去掉无效分</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2963475"/>
                  </a:ext>
                </a:extLst>
              </a:tr>
              <a:tr h="0">
                <a:tc>
                  <a:txBody>
                    <a:bodyPr/>
                    <a:lstStyle/>
                    <a:p>
                      <a:pPr indent="266700">
                        <a:spcAft>
                          <a:spcPts val="0"/>
                        </a:spcAft>
                      </a:pPr>
                      <a:r>
                        <a:rPr lang="en-US" sz="2000">
                          <a:effectLst/>
                        </a:rPr>
                        <a:t>4.</a:t>
                      </a:r>
                      <a:r>
                        <a:rPr lang="zh-CN" sz="2000">
                          <a:effectLst/>
                        </a:rPr>
                        <a:t>交付物未通过评审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en-US" sz="2000">
                          <a:effectLst/>
                        </a:rPr>
                        <a:t>2018.11.20</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a:effectLst/>
                        </a:rPr>
                        <a:t>界面原型</a:t>
                      </a:r>
                      <a:r>
                        <a:rPr lang="en-US" sz="2000">
                          <a:effectLst/>
                        </a:rPr>
                        <a:t>ppt</a:t>
                      </a:r>
                      <a:r>
                        <a:rPr lang="zh-CN" sz="2000">
                          <a:effectLst/>
                        </a:rPr>
                        <a:t>评审获得倒数</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266700">
                        <a:spcAft>
                          <a:spcPts val="0"/>
                        </a:spcAft>
                      </a:pPr>
                      <a:r>
                        <a:rPr lang="zh-CN" sz="2000" dirty="0">
                          <a:effectLst/>
                        </a:rPr>
                        <a:t>向评审优秀的组取经，召开例会时进行修改任务分配，修改完善</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27494632"/>
                  </a:ext>
                </a:extLst>
              </a:tr>
            </a:tbl>
          </a:graphicData>
        </a:graphic>
      </p:graphicFrame>
      <p:sp>
        <p:nvSpPr>
          <p:cNvPr id="3" name="Rectangle 1">
            <a:extLst>
              <a:ext uri="{FF2B5EF4-FFF2-40B4-BE49-F238E27FC236}">
                <a16:creationId xmlns:a16="http://schemas.microsoft.com/office/drawing/2014/main" id="{856462C3-1B38-44BF-8870-852BEF30697B}"/>
              </a:ext>
            </a:extLst>
          </p:cNvPr>
          <p:cNvSpPr>
            <a:spLocks noChangeArrowheads="1"/>
          </p:cNvSpPr>
          <p:nvPr/>
        </p:nvSpPr>
        <p:spPr bwMode="auto">
          <a:xfrm>
            <a:off x="0" y="217264"/>
            <a:ext cx="29642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zh-CN" altLang="zh-CN" sz="2400" b="1" i="0" u="none" strike="noStrike" cap="none" normalizeH="0" baseline="0" dirty="0" bmk="_Toc531873218">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实施风险应对</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761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p:cNvGraphicFramePr>
            <a:graphicFrameLocks noGrp="1"/>
          </p:cNvGraphicFramePr>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57258">
                <a:tc>
                  <a:txBody>
                    <a:bodyPr/>
                    <a:lstStyle/>
                    <a:p>
                      <a:r>
                        <a:rPr lang="zh-CN" altLang="en-US" sz="2400" dirty="0"/>
                        <a:t>项目角色</a:t>
                      </a:r>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extLst>
                  <a:ext uri="{0D108BD9-81ED-4DB2-BD59-A6C34878D82A}">
                    <a16:rowId xmlns:a16="http://schemas.microsoft.com/office/drawing/2014/main" val="10000"/>
                  </a:ext>
                </a:extLst>
              </a:tr>
              <a:tr h="542912">
                <a:tc>
                  <a:txBody>
                    <a:bodyPr/>
                    <a:lstStyle/>
                    <a:p>
                      <a:r>
                        <a:rPr lang="zh-CN" altLang="en-US" sz="2400" dirty="0"/>
                        <a:t>配置管理员</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1"/>
                  </a:ext>
                </a:extLst>
              </a:tr>
              <a:tr h="490317">
                <a:tc>
                  <a:txBody>
                    <a:bodyPr/>
                    <a:lstStyle/>
                    <a:p>
                      <a:r>
                        <a:rPr lang="zh-CN" altLang="en-US" sz="2400" dirty="0"/>
                        <a:t>需求分析员</a:t>
                      </a:r>
                    </a:p>
                  </a:txBody>
                  <a:tcPr marT="45726" marB="45726"/>
                </a:tc>
                <a:tc>
                  <a:txBody>
                    <a:bodyPr/>
                    <a:lstStyle/>
                    <a:p>
                      <a:r>
                        <a:rPr lang="zh-CN" altLang="en-US" sz="2400" dirty="0"/>
                        <a:t>吴自强</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2"/>
                  </a:ext>
                </a:extLst>
              </a:tr>
              <a:tr h="457258">
                <a:tc>
                  <a:txBody>
                    <a:bodyPr/>
                    <a:lstStyle/>
                    <a:p>
                      <a:r>
                        <a:rPr lang="zh-CN" altLang="en-US" sz="2400" dirty="0"/>
                        <a:t>原型开发员</a:t>
                      </a:r>
                    </a:p>
                  </a:txBody>
                  <a:tcPr marT="45726" marB="45726"/>
                </a:tc>
                <a:tc>
                  <a:txBody>
                    <a:bodyPr/>
                    <a:lstStyle/>
                    <a:p>
                      <a:r>
                        <a:rPr lang="zh-CN" altLang="en-US" sz="2400" dirty="0"/>
                        <a:t>陈雅菁</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3"/>
                  </a:ext>
                </a:extLst>
              </a:tr>
              <a:tr h="457258">
                <a:tc>
                  <a:txBody>
                    <a:bodyPr/>
                    <a:lstStyle/>
                    <a:p>
                      <a:r>
                        <a:rPr lang="zh-CN" altLang="en-US" sz="2400" dirty="0"/>
                        <a:t>会议记录员</a:t>
                      </a:r>
                    </a:p>
                  </a:txBody>
                  <a:tcPr marT="45726" marB="45726"/>
                </a:tc>
                <a:tc>
                  <a:txBody>
                    <a:bodyPr/>
                    <a:lstStyle/>
                    <a:p>
                      <a:r>
                        <a:rPr lang="zh-CN" altLang="en-US" sz="2400" dirty="0"/>
                        <a:t>陈婧唯</a:t>
                      </a:r>
                    </a:p>
                  </a:txBody>
                  <a:tcPr marT="45726" marB="45726"/>
                </a:tc>
                <a:tc>
                  <a:txBody>
                    <a:bodyPr/>
                    <a:lstStyle/>
                    <a:p>
                      <a:r>
                        <a:rPr lang="zh-CN" altLang="en-US" sz="2400" dirty="0"/>
                        <a:t>刘震</a:t>
                      </a:r>
                    </a:p>
                  </a:txBody>
                  <a:tcPr marT="45726" marB="45726"/>
                </a:tc>
                <a:extLst>
                  <a:ext uri="{0D108BD9-81ED-4DB2-BD59-A6C34878D82A}">
                    <a16:rowId xmlns:a16="http://schemas.microsoft.com/office/drawing/2014/main" val="10004"/>
                  </a:ext>
                </a:extLst>
              </a:tr>
              <a:tr h="457258">
                <a:tc>
                  <a:txBody>
                    <a:bodyPr/>
                    <a:lstStyle/>
                    <a:p>
                      <a:r>
                        <a:rPr lang="zh-CN" altLang="en-US" sz="2400" dirty="0"/>
                        <a:t>项目经理</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制作：童欣、陈婧唯</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308048820"/>
              </p:ext>
            </p:extLst>
          </p:nvPr>
        </p:nvGraphicFramePr>
        <p:xfrm>
          <a:off x="306388" y="1979613"/>
          <a:ext cx="11307763" cy="404775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20000"/>
                    </a:ext>
                  </a:extLst>
                </a:gridCol>
                <a:gridCol w="6853228">
                  <a:extLst>
                    <a:ext uri="{9D8B030D-6E8A-4147-A177-3AD203B41FA5}">
                      <a16:colId xmlns:a16="http://schemas.microsoft.com/office/drawing/2014/main" val="20001"/>
                    </a:ext>
                  </a:extLst>
                </a:gridCol>
                <a:gridCol w="2079626">
                  <a:extLst>
                    <a:ext uri="{9D8B030D-6E8A-4147-A177-3AD203B41FA5}">
                      <a16:colId xmlns:a16="http://schemas.microsoft.com/office/drawing/2014/main" val="2000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10000"/>
                  </a:ext>
                </a:extLst>
              </a:tr>
              <a:tr h="1021461">
                <a:tc>
                  <a:txBody>
                    <a:bodyPr/>
                    <a:lstStyle/>
                    <a:p>
                      <a:r>
                        <a:rPr lang="zh-CN" altLang="en-US" sz="1800" dirty="0"/>
                        <a:t>童欣</a:t>
                      </a:r>
                    </a:p>
                  </a:txBody>
                  <a:tcPr marL="91435" marR="91435" marT="45711" marB="45711"/>
                </a:tc>
                <a:tc>
                  <a:txBody>
                    <a:bodyPr/>
                    <a:lstStyle/>
                    <a:p>
                      <a:r>
                        <a:rPr lang="zh-CN" altLang="en-US" sz="1800" dirty="0"/>
                        <a:t>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，界面原型，用户群分类</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0001"/>
                  </a:ext>
                </a:extLst>
              </a:tr>
              <a:tr h="604179">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10002"/>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、沟通管理计划，项目总体计划，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10003"/>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，界面原型，需求工程项目计划</a:t>
                      </a:r>
                      <a:r>
                        <a:rPr lang="en-US" altLang="zh-CN" sz="1800" dirty="0"/>
                        <a:t>PPT</a:t>
                      </a:r>
                      <a:endParaRPr lang="zh-CN" altLang="en-US" sz="1800" dirty="0"/>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10004"/>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、质量管理计划，项目总体计划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10005"/>
                  </a:ext>
                </a:extLst>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867977"/>
            <a:ext cx="2047875" cy="646331"/>
          </a:xfrm>
          <a:prstGeom prst="rect">
            <a:avLst/>
          </a:prstGeom>
          <a:noFill/>
        </p:spPr>
        <p:txBody>
          <a:bodyPr wrap="square" rtlCol="0">
            <a:spAutoFit/>
          </a:bodyPr>
          <a:lstStyle/>
          <a:p>
            <a:r>
              <a:rPr lang="zh-CN" altLang="en-US" sz="3600" dirty="0"/>
              <a:t>会议记录</a:t>
            </a:r>
          </a:p>
        </p:txBody>
      </p:sp>
      <p:pic>
        <p:nvPicPr>
          <p:cNvPr id="4" name="图片 3"/>
          <p:cNvPicPr>
            <a:picLocks noChangeAspect="1"/>
          </p:cNvPicPr>
          <p:nvPr/>
        </p:nvPicPr>
        <p:blipFill>
          <a:blip r:embed="rId2"/>
          <a:stretch>
            <a:fillRect/>
          </a:stretch>
        </p:blipFill>
        <p:spPr>
          <a:xfrm>
            <a:off x="2258413" y="0"/>
            <a:ext cx="8650533" cy="68580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7453" y="0"/>
            <a:ext cx="9777094" cy="6858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APP</a:t>
            </a:r>
            <a:r>
              <a:rPr lang="zh-CN" altLang="en-US" sz="2400" dirty="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Ungrp="1" noRot="1" noChangeAspect="1" noMove="1" noResize="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20000"/>
                    </a:ext>
                  </a:extLst>
                </a:gridCol>
                <a:gridCol w="661649">
                  <a:extLst>
                    <a:ext uri="{9D8B030D-6E8A-4147-A177-3AD203B41FA5}">
                      <a16:colId xmlns:a16="http://schemas.microsoft.com/office/drawing/2014/main" val="20001"/>
                    </a:ext>
                  </a:extLst>
                </a:gridCol>
                <a:gridCol w="1789774">
                  <a:extLst>
                    <a:ext uri="{9D8B030D-6E8A-4147-A177-3AD203B41FA5}">
                      <a16:colId xmlns:a16="http://schemas.microsoft.com/office/drawing/2014/main" val="20002"/>
                    </a:ext>
                  </a:extLst>
                </a:gridCol>
                <a:gridCol w="3301466">
                  <a:extLst>
                    <a:ext uri="{9D8B030D-6E8A-4147-A177-3AD203B41FA5}">
                      <a16:colId xmlns:a16="http://schemas.microsoft.com/office/drawing/2014/main" val="20003"/>
                    </a:ext>
                  </a:extLst>
                </a:gridCol>
                <a:gridCol w="1665681">
                  <a:extLst>
                    <a:ext uri="{9D8B030D-6E8A-4147-A177-3AD203B41FA5}">
                      <a16:colId xmlns:a16="http://schemas.microsoft.com/office/drawing/2014/main" val="20004"/>
                    </a:ext>
                  </a:extLst>
                </a:gridCol>
                <a:gridCol w="1789774">
                  <a:extLst>
                    <a:ext uri="{9D8B030D-6E8A-4147-A177-3AD203B41FA5}">
                      <a16:colId xmlns:a16="http://schemas.microsoft.com/office/drawing/2014/main" val="20005"/>
                    </a:ext>
                  </a:extLst>
                </a:gridCol>
                <a:gridCol w="1693885">
                  <a:extLst>
                    <a:ext uri="{9D8B030D-6E8A-4147-A177-3AD203B41FA5}">
                      <a16:colId xmlns:a16="http://schemas.microsoft.com/office/drawing/2014/main" val="2000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0"/>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1"/>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2"/>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3"/>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4"/>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p>
        </p:txBody>
      </p:sp>
      <p:graphicFrame>
        <p:nvGraphicFramePr>
          <p:cNvPr id="3" name="表格 2"/>
          <p:cNvGraphicFramePr>
            <a:graphicFrameLocks noGrp="1"/>
          </p:cNvGraphicFramePr>
          <p:nvPr>
            <p:extLst>
              <p:ext uri="{D42A27DB-BD31-4B8C-83A1-F6EECF244321}">
                <p14:modId xmlns:p14="http://schemas.microsoft.com/office/powerpoint/2010/main" val="4127096821"/>
              </p:ext>
            </p:extLst>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20000"/>
                    </a:ext>
                  </a:extLst>
                </a:gridCol>
                <a:gridCol w="2134228">
                  <a:extLst>
                    <a:ext uri="{9D8B030D-6E8A-4147-A177-3AD203B41FA5}">
                      <a16:colId xmlns:a16="http://schemas.microsoft.com/office/drawing/2014/main" val="20001"/>
                    </a:ext>
                  </a:extLst>
                </a:gridCol>
                <a:gridCol w="3543623">
                  <a:extLst>
                    <a:ext uri="{9D8B030D-6E8A-4147-A177-3AD203B41FA5}">
                      <a16:colId xmlns:a16="http://schemas.microsoft.com/office/drawing/2014/main" val="20002"/>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0"/>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1"/>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3"/>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5"/>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6"/>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7"/>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项目总结报告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第十六周结束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353002466"/>
                  </a:ext>
                </a:extLst>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4666</Words>
  <Application>Microsoft Office PowerPoint</Application>
  <PresentationFormat>宽屏</PresentationFormat>
  <Paragraphs>1044</Paragraphs>
  <Slides>66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华文新魏</vt:lpstr>
      <vt:lpstr>宋体</vt:lpstr>
      <vt:lpstr>微软雅黑</vt:lpstr>
      <vt:lpstr>Arial</vt:lpstr>
      <vt:lpstr>Calibri</vt:lpstr>
      <vt:lpstr>Segoe UI</vt:lpstr>
      <vt:lpstr>Times New Roman</vt:lpstr>
      <vt:lpstr>Trebuchet MS</vt:lpstr>
      <vt:lpstr>Wingdings 3</vt:lpstr>
      <vt:lpstr>平面</vt:lpstr>
      <vt:lpstr>G17小组软件工程系列 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范围管理计划</vt:lpstr>
      <vt:lpstr>PowerPoint 演示文稿</vt:lpstr>
      <vt:lpstr>PowerPoint 演示文稿</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PowerPoint 演示文稿</vt:lpstr>
      <vt:lpstr>风险管理计划</vt:lpstr>
      <vt:lpstr>PowerPoint 演示文稿</vt:lpstr>
      <vt:lpstr>PowerPoint 演示文稿</vt:lpstr>
      <vt:lpstr>PowerPoint 演示文稿</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 课程教学辅助网站 需求工程计划</dc:title>
  <dc:creator>oliver hawk</dc:creator>
  <cp:lastModifiedBy>oliver hawk</cp:lastModifiedBy>
  <cp:revision>11</cp:revision>
  <dcterms:created xsi:type="dcterms:W3CDTF">2018-12-06T07:31:36Z</dcterms:created>
  <dcterms:modified xsi:type="dcterms:W3CDTF">2018-12-06T11:35:18Z</dcterms:modified>
</cp:coreProperties>
</file>