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60" r:id="rId4"/>
    <p:sldId id="261" r:id="rId5"/>
    <p:sldId id="262" r:id="rId6"/>
  </p:sldIdLst>
  <p:sldSz cx="9144000" cy="6858000" type="screen4x3"/>
  <p:notesSz cx="6858000" cy="9144000"/>
  <p:embeddedFontLst>
    <p:embeddedFont>
      <p:font typeface="微软雅黑" panose="020B0503020204020204" pitchFamily="34" charset="-122"/>
      <p:regular r:id="rId9"/>
      <p:bold r:id="rId10"/>
    </p:embeddedFont>
    <p:embeddedFont>
      <p:font typeface="黑体" panose="02010609060101010101" pitchFamily="49" charset="-122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8">
          <p15:clr>
            <a:srgbClr val="A4A3A4"/>
          </p15:clr>
        </p15:guide>
        <p15:guide id="2" pos="215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66FF"/>
    <a:srgbClr val="3333FF"/>
    <a:srgbClr val="FF0000"/>
    <a:srgbClr val="FFFF99"/>
    <a:srgbClr val="FFFF66"/>
    <a:srgbClr val="0033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8" autoAdjust="0"/>
    <p:restoredTop sz="94714" autoAdjust="0"/>
  </p:normalViewPr>
  <p:slideViewPr>
    <p:cSldViewPr>
      <p:cViewPr varScale="1">
        <p:scale>
          <a:sx n="82" d="100"/>
          <a:sy n="82" d="100"/>
        </p:scale>
        <p:origin x="60" y="660"/>
      </p:cViewPr>
      <p:guideLst>
        <p:guide orient="horz" pos="2158"/>
        <p:guide pos="28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2885" y="51"/>
      </p:cViewPr>
      <p:guideLst>
        <p:guide orient="horz" pos="2878"/>
        <p:guide pos="21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A4FDC736-0032-47E1-8444-BB334F27FA56}" type="datetimeFigureOut">
              <a:rPr lang="zh-CN" altLang="en-US"/>
              <a:pPr>
                <a:defRPr/>
              </a:pPr>
              <a:t>2020/3/19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 b="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7D01F04-FE56-45FC-BB75-E3C0499CF6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6768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55E7E59-EDA4-43F1-AE31-3E63FEFB358E}" type="datetimeFigureOut">
              <a:rPr lang="zh-CN" altLang="en-US"/>
              <a:pPr>
                <a:defRPr/>
              </a:pPr>
              <a:t>2020/3/19</a:t>
            </a:fld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spcBef>
                <a:spcPct val="0"/>
              </a:spcBef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0D0414B-3C09-492C-B2FA-EBC21D55BE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576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66DD84-177F-40A6-8DA4-671457AB48C0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/>
          <p:cNvSpPr/>
          <p:nvPr userDrawn="1"/>
        </p:nvSpPr>
        <p:spPr bwMode="auto">
          <a:xfrm>
            <a:off x="107950" y="115888"/>
            <a:ext cx="8928100" cy="6626225"/>
          </a:xfrm>
          <a:prstGeom prst="rect">
            <a:avLst/>
          </a:prstGeom>
          <a:solidFill>
            <a:srgbClr val="FFFFFF"/>
          </a:solidFill>
          <a:ln w="44450" cap="flat" cmpd="sng" algn="ctr">
            <a:solidFill>
              <a:srgbClr val="00B0F0">
                <a:alpha val="37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215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常熟理工学院校标矢量图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50825" y="115888"/>
            <a:ext cx="863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250825" y="349250"/>
            <a:ext cx="8929688" cy="865188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lnSpc>
                <a:spcPct val="150000"/>
              </a:lnSpc>
              <a:defRPr/>
            </a:pPr>
            <a:r>
              <a:rPr lang="zh-CN" altLang="en-US" sz="320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计算机学</a:t>
            </a:r>
            <a:r>
              <a:rPr lang="zh-CN" altLang="en-US" sz="320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院拟引进人员情况简介</a:t>
            </a:r>
            <a:endParaRPr lang="en-US" altLang="zh-CN" sz="3200" dirty="0">
              <a:solidFill>
                <a:srgbClr val="3366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ctr" eaLnBrk="0" hangingPunct="0">
              <a:lnSpc>
                <a:spcPct val="150000"/>
              </a:lnSpc>
              <a:defRPr/>
            </a:pPr>
            <a:r>
              <a:rPr lang="zh-CN" altLang="en-US" sz="320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凤黄浩博士</a:t>
            </a:r>
            <a:endParaRPr lang="en-US" sz="3200" dirty="0">
              <a:solidFill>
                <a:srgbClr val="3366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146" name="文本框 6"/>
          <p:cNvSpPr txBox="1">
            <a:spLocks noChangeArrowheads="1"/>
          </p:cNvSpPr>
          <p:nvPr/>
        </p:nvSpPr>
        <p:spPr bwMode="auto">
          <a:xfrm>
            <a:off x="933128" y="1989138"/>
            <a:ext cx="5040312" cy="800219"/>
          </a:xfrm>
          <a:prstGeom prst="rect">
            <a:avLst/>
          </a:prstGeom>
          <a:noFill/>
          <a:ln w="22225">
            <a:solidFill>
              <a:srgbClr val="00B0F0">
                <a:alpha val="61960"/>
              </a:srgbClr>
            </a:solidFill>
            <a:miter lim="800000"/>
          </a:ln>
        </p:spPr>
        <p:txBody>
          <a:bodyPr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1600" dirty="0">
                <a:latin typeface="黑体" panose="02010609060101010101" pitchFamily="2" charset="-122"/>
                <a:ea typeface="黑体" panose="02010609060101010101" pitchFamily="2" charset="-122"/>
              </a:rPr>
              <a:t>性别：男     籍贯：江苏苏州</a:t>
            </a:r>
            <a:r>
              <a:rPr lang="en-US" altLang="zh-CN" sz="1600" dirty="0"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sz="1600" dirty="0">
                <a:latin typeface="黑体" panose="02010609060101010101" pitchFamily="2" charset="-122"/>
                <a:ea typeface="黑体" panose="02010609060101010101" pitchFamily="2" charset="-122"/>
              </a:rPr>
              <a:t>出生年月：</a:t>
            </a:r>
            <a:r>
              <a:rPr lang="en-US" altLang="zh-CN" sz="1600" dirty="0">
                <a:latin typeface="黑体" panose="02010609060101010101" pitchFamily="2" charset="-122"/>
                <a:ea typeface="黑体" panose="02010609060101010101" pitchFamily="2" charset="-122"/>
              </a:rPr>
              <a:t>1986.8</a:t>
            </a:r>
          </a:p>
          <a:p>
            <a:pPr>
              <a:lnSpc>
                <a:spcPts val="3000"/>
              </a:lnSpc>
            </a:pPr>
            <a:r>
              <a:rPr lang="zh-CN" altLang="en-US" sz="1600" dirty="0">
                <a:latin typeface="黑体" panose="02010609060101010101" pitchFamily="2" charset="-122"/>
                <a:ea typeface="黑体" panose="02010609060101010101" pitchFamily="2" charset="-122"/>
              </a:rPr>
              <a:t>职称及获得时间：</a:t>
            </a:r>
            <a:endParaRPr lang="en-US" altLang="zh-CN" sz="16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147" name="矩形 8"/>
          <p:cNvSpPr>
            <a:spLocks noChangeArrowheads="1"/>
          </p:cNvSpPr>
          <p:nvPr/>
        </p:nvSpPr>
        <p:spPr bwMode="auto">
          <a:xfrm>
            <a:off x="6405240" y="2205038"/>
            <a:ext cx="2232025" cy="3168650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00B0F0">
                <a:alpha val="36862"/>
              </a:srgbClr>
            </a:solidFill>
            <a:round/>
          </a:ln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6148" name="文本框 5"/>
          <p:cNvSpPr txBox="1">
            <a:spLocks noChangeArrowheads="1"/>
          </p:cNvSpPr>
          <p:nvPr/>
        </p:nvSpPr>
        <p:spPr bwMode="auto">
          <a:xfrm>
            <a:off x="6910065" y="3284538"/>
            <a:ext cx="129540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/>
              <a:t>此处放一张生活照</a:t>
            </a:r>
          </a:p>
        </p:txBody>
      </p:sp>
      <p:sp>
        <p:nvSpPr>
          <p:cNvPr id="6149" name="矩形 7"/>
          <p:cNvSpPr>
            <a:spLocks noChangeArrowheads="1"/>
          </p:cNvSpPr>
          <p:nvPr/>
        </p:nvSpPr>
        <p:spPr bwMode="auto">
          <a:xfrm>
            <a:off x="942653" y="2974975"/>
            <a:ext cx="5030787" cy="2065338"/>
          </a:xfrm>
          <a:prstGeom prst="rect">
            <a:avLst/>
          </a:prstGeom>
          <a:noFill/>
          <a:ln w="22225">
            <a:solidFill>
              <a:srgbClr val="00B0F0">
                <a:alpha val="61960"/>
              </a:srgbClr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endParaRPr lang="en-US" altLang="zh-CN" sz="200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20000"/>
              </a:spcBef>
            </a:pPr>
            <a:endParaRPr lang="en-US" altLang="zh-CN" sz="200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20000"/>
              </a:spcBef>
            </a:pPr>
            <a:endParaRPr lang="en-US" altLang="zh-CN" sz="200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20000"/>
              </a:spcBef>
            </a:pPr>
            <a:endParaRPr lang="en-US" altLang="zh-CN" sz="200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20000"/>
              </a:spcBef>
            </a:pPr>
            <a:endParaRPr lang="en-US" altLang="zh-CN" sz="20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150" name="矩形 11"/>
          <p:cNvSpPr>
            <a:spLocks noChangeArrowheads="1"/>
          </p:cNvSpPr>
          <p:nvPr/>
        </p:nvSpPr>
        <p:spPr bwMode="auto">
          <a:xfrm>
            <a:off x="942653" y="5170488"/>
            <a:ext cx="5030787" cy="1138237"/>
          </a:xfrm>
          <a:prstGeom prst="rect">
            <a:avLst/>
          </a:prstGeom>
          <a:noFill/>
          <a:ln w="22225">
            <a:solidFill>
              <a:srgbClr val="00B0F0">
                <a:alpha val="61960"/>
              </a:srgbClr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endParaRPr lang="en-US" altLang="zh-CN" sz="200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20000"/>
              </a:spcBef>
            </a:pPr>
            <a:endParaRPr lang="en-US" altLang="zh-CN" sz="200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20000"/>
              </a:spcBef>
            </a:pPr>
            <a:endParaRPr lang="en-US" altLang="zh-CN" sz="20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151" name="文本框 1"/>
          <p:cNvSpPr txBox="1">
            <a:spLocks noChangeArrowheads="1"/>
          </p:cNvSpPr>
          <p:nvPr/>
        </p:nvSpPr>
        <p:spPr bwMode="auto">
          <a:xfrm>
            <a:off x="323528" y="1751013"/>
            <a:ext cx="461962" cy="1420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eaVert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>
                <a:solidFill>
                  <a:srgbClr val="0066FF"/>
                </a:solidFill>
              </a:rPr>
              <a:t>简介</a:t>
            </a:r>
          </a:p>
        </p:txBody>
      </p:sp>
      <p:sp>
        <p:nvSpPr>
          <p:cNvPr id="6152" name="文本框 10"/>
          <p:cNvSpPr txBox="1">
            <a:spLocks noChangeArrowheads="1"/>
          </p:cNvSpPr>
          <p:nvPr/>
        </p:nvSpPr>
        <p:spPr bwMode="auto">
          <a:xfrm>
            <a:off x="345753" y="5013325"/>
            <a:ext cx="461962" cy="129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eaVert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>
                <a:solidFill>
                  <a:srgbClr val="0066FF"/>
                </a:solidFill>
              </a:rPr>
              <a:t>工作经历</a:t>
            </a:r>
          </a:p>
        </p:txBody>
      </p:sp>
      <p:sp>
        <p:nvSpPr>
          <p:cNvPr id="6153" name="文本框 12"/>
          <p:cNvSpPr txBox="1">
            <a:spLocks noChangeArrowheads="1"/>
          </p:cNvSpPr>
          <p:nvPr/>
        </p:nvSpPr>
        <p:spPr bwMode="auto">
          <a:xfrm>
            <a:off x="323528" y="3233738"/>
            <a:ext cx="461962" cy="1419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eaVert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>
                <a:solidFill>
                  <a:srgbClr val="0066FF"/>
                </a:solidFill>
              </a:rPr>
              <a:t>教育经历</a:t>
            </a:r>
          </a:p>
        </p:txBody>
      </p:sp>
      <p:sp>
        <p:nvSpPr>
          <p:cNvPr id="6154" name="文本框 13"/>
          <p:cNvSpPr txBox="1">
            <a:spLocks noChangeArrowheads="1"/>
          </p:cNvSpPr>
          <p:nvPr/>
        </p:nvSpPr>
        <p:spPr bwMode="auto">
          <a:xfrm>
            <a:off x="1001390" y="3140968"/>
            <a:ext cx="4900613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1200" dirty="0"/>
              <a:t>专科（</a:t>
            </a:r>
            <a:r>
              <a:rPr lang="en-US" altLang="zh-CN" sz="1200" dirty="0"/>
              <a:t>2007.9-2009.6</a:t>
            </a:r>
            <a:r>
              <a:rPr lang="zh-CN" altLang="en-US" sz="1200" dirty="0"/>
              <a:t>）：江苏信息职业技术学院（数控设备应用与维护）</a:t>
            </a:r>
            <a:endParaRPr lang="en-US" altLang="zh-CN" sz="1200" dirty="0"/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1200" dirty="0"/>
              <a:t>本科（</a:t>
            </a:r>
            <a:r>
              <a:rPr lang="en-US" altLang="zh-CN" sz="1200" dirty="0"/>
              <a:t>2009.9-2011.6</a:t>
            </a:r>
            <a:r>
              <a:rPr lang="zh-CN" altLang="en-US" sz="1200" dirty="0"/>
              <a:t>）：苏州科技大学（电子信息工程）</a:t>
            </a:r>
          </a:p>
          <a:p>
            <a:pPr>
              <a:spcBef>
                <a:spcPct val="20000"/>
              </a:spcBef>
            </a:pPr>
            <a:r>
              <a:rPr lang="zh-CN" altLang="en-US" sz="1200" dirty="0"/>
              <a:t>硕士（</a:t>
            </a:r>
            <a:r>
              <a:rPr lang="en-US" altLang="zh-CN" sz="1200" dirty="0"/>
              <a:t>2011.9-2014.8</a:t>
            </a:r>
            <a:r>
              <a:rPr lang="zh-CN" altLang="en-US" sz="1200" dirty="0"/>
              <a:t>）：丹佛大学（电子与计算机工程、</a:t>
            </a:r>
            <a:r>
              <a:rPr lang="en-US" altLang="zh-CN" sz="1200" dirty="0" err="1"/>
              <a:t>M.Mahoor</a:t>
            </a:r>
            <a:r>
              <a:rPr lang="zh-CN" altLang="en-US" sz="1200" dirty="0"/>
              <a:t>教授）</a:t>
            </a:r>
          </a:p>
          <a:p>
            <a:pPr>
              <a:spcBef>
                <a:spcPct val="20000"/>
              </a:spcBef>
            </a:pPr>
            <a:r>
              <a:rPr lang="zh-CN" altLang="en-US" sz="1200" dirty="0"/>
              <a:t>博士（</a:t>
            </a:r>
            <a:r>
              <a:rPr lang="en-US" altLang="zh-CN" sz="1200" dirty="0"/>
              <a:t>2015.9-2020.8</a:t>
            </a:r>
            <a:r>
              <a:rPr lang="zh-CN" altLang="en-US" sz="1200" dirty="0"/>
              <a:t>）：丹佛大学（电子与计算机工程、</a:t>
            </a:r>
            <a:r>
              <a:rPr lang="en-US" altLang="zh-CN" sz="1200" dirty="0" err="1"/>
              <a:t>M.Mahoor</a:t>
            </a:r>
            <a:r>
              <a:rPr lang="zh-CN" altLang="en-US" sz="1200" dirty="0"/>
              <a:t>教授</a:t>
            </a:r>
            <a:endParaRPr lang="en-US" altLang="zh-CN" sz="1200" dirty="0"/>
          </a:p>
          <a:p>
            <a:pPr>
              <a:spcBef>
                <a:spcPct val="20000"/>
              </a:spcBef>
            </a:pPr>
            <a:endParaRPr lang="zh-CN" altLang="en-US" sz="1400" dirty="0"/>
          </a:p>
        </p:txBody>
      </p:sp>
      <p:sp>
        <p:nvSpPr>
          <p:cNvPr id="6155" name="矩形 14"/>
          <p:cNvSpPr>
            <a:spLocks noChangeArrowheads="1"/>
          </p:cNvSpPr>
          <p:nvPr/>
        </p:nvSpPr>
        <p:spPr bwMode="auto">
          <a:xfrm>
            <a:off x="1043732" y="5275830"/>
            <a:ext cx="4824412" cy="932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dirty="0"/>
              <a:t>2012.1-</a:t>
            </a:r>
            <a:r>
              <a:rPr lang="zh-CN" altLang="en-US" sz="1400" dirty="0"/>
              <a:t>至今，</a:t>
            </a:r>
            <a:r>
              <a:rPr lang="en-US" altLang="zh-CN" sz="1400" dirty="0"/>
              <a:t>ECE</a:t>
            </a:r>
            <a:r>
              <a:rPr lang="zh-CN" altLang="en-US" sz="1400" dirty="0"/>
              <a:t>学院，助研</a:t>
            </a:r>
            <a:endParaRPr lang="en-US" altLang="zh-CN" sz="1400" dirty="0"/>
          </a:p>
          <a:p>
            <a:pPr>
              <a:spcBef>
                <a:spcPct val="20000"/>
              </a:spcBef>
            </a:pPr>
            <a:r>
              <a:rPr lang="en-US" altLang="zh-CN" sz="1400" dirty="0"/>
              <a:t>2015.9-</a:t>
            </a:r>
            <a:r>
              <a:rPr lang="zh-CN" altLang="en-US" sz="1400" dirty="0"/>
              <a:t>至今，</a:t>
            </a:r>
            <a:r>
              <a:rPr lang="en-US" altLang="zh-CN" sz="1400" dirty="0"/>
              <a:t>ECE</a:t>
            </a:r>
            <a:r>
              <a:rPr lang="zh-CN" altLang="en-US" sz="1400" dirty="0"/>
              <a:t>学院，助教</a:t>
            </a:r>
            <a:endParaRPr lang="en-US" altLang="zh-CN" sz="1400" dirty="0"/>
          </a:p>
          <a:p>
            <a:pPr>
              <a:spcBef>
                <a:spcPct val="20000"/>
              </a:spcBef>
            </a:pPr>
            <a:r>
              <a:rPr lang="en-US" altLang="zh-CN" sz="1400" dirty="0"/>
              <a:t>2019.9-</a:t>
            </a:r>
            <a:r>
              <a:rPr lang="zh-CN" altLang="en-US" sz="1400" dirty="0"/>
              <a:t>至今，</a:t>
            </a:r>
            <a:r>
              <a:rPr lang="en-US" altLang="zh-CN" sz="1400" dirty="0"/>
              <a:t>ECE</a:t>
            </a:r>
            <a:r>
              <a:rPr lang="zh-CN" altLang="en-US" sz="1400" dirty="0"/>
              <a:t>学院，讲师</a:t>
            </a:r>
          </a:p>
        </p:txBody>
      </p:sp>
      <p:pic>
        <p:nvPicPr>
          <p:cNvPr id="3" name="Picture 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C6031B03-5520-4DD8-9F9D-8A83A1829D2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13"/>
          <a:stretch/>
        </p:blipFill>
        <p:spPr>
          <a:xfrm>
            <a:off x="6382842" y="1229635"/>
            <a:ext cx="2276819" cy="53245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2"/>
          <p:cNvSpPr txBox="1">
            <a:spLocks noChangeArrowheads="1"/>
          </p:cNvSpPr>
          <p:nvPr/>
        </p:nvSpPr>
        <p:spPr bwMode="auto">
          <a:xfrm>
            <a:off x="476250" y="303213"/>
            <a:ext cx="4608513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zh-CN" altLang="en-US" sz="2400">
                <a:solidFill>
                  <a:srgbClr val="3333FF"/>
                </a:solidFill>
              </a:rPr>
              <a:t>近五年学术成果及获奖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323850" y="785794"/>
            <a:ext cx="8820150" cy="4518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zh-CN" altLang="en-US" dirty="0"/>
              <a:t>主要研究方向：社交机器人与自闭症，情感计算</a:t>
            </a:r>
            <a:endParaRPr lang="en-US" altLang="zh-CN" dirty="0"/>
          </a:p>
          <a:p>
            <a:pPr algn="just">
              <a:spcBef>
                <a:spcPct val="20000"/>
              </a:spcBef>
            </a:pPr>
            <a:r>
              <a:rPr lang="zh-CN" altLang="en-US" sz="2400" dirty="0">
                <a:solidFill>
                  <a:srgbClr val="0066FF"/>
                </a:solidFill>
              </a:rPr>
              <a:t>一、论文</a:t>
            </a:r>
            <a:endParaRPr lang="en-US" altLang="zh-CN" sz="2400" dirty="0">
              <a:solidFill>
                <a:srgbClr val="0066FF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600" b="0" dirty="0"/>
              <a:t>[1] </a:t>
            </a:r>
            <a:r>
              <a:rPr lang="en-US" altLang="zh-CN" sz="1600" b="0" dirty="0" err="1"/>
              <a:t>Huanghao</a:t>
            </a:r>
            <a:r>
              <a:rPr lang="en-US" altLang="zh-CN" sz="1600" b="0" dirty="0"/>
              <a:t> Feng, </a:t>
            </a:r>
            <a:r>
              <a:rPr lang="en-US" altLang="zh-CN" sz="1600" b="0" dirty="0" err="1"/>
              <a:t>Hosein</a:t>
            </a:r>
            <a:r>
              <a:rPr lang="en-US" altLang="zh-CN" sz="1600" b="0" dirty="0"/>
              <a:t> Golshan, Mohammad H. </a:t>
            </a:r>
            <a:r>
              <a:rPr lang="en-US" altLang="zh-CN" sz="1600" b="0" dirty="0" err="1"/>
              <a:t>Mahoor</a:t>
            </a:r>
            <a:r>
              <a:rPr lang="en-US" altLang="zh-CN" sz="1600" b="0" dirty="0"/>
              <a:t>, 2018. “A wavelet-based feature extraction approach for emotion classification using the EDA signals”, Journal of Expert Systems and Applications, 112, pp.77-86 (EI</a:t>
            </a:r>
            <a:r>
              <a:rPr lang="zh-CN" altLang="en-US" sz="1600" b="0" dirty="0"/>
              <a:t>，影响因子</a:t>
            </a:r>
            <a:r>
              <a:rPr lang="en-US" altLang="zh-CN" sz="1600" b="0" dirty="0"/>
              <a:t>4.292</a:t>
            </a:r>
            <a:r>
              <a:rPr lang="zh-CN" altLang="en-US" sz="1600" b="0" dirty="0"/>
              <a:t>，排名第一</a:t>
            </a:r>
            <a:r>
              <a:rPr lang="en-US" altLang="zh-CN" sz="1600" b="0" dirty="0"/>
              <a:t>).</a:t>
            </a:r>
          </a:p>
          <a:p>
            <a:pPr algn="just">
              <a:spcBef>
                <a:spcPct val="20000"/>
              </a:spcBef>
            </a:pPr>
            <a:r>
              <a:rPr lang="en-US" altLang="zh-CN" sz="1600" b="0" dirty="0"/>
              <a:t>[2] </a:t>
            </a:r>
            <a:r>
              <a:rPr lang="en-US" altLang="zh-CN" sz="1600" b="0" dirty="0" err="1"/>
              <a:t>Mihalache</a:t>
            </a:r>
            <a:r>
              <a:rPr lang="en-US" altLang="zh-CN" sz="1600" b="0" dirty="0"/>
              <a:t>, D., *Feng, H., Askari, F., Sokol‐</a:t>
            </a:r>
            <a:r>
              <a:rPr lang="en-US" altLang="zh-CN" sz="1600" b="0" dirty="0" err="1"/>
              <a:t>Hessner</a:t>
            </a:r>
            <a:r>
              <a:rPr lang="en-US" altLang="zh-CN" sz="1600" b="0" dirty="0"/>
              <a:t>, P., Moody, E.J., </a:t>
            </a:r>
            <a:r>
              <a:rPr lang="en-US" altLang="zh-CN" sz="1600" b="0" dirty="0" err="1"/>
              <a:t>Mahoor</a:t>
            </a:r>
            <a:r>
              <a:rPr lang="en-US" altLang="zh-CN" sz="1600" b="0" dirty="0"/>
              <a:t>, M.H. and Sweeny, T.D., 2019. “Perceiving gaze from head and eye rotations: An integrative challenge for children and adults.” Developmental science, p.e12886.</a:t>
            </a:r>
            <a:r>
              <a:rPr lang="zh-CN" altLang="en-US" sz="1600" b="0" dirty="0"/>
              <a:t>（</a:t>
            </a:r>
            <a:r>
              <a:rPr lang="en-US" altLang="zh-CN" sz="1600" b="0" dirty="0"/>
              <a:t>SSCI, </a:t>
            </a:r>
            <a:r>
              <a:rPr lang="zh-CN" altLang="en-US" sz="1600" b="0" dirty="0"/>
              <a:t>影响因子 </a:t>
            </a:r>
            <a:r>
              <a:rPr lang="en-US" altLang="zh-CN" sz="1600" b="0" dirty="0"/>
              <a:t>4.078</a:t>
            </a:r>
            <a:r>
              <a:rPr lang="zh-CN" altLang="en-US" sz="1600" b="0" dirty="0"/>
              <a:t>，排名第二）</a:t>
            </a:r>
            <a:r>
              <a:rPr lang="en-US" altLang="zh-CN" sz="1600" b="0" dirty="0"/>
              <a:t>.</a:t>
            </a:r>
          </a:p>
          <a:p>
            <a:pPr algn="just">
              <a:spcBef>
                <a:spcPct val="20000"/>
              </a:spcBef>
            </a:pPr>
            <a:endParaRPr lang="en-US" altLang="zh-CN" sz="1600" b="0" dirty="0"/>
          </a:p>
          <a:p>
            <a:pPr algn="just">
              <a:spcBef>
                <a:spcPct val="20000"/>
              </a:spcBef>
            </a:pPr>
            <a:r>
              <a:rPr lang="zh-CN" altLang="en-US" sz="2400" dirty="0">
                <a:solidFill>
                  <a:srgbClr val="0066FF"/>
                </a:solidFill>
              </a:rPr>
              <a:t>论文总的数量：</a:t>
            </a:r>
            <a:r>
              <a:rPr lang="en-US" altLang="zh-CN" sz="2400" dirty="0">
                <a:solidFill>
                  <a:srgbClr val="0066FF"/>
                </a:solidFill>
              </a:rPr>
              <a:t>11</a:t>
            </a:r>
            <a:r>
              <a:rPr lang="zh-CN" altLang="en-US" sz="2400" dirty="0">
                <a:solidFill>
                  <a:srgbClr val="0066FF"/>
                </a:solidFill>
              </a:rPr>
              <a:t>篇</a:t>
            </a:r>
          </a:p>
          <a:p>
            <a:pPr algn="just">
              <a:spcBef>
                <a:spcPct val="200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第一作者：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篇（</a:t>
            </a:r>
            <a:r>
              <a:rPr lang="en-US" altLang="zh-CN" sz="2400" dirty="0">
                <a:solidFill>
                  <a:srgbClr val="FF0000"/>
                </a:solidFill>
              </a:rPr>
              <a:t>EI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篇）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第二作者</a:t>
            </a:r>
            <a:r>
              <a:rPr lang="zh-CN" altLang="en-US" sz="2400" dirty="0">
                <a:solidFill>
                  <a:srgbClr val="FF0000"/>
                </a:solidFill>
                <a:sym typeface="Wingdings" pitchFamily="2" charset="2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sym typeface="Wingdings" pitchFamily="2" charset="2"/>
              </a:rPr>
              <a:t>9</a:t>
            </a:r>
            <a:r>
              <a:rPr lang="zh-CN" altLang="en-US" sz="2400" dirty="0">
                <a:solidFill>
                  <a:srgbClr val="FF0000"/>
                </a:solidFill>
                <a:sym typeface="Wingdings" pitchFamily="2" charset="2"/>
              </a:rPr>
              <a:t>篇</a:t>
            </a:r>
            <a:r>
              <a:rPr lang="en-US" altLang="zh-CN" sz="2400" dirty="0">
                <a:solidFill>
                  <a:srgbClr val="FF0000"/>
                </a:solidFill>
                <a:sym typeface="Wingdings" pitchFamily="2" charset="2"/>
              </a:rPr>
              <a:t>(SSCI</a:t>
            </a:r>
            <a:r>
              <a:rPr lang="zh-CN" altLang="en-US" sz="2400" dirty="0">
                <a:solidFill>
                  <a:srgbClr val="FF0000"/>
                </a:solidFill>
                <a:sym typeface="Wingdings" pitchFamily="2" charset="2"/>
              </a:rPr>
              <a:t>一区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篇，会议论文：</a:t>
            </a:r>
            <a:r>
              <a:rPr lang="en-US" altLang="zh-CN" sz="2400" dirty="0">
                <a:solidFill>
                  <a:srgbClr val="FF0000"/>
                </a:solidFill>
              </a:rPr>
              <a:t>8</a:t>
            </a:r>
            <a:r>
              <a:rPr lang="zh-CN" altLang="en-US" sz="2400" dirty="0">
                <a:solidFill>
                  <a:srgbClr val="FF0000"/>
                </a:solidFill>
              </a:rPr>
              <a:t>篇）</a:t>
            </a:r>
            <a:endParaRPr lang="en-US" altLang="zh-CN" sz="2400" dirty="0">
              <a:solidFill>
                <a:srgbClr val="0066FF"/>
              </a:solidFill>
            </a:endParaRPr>
          </a:p>
          <a:p>
            <a:pPr algn="just">
              <a:spcBef>
                <a:spcPct val="20000"/>
              </a:spcBef>
            </a:pPr>
            <a:endParaRPr lang="zh-CN" altLang="en-US" sz="1400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323850" y="214290"/>
            <a:ext cx="8569325" cy="67126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zh-CN" altLang="en-US" sz="2400" dirty="0">
                <a:solidFill>
                  <a:srgbClr val="0066FF"/>
                </a:solidFill>
              </a:rPr>
              <a:t>二、项目</a:t>
            </a:r>
            <a:endParaRPr lang="en-US" altLang="zh-CN" sz="2400" dirty="0">
              <a:solidFill>
                <a:srgbClr val="0066FF"/>
              </a:solidFill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en-US" altLang="zh-CN" b="0" dirty="0"/>
              <a:t>[1] [836224-1] Analysis of Multi-modal Dynamic Behavior </a:t>
            </a:r>
            <a:r>
              <a:rPr lang="en-US" altLang="zh-CN" b="0" dirty="0" err="1"/>
              <a:t>DataSet</a:t>
            </a:r>
            <a:r>
              <a:rPr lang="zh-CN" altLang="en-US" b="0" dirty="0"/>
              <a:t>，参与</a:t>
            </a:r>
            <a:r>
              <a:rPr lang="en-US" altLang="zh-CN" b="0" dirty="0"/>
              <a:t>2/3</a:t>
            </a:r>
            <a:endParaRPr lang="en-US" altLang="zh-CN" dirty="0">
              <a:solidFill>
                <a:srgbClr val="3366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0" dirty="0"/>
              <a:t>[2]</a:t>
            </a:r>
            <a:r>
              <a:rPr lang="zh-CN" altLang="en-US" dirty="0">
                <a:solidFill>
                  <a:srgbClr val="3366FF"/>
                </a:solidFill>
              </a:rPr>
              <a:t> </a:t>
            </a:r>
            <a:r>
              <a:rPr lang="en-US" altLang="zh-CN" b="0" dirty="0"/>
              <a:t>[748820-6] Human-_intervention for behavioral change in children with autism, </a:t>
            </a:r>
            <a:r>
              <a:rPr lang="zh-CN" altLang="en-US" b="0" dirty="0"/>
              <a:t>参与</a:t>
            </a:r>
            <a:r>
              <a:rPr lang="en-US" altLang="zh-CN" b="0" dirty="0"/>
              <a:t>2/5</a:t>
            </a:r>
            <a:endParaRPr lang="en-US" altLang="zh-CN" dirty="0">
              <a:solidFill>
                <a:srgbClr val="3366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0" dirty="0"/>
              <a:t>[3] [779333-5] Exploring the Effect of Teaching Music on Imitation and Joint Attention skills of Children with Autism through a Xylophone Player Humanoid Robot</a:t>
            </a:r>
            <a:r>
              <a:rPr lang="zh-CN" altLang="en-US" b="0" dirty="0"/>
              <a:t>，主持</a:t>
            </a:r>
            <a:r>
              <a:rPr lang="en-US" altLang="zh-CN" b="0" dirty="0"/>
              <a:t>1/4</a:t>
            </a:r>
          </a:p>
          <a:p>
            <a:pPr>
              <a:lnSpc>
                <a:spcPct val="150000"/>
              </a:lnSpc>
            </a:pPr>
            <a:r>
              <a:rPr lang="en-US" altLang="zh-CN" b="0" dirty="0"/>
              <a:t>[4] [938283-15] Visual and Auditory Perception in Autism Spectrum Disorders</a:t>
            </a:r>
            <a:r>
              <a:rPr lang="zh-CN" altLang="en-US" b="0" dirty="0"/>
              <a:t>，参与</a:t>
            </a:r>
            <a:r>
              <a:rPr lang="en-US" altLang="zh-CN" b="0" dirty="0"/>
              <a:t>3/12</a:t>
            </a:r>
          </a:p>
          <a:p>
            <a:pPr>
              <a:lnSpc>
                <a:spcPct val="150000"/>
              </a:lnSpc>
            </a:pPr>
            <a:r>
              <a:rPr lang="en-US" altLang="zh-CN" b="0" dirty="0"/>
              <a:t>[5] [472157-13] Evaluating the Use of Humanoid Robots at Improving Social Behaviors and Facial Expressions of Children with Autism</a:t>
            </a:r>
            <a:r>
              <a:rPr lang="zh-CN" altLang="en-US" b="0" dirty="0"/>
              <a:t>， 参与</a:t>
            </a:r>
            <a:r>
              <a:rPr lang="en-US" altLang="zh-CN" b="0" dirty="0"/>
              <a:t>4/9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66FF"/>
                </a:solidFill>
              </a:rPr>
              <a:t>项目总的数量：</a:t>
            </a:r>
            <a:r>
              <a:rPr lang="en-US" altLang="zh-CN" dirty="0">
                <a:solidFill>
                  <a:srgbClr val="0066FF"/>
                </a:solidFill>
              </a:rPr>
              <a:t>5</a:t>
            </a:r>
            <a:r>
              <a:rPr lang="zh-CN" altLang="en-US" dirty="0">
                <a:solidFill>
                  <a:srgbClr val="0066FF"/>
                </a:solidFill>
              </a:rPr>
              <a:t>项</a:t>
            </a:r>
          </a:p>
          <a:p>
            <a:pPr algn="just">
              <a:spcBef>
                <a:spcPct val="2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主持：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项</a:t>
            </a:r>
            <a:endParaRPr lang="en-US" altLang="zh-CN" dirty="0">
              <a:solidFill>
                <a:srgbClr val="FF000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参与：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项</a:t>
            </a:r>
            <a:endParaRPr lang="en-US" altLang="zh-CN" dirty="0">
              <a:solidFill>
                <a:srgbClr val="FF000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zh-CN" altLang="en-US" sz="2400" dirty="0">
                <a:solidFill>
                  <a:srgbClr val="0066FF"/>
                </a:solidFill>
              </a:rPr>
              <a:t>三、专利 </a:t>
            </a:r>
            <a:endParaRPr lang="en-US" altLang="zh-CN" sz="2400" dirty="0">
              <a:solidFill>
                <a:srgbClr val="0066FF"/>
              </a:solidFill>
            </a:endParaRPr>
          </a:p>
          <a:p>
            <a:pPr algn="just">
              <a:spcBef>
                <a:spcPct val="20000"/>
              </a:spcBef>
            </a:pPr>
            <a:endParaRPr lang="en-US" altLang="zh-CN" sz="1400" dirty="0">
              <a:solidFill>
                <a:srgbClr val="0066FF"/>
              </a:solidFill>
            </a:endParaRPr>
          </a:p>
          <a:p>
            <a:pPr algn="just">
              <a:spcBef>
                <a:spcPct val="20000"/>
              </a:spcBef>
            </a:pPr>
            <a:endParaRPr lang="zh-CN" altLang="en-US" sz="1400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323850" y="142852"/>
            <a:ext cx="8569325" cy="64683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0066FF"/>
                </a:solidFill>
              </a:rPr>
              <a:t>四、专著</a:t>
            </a:r>
            <a:endParaRPr lang="en-US" altLang="zh-CN" sz="2400" dirty="0">
              <a:solidFill>
                <a:srgbClr val="0066FF"/>
              </a:solidFill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0066FF"/>
                </a:solidFill>
              </a:rPr>
              <a:t>五、获奖</a:t>
            </a:r>
            <a:endParaRPr lang="en-US" altLang="zh-CN" sz="2400" dirty="0">
              <a:solidFill>
                <a:srgbClr val="0066FF"/>
              </a:solidFill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en-US" altLang="zh-CN" sz="1200" b="0" dirty="0"/>
              <a:t>2018-2019 </a:t>
            </a:r>
            <a:r>
              <a:rPr lang="zh-CN" altLang="en-US" sz="1200" b="0" dirty="0"/>
              <a:t>电子与计算机学院主席奖（</a:t>
            </a:r>
            <a:r>
              <a:rPr lang="en-US" altLang="zh-CN" sz="1200" b="0" dirty="0"/>
              <a:t>Chair’s Award</a:t>
            </a:r>
            <a:r>
              <a:rPr lang="zh-CN" altLang="en-US" sz="1200" b="0" dirty="0"/>
              <a:t>）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en-US" altLang="zh-CN" sz="1200" b="0" dirty="0"/>
              <a:t>2018-2019 </a:t>
            </a:r>
            <a:r>
              <a:rPr lang="zh-CN" altLang="en-US" sz="1200" b="0" dirty="0"/>
              <a:t>助教与助研全额奖学金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en-US" altLang="zh-CN" sz="1200" b="0" dirty="0"/>
              <a:t>2017-2018 </a:t>
            </a:r>
            <a:r>
              <a:rPr lang="zh-CN" altLang="en-US" sz="1200" b="0" dirty="0"/>
              <a:t>助教与助研全额奖学金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en-US" altLang="zh-CN" sz="1200" b="0" dirty="0"/>
              <a:t>2017 SVVSD</a:t>
            </a:r>
            <a:r>
              <a:rPr lang="zh-CN" altLang="en-US" sz="1200" b="0" dirty="0"/>
              <a:t>学区创意中心最佳讲师及顾问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en-US" altLang="zh-CN" sz="1200" b="0" dirty="0"/>
              <a:t>2016-2017 </a:t>
            </a:r>
            <a:r>
              <a:rPr lang="zh-CN" altLang="en-US" sz="1200" b="0" dirty="0"/>
              <a:t>助教与助研全额奖学金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en-US" altLang="zh-CN" sz="1200" b="0" dirty="0"/>
              <a:t>2016 RSJ/KROS </a:t>
            </a:r>
            <a:r>
              <a:rPr lang="zh-CN" altLang="en-US" sz="1200" b="0" dirty="0"/>
              <a:t>杰出跨学科研究论文奖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en-US" altLang="zh-CN" sz="1200" b="0" dirty="0"/>
              <a:t>2015-2016 </a:t>
            </a:r>
            <a:r>
              <a:rPr lang="zh-CN" altLang="en-US" sz="1200" b="0" dirty="0"/>
              <a:t>助教与助研全额奖学金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en-US" altLang="zh-CN" sz="1200" b="0" dirty="0"/>
              <a:t>2014 </a:t>
            </a:r>
            <a:r>
              <a:rPr lang="zh-CN" altLang="en-US" sz="1200" b="0" dirty="0"/>
              <a:t>博尔德羽毛球公开赛男子</a:t>
            </a:r>
            <a:r>
              <a:rPr lang="en-US" altLang="zh-CN" sz="1200" b="0" dirty="0"/>
              <a:t>A</a:t>
            </a:r>
            <a:r>
              <a:rPr lang="zh-CN" altLang="en-US" sz="1200" b="0" dirty="0"/>
              <a:t>组单打铜牌，男子双打</a:t>
            </a:r>
            <a:r>
              <a:rPr lang="en-US" altLang="zh-CN" sz="1200" b="0" dirty="0"/>
              <a:t>C</a:t>
            </a:r>
            <a:r>
              <a:rPr lang="zh-CN" altLang="en-US" sz="1200" b="0" dirty="0"/>
              <a:t>组金牌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en-US" altLang="zh-CN" sz="1200" b="0" dirty="0"/>
              <a:t>2013-2014 </a:t>
            </a:r>
            <a:r>
              <a:rPr lang="zh-CN" altLang="en-US" sz="1200" b="0" dirty="0"/>
              <a:t>助研全额奖学金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en-US" altLang="zh-CN" sz="1200" b="0" dirty="0"/>
              <a:t>2012-2013 </a:t>
            </a:r>
            <a:r>
              <a:rPr lang="zh-CN" altLang="en-US" sz="1200" b="0" dirty="0"/>
              <a:t>助研全额奖学金</a:t>
            </a:r>
            <a:endParaRPr lang="en-US" altLang="zh-CN" sz="1200" b="0" dirty="0"/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0066FF"/>
                </a:solidFill>
              </a:rPr>
              <a:t>六、其他</a:t>
            </a:r>
            <a:endParaRPr lang="en-US" altLang="zh-CN" sz="2400" dirty="0">
              <a:solidFill>
                <a:srgbClr val="0066FF"/>
              </a:solidFill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b="0" dirty="0"/>
              <a:t>Expert Systems with Applications </a:t>
            </a:r>
            <a:r>
              <a:rPr lang="zh-CN" altLang="en-US" sz="1400" b="0" dirty="0"/>
              <a:t>， 审稿人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b="0" dirty="0"/>
              <a:t>International Conference on Robotics and Automation (ICRA)</a:t>
            </a:r>
            <a:r>
              <a:rPr lang="zh-CN" altLang="en-US" sz="1400" b="0" dirty="0"/>
              <a:t>， 审稿人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b="0" dirty="0"/>
              <a:t>Journal of Intelligent &amp; Robotic Systems</a:t>
            </a:r>
            <a:r>
              <a:rPr lang="zh-CN" altLang="en-US" sz="1400" b="0" dirty="0"/>
              <a:t>， 审稿人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zh-CN" altLang="en-US" sz="1400" b="0" dirty="0"/>
              <a:t>社交机器人及计算机视觉实验室引导解说员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3"/>
          <p:cNvSpPr txBox="1">
            <a:spLocks noChangeArrowheads="1"/>
          </p:cNvSpPr>
          <p:nvPr/>
        </p:nvSpPr>
        <p:spPr bwMode="auto">
          <a:xfrm>
            <a:off x="476250" y="268288"/>
            <a:ext cx="46085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>
                <a:solidFill>
                  <a:srgbClr val="3333FF"/>
                </a:solidFill>
              </a:rPr>
              <a:t>应聘单位意见</a:t>
            </a:r>
          </a:p>
        </p:txBody>
      </p:sp>
      <p:sp>
        <p:nvSpPr>
          <p:cNvPr id="12290" name="文本框 7"/>
          <p:cNvSpPr txBox="1">
            <a:spLocks noChangeArrowheads="1"/>
          </p:cNvSpPr>
          <p:nvPr/>
        </p:nvSpPr>
        <p:spPr bwMode="auto">
          <a:xfrm>
            <a:off x="611188" y="5643578"/>
            <a:ext cx="46085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>
                <a:solidFill>
                  <a:srgbClr val="3333FF"/>
                </a:solidFill>
              </a:rPr>
              <a:t>其他要求</a:t>
            </a:r>
          </a:p>
        </p:txBody>
      </p:sp>
      <p:sp>
        <p:nvSpPr>
          <p:cNvPr id="12291" name="文本框 8"/>
          <p:cNvSpPr txBox="1">
            <a:spLocks noChangeArrowheads="1"/>
          </p:cNvSpPr>
          <p:nvPr/>
        </p:nvSpPr>
        <p:spPr bwMode="auto">
          <a:xfrm>
            <a:off x="2339975" y="295275"/>
            <a:ext cx="33115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（由应聘单位填写）</a:t>
            </a:r>
          </a:p>
        </p:txBody>
      </p:sp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814388" y="825500"/>
            <a:ext cx="7705725" cy="838200"/>
          </a:xfrm>
          <a:prstGeom prst="rect">
            <a:avLst/>
          </a:prstGeom>
          <a:noFill/>
          <a:ln w="22225">
            <a:solidFill>
              <a:srgbClr val="00B0F0">
                <a:alpha val="61960"/>
              </a:srgb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1400" dirty="0">
                <a:solidFill>
                  <a:srgbClr val="0066FF"/>
                </a:solidFill>
                <a:latin typeface="黑体" pitchFamily="2" charset="-122"/>
                <a:ea typeface="黑体" pitchFamily="2" charset="-122"/>
              </a:rPr>
              <a:t>学科归属：            一级学科：</a:t>
            </a:r>
            <a:r>
              <a:rPr lang="en-US" altLang="zh-CN" sz="1400" dirty="0">
                <a:latin typeface="黑体" pitchFamily="2" charset="-122"/>
                <a:ea typeface="黑体" pitchFamily="2" charset="-122"/>
              </a:rPr>
              <a:t> XXXX                 </a:t>
            </a:r>
            <a:r>
              <a:rPr lang="zh-CN" altLang="en-US" sz="1400" dirty="0">
                <a:solidFill>
                  <a:srgbClr val="0066FF"/>
                </a:solidFill>
                <a:latin typeface="黑体" pitchFamily="2" charset="-122"/>
                <a:ea typeface="黑体" pitchFamily="2" charset="-122"/>
              </a:rPr>
              <a:t>二级学科</a:t>
            </a:r>
            <a:r>
              <a:rPr lang="zh-CN" altLang="en-US" sz="1400" dirty="0">
                <a:latin typeface="黑体" pitchFamily="2" charset="-122"/>
                <a:ea typeface="黑体" pitchFamily="2" charset="-122"/>
              </a:rPr>
              <a:t>：</a:t>
            </a:r>
            <a:r>
              <a:rPr lang="en-US" altLang="zh-CN" sz="1400" dirty="0">
                <a:latin typeface="黑体" pitchFamily="2" charset="-122"/>
                <a:ea typeface="黑体" pitchFamily="2" charset="-122"/>
              </a:rPr>
              <a:t>XXXX</a:t>
            </a:r>
          </a:p>
          <a:p>
            <a:pPr>
              <a:spcBef>
                <a:spcPct val="20000"/>
              </a:spcBef>
            </a:pPr>
            <a:r>
              <a:rPr lang="zh-CN" altLang="en-US" sz="1400" dirty="0">
                <a:solidFill>
                  <a:srgbClr val="0066FF"/>
                </a:solidFill>
                <a:latin typeface="黑体" pitchFamily="2" charset="-122"/>
                <a:ea typeface="黑体" pitchFamily="2" charset="-122"/>
              </a:rPr>
              <a:t>专业归属：</a:t>
            </a:r>
            <a:r>
              <a:rPr lang="en-US" altLang="zh-CN" sz="1400" dirty="0">
                <a:latin typeface="黑体" pitchFamily="2" charset="-122"/>
                <a:ea typeface="黑体" pitchFamily="2" charset="-122"/>
              </a:rPr>
              <a:t>XXXX        </a:t>
            </a:r>
            <a:r>
              <a:rPr lang="zh-CN" altLang="en-US" sz="1400" dirty="0">
                <a:solidFill>
                  <a:srgbClr val="0066FF"/>
                </a:solidFill>
                <a:latin typeface="黑体" pitchFamily="2" charset="-122"/>
                <a:ea typeface="黑体" pitchFamily="2" charset="-122"/>
              </a:rPr>
              <a:t>岗位安排：</a:t>
            </a:r>
            <a:r>
              <a:rPr lang="zh-CN" altLang="en-US" sz="1400" dirty="0">
                <a:latin typeface="黑体" pitchFamily="2" charset="-122"/>
                <a:ea typeface="黑体" pitchFamily="2" charset="-122"/>
              </a:rPr>
              <a:t>教学科研岗      </a:t>
            </a:r>
            <a:endParaRPr lang="zh-CN" altLang="en-US" sz="1400" dirty="0">
              <a:solidFill>
                <a:srgbClr val="0066FF"/>
              </a:solidFill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1400" dirty="0">
                <a:solidFill>
                  <a:srgbClr val="0066FF"/>
                </a:solidFill>
                <a:latin typeface="黑体" pitchFamily="2" charset="-122"/>
                <a:ea typeface="黑体" pitchFamily="2" charset="-122"/>
              </a:rPr>
              <a:t>教学或科研团队名称：</a:t>
            </a:r>
            <a:r>
              <a:rPr lang="en-US" altLang="zh-CN" sz="1400" dirty="0">
                <a:latin typeface="黑体" pitchFamily="2" charset="-122"/>
                <a:ea typeface="黑体" pitchFamily="2" charset="-122"/>
              </a:rPr>
              <a:t>XXX      </a:t>
            </a:r>
            <a:r>
              <a:rPr lang="en-US" altLang="zh-CN" sz="1400" dirty="0">
                <a:solidFill>
                  <a:srgbClr val="0066FF"/>
                </a:solidFill>
                <a:latin typeface="黑体" pitchFamily="2" charset="-122"/>
                <a:ea typeface="黑体" pitchFamily="2" charset="-122"/>
              </a:rPr>
              <a:t>        </a:t>
            </a:r>
            <a:r>
              <a:rPr lang="zh-CN" altLang="en-US" sz="1400" dirty="0">
                <a:solidFill>
                  <a:srgbClr val="0066FF"/>
                </a:solidFill>
                <a:latin typeface="黑体" pitchFamily="2" charset="-122"/>
                <a:ea typeface="黑体" pitchFamily="2" charset="-122"/>
              </a:rPr>
              <a:t>团队负责人：</a:t>
            </a:r>
            <a:r>
              <a:rPr lang="en-US" altLang="zh-CN" sz="1400" dirty="0">
                <a:latin typeface="黑体" pitchFamily="2" charset="-122"/>
                <a:ea typeface="黑体" pitchFamily="2" charset="-122"/>
              </a:rPr>
              <a:t>XXX    </a:t>
            </a:r>
            <a:r>
              <a:rPr lang="en-US" altLang="zh-CN" sz="1400" dirty="0">
                <a:solidFill>
                  <a:srgbClr val="0066FF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1400" dirty="0">
                <a:solidFill>
                  <a:srgbClr val="0066FF"/>
                </a:solidFill>
                <a:latin typeface="黑体" pitchFamily="2" charset="-122"/>
                <a:ea typeface="黑体" pitchFamily="2" charset="-122"/>
              </a:rPr>
              <a:t>团队研究方向：</a:t>
            </a:r>
            <a:r>
              <a:rPr lang="en-US" altLang="zh-CN" sz="1400" dirty="0">
                <a:latin typeface="黑体" pitchFamily="2" charset="-122"/>
                <a:ea typeface="黑体" pitchFamily="2" charset="-122"/>
              </a:rPr>
              <a:t>XXXX </a:t>
            </a:r>
          </a:p>
        </p:txBody>
      </p:sp>
      <p:sp>
        <p:nvSpPr>
          <p:cNvPr id="12293" name="矩形 9"/>
          <p:cNvSpPr>
            <a:spLocks noChangeArrowheads="1"/>
          </p:cNvSpPr>
          <p:nvPr/>
        </p:nvSpPr>
        <p:spPr bwMode="auto">
          <a:xfrm>
            <a:off x="814388" y="1731962"/>
            <a:ext cx="7705725" cy="3724096"/>
          </a:xfrm>
          <a:prstGeom prst="rect">
            <a:avLst/>
          </a:prstGeom>
          <a:noFill/>
          <a:ln w="22225">
            <a:solidFill>
              <a:srgbClr val="00B0F0">
                <a:alpha val="61960"/>
              </a:srgb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20000"/>
              </a:spcBef>
            </a:pP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20000"/>
              </a:spcBef>
            </a:pP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20000"/>
              </a:spcBef>
            </a:pP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20000"/>
              </a:spcBef>
            </a:pP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20000"/>
              </a:spcBef>
            </a:pP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20000"/>
              </a:spcBef>
            </a:pP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20000"/>
              </a:spcBef>
            </a:pP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20000"/>
              </a:spcBef>
            </a:pP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20000"/>
              </a:spcBef>
            </a:pPr>
            <a:endParaRPr lang="en-US" altLang="zh-CN" sz="20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294" name="矩形 10"/>
          <p:cNvSpPr>
            <a:spLocks noChangeArrowheads="1"/>
          </p:cNvSpPr>
          <p:nvPr/>
        </p:nvSpPr>
        <p:spPr bwMode="auto">
          <a:xfrm>
            <a:off x="814388" y="6210316"/>
            <a:ext cx="7718425" cy="400110"/>
          </a:xfrm>
          <a:prstGeom prst="rect">
            <a:avLst/>
          </a:prstGeom>
          <a:noFill/>
          <a:ln w="22225">
            <a:solidFill>
              <a:srgbClr val="00B0F0">
                <a:alpha val="61960"/>
              </a:srgb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dirty="0"/>
              <a:t>无</a:t>
            </a:r>
            <a:endParaRPr lang="en-US" altLang="zh-CN" sz="2000" dirty="0"/>
          </a:p>
        </p:txBody>
      </p:sp>
      <p:sp>
        <p:nvSpPr>
          <p:cNvPr id="12295" name="矩形 1"/>
          <p:cNvSpPr>
            <a:spLocks noChangeArrowheads="1"/>
          </p:cNvSpPr>
          <p:nvPr/>
        </p:nvSpPr>
        <p:spPr bwMode="auto">
          <a:xfrm>
            <a:off x="900113" y="1704975"/>
            <a:ext cx="7416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400" dirty="0">
                <a:solidFill>
                  <a:srgbClr val="0066FF"/>
                </a:solidFill>
              </a:rPr>
              <a:t>一、试讲考核意见：</a:t>
            </a:r>
            <a:r>
              <a:rPr lang="zh-CN" altLang="en-US" sz="1400" dirty="0"/>
              <a:t>该同志试讲</a:t>
            </a:r>
            <a:r>
              <a:rPr lang="en-US" altLang="zh-CN" sz="1400" dirty="0"/>
              <a:t>……</a:t>
            </a:r>
            <a:r>
              <a:rPr lang="zh-CN" altLang="en-US" sz="1400" dirty="0"/>
              <a:t>。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400" dirty="0">
                <a:solidFill>
                  <a:srgbClr val="0066FF"/>
                </a:solidFill>
              </a:rPr>
              <a:t>二、面试考核意见：</a:t>
            </a:r>
            <a:r>
              <a:rPr lang="zh-CN" altLang="en-US" sz="1400" dirty="0"/>
              <a:t>该博士具有</a:t>
            </a:r>
            <a:r>
              <a:rPr lang="en-US" altLang="zh-CN" sz="1400" dirty="0"/>
              <a:t>…….</a:t>
            </a:r>
            <a:r>
              <a:rPr lang="zh-CN" altLang="en-US" sz="1400" dirty="0"/>
              <a:t>。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400" dirty="0">
                <a:solidFill>
                  <a:srgbClr val="0066FF"/>
                </a:solidFill>
              </a:rPr>
              <a:t>三、党政意见综合评价：</a:t>
            </a:r>
            <a:r>
              <a:rPr lang="en-US" altLang="zh-CN" sz="1400" dirty="0"/>
              <a:t>…….</a:t>
            </a:r>
            <a:r>
              <a:rPr lang="zh-CN" altLang="en-US" sz="1400" dirty="0"/>
              <a:t>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867</Words>
  <Application>Microsoft Office PowerPoint</Application>
  <PresentationFormat>On-screen Show (4:3)</PresentationFormat>
  <Paragraphs>74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微软雅黑</vt:lpstr>
      <vt:lpstr>黑体</vt:lpstr>
      <vt:lpstr>Arial</vt:lpstr>
      <vt:lpstr>Calibri</vt:lpstr>
      <vt:lpstr>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Microsoft.com</dc:creator>
  <cp:lastModifiedBy>黄浩 凤</cp:lastModifiedBy>
  <cp:revision>288</cp:revision>
  <dcterms:created xsi:type="dcterms:W3CDTF">2009-07-10T03:14:00Z</dcterms:created>
  <dcterms:modified xsi:type="dcterms:W3CDTF">2020-03-20T04:38:02Z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