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9C268-E9D6-4258-8A91-2CD9D07977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2D7AA-9F31-4CDB-B85A-68E16903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DOF</a:t>
            </a:r>
            <a:r>
              <a:rPr lang="en-US" baseline="0" dirty="0" smtClean="0"/>
              <a:t> talk about the movement it has</a:t>
            </a:r>
          </a:p>
          <a:p>
            <a:r>
              <a:rPr lang="en-US" baseline="0" dirty="0" smtClean="0"/>
              <a:t>CCD talk about the eye contact facial tracking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again this deficits of autism</a:t>
            </a:r>
          </a:p>
          <a:p>
            <a:r>
              <a:rPr lang="en-US" baseline="0" dirty="0" smtClean="0"/>
              <a:t>Talk about in this two years how you feel about working with kids with </a:t>
            </a:r>
            <a:r>
              <a:rPr lang="en-US" baseline="0" dirty="0" err="1" smtClean="0"/>
              <a:t>asd</a:t>
            </a:r>
            <a:endParaRPr lang="en-US" baseline="0" dirty="0" smtClean="0"/>
          </a:p>
          <a:p>
            <a:r>
              <a:rPr lang="en-US" baseline="0" dirty="0" smtClean="0"/>
              <a:t>Why we need robot to do if for 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focused behavior in my study</a:t>
            </a:r>
          </a:p>
          <a:p>
            <a:r>
              <a:rPr lang="en-US" baseline="0" dirty="0" smtClean="0"/>
              <a:t>Explain why eye gaze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we will focus</a:t>
            </a:r>
            <a:r>
              <a:rPr lang="en-US" baseline="0" dirty="0" smtClean="0"/>
              <a:t> on this patterns to see what we can have from ASD and 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is SAR in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name of these robots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pros and cons and why we choose NAO</a:t>
            </a:r>
          </a:p>
          <a:p>
            <a:endParaRPr lang="en-US" dirty="0" smtClean="0"/>
          </a:p>
          <a:p>
            <a:r>
              <a:rPr lang="en-US" dirty="0" smtClean="0"/>
              <a:t>Add names</a:t>
            </a:r>
            <a:r>
              <a:rPr lang="en-US" baseline="0" dirty="0" smtClean="0"/>
              <a:t> of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DOF</a:t>
            </a:r>
            <a:r>
              <a:rPr lang="en-US" baseline="0" dirty="0" smtClean="0"/>
              <a:t> talk about the movement it has</a:t>
            </a:r>
          </a:p>
          <a:p>
            <a:r>
              <a:rPr lang="en-US" baseline="0" dirty="0" smtClean="0"/>
              <a:t>CCD talk about the eye contact facial tracking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1D187-2A86-4CA2-9311-6AF09304FF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7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049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017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B261-B056-469B-AFB1-F041848AC7F4}" type="datetime1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F06B-021B-4354-B864-AF749B28C4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5196000" y="742222"/>
            <a:ext cx="1800000" cy="1800000"/>
          </a:xfrm>
          <a:prstGeom prst="ellipse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A72A-A1DA-4D2D-ABBB-87555462E97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931F-0C5D-482F-A05B-C021C006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2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24.jpeg"/><Relationship Id="rId3" Type="http://schemas.openxmlformats.org/officeDocument/2006/relationships/image" Target="../media/image17.jpeg"/><Relationship Id="rId7" Type="http://schemas.openxmlformats.org/officeDocument/2006/relationships/image" Target="../media/image11.jpeg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11" Type="http://schemas.openxmlformats.org/officeDocument/2006/relationships/image" Target="../media/image22.jpeg"/><Relationship Id="rId5" Type="http://schemas.openxmlformats.org/officeDocument/2006/relationships/image" Target="../media/image19.jpeg"/><Relationship Id="rId10" Type="http://schemas.openxmlformats.org/officeDocument/2006/relationships/image" Target="../media/image21.jpeg"/><Relationship Id="rId4" Type="http://schemas.openxmlformats.org/officeDocument/2006/relationships/image" Target="../media/image18.jpeg"/><Relationship Id="rId9" Type="http://schemas.openxmlformats.org/officeDocument/2006/relationships/image" Target="../media/image20.jpeg"/><Relationship Id="rId1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447836" y="4261204"/>
            <a:ext cx="6832434" cy="2359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2"/>
                </a:solidFill>
              </a:rPr>
              <a:t>Presenter: Howard Feng</a:t>
            </a:r>
          </a:p>
          <a:p>
            <a:pPr algn="ctr"/>
            <a:r>
              <a:rPr lang="en-US" altLang="zh-TW" sz="2400" dirty="0" smtClean="0">
                <a:solidFill>
                  <a:schemeClr val="tx2"/>
                </a:solidFill>
              </a:rPr>
              <a:t>Advisor: Dr. Mohammad H.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Mahoor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2"/>
                </a:solidFill>
              </a:rPr>
              <a:t>Department: Electrical &amp; Computer Engineering</a:t>
            </a:r>
          </a:p>
          <a:p>
            <a:pPr algn="ctr"/>
            <a:r>
              <a:rPr lang="en-US" altLang="zh-TW" sz="2400" dirty="0" smtClean="0">
                <a:solidFill>
                  <a:schemeClr val="tx2"/>
                </a:solidFill>
              </a:rPr>
              <a:t>University of Denver</a:t>
            </a:r>
          </a:p>
          <a:p>
            <a:pPr algn="ctr"/>
            <a:r>
              <a:rPr lang="en-US" altLang="zh-TW" sz="2400" dirty="0" smtClean="0">
                <a:solidFill>
                  <a:schemeClr val="tx2"/>
                </a:solidFill>
              </a:rPr>
              <a:t>5/13/2014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2053" y="1876602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XYLO-BOT: A SOCIAL MUSIC PLATFORM </a:t>
            </a:r>
            <a:br>
              <a:rPr lang="en-US" sz="4000" b="1" dirty="0" smtClean="0"/>
            </a:br>
            <a:r>
              <a:rPr lang="en-US" sz="4000" b="1" dirty="0" smtClean="0"/>
              <a:t>FOR </a:t>
            </a:r>
            <a:br>
              <a:rPr lang="en-US" sz="4000" b="1" dirty="0" smtClean="0"/>
            </a:br>
            <a:r>
              <a:rPr lang="en-US" sz="4000" b="1" dirty="0" smtClean="0"/>
              <a:t>CHILDREN WITH AUTISM</a:t>
            </a:r>
            <a:endParaRPr lang="zh-TW" altLang="en-US" sz="4000" dirty="0">
              <a:ln w="9525">
                <a:solidFill>
                  <a:schemeClr val="bg1"/>
                </a:solidFill>
              </a:ln>
              <a:latin typeface="HelveticaNeue LT 23 UltLtEx" panose="00000400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1</a:t>
            </a:fld>
            <a:endParaRPr lang="zh-TW" alt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053" y="306014"/>
            <a:ext cx="1800000" cy="14723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5905500"/>
            <a:ext cx="3000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4762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12" y="-57872"/>
            <a:ext cx="9692640" cy="1007501"/>
          </a:xfrm>
        </p:spPr>
        <p:txBody>
          <a:bodyPr/>
          <a:lstStyle/>
          <a:p>
            <a:r>
              <a:rPr lang="en-US" dirty="0" smtClean="0"/>
              <a:t>What is SAR?</a:t>
            </a:r>
            <a:endParaRPr lang="en-US" dirty="0"/>
          </a:p>
        </p:txBody>
      </p:sp>
      <p:pic>
        <p:nvPicPr>
          <p:cNvPr id="3074" name="Picture 2" descr="http://www.financefroma-z.com/statics/W_09_robots_0819_a_v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2465" y="2262392"/>
            <a:ext cx="29008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078" name="Picture 6" descr="http://www.uta.edu/utari/_images/headers/robotics-assistive-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60" y="1267690"/>
            <a:ext cx="3287183" cy="16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2.bp.blogspot.com/-exvt-Oy8G6A/Ussg1q38ZMI/AAAAAAAAA1s/2sBZV4WtbgM/s1600/1535483_10152110460223818_2019194995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78668"/>
            <a:ext cx="3120901" cy="31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net4.cbsistatic.com/hub/i/2007/03/27/66ef9be5-f4d7-11e2-8c7c-d4ae52e62bcc/4c3fd39853075cd949671863a4e0bc1d/keep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34" y="43748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facwiki.cs.byu.edu/AR/images/thumb/f/fd/Asimo.jpg/180px-Asim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16" y="604909"/>
            <a:ext cx="1714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data:image/jpeg;base64,/9j/4AAQSkZJRgABAQAAAQABAAD/2wCEAAkGBhAQDxUPDxAPEBQQFBAPEBAPEBAPEBAQFRQVFBURFhQXHCYeFxkjGRIVIC8gIycpLCwsFR4xNTAqNSYrLCkBCQoKDgwOFA8PFCkcHBgsLS0pKSkpLCkpKSksKSkqLSkpLSksKSwsKSwpKSkpLDUsKSksLiwpLCkpKSkpKSk0Lv/AABEIARMAtwMBIgACEQEDEQH/xAAcAAABBQEBAQAAAAAAAAAAAAAAAQIEBQYDBwj/xABCEAABAwIEBAQEBQAHBgcAAAABAAIDBBEFEiExBhNBUSJhcYEHMpGhFCNCUrEzYnKCwdHhFRYkQ2OSRFNzdKKy8P/EABoBAQEBAAMBAAAAAAAAAAAAAAABAgMEBQb/xAAmEQEAAgICAgECBwAAAAAAAAAAARECAwQhEjFRE0EFIjJhgZGx/9oADAMBAAIRAxEAPwD0SyLJbJbLbZLJbITrIG2S2S2RZAlktkqXL7eqBtkWTXP7XPoFye5/Rv1KDvZLZV72S+X0UaQTDt9EFzZLZZ19ZM3p9CQmf7fe35g77OCDSWRZUUPE7djlP1afurGDF4n9cp/rbfVBMsksnDVCBtkWSosgSyLJyRA2yE5CBiVFkqBE5InNbfQIEXRkBOp0CkRU1t9SpLKe+pQQ2w9h7lPbRdTr6qe2FOyKIhCkHZL+GCl5UWQQnUwXGSkCsi1c3sQU01COyrqrCwei0T2qNLGqrG1eDjsqmankj+UkeR1b/otzPACqitogRsoKOg4lkhcGu0v+lxu13oVs8OxJk7MzN/1N6hYPEcPBBafY/tPQqDgePSUswa89ba/qH7SpE/Ky9VshcqSqbKwSMNw4X9PJdVpCIslQgbZKlQgYlQlaL6BAscZcbBWENOG7bop4cosN+pUuOJA2OJdg1KGp1llk2yQhOTSUDSmkqHimJchodypZczgwiFudzQQSXkXvYAdLnZUdTxHKHWcYIA2Y08gaXVMgzi0T/APy9Q8nO21mam2qWrTlyjsrI3vdGyRjnxhpkY1wLmB18uYDUXyutfsVknxvlDRPzpQ8SUsn4hzaeFzwQ+Nwi2eS5zBoQfyz10XfAZ7VEbgQRLG6mkbDCSxskNsrnyPHMH5fKAvcePzBUsaV7VwkapbguTmLSoErFAqIVcSRKFM1v7m/UKjM19HfosfjeH9evfqvRqqnWbxekuCpIi8CcRZXciQ6ONtejujvdehWXilSDDKHjTWx/wA16rwxiwqIASfEyzXefYpAtkJUllQiVCEDFLoouvsFFVpSNsAPRBIijXcBI1qesskQhIUCOTCnlMKCuxvD2z08kTmNfmbcMf8AK5zfE0HyzALL0AEzmBsmUTs5bn08ThllhNy90rrSNuxthckfmb6gnblY+uidE+TSQ8iRtTEXyMghsTq0EaFozMFjb5T55pKvPqr4w00VZI38C6eHmtD5ny/myOjuzmsjy5QfmIBOum2w3s8jXtM0RdJGeVX0zpHtigymxuPK0jT/AHD1+bPYr8DqaqqTUxVs0MM3jdCxjX+F3itHJm0brpcG2nZa7EMKhpm0+QRsjha2ku9sj3CG2VrbtBGgLz4ha5Go6pIX8Egka17SCHgOBBuCCLhMqpwzQan+FG4ckdyix4feF747yRsjLgDcEBhIy6kDrpqAo9VVNBJc5o73cAtQOFTIXbm6raoJ1Tj9K3eoi9ng/wAKpreKaNoLnVEYA3JuAL6bqqWSpez5HEeR1b9P8lV1uOgHLM3JfQPGrCex7e6d/tqnlGaOaN4N7FrgQVEqXNcLaOB91BX4nTh4JFjfspPBGMmCYMedD4HenQqpnY+nN23dEd2nUs9PJcXyAOErNjuoPbghVHCuKc+maSfEzwu/wP0VxZaDUJbIQIwaq0ptz7Ksj3CtqfdREsJUBCiBNKfZUfG2Fy1OHVMEDnNlkieIixxY4yDxNbcbAkWPqguCmlZL4aUFZR4ZHTV4Akjc8MAl5rmwuOZrHO2BaXEWBIsBr0GmNc3qD7WQdCs9xBTBs0c55LQQ6CVz2SOfldcNylpygDM8+JpG2ostBHMx3ykX7bH6LhiNFzY3R5nMzbPYSHN8wRqD6JKqSgxKVkccWTNZ8lOZZQyANcP6O0bTZwNwPCQdDoo/4yWbKHyuOcSwuZTsyxtmYcwOcjOx2XKNyPEfVXDMDiu5zwZC8xueXnQvYCA+w2Op+qnNYBfKALkk2AFydyfNSpFNhEErZeaY8gliZzc7iZeay4BOwIIBPyj5vZM4hqIGRl80cb7D9bGuP3Cu5DovNePK8yTCAHRozu8+wV9CpoWsqp/6JjW32a0N09lrP93aPIWmCN4Is4OGYEdiCsZw/WCOUlxAABuToAO5W/w3h+apaJJ3vp4jq2Nvhme3u5x/owew8XmNktVNPQUMbQCyCJo0A8LGgdgFEZS4bIbNfDfpllaD/K085wmk0DYS/YmxnlPq83J9yqLFuIqRwIFPI4d+VYfdZ8lpwrOEYnNIDpAD2dcW91npOFeTcB7nA9CAkbxT+HfeneWt6wTA8ojsP2HzFvda6lnirKfnRC1jlkYbF0b7Xse4IIIPUKxMSM9wPiRgqTA82D/Dr57FelryjHqMwvbM3TKRf0XpWDV/PgZJ1Is7+0N1qETUIQqEZuFaQHVVQVlC7UeyIsAlSNQ59llA59lyfIuUswAzOcGjqXEAD3Kp6vjCjj05oee0YL/uNPugs5FHes3iHxEhj3YW9hI4Bx8wxtyVTy/E0H5YXW75Hn+bH7J5Q1UtlURBwsftoR5g9CoOHY/JDP8Ah6l2dhIDJT8zb/KHHqDtdZmPjx8hszlgnZrmPa72Djqnt5tQ/VpLnaaCyXY9Lc1MS0UbuSwP+YNaHeoCVzVUcZdl5HjL81VM4/vyj0aAP5uvXZRovIMWFqiVv/Vk/lQU9NiLKepY57eZlcH8q9s7r3YCegvr9F6yaN8sBqcRnyxhpldDETHDGwC/iPzO0XiErr1wvsHR/wCC9q45dfC/DsX02a37c7bD/uy/VXVh55xjP3ljbs+nryz+ImWXk4qId/wdPBTxjYvj5kzh3dqMvpr6pzOJXvs2cN8RDRJGC1oJ0Ac0k2F9Lg9dbbryzj2eVr4wC9sZb0JDS++t7dbWV1wdUOkp3h7nyRg5WPk3IyfmNB6tB6r2Y06Mtk8eMKmPu+cy5PKw1Y8udkTEz+mvtf8AqfxJAC46d1fcC4oC5oeRmdkoZbkXe0tc6mlPdwLHx+lu6pcVc5waTuWsLr/uLRf3urbhGgLKiMHeUxtLBo67JWShx7AZD56rw5/Lk+njuGg4gwkPicLdCq/4dYgbOgcdRe3q3T+P4W2rqcZXe68vwqp5GIPtsJAfY6FbHqCEDVCoRTKZ2g+ihqRSnce6C3jOi411K6RtmSuiP7mta429HBdIDouiyyz03B1O7xVD56gjrLKcv/a2wCzMWDtrp3R0UbaenidkkqwMz5HjdkV+37v/AMdDxlVyFsdHCcslY/lBw3ZGBeR/s3+Vd0NHFSwNiYGsjiaGi9gLdye53WZ76a9Kai4AoIhpDnPV8ri9zj3JPVS34BSgaQRj+6FU498S6OmcY2iWokAByQMJbrtd506dLrz/ABD42VEkvJgjp6cl2S8pdIQb2sXaNBvpsuTHTlNde3DlyMcZmLuY909Br+GaZ4sYm+wXXBmilc1j/FG8hjJHfNE8/K1x6tOwO4NtwdMfgVdXTSmKrqjd4c+MxtawAt+aM2tsDcHsD2158W0M8cRc2omIOhGdwv8AdNmrPVl45RS6d+G/CM9c3EvXUyRqqOCsWdVYfDNJq8tySHa8jCWOd7lt/dXSy2ivC8o4wpjHWydn5ZB6FoB+7SvWnhYvj7BnSRieMXfFuB+pvUfyivI8SiLJg8AnNbYX1H+i9v4ftWYeGTMdaSPI8OBaSLWuD09QvL4qHm2yi4db2XpnCQkhhEcjg4D5b6EDtfqsxcT0s9x2zVXwDUNfkaGTxk+F5LWkDpnY7S/m29+wXccEOaAJXsDB80cYJLh+25sAO+hvst+6e+2UKLLTB3zOJ8m6fdd6efunHxv+a7eXj+FcbHPz8Z67q+v6ef4jQ2daJhL3bWBfIfTt7K94U4ZNMTUTkc0ghjAb8oHck9XnbTbubrQR07IwcjQ2+5G59TuVBr6rKCulGL1bNxfEmsYdei8mNRmqpHDqR/ir3iTGLgi6y2F6uce6so9iwiozwMd5AH20QoPCcl6e3Y/4IWhchdIDZw+i5hKCgt6Zy7lQ6Z+vrYqaFlmWG41xoUddTTlnMJjqI4mk2HMcYxmJ7AH7rRwYPms+qdz375doWHs1nX1Nyq7j3hv8ZTDKDzIHCWPLbM4bPYL9S3bzAV9QTNfEx7HZ2ua0hx3Om5HQrFdtX08841o3R1peBZsrI3MIGl2NDC0emUH+8vHYeBqvnGPI1wcCzmlzS2xFs+W+a9tbW3+q+o62gimAEsbJA05mh7QbOta49iR7rlHSxxi0bGMHZjQ3+F38uRrz1YYZ4zePxNPJx4e7Xv2bNecRGz3cXN/t3DA4PgM/PhkMbmsiL35n+G/5TowLHW55l9uhWhqsDZNpM4lu5azw38i7/JW05tvomxUDpPmBYzqDo9/lb9I+/wDK4eRvy35eUxVdO3w+LjxNX08Zvu7l14ZpGxU4bG0MYXSOY0X+QuNjrqb2v7q1KY0WFgLAaADQAdk5cDsucjVArntDTm7KdPe2iq6jD3P3Wlh5LitVypHiM5CyTO0bB8ZOo9RdbHh3EzKwE3873U+t4Jgeczxc7qHI1kBtcAIrSU8ilZ1m6XHGdCCpD8X00QWNVUgDdYziTGwAQCpOK4mcp1Kw2LVRcdSgr62qLzquuHC1z5qF1VhEMrFkejcFPvC71H8ITOA2n8MXd3fwP9Uq0NGlSJQqJdM/by0Vkxyp4Drbv/KsqeS4UlJdyuMdM1pJb4cxLiB8pcd3W6EruCiyiOeTz+ya6HuT7aLtZFlBxZA0agC/fc/VPCdZCoVCTMFkeJPiRBSzijgimrat/wAtNTAEtvsZHnRg+tr3tZBrXnRVeI45FCCXOGnnZYfFqHimtbdhoMPa4A8vnOkmb5OeGObf0CzjvgbidRc12KR3J1y8+oH0cWD7Iq74i+KUbTkjeLuuAGAvcffYe9lmY566vHMiic2LW888gZGD2FvmP9knzstJRfDHCsPAkn5lfIy2UT2MQIFtIh4bet1Hxatqqt1mtMcbdGsaLABVWWw6sqqeqaydjJo3Oyk0rnGRoOxDXDxdNAvTH0QYAQ7MCLtd0I7rz7F8NdG3N1bqrfgHE7089Gf/AApbNB/7ea5yDya9rvZwQT8ZeANwsTWS3cbK1xrFcxICp4Yi4qB9NDc37LvMei6ABoVpwtghqagXHgZZ0h8ujffZBvOGKLlUkbToS3OfV2v8WSq0QtBqUICEDmmxupsT7H11UFd4HdPogsmPXQOUKORd2vWUdsyMy55kt0Q4uTboSoOco8JPYErF/CXAGx0hxB4zVOIufUzPdq5jXOOWEHoAPuT2FtzZZ3gd+SOejcfFRVU8XQflSH8RDby5c7R/dKDRlpXCaC+6kgpHBBTzYOw6kXUKpoWNGgA9lfSKmxWSzSq0874tcACPVZvhiQsro3AX50FTSvI6WbzmX8rxEe6seKqvM8i/VRqVraKF9bVgxhjc1LG4iOSomuAGtaQXZbXubbFQVcji5x6m5U+COw81f8HcHtq6ZlW90kTZ7vYwsbzCy+jr3IAO402WzoOFaWHVsecj9Uhzn6bfZKGHwrhmeoIIblZ1e7Rvt39l6FhWFR00QjjHm5x3c7uVMQqBCEKhiVASoBKDZIlQSmPvr1XVr1Ba6y6iZQS+YlEqitmXTmIJIkTg5RmzJ3MHooiWCs/i1Y+mr6eUl34eqDqSUfpiqPngl8g4B7Ce/LUzEeIaalYZKieKJo/U94aPTXcryrj/AOMVPU076OhY9/My5qmRuRrACHXYx3iLtNyAB5oU9pumySBou4gDuTYLwfCfiPXmkljkqZHPMbYKd9m8xsr3tYJMwALsrS51z+1Z3geumrcZpebNPUCOWSRrppHvdkYJHh5ubXuW/ZEfR09a3pd3pt9Tos9jlZExuaqqYaVh0BfIxhd5Bz9L+gK68RYwKOklqS3MY2+Bl7cyVxDY47/1nlo915lHXNllDmRsr6wuPLmmP5Dqhl+bUuv8tHT/ACsGznEmxIDlV9E4y4qhpWMkwyKpbKJG/wDETUZdDKL3LRJM3Nc20yWBF/IrrwTwLPXzuxTGWufnJEdPO1zSbHQuYfljH6W9d1ouD8AilqDiMkslY+McmKqmvklk1Ms0DL2ZELhjSAPlcbm4K3CBrWgCwAAFgABYADYAISoVUlkIQgEIQgaEICEDkIQgEISoEI7Jpc/sD7p6EGe4n4hno4hMYc7S4MJY64jJ+UyG3haTYZgDa+qyddx1Uy00b4QOY5xZPCxwe+A6+FxIAuLDp+oLacaPa3DqlzmhzRE4uadnN0uD5LxelxF0bhUNaMsrmU8wJJyPF8kp9WaE9wESVzxJXc7DmueQJmzPjEL3Zn5XMDjM525bdobssHS0zifFYaOIIFxcbD3V9ieNOc5zDGwFri3d24NlwioQRcuIvqQLWCiQmYXDTjLzZg0Z2l2h0bYh3vYketl2+E2H1EmJmWJzITG10soewSB0UkgDmNsRlcRex6dlV/ggb6vFjYXy2doDceWv2Wq+FMU4jr6mndCx0YiiifUguiPLL3vD8pBaCCPEDpvboir/AOMuKx8qGic8t5r/AMRK1ur3xRfLG3+s55aB6E9F04E+HjmMdUYgA51Q1rfwX/Ihhb8kT2/rtf5TcX3udVUcBUb8YxJ+M1cYDIBHHTMsTEZWi2ZpdYkNN3a9X+S9ZQDWgCwAAGgAFgB2SpEKqEIQgRCEIBCEIG2SoCEAlQhAJUiAgVVnEeL/AIWndKAC75WA7ZjoCfLVWjW30Xl3xX4gInFK06RBriP65F8x9nKSIEvF1TNIaQufUCqBpzFa5L3A2czKLix1NtLNK12AfCCJkUjKx+fmvDssL3tAiaPCwk9bl3iAB1tfRP8Ag5wu2OlGISNBmqcwicbHl0wdYZe2fLmJ7ZR0XoblIRmf9wcObctpIC47ve3mPPq51yqXF+BYCDkjY3+y0D+Fu3qLMqPF8a4Pc1j2M8DnZcshzOLLXuAL2sb63vtpZZOvramiw84ePy2zPfNUSMv+edAI7nZoDW6C19ff3rEqZpGyxuO4HFMx0T2gh31B6OHYhCjfhHxOz8MzD5AxjoweUWjKJL3fY93G979dey9JXzZTSPgfyibSUsgjzjQ+E3jcLdCLfUr3ThriPnjlS+GVuhvpn8/VIkXyEqRVQhCRAFCEIBCEIGpUiAgchIlQCVrbpWsJUuGFQEMK+dPifORitXvdrwBf/wBNuX+V9JgLwL434WYsTbN+mrjY4eckRyv+3LUke0cHwCPDaRg2ZTUzQe9o26q2cs98OqrmYRRuve1PFGf7Ubch97tWhciOLyo8qkPUaVVVTiB0WRxKexK1eJnQrC4vNYnyuT6IPLeMKm1fMW9WsDrd8jdfUGy9XxaBwlErLtLmxPuNLOLGk/deQPp3VlY1rNHVUzYmmxOkjsrTbyFvovoGto2uuCNBoD2A0H8LJDpw9xQJbRTENk2DjoH/AORWiK85rMMLTf6EK2wbip0do6i7m7CTct9e4Woka9CZFK1wDmkOB1BBuCnqgQhCAQkuhAiEBOa2+yBF0ZESukUClMjUDYobLsAgJUQqw3xh4ZNZhrnxgmWkP4mOwuXNaCJGAdSWXIHUtC3BSOCDzb4CYuJMPkpbgupZSRrqYpvG13/dzB7L0xwXjmGQMwHiDlkmOlxAFkOngGd4ysNtskhAvsGyL2UhREd4UaVqmPCjTBVVDio0K8r46ruXEWg+KW7B/Z/Ufp/K9Uxh4DSSQAASSdgBuV8/cTYx+KqHSNuWA5IWjUlt7AgdS46+4UlWi+EOCc6udUuF20jCW9jNIC1vuG5z7heuzQqBwNwx+AoWQuA5r/zqg/8AVcB4f7oAb/dV09isCmmiGx2Kpq3DbajUFaiaFQ5IfK4RWfoK+anN4zp+pjtWlavDOIYpvCfy3/scd/Q9VTVGHA6t+irpqQg2IsoU3yQrH0OMzw6X5jf2u3Hod1fUWPQy6XyO/a/T6HqqixQkQqO8cHdSGRJ7WJ4CyBrE8JLpVQqEJEQJSkQgzHxB4MjxSidTus2Rv5lPIf0SgEC/9UgkH1vuAofwx42dVRGhrbx19EOXURSaPka2wEwH6ulyOpB2cFsiszxRwJTVz2z5pKepi/oaymcY5meROzhuLHYE2tcqDTvKhVctgvOa/hnilhtT4vDM3vLHHG+3mDG7/wCygx8KcTSksq6yB8bmSsLRKI7udG5rHXjjB0cWu9lRS/FbjwPDqGmdfNdtQ9puAP8AygRuT1+iX4R8EmeVuITt/JgI5ANiJpx+sd2sP/yH9UrXx/ByjfUNqKkMcGMiZyIW8qJ7mNAL5CNXkuudLX63W6ip2sa1jGtY1gDGMYA1rGgWDWgaAADZAxy5PC7uauTmoqO9q4PjUtwXNwVVAfAuL4uhAPqrFzFydGoKp9A07G33CjS0BG4v5hXLolzMZShV09TLHpG82/a7UfQoVi+IHcA/yhQbJCRKiIWK4o2na0u/5j2xgnYE31P0Vh2ULEcMhqY+VOwSMJDrG41GxBGoXengbG0MYLNaLAXJsPU6lVHVCLpLooRdIkQdHEW81zKEIGlNKcSkQNKYV0KaQg5OC5Oau5CYWoI5auTmqS5q5uag4WVPgmIOp6yWmqWSFlQTJDMI3yR3OhY5zQQ3pvbYq7LUlkHB8epttfT0XMsUotXMtVEZzEJamQMbmJsBZCDTBBQhQCVCEAgoQqEKEIQIUIQgQppSIQCQoQgRyYUIRTHJhSoQcimlCECJjkIQRJmgyMaRcFzrg7GzHFCEIj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" descr="data:image/jpeg;base64,/9j/4AAQSkZJRgABAQAAAQABAAD/2wCEAAkGBhAQDxUPDxAPEBQQFBAPEBAPEBAPEBAQFRQVFBURFhQXHCYeFxkjGRIVIC8gIycpLCwsFR4xNTAqNSYrLCkBCQoKDgwOFA8PFCkcHBgsLS0pKSkpLCkpKSksKSkqLSkpLSksKSwsKSwpKSkpLDUsKSksLiwpLCkpKSkpKSk0Lv/AABEIARMAtwMBIgACEQEDEQH/xAAcAAABBQEBAQAAAAAAAAAAAAAAAQIEBQYDBwj/xABCEAABAwIEBAQEBQAHBgcAAAABAAIDBBEFEiExBhNBUSJhcYEHMpGhFCNCUrEzYnKCwdHhFRYkQ2OSRFNzdKKy8P/EABoBAQEBAAMBAAAAAAAAAAAAAAABAgMEBQb/xAAmEQEAAgICAgECBwAAAAAAAAAAARECAwQhEjFRE0EFIjJhgZGx/9oADAMBAAIRAxEAPwD0SyLJbJbLbZLJbITrIG2S2S2RZAlktkqXL7eqBtkWTXP7XPoFye5/Rv1KDvZLZV72S+X0UaQTDt9EFzZLZZ19ZM3p9CQmf7fe35g77OCDSWRZUUPE7djlP1afurGDF4n9cp/rbfVBMsksnDVCBtkWSosgSyLJyRA2yE5CBiVFkqBE5InNbfQIEXRkBOp0CkRU1t9SpLKe+pQQ2w9h7lPbRdTr6qe2FOyKIhCkHZL+GCl5UWQQnUwXGSkCsi1c3sQU01COyrqrCwei0T2qNLGqrG1eDjsqmankj+UkeR1b/otzPACqitogRsoKOg4lkhcGu0v+lxu13oVs8OxJk7MzN/1N6hYPEcPBBafY/tPQqDgePSUswa89ba/qH7SpE/Ky9VshcqSqbKwSMNw4X9PJdVpCIslQgbZKlQgYlQlaL6BAscZcbBWENOG7bop4cosN+pUuOJA2OJdg1KGp1llk2yQhOTSUDSmkqHimJchodypZczgwiFudzQQSXkXvYAdLnZUdTxHKHWcYIA2Y08gaXVMgzi0T/APy9Q8nO21mam2qWrTlyjsrI3vdGyRjnxhpkY1wLmB18uYDUXyutfsVknxvlDRPzpQ8SUsn4hzaeFzwQ+Nwi2eS5zBoQfyz10XfAZ7VEbgQRLG6mkbDCSxskNsrnyPHMH5fKAvcePzBUsaV7VwkapbguTmLSoErFAqIVcSRKFM1v7m/UKjM19HfosfjeH9evfqvRqqnWbxekuCpIi8CcRZXciQ6ONtejujvdehWXilSDDKHjTWx/wA16rwxiwqIASfEyzXefYpAtkJUllQiVCEDFLoouvsFFVpSNsAPRBIijXcBI1qesskQhIUCOTCnlMKCuxvD2z08kTmNfmbcMf8AK5zfE0HyzALL0AEzmBsmUTs5bn08ThllhNy90rrSNuxthckfmb6gnblY+uidE+TSQ8iRtTEXyMghsTq0EaFozMFjb5T55pKvPqr4w00VZI38C6eHmtD5ny/myOjuzmsjy5QfmIBOum2w3s8jXtM0RdJGeVX0zpHtigymxuPK0jT/AHD1+bPYr8DqaqqTUxVs0MM3jdCxjX+F3itHJm0brpcG2nZa7EMKhpm0+QRsjha2ku9sj3CG2VrbtBGgLz4ha5Go6pIX8Egka17SCHgOBBuCCLhMqpwzQan+FG4ckdyix4feF747yRsjLgDcEBhIy6kDrpqAo9VVNBJc5o73cAtQOFTIXbm6raoJ1Tj9K3eoi9ng/wAKpreKaNoLnVEYA3JuAL6bqqWSpez5HEeR1b9P8lV1uOgHLM3JfQPGrCex7e6d/tqnlGaOaN4N7FrgQVEqXNcLaOB91BX4nTh4JFjfspPBGMmCYMedD4HenQqpnY+nN23dEd2nUs9PJcXyAOErNjuoPbghVHCuKc+maSfEzwu/wP0VxZaDUJbIQIwaq0ptz7Ksj3CtqfdREsJUBCiBNKfZUfG2Fy1OHVMEDnNlkieIixxY4yDxNbcbAkWPqguCmlZL4aUFZR4ZHTV4Akjc8MAl5rmwuOZrHO2BaXEWBIsBr0GmNc3qD7WQdCs9xBTBs0c55LQQ6CVz2SOfldcNylpygDM8+JpG2ostBHMx3ykX7bH6LhiNFzY3R5nMzbPYSHN8wRqD6JKqSgxKVkccWTNZ8lOZZQyANcP6O0bTZwNwPCQdDoo/4yWbKHyuOcSwuZTsyxtmYcwOcjOx2XKNyPEfVXDMDiu5zwZC8xueXnQvYCA+w2Op+qnNYBfKALkk2AFydyfNSpFNhEErZeaY8gliZzc7iZeay4BOwIIBPyj5vZM4hqIGRl80cb7D9bGuP3Cu5DovNePK8yTCAHRozu8+wV9CpoWsqp/6JjW32a0N09lrP93aPIWmCN4Is4OGYEdiCsZw/WCOUlxAABuToAO5W/w3h+apaJJ3vp4jq2Nvhme3u5x/owew8XmNktVNPQUMbQCyCJo0A8LGgdgFEZS4bIbNfDfpllaD/K085wmk0DYS/YmxnlPq83J9yqLFuIqRwIFPI4d+VYfdZ8lpwrOEYnNIDpAD2dcW91npOFeTcB7nA9CAkbxT+HfeneWt6wTA8ojsP2HzFvda6lnirKfnRC1jlkYbF0b7Xse4IIIPUKxMSM9wPiRgqTA82D/Dr57FelryjHqMwvbM3TKRf0XpWDV/PgZJ1Is7+0N1qETUIQqEZuFaQHVVQVlC7UeyIsAlSNQ59llA59lyfIuUswAzOcGjqXEAD3Kp6vjCjj05oee0YL/uNPugs5FHes3iHxEhj3YW9hI4Bx8wxtyVTy/E0H5YXW75Hn+bH7J5Q1UtlURBwsftoR5g9CoOHY/JDP8Ah6l2dhIDJT8zb/KHHqDtdZmPjx8hszlgnZrmPa72Djqnt5tQ/VpLnaaCyXY9Lc1MS0UbuSwP+YNaHeoCVzVUcZdl5HjL81VM4/vyj0aAP5uvXZRovIMWFqiVv/Vk/lQU9NiLKepY57eZlcH8q9s7r3YCegvr9F6yaN8sBqcRnyxhpldDETHDGwC/iPzO0XiErr1wvsHR/wCC9q45dfC/DsX02a37c7bD/uy/VXVh55xjP3ljbs+nryz+ImWXk4qId/wdPBTxjYvj5kzh3dqMvpr6pzOJXvs2cN8RDRJGC1oJ0Ac0k2F9Lg9dbbryzj2eVr4wC9sZb0JDS++t7dbWV1wdUOkp3h7nyRg5WPk3IyfmNB6tB6r2Y06Mtk8eMKmPu+cy5PKw1Y8udkTEz+mvtf8AqfxJAC46d1fcC4oC5oeRmdkoZbkXe0tc6mlPdwLHx+lu6pcVc5waTuWsLr/uLRf3urbhGgLKiMHeUxtLBo67JWShx7AZD56rw5/Lk+njuGg4gwkPicLdCq/4dYgbOgcdRe3q3T+P4W2rqcZXe68vwqp5GIPtsJAfY6FbHqCEDVCoRTKZ2g+ihqRSnce6C3jOi411K6RtmSuiP7mta429HBdIDouiyyz03B1O7xVD56gjrLKcv/a2wCzMWDtrp3R0UbaenidkkqwMz5HjdkV+37v/AMdDxlVyFsdHCcslY/lBw3ZGBeR/s3+Vd0NHFSwNiYGsjiaGi9gLdye53WZ76a9Kai4AoIhpDnPV8ri9zj3JPVS34BSgaQRj+6FU498S6OmcY2iWokAByQMJbrtd506dLrz/ABD42VEkvJgjp6cl2S8pdIQb2sXaNBvpsuTHTlNde3DlyMcZmLuY909Br+GaZ4sYm+wXXBmilc1j/FG8hjJHfNE8/K1x6tOwO4NtwdMfgVdXTSmKrqjd4c+MxtawAt+aM2tsDcHsD2158W0M8cRc2omIOhGdwv8AdNmrPVl45RS6d+G/CM9c3EvXUyRqqOCsWdVYfDNJq8tySHa8jCWOd7lt/dXSy2ivC8o4wpjHWydn5ZB6FoB+7SvWnhYvj7BnSRieMXfFuB+pvUfyivI8SiLJg8AnNbYX1H+i9v4ftWYeGTMdaSPI8OBaSLWuD09QvL4qHm2yi4db2XpnCQkhhEcjg4D5b6EDtfqsxcT0s9x2zVXwDUNfkaGTxk+F5LWkDpnY7S/m29+wXccEOaAJXsDB80cYJLh+25sAO+hvst+6e+2UKLLTB3zOJ8m6fdd6efunHxv+a7eXj+FcbHPz8Z67q+v6ef4jQ2daJhL3bWBfIfTt7K94U4ZNMTUTkc0ghjAb8oHck9XnbTbubrQR07IwcjQ2+5G59TuVBr6rKCulGL1bNxfEmsYdei8mNRmqpHDqR/ir3iTGLgi6y2F6uce6so9iwiozwMd5AH20QoPCcl6e3Y/4IWhchdIDZw+i5hKCgt6Zy7lQ6Z+vrYqaFlmWG41xoUddTTlnMJjqI4mk2HMcYxmJ7AH7rRwYPms+qdz375doWHs1nX1Nyq7j3hv8ZTDKDzIHCWPLbM4bPYL9S3bzAV9QTNfEx7HZ2ua0hx3Om5HQrFdtX08841o3R1peBZsrI3MIGl2NDC0emUH+8vHYeBqvnGPI1wcCzmlzS2xFs+W+a9tbW3+q+o62gimAEsbJA05mh7QbOta49iR7rlHSxxi0bGMHZjQ3+F38uRrz1YYZ4zePxNPJx4e7Xv2bNecRGz3cXN/t3DA4PgM/PhkMbmsiL35n+G/5TowLHW55l9uhWhqsDZNpM4lu5azw38i7/JW05tvomxUDpPmBYzqDo9/lb9I+/wDK4eRvy35eUxVdO3w+LjxNX08Zvu7l14ZpGxU4bG0MYXSOY0X+QuNjrqb2v7q1KY0WFgLAaADQAdk5cDsucjVArntDTm7KdPe2iq6jD3P3Wlh5LitVypHiM5CyTO0bB8ZOo9RdbHh3EzKwE3873U+t4Jgeczxc7qHI1kBtcAIrSU8ilZ1m6XHGdCCpD8X00QWNVUgDdYziTGwAQCpOK4mcp1Kw2LVRcdSgr62qLzquuHC1z5qF1VhEMrFkejcFPvC71H8ITOA2n8MXd3fwP9Uq0NGlSJQqJdM/by0Vkxyp4Drbv/KsqeS4UlJdyuMdM1pJb4cxLiB8pcd3W6EruCiyiOeTz+ya6HuT7aLtZFlBxZA0agC/fc/VPCdZCoVCTMFkeJPiRBSzijgimrat/wAtNTAEtvsZHnRg+tr3tZBrXnRVeI45FCCXOGnnZYfFqHimtbdhoMPa4A8vnOkmb5OeGObf0CzjvgbidRc12KR3J1y8+oH0cWD7Iq74i+KUbTkjeLuuAGAvcffYe9lmY566vHMiic2LW888gZGD2FvmP9knzstJRfDHCsPAkn5lfIy2UT2MQIFtIh4bet1Hxatqqt1mtMcbdGsaLABVWWw6sqqeqaydjJo3Oyk0rnGRoOxDXDxdNAvTH0QYAQ7MCLtd0I7rz7F8NdG3N1bqrfgHE7089Gf/AApbNB/7ea5yDya9rvZwQT8ZeANwsTWS3cbK1xrFcxICp4Yi4qB9NDc37LvMei6ABoVpwtghqagXHgZZ0h8ujffZBvOGKLlUkbToS3OfV2v8WSq0QtBqUICEDmmxupsT7H11UFd4HdPogsmPXQOUKORd2vWUdsyMy55kt0Q4uTboSoOco8JPYErF/CXAGx0hxB4zVOIufUzPdq5jXOOWEHoAPuT2FtzZZ3gd+SOejcfFRVU8XQflSH8RDby5c7R/dKDRlpXCaC+6kgpHBBTzYOw6kXUKpoWNGgA9lfSKmxWSzSq0874tcACPVZvhiQsro3AX50FTSvI6WbzmX8rxEe6seKqvM8i/VRqVraKF9bVgxhjc1LG4iOSomuAGtaQXZbXubbFQVcji5x6m5U+COw81f8HcHtq6ZlW90kTZ7vYwsbzCy+jr3IAO402WzoOFaWHVsecj9Uhzn6bfZKGHwrhmeoIIblZ1e7Rvt39l6FhWFR00QjjHm5x3c7uVMQqBCEKhiVASoBKDZIlQSmPvr1XVr1Ba6y6iZQS+YlEqitmXTmIJIkTg5RmzJ3MHooiWCs/i1Y+mr6eUl34eqDqSUfpiqPngl8g4B7Ce/LUzEeIaalYZKieKJo/U94aPTXcryrj/AOMVPU076OhY9/My5qmRuRrACHXYx3iLtNyAB5oU9pumySBou4gDuTYLwfCfiPXmkljkqZHPMbYKd9m8xsr3tYJMwALsrS51z+1Z3geumrcZpebNPUCOWSRrppHvdkYJHh5ubXuW/ZEfR09a3pd3pt9Tos9jlZExuaqqYaVh0BfIxhd5Bz9L+gK68RYwKOklqS3MY2+Bl7cyVxDY47/1nlo915lHXNllDmRsr6wuPLmmP5Dqhl+bUuv8tHT/ACsGznEmxIDlV9E4y4qhpWMkwyKpbKJG/wDETUZdDKL3LRJM3Nc20yWBF/IrrwTwLPXzuxTGWufnJEdPO1zSbHQuYfljH6W9d1ouD8AilqDiMkslY+McmKqmvklk1Ms0DL2ZELhjSAPlcbm4K3CBrWgCwAAFgABYADYAISoVUlkIQgEIQgaEICEDkIQgEISoEI7Jpc/sD7p6EGe4n4hno4hMYc7S4MJY64jJ+UyG3haTYZgDa+qyddx1Uy00b4QOY5xZPCxwe+A6+FxIAuLDp+oLacaPa3DqlzmhzRE4uadnN0uD5LxelxF0bhUNaMsrmU8wJJyPF8kp9WaE9wESVzxJXc7DmueQJmzPjEL3Zn5XMDjM525bdobssHS0zifFYaOIIFxcbD3V9ieNOc5zDGwFri3d24NlwioQRcuIvqQLWCiQmYXDTjLzZg0Z2l2h0bYh3vYketl2+E2H1EmJmWJzITG10soewSB0UkgDmNsRlcRex6dlV/ggb6vFjYXy2doDceWv2Wq+FMU4jr6mndCx0YiiifUguiPLL3vD8pBaCCPEDpvboir/AOMuKx8qGic8t5r/AMRK1ur3xRfLG3+s55aB6E9F04E+HjmMdUYgA51Q1rfwX/Ihhb8kT2/rtf5TcX3udVUcBUb8YxJ+M1cYDIBHHTMsTEZWi2ZpdYkNN3a9X+S9ZQDWgCwAAGgAFgB2SpEKqEIQgRCEIBCEIG2SoCEAlQhAJUiAgVVnEeL/AIWndKAC75WA7ZjoCfLVWjW30Xl3xX4gInFK06RBriP65F8x9nKSIEvF1TNIaQufUCqBpzFa5L3A2czKLix1NtLNK12AfCCJkUjKx+fmvDssL3tAiaPCwk9bl3iAB1tfRP8Ag5wu2OlGISNBmqcwicbHl0wdYZe2fLmJ7ZR0XoblIRmf9wcObctpIC47ve3mPPq51yqXF+BYCDkjY3+y0D+Fu3qLMqPF8a4Pc1j2M8DnZcshzOLLXuAL2sb63vtpZZOvramiw84ePy2zPfNUSMv+edAI7nZoDW6C19ff3rEqZpGyxuO4HFMx0T2gh31B6OHYhCjfhHxOz8MzD5AxjoweUWjKJL3fY93G979dey9JXzZTSPgfyibSUsgjzjQ+E3jcLdCLfUr3ThriPnjlS+GVuhvpn8/VIkXyEqRVQhCRAFCEIBCEIGpUiAgchIlQCVrbpWsJUuGFQEMK+dPifORitXvdrwBf/wBNuX+V9JgLwL434WYsTbN+mrjY4eckRyv+3LUke0cHwCPDaRg2ZTUzQe9o26q2cs98OqrmYRRuve1PFGf7Ubch97tWhciOLyo8qkPUaVVVTiB0WRxKexK1eJnQrC4vNYnyuT6IPLeMKm1fMW9WsDrd8jdfUGy9XxaBwlErLtLmxPuNLOLGk/deQPp3VlY1rNHVUzYmmxOkjsrTbyFvovoGto2uuCNBoD2A0H8LJDpw9xQJbRTENk2DjoH/AORWiK85rMMLTf6EK2wbip0do6i7m7CTct9e4Woka9CZFK1wDmkOB1BBuCnqgQhCAQkuhAiEBOa2+yBF0ZESukUClMjUDYobLsAgJUQqw3xh4ZNZhrnxgmWkP4mOwuXNaCJGAdSWXIHUtC3BSOCDzb4CYuJMPkpbgupZSRrqYpvG13/dzB7L0xwXjmGQMwHiDlkmOlxAFkOngGd4ysNtskhAvsGyL2UhREd4UaVqmPCjTBVVDio0K8r46ruXEWg+KW7B/Z/Ufp/K9Uxh4DSSQAASSdgBuV8/cTYx+KqHSNuWA5IWjUlt7AgdS46+4UlWi+EOCc6udUuF20jCW9jNIC1vuG5z7heuzQqBwNwx+AoWQuA5r/zqg/8AVcB4f7oAb/dV09isCmmiGx2Kpq3DbajUFaiaFQ5IfK4RWfoK+anN4zp+pjtWlavDOIYpvCfy3/scd/Q9VTVGHA6t+irpqQg2IsoU3yQrH0OMzw6X5jf2u3Hod1fUWPQy6XyO/a/T6HqqixQkQqO8cHdSGRJ7WJ4CyBrE8JLpVQqEJEQJSkQgzHxB4MjxSidTus2Rv5lPIf0SgEC/9UgkH1vuAofwx42dVRGhrbx19EOXURSaPka2wEwH6ulyOpB2cFsiszxRwJTVz2z5pKepi/oaymcY5meROzhuLHYE2tcqDTvKhVctgvOa/hnilhtT4vDM3vLHHG+3mDG7/wCygx8KcTSksq6yB8bmSsLRKI7udG5rHXjjB0cWu9lRS/FbjwPDqGmdfNdtQ9puAP8AygRuT1+iX4R8EmeVuITt/JgI5ANiJpx+sd2sP/yH9UrXx/ByjfUNqKkMcGMiZyIW8qJ7mNAL5CNXkuudLX63W6ip2sa1jGtY1gDGMYA1rGgWDWgaAADZAxy5PC7uauTmoqO9q4PjUtwXNwVVAfAuL4uhAPqrFzFydGoKp9A07G33CjS0BG4v5hXLolzMZShV09TLHpG82/a7UfQoVi+IHcA/yhQbJCRKiIWK4o2na0u/5j2xgnYE31P0Vh2ULEcMhqY+VOwSMJDrG41GxBGoXengbG0MYLNaLAXJsPU6lVHVCLpLooRdIkQdHEW81zKEIGlNKcSkQNKYV0KaQg5OC5Oau5CYWoI5auTmqS5q5uag4WVPgmIOp6yWmqWSFlQTJDMI3yR3OhY5zQQ3pvbYq7LUlkHB8epttfT0XMsUotXMtVEZzEJamQMbmJsBZCDTBBQhQCVCEAgoQqEKEIQIUIQgQppSIQCQoQgRyYUIRTHJhSoQcimlCECJjkIQRJmgyMaRcFzrg7GzHFCEIj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0" name="Picture 18" descr="http://f.fastcompany.net/multisite_files/codesign/imagecache/inline-large/post-inline/Simon_alt1_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74" y="3604775"/>
            <a:ext cx="3093737" cy="206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4376" y="135420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ZENO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067" y="22452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Rosy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7442" y="437487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Keepon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185" y="38509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93807" y="256680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ASIMO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05799" y="241908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3051" y="312738"/>
            <a:ext cx="2079789" cy="17047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51692" y="14884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Kismet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29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17"/>
          <p:cNvGrpSpPr/>
          <p:nvPr/>
        </p:nvGrpSpPr>
        <p:grpSpPr>
          <a:xfrm>
            <a:off x="614485" y="1666392"/>
            <a:ext cx="1860941" cy="2055184"/>
            <a:chOff x="1847110" y="1539000"/>
            <a:chExt cx="1980000" cy="1980000"/>
          </a:xfrm>
        </p:grpSpPr>
        <p:sp>
          <p:nvSpPr>
            <p:cNvPr id="38" name="椭圆 13"/>
            <p:cNvSpPr/>
            <p:nvPr/>
          </p:nvSpPr>
          <p:spPr>
            <a:xfrm>
              <a:off x="1847110" y="1539000"/>
              <a:ext cx="1980000" cy="1980000"/>
            </a:xfrm>
            <a:prstGeom prst="ellipse">
              <a:avLst/>
            </a:prstGeom>
            <a:noFill/>
            <a:ln>
              <a:solidFill>
                <a:srgbClr val="EC7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3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110" y="1554050"/>
              <a:ext cx="1980000" cy="1949898"/>
            </a:xfrm>
            <a:prstGeom prst="ellipse">
              <a:avLst/>
            </a:prstGeom>
          </p:spPr>
        </p:pic>
      </p:grpSp>
      <p:grpSp>
        <p:nvGrpSpPr>
          <p:cNvPr id="41" name="组合 16"/>
          <p:cNvGrpSpPr/>
          <p:nvPr/>
        </p:nvGrpSpPr>
        <p:grpSpPr>
          <a:xfrm>
            <a:off x="5713549" y="2726669"/>
            <a:ext cx="2588000" cy="3733378"/>
            <a:chOff x="5105998" y="1539000"/>
            <a:chExt cx="1980000" cy="1980000"/>
          </a:xfrm>
        </p:grpSpPr>
        <p:sp>
          <p:nvSpPr>
            <p:cNvPr id="42" name="椭圆 14"/>
            <p:cNvSpPr/>
            <p:nvPr/>
          </p:nvSpPr>
          <p:spPr>
            <a:xfrm>
              <a:off x="5105998" y="1539000"/>
              <a:ext cx="1980000" cy="1980000"/>
            </a:xfrm>
            <a:prstGeom prst="ellipse">
              <a:avLst/>
            </a:prstGeom>
            <a:noFill/>
            <a:ln>
              <a:solidFill>
                <a:srgbClr val="3A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43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998" y="1562998"/>
              <a:ext cx="1980000" cy="1949898"/>
            </a:xfrm>
            <a:prstGeom prst="ellipse">
              <a:avLst/>
            </a:prstGeom>
          </p:spPr>
        </p:pic>
      </p:grpSp>
      <p:grpSp>
        <p:nvGrpSpPr>
          <p:cNvPr id="45" name="组合 18"/>
          <p:cNvGrpSpPr/>
          <p:nvPr/>
        </p:nvGrpSpPr>
        <p:grpSpPr>
          <a:xfrm>
            <a:off x="10284408" y="819841"/>
            <a:ext cx="1833983" cy="2128530"/>
            <a:chOff x="8364886" y="1538999"/>
            <a:chExt cx="1980000" cy="1980001"/>
          </a:xfrm>
        </p:grpSpPr>
        <p:sp>
          <p:nvSpPr>
            <p:cNvPr id="46" name="椭圆 15"/>
            <p:cNvSpPr/>
            <p:nvPr/>
          </p:nvSpPr>
          <p:spPr>
            <a:xfrm>
              <a:off x="8364886" y="1539000"/>
              <a:ext cx="1980000" cy="1980000"/>
            </a:xfrm>
            <a:prstGeom prst="ellipse">
              <a:avLst/>
            </a:prstGeom>
            <a:noFill/>
            <a:ln>
              <a:solidFill>
                <a:srgbClr val="EC7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47" name="图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4886" y="1538999"/>
              <a:ext cx="1980000" cy="1980001"/>
            </a:xfrm>
            <a:prstGeom prst="ellipse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8723" y="143650"/>
            <a:ext cx="10515600" cy="872654"/>
          </a:xfrm>
        </p:spPr>
        <p:txBody>
          <a:bodyPr/>
          <a:lstStyle/>
          <a:p>
            <a:r>
              <a:rPr lang="en-US" dirty="0" smtClean="0"/>
              <a:t>Social Robots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753019" y="190757"/>
            <a:ext cx="3448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spc="200" dirty="0" smtClean="0"/>
              <a:t>Humanoid Robots</a:t>
            </a:r>
            <a:endParaRPr lang="en-US" altLang="zh-TW" b="1" spc="200" dirty="0"/>
          </a:p>
        </p:txBody>
      </p:sp>
      <p:sp>
        <p:nvSpPr>
          <p:cNvPr id="24" name="Rectangle 23"/>
          <p:cNvSpPr/>
          <p:nvPr/>
        </p:nvSpPr>
        <p:spPr>
          <a:xfrm>
            <a:off x="348723" y="1009350"/>
            <a:ext cx="4309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spc="200" dirty="0" smtClean="0"/>
              <a:t>Non-Humanoid Robots</a:t>
            </a:r>
            <a:endParaRPr lang="en-US" altLang="zh-TW" b="1" spc="200" dirty="0"/>
          </a:p>
        </p:txBody>
      </p:sp>
      <p:pic>
        <p:nvPicPr>
          <p:cNvPr id="16" name="Picture 2" descr="http://www.financefroma-z.com/statics/W_09_robots_0819_a_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323" y="3115790"/>
            <a:ext cx="1266369" cy="18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uta.edu/utari/_images/headers/robotics-assistive-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31" y="4985905"/>
            <a:ext cx="2611544" cy="13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ttps://facwiki.cs.byu.edu/AR/images/thumb/f/fd/Asimo.jpg/180px-Asim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994" y="865878"/>
            <a:ext cx="1714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f.fastcompany.net/multisite_files/codesign/imagecache/inline-large/post-inline/Simon_alt1_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884" y="3375408"/>
            <a:ext cx="2310439" cy="154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armstrongeconomics.com/wp-content/uploads/2014/01/robot-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58" y="1822405"/>
            <a:ext cx="1558356" cy="14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://2.bp.blogspot.com/-exvt-Oy8G6A/Ussg1q38ZMI/AAAAAAAAA1s/2sBZV4WtbgM/s1600/1535483_10152110460223818_2019194995_n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5" y="3871582"/>
            <a:ext cx="1638951" cy="163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spectrum.ieee.org/images/public_html/automaton/Leonardo%20robot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97" y="3581738"/>
            <a:ext cx="1848079" cy="169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urved Connector 2"/>
          <p:cNvCxnSpPr/>
          <p:nvPr/>
        </p:nvCxnSpPr>
        <p:spPr>
          <a:xfrm rot="5400000">
            <a:off x="3615571" y="1723178"/>
            <a:ext cx="5835636" cy="3638102"/>
          </a:xfrm>
          <a:prstGeom prst="curvedConnector3">
            <a:avLst>
              <a:gd name="adj1" fmla="val 34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http://globaldiscussion.net/uploads/monthly_11_2013/post-1709-0-95550800-1385663195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81" y="1246878"/>
            <a:ext cx="2265699" cy="127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022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82015"/>
          </a:xfrm>
        </p:spPr>
        <p:txBody>
          <a:bodyPr/>
          <a:lstStyle/>
          <a:p>
            <a:r>
              <a:rPr lang="en-US" dirty="0" err="1" smtClean="0"/>
              <a:t>Keepon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19525" y="1605623"/>
            <a:ext cx="7134987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National Institute of information and Communications </a:t>
            </a:r>
            <a:r>
              <a:rPr lang="en-US" sz="5100" dirty="0" err="1" smtClean="0"/>
              <a:t>Technology,Japan</a:t>
            </a:r>
            <a:endParaRPr lang="en-US" sz="5100" dirty="0" smtClean="0"/>
          </a:p>
          <a:p>
            <a:r>
              <a:rPr lang="en-US" sz="5100" dirty="0" smtClean="0"/>
              <a:t>Non-Humanoid Robot</a:t>
            </a:r>
          </a:p>
          <a:p>
            <a:r>
              <a:rPr lang="en-US" sz="5100" dirty="0" smtClean="0"/>
              <a:t>Four degree of freedom</a:t>
            </a:r>
          </a:p>
          <a:p>
            <a:r>
              <a:rPr lang="en-US" sz="5100" dirty="0" smtClean="0"/>
              <a:t>CCD cameras in eyes</a:t>
            </a:r>
          </a:p>
          <a:p>
            <a:r>
              <a:rPr lang="en-US" sz="5100" dirty="0" smtClean="0"/>
              <a:t>500 child-sessions</a:t>
            </a:r>
          </a:p>
          <a:p>
            <a:r>
              <a:rPr lang="en-US" sz="5100" dirty="0" smtClean="0"/>
              <a:t>Gain skills: sharing, interaction</a:t>
            </a:r>
          </a:p>
          <a:p>
            <a:endParaRPr lang="en-US" sz="3100" dirty="0"/>
          </a:p>
          <a:p>
            <a:endParaRPr lang="en-US" sz="3100" dirty="0" smtClean="0"/>
          </a:p>
          <a:p>
            <a:pPr marL="0" indent="0">
              <a:buNone/>
            </a:pPr>
            <a:r>
              <a:rPr lang="en-US" dirty="0" smtClean="0"/>
              <a:t>H</a:t>
            </a:r>
            <a:r>
              <a:rPr lang="en-US" dirty="0"/>
              <a:t>. </a:t>
            </a:r>
            <a:r>
              <a:rPr lang="en-US" dirty="0" err="1"/>
              <a:t>Kozima</a:t>
            </a:r>
            <a:r>
              <a:rPr lang="en-US" dirty="0"/>
              <a:t>, C. Nakagawa, and Y. Yasuda. “Interactive robots for communication-care: a case-study in autism therapy.” </a:t>
            </a:r>
            <a:r>
              <a:rPr lang="en-US" dirty="0" err="1"/>
              <a:t>Procs</a:t>
            </a:r>
            <a:r>
              <a:rPr lang="en-US" dirty="0"/>
              <a:t>. IEEE Int. </a:t>
            </a:r>
            <a:r>
              <a:rPr lang="en-US" dirty="0" err="1"/>
              <a:t>Symp</a:t>
            </a:r>
            <a:r>
              <a:rPr lang="en-US" dirty="0"/>
              <a:t>. On Robot and Human Interactive Communication (ROMAN05), Nashville, USA, (2005</a:t>
            </a:r>
            <a:r>
              <a:rPr lang="en-US" dirty="0" smtClean="0"/>
              <a:t>)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9" name="组合 17"/>
          <p:cNvGrpSpPr/>
          <p:nvPr/>
        </p:nvGrpSpPr>
        <p:grpSpPr>
          <a:xfrm>
            <a:off x="466725" y="1605623"/>
            <a:ext cx="3152775" cy="3648075"/>
            <a:chOff x="1847109" y="1539000"/>
            <a:chExt cx="1980001" cy="1980000"/>
          </a:xfrm>
        </p:grpSpPr>
        <p:sp>
          <p:nvSpPr>
            <p:cNvPr id="10" name="椭圆 13"/>
            <p:cNvSpPr/>
            <p:nvPr/>
          </p:nvSpPr>
          <p:spPr>
            <a:xfrm>
              <a:off x="1847110" y="1539000"/>
              <a:ext cx="1980000" cy="1980000"/>
            </a:xfrm>
            <a:prstGeom prst="ellipse">
              <a:avLst/>
            </a:prstGeom>
            <a:noFill/>
            <a:ln>
              <a:solidFill>
                <a:srgbClr val="EC7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109" y="1554050"/>
              <a:ext cx="1980000" cy="1949898"/>
            </a:xfrm>
            <a:prstGeom prst="ellipse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19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43" y="228600"/>
            <a:ext cx="9692640" cy="1325562"/>
          </a:xfrm>
        </p:spPr>
        <p:txBody>
          <a:bodyPr/>
          <a:lstStyle/>
          <a:p>
            <a:r>
              <a:rPr lang="en-US" dirty="0" smtClean="0"/>
              <a:t>KASPAR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2399" y="1554162"/>
            <a:ext cx="7067551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University of </a:t>
            </a:r>
            <a:r>
              <a:rPr lang="en-US" sz="2400" dirty="0" err="1" smtClean="0"/>
              <a:t>Hertfordshire,Britan</a:t>
            </a:r>
            <a:endParaRPr lang="en-US" sz="2400" dirty="0" smtClean="0"/>
          </a:p>
          <a:p>
            <a:r>
              <a:rPr lang="en-US" sz="2400" dirty="0" smtClean="0"/>
              <a:t>Humanoid Robot</a:t>
            </a:r>
          </a:p>
          <a:p>
            <a:r>
              <a:rPr lang="en-US" sz="2400" dirty="0" smtClean="0"/>
              <a:t>Facial Expressions</a:t>
            </a:r>
          </a:p>
          <a:p>
            <a:r>
              <a:rPr lang="en-US" sz="2400" dirty="0" smtClean="0"/>
              <a:t>Contextual Feature</a:t>
            </a:r>
          </a:p>
          <a:p>
            <a:r>
              <a:rPr lang="en-US" sz="2400" dirty="0" smtClean="0"/>
              <a:t>Gestures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100" dirty="0" smtClean="0"/>
              <a:t>B</a:t>
            </a:r>
            <a:r>
              <a:rPr lang="en-US" sz="1100" dirty="0"/>
              <a:t>. Robins, K. </a:t>
            </a:r>
            <a:r>
              <a:rPr lang="en-US" sz="1100" dirty="0" err="1"/>
              <a:t>Dautenhahn</a:t>
            </a:r>
            <a:r>
              <a:rPr lang="en-US" sz="1100" dirty="0"/>
              <a:t>, and J. </a:t>
            </a:r>
            <a:r>
              <a:rPr lang="en-US" sz="1100" dirty="0" err="1"/>
              <a:t>Dubowski</a:t>
            </a:r>
            <a:r>
              <a:rPr lang="en-US" sz="1100" dirty="0"/>
              <a:t>, “Does appearance matter in the interaction of children with autism with a humanoid robot?” Interaction studies, vol.7, no. 3, pp. 479-512, </a:t>
            </a:r>
            <a:r>
              <a:rPr lang="en-US" sz="1100" dirty="0" smtClean="0"/>
              <a:t>2006</a:t>
            </a:r>
            <a:endParaRPr lang="en-US" sz="11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17" name="组合 18"/>
          <p:cNvGrpSpPr/>
          <p:nvPr/>
        </p:nvGrpSpPr>
        <p:grpSpPr>
          <a:xfrm>
            <a:off x="372953" y="1951037"/>
            <a:ext cx="3124199" cy="3557587"/>
            <a:chOff x="8364886" y="1538999"/>
            <a:chExt cx="1980000" cy="1980001"/>
          </a:xfrm>
        </p:grpSpPr>
        <p:sp>
          <p:nvSpPr>
            <p:cNvPr id="18" name="椭圆 15"/>
            <p:cNvSpPr/>
            <p:nvPr/>
          </p:nvSpPr>
          <p:spPr>
            <a:xfrm>
              <a:off x="8364886" y="1539000"/>
              <a:ext cx="1980000" cy="1980000"/>
            </a:xfrm>
            <a:prstGeom prst="ellipse">
              <a:avLst/>
            </a:prstGeom>
            <a:noFill/>
            <a:ln>
              <a:solidFill>
                <a:srgbClr val="EC72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4886" y="1538999"/>
              <a:ext cx="1980000" cy="1980001"/>
            </a:xfrm>
            <a:prstGeom prst="ellipse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44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28913" y="3908150"/>
            <a:ext cx="1980000" cy="2340000"/>
            <a:chOff x="5114626" y="3870050"/>
            <a:chExt cx="1980000" cy="2340000"/>
          </a:xfrm>
        </p:grpSpPr>
        <p:sp>
          <p:nvSpPr>
            <p:cNvPr id="3" name="圆角矩形 8"/>
            <p:cNvSpPr/>
            <p:nvPr/>
          </p:nvSpPr>
          <p:spPr>
            <a:xfrm>
              <a:off x="5114626" y="3870050"/>
              <a:ext cx="1980000" cy="2340000"/>
            </a:xfrm>
            <a:prstGeom prst="roundRect">
              <a:avLst>
                <a:gd name="adj" fmla="val 4853"/>
              </a:avLst>
            </a:prstGeom>
            <a:solidFill>
              <a:srgbClr val="7772A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11"/>
            <p:cNvSpPr/>
            <p:nvPr/>
          </p:nvSpPr>
          <p:spPr>
            <a:xfrm>
              <a:off x="5114626" y="4486735"/>
              <a:ext cx="1980000" cy="1561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/>
            <a:p>
              <a:pPr marL="285750" indent="-285750">
                <a:lnSpc>
                  <a:spcPct val="114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1600" spc="120" dirty="0" smtClean="0"/>
                <a:t>Dance</a:t>
              </a:r>
            </a:p>
            <a:p>
              <a:pPr marL="285750" indent="-285750">
                <a:lnSpc>
                  <a:spcPct val="114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1600" spc="120" dirty="0" smtClean="0"/>
                <a:t>Language</a:t>
              </a:r>
            </a:p>
            <a:p>
              <a:pPr marL="285750" indent="-285750">
                <a:lnSpc>
                  <a:spcPct val="114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1600" spc="120" dirty="0" smtClean="0"/>
                <a:t>Eye contact</a:t>
              </a:r>
            </a:p>
            <a:p>
              <a:pPr marL="285750" indent="-285750">
                <a:lnSpc>
                  <a:spcPct val="114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zh-TW" sz="1600" spc="120" dirty="0" smtClean="0"/>
                <a:t>Recognition</a:t>
              </a:r>
              <a:endParaRPr lang="zh-TW" altLang="en-US" sz="1600" spc="120" dirty="0"/>
            </a:p>
          </p:txBody>
        </p:sp>
        <p:cxnSp>
          <p:nvCxnSpPr>
            <p:cNvPr id="5" name="直接连接符 20"/>
            <p:cNvCxnSpPr/>
            <p:nvPr/>
          </p:nvCxnSpPr>
          <p:spPr>
            <a:xfrm>
              <a:off x="5219959" y="4486735"/>
              <a:ext cx="17693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14"/>
            <p:cNvSpPr txBox="1"/>
            <p:nvPr/>
          </p:nvSpPr>
          <p:spPr>
            <a:xfrm>
              <a:off x="5819932" y="4023901"/>
              <a:ext cx="736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spc="200" dirty="0" smtClean="0"/>
                <a:t>NAO</a:t>
              </a:r>
            </a:p>
          </p:txBody>
        </p:sp>
      </p:grpSp>
      <p:pic>
        <p:nvPicPr>
          <p:cNvPr id="3074" name="Picture 2" descr="http://www.solidsmack.com/wp-content/uploads/2008/07/nao-robot-fea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9" y="1466002"/>
            <a:ext cx="6545146" cy="419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logcdn.com/www.engadget.com/media/2011/12/nao-next-gen-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86" y="619660"/>
            <a:ext cx="4347854" cy="294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2306" y="619660"/>
            <a:ext cx="2558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spc="120" dirty="0" smtClean="0"/>
              <a:t>Why NAO?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8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503863"/>
            <a:ext cx="9692640" cy="824219"/>
          </a:xfrm>
        </p:spPr>
        <p:txBody>
          <a:bodyPr/>
          <a:lstStyle/>
          <a:p>
            <a:r>
              <a:rPr lang="en-US" dirty="0" smtClean="0"/>
              <a:t>OUTLINE: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TW" sz="2800" spc="120" dirty="0">
                <a:ln w="9525">
                  <a:noFill/>
                </a:ln>
              </a:rPr>
              <a:t>Social Behaviors</a:t>
            </a:r>
            <a:endParaRPr lang="zh-TW" altLang="en-US" sz="2800" spc="120" dirty="0">
              <a:ln w="9525">
                <a:noFill/>
              </a:ln>
            </a:endParaRPr>
          </a:p>
          <a:p>
            <a:r>
              <a:rPr lang="en-US" altLang="zh-TW" sz="2800" spc="120" dirty="0">
                <a:ln w="9525">
                  <a:noFill/>
                </a:ln>
              </a:rPr>
              <a:t>Autism Spectrum Disorders</a:t>
            </a:r>
            <a:endParaRPr lang="zh-TW" altLang="en-US" sz="2800" spc="120" dirty="0">
              <a:ln w="9525">
                <a:noFill/>
              </a:ln>
            </a:endParaRPr>
          </a:p>
          <a:p>
            <a:r>
              <a:rPr lang="en-US" altLang="zh-TW" sz="2800" spc="120" dirty="0" smtClean="0">
                <a:ln w="9525">
                  <a:noFill/>
                </a:ln>
              </a:rPr>
              <a:t>Objectives of Our Study</a:t>
            </a:r>
          </a:p>
          <a:p>
            <a:r>
              <a:rPr lang="en-US" altLang="zh-TW" sz="2800" spc="120" dirty="0" smtClean="0">
                <a:ln w="9525">
                  <a:noFill/>
                </a:ln>
              </a:rPr>
              <a:t>Socially </a:t>
            </a:r>
            <a:r>
              <a:rPr lang="en-US" altLang="zh-TW" sz="2800" spc="120" dirty="0">
                <a:ln w="9525">
                  <a:noFill/>
                </a:ln>
              </a:rPr>
              <a:t>Assistive </a:t>
            </a:r>
            <a:r>
              <a:rPr lang="en-US" altLang="zh-TW" sz="2800" spc="120" dirty="0" smtClean="0">
                <a:ln w="9525">
                  <a:noFill/>
                </a:ln>
              </a:rPr>
              <a:t>Robotics</a:t>
            </a:r>
          </a:p>
          <a:p>
            <a:r>
              <a:rPr lang="en-US" altLang="zh-TW" sz="2800" spc="120" dirty="0" smtClean="0">
                <a:ln w="9525">
                  <a:noFill/>
                </a:ln>
              </a:rPr>
              <a:t>Methodology: Protocol 1&amp;2</a:t>
            </a:r>
          </a:p>
          <a:p>
            <a:r>
              <a:rPr lang="en-US" altLang="zh-TW" sz="2800" spc="120" dirty="0" smtClean="0">
                <a:ln w="9525">
                  <a:noFill/>
                </a:ln>
              </a:rPr>
              <a:t>Experimental Results</a:t>
            </a:r>
          </a:p>
          <a:p>
            <a:r>
              <a:rPr lang="en-US" sz="2800" dirty="0" smtClean="0"/>
              <a:t>Contributions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7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33"/>
          <p:cNvSpPr/>
          <p:nvPr/>
        </p:nvSpPr>
        <p:spPr>
          <a:xfrm>
            <a:off x="7790229" y="299509"/>
            <a:ext cx="2680381" cy="9337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algn="r">
              <a:lnSpc>
                <a:spcPct val="114000"/>
              </a:lnSpc>
              <a:spcAft>
                <a:spcPts val="600"/>
              </a:spcAft>
            </a:pPr>
            <a:r>
              <a:rPr lang="en-US" altLang="zh-TW" sz="2800" b="1" spc="120" dirty="0"/>
              <a:t>Verbal </a:t>
            </a:r>
            <a:r>
              <a:rPr lang="en-US" altLang="zh-TW" sz="2800" b="1" spc="120" dirty="0" smtClean="0"/>
              <a:t>Cues </a:t>
            </a:r>
            <a:endParaRPr lang="zh-TW" altLang="en-US" sz="2800" b="1" spc="120" dirty="0"/>
          </a:p>
        </p:txBody>
      </p:sp>
      <p:sp>
        <p:nvSpPr>
          <p:cNvPr id="4" name="矩形 29"/>
          <p:cNvSpPr/>
          <p:nvPr/>
        </p:nvSpPr>
        <p:spPr>
          <a:xfrm>
            <a:off x="423917" y="1322059"/>
            <a:ext cx="3417797" cy="9337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altLang="zh-TW" sz="2400" spc="120" dirty="0" smtClean="0"/>
              <a:t>Facial expression </a:t>
            </a:r>
            <a:endParaRPr lang="zh-TW" altLang="en-US" sz="2400" spc="120" dirty="0"/>
          </a:p>
        </p:txBody>
      </p:sp>
      <p:sp>
        <p:nvSpPr>
          <p:cNvPr id="5" name="矩形 33"/>
          <p:cNvSpPr/>
          <p:nvPr/>
        </p:nvSpPr>
        <p:spPr>
          <a:xfrm>
            <a:off x="-76614" y="3081153"/>
            <a:ext cx="3417797" cy="9337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algn="r">
              <a:lnSpc>
                <a:spcPct val="114000"/>
              </a:lnSpc>
              <a:spcAft>
                <a:spcPts val="600"/>
              </a:spcAft>
            </a:pPr>
            <a:r>
              <a:rPr lang="en-US" altLang="zh-TW" sz="2400" spc="120" dirty="0" smtClean="0"/>
              <a:t>Gaze Regulation</a:t>
            </a:r>
            <a:endParaRPr lang="zh-TW" altLang="en-US" sz="2400" spc="120" dirty="0"/>
          </a:p>
        </p:txBody>
      </p:sp>
      <p:pic>
        <p:nvPicPr>
          <p:cNvPr id="6" name="Picture 2" descr="http://www.examiner.com/images/blog/EXID29278/images/examiner-human-interaction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29" y="3117699"/>
            <a:ext cx="30861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choolsparks.com/assets/images/early-childhood-development/visual-discrimination/preschool-girls-talk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82" y="1029737"/>
            <a:ext cx="27241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1.gstatic.com/images?q=tbn:ANd9GcRLs3mJlrBy5EaGs9rnLZUJ-AcqEzHpyIQC8zqk2pNbb2sjD3rGT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44" y="3082191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6349" y="496739"/>
            <a:ext cx="3675365" cy="539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4000"/>
              </a:lnSpc>
              <a:spcAft>
                <a:spcPts val="600"/>
              </a:spcAft>
            </a:pPr>
            <a:r>
              <a:rPr lang="en-US" altLang="zh-TW" sz="2800" b="1" spc="120" dirty="0" smtClean="0"/>
              <a:t>Non-Verbal Cues </a:t>
            </a:r>
            <a:endParaRPr lang="zh-TW" altLang="en-US" sz="2800" b="1" spc="120" dirty="0"/>
          </a:p>
        </p:txBody>
      </p:sp>
      <p:pic>
        <p:nvPicPr>
          <p:cNvPr id="10" name="Picture 10" descr="http://totallylimitless.com/wp-content/uploads/2013/07/Body-Langua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44" y="4785520"/>
            <a:ext cx="3334674" cy="153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33"/>
          <p:cNvSpPr/>
          <p:nvPr/>
        </p:nvSpPr>
        <p:spPr>
          <a:xfrm>
            <a:off x="273195" y="4810874"/>
            <a:ext cx="3067988" cy="9337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algn="r">
              <a:lnSpc>
                <a:spcPct val="114000"/>
              </a:lnSpc>
              <a:spcAft>
                <a:spcPts val="600"/>
              </a:spcAft>
            </a:pPr>
            <a:r>
              <a:rPr lang="en-US" altLang="zh-TW" sz="2400" spc="120" dirty="0" smtClean="0"/>
              <a:t>Body Language</a:t>
            </a:r>
            <a:endParaRPr lang="zh-TW" altLang="en-US" sz="2400" spc="120" dirty="0"/>
          </a:p>
        </p:txBody>
      </p:sp>
      <p:sp>
        <p:nvSpPr>
          <p:cNvPr id="12" name="Rectangle 11"/>
          <p:cNvSpPr/>
          <p:nvPr/>
        </p:nvSpPr>
        <p:spPr>
          <a:xfrm>
            <a:off x="8195948" y="1788946"/>
            <a:ext cx="2274662" cy="1011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altLang="zh-TW" sz="2400" spc="120" dirty="0" smtClean="0"/>
              <a:t>Utterance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altLang="zh-TW" sz="2400" spc="120" dirty="0" smtClean="0"/>
              <a:t>Tone of Voice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51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-194668" y="1395549"/>
            <a:ext cx="4491430" cy="9337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US" altLang="zh-TW" spc="120" dirty="0" smtClean="0"/>
              <a:t>Difficulty in showing and recognizing Facial expression </a:t>
            </a:r>
            <a:endParaRPr lang="zh-TW" altLang="en-US" spc="120" dirty="0"/>
          </a:p>
        </p:txBody>
      </p:sp>
      <p:sp>
        <p:nvSpPr>
          <p:cNvPr id="53" name="矩形 33"/>
          <p:cNvSpPr/>
          <p:nvPr/>
        </p:nvSpPr>
        <p:spPr>
          <a:xfrm>
            <a:off x="6746212" y="1288078"/>
            <a:ext cx="4469470" cy="93377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US" altLang="zh-TW" spc="120" dirty="0" smtClean="0"/>
              <a:t>Eye contact and Joint Attention Problems</a:t>
            </a:r>
            <a:endParaRPr lang="zh-TW" altLang="en-US" spc="12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682" y="2221852"/>
            <a:ext cx="4062000" cy="26206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69" y="2495217"/>
            <a:ext cx="3243421" cy="243256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737785" y="3184987"/>
            <a:ext cx="3099563" cy="3079384"/>
            <a:chOff x="4530564" y="3783090"/>
            <a:chExt cx="2595738" cy="2595738"/>
          </a:xfrm>
        </p:grpSpPr>
        <p:pic>
          <p:nvPicPr>
            <p:cNvPr id="2058" name="Picture 10" descr="https://c2.staticflickr.com/8/7265/7625141680_392ccf8f48_z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564" y="3783090"/>
              <a:ext cx="2595738" cy="2595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Multiply 12"/>
            <p:cNvSpPr/>
            <p:nvPr/>
          </p:nvSpPr>
          <p:spPr>
            <a:xfrm>
              <a:off x="5200650" y="4623759"/>
              <a:ext cx="914400" cy="914400"/>
            </a:xfrm>
            <a:prstGeom prst="mathMultiply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797807" y="4937793"/>
            <a:ext cx="4534575" cy="25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4000"/>
              </a:lnSpc>
              <a:spcAft>
                <a:spcPts val="600"/>
              </a:spcAft>
            </a:pPr>
            <a:r>
              <a:rPr lang="en-US" altLang="zh-TW" sz="1000" spc="120" dirty="0"/>
              <a:t>http://</a:t>
            </a:r>
            <a:r>
              <a:rPr lang="en-US" altLang="zh-TW" sz="1000" spc="120" dirty="0" smtClean="0"/>
              <a:t>www.dana.org/Publications/Brainwork/Details.aspx</a:t>
            </a:r>
            <a:endParaRPr lang="zh-TW" altLang="en-US" sz="1000" spc="120" dirty="0"/>
          </a:p>
        </p:txBody>
      </p:sp>
      <p:sp>
        <p:nvSpPr>
          <p:cNvPr id="15" name="Rectangle 14"/>
          <p:cNvSpPr/>
          <p:nvPr/>
        </p:nvSpPr>
        <p:spPr>
          <a:xfrm>
            <a:off x="65193" y="384159"/>
            <a:ext cx="11150489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4000"/>
              </a:lnSpc>
              <a:spcAft>
                <a:spcPts val="600"/>
              </a:spcAft>
            </a:pPr>
            <a:r>
              <a:rPr lang="en-US" altLang="zh-TW" sz="2800" b="1" spc="120" dirty="0" smtClean="0"/>
              <a:t>Deficits of ASD VS. Typically Developed Children (TD)</a:t>
            </a:r>
            <a:endParaRPr lang="zh-TW" altLang="en-US" sz="2800" b="1" spc="120" dirty="0"/>
          </a:p>
        </p:txBody>
      </p:sp>
      <p:sp>
        <p:nvSpPr>
          <p:cNvPr id="3" name="Rectangle 2"/>
          <p:cNvSpPr/>
          <p:nvPr/>
        </p:nvSpPr>
        <p:spPr>
          <a:xfrm>
            <a:off x="4283124" y="2572489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120" dirty="0" smtClean="0"/>
              <a:t>Verbal Deficits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3063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9792"/>
            <a:ext cx="9692640" cy="1020858"/>
          </a:xfrm>
        </p:spPr>
        <p:txBody>
          <a:bodyPr/>
          <a:lstStyle/>
          <a:p>
            <a:r>
              <a:rPr lang="en-US" dirty="0" smtClean="0"/>
              <a:t>Eye Gaze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97125"/>
            <a:ext cx="10515600" cy="3289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Eye contact during conversation</a:t>
            </a:r>
          </a:p>
          <a:p>
            <a:r>
              <a:rPr lang="en-US" sz="2800" dirty="0" smtClean="0"/>
              <a:t>Response</a:t>
            </a:r>
          </a:p>
          <a:p>
            <a:r>
              <a:rPr lang="en-US" sz="2800" dirty="0" smtClean="0"/>
              <a:t>Comfortable</a:t>
            </a:r>
          </a:p>
          <a:p>
            <a:r>
              <a:rPr lang="en-US" sz="2800" dirty="0" smtClean="0"/>
              <a:t>Joint attention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53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15365"/>
          </a:xfrm>
        </p:spPr>
        <p:txBody>
          <a:bodyPr/>
          <a:lstStyle/>
          <a:p>
            <a:r>
              <a:rPr lang="en-US" dirty="0" smtClean="0"/>
              <a:t>Eye Gaze Patterns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Normal human has different </a:t>
            </a:r>
            <a:r>
              <a:rPr lang="en-US" sz="2800" dirty="0"/>
              <a:t>eye gaze </a:t>
            </a:r>
            <a:r>
              <a:rPr lang="en-US" sz="2800" dirty="0" smtClean="0"/>
              <a:t>patterns </a:t>
            </a:r>
            <a:r>
              <a:rPr lang="en-US" sz="2800" dirty="0"/>
              <a:t>while talking and listening</a:t>
            </a:r>
          </a:p>
          <a:p>
            <a:r>
              <a:rPr lang="en-US" sz="2800" dirty="0" smtClean="0"/>
              <a:t>Speaker spent less than 50% of speaking time looking at listener</a:t>
            </a:r>
          </a:p>
          <a:p>
            <a:r>
              <a:rPr lang="en-US" sz="2800" dirty="0" smtClean="0"/>
              <a:t>Listener spent more than 50% of listening time looking at speaker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M</a:t>
            </a:r>
            <a:r>
              <a:rPr lang="en-US" sz="1600" dirty="0"/>
              <a:t>. Argyle, L. Lefebvre, M. Cook, The Meaning of Five Patterns of Gaze, European Journal of Social Psychology, </a:t>
            </a:r>
            <a:r>
              <a:rPr lang="en-US" sz="1600" dirty="0" smtClean="0"/>
              <a:t>Volume </a:t>
            </a:r>
            <a:r>
              <a:rPr lang="en-US" sz="1600" dirty="0"/>
              <a:t>4, Issue 2, pages 125–136, April/June 1974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32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15365"/>
          </a:xfrm>
        </p:spPr>
        <p:txBody>
          <a:bodyPr/>
          <a:lstStyle/>
          <a:p>
            <a:r>
              <a:rPr lang="en-US" dirty="0" smtClean="0"/>
              <a:t>Objective of This Study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robot to assist ASD children’s eye gaze regulation.</a:t>
            </a:r>
          </a:p>
          <a:p>
            <a:pPr marL="788670" lvl="1" indent="-514350">
              <a:buAutoNum type="arabicParenR"/>
            </a:pPr>
            <a:r>
              <a:rPr lang="en-US" sz="2400" dirty="0"/>
              <a:t>Utilized </a:t>
            </a:r>
            <a:r>
              <a:rPr lang="en-US" sz="2400" dirty="0" smtClean="0"/>
              <a:t>robot </a:t>
            </a:r>
          </a:p>
          <a:p>
            <a:pPr marL="788670" lvl="1" indent="-514350">
              <a:buAutoNum type="arabicParenR"/>
            </a:pPr>
            <a:r>
              <a:rPr lang="en-US" sz="2400" dirty="0" smtClean="0"/>
              <a:t>Game design</a:t>
            </a:r>
          </a:p>
          <a:p>
            <a:pPr marL="788670" lvl="1" indent="-514350">
              <a:buAutoNum type="arabicParenR"/>
            </a:pPr>
            <a:r>
              <a:rPr lang="en-US" sz="2400" dirty="0" smtClean="0"/>
              <a:t>Eye gaze contact measurement including fixation and shifting frequency</a:t>
            </a:r>
          </a:p>
          <a:p>
            <a:r>
              <a:rPr lang="en-US" sz="2800" dirty="0" smtClean="0"/>
              <a:t>Eye gaze pattern modeling for TD and ASD</a:t>
            </a:r>
          </a:p>
          <a:p>
            <a:pPr marL="788670" lvl="1" indent="-514350">
              <a:buFont typeface="Wingdings 2" pitchFamily="18" charset="2"/>
              <a:buAutoNum type="arabicParenR"/>
            </a:pPr>
            <a:r>
              <a:rPr lang="en-US" sz="2600" dirty="0"/>
              <a:t> </a:t>
            </a:r>
            <a:r>
              <a:rPr lang="en-US" sz="2400" dirty="0" smtClean="0"/>
              <a:t>Temporal </a:t>
            </a:r>
            <a:r>
              <a:rPr lang="en-US" sz="2400" dirty="0"/>
              <a:t>information: memorial or non-memorial</a:t>
            </a:r>
          </a:p>
          <a:p>
            <a:pPr marL="788670" lvl="1" indent="-514350">
              <a:buFont typeface="Wingdings 2" pitchFamily="18" charset="2"/>
              <a:buAutoNum type="arabicParenR"/>
            </a:pPr>
            <a:r>
              <a:rPr lang="en-US" sz="2400" dirty="0"/>
              <a:t> </a:t>
            </a:r>
            <a:r>
              <a:rPr lang="en-US" sz="2400" dirty="0" smtClean="0"/>
              <a:t>Under </a:t>
            </a:r>
            <a:r>
              <a:rPr lang="en-US" sz="2400" dirty="0"/>
              <a:t>different contextual condition: listening or speaking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1" y="295179"/>
            <a:ext cx="9692640" cy="1325562"/>
          </a:xfrm>
        </p:spPr>
        <p:txBody>
          <a:bodyPr/>
          <a:lstStyle/>
          <a:p>
            <a:r>
              <a:rPr lang="en-US" dirty="0" smtClean="0"/>
              <a:t>Why Robot?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31" y="2414588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Complex human-human interaction</a:t>
            </a:r>
          </a:p>
          <a:p>
            <a:r>
              <a:rPr lang="en-US" sz="2800" dirty="0" smtClean="0"/>
              <a:t>ASD kids avert from human</a:t>
            </a:r>
          </a:p>
          <a:p>
            <a:r>
              <a:rPr lang="en-US" sz="2800" dirty="0" smtClean="0"/>
              <a:t>More interest in mechanical objects and robots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7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1065"/>
          </a:xfrm>
        </p:spPr>
        <p:txBody>
          <a:bodyPr/>
          <a:lstStyle/>
          <a:p>
            <a:r>
              <a:rPr lang="en-US" dirty="0" smtClean="0"/>
              <a:t>Socially Assistive Robotics (SAR)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Objectives for using SARs</a:t>
            </a:r>
          </a:p>
          <a:p>
            <a:pPr lvl="1"/>
            <a:r>
              <a:rPr lang="en-US" sz="2800" dirty="0"/>
              <a:t>Defining socially assistive </a:t>
            </a:r>
            <a:r>
              <a:rPr lang="en-US" sz="2800" dirty="0" smtClean="0"/>
              <a:t>robotics</a:t>
            </a:r>
          </a:p>
          <a:p>
            <a:pPr lvl="1"/>
            <a:r>
              <a:rPr lang="en-US" sz="2800" dirty="0" smtClean="0"/>
              <a:t>Assisting human with physical deficits</a:t>
            </a:r>
          </a:p>
          <a:p>
            <a:pPr lvl="1"/>
            <a:r>
              <a:rPr lang="en-US" sz="2800" dirty="0" smtClean="0"/>
              <a:t>Provide social interaction </a:t>
            </a:r>
          </a:p>
          <a:p>
            <a:pPr lvl="1"/>
            <a:r>
              <a:rPr lang="en-US" sz="2800" dirty="0" smtClean="0"/>
              <a:t>Tutoring</a:t>
            </a:r>
          </a:p>
          <a:p>
            <a:pPr marL="274320" lvl="1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Different types of robots</a:t>
            </a:r>
          </a:p>
          <a:p>
            <a:pPr lvl="1"/>
            <a:r>
              <a:rPr lang="en-US" sz="2800" dirty="0" smtClean="0"/>
              <a:t>Non-Humanoid Robot</a:t>
            </a:r>
          </a:p>
          <a:p>
            <a:pPr lvl="1"/>
            <a:r>
              <a:rPr lang="en-US" sz="2800" dirty="0" smtClean="0"/>
              <a:t>Humanoid Robot</a:t>
            </a:r>
          </a:p>
          <a:p>
            <a:pPr lvl="1"/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348F06B-021B-4354-B864-AF749B28C4C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88196"/>
            <a:ext cx="1479884" cy="4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7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573</Words>
  <Application>Microsoft Office PowerPoint</Application>
  <PresentationFormat>Widescreen</PresentationFormat>
  <Paragraphs>137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HelveticaNeue LT 23 UltLtEx</vt:lpstr>
      <vt:lpstr>新細明體</vt:lpstr>
      <vt:lpstr>宋体</vt:lpstr>
      <vt:lpstr>Arial</vt:lpstr>
      <vt:lpstr>Calibri</vt:lpstr>
      <vt:lpstr>Calibri Light</vt:lpstr>
      <vt:lpstr>Wingdings</vt:lpstr>
      <vt:lpstr>Wingdings 2</vt:lpstr>
      <vt:lpstr>Office Theme</vt:lpstr>
      <vt:lpstr>XYLO-BOT: A SOCIAL MUSIC PLATFORM  FOR  CHILDREN WITH AUTISM</vt:lpstr>
      <vt:lpstr>OUTLINE:</vt:lpstr>
      <vt:lpstr>PowerPoint Presentation</vt:lpstr>
      <vt:lpstr>PowerPoint Presentation</vt:lpstr>
      <vt:lpstr>Eye Gaze </vt:lpstr>
      <vt:lpstr>Eye Gaze Patterns</vt:lpstr>
      <vt:lpstr>Objective of This Study</vt:lpstr>
      <vt:lpstr>Why Robot?</vt:lpstr>
      <vt:lpstr>Socially Assistive Robotics (SAR)</vt:lpstr>
      <vt:lpstr>What is SAR?</vt:lpstr>
      <vt:lpstr>Social Robots</vt:lpstr>
      <vt:lpstr>Keepon</vt:lpstr>
      <vt:lpstr>KASPAR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Huanghao Feng</dc:creator>
  <cp:lastModifiedBy>Huanghao Feng</cp:lastModifiedBy>
  <cp:revision>4</cp:revision>
  <dcterms:created xsi:type="dcterms:W3CDTF">2019-08-26T21:22:34Z</dcterms:created>
  <dcterms:modified xsi:type="dcterms:W3CDTF">2019-08-26T23:33:49Z</dcterms:modified>
</cp:coreProperties>
</file>