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38" r:id="rId4"/>
    <p:sldId id="339" r:id="rId5"/>
    <p:sldId id="340" r:id="rId6"/>
    <p:sldId id="331" r:id="rId7"/>
    <p:sldId id="305" r:id="rId8"/>
    <p:sldId id="344" r:id="rId9"/>
    <p:sldId id="345" r:id="rId10"/>
    <p:sldId id="341" r:id="rId11"/>
    <p:sldId id="343" r:id="rId12"/>
    <p:sldId id="342" r:id="rId13"/>
    <p:sldId id="335" r:id="rId14"/>
    <p:sldId id="25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DE"/>
    <a:srgbClr val="00A7E2"/>
    <a:srgbClr val="009BD2"/>
    <a:srgbClr val="0097CC"/>
    <a:srgbClr val="009ED6"/>
    <a:srgbClr val="FF9900"/>
    <a:srgbClr val="EE404C"/>
    <a:srgbClr val="D60000"/>
    <a:srgbClr val="66FF66"/>
    <a:srgbClr val="F17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83784" autoAdjust="0"/>
  </p:normalViewPr>
  <p:slideViewPr>
    <p:cSldViewPr>
      <p:cViewPr varScale="1">
        <p:scale>
          <a:sx n="82" d="100"/>
          <a:sy n="82" d="100"/>
        </p:scale>
        <p:origin x="91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rgbClr val="009BD2"/>
                </a:solidFill>
              </a:rPr>
              <a:t>产品试用客户趋势图（单位：家）</a:t>
            </a:r>
            <a:endParaRPr lang="zh-CN" altLang="en-US" dirty="0">
              <a:solidFill>
                <a:srgbClr val="009BD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34626013776247E-2"/>
          <c:y val="0.18601224260106364"/>
          <c:w val="0.91019834601710925"/>
          <c:h val="0.613959258150060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8.14</c:v>
                </c:pt>
                <c:pt idx="1">
                  <c:v>9.1300000000000008</c:v>
                </c:pt>
                <c:pt idx="2">
                  <c:v>9.18</c:v>
                </c:pt>
                <c:pt idx="3">
                  <c:v>9.25</c:v>
                </c:pt>
                <c:pt idx="4">
                  <c:v>10.17</c:v>
                </c:pt>
                <c:pt idx="5">
                  <c:v>10.24</c:v>
                </c:pt>
                <c:pt idx="6">
                  <c:v>10.31</c:v>
                </c:pt>
                <c:pt idx="7">
                  <c:v>11.06</c:v>
                </c:pt>
                <c:pt idx="8">
                  <c:v>11.13</c:v>
                </c:pt>
                <c:pt idx="9">
                  <c:v>11.27</c:v>
                </c:pt>
                <c:pt idx="10">
                  <c:v>12.4</c:v>
                </c:pt>
                <c:pt idx="11">
                  <c:v>12.11</c:v>
                </c:pt>
                <c:pt idx="12">
                  <c:v>12.18</c:v>
                </c:pt>
                <c:pt idx="13">
                  <c:v>2.2599999999999998</c:v>
                </c:pt>
                <c:pt idx="14">
                  <c:v>3.4</c:v>
                </c:pt>
                <c:pt idx="15">
                  <c:v>3.18</c:v>
                </c:pt>
                <c:pt idx="16">
                  <c:v>3.25</c:v>
                </c:pt>
                <c:pt idx="17">
                  <c:v>4.01</c:v>
                </c:pt>
                <c:pt idx="18">
                  <c:v>4.08</c:v>
                </c:pt>
                <c:pt idx="19">
                  <c:v>4.1500000000000004</c:v>
                </c:pt>
                <c:pt idx="20">
                  <c:v>4.22</c:v>
                </c:pt>
                <c:pt idx="21">
                  <c:v>4.29</c:v>
                </c:pt>
                <c:pt idx="22">
                  <c:v>5.3</c:v>
                </c:pt>
                <c:pt idx="23">
                  <c:v>5.9</c:v>
                </c:pt>
                <c:pt idx="24">
                  <c:v>5.16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9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3737408"/>
        <c:axId val="-173736864"/>
      </c:lineChart>
      <c:catAx>
        <c:axId val="-1737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3736864"/>
        <c:crosses val="autoZero"/>
        <c:auto val="1"/>
        <c:lblAlgn val="ctr"/>
        <c:lblOffset val="100"/>
        <c:noMultiLvlLbl val="0"/>
      </c:catAx>
      <c:valAx>
        <c:axId val="-17373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373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推广商机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3月14</c:v>
                </c:pt>
                <c:pt idx="1">
                  <c:v>3月21</c:v>
                </c:pt>
                <c:pt idx="2">
                  <c:v>3月28</c:v>
                </c:pt>
                <c:pt idx="3">
                  <c:v>4月5</c:v>
                </c:pt>
                <c:pt idx="4">
                  <c:v>4月8</c:v>
                </c:pt>
                <c:pt idx="5">
                  <c:v>4月15</c:v>
                </c:pt>
                <c:pt idx="6">
                  <c:v>4月22</c:v>
                </c:pt>
                <c:pt idx="7">
                  <c:v>4月29</c:v>
                </c:pt>
                <c:pt idx="8">
                  <c:v>5月3</c:v>
                </c:pt>
                <c:pt idx="9">
                  <c:v>5月9</c:v>
                </c:pt>
                <c:pt idx="10">
                  <c:v>5月16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8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商机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3月14</c:v>
                </c:pt>
                <c:pt idx="1">
                  <c:v>3月21</c:v>
                </c:pt>
                <c:pt idx="2">
                  <c:v>3月28</c:v>
                </c:pt>
                <c:pt idx="3">
                  <c:v>4月5</c:v>
                </c:pt>
                <c:pt idx="4">
                  <c:v>4月8</c:v>
                </c:pt>
                <c:pt idx="5">
                  <c:v>4月15</c:v>
                </c:pt>
                <c:pt idx="6">
                  <c:v>4月22</c:v>
                </c:pt>
                <c:pt idx="7">
                  <c:v>4月29</c:v>
                </c:pt>
                <c:pt idx="8">
                  <c:v>5月3</c:v>
                </c:pt>
                <c:pt idx="9">
                  <c:v>5月9</c:v>
                </c:pt>
                <c:pt idx="10">
                  <c:v>5月16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详细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3月14</c:v>
                </c:pt>
                <c:pt idx="1">
                  <c:v>3月21</c:v>
                </c:pt>
                <c:pt idx="2">
                  <c:v>3月28</c:v>
                </c:pt>
                <c:pt idx="3">
                  <c:v>4月5</c:v>
                </c:pt>
                <c:pt idx="4">
                  <c:v>4月8</c:v>
                </c:pt>
                <c:pt idx="5">
                  <c:v>4月15</c:v>
                </c:pt>
                <c:pt idx="6">
                  <c:v>4月22</c:v>
                </c:pt>
                <c:pt idx="7">
                  <c:v>4月29</c:v>
                </c:pt>
                <c:pt idx="8">
                  <c:v>5月3</c:v>
                </c:pt>
                <c:pt idx="9">
                  <c:v>5月9</c:v>
                </c:pt>
                <c:pt idx="10">
                  <c:v>5月16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6039648"/>
        <c:axId val="-466041280"/>
      </c:lineChart>
      <c:catAx>
        <c:axId val="-466039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466041280"/>
        <c:crosses val="autoZero"/>
        <c:auto val="1"/>
        <c:lblAlgn val="ctr"/>
        <c:lblOffset val="100"/>
        <c:noMultiLvlLbl val="0"/>
      </c:catAx>
      <c:valAx>
        <c:axId val="-466041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66039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FE72-1C03-4CD0-ACD2-0D3EB50CC15E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D584-775A-4633-9991-32D3BDA5EC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5288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E4F0-5CD0-4C18-A986-2E5897E976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1190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8ADAD5C-4CA3-490E-9960-97B9621F8C92}" type="datetime1">
              <a:rPr lang="zh-CN" altLang="en-US" smtClean="0"/>
              <a:pPr/>
              <a:t>2016/5/20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49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5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需要连接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功能点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5D552-8781-4642-A101-47C354DD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6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需要连接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功能点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5D552-8781-4642-A101-47C354DD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0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UMP</a:t>
            </a:r>
            <a:r>
              <a:rPr lang="zh-CN" altLang="en-US" sz="1200" dirty="0" smtClean="0"/>
              <a:t>审核谁负责</a:t>
            </a:r>
            <a:r>
              <a:rPr lang="en-US" altLang="zh-CN" sz="1200" dirty="0" smtClean="0"/>
              <a:t>?</a:t>
            </a:r>
            <a:r>
              <a:rPr lang="zh-CN" altLang="en-US" sz="1200" dirty="0" smtClean="0"/>
              <a:t>目前无人审核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5D552-8781-4642-A101-47C354DD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9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5D552-8781-4642-A101-47C354DD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8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8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6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6C276F-6BBB-4E50-A5FE-F5851929E18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9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F84874-6224-49DE-9611-DB201CF98EED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D3A9F17-6E34-456F-A5C5-7B187A7B12B3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DCA280E-9905-4F14-91EC-F0AB9804C6E1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938" y="171450"/>
            <a:ext cx="8364537" cy="452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8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BF1F19-7B71-43F1-B55B-A27B44D153F8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3CA3D0F-EF18-44A5-BD38-6A14AE07752E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2E859C-53EA-489A-AF0E-DBBF7015029E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780C13-8218-45C3-82ED-880A02FB8509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EBFC28-4309-46B2-B2C1-4C8109A8293E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4FB9589-90F3-4D7D-B351-23BF8D46BF3D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3FF9FB-E1C6-4B96-B204-E75AC0F699E4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BADBA4E-B668-456E-BB9F-0028EF6505C6}" type="datetime1">
              <a:rPr lang="zh-CN" altLang="en-US" smtClean="0"/>
              <a:pPr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9ADDDD1-52EF-44B6-AC2A-A529A1251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0.26.117.229/Dialogue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43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产品周例会</a:t>
            </a:r>
            <a:endParaRPr lang="zh-CN" altLang="en-US" sz="32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71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2016-05-20</a:t>
            </a:r>
            <a:endParaRPr lang="zh-CN" altLang="en-US" sz="1400" dirty="0" smtClean="0">
              <a:solidFill>
                <a:srgbClr val="00A4D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呼叫中心集成页面</a:t>
            </a:r>
            <a:endParaRPr lang="zh-CN" altLang="en-US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DD1-52EF-44B6-AC2A-A529A125191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199" y="1063228"/>
            <a:ext cx="8549099" cy="3394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/>
              <a:t>效果图评审</a:t>
            </a:r>
            <a:endParaRPr lang="zh-CN" altLang="zh-CN" sz="20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3"/>
            <a:ext cx="9145452" cy="51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DD1-52EF-44B6-AC2A-A529A125191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5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63228"/>
            <a:ext cx="8549099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历史记录提取相关问插件：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120.26.117.229/Dialogue/index.html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DD1-52EF-44B6-AC2A-A529A125191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技术共享</a:t>
            </a:r>
            <a:endParaRPr lang="zh-CN" altLang="en-US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63228"/>
            <a:ext cx="8549099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Owen</a:t>
            </a:r>
            <a:r>
              <a:rPr lang="zh-CN" altLang="en-US" sz="2000" dirty="0" smtClean="0"/>
              <a:t>：之前</a:t>
            </a:r>
            <a:r>
              <a:rPr lang="en-US" altLang="zh-CN" sz="2000" dirty="0" err="1"/>
              <a:t>david</a:t>
            </a:r>
            <a:r>
              <a:rPr lang="zh-CN" altLang="en-US" sz="2000" dirty="0"/>
              <a:t>在做数据库转换的时候，出现无法使用通过第三方工具进行数据转换数据无法使用，之后</a:t>
            </a:r>
            <a:r>
              <a:rPr lang="en-US" altLang="zh-CN" sz="2000" dirty="0" err="1"/>
              <a:t>openfire</a:t>
            </a:r>
            <a:r>
              <a:rPr lang="zh-CN" altLang="en-US" sz="2000" dirty="0"/>
              <a:t>也不能启动。</a:t>
            </a:r>
          </a:p>
          <a:p>
            <a:pPr marL="0" indent="0">
              <a:buNone/>
            </a:pPr>
            <a:r>
              <a:rPr lang="zh-CN" altLang="en-US" sz="2000" dirty="0"/>
              <a:t>发现</a:t>
            </a:r>
            <a:r>
              <a:rPr lang="en-US" altLang="zh-CN" sz="2000" dirty="0" err="1"/>
              <a:t>openfire</a:t>
            </a:r>
            <a:r>
              <a:rPr lang="zh-CN" altLang="en-US" sz="2000" dirty="0"/>
              <a:t>有一个特性，可以不创建数据库中的表，通过插件中的不同语言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脚本数据库方案生成数据库，由于我们所使用的</a:t>
            </a:r>
            <a:r>
              <a:rPr lang="en-US" altLang="zh-CN" sz="2000" dirty="0" err="1"/>
              <a:t>echat</a:t>
            </a:r>
            <a:r>
              <a:rPr lang="zh-CN" altLang="en-US" sz="2000" dirty="0"/>
              <a:t>插件中没有添加数据解决方案，故系统无法正常启用。</a:t>
            </a:r>
          </a:p>
          <a:p>
            <a:pPr marL="0" indent="0">
              <a:buNone/>
            </a:pPr>
            <a:r>
              <a:rPr lang="zh-CN" altLang="en-US" sz="2000" dirty="0"/>
              <a:t>临时方案：通过</a:t>
            </a:r>
            <a:r>
              <a:rPr lang="en-US" altLang="zh-CN" sz="2000" dirty="0" err="1"/>
              <a:t>openfire</a:t>
            </a:r>
            <a:r>
              <a:rPr lang="zh-CN" altLang="en-US" sz="2000" dirty="0"/>
              <a:t>初始话是不使用</a:t>
            </a:r>
            <a:r>
              <a:rPr lang="en-US" altLang="zh-CN" sz="2000" dirty="0" err="1"/>
              <a:t>echat</a:t>
            </a:r>
            <a:r>
              <a:rPr lang="zh-CN" altLang="en-US" sz="2000" dirty="0"/>
              <a:t>插件启动，待初始化完成后再重新载入</a:t>
            </a:r>
            <a:r>
              <a:rPr lang="en-US" altLang="zh-CN" sz="2000" dirty="0" err="1"/>
              <a:t>echat</a:t>
            </a:r>
            <a:r>
              <a:rPr lang="zh-CN" altLang="en-US" sz="2000" dirty="0"/>
              <a:t>插件；</a:t>
            </a:r>
          </a:p>
          <a:p>
            <a:pPr marL="0" indent="0">
              <a:buNone/>
            </a:pPr>
            <a:r>
              <a:rPr lang="zh-CN" altLang="en-US" sz="2000" dirty="0"/>
              <a:t>具体解决方案：对</a:t>
            </a:r>
            <a:r>
              <a:rPr lang="en-US" altLang="zh-CN" sz="2000" dirty="0" err="1"/>
              <a:t>echat</a:t>
            </a:r>
            <a:r>
              <a:rPr lang="zh-CN" altLang="en-US" sz="2000" dirty="0"/>
              <a:t>插件添加数据解决方案，会给后面不是</a:t>
            </a:r>
            <a:r>
              <a:rPr lang="en-US" altLang="zh-CN" sz="2000" dirty="0" err="1"/>
              <a:t>ucc</a:t>
            </a:r>
            <a:r>
              <a:rPr lang="zh-CN" altLang="en-US" sz="2000" dirty="0"/>
              <a:t>带来很大的便捷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建议：</a:t>
            </a:r>
            <a:r>
              <a:rPr lang="zh-CN" altLang="zh-CN" sz="2000" dirty="0"/>
              <a:t>可以考虑相关便捷特性的隐性需求的分析。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DD1-52EF-44B6-AC2A-A529A125191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0538"/>
            <a:ext cx="9144000" cy="576064"/>
          </a:xfrm>
          <a:ln/>
        </p:spPr>
        <p:txBody>
          <a:bodyPr>
            <a:no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上周任务</a:t>
            </a:r>
            <a:endParaRPr lang="zh-CN" altLang="zh-CN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60832"/>
              </p:ext>
            </p:extLst>
          </p:nvPr>
        </p:nvGraphicFramePr>
        <p:xfrm>
          <a:off x="323528" y="699542"/>
          <a:ext cx="8424936" cy="320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871"/>
                <a:gridCol w="4192665"/>
                <a:gridCol w="1228331"/>
                <a:gridCol w="1108329"/>
                <a:gridCol w="1263740"/>
              </a:tblGrid>
              <a:tr h="351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呼叫中心集成页面设计、产品设计规范撰写、呼叫中心相关页面设计；海利项目标注、切图、联调；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UCC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座席端左侧导航改版；官网案例更新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Sunny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规范已完成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月发版计划梳理、需求说明书撰写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Sara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401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售前支撑（华安证券招投标、银联、大都会）、机器人插件测试及产品发版进度跟踪、全员客服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PPT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Jade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大都会优先级低，时间也不急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中信建投需求现场支撑：合规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修改、确认和需求说明书编写和确认；质检管理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评审、修改和需求说明书编写；分公司、分区域路右策略的需求说明书编写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Sara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0538"/>
            <a:ext cx="9144000" cy="576064"/>
          </a:xfrm>
          <a:ln/>
        </p:spPr>
        <p:txBody>
          <a:bodyPr>
            <a:no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下周工作计划</a:t>
            </a:r>
            <a:endParaRPr lang="zh-CN" altLang="zh-CN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84714"/>
              </p:ext>
            </p:extLst>
          </p:nvPr>
        </p:nvGraphicFramePr>
        <p:xfrm>
          <a:off x="755576" y="699542"/>
          <a:ext cx="7416824" cy="17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248472"/>
                <a:gridCol w="1224136"/>
                <a:gridCol w="1296144"/>
              </a:tblGrid>
              <a:tr h="347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47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Any800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新界面后台设计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Sunny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质检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和需求说明书的确认、分公司和分区域路由需求确认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Sara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售前支撑（大都会）、新人培训计划及相关文档准备、产品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月发版计划梳理、新需求细化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Jade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1"/>
          <p:cNvSpPr>
            <a:spLocks/>
          </p:cNvSpPr>
          <p:nvPr/>
        </p:nvSpPr>
        <p:spPr bwMode="auto">
          <a:xfrm>
            <a:off x="3587054" y="1235460"/>
            <a:ext cx="285167" cy="57622"/>
          </a:xfrm>
          <a:custGeom>
            <a:avLst/>
            <a:gdLst>
              <a:gd name="T0" fmla="*/ 12097 w 711052"/>
              <a:gd name="T1" fmla="*/ 0 h 174096"/>
              <a:gd name="T2" fmla="*/ 98810 w 711052"/>
              <a:gd name="T3" fmla="*/ 0 h 174096"/>
              <a:gd name="T4" fmla="*/ 98810 w 711052"/>
              <a:gd name="T5" fmla="*/ 24445 h 174096"/>
              <a:gd name="T6" fmla="*/ 12097 w 711052"/>
              <a:gd name="T7" fmla="*/ 24445 h 174096"/>
              <a:gd name="T8" fmla="*/ 0 w 711052"/>
              <a:gd name="T9" fmla="*/ 12223 h 174096"/>
              <a:gd name="T10" fmla="*/ 12097 w 711052"/>
              <a:gd name="T11" fmla="*/ 0 h 174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0187B7"/>
              </a:gs>
              <a:gs pos="60001">
                <a:srgbClr val="A0E5FE"/>
              </a:gs>
              <a:gs pos="89000">
                <a:srgbClr val="01A7E3"/>
              </a:gs>
              <a:gs pos="100000">
                <a:srgbClr val="0187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11" name="圆角矩形 11"/>
          <p:cNvSpPr>
            <a:spLocks/>
          </p:cNvSpPr>
          <p:nvPr/>
        </p:nvSpPr>
        <p:spPr bwMode="auto">
          <a:xfrm>
            <a:off x="3587054" y="2394683"/>
            <a:ext cx="285167" cy="57622"/>
          </a:xfrm>
          <a:custGeom>
            <a:avLst/>
            <a:gdLst>
              <a:gd name="T0" fmla="*/ 12097 w 711052"/>
              <a:gd name="T1" fmla="*/ 0 h 174096"/>
              <a:gd name="T2" fmla="*/ 98810 w 711052"/>
              <a:gd name="T3" fmla="*/ 0 h 174096"/>
              <a:gd name="T4" fmla="*/ 98810 w 711052"/>
              <a:gd name="T5" fmla="*/ 24445 h 174096"/>
              <a:gd name="T6" fmla="*/ 12097 w 711052"/>
              <a:gd name="T7" fmla="*/ 24445 h 174096"/>
              <a:gd name="T8" fmla="*/ 0 w 711052"/>
              <a:gd name="T9" fmla="*/ 12223 h 174096"/>
              <a:gd name="T10" fmla="*/ 12097 w 711052"/>
              <a:gd name="T11" fmla="*/ 0 h 174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0187B7"/>
              </a:gs>
              <a:gs pos="60001">
                <a:srgbClr val="A0E5FE"/>
              </a:gs>
              <a:gs pos="89000">
                <a:srgbClr val="01A7E3"/>
              </a:gs>
              <a:gs pos="100000">
                <a:srgbClr val="0187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13" name="矩形 19"/>
          <p:cNvSpPr>
            <a:spLocks noChangeArrowheads="1"/>
          </p:cNvSpPr>
          <p:nvPr/>
        </p:nvSpPr>
        <p:spPr bwMode="auto">
          <a:xfrm>
            <a:off x="3609281" y="1059582"/>
            <a:ext cx="164727" cy="3096344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51000">
                <a:srgbClr val="A6A6A6"/>
              </a:gs>
              <a:gs pos="100000">
                <a:srgbClr val="D9D9D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圆角矩形 4"/>
          <p:cNvSpPr>
            <a:spLocks/>
          </p:cNvSpPr>
          <p:nvPr/>
        </p:nvSpPr>
        <p:spPr bwMode="auto">
          <a:xfrm>
            <a:off x="3587055" y="1269989"/>
            <a:ext cx="781752" cy="357861"/>
          </a:xfrm>
          <a:custGeom>
            <a:avLst/>
            <a:gdLst>
              <a:gd name="T0" fmla="*/ 0 w 1944216"/>
              <a:gd name="T1" fmla="*/ 0 h 1080120"/>
              <a:gd name="T2" fmla="*/ 196650 w 1944216"/>
              <a:gd name="T3" fmla="*/ 0 h 1080120"/>
              <a:gd name="T4" fmla="*/ 272285 w 1944216"/>
              <a:gd name="T5" fmla="*/ 76064 h 1080120"/>
              <a:gd name="T6" fmla="*/ 196650 w 1944216"/>
              <a:gd name="T7" fmla="*/ 152127 h 1080120"/>
              <a:gd name="T8" fmla="*/ 0 w 1944216"/>
              <a:gd name="T9" fmla="*/ 152127 h 1080120"/>
              <a:gd name="T10" fmla="*/ 0 w 1944216"/>
              <a:gd name="T11" fmla="*/ 0 h 1080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0187B7"/>
          </a:solidFill>
          <a:ln w="9525">
            <a:noFill/>
            <a:round/>
            <a:headEnd/>
            <a:tailEnd/>
          </a:ln>
          <a:effectLst>
            <a:outerShdw dist="25401" dir="2700000" algn="ctr" rotWithShape="0">
              <a:srgbClr val="000000">
                <a:alpha val="12999"/>
              </a:srgbClr>
            </a:outerShdw>
          </a:effec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2" name="椭圆 6"/>
          <p:cNvGrpSpPr>
            <a:grpSpLocks/>
          </p:cNvGrpSpPr>
          <p:nvPr/>
        </p:nvGrpSpPr>
        <p:grpSpPr bwMode="auto">
          <a:xfrm>
            <a:off x="3995145" y="1314931"/>
            <a:ext cx="330647" cy="271935"/>
            <a:chOff x="0" y="0"/>
            <a:chExt cx="269" cy="269"/>
          </a:xfrm>
        </p:grpSpPr>
        <p:pic>
          <p:nvPicPr>
            <p:cNvPr id="16" name="椭圆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4" y="41"/>
              <a:ext cx="1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rgbClr val="0187B7"/>
                  </a:solidFill>
                  <a:latin typeface="Segoe UI" pitchFamily="34" charset="0"/>
                  <a:ea typeface="幼圆" pitchFamily="49" charset="-122"/>
                </a:rPr>
                <a:t>1</a:t>
              </a:r>
              <a:endParaRPr lang="zh-CN" altLang="en-US" b="1" dirty="0">
                <a:solidFill>
                  <a:srgbClr val="0187B7"/>
                </a:solidFill>
                <a:latin typeface="Segoe UI" pitchFamily="34" charset="0"/>
                <a:ea typeface="幼圆" pitchFamily="49" charset="-122"/>
              </a:endParaRPr>
            </a:p>
          </p:txBody>
        </p:sp>
      </p:grpSp>
      <p:sp>
        <p:nvSpPr>
          <p:cNvPr id="22" name="圆角矩形 4"/>
          <p:cNvSpPr>
            <a:spLocks/>
          </p:cNvSpPr>
          <p:nvPr/>
        </p:nvSpPr>
        <p:spPr bwMode="auto">
          <a:xfrm>
            <a:off x="3587055" y="2430401"/>
            <a:ext cx="781752" cy="356851"/>
          </a:xfrm>
          <a:custGeom>
            <a:avLst/>
            <a:gdLst>
              <a:gd name="T0" fmla="*/ 0 w 1944216"/>
              <a:gd name="T1" fmla="*/ 0 h 1080120"/>
              <a:gd name="T2" fmla="*/ 196650 w 1944216"/>
              <a:gd name="T3" fmla="*/ 0 h 1080120"/>
              <a:gd name="T4" fmla="*/ 272285 w 1944216"/>
              <a:gd name="T5" fmla="*/ 75421 h 1080120"/>
              <a:gd name="T6" fmla="*/ 196650 w 1944216"/>
              <a:gd name="T7" fmla="*/ 150842 h 1080120"/>
              <a:gd name="T8" fmla="*/ 0 w 1944216"/>
              <a:gd name="T9" fmla="*/ 150842 h 1080120"/>
              <a:gd name="T10" fmla="*/ 0 w 1944216"/>
              <a:gd name="T11" fmla="*/ 0 h 1080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0187B7"/>
          </a:solidFill>
          <a:ln w="9525">
            <a:noFill/>
            <a:round/>
            <a:headEnd/>
            <a:tailEnd/>
          </a:ln>
          <a:effectLst>
            <a:outerShdw dist="25401" dir="2700000" algn="ctr" rotWithShape="0">
              <a:srgbClr val="000000">
                <a:alpha val="12999"/>
              </a:srgbClr>
            </a:outerShdw>
          </a:effec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4" name="椭圆 89"/>
          <p:cNvGrpSpPr>
            <a:grpSpLocks/>
          </p:cNvGrpSpPr>
          <p:nvPr/>
        </p:nvGrpSpPr>
        <p:grpSpPr bwMode="auto">
          <a:xfrm>
            <a:off x="3995145" y="2474153"/>
            <a:ext cx="330647" cy="271935"/>
            <a:chOff x="0" y="0"/>
            <a:chExt cx="269" cy="269"/>
          </a:xfrm>
        </p:grpSpPr>
        <p:pic>
          <p:nvPicPr>
            <p:cNvPr id="24" name="椭圆 8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4" y="41"/>
              <a:ext cx="1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rgbClr val="0187B7"/>
                  </a:solidFill>
                  <a:latin typeface="Segoe UI" pitchFamily="34" charset="0"/>
                  <a:ea typeface="幼圆" pitchFamily="49" charset="-122"/>
                </a:rPr>
                <a:t>2</a:t>
              </a:r>
              <a:endParaRPr lang="zh-CN" altLang="en-US" b="1" dirty="0">
                <a:solidFill>
                  <a:srgbClr val="0187B7"/>
                </a:solidFill>
                <a:latin typeface="Segoe UI" pitchFamily="34" charset="0"/>
                <a:ea typeface="幼圆" pitchFamily="49" charset="-122"/>
              </a:endParaRPr>
            </a:p>
          </p:txBody>
        </p:sp>
      </p:grp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4704208" y="1242555"/>
            <a:ext cx="1734096" cy="3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工作回顾与计划</a:t>
            </a: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4710112" y="2406516"/>
            <a:ext cx="1734096" cy="3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产品试用与商机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11"/>
          <p:cNvSpPr>
            <a:spLocks/>
          </p:cNvSpPr>
          <p:nvPr/>
        </p:nvSpPr>
        <p:spPr bwMode="auto">
          <a:xfrm>
            <a:off x="3587054" y="3546811"/>
            <a:ext cx="285167" cy="57621"/>
          </a:xfrm>
          <a:custGeom>
            <a:avLst/>
            <a:gdLst>
              <a:gd name="T0" fmla="*/ 12097 w 711052"/>
              <a:gd name="T1" fmla="*/ 0 h 174096"/>
              <a:gd name="T2" fmla="*/ 98810 w 711052"/>
              <a:gd name="T3" fmla="*/ 0 h 174096"/>
              <a:gd name="T4" fmla="*/ 98810 w 711052"/>
              <a:gd name="T5" fmla="*/ 24445 h 174096"/>
              <a:gd name="T6" fmla="*/ 12097 w 711052"/>
              <a:gd name="T7" fmla="*/ 24445 h 174096"/>
              <a:gd name="T8" fmla="*/ 0 w 711052"/>
              <a:gd name="T9" fmla="*/ 12223 h 174096"/>
              <a:gd name="T10" fmla="*/ 12097 w 711052"/>
              <a:gd name="T11" fmla="*/ 0 h 174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0187B7"/>
              </a:gs>
              <a:gs pos="60001">
                <a:srgbClr val="A0E5FE"/>
              </a:gs>
              <a:gs pos="89000">
                <a:srgbClr val="01A7E3"/>
              </a:gs>
              <a:gs pos="100000">
                <a:srgbClr val="0187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35" name="圆角矩形 4"/>
          <p:cNvSpPr>
            <a:spLocks/>
          </p:cNvSpPr>
          <p:nvPr/>
        </p:nvSpPr>
        <p:spPr bwMode="auto">
          <a:xfrm>
            <a:off x="3587055" y="3582529"/>
            <a:ext cx="781752" cy="356850"/>
          </a:xfrm>
          <a:custGeom>
            <a:avLst/>
            <a:gdLst>
              <a:gd name="T0" fmla="*/ 0 w 1944216"/>
              <a:gd name="T1" fmla="*/ 0 h 1080120"/>
              <a:gd name="T2" fmla="*/ 196650 w 1944216"/>
              <a:gd name="T3" fmla="*/ 0 h 1080120"/>
              <a:gd name="T4" fmla="*/ 272285 w 1944216"/>
              <a:gd name="T5" fmla="*/ 75421 h 1080120"/>
              <a:gd name="T6" fmla="*/ 196650 w 1944216"/>
              <a:gd name="T7" fmla="*/ 150841 h 1080120"/>
              <a:gd name="T8" fmla="*/ 0 w 1944216"/>
              <a:gd name="T9" fmla="*/ 150841 h 1080120"/>
              <a:gd name="T10" fmla="*/ 0 w 1944216"/>
              <a:gd name="T11" fmla="*/ 0 h 1080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0187B7"/>
          </a:solidFill>
          <a:ln w="9525">
            <a:noFill/>
            <a:round/>
            <a:headEnd/>
            <a:tailEnd/>
          </a:ln>
          <a:effectLst>
            <a:outerShdw dist="25401" dir="2700000" algn="ctr" rotWithShape="0">
              <a:srgbClr val="000000">
                <a:alpha val="12999"/>
              </a:srgbClr>
            </a:outerShdw>
          </a:effec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6" name="椭圆 93"/>
          <p:cNvGrpSpPr>
            <a:grpSpLocks/>
          </p:cNvGrpSpPr>
          <p:nvPr/>
        </p:nvGrpSpPr>
        <p:grpSpPr bwMode="auto">
          <a:xfrm>
            <a:off x="3995145" y="3623900"/>
            <a:ext cx="330647" cy="271934"/>
            <a:chOff x="0" y="0"/>
            <a:chExt cx="269" cy="269"/>
          </a:xfrm>
        </p:grpSpPr>
        <p:pic>
          <p:nvPicPr>
            <p:cNvPr id="37" name="椭圆 9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44" y="43"/>
              <a:ext cx="1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rgbClr val="0187B7"/>
                  </a:solidFill>
                  <a:latin typeface="Segoe UI" pitchFamily="34" charset="0"/>
                  <a:ea typeface="幼圆" pitchFamily="49" charset="-122"/>
                </a:rPr>
                <a:t>3</a:t>
              </a:r>
              <a:endParaRPr lang="zh-CN" altLang="en-US" b="1" dirty="0">
                <a:solidFill>
                  <a:srgbClr val="0187B7"/>
                </a:solidFill>
                <a:latin typeface="Segoe UI" pitchFamily="34" charset="0"/>
                <a:ea typeface="幼圆" pitchFamily="49" charset="-122"/>
              </a:endParaRPr>
            </a:p>
          </p:txBody>
        </p:sp>
      </p:grpSp>
      <p:sp>
        <p:nvSpPr>
          <p:cNvPr id="45" name="TextBox 33"/>
          <p:cNvSpPr txBox="1">
            <a:spLocks noChangeArrowheads="1"/>
          </p:cNvSpPr>
          <p:nvPr/>
        </p:nvSpPr>
        <p:spPr bwMode="auto">
          <a:xfrm>
            <a:off x="4710112" y="3558644"/>
            <a:ext cx="1734096" cy="3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待讨论内容</a:t>
            </a:r>
            <a:endParaRPr lang="en-US" sz="16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itle 1"/>
          <p:cNvSpPr txBox="1">
            <a:spLocks noChangeArrowheads="1"/>
          </p:cNvSpPr>
          <p:nvPr/>
        </p:nvSpPr>
        <p:spPr>
          <a:xfrm>
            <a:off x="1691680" y="2283718"/>
            <a:ext cx="1080120" cy="57606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7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kumimoji="0" lang="zh-CN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0097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18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86270"/>
              </p:ext>
            </p:extLst>
          </p:nvPr>
        </p:nvGraphicFramePr>
        <p:xfrm>
          <a:off x="6172300" y="1275606"/>
          <a:ext cx="2792188" cy="80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32"/>
                <a:gridCol w="792088"/>
                <a:gridCol w="792088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累计数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本周数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有效数</a:t>
                      </a:r>
                      <a:endParaRPr lang="zh-CN" altLang="en-US" sz="1200" dirty="0"/>
                    </a:p>
                  </a:txBody>
                  <a:tcPr/>
                </a:tc>
              </a:tr>
              <a:tr h="441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UCC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56744095"/>
              </p:ext>
            </p:extLst>
          </p:nvPr>
        </p:nvGraphicFramePr>
        <p:xfrm>
          <a:off x="323528" y="673807"/>
          <a:ext cx="576064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7743"/>
            <a:ext cx="9144000" cy="576064"/>
          </a:xfrm>
          <a:ln/>
        </p:spPr>
        <p:txBody>
          <a:bodyPr>
            <a:no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产品试用客户数</a:t>
            </a:r>
            <a:endParaRPr lang="zh-CN" altLang="zh-CN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95536" y="408391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试用情况：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5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7743"/>
            <a:ext cx="9144000" cy="576064"/>
          </a:xfrm>
          <a:ln/>
        </p:spPr>
        <p:txBody>
          <a:bodyPr>
            <a:no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产品潜在商机数</a:t>
            </a:r>
            <a:endParaRPr lang="zh-CN" altLang="zh-CN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00065"/>
              </p:ext>
            </p:extLst>
          </p:nvPr>
        </p:nvGraphicFramePr>
        <p:xfrm>
          <a:off x="4932040" y="733694"/>
          <a:ext cx="396044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105"/>
                <a:gridCol w="794573"/>
                <a:gridCol w="427530"/>
                <a:gridCol w="432048"/>
                <a:gridCol w="165618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本周数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推广数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行业</a:t>
                      </a:r>
                      <a:endParaRPr lang="zh-CN" altLang="en-US" sz="1400" dirty="0"/>
                    </a:p>
                  </a:txBody>
                  <a:tcPr/>
                </a:tc>
              </a:tr>
              <a:tr h="424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UCC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个其它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127042116"/>
              </p:ext>
            </p:extLst>
          </p:nvPr>
        </p:nvGraphicFramePr>
        <p:xfrm>
          <a:off x="8275" y="663214"/>
          <a:ext cx="58326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26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1"/>
          <p:cNvSpPr>
            <a:spLocks/>
          </p:cNvSpPr>
          <p:nvPr/>
        </p:nvSpPr>
        <p:spPr bwMode="auto">
          <a:xfrm>
            <a:off x="3587054" y="1235460"/>
            <a:ext cx="285167" cy="57622"/>
          </a:xfrm>
          <a:custGeom>
            <a:avLst/>
            <a:gdLst>
              <a:gd name="T0" fmla="*/ 12097 w 711052"/>
              <a:gd name="T1" fmla="*/ 0 h 174096"/>
              <a:gd name="T2" fmla="*/ 98810 w 711052"/>
              <a:gd name="T3" fmla="*/ 0 h 174096"/>
              <a:gd name="T4" fmla="*/ 98810 w 711052"/>
              <a:gd name="T5" fmla="*/ 24445 h 174096"/>
              <a:gd name="T6" fmla="*/ 12097 w 711052"/>
              <a:gd name="T7" fmla="*/ 24445 h 174096"/>
              <a:gd name="T8" fmla="*/ 0 w 711052"/>
              <a:gd name="T9" fmla="*/ 12223 h 174096"/>
              <a:gd name="T10" fmla="*/ 12097 w 711052"/>
              <a:gd name="T11" fmla="*/ 0 h 174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0187B7"/>
              </a:gs>
              <a:gs pos="60001">
                <a:srgbClr val="A0E5FE"/>
              </a:gs>
              <a:gs pos="89000">
                <a:srgbClr val="01A7E3"/>
              </a:gs>
              <a:gs pos="100000">
                <a:srgbClr val="0187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11" name="圆角矩形 11"/>
          <p:cNvSpPr>
            <a:spLocks/>
          </p:cNvSpPr>
          <p:nvPr/>
        </p:nvSpPr>
        <p:spPr bwMode="auto">
          <a:xfrm>
            <a:off x="3587054" y="2394683"/>
            <a:ext cx="285167" cy="57622"/>
          </a:xfrm>
          <a:custGeom>
            <a:avLst/>
            <a:gdLst>
              <a:gd name="T0" fmla="*/ 12097 w 711052"/>
              <a:gd name="T1" fmla="*/ 0 h 174096"/>
              <a:gd name="T2" fmla="*/ 98810 w 711052"/>
              <a:gd name="T3" fmla="*/ 0 h 174096"/>
              <a:gd name="T4" fmla="*/ 98810 w 711052"/>
              <a:gd name="T5" fmla="*/ 24445 h 174096"/>
              <a:gd name="T6" fmla="*/ 12097 w 711052"/>
              <a:gd name="T7" fmla="*/ 24445 h 174096"/>
              <a:gd name="T8" fmla="*/ 0 w 711052"/>
              <a:gd name="T9" fmla="*/ 12223 h 174096"/>
              <a:gd name="T10" fmla="*/ 12097 w 711052"/>
              <a:gd name="T11" fmla="*/ 0 h 174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0187B7"/>
              </a:gs>
              <a:gs pos="60001">
                <a:srgbClr val="A0E5FE"/>
              </a:gs>
              <a:gs pos="89000">
                <a:srgbClr val="01A7E3"/>
              </a:gs>
              <a:gs pos="100000">
                <a:srgbClr val="0187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13" name="矩形 19"/>
          <p:cNvSpPr>
            <a:spLocks noChangeArrowheads="1"/>
          </p:cNvSpPr>
          <p:nvPr/>
        </p:nvSpPr>
        <p:spPr bwMode="auto">
          <a:xfrm>
            <a:off x="3609281" y="1059582"/>
            <a:ext cx="164727" cy="3096344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51000">
                <a:srgbClr val="A6A6A6"/>
              </a:gs>
              <a:gs pos="100000">
                <a:srgbClr val="D9D9D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圆角矩形 4"/>
          <p:cNvSpPr>
            <a:spLocks/>
          </p:cNvSpPr>
          <p:nvPr/>
        </p:nvSpPr>
        <p:spPr bwMode="auto">
          <a:xfrm>
            <a:off x="3587055" y="1269989"/>
            <a:ext cx="781752" cy="357861"/>
          </a:xfrm>
          <a:custGeom>
            <a:avLst/>
            <a:gdLst>
              <a:gd name="T0" fmla="*/ 0 w 1944216"/>
              <a:gd name="T1" fmla="*/ 0 h 1080120"/>
              <a:gd name="T2" fmla="*/ 196650 w 1944216"/>
              <a:gd name="T3" fmla="*/ 0 h 1080120"/>
              <a:gd name="T4" fmla="*/ 272285 w 1944216"/>
              <a:gd name="T5" fmla="*/ 76064 h 1080120"/>
              <a:gd name="T6" fmla="*/ 196650 w 1944216"/>
              <a:gd name="T7" fmla="*/ 152127 h 1080120"/>
              <a:gd name="T8" fmla="*/ 0 w 1944216"/>
              <a:gd name="T9" fmla="*/ 152127 h 1080120"/>
              <a:gd name="T10" fmla="*/ 0 w 1944216"/>
              <a:gd name="T11" fmla="*/ 0 h 1080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0187B7"/>
          </a:solidFill>
          <a:ln w="9525">
            <a:noFill/>
            <a:round/>
            <a:headEnd/>
            <a:tailEnd/>
          </a:ln>
          <a:effectLst>
            <a:outerShdw dist="25401" dir="2700000" algn="ctr" rotWithShape="0">
              <a:srgbClr val="000000">
                <a:alpha val="12999"/>
              </a:srgbClr>
            </a:outerShdw>
          </a:effec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2" name="椭圆 6"/>
          <p:cNvGrpSpPr>
            <a:grpSpLocks/>
          </p:cNvGrpSpPr>
          <p:nvPr/>
        </p:nvGrpSpPr>
        <p:grpSpPr bwMode="auto">
          <a:xfrm>
            <a:off x="3995145" y="1314931"/>
            <a:ext cx="330647" cy="271935"/>
            <a:chOff x="0" y="0"/>
            <a:chExt cx="269" cy="269"/>
          </a:xfrm>
        </p:grpSpPr>
        <p:pic>
          <p:nvPicPr>
            <p:cNvPr id="16" name="椭圆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4" y="41"/>
              <a:ext cx="1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rgbClr val="0187B7"/>
                  </a:solidFill>
                  <a:latin typeface="Segoe UI" pitchFamily="34" charset="0"/>
                  <a:ea typeface="幼圆" pitchFamily="49" charset="-122"/>
                </a:rPr>
                <a:t>1</a:t>
              </a:r>
              <a:endParaRPr lang="zh-CN" altLang="en-US" b="1" dirty="0">
                <a:solidFill>
                  <a:srgbClr val="0187B7"/>
                </a:solidFill>
                <a:latin typeface="Segoe UI" pitchFamily="34" charset="0"/>
                <a:ea typeface="幼圆" pitchFamily="49" charset="-122"/>
              </a:endParaRPr>
            </a:p>
          </p:txBody>
        </p:sp>
      </p:grpSp>
      <p:sp>
        <p:nvSpPr>
          <p:cNvPr id="22" name="圆角矩形 4"/>
          <p:cNvSpPr>
            <a:spLocks/>
          </p:cNvSpPr>
          <p:nvPr/>
        </p:nvSpPr>
        <p:spPr bwMode="auto">
          <a:xfrm>
            <a:off x="3587055" y="2430401"/>
            <a:ext cx="781752" cy="356851"/>
          </a:xfrm>
          <a:custGeom>
            <a:avLst/>
            <a:gdLst>
              <a:gd name="T0" fmla="*/ 0 w 1944216"/>
              <a:gd name="T1" fmla="*/ 0 h 1080120"/>
              <a:gd name="T2" fmla="*/ 196650 w 1944216"/>
              <a:gd name="T3" fmla="*/ 0 h 1080120"/>
              <a:gd name="T4" fmla="*/ 272285 w 1944216"/>
              <a:gd name="T5" fmla="*/ 75421 h 1080120"/>
              <a:gd name="T6" fmla="*/ 196650 w 1944216"/>
              <a:gd name="T7" fmla="*/ 150842 h 1080120"/>
              <a:gd name="T8" fmla="*/ 0 w 1944216"/>
              <a:gd name="T9" fmla="*/ 150842 h 1080120"/>
              <a:gd name="T10" fmla="*/ 0 w 1944216"/>
              <a:gd name="T11" fmla="*/ 0 h 1080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0187B7"/>
          </a:solidFill>
          <a:ln w="9525">
            <a:noFill/>
            <a:round/>
            <a:headEnd/>
            <a:tailEnd/>
          </a:ln>
          <a:effectLst>
            <a:outerShdw dist="25401" dir="2700000" algn="ctr" rotWithShape="0">
              <a:srgbClr val="000000">
                <a:alpha val="12999"/>
              </a:srgbClr>
            </a:outerShdw>
          </a:effec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4" name="椭圆 89"/>
          <p:cNvGrpSpPr>
            <a:grpSpLocks/>
          </p:cNvGrpSpPr>
          <p:nvPr/>
        </p:nvGrpSpPr>
        <p:grpSpPr bwMode="auto">
          <a:xfrm>
            <a:off x="3995145" y="2474153"/>
            <a:ext cx="330647" cy="271935"/>
            <a:chOff x="0" y="0"/>
            <a:chExt cx="269" cy="269"/>
          </a:xfrm>
        </p:grpSpPr>
        <p:pic>
          <p:nvPicPr>
            <p:cNvPr id="24" name="椭圆 8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4" y="41"/>
              <a:ext cx="1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rgbClr val="0187B7"/>
                  </a:solidFill>
                  <a:latin typeface="Segoe UI" pitchFamily="34" charset="0"/>
                  <a:ea typeface="幼圆" pitchFamily="49" charset="-122"/>
                </a:rPr>
                <a:t>2</a:t>
              </a:r>
              <a:endParaRPr lang="zh-CN" altLang="en-US" b="1" dirty="0">
                <a:solidFill>
                  <a:srgbClr val="0187B7"/>
                </a:solidFill>
                <a:latin typeface="Segoe UI" pitchFamily="34" charset="0"/>
                <a:ea typeface="幼圆" pitchFamily="49" charset="-122"/>
              </a:endParaRPr>
            </a:p>
          </p:txBody>
        </p:sp>
      </p:grp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4704208" y="1242555"/>
            <a:ext cx="1734096" cy="3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工作回顾与计划</a:t>
            </a: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4710112" y="2406516"/>
            <a:ext cx="1734096" cy="3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产品试用与商机</a:t>
            </a:r>
            <a:endParaRPr lang="en-US" sz="16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11"/>
          <p:cNvSpPr>
            <a:spLocks/>
          </p:cNvSpPr>
          <p:nvPr/>
        </p:nvSpPr>
        <p:spPr bwMode="auto">
          <a:xfrm>
            <a:off x="3587054" y="3546811"/>
            <a:ext cx="285167" cy="57621"/>
          </a:xfrm>
          <a:custGeom>
            <a:avLst/>
            <a:gdLst>
              <a:gd name="T0" fmla="*/ 12097 w 711052"/>
              <a:gd name="T1" fmla="*/ 0 h 174096"/>
              <a:gd name="T2" fmla="*/ 98810 w 711052"/>
              <a:gd name="T3" fmla="*/ 0 h 174096"/>
              <a:gd name="T4" fmla="*/ 98810 w 711052"/>
              <a:gd name="T5" fmla="*/ 24445 h 174096"/>
              <a:gd name="T6" fmla="*/ 12097 w 711052"/>
              <a:gd name="T7" fmla="*/ 24445 h 174096"/>
              <a:gd name="T8" fmla="*/ 0 w 711052"/>
              <a:gd name="T9" fmla="*/ 12223 h 174096"/>
              <a:gd name="T10" fmla="*/ 12097 w 711052"/>
              <a:gd name="T11" fmla="*/ 0 h 174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0187B7"/>
              </a:gs>
              <a:gs pos="60001">
                <a:srgbClr val="A0E5FE"/>
              </a:gs>
              <a:gs pos="89000">
                <a:srgbClr val="01A7E3"/>
              </a:gs>
              <a:gs pos="100000">
                <a:srgbClr val="0187B7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35" name="圆角矩形 4"/>
          <p:cNvSpPr>
            <a:spLocks/>
          </p:cNvSpPr>
          <p:nvPr/>
        </p:nvSpPr>
        <p:spPr bwMode="auto">
          <a:xfrm>
            <a:off x="3587055" y="3582529"/>
            <a:ext cx="781752" cy="356850"/>
          </a:xfrm>
          <a:custGeom>
            <a:avLst/>
            <a:gdLst>
              <a:gd name="T0" fmla="*/ 0 w 1944216"/>
              <a:gd name="T1" fmla="*/ 0 h 1080120"/>
              <a:gd name="T2" fmla="*/ 196650 w 1944216"/>
              <a:gd name="T3" fmla="*/ 0 h 1080120"/>
              <a:gd name="T4" fmla="*/ 272285 w 1944216"/>
              <a:gd name="T5" fmla="*/ 75421 h 1080120"/>
              <a:gd name="T6" fmla="*/ 196650 w 1944216"/>
              <a:gd name="T7" fmla="*/ 150841 h 1080120"/>
              <a:gd name="T8" fmla="*/ 0 w 1944216"/>
              <a:gd name="T9" fmla="*/ 150841 h 1080120"/>
              <a:gd name="T10" fmla="*/ 0 w 1944216"/>
              <a:gd name="T11" fmla="*/ 0 h 1080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0187B7"/>
          </a:solidFill>
          <a:ln w="9525">
            <a:noFill/>
            <a:round/>
            <a:headEnd/>
            <a:tailEnd/>
          </a:ln>
          <a:effectLst>
            <a:outerShdw dist="25401" dir="2700000" algn="ctr" rotWithShape="0">
              <a:srgbClr val="000000">
                <a:alpha val="12999"/>
              </a:srgbClr>
            </a:outerShdw>
          </a:effec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6" name="椭圆 93"/>
          <p:cNvGrpSpPr>
            <a:grpSpLocks/>
          </p:cNvGrpSpPr>
          <p:nvPr/>
        </p:nvGrpSpPr>
        <p:grpSpPr bwMode="auto">
          <a:xfrm>
            <a:off x="3995145" y="3623900"/>
            <a:ext cx="330647" cy="271934"/>
            <a:chOff x="0" y="0"/>
            <a:chExt cx="269" cy="269"/>
          </a:xfrm>
        </p:grpSpPr>
        <p:pic>
          <p:nvPicPr>
            <p:cNvPr id="37" name="椭圆 9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44" y="43"/>
              <a:ext cx="1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rgbClr val="0187B7"/>
                  </a:solidFill>
                  <a:latin typeface="Segoe UI" pitchFamily="34" charset="0"/>
                  <a:ea typeface="幼圆" pitchFamily="49" charset="-122"/>
                </a:rPr>
                <a:t>3</a:t>
              </a:r>
              <a:endParaRPr lang="zh-CN" altLang="en-US" b="1" dirty="0">
                <a:solidFill>
                  <a:srgbClr val="0187B7"/>
                </a:solidFill>
                <a:latin typeface="Segoe UI" pitchFamily="34" charset="0"/>
                <a:ea typeface="幼圆" pitchFamily="49" charset="-122"/>
              </a:endParaRPr>
            </a:p>
          </p:txBody>
        </p:sp>
      </p:grpSp>
      <p:sp>
        <p:nvSpPr>
          <p:cNvPr id="45" name="TextBox 33"/>
          <p:cNvSpPr txBox="1">
            <a:spLocks noChangeArrowheads="1"/>
          </p:cNvSpPr>
          <p:nvPr/>
        </p:nvSpPr>
        <p:spPr bwMode="auto">
          <a:xfrm>
            <a:off x="4710112" y="3558644"/>
            <a:ext cx="1734096" cy="3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待讨论内容</a:t>
            </a:r>
            <a:endParaRPr 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itle 1"/>
          <p:cNvSpPr txBox="1">
            <a:spLocks noChangeArrowheads="1"/>
          </p:cNvSpPr>
          <p:nvPr/>
        </p:nvSpPr>
        <p:spPr>
          <a:xfrm>
            <a:off x="1691680" y="2283718"/>
            <a:ext cx="1080120" cy="57606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7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kumimoji="0" lang="zh-CN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0097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82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rgbClr val="00A4DE"/>
                </a:solidFill>
                <a:latin typeface="微软雅黑" pitchFamily="34" charset="-122"/>
                <a:ea typeface="微软雅黑" pitchFamily="34" charset="-122"/>
              </a:rPr>
              <a:t>新界面设计</a:t>
            </a:r>
            <a:endParaRPr lang="zh-CN" altLang="en-US" sz="3000" dirty="0">
              <a:solidFill>
                <a:srgbClr val="00A4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DD1-52EF-44B6-AC2A-A529A125191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199" y="1063228"/>
            <a:ext cx="8549099" cy="3394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/>
              <a:t>需求：将坐席的前后端集成在一起，不区分坐席前端和管理后台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/>
              <a:t>请评估技术上实现的可行性。</a:t>
            </a:r>
            <a:endParaRPr lang="en-US" altLang="zh-CN" sz="20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000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/>
              <a:t>界面效果参见下页</a:t>
            </a:r>
            <a:endParaRPr lang="en-US" altLang="zh-CN" sz="2000" dirty="0" smtClean="0"/>
          </a:p>
          <a:p>
            <a:pPr marL="0" indent="0">
              <a:buFont typeface="Arial" pitchFamily="34" charset="0"/>
              <a:buNone/>
            </a:pPr>
            <a:endParaRPr lang="zh-CN" altLang="zh-CN" sz="20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58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4083918"/>
            <a:ext cx="8549099" cy="373782"/>
          </a:xfrm>
        </p:spPr>
        <p:txBody>
          <a:bodyPr/>
          <a:lstStyle/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DD1-52EF-44B6-AC2A-A529A125191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44"/>
            <a:ext cx="9144000" cy="50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版6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95BA0"/>
        </a:solidFill>
        <a:ln>
          <a:noFill/>
        </a:ln>
      </a:spPr>
      <a:bodyPr rtlCol="0" anchor="ctr"/>
      <a:lstStyle>
        <a:defPPr algn="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模版6.0.pptx" id="{799DCE1F-0DF9-4C65-886E-33667A70ED76}" vid="{13E1B8CF-0090-4175-B82E-8D49E977E2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ppt模版6.0</Template>
  <TotalTime>7817</TotalTime>
  <Words>533</Words>
  <Application>Microsoft Office PowerPoint</Application>
  <PresentationFormat>全屏显示(16:9)</PresentationFormat>
  <Paragraphs>118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幼圆</vt:lpstr>
      <vt:lpstr>Arial</vt:lpstr>
      <vt:lpstr>Calibri</vt:lpstr>
      <vt:lpstr>Segoe UI</vt:lpstr>
      <vt:lpstr>ppt模版6.0</vt:lpstr>
      <vt:lpstr>PowerPoint 演示文稿</vt:lpstr>
      <vt:lpstr>上周任务</vt:lpstr>
      <vt:lpstr>下周工作计划</vt:lpstr>
      <vt:lpstr>PowerPoint 演示文稿</vt:lpstr>
      <vt:lpstr>产品试用客户数</vt:lpstr>
      <vt:lpstr>产品潜在商机数</vt:lpstr>
      <vt:lpstr>PowerPoint 演示文稿</vt:lpstr>
      <vt:lpstr>新界面设计</vt:lpstr>
      <vt:lpstr>PowerPoint 演示文稿</vt:lpstr>
      <vt:lpstr>呼叫中心集成页面</vt:lpstr>
      <vt:lpstr>PowerPoint 演示文稿</vt:lpstr>
      <vt:lpstr>演示</vt:lpstr>
      <vt:lpstr>技术共享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Jasmine Feng</dc:creator>
  <cp:lastModifiedBy>Jade</cp:lastModifiedBy>
  <cp:revision>428</cp:revision>
  <dcterms:created xsi:type="dcterms:W3CDTF">2015-03-26T07:57:35Z</dcterms:created>
  <dcterms:modified xsi:type="dcterms:W3CDTF">2016-05-20T10:10:40Z</dcterms:modified>
</cp:coreProperties>
</file>