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09" r:id="rId6"/>
    <p:sldId id="310" r:id="rId7"/>
    <p:sldId id="311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4" r:id="rId20"/>
    <p:sldId id="295" r:id="rId21"/>
    <p:sldId id="296" r:id="rId22"/>
    <p:sldId id="261" r:id="rId23"/>
    <p:sldId id="257" r:id="rId24"/>
    <p:sldId id="258" r:id="rId25"/>
    <p:sldId id="262" r:id="rId26"/>
    <p:sldId id="263" r:id="rId27"/>
    <p:sldId id="270" r:id="rId28"/>
    <p:sldId id="269" r:id="rId29"/>
    <p:sldId id="264" r:id="rId30"/>
    <p:sldId id="265" r:id="rId31"/>
    <p:sldId id="271" r:id="rId32"/>
    <p:sldId id="276" r:id="rId33"/>
    <p:sldId id="338" r:id="rId34"/>
    <p:sldId id="342" r:id="rId35"/>
    <p:sldId id="339" r:id="rId36"/>
    <p:sldId id="344" r:id="rId37"/>
    <p:sldId id="346" r:id="rId38"/>
    <p:sldId id="345" r:id="rId39"/>
    <p:sldId id="347" r:id="rId40"/>
    <p:sldId id="348" r:id="rId41"/>
    <p:sldId id="349" r:id="rId42"/>
    <p:sldId id="340" r:id="rId43"/>
    <p:sldId id="341" r:id="rId44"/>
    <p:sldId id="26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A1B0-7661-4AFD-ADCA-71508E81A8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A1B0-7661-4AFD-ADCA-71508E81A8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207568" y="2276872"/>
            <a:ext cx="7776864" cy="1383131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205336" y="3933054"/>
            <a:ext cx="7776864" cy="576061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3581400" y="3796528"/>
            <a:ext cx="50292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8471027" y="-7222"/>
            <a:ext cx="3720973" cy="6865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199" y="2630065"/>
            <a:ext cx="7315200" cy="1590648"/>
          </a:xfr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87"/>
          <p:cNvSpPr/>
          <p:nvPr>
            <p:custDataLst>
              <p:tags r:id="rId7"/>
            </p:custDataLst>
          </p:nvPr>
        </p:nvSpPr>
        <p:spPr>
          <a:xfrm>
            <a:off x="4135422" y="1532974"/>
            <a:ext cx="720755" cy="887914"/>
          </a:xfrm>
          <a:prstGeom prst="down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09800" y="2470965"/>
            <a:ext cx="7776864" cy="1916069"/>
          </a:xfrm>
        </p:spPr>
        <p:txBody>
          <a:bodyPr>
            <a:normAutofit/>
          </a:bodyPr>
          <a:lstStyle>
            <a:lvl1pPr algn="ctr">
              <a:defRPr sz="88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107.xml"/><Relationship Id="rId3" Type="http://schemas.openxmlformats.org/officeDocument/2006/relationships/image" Target="../media/image3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1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3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14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5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6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18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8" Type="http://schemas.openxmlformats.org/officeDocument/2006/relationships/notesSlide" Target="../notesSlides/notesSlide19.xml"/><Relationship Id="rId17" Type="http://schemas.openxmlformats.org/officeDocument/2006/relationships/slideLayout" Target="../slideLayouts/slideLayout18.xml"/><Relationship Id="rId16" Type="http://schemas.openxmlformats.org/officeDocument/2006/relationships/themeOverride" Target="../theme/themeOverride19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2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20.xml"/><Relationship Id="rId4" Type="http://schemas.openxmlformats.org/officeDocument/2006/relationships/tags" Target="../tags/tag158.xml"/><Relationship Id="rId3" Type="http://schemas.openxmlformats.org/officeDocument/2006/relationships/image" Target="../media/image4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9.xml"/><Relationship Id="rId4" Type="http://schemas.openxmlformats.org/officeDocument/2006/relationships/themeOverride" Target="../theme/themeOverride21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9.xml"/><Relationship Id="rId6" Type="http://schemas.openxmlformats.org/officeDocument/2006/relationships/themeOverride" Target="../theme/themeOverride22.xml"/><Relationship Id="rId5" Type="http://schemas.openxmlformats.org/officeDocument/2006/relationships/tags" Target="../tags/tag16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hemeOverride" Target="../theme/themeOverride23.xml"/><Relationship Id="rId7" Type="http://schemas.openxmlformats.org/officeDocument/2006/relationships/tags" Target="../tags/tag16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66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165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24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25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26.xml"/><Relationship Id="rId4" Type="http://schemas.openxmlformats.org/officeDocument/2006/relationships/tags" Target="../tags/tag178.xml"/><Relationship Id="rId3" Type="http://schemas.openxmlformats.org/officeDocument/2006/relationships/image" Target="../media/image11.png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27.xml"/><Relationship Id="rId4" Type="http://schemas.openxmlformats.org/officeDocument/2006/relationships/tags" Target="../tags/tag181.xml"/><Relationship Id="rId3" Type="http://schemas.openxmlformats.org/officeDocument/2006/relationships/image" Target="../media/image12.png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28.xml"/><Relationship Id="rId4" Type="http://schemas.openxmlformats.org/officeDocument/2006/relationships/tags" Target="../tags/tag184.xml"/><Relationship Id="rId3" Type="http://schemas.openxmlformats.org/officeDocument/2006/relationships/image" Target="../media/image13.png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29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30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5" Type="http://schemas.openxmlformats.org/officeDocument/2006/relationships/notesSlide" Target="../notesSlides/notesSlide31.xml"/><Relationship Id="rId14" Type="http://schemas.openxmlformats.org/officeDocument/2006/relationships/slideLayout" Target="../slideLayouts/slideLayout18.xml"/><Relationship Id="rId13" Type="http://schemas.openxmlformats.org/officeDocument/2006/relationships/themeOverride" Target="../theme/themeOverride31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32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hyperlink" Target="http://emberjs.com/" TargetMode="External"/><Relationship Id="rId1" Type="http://schemas.openxmlformats.org/officeDocument/2006/relationships/hyperlink" Target="https://angularjs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33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34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35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5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6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8.xml"/><Relationship Id="rId7" Type="http://schemas.openxmlformats.org/officeDocument/2006/relationships/themeOverride" Target="../theme/themeOverride8.xml"/><Relationship Id="rId6" Type="http://schemas.openxmlformats.org/officeDocument/2006/relationships/tags" Target="../tags/tag10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104.xml"/><Relationship Id="rId3" Type="http://schemas.openxmlformats.org/officeDocument/2006/relationships/image" Target="../media/image2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前端开发培训</a:t>
            </a:r>
            <a:endParaRPr lang="zh-CN" altLang="en-US">
              <a:sym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作者</a:t>
            </a:r>
            <a:r>
              <a:rPr lang="en-US" altLang="zh-CN">
                <a:sym typeface="+mn-lt"/>
              </a:rPr>
              <a:t>: mike(</a:t>
            </a:r>
            <a:r>
              <a:rPr lang="zh-CN" altLang="en-US">
                <a:sym typeface="+mn-lt"/>
              </a:rPr>
              <a:t>冯晋</a:t>
            </a:r>
            <a:r>
              <a:rPr lang="en-US" altLang="zh-CN">
                <a:sym typeface="+mn-lt"/>
              </a:rPr>
              <a:t>)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05" y="1209675"/>
            <a:ext cx="8075295" cy="5315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b.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行元素块元素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行元素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(display:inline)  span,p,a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1.设置宽高无效。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2.对margin仅设置左右方向有效，上下无效；padding设置上下左右都有效，即会撑大空间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3.不会自动换行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块元素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(display:block) div,li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1.能够识别宽高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2.元素的高度、宽度、行高和顶底边距都是可以设置的。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3.可以自动换行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行内块元素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(display:inline-block)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1.能够识别宽高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2.元素的高度、宽度、行高和顶底边距都是可以设置的。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lt"/>
                <a:ea typeface="+mn-ea"/>
                <a:sym typeface="+mn-lt"/>
              </a:rPr>
              <a:t>3.不会</a:t>
            </a:r>
            <a:r>
              <a:rPr lang="zh-CN" altLang="en-US" sz="1600" dirty="0">
                <a:latin typeface="+mn-lt"/>
                <a:ea typeface="+mn-ea"/>
                <a:sym typeface="+mn-lt"/>
              </a:rPr>
              <a:t>自动换行</a:t>
            </a:r>
            <a:endParaRPr lang="zh-CN" altLang="en-US" sz="16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c.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文档流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文档流指的是元素排版布局过程中，元素会默认自动从左往右，从上往下的流式排列方式。并最终窗体自上而下分成一行行，并在每行中从左至右的顺序排放元素。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脱离文档流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1.</a:t>
            </a:r>
            <a:r>
              <a:rPr sz="2400" dirty="0">
                <a:latin typeface="+mn-lt"/>
                <a:ea typeface="+mn-ea"/>
                <a:sym typeface="+mn-lt"/>
              </a:rPr>
              <a:t>float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使用float脱离文档流时，其他盒子会无视这个元素，但其他盒子内的文本依然会为这个元素让出位置，环绕在该元素的周围。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2.position:absolute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是相对于该元素的父类(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position必须是非static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)（及以上，如果直系父类元素不满足条件则继续向上查询）元素进行定位的父类元素的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3.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position: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fixed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相对于html进行定位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https://blog.csdn.net/thelostlamb/article/details/79581984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d.reset.css(common.css)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重置浏览器的默认样式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HTML中绝大部分标签元素在网页显示中都有一个默认属性值，通常为了避免重复定义元素样式，需要进行重置默认样式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4834890" cy="541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5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html, body, div, span, applet, object, iframe,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h1, h2, h3, h4, h5, h6, p, blockquote, pre,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a, abbr, acronym, address, big, cite, code,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del, dfn, em, font, img, ins, kbd, q, s, samp,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small, strike, strong, sub, sup, tt, var,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b, u, i, center,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dl, dt, dd, ol, ul, li,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fieldset, form, label, legend,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table, caption, tbody, tfoot, thead, tr, th, td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margin: 0;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padding: 0;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border: 0;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outline: 0;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font-size: 100%;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vertical-align: baseline;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background: transparent;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body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line-height: 1;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ol, ul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list-style: none;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635750" y="1390650"/>
            <a:ext cx="4834890" cy="5551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45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blockquote, q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quotes: none;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blockquote:before, blockquote:after,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q:before, q:after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content: ”;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content: none;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/* remember to define focus styles! */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:focus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outline: 0;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/* remember to highlight inserts somehow! */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ins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text-decoration: none;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del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text-decoration: line-through;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/* tables still need ‘cellspacing=”0″‘ in the markup */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table {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border-collapse: collapse;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border-spacing: 0;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}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js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开发工具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node(</a:t>
            </a:r>
            <a:r>
              <a:rPr lang="en-US" sz="2400" dirty="0">
                <a:latin typeface="+mn-lt"/>
                <a:ea typeface="+mn-ea"/>
                <a:sym typeface="+mn-lt"/>
              </a:rPr>
              <a:t>npm</a:t>
            </a:r>
            <a:r>
              <a:rPr lang="en-US" sz="2400" dirty="0">
                <a:latin typeface="+mn-lt"/>
                <a:ea typeface="+mn-ea"/>
                <a:sym typeface="+mn-lt"/>
              </a:rPr>
              <a:t>)</a:t>
            </a:r>
            <a:r>
              <a:rPr lang="zh-CN" sz="2400" dirty="0">
                <a:latin typeface="+mn-lt"/>
                <a:ea typeface="+mn-ea"/>
                <a:sym typeface="+mn-lt"/>
              </a:rPr>
              <a:t>尽量使用官网上稳定的最新版本</a:t>
            </a:r>
            <a:endParaRPr 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jquery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版本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1.7(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支持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IE8)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vue(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仅支持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ie9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及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以上的版本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vue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的插件需要注意对应的浏览器版本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js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509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b.jQuery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1.jQuery 选择器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$('.class1 .class2 .class3')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http://www.w3school.com.cn/jquery/jquery_ref_selectors.asp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2.jQuery 事件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事件绑定的统一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,1.7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之后事件绑定推荐使用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.on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$("button#demo").on('click',function(ev){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})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委托事件绑定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可以为动态添加的对象绑定事件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需要注意性能影响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$(".parentClass").delegate('button#demo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','click',function(ev){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})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http://www.w3school.com.cn/jquery/jquery_events.asp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http://www.w3school.com.cn/jquery/index.asp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js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c.vue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全家桶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vue-cli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通过安装vue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,vuex,vue-router(nuxt)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单独插件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vue-awesome-swiper@2.5.4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vue-wechat-title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.....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https://cn.vuejs.org/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https://vuex.vuejs.org/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zh/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https://router.vuejs.org/zh/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主流框架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a.bootstrap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b.element-ui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c.vue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d.react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e.angular@core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1942516" y="397477"/>
            <a:ext cx="210868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>
                <a:solidFill>
                  <a:schemeClr val="bg2"/>
                </a:solidFill>
              </a:rPr>
              <a:t>进阶培训</a:t>
            </a:r>
            <a:endParaRPr lang="zh-CN" altLang="en-US" sz="3200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191566" y="982252"/>
            <a:ext cx="11716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目 录</a:t>
            </a:r>
            <a:endParaRPr lang="zh-CN" altLang="en-US" sz="28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3545855" y="182505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5" name="圆角矩形 4"/>
            <p:cNvSpPr/>
            <p:nvPr>
              <p:custDataLst>
                <p:tags r:id="rId4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访客端</a:t>
              </a:r>
              <a:endParaRPr lang="zh-CN" altLang="en-US" sz="2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5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3545855" y="299345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8" name="圆角矩形 7"/>
            <p:cNvSpPr/>
            <p:nvPr>
              <p:custDataLst>
                <p:tags r:id="rId7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en-US" altLang="zh-CN" sz="2400" b="1" kern="0">
                  <a:solidFill>
                    <a:schemeClr val="bg1"/>
                  </a:solidFill>
                </a:rPr>
                <a:t>BS</a:t>
              </a:r>
              <a:r>
                <a:rPr lang="zh-CN" altLang="en-US" sz="2400" b="1" kern="0">
                  <a:solidFill>
                    <a:schemeClr val="bg1"/>
                  </a:solidFill>
                </a:rPr>
                <a:t>座席端</a:t>
              </a:r>
              <a:endParaRPr lang="zh-CN" altLang="en-US" sz="2400" b="1" kern="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8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9"/>
            </p:custDataLst>
          </p:nvPr>
        </p:nvGrpSpPr>
        <p:grpSpPr>
          <a:xfrm>
            <a:off x="3545855" y="416185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11" name="圆角矩形 10"/>
            <p:cNvSpPr/>
            <p:nvPr>
              <p:custDataLst>
                <p:tags r:id="rId10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en-US" altLang="zh-CN" sz="2400" b="1" kern="0">
                  <a:solidFill>
                    <a:schemeClr val="bg1"/>
                  </a:solidFill>
                </a:rPr>
                <a:t>SDK</a:t>
              </a:r>
              <a:r>
                <a:rPr lang="zh-CN" altLang="en-US" sz="2400" b="1" kern="0">
                  <a:solidFill>
                    <a:schemeClr val="bg1"/>
                  </a:solidFill>
                </a:rPr>
                <a:t>访客端分离</a:t>
              </a:r>
              <a:endParaRPr lang="zh-CN" altLang="en-US" sz="2400" b="1" kern="0">
                <a:solidFill>
                  <a:schemeClr val="bg1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11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>
            <a:off x="3545855" y="533025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14" name="圆角矩形 13"/>
            <p:cNvSpPr/>
            <p:nvPr>
              <p:custDataLst>
                <p:tags r:id="rId13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kern="0">
                  <a:solidFill>
                    <a:schemeClr val="bg1"/>
                  </a:solidFill>
                </a:rPr>
                <a:t>友邦项目</a:t>
              </a:r>
              <a:endParaRPr lang="zh-CN" altLang="en-US" sz="2400" b="1" kern="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4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前端知识树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3479800" cy="521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1.css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基础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盒式模型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行元素列元素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文档流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d.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布局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2.js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基础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a.js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事件与冒泡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b.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原型链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闭包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c.DOM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3.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浏览器工作原理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渲染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b.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加载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c.event loop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095365" y="1503045"/>
            <a:ext cx="5601970" cy="521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4.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工具类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a.babel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b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.es6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c.webpack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d.gulp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e.eslint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f.less/sass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5.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性能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a.lazyload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b.defer,async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页面抖动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d.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缓存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e.chrome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开发工具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f.Yahoo前端优化十四条军规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g.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页面检测工具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lt"/>
              </a:rPr>
              <a:t>访客端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使用技术</a:t>
            </a:r>
            <a:r>
              <a:rPr lang="en-US" altLang="zh-CN" sz="2000">
                <a:sym typeface="+mn-lt"/>
              </a:rPr>
              <a:t>:jQuery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知识点</a:t>
            </a:r>
            <a:r>
              <a:rPr lang="en-US" altLang="zh-CN" sz="2000">
                <a:sym typeface="+mn-lt"/>
              </a:rPr>
              <a:t>:</a:t>
            </a:r>
            <a:r>
              <a:rPr lang="zh-CN" altLang="en-US" sz="2000">
                <a:sym typeface="+mn-lt"/>
              </a:rPr>
              <a:t>模块化</a:t>
            </a:r>
            <a:r>
              <a:rPr lang="zh-CN" altLang="en-US" sz="2000">
                <a:sym typeface="+mn-lt"/>
              </a:rPr>
              <a:t>开发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入口集成</a:t>
            </a:r>
            <a:r>
              <a:rPr lang="en-US" altLang="zh-CN" sz="2000">
                <a:sym typeface="+mn-lt"/>
              </a:rPr>
              <a:t>,gulp</a:t>
            </a:r>
            <a:r>
              <a:rPr lang="zh-CN" altLang="en-US" sz="2000">
                <a:sym typeface="+mn-lt"/>
              </a:rPr>
              <a:t>打包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模块化</a:t>
            </a:r>
            <a:r>
              <a:rPr lang="zh-CN" altLang="en-US" sz="2000">
                <a:sym typeface="+mn-lt"/>
              </a:rPr>
              <a:t>开发</a:t>
            </a:r>
            <a:r>
              <a:rPr lang="en-US" altLang="zh-CN" sz="2000">
                <a:sym typeface="+mn-lt"/>
              </a:rPr>
              <a:t>:</a:t>
            </a:r>
            <a:r>
              <a:rPr lang="zh-CN" altLang="en-US" sz="2000">
                <a:sym typeface="+mn-lt"/>
              </a:rPr>
              <a:t>将功能转化为</a:t>
            </a:r>
            <a:r>
              <a:rPr lang="zh-CN" altLang="en-US" sz="2000">
                <a:sym typeface="+mn-lt"/>
              </a:rPr>
              <a:t>模块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一个</a:t>
            </a:r>
            <a:r>
              <a:rPr lang="zh-CN" altLang="en-US" sz="2000">
                <a:sym typeface="+mn-lt"/>
              </a:rPr>
              <a:t>模块</a:t>
            </a:r>
            <a:r>
              <a:rPr lang="zh-CN" altLang="en-US" sz="2000">
                <a:sym typeface="+mn-lt"/>
              </a:rPr>
              <a:t>对应一个功能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在</a:t>
            </a:r>
            <a:r>
              <a:rPr lang="en-US" altLang="zh-CN" sz="2000">
                <a:sym typeface="+mn-lt"/>
              </a:rPr>
              <a:t>pcPlugin</a:t>
            </a:r>
            <a:r>
              <a:rPr lang="zh-CN" altLang="en-US" sz="2000">
                <a:sym typeface="+mn-lt"/>
              </a:rPr>
              <a:t>和</a:t>
            </a:r>
            <a:r>
              <a:rPr lang="en-US" altLang="zh-CN" sz="2000">
                <a:sym typeface="+mn-lt"/>
              </a:rPr>
              <a:t>h5Plugin</a:t>
            </a:r>
            <a:r>
              <a:rPr lang="zh-CN" altLang="en-US" sz="2000">
                <a:sym typeface="+mn-lt"/>
              </a:rPr>
              <a:t>中进行逻辑整合</a:t>
            </a:r>
            <a:endParaRPr lang="zh-CN" altLang="en-US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lt"/>
              </a:rPr>
              <a:t>   </a:t>
            </a:r>
            <a:r>
              <a:rPr lang="zh-CN" altLang="en-US" sz="2000">
                <a:sym typeface="+mn-lt"/>
              </a:rPr>
              <a:t>模块</a:t>
            </a:r>
            <a:r>
              <a:rPr lang="en-US" altLang="zh-CN" sz="2000">
                <a:sym typeface="+mn-lt"/>
              </a:rPr>
              <a:t>js:toolBox,webSocket,lang...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入口集成</a:t>
            </a:r>
            <a:r>
              <a:rPr lang="en-US" altLang="zh-CN" sz="2000">
                <a:sym typeface="+mn-lt"/>
              </a:rPr>
              <a:t>:</a:t>
            </a:r>
            <a:r>
              <a:rPr lang="zh-CN" altLang="en-US" sz="2000">
                <a:sym typeface="+mn-lt"/>
              </a:rPr>
              <a:t>加载数据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加载</a:t>
            </a:r>
            <a:r>
              <a:rPr lang="en-US" altLang="zh-CN" sz="2000">
                <a:sym typeface="+mn-lt"/>
              </a:rPr>
              <a:t>js,css,impl</a:t>
            </a:r>
            <a:r>
              <a:rPr lang="zh-CN" altLang="en-US" sz="2000">
                <a:sym typeface="+mn-lt"/>
              </a:rPr>
              <a:t>文件等的入口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是整个前端的主程序</a:t>
            </a:r>
            <a:r>
              <a:rPr lang="en-US" altLang="zh-CN" sz="2000">
                <a:sym typeface="+mn-lt"/>
              </a:rPr>
              <a:t>(pc.js,h5.js)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gulp</a:t>
            </a:r>
            <a:r>
              <a:rPr lang="zh-CN" altLang="en-US" sz="2000">
                <a:sym typeface="+mn-lt"/>
              </a:rPr>
              <a:t>打包</a:t>
            </a:r>
            <a:r>
              <a:rPr lang="en-US" altLang="zh-CN" sz="2000">
                <a:sym typeface="+mn-lt"/>
              </a:rPr>
              <a:t>: </a:t>
            </a:r>
            <a:r>
              <a:rPr lang="zh-CN" altLang="en-US" sz="2000">
                <a:sym typeface="+mn-lt"/>
              </a:rPr>
              <a:t>将大文件打包压缩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由于采用了</a:t>
            </a:r>
            <a:r>
              <a:rPr lang="zh-CN" altLang="en-US" sz="2000">
                <a:sym typeface="+mn-lt"/>
              </a:rPr>
              <a:t>模块</a:t>
            </a:r>
            <a:r>
              <a:rPr lang="zh-CN" altLang="en-US" sz="2000">
                <a:sym typeface="+mn-lt"/>
              </a:rPr>
              <a:t>化开发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不需要考虑打包顺序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62800" y="1752600"/>
            <a:ext cx="2862580" cy="4208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050" y="1002030"/>
            <a:ext cx="523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地址路径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/JtalkManager/WebContent/pagesJs/echatJs/load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模块化</a:t>
            </a:r>
            <a:r>
              <a:rPr lang="zh-CN" altLang="en-US">
                <a:sym typeface="+mn-lt"/>
              </a:rPr>
              <a:t>开发</a:t>
            </a:r>
            <a:endParaRPr lang="zh-CN" altLang="en-US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1.jQuery</a:t>
            </a:r>
            <a:r>
              <a:rPr lang="zh-CN" altLang="en-US">
                <a:sym typeface="+mn-lt"/>
              </a:rPr>
              <a:t>插件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jQuery</a:t>
            </a:r>
            <a:r>
              <a:rPr lang="zh-CN" altLang="en-US">
                <a:sym typeface="+mn-lt"/>
              </a:rPr>
              <a:t>插件写法多种多样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目前推荐使用的如右侧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2.</a:t>
            </a:r>
            <a:r>
              <a:rPr lang="zh-CN" altLang="en-US">
                <a:sym typeface="+mn-lt"/>
              </a:rPr>
              <a:t>全局变量污染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对于在插件中使用的变量一定需要先定义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如需要使用外部变量或全局变量</a:t>
            </a:r>
            <a:r>
              <a:rPr lang="en-US" altLang="zh-CN">
                <a:sym typeface="+mn-lt"/>
              </a:rPr>
              <a:t>,</a:t>
            </a:r>
            <a:r>
              <a:rPr lang="zh-CN" altLang="en-US">
                <a:sym typeface="+mn-lt"/>
              </a:rPr>
              <a:t>需要作为</a:t>
            </a:r>
            <a:r>
              <a:rPr lang="en-US" altLang="zh-CN">
                <a:sym typeface="+mn-lt"/>
              </a:rPr>
              <a:t>options</a:t>
            </a:r>
            <a:r>
              <a:rPr lang="zh-CN" altLang="en-US">
                <a:sym typeface="+mn-lt"/>
              </a:rPr>
              <a:t>导入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请保证插件的独立性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7675" y="560705"/>
            <a:ext cx="63392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(function($) {</a:t>
            </a:r>
            <a:endParaRPr lang="zh-CN" altLang="en-US"/>
          </a:p>
          <a:p>
            <a:r>
              <a:rPr lang="zh-CN" altLang="en-US"/>
              <a:t>    var </a:t>
            </a:r>
            <a:r>
              <a:rPr lang="en-US" altLang="zh-CN"/>
              <a:t>PLUGIN</a:t>
            </a:r>
            <a:r>
              <a:rPr lang="zh-CN" altLang="en-US"/>
              <a:t> = function(options) {</a:t>
            </a:r>
            <a:endParaRPr lang="zh-CN" altLang="en-US"/>
          </a:p>
          <a:p>
            <a:r>
              <a:rPr lang="zh-CN" altLang="en-US"/>
              <a:t>        this.defaults = {</a:t>
            </a:r>
            <a:endParaRPr lang="zh-CN" altLang="en-US"/>
          </a:p>
          <a:p>
            <a:r>
              <a:rPr lang="zh-CN" altLang="en-US"/>
              <a:t>	'period': 30,</a:t>
            </a:r>
            <a:endParaRPr lang="zh-CN" altLang="en-US"/>
          </a:p>
          <a:p>
            <a:r>
              <a:rPr lang="zh-CN" altLang="en-US"/>
              <a:t>	after: function() {}</a:t>
            </a:r>
            <a:endParaRPr lang="zh-CN" altLang="en-US"/>
          </a:p>
          <a:p>
            <a:r>
              <a:rPr lang="zh-CN" altLang="en-US"/>
              <a:t>        }, this.options = $.extend({}, this.defaults, options);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zh-CN">
                <a:sym typeface="+mn-ea"/>
              </a:rPr>
              <a:t>PLUGIN</a:t>
            </a:r>
            <a:r>
              <a:rPr lang="en-US" altLang="zh-CN"/>
              <a:t>.prototype = {</a:t>
            </a:r>
            <a:endParaRPr lang="en-US" altLang="zh-CN"/>
          </a:p>
          <a:p>
            <a:r>
              <a:rPr lang="en-US" altLang="zh-CN"/>
              <a:t>        initData: 0, </a:t>
            </a:r>
            <a:endParaRPr lang="en-US" altLang="zh-CN"/>
          </a:p>
          <a:p>
            <a:r>
              <a:rPr lang="en-US" altLang="zh-CN"/>
              <a:t>        init:function(){}</a:t>
            </a:r>
            <a:endParaRPr lang="en-US" altLang="zh-CN"/>
          </a:p>
          <a:p>
            <a:r>
              <a:rPr lang="en-US" altLang="zh-CN"/>
              <a:t>    }	</a:t>
            </a:r>
            <a:endParaRPr lang="zh-CN" altLang="en-US"/>
          </a:p>
          <a:p>
            <a:r>
              <a:rPr lang="zh-CN" altLang="en-US"/>
              <a:t>    $.</a:t>
            </a:r>
            <a:r>
              <a:rPr lang="en-US" altLang="zh-CN"/>
              <a:t>plugin</a:t>
            </a:r>
            <a:r>
              <a:rPr lang="zh-CN" altLang="en-US"/>
              <a:t> = function(options) {</a:t>
            </a:r>
            <a:endParaRPr lang="zh-CN" altLang="en-US"/>
          </a:p>
          <a:p>
            <a:r>
              <a:rPr lang="zh-CN" altLang="en-US"/>
              <a:t>        var 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= new </a:t>
            </a:r>
            <a:r>
              <a:rPr lang="en-US" altLang="zh-CN">
                <a:sym typeface="+mn-ea"/>
              </a:rPr>
              <a:t>PLUGIN</a:t>
            </a:r>
            <a:r>
              <a:rPr lang="zh-CN" altLang="en-US"/>
              <a:t>(options);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return 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//$.fn.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= function(</a:t>
            </a:r>
            <a:r>
              <a:rPr lang="zh-CN" altLang="en-US">
                <a:sym typeface="+mn-ea"/>
              </a:rPr>
              <a:t>options</a:t>
            </a:r>
            <a:r>
              <a:rPr lang="en-US" altLang="zh-CN">
                <a:sym typeface="+mn-ea"/>
              </a:rPr>
              <a:t>){...}</a:t>
            </a:r>
            <a:endParaRPr lang="zh-CN" altLang="en-US"/>
          </a:p>
          <a:p>
            <a:r>
              <a:rPr lang="zh-CN" altLang="en-US"/>
              <a:t>    // 局部作用域中使用$来引用jQuery</a:t>
            </a:r>
            <a:endParaRPr lang="zh-CN" altLang="en-US"/>
          </a:p>
          <a:p>
            <a:r>
              <a:rPr lang="zh-CN" altLang="en-US"/>
              <a:t>})(jQuery);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var plugin = $.</a:t>
            </a:r>
            <a:r>
              <a:rPr lang="en-US" altLang="zh-CN">
                <a:sym typeface="+mn-ea"/>
              </a:rPr>
              <a:t>plugin({</a:t>
            </a:r>
            <a:r>
              <a:rPr lang="zh-CN" altLang="en-US">
                <a:sym typeface="+mn-ea"/>
              </a:rPr>
              <a:t>'period'</a:t>
            </a:r>
            <a:r>
              <a:rPr lang="en-US" altLang="zh-CN">
                <a:sym typeface="+mn-ea"/>
              </a:rPr>
              <a:t>:15,after</a:t>
            </a:r>
            <a:r>
              <a:rPr lang="zh-CN" altLang="en-US">
                <a:sym typeface="+mn-ea"/>
              </a:rPr>
              <a:t>: function(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console.log(data)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r>
              <a:rPr lang="en-US" altLang="zh-CN">
                <a:sym typeface="+mn-ea"/>
              </a:rPr>
              <a:t>})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入口集成</a:t>
            </a:r>
            <a:endParaRPr lang="zh-CN" altLang="en-US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1.</a:t>
            </a:r>
            <a:r>
              <a:rPr lang="zh-CN">
                <a:sym typeface="+mn-lt"/>
              </a:rPr>
              <a:t>全局变量定义</a:t>
            </a:r>
            <a:endParaRPr lang="zh-CN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>
                <a:sym typeface="+mn-lt"/>
              </a:rPr>
              <a:t>假如需要请在入口文件中定义全局变量</a:t>
            </a:r>
            <a:r>
              <a:rPr lang="en-US" altLang="zh-CN">
                <a:sym typeface="+mn-lt"/>
              </a:rPr>
              <a:t>,</a:t>
            </a:r>
            <a:r>
              <a:rPr lang="zh-CN" altLang="en-US">
                <a:sym typeface="+mn-lt"/>
              </a:rPr>
              <a:t>方便后期管理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2.</a:t>
            </a:r>
            <a:r>
              <a:rPr lang="zh-CN" altLang="en-US">
                <a:sym typeface="+mn-lt"/>
              </a:rPr>
              <a:t>初始化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a.</a:t>
            </a:r>
            <a:r>
              <a:rPr lang="zh-CN" altLang="en-US">
                <a:sym typeface="+mn-lt"/>
              </a:rPr>
              <a:t>全局定义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b.</a:t>
            </a:r>
            <a:r>
              <a:rPr lang="zh-CN" altLang="en-US">
                <a:sym typeface="+mn-lt"/>
              </a:rPr>
              <a:t>浏览器适配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c.</a:t>
            </a:r>
            <a:r>
              <a:rPr lang="zh-CN" altLang="en-US">
                <a:sym typeface="+mn-lt"/>
              </a:rPr>
              <a:t>初始化数据</a:t>
            </a:r>
            <a:r>
              <a:rPr lang="en-US" altLang="zh-CN">
                <a:sym typeface="+mn-lt"/>
              </a:rPr>
              <a:t>-</a:t>
            </a:r>
            <a:r>
              <a:rPr lang="zh-CN" altLang="en-US">
                <a:sym typeface="+mn-lt"/>
              </a:rPr>
              <a:t>数据获取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d.js,css,impl(html</a:t>
            </a:r>
            <a:r>
              <a:rPr lang="zh-CN" altLang="en-US">
                <a:sym typeface="+mn-lt"/>
              </a:rPr>
              <a:t>文件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导入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e.</a:t>
            </a:r>
            <a:r>
              <a:rPr lang="zh-CN" altLang="en-US">
                <a:sym typeface="+mn-lt"/>
              </a:rPr>
              <a:t>整合级别插件初始化</a:t>
            </a:r>
            <a:r>
              <a:rPr lang="en-US" altLang="zh-CN">
                <a:sym typeface="+mn-lt"/>
              </a:rPr>
              <a:t>(init,logic,event)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371475"/>
            <a:ext cx="7410450" cy="177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535555"/>
            <a:ext cx="5430520" cy="31864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gulp</a:t>
            </a:r>
            <a:r>
              <a:rPr lang="zh-CN" altLang="en-US">
                <a:sym typeface="+mn-lt"/>
              </a:rPr>
              <a:t>打包</a:t>
            </a:r>
            <a:endParaRPr lang="zh-CN" altLang="en-US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2057400"/>
            <a:ext cx="4503420" cy="381190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1.</a:t>
            </a:r>
            <a:r>
              <a:rPr lang="zh-CN" altLang="en-US">
                <a:sym typeface="+mn-lt"/>
              </a:rPr>
              <a:t>插件内变量命名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代码压缩后命名会压缩</a:t>
            </a:r>
            <a:r>
              <a:rPr lang="en-US" altLang="zh-CN">
                <a:sym typeface="+mn-lt"/>
              </a:rPr>
              <a:t>,</a:t>
            </a:r>
            <a:r>
              <a:rPr lang="zh-CN" altLang="en-US">
                <a:sym typeface="+mn-lt"/>
              </a:rPr>
              <a:t>所以插件内的变量名称需要尽可能完善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2.</a:t>
            </a:r>
            <a:r>
              <a:rPr lang="zh-CN" altLang="en-US">
                <a:sym typeface="+mn-lt"/>
              </a:rPr>
              <a:t>请打包以下文件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a.pcPlugin.js,toolBox.js,webSocket.js</a:t>
            </a:r>
            <a:endParaRPr lang="zh-CN" altLang="en-US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a.h5Plugin.js,toolBox.js,webSocket.js</a:t>
            </a:r>
            <a:endParaRPr lang="en-US" altLang="zh-CN"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05" y="2068195"/>
            <a:ext cx="2333625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95" y="2192020"/>
            <a:ext cx="2362200" cy="2076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15" y="133350"/>
            <a:ext cx="3933825" cy="2247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685" y="4504690"/>
            <a:ext cx="3448050" cy="21526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新建功能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插件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)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22605" y="1449705"/>
            <a:ext cx="10894060" cy="5226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1.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toolBox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中增加插件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2.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在插件的地步留出接口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$.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3.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在入口文件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(pc.js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或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h5.js)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顶部添加公用变量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4.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Plugin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文件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(pcPlugin.js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或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h5Plugin.js)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中添加实例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可添加在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initData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中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插件名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= $.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({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//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外部参数与方法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})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5.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Plugin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文件中调用公用变量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6.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命名规范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 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功能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+For+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公司名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(robotForXiaoi)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修改功能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插件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)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435100"/>
            <a:ext cx="10894060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1.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拷贝一份原有代码至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toolBox.js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中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2.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修改插件底部的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$.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 修改为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 $.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For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项目名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($.dialogue-&gt;$.dialogueForAia)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3.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Plugin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文件中搜索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$.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插件名并替换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4.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原有的实例就被替换了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在新的插件中修改代码</a:t>
            </a:r>
            <a:endParaRPr lang="zh-CN" altLang="en-US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lt"/>
              </a:rPr>
              <a:t>BS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lt"/>
              </a:rPr>
              <a:t>坐席端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使用技术</a:t>
            </a:r>
            <a:r>
              <a:rPr lang="en-US" altLang="zh-CN" sz="2000">
                <a:sym typeface="+mn-lt"/>
              </a:rPr>
              <a:t>:jQuery,vue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知识点</a:t>
            </a:r>
            <a:r>
              <a:rPr lang="en-US" altLang="zh-CN" sz="2000">
                <a:sym typeface="+mn-lt"/>
              </a:rPr>
              <a:t>:vue,</a:t>
            </a:r>
            <a:r>
              <a:rPr lang="zh-CN" altLang="en-US" sz="2000">
                <a:sym typeface="+mn-lt"/>
              </a:rPr>
              <a:t>入口文件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日志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vue:</a:t>
            </a:r>
            <a:r>
              <a:rPr lang="zh-CN" altLang="en-US" sz="2000">
                <a:sym typeface="+mn-lt"/>
              </a:rPr>
              <a:t>引入</a:t>
            </a:r>
            <a:r>
              <a:rPr lang="en-US" altLang="zh-CN" sz="2000">
                <a:sym typeface="+mn-lt"/>
              </a:rPr>
              <a:t>vue.js</a:t>
            </a:r>
            <a:endParaRPr 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入口文件</a:t>
            </a:r>
            <a:r>
              <a:rPr lang="en-US" altLang="zh-CN" sz="2000">
                <a:sym typeface="+mn-lt"/>
              </a:rPr>
              <a:t>: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a.</a:t>
            </a:r>
            <a:r>
              <a:rPr lang="zh-CN" altLang="en-US" sz="2000">
                <a:sym typeface="+mn-lt"/>
              </a:rPr>
              <a:t>主文件</a:t>
            </a:r>
            <a:r>
              <a:rPr lang="en-US" altLang="zh-CN" sz="2000">
                <a:sym typeface="+mn-lt"/>
              </a:rPr>
              <a:t>:tools/main.js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b.</a:t>
            </a:r>
            <a:r>
              <a:rPr lang="zh-CN" altLang="en-US" sz="2000">
                <a:sym typeface="+mn-lt"/>
              </a:rPr>
              <a:t>对话</a:t>
            </a:r>
            <a:r>
              <a:rPr lang="en-US" altLang="zh-CN" sz="2000">
                <a:sym typeface="+mn-lt"/>
              </a:rPr>
              <a:t>:dialogue/init.js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c.</a:t>
            </a:r>
            <a:r>
              <a:rPr lang="zh-CN" altLang="en-US" sz="2000">
                <a:sym typeface="+mn-lt"/>
              </a:rPr>
              <a:t>登录</a:t>
            </a:r>
            <a:r>
              <a:rPr lang="en-US" altLang="zh-CN" sz="2000">
                <a:sym typeface="+mn-lt"/>
              </a:rPr>
              <a:t>:tools/quickLogin.js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d.</a:t>
            </a:r>
            <a:r>
              <a:rPr lang="zh-CN" altLang="en-US" sz="2000">
                <a:sym typeface="+mn-lt"/>
              </a:rPr>
              <a:t>菜单列表</a:t>
            </a:r>
            <a:r>
              <a:rPr lang="en-US" altLang="zh-CN" sz="2000">
                <a:sym typeface="+mn-lt"/>
              </a:rPr>
              <a:t>tools/menuBar.js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日志</a:t>
            </a:r>
            <a:r>
              <a:rPr lang="en-US" altLang="zh-CN" sz="2000">
                <a:sym typeface="+mn-lt"/>
              </a:rPr>
              <a:t>:</a:t>
            </a:r>
            <a:r>
              <a:rPr lang="zh-CN" altLang="en-US" sz="2000">
                <a:sym typeface="+mn-lt"/>
              </a:rPr>
              <a:t>在控制台</a:t>
            </a:r>
            <a:r>
              <a:rPr lang="en-US" altLang="zh-CN" sz="2000">
                <a:sym typeface="+mn-lt"/>
              </a:rPr>
              <a:t>console</a:t>
            </a:r>
            <a:r>
              <a:rPr lang="zh-CN" altLang="en-US" sz="2000">
                <a:sym typeface="+mn-lt"/>
              </a:rPr>
              <a:t>中输入</a:t>
            </a:r>
            <a:r>
              <a:rPr lang="en-US" altLang="zh-CN" sz="2000">
                <a:sym typeface="+mn-lt"/>
              </a:rPr>
              <a:t>debug.show(),</a:t>
            </a:r>
            <a:endParaRPr lang="en-US" altLang="zh-CN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lt"/>
              </a:rPr>
              <a:t>自动记录报错日志</a:t>
            </a:r>
            <a:endParaRPr lang="zh-CN" altLang="en-US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050" y="1002030"/>
            <a:ext cx="523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地址路径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/any800Chat/WebContent/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9430" y="1691005"/>
            <a:ext cx="3730625" cy="4948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lt"/>
              </a:rPr>
              <a:t>SDK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lt"/>
              </a:rPr>
              <a:t>访客端分离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使用技术</a:t>
            </a:r>
            <a:r>
              <a:rPr lang="en-US" altLang="zh-CN" sz="2000">
                <a:sym typeface="+mn-lt"/>
              </a:rPr>
              <a:t>:webpack,nodejs,ES6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知识点</a:t>
            </a:r>
            <a:r>
              <a:rPr lang="en-US" altLang="zh-CN" sz="2000">
                <a:sym typeface="+mn-lt"/>
              </a:rPr>
              <a:t>:keyFrame,</a:t>
            </a:r>
            <a:r>
              <a:rPr lang="zh-CN" altLang="en-US" sz="2000">
                <a:sym typeface="+mn-lt"/>
              </a:rPr>
              <a:t>数据分离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接口分离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keyFrame:</a:t>
            </a:r>
            <a:r>
              <a:rPr lang="zh-CN" sz="2000">
                <a:sym typeface="+mn-lt"/>
              </a:rPr>
              <a:t>根据观察者模式开发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用于消息传输</a:t>
            </a:r>
            <a:endParaRPr 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数据分离</a:t>
            </a:r>
            <a:r>
              <a:rPr lang="en-US" altLang="zh-CN" sz="2000">
                <a:sym typeface="+mn-lt"/>
              </a:rPr>
              <a:t>:</a:t>
            </a:r>
            <a:r>
              <a:rPr lang="zh-CN" altLang="en-US" sz="2000">
                <a:sym typeface="+mn-lt"/>
              </a:rPr>
              <a:t>从</a:t>
            </a:r>
            <a:r>
              <a:rPr lang="en-US" altLang="zh-CN" sz="2000">
                <a:sym typeface="+mn-lt"/>
              </a:rPr>
              <a:t>websocket</a:t>
            </a:r>
            <a:r>
              <a:rPr lang="zh-CN" altLang="en-US" sz="2000">
                <a:sym typeface="+mn-lt"/>
              </a:rPr>
              <a:t>或</a:t>
            </a:r>
            <a:r>
              <a:rPr lang="en-US" altLang="zh-CN" sz="2000">
                <a:sym typeface="+mn-lt"/>
              </a:rPr>
              <a:t>http</a:t>
            </a:r>
            <a:r>
              <a:rPr lang="zh-CN" altLang="en-US" sz="2000">
                <a:sym typeface="+mn-lt"/>
              </a:rPr>
              <a:t>收到的数据整合后保存在</a:t>
            </a:r>
            <a:r>
              <a:rPr lang="en-US" altLang="zh-CN" sz="2000">
                <a:sym typeface="+mn-lt"/>
              </a:rPr>
              <a:t>data</a:t>
            </a:r>
            <a:r>
              <a:rPr lang="zh-CN" altLang="en-US" sz="2000">
                <a:sym typeface="+mn-lt"/>
              </a:rPr>
              <a:t>中</a:t>
            </a:r>
            <a:endParaRPr 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接口分离</a:t>
            </a:r>
            <a:r>
              <a:rPr lang="en-US" altLang="zh-CN" sz="2000">
                <a:sym typeface="+mn-lt"/>
              </a:rPr>
              <a:t>:</a:t>
            </a:r>
            <a:r>
              <a:rPr lang="zh-CN" altLang="en-US" sz="2000">
                <a:sym typeface="+mn-lt"/>
              </a:rPr>
              <a:t>将需要使用的方法封装至统一的</a:t>
            </a:r>
            <a:r>
              <a:rPr lang="en-US" altLang="zh-CN" sz="2000">
                <a:sym typeface="+mn-lt"/>
              </a:rPr>
              <a:t>sdk</a:t>
            </a:r>
            <a:r>
              <a:rPr lang="zh-CN" altLang="en-US" sz="2000">
                <a:sym typeface="+mn-lt"/>
              </a:rPr>
              <a:t>中通过</a:t>
            </a:r>
            <a:r>
              <a:rPr lang="en-US" altLang="zh-CN" sz="2000">
                <a:sym typeface="+mn-lt"/>
              </a:rPr>
              <a:t>keyFrame</a:t>
            </a:r>
            <a:r>
              <a:rPr lang="zh-CN" altLang="en-US" sz="2000">
                <a:sym typeface="+mn-lt"/>
              </a:rPr>
              <a:t>调用</a:t>
            </a:r>
            <a:endParaRPr lang="en-US" altLang="zh-CN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根据</a:t>
            </a:r>
            <a:r>
              <a:rPr lang="en-US" altLang="zh-CN" sz="2000">
                <a:sym typeface="+mn-lt"/>
              </a:rPr>
              <a:t>MVVM</a:t>
            </a:r>
            <a:r>
              <a:rPr lang="zh-CN" altLang="en-US" sz="2000">
                <a:sym typeface="+mn-lt"/>
              </a:rPr>
              <a:t>开发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封装了</a:t>
            </a:r>
            <a:r>
              <a:rPr lang="en-US" altLang="zh-CN" sz="2000">
                <a:sym typeface="+mn-lt"/>
              </a:rPr>
              <a:t>model</a:t>
            </a:r>
            <a:r>
              <a:rPr lang="zh-CN" altLang="en-US" sz="2000">
                <a:sym typeface="+mn-lt"/>
              </a:rPr>
              <a:t>与部分</a:t>
            </a:r>
            <a:r>
              <a:rPr lang="en-US" altLang="zh-CN" sz="2000">
                <a:sym typeface="+mn-lt"/>
              </a:rPr>
              <a:t>viewModel</a:t>
            </a:r>
            <a:endParaRPr lang="en-US" altLang="zh-CN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lt"/>
              </a:rPr>
              <a:t>仅和状态管理系统</a:t>
            </a:r>
            <a:r>
              <a:rPr lang="en-US" altLang="zh-CN" sz="2000">
                <a:sym typeface="+mn-lt"/>
              </a:rPr>
              <a:t>(vuex,redux)</a:t>
            </a:r>
            <a:r>
              <a:rPr lang="zh-CN" altLang="en-US" sz="2000">
                <a:sym typeface="+mn-lt"/>
              </a:rPr>
              <a:t>交互</a:t>
            </a:r>
            <a:endParaRPr lang="zh-CN" altLang="en-US" sz="2000"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709930"/>
            <a:ext cx="4937760" cy="5153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lt"/>
              </a:rPr>
              <a:t>友邦项目</a:t>
            </a:r>
            <a:endParaRPr 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530350"/>
            <a:ext cx="5181600" cy="4897755"/>
          </a:xfrm>
        </p:spPr>
        <p:txBody>
          <a:bodyPr vert="horz" lIns="91440" tIns="45720" rIns="91440" bIns="45720" rtlCol="0">
            <a:normAutofit fontScale="9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使用技术</a:t>
            </a:r>
            <a:r>
              <a:rPr lang="en-US" altLang="zh-CN" sz="2000">
                <a:sym typeface="+mn-lt"/>
              </a:rPr>
              <a:t>:vue,vuex,sdk(</a:t>
            </a:r>
            <a:r>
              <a:rPr lang="zh-CN" altLang="en-US" sz="2000">
                <a:sym typeface="+mn-lt"/>
              </a:rPr>
              <a:t>自开发模块</a:t>
            </a:r>
            <a:r>
              <a:rPr lang="en-US" altLang="zh-CN" sz="2000">
                <a:sym typeface="+mn-lt"/>
              </a:rPr>
              <a:t>)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知识点</a:t>
            </a:r>
            <a:r>
              <a:rPr lang="en-US" altLang="zh-CN" sz="2000">
                <a:sym typeface="+mn-lt"/>
              </a:rPr>
              <a:t>:vue,vuex,</a:t>
            </a:r>
            <a:r>
              <a:rPr lang="zh-CN" altLang="en-US" sz="2000">
                <a:sym typeface="+mn-lt"/>
              </a:rPr>
              <a:t>动画效果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vue:</a:t>
            </a:r>
            <a:r>
              <a:rPr lang="zh-CN" altLang="en-US" sz="2000">
                <a:sym typeface="+mn-lt"/>
              </a:rPr>
              <a:t>使用</a:t>
            </a:r>
            <a:r>
              <a:rPr lang="en-US" altLang="zh-CN" sz="2000">
                <a:sym typeface="+mn-lt"/>
              </a:rPr>
              <a:t>vue</a:t>
            </a:r>
            <a:r>
              <a:rPr lang="zh-CN" altLang="en-US" sz="2000">
                <a:sym typeface="+mn-lt"/>
              </a:rPr>
              <a:t>框架开发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搭载</a:t>
            </a:r>
            <a:r>
              <a:rPr lang="en-US" altLang="zh-CN" sz="2000">
                <a:sym typeface="+mn-lt"/>
              </a:rPr>
              <a:t>vuex,vue-router,swiper,</a:t>
            </a:r>
            <a:endParaRPr 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vuex:</a:t>
            </a:r>
            <a:r>
              <a:rPr lang="zh-CN" altLang="en-US" sz="2000">
                <a:sym typeface="+mn-lt"/>
              </a:rPr>
              <a:t>数据控制中心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与</a:t>
            </a:r>
            <a:r>
              <a:rPr lang="en-US" altLang="zh-CN" sz="2000">
                <a:sym typeface="+mn-lt"/>
              </a:rPr>
              <a:t>sdk</a:t>
            </a:r>
            <a:r>
              <a:rPr lang="zh-CN" altLang="en-US" sz="2000">
                <a:sym typeface="+mn-lt"/>
              </a:rPr>
              <a:t>的数据中心对接</a:t>
            </a:r>
            <a:r>
              <a:rPr lang="en-US" altLang="zh-CN" sz="2000">
                <a:sym typeface="+mn-lt"/>
              </a:rPr>
              <a:t>,</a:t>
            </a:r>
            <a:r>
              <a:rPr lang="zh-CN" altLang="en-US" sz="2000">
                <a:sym typeface="+mn-lt"/>
              </a:rPr>
              <a:t>包含会话等模块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sdk:</a:t>
            </a:r>
            <a:r>
              <a:rPr lang="zh-CN" sz="2000">
                <a:sym typeface="+mn-lt"/>
              </a:rPr>
              <a:t>包含</a:t>
            </a:r>
            <a:endParaRPr 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a.aia</a:t>
            </a:r>
            <a:r>
              <a:rPr lang="zh-CN" altLang="en-US" sz="2000">
                <a:sym typeface="+mn-lt"/>
              </a:rPr>
              <a:t>交互</a:t>
            </a:r>
            <a:r>
              <a:rPr lang="en-US" altLang="zh-CN" sz="2000">
                <a:sym typeface="+mn-lt"/>
              </a:rPr>
              <a:t>(visitor-aia)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b.</a:t>
            </a:r>
            <a:r>
              <a:rPr lang="zh-CN" altLang="en-US" sz="2000">
                <a:sym typeface="+mn-lt"/>
              </a:rPr>
              <a:t>服务端交互</a:t>
            </a:r>
            <a:r>
              <a:rPr lang="en-US" altLang="zh-CN" sz="2000">
                <a:sym typeface="+mn-lt"/>
              </a:rPr>
              <a:t>(visitor-http)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c.</a:t>
            </a:r>
            <a:r>
              <a:rPr lang="zh-CN" altLang="en-US" sz="2000">
                <a:sym typeface="+mn-lt"/>
              </a:rPr>
              <a:t>数据中心</a:t>
            </a:r>
            <a:r>
              <a:rPr lang="en-US" altLang="zh-CN" sz="2000">
                <a:sym typeface="+mn-lt"/>
              </a:rPr>
              <a:t>(visitor-data)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d.</a:t>
            </a:r>
            <a:r>
              <a:rPr lang="zh-CN" altLang="en-US" sz="2000">
                <a:sym typeface="+mn-lt"/>
              </a:rPr>
              <a:t>访客</a:t>
            </a:r>
            <a:r>
              <a:rPr lang="en-US" altLang="zh-CN" sz="2000">
                <a:sym typeface="+mn-lt"/>
              </a:rPr>
              <a:t>sdk</a:t>
            </a:r>
            <a:r>
              <a:rPr lang="zh-CN" altLang="en-US" sz="2000">
                <a:sym typeface="+mn-lt"/>
              </a:rPr>
              <a:t>中心</a:t>
            </a:r>
            <a:r>
              <a:rPr lang="en-US" altLang="zh-CN" sz="2000">
                <a:sym typeface="+mn-lt"/>
              </a:rPr>
              <a:t>(visitor)</a:t>
            </a:r>
            <a:endParaRPr lang="en-US" altLang="zh-CN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e.</a:t>
            </a:r>
            <a:r>
              <a:rPr lang="zh-CN" altLang="en-US" sz="2000">
                <a:sym typeface="+mn-lt"/>
              </a:rPr>
              <a:t>表情</a:t>
            </a:r>
            <a:r>
              <a:rPr lang="en-US" altLang="zh-CN" sz="2000">
                <a:sym typeface="+mn-lt"/>
              </a:rPr>
              <a:t>(faceIco)</a:t>
            </a: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sym typeface="+mn-lt"/>
              </a:rPr>
              <a:t>f.</a:t>
            </a:r>
            <a:r>
              <a:rPr lang="zh-CN" altLang="en-US" sz="2000">
                <a:sym typeface="+mn-lt"/>
              </a:rPr>
              <a:t>输入框控制</a:t>
            </a:r>
            <a:r>
              <a:rPr lang="en-US" altLang="zh-CN" sz="2000">
                <a:sym typeface="+mn-lt"/>
              </a:rPr>
              <a:t>(mobileInput)</a:t>
            </a:r>
            <a:endParaRPr lang="en-US" altLang="zh-CN" sz="200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sym typeface="+mn-lt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5560" y="810895"/>
            <a:ext cx="4850765" cy="4994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培训文档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(imooc)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420495"/>
            <a:ext cx="5203190" cy="4637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1.</a:t>
            </a:r>
            <a:r>
              <a:rPr sz="2400" dirty="0">
                <a:latin typeface="+mn-lt"/>
                <a:ea typeface="+mn-ea"/>
                <a:sym typeface="+mn-lt"/>
              </a:rPr>
              <a:t>初识HTML+CSS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http://www.imooc.com/learn/9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2.如何用CSS进行网页布局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http://www.imooc.com/learn/57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3.JavaScript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http://www.imooc.com/learn/36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http://www.imooc.com/learn/10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4.jQuery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http://www.imooc.com/learn/418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http://www.imooc.com/learn/530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http://www.imooc.com/learn/429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696585" y="1420495"/>
            <a:ext cx="5846445" cy="4637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参考资料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http://www.w3school.com.cn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html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系列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http://www.w3school.com.cn/h.asp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js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系列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http://www.w3school.com.cn/b.asp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前端知识树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3479800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6.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安全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a.XSS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b.Iframe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页面劫持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d.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第三方包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e.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本地数据存储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f.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安全防御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7.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自动化测试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单元测试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b.e2e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endParaRPr lang="zh-CN" altLang="en-US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095365" y="1430020"/>
            <a:ext cx="5601970" cy="521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8.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主流代码框架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国内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a.vue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b.react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c.mint-ui/element-ui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国外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a.react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b.bootstrap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额外知识点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a.redux/rxjs/vuex/graphQL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b.nuxt/next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9.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趋势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a.PWA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b.serice-worker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服务器端渲染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d.WebAssembly</a:t>
            </a:r>
            <a:endParaRPr lang="zh-CN" altLang="en-US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vue</a:t>
            </a:r>
            <a:r>
              <a:rPr lang="zh-CN" altLang="en-US">
                <a:sym typeface="+mn-lt"/>
              </a:rPr>
              <a:t>培训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1942516" y="397477"/>
            <a:ext cx="210868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>
                <a:solidFill>
                  <a:schemeClr val="bg2"/>
                </a:solidFill>
              </a:rPr>
              <a:t>进阶培训</a:t>
            </a:r>
            <a:endParaRPr lang="zh-CN" altLang="en-US" sz="3200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191566" y="982252"/>
            <a:ext cx="11716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目 录</a:t>
            </a:r>
            <a:endParaRPr lang="zh-CN" altLang="en-US" sz="28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3531250" y="204984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8" name="圆角矩形 7"/>
            <p:cNvSpPr/>
            <p:nvPr>
              <p:custDataLst>
                <p:tags r:id="rId4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en-US" sz="2400" b="1" kern="0">
                  <a:solidFill>
                    <a:schemeClr val="bg1"/>
                  </a:solidFill>
                </a:rPr>
                <a:t>vue</a:t>
              </a:r>
              <a:r>
                <a:rPr lang="zh-CN" altLang="en-US" sz="2400" b="1" kern="0">
                  <a:solidFill>
                    <a:schemeClr val="bg1"/>
                  </a:solidFill>
                </a:rPr>
                <a:t>基础</a:t>
              </a:r>
              <a:endParaRPr lang="zh-CN" altLang="en-US" sz="2400" b="1" kern="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531250" y="321824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11" name="圆角矩形 10"/>
            <p:cNvSpPr/>
            <p:nvPr>
              <p:custDataLst>
                <p:tags r:id="rId7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en-US" sz="2400" b="1" kern="0">
                  <a:solidFill>
                    <a:schemeClr val="bg1"/>
                  </a:solidFill>
                </a:rPr>
                <a:t>vuex</a:t>
              </a:r>
              <a:endParaRPr lang="en-US" sz="2400" b="1" kern="0">
                <a:solidFill>
                  <a:schemeClr val="bg1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8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3531250" y="4386648"/>
            <a:ext cx="5100291" cy="578984"/>
            <a:chOff x="3316430" y="1722153"/>
            <a:chExt cx="5100291" cy="578984"/>
          </a:xfrm>
          <a:solidFill>
            <a:schemeClr val="accent1"/>
          </a:solidFill>
        </p:grpSpPr>
        <p:sp>
          <p:nvSpPr>
            <p:cNvPr id="14" name="圆角矩形 13"/>
            <p:cNvSpPr/>
            <p:nvPr>
              <p:custDataLst>
                <p:tags r:id="rId10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en-US" altLang="zh-CN" sz="2400" b="1" kern="0">
                  <a:solidFill>
                    <a:schemeClr val="bg1"/>
                  </a:solidFill>
                </a:rPr>
                <a:t>vue-cli 3.0</a:t>
              </a:r>
              <a:endParaRPr lang="en-US" altLang="zh-CN" sz="2400" b="1" kern="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1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sym typeface="+mn-lt"/>
              </a:rPr>
              <a:t>vue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基础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420495"/>
            <a:ext cx="10790555" cy="463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Vue (读音 /vjuː/，类似于 view) 是一套用于构建用户界面的渐进式框架。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官网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 </a:t>
            </a:r>
            <a:r>
              <a:rPr lang="en-US" sz="2400" dirty="0">
                <a:latin typeface="+mn-lt"/>
                <a:ea typeface="+mn-ea"/>
                <a:sym typeface="+mn-lt"/>
              </a:rPr>
              <a:t>https://cn.vuejs.org/v2/guide/#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的学习曲线相当平缓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推荐网站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3小时速成 Vue2.x 核心技术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https://www.imooc.com/learn/1091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培训后任务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编写一个</a:t>
            </a:r>
            <a:r>
              <a:rPr lang="zh-CN" sz="2400" dirty="0">
                <a:latin typeface="+mn-lt"/>
                <a:ea typeface="+mn-ea"/>
                <a:sym typeface="+mn-lt"/>
              </a:rPr>
              <a:t>使用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vue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的网页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需要使用技术包括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(data,computed,watch,mounted,methods)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MVVM</a:t>
            </a:r>
            <a:r>
              <a:rPr lang="zh-CN" altLang="en-US" sz="3200" dirty="0">
                <a:ea typeface="宋体" panose="02010600030101010101" pitchFamily="2" charset="-122"/>
              </a:rPr>
              <a:t>模式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2133600" y="1371600"/>
            <a:ext cx="8077200" cy="4754563"/>
          </a:xfrm>
        </p:spPr>
        <p:txBody>
          <a:bodyPr vert="horz" wrap="square" lIns="91440" tIns="45720" rIns="91440" bIns="45720" anchor="t"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	        MVVM</a:t>
            </a:r>
            <a:r>
              <a:rPr lang="zh-CN" altLang="en-US" sz="1600" dirty="0">
                <a:ea typeface="宋体" panose="02010600030101010101" pitchFamily="2" charset="-122"/>
              </a:rPr>
              <a:t>模式采用双向绑定（</a:t>
            </a:r>
            <a:r>
              <a:rPr lang="en-US" altLang="zh-CN" sz="1600" dirty="0">
                <a:ea typeface="宋体" panose="02010600030101010101" pitchFamily="2" charset="-122"/>
              </a:rPr>
              <a:t>data-binding</a:t>
            </a:r>
            <a:r>
              <a:rPr lang="zh-CN" altLang="en-US" sz="1600" dirty="0">
                <a:ea typeface="宋体" panose="02010600030101010101" pitchFamily="2" charset="-122"/>
              </a:rPr>
              <a:t>）：</a:t>
            </a:r>
            <a:r>
              <a:rPr lang="en-US" altLang="zh-CN" sz="1600" dirty="0">
                <a:ea typeface="宋体" panose="02010600030101010101" pitchFamily="2" charset="-122"/>
              </a:rPr>
              <a:t>View</a:t>
            </a:r>
            <a:r>
              <a:rPr lang="zh-CN" altLang="en-US" sz="1600" dirty="0">
                <a:ea typeface="宋体" panose="02010600030101010101" pitchFamily="2" charset="-122"/>
              </a:rPr>
              <a:t>的变动，自动反映在 </a:t>
            </a:r>
            <a:r>
              <a:rPr lang="en-US" altLang="zh-CN" sz="1600" dirty="0">
                <a:ea typeface="宋体" panose="02010600030101010101" pitchFamily="2" charset="-122"/>
              </a:rPr>
              <a:t>ViewModel</a:t>
            </a:r>
            <a:r>
              <a:rPr lang="zh-CN" altLang="en-US" sz="1600" dirty="0">
                <a:ea typeface="宋体" panose="02010600030101010101" pitchFamily="2" charset="-122"/>
              </a:rPr>
              <a:t>，反之亦然。</a:t>
            </a:r>
            <a:r>
              <a:rPr lang="en-US" altLang="zh-CN" sz="1600" dirty="0">
                <a:ea typeface="宋体" panose="02010600030101010101" pitchFamily="2" charset="-122"/>
                <a:hlinkClick r:id="rId1"/>
              </a:rPr>
              <a:t>Vue</a:t>
            </a:r>
            <a:r>
              <a:rPr lang="zh-CN" altLang="en-US" sz="1600" dirty="0"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ea typeface="宋体" panose="02010600030101010101" pitchFamily="2" charset="-122"/>
                <a:hlinkClick r:id="rId1"/>
              </a:rPr>
              <a:t>Angular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和 </a:t>
            </a:r>
            <a:r>
              <a:rPr lang="en-US" altLang="zh-CN" sz="1600" dirty="0">
                <a:ea typeface="宋体" panose="02010600030101010101" pitchFamily="2" charset="-122"/>
                <a:hlinkClick r:id="rId2"/>
              </a:rPr>
              <a:t>Ember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都采用这种模式，相比于</a:t>
            </a:r>
            <a:r>
              <a:rPr lang="en-US" altLang="zh-CN" sz="1600" dirty="0">
                <a:ea typeface="宋体" panose="02010600030101010101" pitchFamily="2" charset="-122"/>
              </a:rPr>
              <a:t>Angular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Vue.js</a:t>
            </a:r>
            <a:r>
              <a:rPr lang="zh-CN" altLang="en-US" sz="1600" dirty="0">
                <a:ea typeface="宋体" panose="02010600030101010101" pitchFamily="2" charset="-122"/>
              </a:rPr>
              <a:t>提供了更加简洁、更易于理解的</a:t>
            </a:r>
            <a:r>
              <a:rPr lang="en-US" altLang="zh-CN" sz="1600" dirty="0">
                <a:ea typeface="宋体" panose="02010600030101010101" pitchFamily="2" charset="-122"/>
              </a:rPr>
              <a:t>API</a:t>
            </a:r>
            <a:r>
              <a:rPr lang="zh-CN" altLang="en-US" sz="1600" dirty="0">
                <a:ea typeface="宋体" panose="02010600030101010101" pitchFamily="2" charset="-122"/>
              </a:rPr>
              <a:t>，使得我们能够快速地上手并使用</a:t>
            </a:r>
            <a:r>
              <a:rPr lang="en-US" altLang="zh-CN" sz="1600" dirty="0">
                <a:ea typeface="宋体" panose="02010600030101010101" pitchFamily="2" charset="-122"/>
              </a:rPr>
              <a:t>Vue.js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7172" name="图片 7" descr="QQ截图201708171043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990600"/>
            <a:ext cx="5257800" cy="377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生命周期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14339" name="内容占位符 3" descr="20170303180741807.pn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978400" y="914400"/>
            <a:ext cx="2233613" cy="521176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Vue</a:t>
            </a:r>
            <a:r>
              <a:rPr lang="zh-CN" altLang="en-US" sz="3200" dirty="0">
                <a:ea typeface="宋体" panose="02010600030101010101" pitchFamily="2" charset="-122"/>
              </a:rPr>
              <a:t>之</a:t>
            </a:r>
            <a:r>
              <a:rPr lang="en-US" altLang="zh-CN" sz="3200" dirty="0">
                <a:ea typeface="宋体" panose="02010600030101010101" pitchFamily="2" charset="-122"/>
              </a:rPr>
              <a:t>Hello World</a:t>
            </a:r>
            <a:r>
              <a:rPr lang="zh-CN" altLang="en-US" sz="3200" dirty="0">
                <a:ea typeface="宋体" panose="02010600030101010101" pitchFamily="2" charset="-122"/>
              </a:rPr>
              <a:t>！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983163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2292" name="图片 3" descr="QQ截图2017081711500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990600"/>
            <a:ext cx="3581400" cy="542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vert="horz" wrap="square" lIns="91440" tIns="45720" rIns="91440" bIns="45720" anchor="ctr">
            <a:normAutofit fontScale="90000"/>
          </a:bodyPr>
          <a:p>
            <a:pPr>
              <a:buNone/>
            </a:pP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Vue</a:t>
            </a:r>
            <a:r>
              <a:rPr lang="zh-CN" altLang="en-US" sz="3200" dirty="0">
                <a:ea typeface="宋体" panose="02010600030101010101" pitchFamily="2" charset="-122"/>
              </a:rPr>
              <a:t>组件的重要选项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906963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1600" dirty="0"/>
              <a:t>	data:</a:t>
            </a: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19460" name="图片 3" descr="QQ截图2017081714084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600200"/>
            <a:ext cx="5724525" cy="461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Vue</a:t>
            </a:r>
            <a:r>
              <a:rPr lang="zh-CN" altLang="en-US" sz="3200" dirty="0">
                <a:ea typeface="宋体" panose="02010600030101010101" pitchFamily="2" charset="-122"/>
              </a:rPr>
              <a:t>组件的重要选项</a:t>
            </a:r>
            <a:endParaRPr lang="zh-CN" altLang="en-US" sz="3200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fontScale="70000"/>
          </a:bodyPr>
          <a:p>
            <a:pPr>
              <a:buNone/>
            </a:pPr>
            <a:r>
              <a:rPr lang="en-US" altLang="zh-CN" sz="1600" dirty="0"/>
              <a:t>	props: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  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 methods: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             </a:t>
            </a: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 watch: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          </a:t>
            </a: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computed: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                   </a:t>
            </a:r>
            <a:endParaRPr lang="en-US" altLang="zh-CN" sz="1600" dirty="0"/>
          </a:p>
        </p:txBody>
      </p:sp>
      <p:pic>
        <p:nvPicPr>
          <p:cNvPr id="20484" name="图片 3" descr="QQ截图2017081714105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981200"/>
            <a:ext cx="5886450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4" descr="QQ截图201708171412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00400"/>
            <a:ext cx="56959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图片 5" descr="QQ截图201708171412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038600"/>
            <a:ext cx="5638800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6" descr="QQ截图201708171414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334000"/>
            <a:ext cx="5581650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sz="3200" dirty="0"/>
              <a:t>Vue</a:t>
            </a:r>
            <a:r>
              <a:rPr lang="zh-CN" altLang="en-US" sz="3200" dirty="0"/>
              <a:t>常用指令</a:t>
            </a:r>
            <a:endParaRPr lang="zh-CN" altLang="en-US" sz="3200" dirty="0"/>
          </a:p>
        </p:txBody>
      </p:sp>
      <p:pic>
        <p:nvPicPr>
          <p:cNvPr id="21507" name="内容占位符 3" descr="QQ截图20170817141605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8238" y="1447800"/>
            <a:ext cx="2671762" cy="4999038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+mn-lt"/>
              </a:rPr>
              <a:t>vuex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2760" y="1420495"/>
            <a:ext cx="11322050" cy="463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Vuex 是一个专为 Vue.js 应用程序开发的状态管理模式。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官网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 </a:t>
            </a:r>
            <a:r>
              <a:rPr lang="en-US" sz="2400" dirty="0">
                <a:latin typeface="+mn-lt"/>
                <a:ea typeface="+mn-ea"/>
                <a:sym typeface="+mn-lt"/>
              </a:rPr>
              <a:t>https://vuex.vuejs.org/zh/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相当于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vue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的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C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URD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参考网站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 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https://blog.csdn.net/qq_31126175/article/details/78666831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培训后任务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编写一个使用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vuex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的网页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需要使用技术包括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(state,getter,mutation,action)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前端知识树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4982845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10.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杂项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动画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animation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b.canvas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c.websocket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d.http/https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e.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3D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视觉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three.js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f.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图表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(echart.js)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g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样式字体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(font-awesome)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h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.restful/graphQL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i.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模块化开发</a:t>
            </a:r>
            <a:endParaRPr lang="zh-CN" altLang="en-US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021705" y="1532255"/>
            <a:ext cx="5601970" cy="5212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    f.rem/px/em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    k.ajax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原理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l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源码阅读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m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正则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n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其他技术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o.mock data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endParaRPr lang="zh-CN" altLang="en-US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+mn-lt"/>
              </a:rPr>
              <a:t>vue-cli 3.0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420495"/>
            <a:ext cx="11322050" cy="4637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Vue CLI 是一个基于 Vue.js 进行快速开发的完整系统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官网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 https://cli.vuejs.org/zh/guide/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包含安装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nodejs,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使用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npm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命令行安装服务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启动服务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参考网站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 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https://cli.vuejs.org/zh/guide/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培训后任务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: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启动一个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CLI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服务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THANKS</a:t>
            </a:r>
            <a:endParaRPr lang="en-US" altLang="zh-CN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前端基础培训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420495"/>
            <a:ext cx="5203190" cy="4637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1.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工具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开发准备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2.html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3.css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盒式模型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b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行元素块元素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c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文档流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d.reset.css(common.css)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696585" y="1420495"/>
            <a:ext cx="5846445" cy="4637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4.js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a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开发工具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b.jQuery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    c.vue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5.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主流框架</a:t>
            </a: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工具</a:t>
            </a:r>
            <a:r>
              <a:rPr lang="en-US" altLang="zh-CN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dirty="0">
                <a:latin typeface="+mn-lt"/>
                <a:ea typeface="+mn-ea"/>
                <a:sym typeface="+mn-lt"/>
              </a:rPr>
              <a:t>开发准备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5660390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sz="2400" dirty="0">
                <a:latin typeface="+mn-lt"/>
                <a:ea typeface="+mn-ea"/>
                <a:sym typeface="+mn-lt"/>
              </a:rPr>
              <a:t>开发工具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Visual Studio Code</a:t>
            </a:r>
            <a:r>
              <a:rPr lang="en-US" sz="2400" dirty="0">
                <a:latin typeface="+mn-lt"/>
                <a:ea typeface="+mn-ea"/>
                <a:sym typeface="+mn-lt"/>
              </a:rPr>
              <a:t>(vscode)---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推荐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HBuilder-&gt;</a:t>
            </a:r>
            <a:r>
              <a:rPr lang="en-US" sz="2400" dirty="0">
                <a:latin typeface="+mn-lt"/>
                <a:ea typeface="+mn-ea"/>
                <a:sym typeface="+mn-lt"/>
              </a:rPr>
              <a:t>HBuilderX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sublime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Atom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notepad++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Chrome---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推荐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IE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Firefox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154420" y="1390650"/>
            <a:ext cx="5660390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sz="2400" dirty="0">
                <a:latin typeface="+mn-lt"/>
                <a:ea typeface="+mn-ea"/>
                <a:sym typeface="+mn-lt"/>
              </a:rPr>
              <a:t>插件</a:t>
            </a:r>
            <a:endParaRPr 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emmet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eslint(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必须安装使用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js code snippet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jquery code snippet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vue vscode snippet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html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11321415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sz="2400" dirty="0">
                <a:latin typeface="+mn-lt"/>
                <a:ea typeface="+mn-ea"/>
                <a:sym typeface="+mn-lt"/>
              </a:rPr>
              <a:t>什么是 HTML？</a:t>
            </a:r>
            <a:endParaRPr 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sz="2400" dirty="0">
                <a:latin typeface="+mn-lt"/>
                <a:ea typeface="+mn-ea"/>
                <a:sym typeface="+mn-lt"/>
              </a:rPr>
              <a:t>HTML 是用来描述网页的一种语言。</a:t>
            </a:r>
            <a:endParaRPr 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  <a:ea typeface="+mn-ea"/>
                <a:sym typeface="+mn-lt"/>
              </a:rPr>
              <a:t>http://www.w3school.com.cn/html/index.asp</a:t>
            </a: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http://www.w3school.com.cn/html5/index.asp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2400" dirty="0">
                <a:latin typeface="+mn-lt"/>
                <a:ea typeface="+mn-ea"/>
                <a:sym typeface="+mn-lt"/>
              </a:rPr>
              <a:t>https://www.w3cschool.cn/</a:t>
            </a: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5" y="1390650"/>
            <a:ext cx="5704840" cy="463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sym typeface="+mn-lt"/>
              </a:rPr>
              <a:t>a.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盒式模型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sz="2400" dirty="0">
                <a:latin typeface="+mn-lt"/>
                <a:ea typeface="+mn-ea"/>
                <a:sym typeface="+mn-lt"/>
              </a:rPr>
              <a:t>分为两种标准盒式模型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怪异盒式模型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(ie)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sz="2400" dirty="0">
                <a:latin typeface="+mn-lt"/>
                <a:ea typeface="+mn-ea"/>
                <a:sym typeface="+mn-lt"/>
              </a:rPr>
              <a:t>标准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盒模型的宽高只是内容（content）的宽高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怪异</a:t>
            </a:r>
            <a:r>
              <a:rPr lang="en-US" altLang="zh-CN" sz="2400" dirty="0">
                <a:latin typeface="+mn-lt"/>
                <a:ea typeface="+mn-ea"/>
                <a:sym typeface="+mn-lt"/>
              </a:rPr>
              <a:t>盒模型的宽高是内容(content)+填充(padding)+边框(border)的总宽高</a:t>
            </a: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一般使用的是标准盒式模型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/* 标准模型 */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box-sizing:content-box;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 /*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怪异</a:t>
            </a:r>
            <a:r>
              <a:rPr lang="zh-CN" altLang="en-US" sz="2400" dirty="0">
                <a:latin typeface="+mn-lt"/>
                <a:ea typeface="+mn-ea"/>
                <a:sym typeface="+mn-lt"/>
              </a:rPr>
              <a:t>模型*/</a:t>
            </a:r>
            <a:endParaRPr lang="zh-CN" altLang="en-US" sz="24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lt"/>
                <a:ea typeface="+mn-ea"/>
                <a:sym typeface="+mn-lt"/>
              </a:rPr>
              <a:t>box-sizing:border-box;</a:t>
            </a:r>
            <a:endParaRPr lang="zh-CN" altLang="en-US" sz="2400" dirty="0">
              <a:latin typeface="+mn-lt"/>
              <a:ea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420" y="1390650"/>
            <a:ext cx="3876675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420" y="3933825"/>
            <a:ext cx="4152900" cy="2733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114236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5" y="190500"/>
            <a:ext cx="11321415" cy="95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css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45" y="1148715"/>
            <a:ext cx="8576310" cy="56267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01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04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07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11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2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28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3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32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3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36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4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b"/>
  <p:tag name="KSO_WM_UNIT_INDEX" val="1"/>
  <p:tag name="KSO_WM_UNIT_LAYERLEVEL" val="1"/>
  <p:tag name="KSO_WM_UNIT_VALUE" val="5"/>
  <p:tag name="KSO_WM_UNIT_ISCONTENTSTITLE" val="1"/>
  <p:tag name="KSO_WM_UNIT_HIGHLIGHT" val="0"/>
  <p:tag name="KSO_WM_UNIT_COMPATIBLE" val="0"/>
  <p:tag name="KSO_WM_DIAGRAM_GROUP_CODE" val="l1-1"/>
  <p:tag name="KSO_WM_UNIT_ID" val="custom20184580_9*b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l1-1"/>
  <p:tag name="KSO_WM_UNIT_ID" val="custom20184580_9*a*1"/>
  <p:tag name="KSO_WM_UNIT_PRESET_TEXT" val="目 录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2"/>
  <p:tag name="KSO_WM_TEMPLATE_CATEGORY" val="custom"/>
  <p:tag name="KSO_WM_TEMPLATE_INDEX" val="201845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144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1_1"/>
  <p:tag name="KSO_WM_UNIT_ID" val="custom20184580_9*l_h_f*1_1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1_1"/>
  <p:tag name="KSO_WM_UNIT_ID" val="custom20184580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7"/>
  <p:tag name="KSO_WM_TEMPLATE_CATEGORY" val="custom"/>
  <p:tag name="KSO_WM_TEMPLATE_INDEX" val="20184580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2_1"/>
  <p:tag name="KSO_WM_UNIT_ID" val="custom20184580_9*l_h_f*1_2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2_1"/>
  <p:tag name="KSO_WM_UNIT_ID" val="custom20184580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12"/>
  <p:tag name="KSO_WM_TEMPLATE_CATEGORY" val="custom"/>
  <p:tag name="KSO_WM_TEMPLATE_INDEX" val="20184580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3_1"/>
  <p:tag name="KSO_WM_UNIT_ID" val="custom20184580_9*l_h_f*1_3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3_1"/>
  <p:tag name="KSO_WM_UNIT_ID" val="custom20184580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17"/>
  <p:tag name="KSO_WM_TEMPLATE_CATEGORY" val="custom"/>
  <p:tag name="KSO_WM_TEMPLATE_INDEX" val="20184580"/>
  <p:tag name="KSO_WM_UNIT_INDEX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15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4_1"/>
  <p:tag name="KSO_WM_UNIT_ID" val="custom20184580_9*l_h_f*1_4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4_1"/>
  <p:tag name="KSO_WM_UNIT_ID" val="custom20184580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TEMPLATE_CATEGORY" val="custom"/>
  <p:tag name="KSO_WM_TEMPLATE_INDEX" val="20184580"/>
  <p:tag name="KSO_WM_SLIDE_ID" val="custom20184580_9"/>
  <p:tag name="KSO_WM_SLIDE_INDEX" val="9"/>
  <p:tag name="KSO_WM_DIAGRAM_GROUP_CODE" val="l1-1"/>
  <p:tag name="KSO_WM_TEMPLATE_SUBCATEGORY" val="0"/>
  <p:tag name="KSO_WM_SLIDE_DIAGTYPE" val="l"/>
  <p:tag name="KSO_WM_SLIDE_SUBTYPE" val="diag"/>
</p:tagLst>
</file>

<file path=ppt/tags/tag15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0_3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580_3*f*1"/>
  <p:tag name="KSO_WM_UNIT_TYPE" val="f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58.xml><?xml version="1.0" encoding="utf-8"?>
<p:tagLst xmlns:p="http://schemas.openxmlformats.org/presentationml/2006/main">
  <p:tag name="KSO_WM_SLIDE_SIZE" val="828*457"/>
  <p:tag name="KSO_WM_SLIDE_POSITION" val="66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4580_3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5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4580_4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f"/>
  <p:tag name="KSO_WM_UNIT_INDEX" val="1"/>
  <p:tag name="KSO_WM_UNIT_ID" val="custom20184580_4*f*1"/>
  <p:tag name="KSO_WM_UNIT_LAYERLEVEL" val="1"/>
  <p:tag name="KSO_WM_UNIT_VALUE" val="150"/>
  <p:tag name="KSO_WM_UNIT_HIGHLIGHT" val="0"/>
  <p:tag name="KSO_WM_UNIT_COMPATIBLE" val="0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61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d_f"/>
  <p:tag name="KSO_WM_BEAUTIFY_FLAG" val="#wm#"/>
  <p:tag name="KSO_WM_SLIDE_TYPE" val="text"/>
  <p:tag name="KSO_WM_SLIDE_ITEM_CNT" val="0"/>
  <p:tag name="KSO_WM_SLIDE_INDEX" val="4"/>
  <p:tag name="KSO_WM_SLIDE_ID" val="custom20184580_4"/>
  <p:tag name="KSO_WM_TAG_VERSION" val="1.0"/>
  <p:tag name="KSO_WM_TEMPLATE_INDEX" val="20184580"/>
  <p:tag name="KSO_WM_TEMPLATE_CATEGORY" val="custom"/>
  <p:tag name="KSO_WM_TEMPLATE_SUBCATEGORY" val="0"/>
  <p:tag name="KSO_WM_SLIDE_SUBTYPE" val="picTxt"/>
</p:tagLst>
</file>

<file path=ppt/tags/tag16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4580_4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6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f"/>
  <p:tag name="KSO_WM_UNIT_INDEX" val="1"/>
  <p:tag name="KSO_WM_UNIT_ID" val="custom20184580_4*f*1"/>
  <p:tag name="KSO_WM_UNIT_LAYERLEVEL" val="1"/>
  <p:tag name="KSO_WM_UNIT_VALUE" val="150"/>
  <p:tag name="KSO_WM_UNIT_HIGHLIGHT" val="0"/>
  <p:tag name="KSO_WM_UNIT_COMPATIBLE" val="0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64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d_f"/>
  <p:tag name="KSO_WM_BEAUTIFY_FLAG" val="#wm#"/>
  <p:tag name="KSO_WM_SLIDE_TYPE" val="text"/>
  <p:tag name="KSO_WM_SLIDE_ITEM_CNT" val="0"/>
  <p:tag name="KSO_WM_SLIDE_INDEX" val="4"/>
  <p:tag name="KSO_WM_SLIDE_ID" val="custom20184580_4"/>
  <p:tag name="KSO_WM_TAG_VERSION" val="1.0"/>
  <p:tag name="KSO_WM_TEMPLATE_INDEX" val="20184580"/>
  <p:tag name="KSO_WM_TEMPLATE_CATEGORY" val="custom"/>
  <p:tag name="KSO_WM_TEMPLATE_SUBCATEGORY" val="0"/>
  <p:tag name="KSO_WM_SLIDE_SUBTYPE" val="picTxt"/>
</p:tagLst>
</file>

<file path=ppt/tags/tag16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4580_4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6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f"/>
  <p:tag name="KSO_WM_UNIT_INDEX" val="1"/>
  <p:tag name="KSO_WM_UNIT_ID" val="custom20184580_4*f*1"/>
  <p:tag name="KSO_WM_UNIT_LAYERLEVEL" val="1"/>
  <p:tag name="KSO_WM_UNIT_VALUE" val="150"/>
  <p:tag name="KSO_WM_UNIT_HIGHLIGHT" val="0"/>
  <p:tag name="KSO_WM_UNIT_COMPATIBLE" val="0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67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d_f"/>
  <p:tag name="KSO_WM_BEAUTIFY_FLAG" val="#wm#"/>
  <p:tag name="KSO_WM_SLIDE_TYPE" val="text"/>
  <p:tag name="KSO_WM_SLIDE_ITEM_CNT" val="0"/>
  <p:tag name="KSO_WM_SLIDE_INDEX" val="4"/>
  <p:tag name="KSO_WM_SLIDE_ID" val="custom20184580_4"/>
  <p:tag name="KSO_WM_TAG_VERSION" val="1.0"/>
  <p:tag name="KSO_WM_TEMPLATE_INDEX" val="20184580"/>
  <p:tag name="KSO_WM_TEMPLATE_CATEGORY" val="custom"/>
  <p:tag name="KSO_WM_TEMPLATE_SUBCATEGORY" val="0"/>
  <p:tag name="KSO_WM_SLIDE_SUBTYPE" val="picTxt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71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74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75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7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0_3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7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580_3*f*1"/>
  <p:tag name="KSO_WM_UNIT_TYPE" val="f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78.xml><?xml version="1.0" encoding="utf-8"?>
<p:tagLst xmlns:p="http://schemas.openxmlformats.org/presentationml/2006/main">
  <p:tag name="KSO_WM_SLIDE_SIZE" val="828*457"/>
  <p:tag name="KSO_WM_SLIDE_POSITION" val="66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4580_3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7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0_3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580_3*f*1"/>
  <p:tag name="KSO_WM_UNIT_TYPE" val="f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SLIDE_SIZE" val="828*457"/>
  <p:tag name="KSO_WM_SLIDE_POSITION" val="66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4580_3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8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0_3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8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580_3*f*1"/>
  <p:tag name="KSO_WM_UNIT_TYPE" val="f"/>
  <p:tag name="KSO_WM_UNIT_PRESET_TEXT" val="请在此输入您的文本。请在此输入您的文本。请在此输入您的文本。请在此输入您的文本。请在此输入您的文本。&#13;请在此输入您的文本。请在此输入您的文本。请在此输入您的文本。请在此输入您的文本。请在此输入您的文本"/>
  <p:tag name="KSO_WM_UNIT_NOCLEAR" val="0"/>
  <p:tag name="KSO_WM_UNIT_DIAGRAM_ISNUMVISUAL" val="0"/>
  <p:tag name="KSO_WM_UNIT_DIAGRAM_ISREFERUNIT" val="0"/>
</p:tagLst>
</file>

<file path=ppt/tags/tag184.xml><?xml version="1.0" encoding="utf-8"?>
<p:tagLst xmlns:p="http://schemas.openxmlformats.org/presentationml/2006/main">
  <p:tag name="KSO_WM_SLIDE_SIZE" val="828*457"/>
  <p:tag name="KSO_WM_SLIDE_POSITION" val="66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4580_3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18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189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184580"/>
  <p:tag name="KSO_WM_UNIT_TYPE" val="a"/>
  <p:tag name="KSO_WM_UNIT_INDEX" val="1"/>
  <p:tag name="KSO_WM_UNIT_ID" val="custom20184580_20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S"/>
  <p:tag name="KSO_WM_UNIT_NOCLEAR" val="0"/>
  <p:tag name="KSO_WM_UNIT_DIAGRAM_ISNUMVISUAL" val="0"/>
  <p:tag name="KSO_WM_UNIT_DIAGRAM_ISREFERUNIT" val="0"/>
</p:tagLst>
</file>

<file path=ppt/tags/tag19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SLIDE_ID" val="custom20184580_20"/>
  <p:tag name="KSO_WM_SLIDE_INDEX" val="20"/>
  <p:tag name="KSO_WM_SLIDE_ITEM_CNT" val="0"/>
  <p:tag name="KSO_WM_SLIDE_LAYOUT" val="a"/>
  <p:tag name="KSO_WM_SLIDE_LAYOUT_CNT" val="1"/>
  <p:tag name="KSO_WM_SLIDE_TYPE" val="endPage"/>
  <p:tag name="KSO_WM_BEAUTIFY_FLAG" val="#wm#"/>
  <p:tag name="KSO_WM_TEMPLATE_SUBCATEGORY" val="0"/>
  <p:tag name="KSO_WM_SLIDE_SUBTYPE" val="pureTxt"/>
</p:tagLst>
</file>

<file path=ppt/tags/tag19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b"/>
  <p:tag name="KSO_WM_UNIT_INDEX" val="1"/>
  <p:tag name="KSO_WM_UNIT_LAYERLEVEL" val="1"/>
  <p:tag name="KSO_WM_UNIT_VALUE" val="5"/>
  <p:tag name="KSO_WM_UNIT_ISCONTENTSTITLE" val="1"/>
  <p:tag name="KSO_WM_UNIT_HIGHLIGHT" val="0"/>
  <p:tag name="KSO_WM_UNIT_COMPATIBLE" val="0"/>
  <p:tag name="KSO_WM_DIAGRAM_GROUP_CODE" val="l1-1"/>
  <p:tag name="KSO_WM_UNIT_ID" val="custom20184580_9*b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l1-1"/>
  <p:tag name="KSO_WM_UNIT_ID" val="custom20184580_9*a*1"/>
  <p:tag name="KSO_WM_UNIT_PRESET_TEXT" val="目 录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7"/>
  <p:tag name="KSO_WM_TEMPLATE_CATEGORY" val="custom"/>
  <p:tag name="KSO_WM_TEMPLATE_INDEX" val="20184580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19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2_1"/>
  <p:tag name="KSO_WM_UNIT_ID" val="custom20184580_9*l_h_f*1_2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2_1"/>
  <p:tag name="KSO_WM_UNIT_ID" val="custom20184580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12"/>
  <p:tag name="KSO_WM_TEMPLATE_CATEGORY" val="custom"/>
  <p:tag name="KSO_WM_TEMPLATE_INDEX" val="20184580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198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3_1"/>
  <p:tag name="KSO_WM_UNIT_ID" val="custom20184580_9*l_h_f*1_3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3_1"/>
  <p:tag name="KSO_WM_UNIT_ID" val="custom20184580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9*i*17"/>
  <p:tag name="KSO_WM_TEMPLATE_CATEGORY" val="custom"/>
  <p:tag name="KSO_WM_TEMPLATE_INDEX" val="20184580"/>
  <p:tag name="KSO_WM_UNIT_INDEX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USESOURCEFORMAT_APPLY" val="1"/>
</p:tagLst>
</file>

<file path=ppt/tags/tag20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f"/>
  <p:tag name="KSO_WM_UNIT_INDEX" val="1_4_1"/>
  <p:tag name="KSO_WM_UNIT_ID" val="custom20184580_9*l_h_f*1_4_1"/>
  <p:tag name="KSO_WM_UNIT_LAYERLEVEL" val="1_1_1"/>
  <p:tag name="KSO_WM_UNIT_VALUE" val="13"/>
  <p:tag name="KSO_WM_UNIT_HIGHLIGHT" val="0"/>
  <p:tag name="KSO_WM_UNIT_COMPATIBLE" val="0"/>
  <p:tag name="KSO_WM_DIAGRAM_GROUP_CODE" val="l1-1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TYPE" val="l_h_i"/>
  <p:tag name="KSO_WM_UNIT_INDEX" val="1_4_1"/>
  <p:tag name="KSO_WM_UNIT_ID" val="custom20184580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TEMPLATE_CATEGORY" val="custom"/>
  <p:tag name="KSO_WM_TEMPLATE_INDEX" val="20184580"/>
  <p:tag name="KSO_WM_SLIDE_ID" val="custom20184580_9"/>
  <p:tag name="KSO_WM_SLIDE_INDEX" val="9"/>
  <p:tag name="KSO_WM_DIAGRAM_GROUP_CODE" val="l1-1"/>
  <p:tag name="KSO_WM_TEMPLATE_SUBCATEGORY" val="0"/>
  <p:tag name="KSO_WM_SLIDE_DIAGTYPE" val="l"/>
  <p:tag name="KSO_WM_SLIDE_SUBTYPE" val="diag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0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207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211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215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216.xml><?xml version="1.0" encoding="utf-8"?>
<p:tagLst xmlns:p="http://schemas.openxmlformats.org/presentationml/2006/main">
  <p:tag name="KSO_WM_TEMPLATE_CATEGORY" val="custom"/>
  <p:tag name="KSO_WM_TEMPLATE_INDEX" val="20184580"/>
  <p:tag name="KSO_WM_UNIT_TYPE" val="a"/>
  <p:tag name="KSO_WM_UNIT_INDEX" val="1"/>
  <p:tag name="KSO_WM_UNIT_ID" val="custom20184580_20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S"/>
  <p:tag name="KSO_WM_UNIT_NOCLEAR" val="0"/>
  <p:tag name="KSO_WM_UNIT_DIAGRAM_ISNUMVISUAL" val="0"/>
  <p:tag name="KSO_WM_UNIT_DIAGRAM_ISREFERUNIT" val="0"/>
</p:tagLst>
</file>

<file path=ppt/tags/tag21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SLIDE_ID" val="custom20184580_20"/>
  <p:tag name="KSO_WM_SLIDE_INDEX" val="20"/>
  <p:tag name="KSO_WM_SLIDE_ITEM_CNT" val="0"/>
  <p:tag name="KSO_WM_SLIDE_LAYOUT" val="a"/>
  <p:tag name="KSO_WM_SLIDE_LAYOUT_CNT" val="1"/>
  <p:tag name="KSO_WM_SLIDE_TYPE" val="endPage"/>
  <p:tag name="KSO_WM_BEAUTIFY_FLAG" val="#wm#"/>
  <p:tag name="KSO_WM_TEMPLATE_SUBCATEGORY" val="0"/>
  <p:tag name="KSO_WM_SLIDE_SUBTYPE" val="pureTx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80"/>
</p:tagLst>
</file>

<file path=ppt/tags/tag6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8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TEMPLATE_THUMBS_INDEX" val="1、6、12、14、4、5、13、20"/>
  <p:tag name="KSO_WM_TEMPLATE_SUBCATEGORY" val="0"/>
</p:tagLst>
</file>

<file path=ppt/tags/tag66.xml><?xml version="1.0" encoding="utf-8"?>
<p:tagLst xmlns:p="http://schemas.openxmlformats.org/presentationml/2006/main">
  <p:tag name="KSO_WM_TEMPLATE_CATEGORY" val="custom"/>
  <p:tag name="KSO_WM_TEMPLATE_INDEX" val="20184580"/>
  <p:tag name="KSO_WM_UNIT_TYPE" val="a"/>
  <p:tag name="KSO_WM_UNIT_INDEX" val="1"/>
  <p:tag name="KSO_WM_UNIT_ID" val="custom20184580_1*a*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工作总结汇报"/>
  <p:tag name="KSO_WM_UNIT_NOCLEAR" val="0"/>
  <p:tag name="KSO_WM_UNIT_DIAGRAM_ISNUMVISUAL" val="0"/>
  <p:tag name="KSO_WM_UNIT_DIAGRAM_ISREFERUNIT" val="0"/>
</p:tagLst>
</file>

<file path=ppt/tags/tag67.xml><?xml version="1.0" encoding="utf-8"?>
<p:tagLst xmlns:p="http://schemas.openxmlformats.org/presentationml/2006/main">
  <p:tag name="KSO_WM_TEMPLATE_CATEGORY" val="custom"/>
  <p:tag name="KSO_WM_TEMPLATE_INDEX" val="20184580"/>
  <p:tag name="KSO_WM_UNIT_TYPE" val="b"/>
  <p:tag name="KSO_WM_UNIT_INDEX" val="1"/>
  <p:tag name="KSO_WM_UNIT_ID" val="custom20184580_1*b*1"/>
  <p:tag name="KSO_WM_UNIT_LAYERLEVEL" val="1"/>
  <p:tag name="KSO_WM_UNIT_VALUE" val="29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汇报人：稻壳云"/>
  <p:tag name="KSO_WM_UNIT_NOCLEAR" val="0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SLIDE_ID" val="custom20184580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6、12、14、4、5、13、20"/>
  <p:tag name="KSO_WM_TEMPLATE_SUBCATEGORY" val="0"/>
  <p:tag name="KSO_WM_SLIDE_SUBTYPE" val="pureTxt"/>
  <p:tag name="KSO_WM_SLIDE_MODEL_TYPE" val="cover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7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7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73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83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4580_18*f*1"/>
  <p:tag name="KSO_WM_UNIT_TYPE" val="f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97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SLIDE_INDEX" val="18"/>
  <p:tag name="KSO_WM_SLIDE_ID" val="custom20184580_18"/>
  <p:tag name="KSO_WM_TAG_VERSION" val="1.0"/>
  <p:tag name="KSO_WM_TEMPLATE_INDEX" val="20184580"/>
  <p:tag name="KSO_WM_TEMPLATE_CATEGORY" val="custom"/>
  <p:tag name="KSO_WM_TEMPLATE_SUBCATEGORY" val="0"/>
  <p:tag name="KSO_WM_SLIDE_SUBTYPE" val="pureTxt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0_18*i*0"/>
  <p:tag name="KSO_WM_TEMPLATE_CATEGORY" val="custom"/>
  <p:tag name="KSO_WM_TEMPLATE_INDEX" val="2018458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8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80_18*a*1"/>
  <p:tag name="KSO_WM_UNIT_TYPE" val="a"/>
  <p:tag name="KSO_WM_UNIT_PRESET_TEXT" val="请在此输入您的标题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63">
      <a:dk1>
        <a:srgbClr val="000000"/>
      </a:dk1>
      <a:lt1>
        <a:srgbClr val="FFFFFF"/>
      </a:lt1>
      <a:dk2>
        <a:srgbClr val="3A414B"/>
      </a:dk2>
      <a:lt2>
        <a:srgbClr val="7ABF00"/>
      </a:lt2>
      <a:accent1>
        <a:srgbClr val="7ABF00"/>
      </a:accent1>
      <a:accent2>
        <a:srgbClr val="7ABF00"/>
      </a:accent2>
      <a:accent3>
        <a:srgbClr val="596B8F"/>
      </a:accent3>
      <a:accent4>
        <a:srgbClr val="424E59"/>
      </a:accent4>
      <a:accent5>
        <a:srgbClr val="E5E5E5"/>
      </a:accent5>
      <a:accent6>
        <a:srgbClr val="44546A"/>
      </a:accent6>
      <a:hlink>
        <a:srgbClr val="7ABF00"/>
      </a:hlink>
      <a:folHlink>
        <a:srgbClr val="BFBFBF"/>
      </a:folHlink>
    </a:clrScheme>
    <a:fontScheme name="hxcfvgau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363">
    <a:dk1>
      <a:srgbClr val="000000"/>
    </a:dk1>
    <a:lt1>
      <a:srgbClr val="FFFFFF"/>
    </a:lt1>
    <a:dk2>
      <a:srgbClr val="3A414B"/>
    </a:dk2>
    <a:lt2>
      <a:srgbClr val="7ABF00"/>
    </a:lt2>
    <a:accent1>
      <a:srgbClr val="7ABF00"/>
    </a:accent1>
    <a:accent2>
      <a:srgbClr val="7ABF00"/>
    </a:accent2>
    <a:accent3>
      <a:srgbClr val="596B8F"/>
    </a:accent3>
    <a:accent4>
      <a:srgbClr val="424E59"/>
    </a:accent4>
    <a:accent5>
      <a:srgbClr val="E5E5E5"/>
    </a:accent5>
    <a:accent6>
      <a:srgbClr val="44546A"/>
    </a:accent6>
    <a:hlink>
      <a:srgbClr val="7ABF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7155</Words>
  <Application>WPS 演示</Application>
  <PresentationFormat>宽屏</PresentationFormat>
  <Paragraphs>617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Office 主题</vt:lpstr>
      <vt:lpstr>1_Office 主题​​</vt:lpstr>
      <vt:lpstr>前端开发培训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访客端</vt:lpstr>
      <vt:lpstr>模块化开发</vt:lpstr>
      <vt:lpstr>入口集成</vt:lpstr>
      <vt:lpstr>gulp打包</vt:lpstr>
      <vt:lpstr>PowerPoint 演示文稿</vt:lpstr>
      <vt:lpstr>PowerPoint 演示文稿</vt:lpstr>
      <vt:lpstr>BS坐席端</vt:lpstr>
      <vt:lpstr>SDK访客端分离</vt:lpstr>
      <vt:lpstr>友邦项目</vt:lpstr>
      <vt:lpstr>PowerPoint 演示文稿</vt:lpstr>
      <vt:lpstr>THANKS</vt:lpstr>
      <vt:lpstr>PowerPoint 演示文稿</vt:lpstr>
      <vt:lpstr>PowerPoint 演示文稿</vt:lpstr>
      <vt:lpstr>MVVM模式</vt:lpstr>
      <vt:lpstr>生命周期</vt:lpstr>
      <vt:lpstr> Vue之Hello World！ </vt:lpstr>
      <vt:lpstr> Vue组件的重要选项 </vt:lpstr>
      <vt:lpstr>Vue组件的重要选项</vt:lpstr>
      <vt:lpstr>Vue常用指令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冯晋</cp:lastModifiedBy>
  <cp:revision>70</cp:revision>
  <dcterms:created xsi:type="dcterms:W3CDTF">2019-01-21T06:13:00Z</dcterms:created>
  <dcterms:modified xsi:type="dcterms:W3CDTF">2019-07-01T10:17:23Z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