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18" y="7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69E-E6CB-4F72-A522-B0B323581F54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9CD4-A3BC-4102-82BF-84F6BBE92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94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69E-E6CB-4F72-A522-B0B323581F54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9CD4-A3BC-4102-82BF-84F6BBE92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57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69E-E6CB-4F72-A522-B0B323581F54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9CD4-A3BC-4102-82BF-84F6BBE92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1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69E-E6CB-4F72-A522-B0B323581F54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9CD4-A3BC-4102-82BF-84F6BBE92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23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69E-E6CB-4F72-A522-B0B323581F54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9CD4-A3BC-4102-82BF-84F6BBE92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42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69E-E6CB-4F72-A522-B0B323581F54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9CD4-A3BC-4102-82BF-84F6BBE92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55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69E-E6CB-4F72-A522-B0B323581F54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9CD4-A3BC-4102-82BF-84F6BBE92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0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69E-E6CB-4F72-A522-B0B323581F54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9CD4-A3BC-4102-82BF-84F6BBE92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93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69E-E6CB-4F72-A522-B0B323581F54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9CD4-A3BC-4102-82BF-84F6BBE92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78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69E-E6CB-4F72-A522-B0B323581F54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9CD4-A3BC-4102-82BF-84F6BBE92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93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69E-E6CB-4F72-A522-B0B323581F54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9CD4-A3BC-4102-82BF-84F6BBE92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12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5A69E-E6CB-4F72-A522-B0B323581F54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19CD4-A3BC-4102-82BF-84F6BBE92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95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ChatGPT</a:t>
            </a:r>
            <a:r>
              <a:rPr lang="zh-CN" altLang="en-US" dirty="0"/>
              <a:t>进化</a:t>
            </a:r>
            <a:r>
              <a:rPr lang="zh-CN" altLang="en-US" dirty="0" smtClean="0"/>
              <a:t>历程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图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143" y="1825625"/>
            <a:ext cx="7819571" cy="469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4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指令微调与</a:t>
            </a:r>
            <a:r>
              <a:rPr lang="en-US" altLang="zh-CN" dirty="0" smtClean="0"/>
              <a:t>RLHF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指令微调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Instruction Tuning</a:t>
            </a:r>
            <a:r>
              <a:rPr lang="zh-CN" altLang="en-US" dirty="0" smtClean="0"/>
              <a:t>）：在</a:t>
            </a:r>
            <a:r>
              <a:rPr lang="zh-CN" altLang="en-US" dirty="0"/>
              <a:t>通过指令描述的任务集合上对语言模型进行</a:t>
            </a:r>
            <a:r>
              <a:rPr lang="zh-CN" altLang="en-US" dirty="0" smtClean="0"/>
              <a:t>微调。</a:t>
            </a:r>
            <a:endParaRPr lang="en-US" altLang="zh-CN" dirty="0" smtClean="0"/>
          </a:p>
          <a:p>
            <a:r>
              <a:rPr lang="zh-CN" altLang="en-US" dirty="0" smtClean="0"/>
              <a:t>基于人类反馈的强化学习（</a:t>
            </a:r>
            <a:r>
              <a:rPr lang="en-US" altLang="zh-CN" dirty="0" smtClean="0"/>
              <a:t>Reinforcement Learning by Human Feedback</a:t>
            </a:r>
            <a:r>
              <a:rPr lang="zh-CN" altLang="en-US" dirty="0" smtClean="0"/>
              <a:t>）：开发人员会给模型提出各种可能的问题，并对反馈的错误答案进行惩罚，对正确的答案进行奖励，从而实现控制 </a:t>
            </a:r>
            <a:r>
              <a:rPr lang="en-US" altLang="zh-CN" dirty="0" err="1" smtClean="0"/>
              <a:t>ChatGPT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的回答。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95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Transformer</a:t>
            </a:r>
            <a:r>
              <a:rPr lang="zh-CN" altLang="en-US" dirty="0" smtClean="0"/>
              <a:t>为什么强大？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注意力层的引入。</a:t>
            </a:r>
            <a:endParaRPr lang="en-US" altLang="zh-CN" dirty="0" smtClean="0"/>
          </a:p>
          <a:p>
            <a:r>
              <a:rPr lang="zh-CN" altLang="en-US" dirty="0" smtClean="0"/>
              <a:t>多头自注意力层的引入。能够学习空间中的多种表示。</a:t>
            </a:r>
            <a:endParaRPr lang="en-US" altLang="zh-CN" dirty="0"/>
          </a:p>
          <a:p>
            <a:r>
              <a:rPr lang="zh-CN" altLang="en-US" dirty="0" smtClean="0"/>
              <a:t>位置编码或者嵌入层的存在。每个词都在关注其他词</a:t>
            </a:r>
            <a:r>
              <a:rPr lang="zh-CN" altLang="en-US" dirty="0"/>
              <a:t>，</a:t>
            </a:r>
            <a:r>
              <a:rPr lang="zh-CN" altLang="en-US" dirty="0" smtClean="0"/>
              <a:t>自注意力层引入单独的嵌入层加入位置编码。</a:t>
            </a:r>
            <a:endParaRPr lang="en-US" altLang="zh-CN" dirty="0"/>
          </a:p>
          <a:p>
            <a:r>
              <a:rPr lang="zh-CN" altLang="en-US" dirty="0" smtClean="0"/>
              <a:t>具有非线性。自注意力层的计算均为线性矩阵乘，但</a:t>
            </a:r>
            <a:r>
              <a:rPr lang="en-US" altLang="zh-CN" dirty="0" smtClean="0"/>
              <a:t>NNs</a:t>
            </a:r>
            <a:r>
              <a:rPr lang="zh-CN" altLang="en-US" dirty="0" smtClean="0"/>
              <a:t>学习输入和输出之间更复杂的映射时需要</a:t>
            </a:r>
            <a:r>
              <a:rPr lang="en-US" altLang="zh-CN" dirty="0" smtClean="0"/>
              <a:t>MLP</a:t>
            </a:r>
            <a:r>
              <a:rPr lang="zh-CN" altLang="en-US" dirty="0" smtClean="0"/>
              <a:t>，自注意力层后面有</a:t>
            </a:r>
            <a:r>
              <a:rPr lang="en-US" altLang="zh-CN" dirty="0" smtClean="0"/>
              <a:t>MLP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掩码</a:t>
            </a:r>
            <a:r>
              <a:rPr lang="en-US" altLang="zh-CN" dirty="0" smtClean="0"/>
              <a:t>Masking</a:t>
            </a:r>
            <a:r>
              <a:rPr lang="zh-CN" altLang="en-US" dirty="0" smtClean="0"/>
              <a:t>。允许并行化操作。由于解码器部分能够关注到所有词，但我们不想让解码器处理当前词向量时看到未来后续的词。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66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注意力层的引入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Seq2seq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 = F(X1, X2, X3, X4)</a:t>
            </a:r>
          </a:p>
          <a:p>
            <a:r>
              <a:rPr lang="en-US" altLang="zh-CN" dirty="0" smtClean="0"/>
              <a:t>Y1 = G(</a:t>
            </a:r>
            <a:r>
              <a:rPr lang="en-US" altLang="zh-CN" u="sng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) | Y2 = G(</a:t>
            </a:r>
            <a:r>
              <a:rPr lang="en-US" altLang="zh-CN" u="sng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, Y1) | Y3 = G(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, Y1, Y2)</a:t>
            </a:r>
            <a:endParaRPr lang="zh-CN" alt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1357086" y="1295175"/>
            <a:ext cx="9405257" cy="3356654"/>
            <a:chOff x="1357086" y="1295175"/>
            <a:chExt cx="9405257" cy="3356654"/>
          </a:xfrm>
        </p:grpSpPr>
        <p:sp>
          <p:nvSpPr>
            <p:cNvPr id="4" name="矩形 3"/>
            <p:cNvSpPr/>
            <p:nvPr/>
          </p:nvSpPr>
          <p:spPr>
            <a:xfrm>
              <a:off x="1357086" y="2481943"/>
              <a:ext cx="3635828" cy="943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 smtClean="0"/>
                <a:t>Encoder</a:t>
              </a:r>
              <a:endParaRPr lang="zh-CN" altLang="en-US" sz="2400" b="1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7126515" y="2481943"/>
              <a:ext cx="3635828" cy="9434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De</a:t>
              </a:r>
              <a:r>
                <a:rPr lang="en-US" altLang="zh-CN" sz="3600" b="1" dirty="0" smtClean="0"/>
                <a:t>coder</a:t>
              </a:r>
              <a:endParaRPr lang="zh-CN" altLang="en-US" sz="2400" b="1" dirty="0"/>
            </a:p>
          </p:txBody>
        </p:sp>
        <p:cxnSp>
          <p:nvCxnSpPr>
            <p:cNvPr id="7" name="直接箭头连接符 6"/>
            <p:cNvCxnSpPr>
              <a:stCxn id="12" idx="0"/>
            </p:cNvCxnSpPr>
            <p:nvPr/>
          </p:nvCxnSpPr>
          <p:spPr>
            <a:xfrm flipH="1" flipV="1">
              <a:off x="1759857" y="3425371"/>
              <a:ext cx="3629" cy="58057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16" idx="0"/>
            </p:cNvCxnSpPr>
            <p:nvPr/>
          </p:nvCxnSpPr>
          <p:spPr>
            <a:xfrm flipH="1" flipV="1">
              <a:off x="2670628" y="3425371"/>
              <a:ext cx="1" cy="57592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17" idx="0"/>
            </p:cNvCxnSpPr>
            <p:nvPr/>
          </p:nvCxnSpPr>
          <p:spPr>
            <a:xfrm flipV="1">
              <a:off x="3581400" y="3425371"/>
              <a:ext cx="3627" cy="57592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18" idx="0"/>
            </p:cNvCxnSpPr>
            <p:nvPr/>
          </p:nvCxnSpPr>
          <p:spPr>
            <a:xfrm flipH="1" flipV="1">
              <a:off x="4492170" y="3425371"/>
              <a:ext cx="1" cy="57592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1404257" y="4005943"/>
              <a:ext cx="718457" cy="6458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/>
                <a:t>X1</a:t>
              </a:r>
              <a:endParaRPr lang="zh-CN" altLang="en-US" sz="2400" b="1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11400" y="4001293"/>
              <a:ext cx="718457" cy="6458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/>
                <a:t>X2</a:t>
              </a:r>
              <a:endParaRPr lang="zh-CN" altLang="en-US" sz="2400" b="1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222171" y="4001293"/>
              <a:ext cx="718457" cy="6458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/>
                <a:t>X3</a:t>
              </a:r>
              <a:endParaRPr lang="zh-CN" altLang="en-US" sz="2400" b="1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132942" y="4001293"/>
              <a:ext cx="718457" cy="6458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/>
                <a:t>X4</a:t>
              </a:r>
              <a:endParaRPr lang="zh-CN" altLang="en-US" sz="2400" b="1" dirty="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7688941" y="1299825"/>
              <a:ext cx="718457" cy="64588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Y</a:t>
              </a:r>
              <a:r>
                <a:rPr lang="en-US" altLang="zh-CN" sz="24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8596084" y="1295175"/>
              <a:ext cx="718457" cy="64588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/>
                <a:t>Y2</a:t>
              </a:r>
              <a:endParaRPr lang="zh-CN" altLang="en-US" sz="2400" b="1" dirty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9506855" y="1295175"/>
              <a:ext cx="718457" cy="64588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/>
                <a:t>Y3</a:t>
              </a:r>
              <a:endParaRPr lang="zh-CN" altLang="en-US" sz="2400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60093" y="2481943"/>
              <a:ext cx="1199243" cy="9434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 smtClean="0"/>
                <a:t>C</a:t>
              </a:r>
              <a:endParaRPr lang="zh-CN" altLang="en-US" sz="3600" b="1" dirty="0"/>
            </a:p>
          </p:txBody>
        </p:sp>
        <p:cxnSp>
          <p:nvCxnSpPr>
            <p:cNvPr id="29" name="直接箭头连接符 28"/>
            <p:cNvCxnSpPr>
              <a:stCxn id="4" idx="3"/>
              <a:endCxn id="28" idx="1"/>
            </p:cNvCxnSpPr>
            <p:nvPr/>
          </p:nvCxnSpPr>
          <p:spPr>
            <a:xfrm>
              <a:off x="4992914" y="2953657"/>
              <a:ext cx="46717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8" idx="3"/>
              <a:endCxn id="5" idx="1"/>
            </p:cNvCxnSpPr>
            <p:nvPr/>
          </p:nvCxnSpPr>
          <p:spPr>
            <a:xfrm>
              <a:off x="6659336" y="2953657"/>
              <a:ext cx="46717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endCxn id="25" idx="2"/>
            </p:cNvCxnSpPr>
            <p:nvPr/>
          </p:nvCxnSpPr>
          <p:spPr>
            <a:xfrm flipV="1">
              <a:off x="8044542" y="1945711"/>
              <a:ext cx="3628" cy="5362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5" idx="0"/>
              <a:endCxn id="26" idx="2"/>
            </p:cNvCxnSpPr>
            <p:nvPr/>
          </p:nvCxnSpPr>
          <p:spPr>
            <a:xfrm flipV="1">
              <a:off x="8944429" y="1941061"/>
              <a:ext cx="10884" cy="5408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27" idx="2"/>
            </p:cNvCxnSpPr>
            <p:nvPr/>
          </p:nvCxnSpPr>
          <p:spPr>
            <a:xfrm flipH="1" flipV="1">
              <a:off x="9866084" y="1941061"/>
              <a:ext cx="5441" cy="5362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324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注意力层的引入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Attention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Ci = Fi(X1, X2, X3, X4)</a:t>
            </a:r>
          </a:p>
          <a:p>
            <a:r>
              <a:rPr lang="en-US" altLang="zh-CN" dirty="0" smtClean="0"/>
              <a:t>Y1 = G(</a:t>
            </a:r>
            <a:r>
              <a:rPr lang="en-US" altLang="zh-CN" u="sng" dirty="0" smtClean="0">
                <a:solidFill>
                  <a:srgbClr val="FF0000"/>
                </a:solidFill>
              </a:rPr>
              <a:t>C0</a:t>
            </a:r>
            <a:r>
              <a:rPr lang="en-US" altLang="zh-CN" dirty="0" smtClean="0"/>
              <a:t>) | Y2 = G(</a:t>
            </a:r>
            <a:r>
              <a:rPr lang="en-US" altLang="zh-CN" u="sng" dirty="0" smtClean="0">
                <a:solidFill>
                  <a:srgbClr val="FF0000"/>
                </a:solidFill>
              </a:rPr>
              <a:t>C1</a:t>
            </a:r>
            <a:r>
              <a:rPr lang="en-US" altLang="zh-CN" dirty="0" smtClean="0"/>
              <a:t>, Y1) | Y3 = G(</a:t>
            </a:r>
            <a:r>
              <a:rPr lang="en-US" altLang="zh-CN" dirty="0" smtClean="0">
                <a:solidFill>
                  <a:srgbClr val="FF0000"/>
                </a:solidFill>
              </a:rPr>
              <a:t>C2</a:t>
            </a:r>
            <a:r>
              <a:rPr lang="en-US" altLang="zh-CN" dirty="0" smtClean="0"/>
              <a:t>, Y1, Y2)</a:t>
            </a:r>
            <a:endParaRPr lang="zh-CN" alt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1357086" y="1295175"/>
            <a:ext cx="9405257" cy="3356654"/>
            <a:chOff x="1357086" y="1295175"/>
            <a:chExt cx="9405257" cy="3356654"/>
          </a:xfrm>
        </p:grpSpPr>
        <p:sp>
          <p:nvSpPr>
            <p:cNvPr id="4" name="矩形 3"/>
            <p:cNvSpPr/>
            <p:nvPr/>
          </p:nvSpPr>
          <p:spPr>
            <a:xfrm>
              <a:off x="1357086" y="2481943"/>
              <a:ext cx="3635828" cy="943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 smtClean="0"/>
                <a:t>Encoder</a:t>
              </a:r>
              <a:endParaRPr lang="zh-CN" altLang="en-US" sz="2400" b="1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7126515" y="2481943"/>
              <a:ext cx="3635828" cy="9434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De</a:t>
              </a:r>
              <a:r>
                <a:rPr lang="en-US" altLang="zh-CN" sz="3600" b="1" dirty="0" smtClean="0"/>
                <a:t>coder</a:t>
              </a:r>
              <a:endParaRPr lang="zh-CN" altLang="en-US" sz="2400" b="1" dirty="0"/>
            </a:p>
          </p:txBody>
        </p:sp>
        <p:cxnSp>
          <p:nvCxnSpPr>
            <p:cNvPr id="7" name="直接箭头连接符 6"/>
            <p:cNvCxnSpPr>
              <a:stCxn id="12" idx="0"/>
            </p:cNvCxnSpPr>
            <p:nvPr/>
          </p:nvCxnSpPr>
          <p:spPr>
            <a:xfrm flipH="1" flipV="1">
              <a:off x="1759857" y="3425371"/>
              <a:ext cx="3629" cy="58057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16" idx="0"/>
            </p:cNvCxnSpPr>
            <p:nvPr/>
          </p:nvCxnSpPr>
          <p:spPr>
            <a:xfrm flipH="1" flipV="1">
              <a:off x="2670628" y="3425371"/>
              <a:ext cx="1" cy="57592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17" idx="0"/>
            </p:cNvCxnSpPr>
            <p:nvPr/>
          </p:nvCxnSpPr>
          <p:spPr>
            <a:xfrm flipV="1">
              <a:off x="3581400" y="3425371"/>
              <a:ext cx="3627" cy="57592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18" idx="0"/>
            </p:cNvCxnSpPr>
            <p:nvPr/>
          </p:nvCxnSpPr>
          <p:spPr>
            <a:xfrm flipH="1" flipV="1">
              <a:off x="4492170" y="3425371"/>
              <a:ext cx="1" cy="57592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1404257" y="4005943"/>
              <a:ext cx="718457" cy="6458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/>
                <a:t>X1</a:t>
              </a:r>
              <a:endParaRPr lang="zh-CN" altLang="en-US" sz="2400" b="1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11400" y="4001293"/>
              <a:ext cx="718457" cy="6458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/>
                <a:t>X2</a:t>
              </a:r>
              <a:endParaRPr lang="zh-CN" altLang="en-US" sz="2400" b="1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222171" y="4001293"/>
              <a:ext cx="718457" cy="6458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/>
                <a:t>X3</a:t>
              </a:r>
              <a:endParaRPr lang="zh-CN" altLang="en-US" sz="2400" b="1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132942" y="4001293"/>
              <a:ext cx="718457" cy="6458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/>
                <a:t>X4</a:t>
              </a:r>
              <a:endParaRPr lang="zh-CN" altLang="en-US" sz="2400" b="1" dirty="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7688941" y="1299825"/>
              <a:ext cx="718457" cy="64588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Y</a:t>
              </a:r>
              <a:r>
                <a:rPr lang="en-US" altLang="zh-CN" sz="24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8596084" y="1295175"/>
              <a:ext cx="718457" cy="64588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/>
                <a:t>Y2</a:t>
              </a:r>
              <a:endParaRPr lang="zh-CN" altLang="en-US" sz="2400" b="1" dirty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9506855" y="1295175"/>
              <a:ext cx="718457" cy="64588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/>
                <a:t>Y3</a:t>
              </a:r>
              <a:endParaRPr lang="zh-CN" altLang="en-US" sz="2400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60093" y="2481943"/>
              <a:ext cx="1199243" cy="9434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 smtClean="0"/>
                <a:t>Ci</a:t>
              </a:r>
              <a:endParaRPr lang="zh-CN" altLang="en-US" sz="3600" b="1" dirty="0"/>
            </a:p>
          </p:txBody>
        </p:sp>
        <p:cxnSp>
          <p:nvCxnSpPr>
            <p:cNvPr id="29" name="直接箭头连接符 28"/>
            <p:cNvCxnSpPr>
              <a:stCxn id="4" idx="3"/>
              <a:endCxn id="28" idx="1"/>
            </p:cNvCxnSpPr>
            <p:nvPr/>
          </p:nvCxnSpPr>
          <p:spPr>
            <a:xfrm>
              <a:off x="4992914" y="2953657"/>
              <a:ext cx="46717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8" idx="3"/>
              <a:endCxn id="5" idx="1"/>
            </p:cNvCxnSpPr>
            <p:nvPr/>
          </p:nvCxnSpPr>
          <p:spPr>
            <a:xfrm>
              <a:off x="6659336" y="2953657"/>
              <a:ext cx="46717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endCxn id="25" idx="2"/>
            </p:cNvCxnSpPr>
            <p:nvPr/>
          </p:nvCxnSpPr>
          <p:spPr>
            <a:xfrm flipV="1">
              <a:off x="8044542" y="1945711"/>
              <a:ext cx="3628" cy="5362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5" idx="0"/>
              <a:endCxn id="26" idx="2"/>
            </p:cNvCxnSpPr>
            <p:nvPr/>
          </p:nvCxnSpPr>
          <p:spPr>
            <a:xfrm flipV="1">
              <a:off x="8944429" y="1941061"/>
              <a:ext cx="10884" cy="5408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27" idx="2"/>
            </p:cNvCxnSpPr>
            <p:nvPr/>
          </p:nvCxnSpPr>
          <p:spPr>
            <a:xfrm flipH="1" flipV="1">
              <a:off x="9866084" y="1941061"/>
              <a:ext cx="5441" cy="5362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471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多头自注意力层的引入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593114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Self-Attention</a:t>
            </a:r>
            <a:r>
              <a:rPr lang="zh-CN" altLang="en-US" dirty="0" smtClean="0"/>
              <a:t>通过计算单词间的互相影响，来解决长距离依赖问题，即每个单词都关注句子中的所有词。</a:t>
            </a:r>
            <a:endParaRPr lang="en-US" altLang="zh-CN" dirty="0" smtClean="0"/>
          </a:p>
          <a:p>
            <a:r>
              <a:rPr lang="zh-CN" altLang="en-US" dirty="0" smtClean="0"/>
              <a:t>多头注意力机制能够学习空间中的多种表示。</a:t>
            </a:r>
            <a:endParaRPr lang="en-US" altLang="zh-CN" dirty="0" smtClean="0"/>
          </a:p>
        </p:txBody>
      </p:sp>
      <p:pic>
        <p:nvPicPr>
          <p:cNvPr id="2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4326" y="135921"/>
            <a:ext cx="4740834" cy="672207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矩形 5"/>
          <p:cNvSpPr/>
          <p:nvPr/>
        </p:nvSpPr>
        <p:spPr>
          <a:xfrm>
            <a:off x="7930723" y="3810000"/>
            <a:ext cx="1561620" cy="5515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585351" y="3722800"/>
            <a:ext cx="1561620" cy="5515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585351" y="2641600"/>
            <a:ext cx="1561620" cy="5515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81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/>
              <a:t>位置</a:t>
            </a:r>
            <a:r>
              <a:rPr lang="zh-CN" altLang="en-US" dirty="0" smtClean="0"/>
              <a:t>编码的引入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Position Embedding</a:t>
            </a:r>
            <a:r>
              <a:rPr lang="zh-CN" altLang="en-US" dirty="0" smtClean="0"/>
              <a:t>解决了单词与单词之间的顺序问题。</a:t>
            </a:r>
            <a:endParaRPr lang="en-US" altLang="zh-CN" dirty="0" smtClean="0"/>
          </a:p>
        </p:txBody>
      </p:sp>
      <p:pic>
        <p:nvPicPr>
          <p:cNvPr id="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6218" y="3164114"/>
            <a:ext cx="7659564" cy="18572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1582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非线性变换</a:t>
            </a:r>
            <a:r>
              <a:rPr lang="en-US" altLang="zh-CN" dirty="0" smtClean="0"/>
              <a:t>/</a:t>
            </a:r>
            <a:r>
              <a:rPr lang="zh-CN" altLang="en-US" dirty="0" smtClean="0"/>
              <a:t>掩码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436126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编码器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解码器最后一层均有</a:t>
            </a:r>
            <a:r>
              <a:rPr lang="zh-CN" altLang="en-US" dirty="0"/>
              <a:t>全</a:t>
            </a:r>
            <a:r>
              <a:rPr lang="zh-CN" altLang="en-US" dirty="0" smtClean="0"/>
              <a:t>连接层，将注意力合并。</a:t>
            </a:r>
            <a:endParaRPr lang="en-US" altLang="zh-CN" dirty="0" smtClean="0"/>
          </a:p>
          <a:p>
            <a:r>
              <a:rPr lang="zh-CN" altLang="en-US" dirty="0" smtClean="0"/>
              <a:t>掩码能够避免解码器部分能够关注到所有词，解码器处理当前词时</a:t>
            </a:r>
            <a:r>
              <a:rPr lang="zh-CN" altLang="en-US" dirty="0"/>
              <a:t>不可以</a:t>
            </a:r>
            <a:r>
              <a:rPr lang="zh-CN" altLang="en-US" dirty="0" smtClean="0"/>
              <a:t>看到未来后续的词。</a:t>
            </a:r>
            <a:endParaRPr lang="en-US" altLang="zh-CN" dirty="0" smtClean="0"/>
          </a:p>
        </p:txBody>
      </p:sp>
      <p:pic>
        <p:nvPicPr>
          <p:cNvPr id="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4326" y="135921"/>
            <a:ext cx="4740834" cy="672207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矩形 5"/>
          <p:cNvSpPr/>
          <p:nvPr/>
        </p:nvSpPr>
        <p:spPr>
          <a:xfrm>
            <a:off x="9563579" y="3722800"/>
            <a:ext cx="1561620" cy="5515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45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398</Words>
  <Application>Microsoft Office PowerPoint</Application>
  <PresentationFormat>宽屏</PresentationFormat>
  <Paragraphs>56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ChatGPT进化历程</vt:lpstr>
      <vt:lpstr>指令微调与RLHF</vt:lpstr>
      <vt:lpstr>Transformer为什么强大？</vt:lpstr>
      <vt:lpstr>1. 注意力层的引入</vt:lpstr>
      <vt:lpstr>1. 注意力层的引入</vt:lpstr>
      <vt:lpstr>2. 多头自注意力层的引入</vt:lpstr>
      <vt:lpstr>3. 位置编码的引入</vt:lpstr>
      <vt:lpstr>4. 非线性变换/掩码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Jianchao Yang</dc:creator>
  <cp:lastModifiedBy>Jianchao Yang</cp:lastModifiedBy>
  <cp:revision>65</cp:revision>
  <dcterms:created xsi:type="dcterms:W3CDTF">2022-12-23T10:17:06Z</dcterms:created>
  <dcterms:modified xsi:type="dcterms:W3CDTF">2022-12-23T11:23:12Z</dcterms:modified>
</cp:coreProperties>
</file>