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57" r:id="rId11"/>
    <p:sldId id="260" r:id="rId12"/>
    <p:sldId id="258" r:id="rId13"/>
    <p:sldId id="267" r:id="rId14"/>
    <p:sldId id="25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D1EDA0-6E7F-4EA9-9596-76ADD2099D5B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57"/>
            <p14:sldId id="260"/>
            <p14:sldId id="258"/>
            <p14:sldId id="267"/>
            <p14:sldId id="25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436" autoAdjust="0"/>
  </p:normalViewPr>
  <p:slideViewPr>
    <p:cSldViewPr snapToGrid="0">
      <p:cViewPr varScale="1">
        <p:scale>
          <a:sx n="72" d="100"/>
          <a:sy n="72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53DE-2A1C-49C9-9DC3-3098E484D0AC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95543-CCE6-4C7A-91BF-A20E73ACF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5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考虑阵列利用率时调整的吞吐量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多舱收缩阵列设计的三个关键支柱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阵列粒度，互连和切分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array granularity, interconnect, and tiling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95543-CCE6-4C7A-91BF-A20E73ACFE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95543-CCE6-4C7A-91BF-A20E73ACFE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3418-3EDD-07B3-6143-11C476D8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37CEB-EEFC-6632-591F-1931E80B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9D295-968B-1E59-5EB9-BE3FACFC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A337B-324D-F8BE-3DDE-D4A682B9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10FF4-01DA-293B-81EB-979AB081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F01A-9653-4986-B6DF-843E74F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ABC95-E60D-8063-71DE-FB3A0F7E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D0767-AC63-9A1C-F086-8B8A7D45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09F2F-FE27-21E0-6209-26496D28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C2AF2-BC7E-6726-DC3F-2E7AA296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C87CE-156C-C1CA-9308-8089F720E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E8646-C71D-788A-AD5B-6ACD32B6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01436-9C00-10EC-00A4-7C633BF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52D2E-D0E1-8C41-B98E-DA1FA887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51FCC-A21D-46B5-DDCF-4496D26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E81B-590F-E1D7-9777-41FD54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77F7F-4CD1-D706-E8A2-D87E221E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353A8-60D5-87BD-2D06-286E4580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7E421-BF12-4A60-A566-B50BB4A8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493C0-FCF2-1B82-26D0-D81128F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6B65-778A-D962-C0AB-BBD00899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95D81-F5CD-ECA0-17D6-8ED9B6F3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7E63F-806E-A7FB-4105-053899A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597FA-DB2A-26C0-7A43-BE9E5798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0AAF3-977C-9CA3-C54E-21EA12B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2ED8-021F-AD72-C931-8BD92AA7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5D5D8-5472-EEBB-7717-DAD2A6F7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CF475-7533-9B4E-B3BF-C4001B2B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F3637-9E0E-18B5-D719-A2ECC2BA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90B1A-5888-1D01-9910-DB78A946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B377E-2BA4-F607-02E0-D52AEE9B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5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A3CFC-598E-1DD1-777B-DD185FC3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C301D-5FC0-669F-4A75-E0E6A7D4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EFCF3-279A-B7F4-762E-D3421F88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53E44-0D6E-3FB4-9DF7-7123242B5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96553-93A1-35A8-1F32-42EE2708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36C7D-D0CB-285B-31E8-F33D45E5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29F300-6A3E-9B17-5692-230A6DEB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E6D23-B86D-9070-DC67-3CFE90BB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BC4A-D6D7-9A59-40E6-40FCE8B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C2543-4415-1EAF-F8FB-8A8B203E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150F9-A3CD-DB22-1C81-4A582558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FDE51-9F66-E6FF-314B-4281CB8A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0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7E0D6-0C70-EFA3-FCE2-3611B1B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B3AA4C-44F8-0BD4-6D3F-316EE162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ADA21-7D47-BA27-7FE4-D7A77E3E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DE0EC-8DE6-6BB9-0412-4CD9F186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4F940-953F-FE16-3DEB-B7BA7C9A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ACB4C-A946-9D1F-D819-7752EB86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8BAA4-547A-30B1-3850-F394B19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BDE6A-7212-3C6A-A940-DC14923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55799-2BFD-1E94-46ED-6098216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EA6B-8902-9DFE-00D4-D976920C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3AE32-7D19-88E4-98CE-0D5A861FF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62D5F-4E54-E3A4-059F-66261198E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9F14C-5BBC-CC16-0138-9C8B056B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D30BD-69C2-BC56-04FF-6DA524A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563CA-7331-28B6-32C2-7E227E6F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6AE08-0804-3161-CC71-2A3890DD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4BEC5-9A46-889A-0742-BD61DAA3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19AE0-E8DA-4781-BC56-497A4AAE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321A-AF1F-4214-9EF4-BEF252A5286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E91C8-E714-2AA9-6ABC-0E3BED91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348A2-2357-CF50-13A9-CE2D27397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BEFA-2ADC-4619-98E6-90782B0E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46645C-07A7-12A8-5B4E-12A91901B38A}"/>
              </a:ext>
            </a:extLst>
          </p:cNvPr>
          <p:cNvSpPr/>
          <p:nvPr/>
        </p:nvSpPr>
        <p:spPr>
          <a:xfrm>
            <a:off x="4464784" y="2967335"/>
            <a:ext cx="32624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进度汇报</a:t>
            </a:r>
          </a:p>
        </p:txBody>
      </p:sp>
    </p:spTree>
    <p:extLst>
      <p:ext uri="{BB962C8B-B14F-4D97-AF65-F5344CB8AC3E}">
        <p14:creationId xmlns:p14="http://schemas.microsoft.com/office/powerpoint/2010/main" val="4437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82697F-4837-4565-0652-690C29D90965}"/>
              </a:ext>
            </a:extLst>
          </p:cNvPr>
          <p:cNvSpPr txBox="1"/>
          <p:nvPr/>
        </p:nvSpPr>
        <p:spPr>
          <a:xfrm>
            <a:off x="184103" y="218260"/>
            <a:ext cx="1074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一、模型进展</a:t>
            </a:r>
            <a:endParaRPr lang="en-US" altLang="zh-CN" sz="4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129AB04-D5CF-4EEC-4FF0-0E9DF6EDF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79349"/>
              </p:ext>
            </p:extLst>
          </p:nvPr>
        </p:nvGraphicFramePr>
        <p:xfrm>
          <a:off x="766870" y="1208181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3A3C19-39C7-F895-9E5E-3CB1391A9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99247"/>
              </p:ext>
            </p:extLst>
          </p:nvPr>
        </p:nvGraphicFramePr>
        <p:xfrm>
          <a:off x="4187173" y="1203424"/>
          <a:ext cx="2990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2D587006-B411-2F5D-5CE5-BE26596A9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31683"/>
              </p:ext>
            </p:extLst>
          </p:nvPr>
        </p:nvGraphicFramePr>
        <p:xfrm>
          <a:off x="7758481" y="1203424"/>
          <a:ext cx="29909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4E2B9B6-F601-5AAA-7902-C100F3162FFF}"/>
              </a:ext>
            </a:extLst>
          </p:cNvPr>
          <p:cNvSpPr/>
          <p:nvPr/>
        </p:nvSpPr>
        <p:spPr>
          <a:xfrm>
            <a:off x="1949592" y="2604081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5CD69E-EC99-6D97-6569-4308F5366653}"/>
              </a:ext>
            </a:extLst>
          </p:cNvPr>
          <p:cNvSpPr/>
          <p:nvPr/>
        </p:nvSpPr>
        <p:spPr>
          <a:xfrm>
            <a:off x="5397146" y="2552644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FF0B27-3FA7-26AC-0CB0-1478C878340D}"/>
              </a:ext>
            </a:extLst>
          </p:cNvPr>
          <p:cNvSpPr/>
          <p:nvPr/>
        </p:nvSpPr>
        <p:spPr>
          <a:xfrm>
            <a:off x="8946813" y="2552644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689D259-CEA0-EE55-B984-1AA863B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22513"/>
              </p:ext>
            </p:extLst>
          </p:nvPr>
        </p:nvGraphicFramePr>
        <p:xfrm>
          <a:off x="766870" y="3858014"/>
          <a:ext cx="812800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CEB5904-29C7-9FA9-6F10-2B62C98565F5}"/>
              </a:ext>
            </a:extLst>
          </p:cNvPr>
          <p:cNvSpPr/>
          <p:nvPr/>
        </p:nvSpPr>
        <p:spPr>
          <a:xfrm>
            <a:off x="8894872" y="3581769"/>
            <a:ext cx="3190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L3 CACHE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274782-7146-5C25-8390-6D2FA1696E6A}"/>
              </a:ext>
            </a:extLst>
          </p:cNvPr>
          <p:cNvSpPr/>
          <p:nvPr/>
        </p:nvSpPr>
        <p:spPr>
          <a:xfrm>
            <a:off x="766870" y="5085156"/>
            <a:ext cx="7863563" cy="1435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3D422-C02C-5F21-03C6-12DC3460C74A}"/>
              </a:ext>
            </a:extLst>
          </p:cNvPr>
          <p:cNvSpPr/>
          <p:nvPr/>
        </p:nvSpPr>
        <p:spPr>
          <a:xfrm>
            <a:off x="9717458" y="508515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DDR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A1EF390F-7803-A210-EE93-989B81B436E4}"/>
              </a:ext>
            </a:extLst>
          </p:cNvPr>
          <p:cNvSpPr/>
          <p:nvPr/>
        </p:nvSpPr>
        <p:spPr>
          <a:xfrm>
            <a:off x="4435340" y="4505099"/>
            <a:ext cx="791061" cy="4182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3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B79D375B-841E-5B58-03D5-200946873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8325"/>
              </p:ext>
            </p:extLst>
          </p:nvPr>
        </p:nvGraphicFramePr>
        <p:xfrm>
          <a:off x="641610" y="4559472"/>
          <a:ext cx="8128002" cy="171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1716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1D6F322-FDEA-6705-8DD1-FA31D13E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00830"/>
              </p:ext>
            </p:extLst>
          </p:nvPr>
        </p:nvGraphicFramePr>
        <p:xfrm>
          <a:off x="812505" y="4675826"/>
          <a:ext cx="7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152986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2802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A926C3-0DDA-8E2B-47BF-BB4509408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90637"/>
              </p:ext>
            </p:extLst>
          </p:nvPr>
        </p:nvGraphicFramePr>
        <p:xfrm>
          <a:off x="6433422" y="4622107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83601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65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2EB83B-A3C9-BB29-7948-C73AEC1C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34926"/>
              </p:ext>
            </p:extLst>
          </p:nvPr>
        </p:nvGraphicFramePr>
        <p:xfrm>
          <a:off x="3688046" y="4659288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3127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32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F1300CE-AB2B-B99B-7036-2E8AD670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32" y="4969375"/>
            <a:ext cx="523875" cy="276225"/>
          </a:xfrm>
          <a:prstGeom prst="rect">
            <a:avLst/>
          </a:prstGeom>
        </p:spPr>
      </p:pic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23F2CD50-3CAC-8DBA-7FF8-C85CD74B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60937"/>
              </p:ext>
            </p:extLst>
          </p:nvPr>
        </p:nvGraphicFramePr>
        <p:xfrm>
          <a:off x="641610" y="1945640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3180B7F-3E2E-E052-3DCB-EFFC9B9E45E3}"/>
              </a:ext>
            </a:extLst>
          </p:cNvPr>
          <p:cNvSpPr/>
          <p:nvPr/>
        </p:nvSpPr>
        <p:spPr>
          <a:xfrm>
            <a:off x="6096000" y="1102292"/>
            <a:ext cx="1752167" cy="1615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SA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236112-E2ED-7155-0FC4-EBC0DE24DED4}"/>
              </a:ext>
            </a:extLst>
          </p:cNvPr>
          <p:cNvSpPr/>
          <p:nvPr/>
        </p:nvSpPr>
        <p:spPr>
          <a:xfrm>
            <a:off x="5361140" y="1164922"/>
            <a:ext cx="397439" cy="1490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70F863-EA25-0A32-BFB8-7BD04EE9543D}"/>
              </a:ext>
            </a:extLst>
          </p:cNvPr>
          <p:cNvSpPr/>
          <p:nvPr/>
        </p:nvSpPr>
        <p:spPr>
          <a:xfrm>
            <a:off x="4824999" y="1164921"/>
            <a:ext cx="397439" cy="1490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255D5A-1987-1D7F-8325-131FC066C9B8}"/>
              </a:ext>
            </a:extLst>
          </p:cNvPr>
          <p:cNvSpPr/>
          <p:nvPr/>
        </p:nvSpPr>
        <p:spPr>
          <a:xfrm>
            <a:off x="6096000" y="2906038"/>
            <a:ext cx="1745293" cy="3507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C04C16-AC0B-E086-42CB-D549103B53E6}"/>
              </a:ext>
            </a:extLst>
          </p:cNvPr>
          <p:cNvSpPr/>
          <p:nvPr/>
        </p:nvSpPr>
        <p:spPr>
          <a:xfrm>
            <a:off x="6095999" y="3444656"/>
            <a:ext cx="1745293" cy="3507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DBEA51-22DA-B7AA-C2FD-95C28A0ED53D}"/>
              </a:ext>
            </a:extLst>
          </p:cNvPr>
          <p:cNvSpPr/>
          <p:nvPr/>
        </p:nvSpPr>
        <p:spPr>
          <a:xfrm>
            <a:off x="8222033" y="1164920"/>
            <a:ext cx="397439" cy="14906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A54B2C-9083-DC48-3B9B-DCBC46C58B7F}"/>
              </a:ext>
            </a:extLst>
          </p:cNvPr>
          <p:cNvSpPr/>
          <p:nvPr/>
        </p:nvSpPr>
        <p:spPr>
          <a:xfrm>
            <a:off x="8794618" y="1146134"/>
            <a:ext cx="397439" cy="14906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6B48FE-F2A5-B2FB-1BA1-27AB3051C323}"/>
              </a:ext>
            </a:extLst>
          </p:cNvPr>
          <p:cNvCxnSpPr>
            <a:cxnSpLocks/>
          </p:cNvCxnSpPr>
          <p:nvPr/>
        </p:nvCxnSpPr>
        <p:spPr>
          <a:xfrm flipH="1" flipV="1">
            <a:off x="641610" y="3444656"/>
            <a:ext cx="138936" cy="12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7C3BB5-1556-5C6D-AA5C-D2052351E591}"/>
              </a:ext>
            </a:extLst>
          </p:cNvPr>
          <p:cNvCxnSpPr>
            <a:cxnSpLocks/>
          </p:cNvCxnSpPr>
          <p:nvPr/>
        </p:nvCxnSpPr>
        <p:spPr>
          <a:xfrm flipV="1">
            <a:off x="1560239" y="3429000"/>
            <a:ext cx="1997642" cy="124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5B0361-BD7D-15B0-BA70-41DDB4FFF07B}"/>
              </a:ext>
            </a:extLst>
          </p:cNvPr>
          <p:cNvSpPr txBox="1"/>
          <p:nvPr/>
        </p:nvSpPr>
        <p:spPr>
          <a:xfrm>
            <a:off x="4705611" y="2771246"/>
            <a:ext cx="10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 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3FC6A9B-74AC-0640-7664-B241FDE58264}"/>
              </a:ext>
            </a:extLst>
          </p:cNvPr>
          <p:cNvCxnSpPr/>
          <p:nvPr/>
        </p:nvCxnSpPr>
        <p:spPr>
          <a:xfrm flipV="1">
            <a:off x="3632546" y="1164920"/>
            <a:ext cx="1124926" cy="7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DCE244-0C42-4105-3EF8-5E34DEF33021}"/>
              </a:ext>
            </a:extLst>
          </p:cNvPr>
          <p:cNvCxnSpPr>
            <a:endCxn id="12" idx="2"/>
          </p:cNvCxnSpPr>
          <p:nvPr/>
        </p:nvCxnSpPr>
        <p:spPr>
          <a:xfrm>
            <a:off x="3557881" y="2254685"/>
            <a:ext cx="1465838" cy="40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265F4E1-52DC-78DE-35E1-080A64B95268}"/>
              </a:ext>
            </a:extLst>
          </p:cNvPr>
          <p:cNvSpPr txBox="1"/>
          <p:nvPr/>
        </p:nvSpPr>
        <p:spPr>
          <a:xfrm>
            <a:off x="1432436" y="3697754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650229-0226-4231-D459-FE8B9653D264}"/>
              </a:ext>
            </a:extLst>
          </p:cNvPr>
          <p:cNvSpPr txBox="1"/>
          <p:nvPr/>
        </p:nvSpPr>
        <p:spPr>
          <a:xfrm>
            <a:off x="8268744" y="2778575"/>
            <a:ext cx="10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08ADEC-BEE8-FE83-0CCB-01B90754F9E5}"/>
              </a:ext>
            </a:extLst>
          </p:cNvPr>
          <p:cNvSpPr txBox="1"/>
          <p:nvPr/>
        </p:nvSpPr>
        <p:spPr>
          <a:xfrm>
            <a:off x="6417502" y="3943261"/>
            <a:ext cx="10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0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7126EF7-1BA1-718E-CF36-1DABFE99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51301"/>
              </p:ext>
            </p:extLst>
          </p:nvPr>
        </p:nvGraphicFramePr>
        <p:xfrm>
          <a:off x="816974" y="256203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F511D14-1B68-1582-8AA0-2612C14A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959"/>
              </p:ext>
            </p:extLst>
          </p:nvPr>
        </p:nvGraphicFramePr>
        <p:xfrm>
          <a:off x="4237277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80E324B-54F7-19CB-592C-CC1A54F41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3255"/>
              </p:ext>
            </p:extLst>
          </p:nvPr>
        </p:nvGraphicFramePr>
        <p:xfrm>
          <a:off x="7808585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4EF39C1-DDE3-9911-8319-4ABF84A63AF7}"/>
              </a:ext>
            </a:extLst>
          </p:cNvPr>
          <p:cNvSpPr/>
          <p:nvPr/>
        </p:nvSpPr>
        <p:spPr>
          <a:xfrm>
            <a:off x="1999696" y="1652103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6A41F8-0B52-CEC1-D18C-D399186C20D9}"/>
              </a:ext>
            </a:extLst>
          </p:cNvPr>
          <p:cNvSpPr/>
          <p:nvPr/>
        </p:nvSpPr>
        <p:spPr>
          <a:xfrm>
            <a:off x="5447250" y="1600666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83362-22E0-937F-9080-5E856CA9FB3E}"/>
              </a:ext>
            </a:extLst>
          </p:cNvPr>
          <p:cNvSpPr/>
          <p:nvPr/>
        </p:nvSpPr>
        <p:spPr>
          <a:xfrm>
            <a:off x="8996917" y="1600666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272F4F2-33AB-2B4B-50BE-8E9F535E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58441"/>
              </p:ext>
            </p:extLst>
          </p:nvPr>
        </p:nvGraphicFramePr>
        <p:xfrm>
          <a:off x="816974" y="2880984"/>
          <a:ext cx="8128002" cy="171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1716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44E74E-8E99-3DEE-EC06-AB631709F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7498"/>
              </p:ext>
            </p:extLst>
          </p:nvPr>
        </p:nvGraphicFramePr>
        <p:xfrm>
          <a:off x="987869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152986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28023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1F7815D8-6336-CEEE-6660-B7EDCDE5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63" y="3295650"/>
            <a:ext cx="552450" cy="2667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AE56132-6BD2-F872-ADB6-8842F5D6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10923"/>
              </p:ext>
            </p:extLst>
          </p:nvPr>
        </p:nvGraphicFramePr>
        <p:xfrm>
          <a:off x="3863410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83601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650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9A728F1-B54A-3B8B-5EB9-7B098FBF7820}"/>
              </a:ext>
            </a:extLst>
          </p:cNvPr>
          <p:cNvSpPr/>
          <p:nvPr/>
        </p:nvSpPr>
        <p:spPr>
          <a:xfrm>
            <a:off x="1349378" y="4942104"/>
            <a:ext cx="1184755" cy="398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73797-F719-1E55-C32C-5C7A2F5A4F19}"/>
              </a:ext>
            </a:extLst>
          </p:cNvPr>
          <p:cNvSpPr txBox="1"/>
          <p:nvPr/>
        </p:nvSpPr>
        <p:spPr>
          <a:xfrm>
            <a:off x="300625" y="4954040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数据搬移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F58FAA-2642-A4A2-0696-DC9CFAA96489}"/>
              </a:ext>
            </a:extLst>
          </p:cNvPr>
          <p:cNvSpPr txBox="1"/>
          <p:nvPr/>
        </p:nvSpPr>
        <p:spPr>
          <a:xfrm>
            <a:off x="430461" y="5738473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9A32A6-63A5-E771-A13B-8DE836650D5D}"/>
              </a:ext>
            </a:extLst>
          </p:cNvPr>
          <p:cNvSpPr/>
          <p:nvPr/>
        </p:nvSpPr>
        <p:spPr>
          <a:xfrm>
            <a:off x="2548453" y="574777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972A64-BBAC-79BD-D0D6-DA721BE9FA79}"/>
              </a:ext>
            </a:extLst>
          </p:cNvPr>
          <p:cNvSpPr/>
          <p:nvPr/>
        </p:nvSpPr>
        <p:spPr>
          <a:xfrm>
            <a:off x="3971440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C97775-3D2D-5B91-C1B4-EFACEE0EB27D}"/>
              </a:ext>
            </a:extLst>
          </p:cNvPr>
          <p:cNvSpPr/>
          <p:nvPr/>
        </p:nvSpPr>
        <p:spPr>
          <a:xfrm>
            <a:off x="4912286" y="5780456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033A77-3AB4-4445-3143-F97314DBDA9B}"/>
              </a:ext>
            </a:extLst>
          </p:cNvPr>
          <p:cNvSpPr/>
          <p:nvPr/>
        </p:nvSpPr>
        <p:spPr>
          <a:xfrm>
            <a:off x="6287367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72DE96-6371-CA81-FFED-95B3EE02B82F}"/>
              </a:ext>
            </a:extLst>
          </p:cNvPr>
          <p:cNvSpPr/>
          <p:nvPr/>
        </p:nvSpPr>
        <p:spPr>
          <a:xfrm>
            <a:off x="7228213" y="5780456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110723-5A1F-3D9C-31F1-B496EA061E8D}"/>
              </a:ext>
            </a:extLst>
          </p:cNvPr>
          <p:cNvSpPr/>
          <p:nvPr/>
        </p:nvSpPr>
        <p:spPr>
          <a:xfrm>
            <a:off x="8610692" y="4954040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11BFAA-3454-E0D5-7220-BB0C3A97DC6D}"/>
              </a:ext>
            </a:extLst>
          </p:cNvPr>
          <p:cNvSpPr/>
          <p:nvPr/>
        </p:nvSpPr>
        <p:spPr>
          <a:xfrm>
            <a:off x="9551538" y="5853939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00AE00-FA03-6242-D0F8-24DD338620E1}"/>
              </a:ext>
            </a:extLst>
          </p:cNvPr>
          <p:cNvSpPr txBox="1"/>
          <p:nvPr/>
        </p:nvSpPr>
        <p:spPr>
          <a:xfrm>
            <a:off x="9369468" y="2880984"/>
            <a:ext cx="248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A&lt;4MB</a:t>
            </a:r>
          </a:p>
          <a:p>
            <a:r>
              <a:rPr lang="en-US" altLang="zh-CN" dirty="0"/>
              <a:t>B&lt;2MB</a:t>
            </a:r>
          </a:p>
          <a:p>
            <a:r>
              <a:rPr lang="en-US" altLang="zh-CN" dirty="0"/>
              <a:t>C&lt;4MB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04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7126EF7-1BA1-718E-CF36-1DABFE99FCDA}"/>
              </a:ext>
            </a:extLst>
          </p:cNvPr>
          <p:cNvGraphicFramePr>
            <a:graphicFrameLocks noGrp="1"/>
          </p:cNvGraphicFramePr>
          <p:nvPr/>
        </p:nvGraphicFramePr>
        <p:xfrm>
          <a:off x="816974" y="256203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F511D14-1B68-1582-8AA0-2612C14A8799}"/>
              </a:ext>
            </a:extLst>
          </p:cNvPr>
          <p:cNvGraphicFramePr>
            <a:graphicFrameLocks noGrp="1"/>
          </p:cNvGraphicFramePr>
          <p:nvPr/>
        </p:nvGraphicFramePr>
        <p:xfrm>
          <a:off x="4237277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80E324B-54F7-19CB-592C-CC1A54F41F3F}"/>
              </a:ext>
            </a:extLst>
          </p:cNvPr>
          <p:cNvGraphicFramePr>
            <a:graphicFrameLocks noGrp="1"/>
          </p:cNvGraphicFramePr>
          <p:nvPr/>
        </p:nvGraphicFramePr>
        <p:xfrm>
          <a:off x="7808585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4EF39C1-DDE3-9911-8319-4ABF84A63AF7}"/>
              </a:ext>
            </a:extLst>
          </p:cNvPr>
          <p:cNvSpPr/>
          <p:nvPr/>
        </p:nvSpPr>
        <p:spPr>
          <a:xfrm>
            <a:off x="1999696" y="1652103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6A41F8-0B52-CEC1-D18C-D399186C20D9}"/>
              </a:ext>
            </a:extLst>
          </p:cNvPr>
          <p:cNvSpPr/>
          <p:nvPr/>
        </p:nvSpPr>
        <p:spPr>
          <a:xfrm>
            <a:off x="5447250" y="1600666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83362-22E0-937F-9080-5E856CA9FB3E}"/>
              </a:ext>
            </a:extLst>
          </p:cNvPr>
          <p:cNvSpPr/>
          <p:nvPr/>
        </p:nvSpPr>
        <p:spPr>
          <a:xfrm>
            <a:off x="8996917" y="1600666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272F4F2-33AB-2B4B-50BE-8E9F535EE131}"/>
              </a:ext>
            </a:extLst>
          </p:cNvPr>
          <p:cNvGraphicFramePr>
            <a:graphicFrameLocks noGrp="1"/>
          </p:cNvGraphicFramePr>
          <p:nvPr/>
        </p:nvGraphicFramePr>
        <p:xfrm>
          <a:off x="816974" y="2880984"/>
          <a:ext cx="8128002" cy="171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1716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44E74E-8E99-3DEE-EC06-AB631709F574}"/>
              </a:ext>
            </a:extLst>
          </p:cNvPr>
          <p:cNvGraphicFramePr>
            <a:graphicFrameLocks noGrp="1"/>
          </p:cNvGraphicFramePr>
          <p:nvPr/>
        </p:nvGraphicFramePr>
        <p:xfrm>
          <a:off x="987869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152986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2802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AE56132-6BD2-F872-ADB6-8842F5D6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25342"/>
              </p:ext>
            </p:extLst>
          </p:nvPr>
        </p:nvGraphicFramePr>
        <p:xfrm>
          <a:off x="7915753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83601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650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9A728F1-B54A-3B8B-5EB9-7B098FBF7820}"/>
              </a:ext>
            </a:extLst>
          </p:cNvPr>
          <p:cNvSpPr/>
          <p:nvPr/>
        </p:nvSpPr>
        <p:spPr>
          <a:xfrm>
            <a:off x="1349378" y="4942104"/>
            <a:ext cx="1184755" cy="398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73797-F719-1E55-C32C-5C7A2F5A4F19}"/>
              </a:ext>
            </a:extLst>
          </p:cNvPr>
          <p:cNvSpPr txBox="1"/>
          <p:nvPr/>
        </p:nvSpPr>
        <p:spPr>
          <a:xfrm>
            <a:off x="300625" y="4954040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数据搬移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F58FAA-2642-A4A2-0696-DC9CFAA96489}"/>
              </a:ext>
            </a:extLst>
          </p:cNvPr>
          <p:cNvSpPr txBox="1"/>
          <p:nvPr/>
        </p:nvSpPr>
        <p:spPr>
          <a:xfrm>
            <a:off x="430461" y="5738473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9A32A6-63A5-E771-A13B-8DE836650D5D}"/>
              </a:ext>
            </a:extLst>
          </p:cNvPr>
          <p:cNvSpPr/>
          <p:nvPr/>
        </p:nvSpPr>
        <p:spPr>
          <a:xfrm>
            <a:off x="2548453" y="574777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972A64-BBAC-79BD-D0D6-DA721BE9FA79}"/>
              </a:ext>
            </a:extLst>
          </p:cNvPr>
          <p:cNvSpPr/>
          <p:nvPr/>
        </p:nvSpPr>
        <p:spPr>
          <a:xfrm>
            <a:off x="3971440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C97775-3D2D-5B91-C1B4-EFACEE0EB27D}"/>
              </a:ext>
            </a:extLst>
          </p:cNvPr>
          <p:cNvSpPr/>
          <p:nvPr/>
        </p:nvSpPr>
        <p:spPr>
          <a:xfrm>
            <a:off x="4912286" y="5780456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033A77-3AB4-4445-3143-F97314DBDA9B}"/>
              </a:ext>
            </a:extLst>
          </p:cNvPr>
          <p:cNvSpPr/>
          <p:nvPr/>
        </p:nvSpPr>
        <p:spPr>
          <a:xfrm>
            <a:off x="6287367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72DE96-6371-CA81-FFED-95B3EE02B82F}"/>
              </a:ext>
            </a:extLst>
          </p:cNvPr>
          <p:cNvSpPr/>
          <p:nvPr/>
        </p:nvSpPr>
        <p:spPr>
          <a:xfrm>
            <a:off x="7228213" y="5780456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110723-5A1F-3D9C-31F1-B496EA061E8D}"/>
              </a:ext>
            </a:extLst>
          </p:cNvPr>
          <p:cNvSpPr/>
          <p:nvPr/>
        </p:nvSpPr>
        <p:spPr>
          <a:xfrm>
            <a:off x="8610692" y="4954040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11BFAA-3454-E0D5-7220-BB0C3A97DC6D}"/>
              </a:ext>
            </a:extLst>
          </p:cNvPr>
          <p:cNvSpPr/>
          <p:nvPr/>
        </p:nvSpPr>
        <p:spPr>
          <a:xfrm>
            <a:off x="9551538" y="5853939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00AE00-FA03-6242-D0F8-24DD338620E1}"/>
              </a:ext>
            </a:extLst>
          </p:cNvPr>
          <p:cNvSpPr txBox="1"/>
          <p:nvPr/>
        </p:nvSpPr>
        <p:spPr>
          <a:xfrm>
            <a:off x="9369468" y="2880984"/>
            <a:ext cx="248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A&lt;4MB</a:t>
            </a:r>
          </a:p>
          <a:p>
            <a:r>
              <a:rPr lang="en-US" altLang="zh-CN" dirty="0"/>
              <a:t>B&lt;2MB</a:t>
            </a:r>
          </a:p>
          <a:p>
            <a:r>
              <a:rPr lang="en-US" altLang="zh-CN" dirty="0"/>
              <a:t>C&lt;2MB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F5C6CF-C5BE-CC8D-2DAA-AE43A0CE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60934"/>
              </p:ext>
            </p:extLst>
          </p:nvPr>
        </p:nvGraphicFramePr>
        <p:xfrm>
          <a:off x="3863410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54760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8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79328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7656E86-0965-435F-3C4D-CD385D01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59" y="3290887"/>
            <a:ext cx="523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8102E13-2AAB-E8A5-2FF7-2EA9B94ED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21358"/>
              </p:ext>
            </p:extLst>
          </p:nvPr>
        </p:nvGraphicFramePr>
        <p:xfrm>
          <a:off x="816974" y="256203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197A2C-C162-DCEC-A2CA-17E9493A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702"/>
              </p:ext>
            </p:extLst>
          </p:nvPr>
        </p:nvGraphicFramePr>
        <p:xfrm>
          <a:off x="4237277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B8F8F00E-389A-3E2F-3743-8F4B3B7F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44843"/>
              </p:ext>
            </p:extLst>
          </p:nvPr>
        </p:nvGraphicFramePr>
        <p:xfrm>
          <a:off x="7808585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84076FA-45EE-5241-06D3-3F1E9698DCCA}"/>
              </a:ext>
            </a:extLst>
          </p:cNvPr>
          <p:cNvSpPr/>
          <p:nvPr/>
        </p:nvSpPr>
        <p:spPr>
          <a:xfrm>
            <a:off x="1999696" y="1652103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F125D0-3CF9-FF88-7749-2AD21A1B2BF8}"/>
              </a:ext>
            </a:extLst>
          </p:cNvPr>
          <p:cNvSpPr/>
          <p:nvPr/>
        </p:nvSpPr>
        <p:spPr>
          <a:xfrm>
            <a:off x="5447250" y="1600666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06DB43-B631-A031-72D0-CC4E92CB8E8A}"/>
              </a:ext>
            </a:extLst>
          </p:cNvPr>
          <p:cNvSpPr/>
          <p:nvPr/>
        </p:nvSpPr>
        <p:spPr>
          <a:xfrm>
            <a:off x="8996917" y="1600666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62867D9-85BD-D23F-B107-F0C05D5E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25292"/>
              </p:ext>
            </p:extLst>
          </p:nvPr>
        </p:nvGraphicFramePr>
        <p:xfrm>
          <a:off x="816974" y="2880984"/>
          <a:ext cx="8128002" cy="171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1716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7805DAE-FB8D-A3D2-7DC5-A2973E02A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32154"/>
              </p:ext>
            </p:extLst>
          </p:nvPr>
        </p:nvGraphicFramePr>
        <p:xfrm>
          <a:off x="987869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152986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2802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A8D17772-4DD8-2C11-9E16-067CB0F9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31" y="3295650"/>
            <a:ext cx="552450" cy="266700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E7DAEC6-DB91-80C5-522A-BF1A55F9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55672"/>
              </p:ext>
            </p:extLst>
          </p:nvPr>
        </p:nvGraphicFramePr>
        <p:xfrm>
          <a:off x="3863410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83601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6500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8CB506C2-6333-A495-54D7-8ADAA599AEE9}"/>
              </a:ext>
            </a:extLst>
          </p:cNvPr>
          <p:cNvSpPr/>
          <p:nvPr/>
        </p:nvSpPr>
        <p:spPr>
          <a:xfrm>
            <a:off x="1349378" y="4942104"/>
            <a:ext cx="1184755" cy="398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38998-06C9-A110-29B5-08CD7431B3A0}"/>
              </a:ext>
            </a:extLst>
          </p:cNvPr>
          <p:cNvSpPr txBox="1"/>
          <p:nvPr/>
        </p:nvSpPr>
        <p:spPr>
          <a:xfrm>
            <a:off x="300625" y="4954040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数据搬移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A0E541-0AD2-FC65-FC93-25177509451D}"/>
              </a:ext>
            </a:extLst>
          </p:cNvPr>
          <p:cNvSpPr txBox="1"/>
          <p:nvPr/>
        </p:nvSpPr>
        <p:spPr>
          <a:xfrm>
            <a:off x="430461" y="5738473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931295-2278-7789-F204-DD4695267708}"/>
              </a:ext>
            </a:extLst>
          </p:cNvPr>
          <p:cNvSpPr/>
          <p:nvPr/>
        </p:nvSpPr>
        <p:spPr>
          <a:xfrm>
            <a:off x="2548453" y="574777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2CF006-D155-7AAD-5CEF-DAE55D2A1F66}"/>
              </a:ext>
            </a:extLst>
          </p:cNvPr>
          <p:cNvSpPr/>
          <p:nvPr/>
        </p:nvSpPr>
        <p:spPr>
          <a:xfrm>
            <a:off x="2548453" y="4954040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F775C-514B-7DAE-E703-C90FAAED50F8}"/>
              </a:ext>
            </a:extLst>
          </p:cNvPr>
          <p:cNvSpPr/>
          <p:nvPr/>
        </p:nvSpPr>
        <p:spPr>
          <a:xfrm>
            <a:off x="3921962" y="5752058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86AB3A-55D8-D6F2-A336-59794767C7F9}"/>
              </a:ext>
            </a:extLst>
          </p:cNvPr>
          <p:cNvSpPr/>
          <p:nvPr/>
        </p:nvSpPr>
        <p:spPr>
          <a:xfrm>
            <a:off x="3921962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C646E1-7C21-6C18-FC5F-306DB647993A}"/>
              </a:ext>
            </a:extLst>
          </p:cNvPr>
          <p:cNvSpPr/>
          <p:nvPr/>
        </p:nvSpPr>
        <p:spPr>
          <a:xfrm>
            <a:off x="5295471" y="5744550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F8C971-79B4-E6BC-914E-2EDE821F3562}"/>
              </a:ext>
            </a:extLst>
          </p:cNvPr>
          <p:cNvSpPr/>
          <p:nvPr/>
        </p:nvSpPr>
        <p:spPr>
          <a:xfrm>
            <a:off x="5309791" y="4954418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531843-7E8D-8236-BC95-07BD2FF63FAB}"/>
              </a:ext>
            </a:extLst>
          </p:cNvPr>
          <p:cNvSpPr/>
          <p:nvPr/>
        </p:nvSpPr>
        <p:spPr>
          <a:xfrm>
            <a:off x="6668980" y="574883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095CB-2167-4DB0-5CDD-CB6F0A2ED6EC}"/>
              </a:ext>
            </a:extLst>
          </p:cNvPr>
          <p:cNvSpPr txBox="1"/>
          <p:nvPr/>
        </p:nvSpPr>
        <p:spPr>
          <a:xfrm>
            <a:off x="9369468" y="2880984"/>
            <a:ext cx="248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A+B&lt;4MB</a:t>
            </a:r>
          </a:p>
          <a:p>
            <a:r>
              <a:rPr lang="en-US" altLang="zh-CN" dirty="0"/>
              <a:t>C&lt;4MB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7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8102E13-2AAB-E8A5-2FF7-2EA9B94ED18E}"/>
              </a:ext>
            </a:extLst>
          </p:cNvPr>
          <p:cNvGraphicFramePr>
            <a:graphicFrameLocks noGrp="1"/>
          </p:cNvGraphicFramePr>
          <p:nvPr/>
        </p:nvGraphicFramePr>
        <p:xfrm>
          <a:off x="816974" y="256203"/>
          <a:ext cx="2990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197A2C-C162-DCEC-A2CA-17E9493A8DDE}"/>
              </a:ext>
            </a:extLst>
          </p:cNvPr>
          <p:cNvGraphicFramePr>
            <a:graphicFrameLocks noGrp="1"/>
          </p:cNvGraphicFramePr>
          <p:nvPr/>
        </p:nvGraphicFramePr>
        <p:xfrm>
          <a:off x="4237277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B8F8F00E-389A-3E2F-3743-8F4B3B7F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58416"/>
              </p:ext>
            </p:extLst>
          </p:nvPr>
        </p:nvGraphicFramePr>
        <p:xfrm>
          <a:off x="7808585" y="251446"/>
          <a:ext cx="29909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571140096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567465331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2125337318"/>
                    </a:ext>
                  </a:extLst>
                </a:gridCol>
                <a:gridCol w="747734">
                  <a:extLst>
                    <a:ext uri="{9D8B030D-6E8A-4147-A177-3AD203B41FA5}">
                      <a16:colId xmlns:a16="http://schemas.microsoft.com/office/drawing/2014/main" val="170919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55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84076FA-45EE-5241-06D3-3F1E9698DCCA}"/>
              </a:ext>
            </a:extLst>
          </p:cNvPr>
          <p:cNvSpPr/>
          <p:nvPr/>
        </p:nvSpPr>
        <p:spPr>
          <a:xfrm>
            <a:off x="1999696" y="1652103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F125D0-3CF9-FF88-7749-2AD21A1B2BF8}"/>
              </a:ext>
            </a:extLst>
          </p:cNvPr>
          <p:cNvSpPr/>
          <p:nvPr/>
        </p:nvSpPr>
        <p:spPr>
          <a:xfrm>
            <a:off x="5447250" y="1600666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06DB43-B631-A031-72D0-CC4E92CB8E8A}"/>
              </a:ext>
            </a:extLst>
          </p:cNvPr>
          <p:cNvSpPr/>
          <p:nvPr/>
        </p:nvSpPr>
        <p:spPr>
          <a:xfrm>
            <a:off x="8996917" y="1600666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62867D9-85BD-D23F-B107-F0C05D5E345F}"/>
              </a:ext>
            </a:extLst>
          </p:cNvPr>
          <p:cNvGraphicFramePr>
            <a:graphicFrameLocks noGrp="1"/>
          </p:cNvGraphicFramePr>
          <p:nvPr/>
        </p:nvGraphicFramePr>
        <p:xfrm>
          <a:off x="816974" y="2880984"/>
          <a:ext cx="8128002" cy="171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169766328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3219498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7686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203015"/>
                    </a:ext>
                  </a:extLst>
                </a:gridCol>
              </a:tblGrid>
              <a:tr h="1716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34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7805DAE-FB8D-A3D2-7DC5-A2973E02ABA0}"/>
              </a:ext>
            </a:extLst>
          </p:cNvPr>
          <p:cNvGraphicFramePr>
            <a:graphicFrameLocks noGrp="1"/>
          </p:cNvGraphicFramePr>
          <p:nvPr/>
        </p:nvGraphicFramePr>
        <p:xfrm>
          <a:off x="987869" y="2997338"/>
          <a:ext cx="7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152986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280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E7DAEC6-DB91-80C5-522A-BF1A55F9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4030"/>
              </p:ext>
            </p:extLst>
          </p:nvPr>
        </p:nvGraphicFramePr>
        <p:xfrm>
          <a:off x="6608786" y="2943619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83601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6500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8CB506C2-6333-A495-54D7-8ADAA599AEE9}"/>
              </a:ext>
            </a:extLst>
          </p:cNvPr>
          <p:cNvSpPr/>
          <p:nvPr/>
        </p:nvSpPr>
        <p:spPr>
          <a:xfrm>
            <a:off x="1349378" y="4942104"/>
            <a:ext cx="1184755" cy="398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38998-06C9-A110-29B5-08CD7431B3A0}"/>
              </a:ext>
            </a:extLst>
          </p:cNvPr>
          <p:cNvSpPr txBox="1"/>
          <p:nvPr/>
        </p:nvSpPr>
        <p:spPr>
          <a:xfrm>
            <a:off x="300625" y="4954040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数据搬移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A0E541-0AD2-FC65-FC93-25177509451D}"/>
              </a:ext>
            </a:extLst>
          </p:cNvPr>
          <p:cNvSpPr txBox="1"/>
          <p:nvPr/>
        </p:nvSpPr>
        <p:spPr>
          <a:xfrm>
            <a:off x="430461" y="5738473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931295-2278-7789-F204-DD4695267708}"/>
              </a:ext>
            </a:extLst>
          </p:cNvPr>
          <p:cNvSpPr/>
          <p:nvPr/>
        </p:nvSpPr>
        <p:spPr>
          <a:xfrm>
            <a:off x="2548453" y="574777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2CF006-D155-7AAD-5CEF-DAE55D2A1F66}"/>
              </a:ext>
            </a:extLst>
          </p:cNvPr>
          <p:cNvSpPr/>
          <p:nvPr/>
        </p:nvSpPr>
        <p:spPr>
          <a:xfrm>
            <a:off x="2548453" y="4954040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F775C-514B-7DAE-E703-C90FAAED50F8}"/>
              </a:ext>
            </a:extLst>
          </p:cNvPr>
          <p:cNvSpPr/>
          <p:nvPr/>
        </p:nvSpPr>
        <p:spPr>
          <a:xfrm>
            <a:off x="3921962" y="5752058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86AB3A-55D8-D6F2-A336-59794767C7F9}"/>
              </a:ext>
            </a:extLst>
          </p:cNvPr>
          <p:cNvSpPr/>
          <p:nvPr/>
        </p:nvSpPr>
        <p:spPr>
          <a:xfrm>
            <a:off x="3921962" y="4936427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C646E1-7C21-6C18-FC5F-306DB647993A}"/>
              </a:ext>
            </a:extLst>
          </p:cNvPr>
          <p:cNvSpPr/>
          <p:nvPr/>
        </p:nvSpPr>
        <p:spPr>
          <a:xfrm>
            <a:off x="5295471" y="5744550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F8C971-79B4-E6BC-914E-2EDE821F3562}"/>
              </a:ext>
            </a:extLst>
          </p:cNvPr>
          <p:cNvSpPr/>
          <p:nvPr/>
        </p:nvSpPr>
        <p:spPr>
          <a:xfrm>
            <a:off x="5309791" y="4954418"/>
            <a:ext cx="940846" cy="386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531843-7E8D-8236-BC95-07BD2FF63FAB}"/>
              </a:ext>
            </a:extLst>
          </p:cNvPr>
          <p:cNvSpPr/>
          <p:nvPr/>
        </p:nvSpPr>
        <p:spPr>
          <a:xfrm>
            <a:off x="6668980" y="5748834"/>
            <a:ext cx="1375081" cy="350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095CB-2167-4DB0-5CDD-CB6F0A2ED6EC}"/>
              </a:ext>
            </a:extLst>
          </p:cNvPr>
          <p:cNvSpPr txBox="1"/>
          <p:nvPr/>
        </p:nvSpPr>
        <p:spPr>
          <a:xfrm>
            <a:off x="9354162" y="2933369"/>
            <a:ext cx="248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A+B&lt;4MB</a:t>
            </a:r>
          </a:p>
          <a:p>
            <a:r>
              <a:rPr lang="en-US" altLang="zh-CN" dirty="0"/>
              <a:t>C&lt;2MB</a:t>
            </a:r>
          </a:p>
          <a:p>
            <a:r>
              <a:rPr lang="en-US" altLang="zh-CN" dirty="0"/>
              <a:t>A&lt;2MB</a:t>
            </a:r>
          </a:p>
          <a:p>
            <a:r>
              <a:rPr lang="zh-CN" altLang="en-US" dirty="0"/>
              <a:t>趋向于</a:t>
            </a:r>
            <a:r>
              <a:rPr lang="en-US" altLang="zh-CN" dirty="0"/>
              <a:t>B</a:t>
            </a:r>
            <a:r>
              <a:rPr lang="zh-CN" altLang="en-US" dirty="0"/>
              <a:t>分块尽可能大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B50A45-FB3A-E0EF-7C0C-E0B627FE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0900"/>
              </p:ext>
            </p:extLst>
          </p:nvPr>
        </p:nvGraphicFramePr>
        <p:xfrm>
          <a:off x="3863410" y="2980800"/>
          <a:ext cx="74773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734">
                  <a:extLst>
                    <a:ext uri="{9D8B030D-6E8A-4147-A177-3AD203B41FA5}">
                      <a16:colId xmlns:a16="http://schemas.microsoft.com/office/drawing/2014/main" val="23127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3270"/>
                  </a:ext>
                </a:extLst>
              </a:tr>
            </a:tbl>
          </a:graphicData>
        </a:graphic>
      </p:graphicFrame>
      <p:pic>
        <p:nvPicPr>
          <p:cNvPr id="24" name="图片 23">
            <a:extLst>
              <a:ext uri="{FF2B5EF4-FFF2-40B4-BE49-F238E27FC236}">
                <a16:creationId xmlns:a16="http://schemas.microsoft.com/office/drawing/2014/main" id="{9FD798D3-AD9F-972C-E684-5BB935C0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96" y="3290887"/>
            <a:ext cx="523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9BED05-F558-BA67-750D-9D180962D4AF}"/>
              </a:ext>
            </a:extLst>
          </p:cNvPr>
          <p:cNvSpPr txBox="1"/>
          <p:nvPr/>
        </p:nvSpPr>
        <p:spPr>
          <a:xfrm>
            <a:off x="241126" y="203641"/>
            <a:ext cx="6986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Scale-out Systolic Arrays       </a:t>
            </a:r>
            <a:r>
              <a:rPr lang="en-US" altLang="zh-CN" sz="2800" b="1" dirty="0"/>
              <a:t>TACO 2023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1C317-4B01-E90F-4899-ABF35EA5FE7C}"/>
              </a:ext>
            </a:extLst>
          </p:cNvPr>
          <p:cNvSpPr txBox="1"/>
          <p:nvPr/>
        </p:nvSpPr>
        <p:spPr>
          <a:xfrm>
            <a:off x="208548" y="1042737"/>
            <a:ext cx="35613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目标：</a:t>
            </a:r>
            <a:r>
              <a:rPr lang="zh-CN" altLang="en-US" sz="2400" dirty="0"/>
              <a:t>设计多舱（</a:t>
            </a:r>
            <a:r>
              <a:rPr lang="en-US" altLang="zh-CN" sz="2400" dirty="0"/>
              <a:t>multi-pod</a:t>
            </a:r>
            <a:r>
              <a:rPr lang="zh-CN" altLang="en-US" sz="2400" dirty="0"/>
              <a:t>）脉动阵列以最大化有效吞吐量</a:t>
            </a:r>
            <a:r>
              <a:rPr lang="en-US" altLang="zh-CN" sz="2400" dirty="0"/>
              <a:t>/</a:t>
            </a:r>
            <a:r>
              <a:rPr lang="zh-CN" altLang="en-US" sz="2400" dirty="0"/>
              <a:t>瓦特（</a:t>
            </a:r>
            <a:r>
              <a:rPr lang="en-US" altLang="zh-CN" sz="2400" dirty="0"/>
              <a:t>throughput/Watt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三个关键点：</a:t>
            </a:r>
            <a:r>
              <a:rPr lang="zh-CN" altLang="en-US" sz="2400" dirty="0"/>
              <a:t>阵列粒度，互连和平铺（</a:t>
            </a:r>
            <a:r>
              <a:rPr lang="en-US" altLang="zh-CN" sz="2400" dirty="0"/>
              <a:t>array granularity, interconnect, and tiling</a:t>
            </a:r>
            <a:r>
              <a:rPr lang="zh-CN" altLang="en-US" sz="2400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D4F037-0FB2-844D-3ED8-EB8054D9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726861"/>
            <a:ext cx="7830553" cy="5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A4E656-727B-2F39-8D91-4DC1FFCB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28" y="268787"/>
            <a:ext cx="12302655" cy="48418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48CD6A-C5FA-397C-5A52-AA82157DEFF3}"/>
              </a:ext>
            </a:extLst>
          </p:cNvPr>
          <p:cNvSpPr txBox="1"/>
          <p:nvPr/>
        </p:nvSpPr>
        <p:spPr>
          <a:xfrm>
            <a:off x="394570" y="5225864"/>
            <a:ext cx="1079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使用脉动阵列硬件模型来获得</a:t>
            </a:r>
            <a:r>
              <a:rPr lang="zh-CN" altLang="en-US" b="1" dirty="0"/>
              <a:t>功率效率</a:t>
            </a:r>
            <a:r>
              <a:rPr lang="zh-CN" altLang="en-US" dirty="0"/>
              <a:t>和</a:t>
            </a:r>
            <a:r>
              <a:rPr lang="zh-CN" altLang="en-US" b="1" dirty="0"/>
              <a:t>利用率值</a:t>
            </a:r>
            <a:r>
              <a:rPr lang="zh-CN" altLang="en-US" dirty="0"/>
              <a:t>，然后用</a:t>
            </a:r>
            <a:r>
              <a:rPr lang="zh-CN" altLang="en-US" b="1" dirty="0"/>
              <a:t>峰值吞吐量乘以利用率</a:t>
            </a:r>
            <a:r>
              <a:rPr lang="zh-CN" altLang="en-US" dirty="0"/>
              <a:t>来计算</a:t>
            </a:r>
            <a:r>
              <a:rPr lang="zh-CN" altLang="en-US" b="1" dirty="0"/>
              <a:t>有效吞吐量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212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36E20F-4386-03E7-046D-A6A79D43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0" y="486689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5C83E8-B98D-CFF8-9B01-677D97F8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052512"/>
            <a:ext cx="10487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7CD7EB-7670-BC8D-9572-CB70D4FB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21"/>
            <a:ext cx="12127510" cy="56127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C97306-7C2C-3995-F23F-9854BC8A400E}"/>
              </a:ext>
            </a:extLst>
          </p:cNvPr>
          <p:cNvSpPr txBox="1"/>
          <p:nvPr/>
        </p:nvSpPr>
        <p:spPr>
          <a:xfrm>
            <a:off x="272716" y="210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Offline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337444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822349-F78F-CBF6-9FE9-92EDA879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135"/>
            <a:ext cx="6188548" cy="33079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89DB3C-9141-80CB-D2E5-718381DB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64" y="1551135"/>
            <a:ext cx="5098612" cy="31656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6692B9-26FE-18A3-74BF-BD1D588EC724}"/>
              </a:ext>
            </a:extLst>
          </p:cNvPr>
          <p:cNvSpPr txBox="1"/>
          <p:nvPr/>
        </p:nvSpPr>
        <p:spPr>
          <a:xfrm>
            <a:off x="465174" y="575562"/>
            <a:ext cx="1074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A Multi-Neural Network Acceleration Architecture      </a:t>
            </a:r>
            <a:r>
              <a:rPr lang="en-US" altLang="zh-CN" sz="2800" b="1" dirty="0"/>
              <a:t>ISCA 2019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7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4C6B3-6155-EA1F-0D87-0C9416C6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5" y="1209674"/>
            <a:ext cx="6059900" cy="32241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03679B-6E5A-9F1F-AFE3-CB32D1458259}"/>
              </a:ext>
            </a:extLst>
          </p:cNvPr>
          <p:cNvSpPr txBox="1"/>
          <p:nvPr/>
        </p:nvSpPr>
        <p:spPr>
          <a:xfrm>
            <a:off x="6826103" y="1637989"/>
            <a:ext cx="4999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result shows that even a single batch layer execution can require over </a:t>
            </a:r>
            <a:r>
              <a:rPr lang="zh-CN" altLang="en-US" sz="2400" b="1" dirty="0"/>
              <a:t>10 MB SRAM</a:t>
            </a:r>
            <a:r>
              <a:rPr lang="zh-CN" altLang="en-US" sz="2400" dirty="0"/>
              <a:t> to fully utilize the memory bandwidth, and this capacity pressure can be accumulated during the multiple neural network execution.</a:t>
            </a:r>
          </a:p>
        </p:txBody>
      </p:sp>
    </p:spTree>
    <p:extLst>
      <p:ext uri="{BB962C8B-B14F-4D97-AF65-F5344CB8AC3E}">
        <p14:creationId xmlns:p14="http://schemas.microsoft.com/office/powerpoint/2010/main" val="25841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54DE8-3A3B-6EF7-C703-3AE5A017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00" y="699644"/>
            <a:ext cx="49625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554</Words>
  <Application>Microsoft Office PowerPoint</Application>
  <PresentationFormat>宽屏</PresentationFormat>
  <Paragraphs>365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L</dc:creator>
  <cp:lastModifiedBy>YH L</cp:lastModifiedBy>
  <cp:revision>78</cp:revision>
  <dcterms:created xsi:type="dcterms:W3CDTF">2023-07-20T08:34:47Z</dcterms:created>
  <dcterms:modified xsi:type="dcterms:W3CDTF">2023-09-28T01:59:43Z</dcterms:modified>
</cp:coreProperties>
</file>