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4"/>
  </p:notesMasterIdLst>
  <p:sldIdLst>
    <p:sldId id="289" r:id="rId2"/>
    <p:sldId id="29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513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o yasong" initials="c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2" autoAdjust="0"/>
    <p:restoredTop sz="91293" autoAdjust="0"/>
  </p:normalViewPr>
  <p:slideViewPr>
    <p:cSldViewPr snapToGrid="0">
      <p:cViewPr varScale="1">
        <p:scale>
          <a:sx n="93" d="100"/>
          <a:sy n="93" d="100"/>
        </p:scale>
        <p:origin x="81" y="105"/>
      </p:cViewPr>
      <p:guideLst>
        <p:guide orient="horz" pos="2205"/>
        <p:guide pos="5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14EAF-DBAA-41D7-95AC-C86F7783CCBD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4C08B-EBAD-4E92-9A9B-DC7E0C9882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PE: 1GHZ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C08B-EBAD-4E92-9A9B-DC7E0C9882B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09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F038A-E374-484B-9512-AB712E84560A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6915" y="288513"/>
            <a:ext cx="148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本周工作</a:t>
            </a:r>
            <a:r>
              <a:rPr lang="en-US" altLang="zh-CN" sz="2400" b="1" dirty="0"/>
              <a:t>: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9554221" y="5751040"/>
            <a:ext cx="632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ACC</a:t>
            </a:r>
            <a:endParaRPr lang="zh-CN" altLang="en-US" sz="1600" b="1" dirty="0"/>
          </a:p>
        </p:txBody>
      </p:sp>
      <p:grpSp>
        <p:nvGrpSpPr>
          <p:cNvPr id="332" name="组合 331"/>
          <p:cNvGrpSpPr/>
          <p:nvPr/>
        </p:nvGrpSpPr>
        <p:grpSpPr>
          <a:xfrm>
            <a:off x="8690642" y="4201279"/>
            <a:ext cx="2186434" cy="1592263"/>
            <a:chOff x="10333095" y="3785656"/>
            <a:chExt cx="2186434" cy="1592263"/>
          </a:xfrm>
        </p:grpSpPr>
        <p:sp>
          <p:nvSpPr>
            <p:cNvPr id="187" name="文本框 186"/>
            <p:cNvSpPr txBox="1"/>
            <p:nvPr/>
          </p:nvSpPr>
          <p:spPr>
            <a:xfrm>
              <a:off x="10333095" y="4173241"/>
              <a:ext cx="4669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err="1"/>
                <a:t>y’_s</a:t>
              </a:r>
              <a:endParaRPr lang="zh-CN" altLang="en-US" sz="1050" b="1" dirty="0"/>
            </a:p>
          </p:txBody>
        </p:sp>
        <p:sp>
          <p:nvSpPr>
            <p:cNvPr id="10" name="矩形 32"/>
            <p:cNvSpPr/>
            <p:nvPr/>
          </p:nvSpPr>
          <p:spPr>
            <a:xfrm>
              <a:off x="10699184" y="3829961"/>
              <a:ext cx="1610413" cy="15475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11410850" y="4328505"/>
              <a:ext cx="529987" cy="882162"/>
              <a:chOff x="5297996" y="4819018"/>
              <a:chExt cx="600472" cy="865502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5348028" y="5256971"/>
                <a:ext cx="488704" cy="373740"/>
                <a:chOff x="5349576" y="5017061"/>
                <a:chExt cx="488704" cy="373740"/>
              </a:xfrm>
            </p:grpSpPr>
            <p:grpSp>
              <p:nvGrpSpPr>
                <p:cNvPr id="55" name="组合 54"/>
                <p:cNvGrpSpPr/>
                <p:nvPr/>
              </p:nvGrpSpPr>
              <p:grpSpPr>
                <a:xfrm>
                  <a:off x="5349576" y="5017061"/>
                  <a:ext cx="488704" cy="185728"/>
                  <a:chOff x="5349576" y="5017061"/>
                  <a:chExt cx="488704" cy="185728"/>
                </a:xfrm>
              </p:grpSpPr>
              <p:sp>
                <p:nvSpPr>
                  <p:cNvPr id="59" name="矩形 58"/>
                  <p:cNvSpPr/>
                  <p:nvPr/>
                </p:nvSpPr>
                <p:spPr>
                  <a:xfrm>
                    <a:off x="5349576" y="5017061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0" name="矩形 59"/>
                  <p:cNvSpPr/>
                  <p:nvPr/>
                </p:nvSpPr>
                <p:spPr>
                  <a:xfrm>
                    <a:off x="5349576" y="5110640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56" name="组合 55"/>
                <p:cNvGrpSpPr/>
                <p:nvPr/>
              </p:nvGrpSpPr>
              <p:grpSpPr>
                <a:xfrm>
                  <a:off x="5349576" y="5205073"/>
                  <a:ext cx="488704" cy="185728"/>
                  <a:chOff x="5349576" y="5017061"/>
                  <a:chExt cx="488704" cy="185728"/>
                </a:xfrm>
              </p:grpSpPr>
              <p:sp>
                <p:nvSpPr>
                  <p:cNvPr id="57" name="矩形 56"/>
                  <p:cNvSpPr/>
                  <p:nvPr/>
                </p:nvSpPr>
                <p:spPr>
                  <a:xfrm>
                    <a:off x="5349576" y="5017061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58" name="矩形 57"/>
                  <p:cNvSpPr/>
                  <p:nvPr/>
                </p:nvSpPr>
                <p:spPr>
                  <a:xfrm>
                    <a:off x="5349576" y="5110640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grpSp>
            <p:nvGrpSpPr>
              <p:cNvPr id="46" name="组合 45"/>
              <p:cNvGrpSpPr/>
              <p:nvPr/>
            </p:nvGrpSpPr>
            <p:grpSpPr>
              <a:xfrm>
                <a:off x="5349576" y="4851933"/>
                <a:ext cx="488704" cy="185728"/>
                <a:chOff x="5349576" y="5017061"/>
                <a:chExt cx="488704" cy="185728"/>
              </a:xfrm>
            </p:grpSpPr>
            <p:sp>
              <p:nvSpPr>
                <p:cNvPr id="53" name="矩形 52"/>
                <p:cNvSpPr/>
                <p:nvPr/>
              </p:nvSpPr>
              <p:spPr>
                <a:xfrm>
                  <a:off x="5349576" y="5017061"/>
                  <a:ext cx="488704" cy="921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5349576" y="5110640"/>
                  <a:ext cx="488704" cy="921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7" name="文本框 46"/>
              <p:cNvSpPr txBox="1"/>
              <p:nvPr/>
            </p:nvSpPr>
            <p:spPr>
              <a:xfrm rot="5400000">
                <a:off x="5407463" y="4977005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  <p:sp>
            <p:nvSpPr>
              <p:cNvPr id="48" name="矩形 47"/>
              <p:cNvSpPr/>
              <p:nvPr/>
            </p:nvSpPr>
            <p:spPr>
              <a:xfrm flipH="1">
                <a:off x="5297996" y="4819018"/>
                <a:ext cx="600472" cy="86550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1" name="箭头: 上弧形 40"/>
            <p:cNvSpPr/>
            <p:nvPr/>
          </p:nvSpPr>
          <p:spPr>
            <a:xfrm rot="5654161">
              <a:off x="11870993" y="4084029"/>
              <a:ext cx="352197" cy="129789"/>
            </a:xfrm>
            <a:prstGeom prst="curvedDownArrow">
              <a:avLst>
                <a:gd name="adj1" fmla="val 24160"/>
                <a:gd name="adj2" fmla="val 41607"/>
                <a:gd name="adj3" fmla="val 294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0625314" y="4679584"/>
              <a:ext cx="46696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err="1"/>
                <a:t>y’_s</a:t>
              </a:r>
              <a:endParaRPr lang="en-US" altLang="zh-CN" sz="1050" b="1" dirty="0"/>
            </a:p>
            <a:p>
              <a:r>
                <a:rPr lang="en-US" altLang="zh-CN" sz="1050" b="1" dirty="0"/>
                <a:t>FIFO</a:t>
              </a:r>
              <a:endParaRPr lang="zh-CN" altLang="en-US" sz="1050" b="1" dirty="0"/>
            </a:p>
          </p:txBody>
        </p:sp>
        <p:sp>
          <p:nvSpPr>
            <p:cNvPr id="63" name="箭头: 下 62"/>
            <p:cNvSpPr/>
            <p:nvPr/>
          </p:nvSpPr>
          <p:spPr>
            <a:xfrm rot="5400000" flipV="1">
              <a:off x="10885358" y="3597668"/>
              <a:ext cx="96251" cy="692644"/>
            </a:xfrm>
            <a:prstGeom prst="downArrow">
              <a:avLst>
                <a:gd name="adj1" fmla="val 41239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0365513" y="3785656"/>
              <a:ext cx="2862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y’</a:t>
              </a:r>
              <a:endParaRPr lang="zh-CN" altLang="en-US" sz="1200" b="1" dirty="0"/>
            </a:p>
          </p:txBody>
        </p:sp>
        <p:sp>
          <p:nvSpPr>
            <p:cNvPr id="70" name="箭头: 右 69"/>
            <p:cNvSpPr/>
            <p:nvPr/>
          </p:nvSpPr>
          <p:spPr>
            <a:xfrm>
              <a:off x="10556997" y="4384952"/>
              <a:ext cx="424204" cy="492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10993143" y="4328505"/>
              <a:ext cx="307329" cy="882162"/>
              <a:chOff x="5297996" y="4819018"/>
              <a:chExt cx="663714" cy="865502"/>
            </a:xfrm>
          </p:grpSpPr>
          <p:grpSp>
            <p:nvGrpSpPr>
              <p:cNvPr id="73" name="组合 72"/>
              <p:cNvGrpSpPr/>
              <p:nvPr/>
            </p:nvGrpSpPr>
            <p:grpSpPr>
              <a:xfrm>
                <a:off x="5348028" y="5256971"/>
                <a:ext cx="488704" cy="373740"/>
                <a:chOff x="5349576" y="5017061"/>
                <a:chExt cx="488704" cy="373740"/>
              </a:xfrm>
            </p:grpSpPr>
            <p:grpSp>
              <p:nvGrpSpPr>
                <p:cNvPr id="109" name="组合 108"/>
                <p:cNvGrpSpPr/>
                <p:nvPr/>
              </p:nvGrpSpPr>
              <p:grpSpPr>
                <a:xfrm>
                  <a:off x="5349576" y="5017061"/>
                  <a:ext cx="488704" cy="185728"/>
                  <a:chOff x="5349576" y="5017061"/>
                  <a:chExt cx="488704" cy="185728"/>
                </a:xfrm>
              </p:grpSpPr>
              <p:sp>
                <p:nvSpPr>
                  <p:cNvPr id="113" name="矩形 112"/>
                  <p:cNvSpPr/>
                  <p:nvPr/>
                </p:nvSpPr>
                <p:spPr>
                  <a:xfrm>
                    <a:off x="5349576" y="5017061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14" name="矩形 113"/>
                  <p:cNvSpPr/>
                  <p:nvPr/>
                </p:nvSpPr>
                <p:spPr>
                  <a:xfrm>
                    <a:off x="5349576" y="5110640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110" name="组合 109"/>
                <p:cNvGrpSpPr/>
                <p:nvPr/>
              </p:nvGrpSpPr>
              <p:grpSpPr>
                <a:xfrm>
                  <a:off x="5349576" y="5205073"/>
                  <a:ext cx="488704" cy="185728"/>
                  <a:chOff x="5349576" y="5017061"/>
                  <a:chExt cx="488704" cy="185728"/>
                </a:xfrm>
              </p:grpSpPr>
              <p:sp>
                <p:nvSpPr>
                  <p:cNvPr id="111" name="矩形 110"/>
                  <p:cNvSpPr/>
                  <p:nvPr/>
                </p:nvSpPr>
                <p:spPr>
                  <a:xfrm>
                    <a:off x="5349576" y="5017061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12" name="矩形 111"/>
                  <p:cNvSpPr/>
                  <p:nvPr/>
                </p:nvSpPr>
                <p:spPr>
                  <a:xfrm>
                    <a:off x="5349576" y="5110640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grpSp>
            <p:nvGrpSpPr>
              <p:cNvPr id="75" name="组合 74"/>
              <p:cNvGrpSpPr/>
              <p:nvPr/>
            </p:nvGrpSpPr>
            <p:grpSpPr>
              <a:xfrm>
                <a:off x="5349576" y="4851933"/>
                <a:ext cx="488704" cy="185728"/>
                <a:chOff x="5349576" y="5017061"/>
                <a:chExt cx="488704" cy="185728"/>
              </a:xfrm>
            </p:grpSpPr>
            <p:sp>
              <p:nvSpPr>
                <p:cNvPr id="78" name="矩形 77"/>
                <p:cNvSpPr/>
                <p:nvPr/>
              </p:nvSpPr>
              <p:spPr>
                <a:xfrm>
                  <a:off x="5349576" y="5017061"/>
                  <a:ext cx="488704" cy="921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5349576" y="5110640"/>
                  <a:ext cx="488704" cy="921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76" name="文本框 75"/>
              <p:cNvSpPr txBox="1"/>
              <p:nvPr/>
            </p:nvSpPr>
            <p:spPr>
              <a:xfrm rot="5400000">
                <a:off x="5603759" y="4974102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  <p:sp>
            <p:nvSpPr>
              <p:cNvPr id="77" name="矩形 76"/>
              <p:cNvSpPr/>
              <p:nvPr/>
            </p:nvSpPr>
            <p:spPr>
              <a:xfrm flipH="1">
                <a:off x="5297996" y="4819018"/>
                <a:ext cx="600472" cy="86550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15" name="箭头: 下 114"/>
            <p:cNvSpPr/>
            <p:nvPr/>
          </p:nvSpPr>
          <p:spPr>
            <a:xfrm flipV="1">
              <a:off x="11106595" y="4028446"/>
              <a:ext cx="64152" cy="27301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11275442" y="3854453"/>
              <a:ext cx="712084" cy="256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err="1">
                  <a:solidFill>
                    <a:sysClr val="windowText" lastClr="000000"/>
                  </a:solidFill>
                </a:rPr>
                <a:t>Scale_add</a:t>
              </a:r>
              <a:endParaRPr lang="zh-CN" altLang="en-US" sz="9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5" name="箭头: 下 134"/>
            <p:cNvSpPr/>
            <p:nvPr/>
          </p:nvSpPr>
          <p:spPr>
            <a:xfrm rot="5400000" flipV="1">
              <a:off x="11158036" y="3970583"/>
              <a:ext cx="64152" cy="1430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箭头: 下 177"/>
            <p:cNvSpPr/>
            <p:nvPr/>
          </p:nvSpPr>
          <p:spPr>
            <a:xfrm flipV="1">
              <a:off x="11605323" y="4115815"/>
              <a:ext cx="129790" cy="21768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文本框 178"/>
            <p:cNvSpPr txBox="1"/>
            <p:nvPr/>
          </p:nvSpPr>
          <p:spPr>
            <a:xfrm rot="16200000">
              <a:off x="11657705" y="4584486"/>
              <a:ext cx="1172845" cy="41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err="1"/>
                <a:t>Acc_y’,Acc_y’_s</a:t>
              </a:r>
              <a:endParaRPr lang="en-US" altLang="zh-CN" sz="1050" b="1" dirty="0"/>
            </a:p>
            <a:p>
              <a:r>
                <a:rPr lang="en-US" altLang="zh-CN" sz="1050" b="1" dirty="0"/>
                <a:t> FIFO</a:t>
              </a:r>
              <a:endParaRPr lang="zh-CN" altLang="en-US" sz="1050" b="1" dirty="0"/>
            </a:p>
          </p:txBody>
        </p:sp>
        <p:sp>
          <p:nvSpPr>
            <p:cNvPr id="183" name="箭头: 下 182"/>
            <p:cNvSpPr/>
            <p:nvPr/>
          </p:nvSpPr>
          <p:spPr>
            <a:xfrm rot="5400000" flipV="1">
              <a:off x="12190906" y="3695709"/>
              <a:ext cx="70397" cy="4495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文本框 184"/>
            <p:cNvSpPr txBox="1"/>
            <p:nvPr/>
          </p:nvSpPr>
          <p:spPr>
            <a:xfrm>
              <a:off x="12289070" y="3889800"/>
              <a:ext cx="20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y</a:t>
              </a:r>
              <a:endParaRPr lang="zh-CN" altLang="en-US" sz="1200" b="1" dirty="0"/>
            </a:p>
          </p:txBody>
        </p:sp>
        <p:sp>
          <p:nvSpPr>
            <p:cNvPr id="275" name="箭头: 右 274"/>
            <p:cNvSpPr/>
            <p:nvPr/>
          </p:nvSpPr>
          <p:spPr>
            <a:xfrm rot="10800000">
              <a:off x="11946773" y="4365197"/>
              <a:ext cx="424204" cy="492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文本框 275"/>
            <p:cNvSpPr txBox="1"/>
            <p:nvPr/>
          </p:nvSpPr>
          <p:spPr>
            <a:xfrm>
              <a:off x="12298661" y="4216294"/>
              <a:ext cx="2208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c</a:t>
              </a:r>
              <a:endParaRPr lang="zh-CN" altLang="en-US" sz="1200" b="1" dirty="0"/>
            </a:p>
          </p:txBody>
        </p:sp>
        <p:sp>
          <p:nvSpPr>
            <p:cNvPr id="294" name="箭头: 右 293"/>
            <p:cNvSpPr/>
            <p:nvPr/>
          </p:nvSpPr>
          <p:spPr>
            <a:xfrm>
              <a:off x="10709397" y="4537352"/>
              <a:ext cx="424204" cy="492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8" name="组合 327"/>
          <p:cNvGrpSpPr/>
          <p:nvPr/>
        </p:nvGrpSpPr>
        <p:grpSpPr>
          <a:xfrm>
            <a:off x="8795446" y="2179581"/>
            <a:ext cx="1330477" cy="1347209"/>
            <a:chOff x="9658949" y="2284425"/>
            <a:chExt cx="1330477" cy="1347209"/>
          </a:xfrm>
        </p:grpSpPr>
        <p:sp>
          <p:nvSpPr>
            <p:cNvPr id="286" name="矩形 285"/>
            <p:cNvSpPr/>
            <p:nvPr/>
          </p:nvSpPr>
          <p:spPr>
            <a:xfrm>
              <a:off x="9846590" y="2593783"/>
              <a:ext cx="1125984" cy="84727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9" name="矩形 288"/>
            <p:cNvSpPr/>
            <p:nvPr/>
          </p:nvSpPr>
          <p:spPr>
            <a:xfrm>
              <a:off x="10157516" y="2636561"/>
              <a:ext cx="791495" cy="7680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FMAC</a:t>
              </a:r>
              <a:endParaRPr lang="zh-CN" altLang="en-US" dirty="0"/>
            </a:p>
          </p:txBody>
        </p:sp>
        <p:sp>
          <p:nvSpPr>
            <p:cNvPr id="290" name="矩形 289"/>
            <p:cNvSpPr/>
            <p:nvPr/>
          </p:nvSpPr>
          <p:spPr>
            <a:xfrm>
              <a:off x="10178731" y="2694726"/>
              <a:ext cx="751629" cy="18132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err="1"/>
                <a:t>unEreuse</a:t>
              </a:r>
              <a:endParaRPr lang="zh-CN" altLang="en-US" sz="1100" dirty="0"/>
            </a:p>
          </p:txBody>
        </p:sp>
        <p:sp>
          <p:nvSpPr>
            <p:cNvPr id="292" name="矩形 291"/>
            <p:cNvSpPr/>
            <p:nvPr/>
          </p:nvSpPr>
          <p:spPr>
            <a:xfrm>
              <a:off x="10182078" y="3171520"/>
              <a:ext cx="739179" cy="1813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err="1"/>
                <a:t>Ereuse</a:t>
              </a:r>
              <a:endParaRPr lang="zh-CN" altLang="en-US" sz="1100" dirty="0"/>
            </a:p>
          </p:txBody>
        </p:sp>
        <p:sp>
          <p:nvSpPr>
            <p:cNvPr id="296" name="箭头: 右 295"/>
            <p:cNvSpPr/>
            <p:nvPr/>
          </p:nvSpPr>
          <p:spPr>
            <a:xfrm>
              <a:off x="9751626" y="3092510"/>
              <a:ext cx="397966" cy="486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箭头: 右 302"/>
            <p:cNvSpPr/>
            <p:nvPr/>
          </p:nvSpPr>
          <p:spPr>
            <a:xfrm rot="5400000">
              <a:off x="10423858" y="2533268"/>
              <a:ext cx="282758" cy="358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9877088" y="2721807"/>
              <a:ext cx="92589" cy="1096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0</a:t>
              </a:r>
              <a:endParaRPr lang="zh-CN" altLang="en-US" sz="1100" dirty="0"/>
            </a:p>
          </p:txBody>
        </p:sp>
        <p:sp>
          <p:nvSpPr>
            <p:cNvPr id="306" name="矩形 305"/>
            <p:cNvSpPr/>
            <p:nvPr/>
          </p:nvSpPr>
          <p:spPr>
            <a:xfrm>
              <a:off x="9988328" y="2721807"/>
              <a:ext cx="92589" cy="1096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1</a:t>
              </a:r>
              <a:endParaRPr lang="zh-CN" altLang="en-US" sz="1100" dirty="0"/>
            </a:p>
          </p:txBody>
        </p:sp>
        <p:sp>
          <p:nvSpPr>
            <p:cNvPr id="307" name="矩形: 剪去左右顶角 306"/>
            <p:cNvSpPr/>
            <p:nvPr/>
          </p:nvSpPr>
          <p:spPr>
            <a:xfrm flipV="1">
              <a:off x="9877088" y="2852061"/>
              <a:ext cx="203829" cy="42697"/>
            </a:xfrm>
            <a:prstGeom prst="snip2SameRect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箭头: 圆角右 314"/>
            <p:cNvSpPr/>
            <p:nvPr/>
          </p:nvSpPr>
          <p:spPr>
            <a:xfrm flipV="1">
              <a:off x="9973735" y="2914449"/>
              <a:ext cx="167111" cy="131155"/>
            </a:xfrm>
            <a:prstGeom prst="bentArrow">
              <a:avLst>
                <a:gd name="adj1" fmla="val 11743"/>
                <a:gd name="adj2" fmla="val 25000"/>
                <a:gd name="adj3" fmla="val 25000"/>
                <a:gd name="adj4" fmla="val 528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0" name="箭头: 右 319"/>
            <p:cNvSpPr/>
            <p:nvPr/>
          </p:nvSpPr>
          <p:spPr>
            <a:xfrm rot="5400000">
              <a:off x="10462820" y="3447811"/>
              <a:ext cx="180884" cy="358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文本框 320"/>
            <p:cNvSpPr txBox="1"/>
            <p:nvPr/>
          </p:nvSpPr>
          <p:spPr>
            <a:xfrm>
              <a:off x="9658949" y="2884074"/>
              <a:ext cx="147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a</a:t>
              </a:r>
              <a:endParaRPr lang="zh-CN" altLang="en-US" sz="1200" b="1" dirty="0"/>
            </a:p>
          </p:txBody>
        </p:sp>
        <p:sp>
          <p:nvSpPr>
            <p:cNvPr id="323" name="文本框 322"/>
            <p:cNvSpPr txBox="1"/>
            <p:nvPr/>
          </p:nvSpPr>
          <p:spPr>
            <a:xfrm>
              <a:off x="9822666" y="2843822"/>
              <a:ext cx="147012" cy="258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b</a:t>
              </a:r>
              <a:endParaRPr lang="zh-CN" altLang="en-US" sz="1200" b="1" dirty="0"/>
            </a:p>
          </p:txBody>
        </p:sp>
        <p:sp>
          <p:nvSpPr>
            <p:cNvPr id="324" name="文本框 323"/>
            <p:cNvSpPr txBox="1"/>
            <p:nvPr/>
          </p:nvSpPr>
          <p:spPr>
            <a:xfrm>
              <a:off x="10510417" y="2349004"/>
              <a:ext cx="479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err="1"/>
                <a:t>C_e</a:t>
              </a:r>
              <a:endParaRPr lang="zh-CN" altLang="en-US" sz="1200" b="1" dirty="0"/>
            </a:p>
          </p:txBody>
        </p:sp>
        <p:sp>
          <p:nvSpPr>
            <p:cNvPr id="325" name="文本框 324"/>
            <p:cNvSpPr txBox="1"/>
            <p:nvPr/>
          </p:nvSpPr>
          <p:spPr>
            <a:xfrm>
              <a:off x="10515483" y="3354635"/>
              <a:ext cx="429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err="1"/>
                <a:t>y_e</a:t>
              </a:r>
              <a:endParaRPr lang="zh-CN" altLang="en-US" sz="1200" b="1" dirty="0"/>
            </a:p>
          </p:txBody>
        </p:sp>
        <p:sp>
          <p:nvSpPr>
            <p:cNvPr id="327" name="文本框 326"/>
            <p:cNvSpPr txBox="1"/>
            <p:nvPr/>
          </p:nvSpPr>
          <p:spPr>
            <a:xfrm>
              <a:off x="9763671" y="2284425"/>
              <a:ext cx="466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PE</a:t>
              </a:r>
              <a:endParaRPr lang="zh-CN" altLang="en-US" sz="1400" b="1" dirty="0"/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10271352" y="2734167"/>
            <a:ext cx="6330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(b)</a:t>
            </a:r>
            <a:endParaRPr lang="zh-CN" altLang="en-US" sz="1600" b="1" dirty="0"/>
          </a:p>
        </p:txBody>
      </p:sp>
      <p:sp>
        <p:nvSpPr>
          <p:cNvPr id="11" name="文本框 26"/>
          <p:cNvSpPr txBox="1"/>
          <p:nvPr/>
        </p:nvSpPr>
        <p:spPr>
          <a:xfrm>
            <a:off x="466915" y="951381"/>
            <a:ext cx="77588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b="1" dirty="0"/>
              <a:t>修改</a:t>
            </a:r>
            <a:r>
              <a:rPr lang="en-US" altLang="zh-CN" b="1" dirty="0"/>
              <a:t>SA</a:t>
            </a:r>
            <a:r>
              <a:rPr lang="zh-CN" altLang="en-US" b="1" dirty="0"/>
              <a:t>模块：加入指数位域复用的</a:t>
            </a:r>
            <a:r>
              <a:rPr lang="en-US" altLang="zh-CN" b="1" dirty="0"/>
              <a:t>PE</a:t>
            </a:r>
            <a:r>
              <a:rPr lang="zh-CN" altLang="en-US" b="1" dirty="0"/>
              <a:t>和累加模块</a:t>
            </a:r>
            <a:r>
              <a:rPr lang="en-US" altLang="zh-CN" b="1" dirty="0"/>
              <a:t>,</a:t>
            </a:r>
            <a:r>
              <a:rPr lang="zh-CN" altLang="en-US" b="1" dirty="0"/>
              <a:t>删减不必要的逻辑单元</a:t>
            </a:r>
            <a:endParaRPr lang="en-US" altLang="zh-CN" b="1" dirty="0"/>
          </a:p>
          <a:p>
            <a:endParaRPr lang="en-US" altLang="zh-CN" b="1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b="1" dirty="0"/>
              <a:t>调试</a:t>
            </a:r>
            <a:r>
              <a:rPr lang="en-US" altLang="zh-CN" b="1" dirty="0"/>
              <a:t>SA</a:t>
            </a:r>
            <a:r>
              <a:rPr lang="zh-CN" altLang="en-US" b="1" dirty="0"/>
              <a:t>模块：</a:t>
            </a:r>
            <a:r>
              <a:rPr lang="en-US" altLang="zh-CN" b="1" dirty="0"/>
              <a:t>PE</a:t>
            </a:r>
            <a:r>
              <a:rPr lang="zh-CN" altLang="en-US" b="1" dirty="0"/>
              <a:t>执行周期为一拍，数据流还存在问题</a:t>
            </a:r>
            <a:endParaRPr lang="en-US" altLang="zh-CN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8744464" y="2015819"/>
            <a:ext cx="1947854" cy="149071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1">
            <a:extLst>
              <a:ext uri="{FF2B5EF4-FFF2-40B4-BE49-F238E27FC236}">
                <a16:creationId xmlns:a16="http://schemas.microsoft.com/office/drawing/2014/main" id="{4BCF3633-77AB-CA2C-8E22-BA99D84CDC6E}"/>
              </a:ext>
            </a:extLst>
          </p:cNvPr>
          <p:cNvSpPr/>
          <p:nvPr/>
        </p:nvSpPr>
        <p:spPr>
          <a:xfrm>
            <a:off x="8744464" y="4168370"/>
            <a:ext cx="2132611" cy="192122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B8017F-F9D6-C037-74F9-517E2F43C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05" y="2868322"/>
            <a:ext cx="7181663" cy="250950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B5F809A-A18A-8814-26FD-7AC85603E5A2}"/>
              </a:ext>
            </a:extLst>
          </p:cNvPr>
          <p:cNvSpPr txBox="1"/>
          <p:nvPr/>
        </p:nvSpPr>
        <p:spPr>
          <a:xfrm>
            <a:off x="8843905" y="16179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指数位域复用</a:t>
            </a:r>
            <a:endParaRPr lang="en-US" altLang="zh-CN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2166048-E8AA-EA37-5EDC-125F7653E0DB}"/>
              </a:ext>
            </a:extLst>
          </p:cNvPr>
          <p:cNvSpPr txBox="1"/>
          <p:nvPr/>
        </p:nvSpPr>
        <p:spPr>
          <a:xfrm>
            <a:off x="9025939" y="36369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累加模块</a:t>
            </a:r>
            <a:endParaRPr lang="en-US" altLang="zh-CN" b="1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55F41FA-4BFB-AC30-C5B1-E30B8ACB41CB}"/>
              </a:ext>
            </a:extLst>
          </p:cNvPr>
          <p:cNvCxnSpPr>
            <a:cxnSpLocks/>
          </p:cNvCxnSpPr>
          <p:nvPr/>
        </p:nvCxnSpPr>
        <p:spPr>
          <a:xfrm flipV="1">
            <a:off x="7626868" y="2734873"/>
            <a:ext cx="1028516" cy="902831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A6D7EF4-DF55-BB00-B7AE-C924B9DBADA5}"/>
              </a:ext>
            </a:extLst>
          </p:cNvPr>
          <p:cNvCxnSpPr>
            <a:cxnSpLocks/>
          </p:cNvCxnSpPr>
          <p:nvPr/>
        </p:nvCxnSpPr>
        <p:spPr>
          <a:xfrm>
            <a:off x="7564890" y="4811028"/>
            <a:ext cx="1124563" cy="52182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6915" y="288513"/>
            <a:ext cx="179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下一步工作</a:t>
            </a:r>
            <a:r>
              <a:rPr lang="en-US" altLang="zh-CN" sz="2400" b="1" dirty="0"/>
              <a:t>: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11320" y="1538811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b="1" dirty="0"/>
              <a:t>调试修改后的六模块</a:t>
            </a:r>
            <a:endParaRPr lang="en-US" altLang="zh-CN" b="1" dirty="0"/>
          </a:p>
        </p:txBody>
      </p:sp>
      <p:grpSp>
        <p:nvGrpSpPr>
          <p:cNvPr id="329" name="组合 328"/>
          <p:cNvGrpSpPr/>
          <p:nvPr/>
        </p:nvGrpSpPr>
        <p:grpSpPr>
          <a:xfrm>
            <a:off x="287337" y="2729506"/>
            <a:ext cx="10880672" cy="3065119"/>
            <a:chOff x="161119" y="2824780"/>
            <a:chExt cx="9645762" cy="2870189"/>
          </a:xfrm>
        </p:grpSpPr>
        <p:sp>
          <p:nvSpPr>
            <p:cNvPr id="182" name="箭头: 下 181"/>
            <p:cNvSpPr/>
            <p:nvPr/>
          </p:nvSpPr>
          <p:spPr>
            <a:xfrm rot="16200000">
              <a:off x="1089357" y="3878750"/>
              <a:ext cx="98576" cy="11459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167742" y="3673461"/>
              <a:ext cx="868283" cy="4401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</a:rPr>
                <a:t>A_BUF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161119" y="4188429"/>
              <a:ext cx="868282" cy="406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</a:rPr>
                <a:t>B_BUF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3" name="矩形 212"/>
            <p:cNvSpPr/>
            <p:nvPr/>
          </p:nvSpPr>
          <p:spPr>
            <a:xfrm rot="5400000">
              <a:off x="3177384" y="1387037"/>
              <a:ext cx="2168412" cy="611465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5" name="矩形 214"/>
            <p:cNvSpPr/>
            <p:nvPr/>
          </p:nvSpPr>
          <p:spPr>
            <a:xfrm>
              <a:off x="189458" y="4802919"/>
              <a:ext cx="868282" cy="690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</a:rPr>
                <a:t>C_BUF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0" name="箭头: 下 219"/>
            <p:cNvSpPr/>
            <p:nvPr/>
          </p:nvSpPr>
          <p:spPr>
            <a:xfrm rot="16200000">
              <a:off x="1078407" y="4334334"/>
              <a:ext cx="98576" cy="11459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箭头: 下 220"/>
            <p:cNvSpPr/>
            <p:nvPr/>
          </p:nvSpPr>
          <p:spPr>
            <a:xfrm rot="16200000">
              <a:off x="1097679" y="4963756"/>
              <a:ext cx="98576" cy="11459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2" name="组合 221"/>
            <p:cNvGrpSpPr/>
            <p:nvPr/>
          </p:nvGrpSpPr>
          <p:grpSpPr>
            <a:xfrm rot="5400000">
              <a:off x="1394813" y="4751922"/>
              <a:ext cx="369332" cy="589470"/>
              <a:chOff x="5297996" y="4819018"/>
              <a:chExt cx="600472" cy="865502"/>
            </a:xfrm>
          </p:grpSpPr>
          <p:grpSp>
            <p:nvGrpSpPr>
              <p:cNvPr id="223" name="组合 222"/>
              <p:cNvGrpSpPr/>
              <p:nvPr/>
            </p:nvGrpSpPr>
            <p:grpSpPr>
              <a:xfrm>
                <a:off x="5348028" y="5256971"/>
                <a:ext cx="488704" cy="373740"/>
                <a:chOff x="5349576" y="5017061"/>
                <a:chExt cx="488704" cy="373740"/>
              </a:xfrm>
            </p:grpSpPr>
            <p:grpSp>
              <p:nvGrpSpPr>
                <p:cNvPr id="229" name="组合 228"/>
                <p:cNvGrpSpPr/>
                <p:nvPr/>
              </p:nvGrpSpPr>
              <p:grpSpPr>
                <a:xfrm>
                  <a:off x="5349576" y="5017061"/>
                  <a:ext cx="488704" cy="185728"/>
                  <a:chOff x="5349576" y="5017061"/>
                  <a:chExt cx="488704" cy="185728"/>
                </a:xfrm>
              </p:grpSpPr>
              <p:sp>
                <p:nvSpPr>
                  <p:cNvPr id="233" name="矩形 232"/>
                  <p:cNvSpPr/>
                  <p:nvPr/>
                </p:nvSpPr>
                <p:spPr>
                  <a:xfrm>
                    <a:off x="5349576" y="5017061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34" name="矩形 233"/>
                  <p:cNvSpPr/>
                  <p:nvPr/>
                </p:nvSpPr>
                <p:spPr>
                  <a:xfrm>
                    <a:off x="5349576" y="5110640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230" name="组合 229"/>
                <p:cNvGrpSpPr/>
                <p:nvPr/>
              </p:nvGrpSpPr>
              <p:grpSpPr>
                <a:xfrm>
                  <a:off x="5349576" y="5205073"/>
                  <a:ext cx="488704" cy="185728"/>
                  <a:chOff x="5349576" y="5017061"/>
                  <a:chExt cx="488704" cy="185728"/>
                </a:xfrm>
              </p:grpSpPr>
              <p:sp>
                <p:nvSpPr>
                  <p:cNvPr id="231" name="矩形 230"/>
                  <p:cNvSpPr/>
                  <p:nvPr/>
                </p:nvSpPr>
                <p:spPr>
                  <a:xfrm>
                    <a:off x="5349576" y="5017061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32" name="矩形 231"/>
                  <p:cNvSpPr/>
                  <p:nvPr/>
                </p:nvSpPr>
                <p:spPr>
                  <a:xfrm>
                    <a:off x="5349576" y="5110640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grpSp>
            <p:nvGrpSpPr>
              <p:cNvPr id="224" name="组合 223"/>
              <p:cNvGrpSpPr/>
              <p:nvPr/>
            </p:nvGrpSpPr>
            <p:grpSpPr>
              <a:xfrm>
                <a:off x="5349576" y="4851933"/>
                <a:ext cx="488704" cy="185728"/>
                <a:chOff x="5349576" y="5017061"/>
                <a:chExt cx="488704" cy="185728"/>
              </a:xfrm>
            </p:grpSpPr>
            <p:sp>
              <p:nvSpPr>
                <p:cNvPr id="227" name="矩形 226"/>
                <p:cNvSpPr/>
                <p:nvPr/>
              </p:nvSpPr>
              <p:spPr>
                <a:xfrm>
                  <a:off x="5349576" y="5017061"/>
                  <a:ext cx="488704" cy="921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8" name="矩形 227"/>
                <p:cNvSpPr/>
                <p:nvPr/>
              </p:nvSpPr>
              <p:spPr>
                <a:xfrm>
                  <a:off x="5349576" y="5110640"/>
                  <a:ext cx="488704" cy="921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25" name="文本框 224"/>
              <p:cNvSpPr txBox="1"/>
              <p:nvPr/>
            </p:nvSpPr>
            <p:spPr>
              <a:xfrm rot="5400000">
                <a:off x="5483339" y="4910153"/>
                <a:ext cx="286552" cy="339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…</a:t>
                </a:r>
                <a:endParaRPr lang="zh-CN" altLang="en-US" sz="1200" dirty="0"/>
              </a:p>
            </p:txBody>
          </p:sp>
          <p:sp>
            <p:nvSpPr>
              <p:cNvPr id="226" name="矩形 225"/>
              <p:cNvSpPr/>
              <p:nvPr/>
            </p:nvSpPr>
            <p:spPr>
              <a:xfrm flipH="1">
                <a:off x="5297996" y="4819018"/>
                <a:ext cx="600472" cy="86550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49" name="组合 248"/>
            <p:cNvGrpSpPr/>
            <p:nvPr/>
          </p:nvGrpSpPr>
          <p:grpSpPr>
            <a:xfrm rot="5400000">
              <a:off x="1398933" y="4125558"/>
              <a:ext cx="369332" cy="589470"/>
              <a:chOff x="5297996" y="4819018"/>
              <a:chExt cx="600472" cy="865502"/>
            </a:xfrm>
          </p:grpSpPr>
          <p:grpSp>
            <p:nvGrpSpPr>
              <p:cNvPr id="250" name="组合 249"/>
              <p:cNvGrpSpPr/>
              <p:nvPr/>
            </p:nvGrpSpPr>
            <p:grpSpPr>
              <a:xfrm>
                <a:off x="5348028" y="5256971"/>
                <a:ext cx="488704" cy="373740"/>
                <a:chOff x="5349576" y="5017061"/>
                <a:chExt cx="488704" cy="373740"/>
              </a:xfrm>
            </p:grpSpPr>
            <p:grpSp>
              <p:nvGrpSpPr>
                <p:cNvPr id="256" name="组合 255"/>
                <p:cNvGrpSpPr/>
                <p:nvPr/>
              </p:nvGrpSpPr>
              <p:grpSpPr>
                <a:xfrm>
                  <a:off x="5349576" y="5017061"/>
                  <a:ext cx="488704" cy="185728"/>
                  <a:chOff x="5349576" y="5017061"/>
                  <a:chExt cx="488704" cy="185728"/>
                </a:xfrm>
              </p:grpSpPr>
              <p:sp>
                <p:nvSpPr>
                  <p:cNvPr id="260" name="矩形 259"/>
                  <p:cNvSpPr/>
                  <p:nvPr/>
                </p:nvSpPr>
                <p:spPr>
                  <a:xfrm>
                    <a:off x="5349576" y="5017061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61" name="矩形 260"/>
                  <p:cNvSpPr/>
                  <p:nvPr/>
                </p:nvSpPr>
                <p:spPr>
                  <a:xfrm>
                    <a:off x="5349576" y="5110640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257" name="组合 256"/>
                <p:cNvGrpSpPr/>
                <p:nvPr/>
              </p:nvGrpSpPr>
              <p:grpSpPr>
                <a:xfrm>
                  <a:off x="5349576" y="5205073"/>
                  <a:ext cx="488704" cy="185728"/>
                  <a:chOff x="5349576" y="5017061"/>
                  <a:chExt cx="488704" cy="185728"/>
                </a:xfrm>
              </p:grpSpPr>
              <p:sp>
                <p:nvSpPr>
                  <p:cNvPr id="258" name="矩形 257"/>
                  <p:cNvSpPr/>
                  <p:nvPr/>
                </p:nvSpPr>
                <p:spPr>
                  <a:xfrm>
                    <a:off x="5349576" y="5017061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59" name="矩形 258"/>
                  <p:cNvSpPr/>
                  <p:nvPr/>
                </p:nvSpPr>
                <p:spPr>
                  <a:xfrm>
                    <a:off x="5349576" y="5110640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grpSp>
            <p:nvGrpSpPr>
              <p:cNvPr id="251" name="组合 250"/>
              <p:cNvGrpSpPr/>
              <p:nvPr/>
            </p:nvGrpSpPr>
            <p:grpSpPr>
              <a:xfrm>
                <a:off x="5349576" y="4851933"/>
                <a:ext cx="488704" cy="185728"/>
                <a:chOff x="5349576" y="5017061"/>
                <a:chExt cx="488704" cy="185728"/>
              </a:xfrm>
            </p:grpSpPr>
            <p:sp>
              <p:nvSpPr>
                <p:cNvPr id="254" name="矩形 253"/>
                <p:cNvSpPr/>
                <p:nvPr/>
              </p:nvSpPr>
              <p:spPr>
                <a:xfrm>
                  <a:off x="5349576" y="5017061"/>
                  <a:ext cx="488704" cy="921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5" name="矩形 254"/>
                <p:cNvSpPr/>
                <p:nvPr/>
              </p:nvSpPr>
              <p:spPr>
                <a:xfrm>
                  <a:off x="5349576" y="5110640"/>
                  <a:ext cx="488704" cy="921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52" name="文本框 251"/>
              <p:cNvSpPr txBox="1"/>
              <p:nvPr/>
            </p:nvSpPr>
            <p:spPr>
              <a:xfrm rot="5400000">
                <a:off x="5483339" y="4910153"/>
                <a:ext cx="286552" cy="339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…</a:t>
                </a:r>
                <a:endParaRPr lang="zh-CN" altLang="en-US" sz="1200" dirty="0"/>
              </a:p>
            </p:txBody>
          </p:sp>
          <p:sp>
            <p:nvSpPr>
              <p:cNvPr id="253" name="矩形 252"/>
              <p:cNvSpPr/>
              <p:nvPr/>
            </p:nvSpPr>
            <p:spPr>
              <a:xfrm flipH="1">
                <a:off x="5297996" y="4819018"/>
                <a:ext cx="600472" cy="86550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62" name="组合 261"/>
            <p:cNvGrpSpPr/>
            <p:nvPr/>
          </p:nvGrpSpPr>
          <p:grpSpPr>
            <a:xfrm rot="5400000">
              <a:off x="1400588" y="3641310"/>
              <a:ext cx="369332" cy="589470"/>
              <a:chOff x="5297996" y="4819018"/>
              <a:chExt cx="600472" cy="865502"/>
            </a:xfrm>
          </p:grpSpPr>
          <p:grpSp>
            <p:nvGrpSpPr>
              <p:cNvPr id="263" name="组合 262"/>
              <p:cNvGrpSpPr/>
              <p:nvPr/>
            </p:nvGrpSpPr>
            <p:grpSpPr>
              <a:xfrm>
                <a:off x="5348028" y="5256971"/>
                <a:ext cx="488704" cy="373740"/>
                <a:chOff x="5349576" y="5017061"/>
                <a:chExt cx="488704" cy="373740"/>
              </a:xfrm>
            </p:grpSpPr>
            <p:grpSp>
              <p:nvGrpSpPr>
                <p:cNvPr id="269" name="组合 268"/>
                <p:cNvGrpSpPr/>
                <p:nvPr/>
              </p:nvGrpSpPr>
              <p:grpSpPr>
                <a:xfrm>
                  <a:off x="5349576" y="5017061"/>
                  <a:ext cx="488704" cy="185728"/>
                  <a:chOff x="5349576" y="5017061"/>
                  <a:chExt cx="488704" cy="185728"/>
                </a:xfrm>
              </p:grpSpPr>
              <p:sp>
                <p:nvSpPr>
                  <p:cNvPr id="273" name="矩形 272"/>
                  <p:cNvSpPr/>
                  <p:nvPr/>
                </p:nvSpPr>
                <p:spPr>
                  <a:xfrm>
                    <a:off x="5349576" y="5017061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74" name="矩形 273"/>
                  <p:cNvSpPr/>
                  <p:nvPr/>
                </p:nvSpPr>
                <p:spPr>
                  <a:xfrm>
                    <a:off x="5349576" y="5110640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270" name="组合 269"/>
                <p:cNvGrpSpPr/>
                <p:nvPr/>
              </p:nvGrpSpPr>
              <p:grpSpPr>
                <a:xfrm>
                  <a:off x="5349576" y="5205073"/>
                  <a:ext cx="488704" cy="185728"/>
                  <a:chOff x="5349576" y="5017061"/>
                  <a:chExt cx="488704" cy="185728"/>
                </a:xfrm>
              </p:grpSpPr>
              <p:sp>
                <p:nvSpPr>
                  <p:cNvPr id="271" name="矩形 270"/>
                  <p:cNvSpPr/>
                  <p:nvPr/>
                </p:nvSpPr>
                <p:spPr>
                  <a:xfrm>
                    <a:off x="5349576" y="5017061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72" name="矩形 271"/>
                  <p:cNvSpPr/>
                  <p:nvPr/>
                </p:nvSpPr>
                <p:spPr>
                  <a:xfrm>
                    <a:off x="5349576" y="5110640"/>
                    <a:ext cx="488704" cy="921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grpSp>
            <p:nvGrpSpPr>
              <p:cNvPr id="264" name="组合 263"/>
              <p:cNvGrpSpPr/>
              <p:nvPr/>
            </p:nvGrpSpPr>
            <p:grpSpPr>
              <a:xfrm>
                <a:off x="5349576" y="4851933"/>
                <a:ext cx="488704" cy="185728"/>
                <a:chOff x="5349576" y="5017061"/>
                <a:chExt cx="488704" cy="185728"/>
              </a:xfrm>
            </p:grpSpPr>
            <p:sp>
              <p:nvSpPr>
                <p:cNvPr id="267" name="矩形 266"/>
                <p:cNvSpPr/>
                <p:nvPr/>
              </p:nvSpPr>
              <p:spPr>
                <a:xfrm>
                  <a:off x="5349576" y="5017061"/>
                  <a:ext cx="488704" cy="921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8" name="矩形 267"/>
                <p:cNvSpPr/>
                <p:nvPr/>
              </p:nvSpPr>
              <p:spPr>
                <a:xfrm>
                  <a:off x="5349576" y="5110640"/>
                  <a:ext cx="488704" cy="921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65" name="文本框 264"/>
              <p:cNvSpPr txBox="1"/>
              <p:nvPr/>
            </p:nvSpPr>
            <p:spPr>
              <a:xfrm rot="5400000">
                <a:off x="5483339" y="4910153"/>
                <a:ext cx="286552" cy="339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…</a:t>
                </a:r>
                <a:endParaRPr lang="zh-CN" altLang="en-US" sz="1200" dirty="0"/>
              </a:p>
            </p:txBody>
          </p:sp>
          <p:sp>
            <p:nvSpPr>
              <p:cNvPr id="266" name="矩形 265"/>
              <p:cNvSpPr/>
              <p:nvPr/>
            </p:nvSpPr>
            <p:spPr>
              <a:xfrm flipH="1">
                <a:off x="5297996" y="4819018"/>
                <a:ext cx="600472" cy="86550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11" name="箭头: 下 310"/>
            <p:cNvSpPr/>
            <p:nvPr/>
          </p:nvSpPr>
          <p:spPr>
            <a:xfrm rot="16200000">
              <a:off x="4334184" y="2593761"/>
              <a:ext cx="153739" cy="497294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文本框 311"/>
            <p:cNvSpPr txBox="1"/>
            <p:nvPr/>
          </p:nvSpPr>
          <p:spPr>
            <a:xfrm>
              <a:off x="1838160" y="4776391"/>
              <a:ext cx="4257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 err="1">
                  <a:solidFill>
                    <a:sysClr val="windowText" lastClr="000000"/>
                  </a:solidFill>
                </a:rPr>
                <a:t>Vc</a:t>
              </a:r>
              <a:endParaRPr lang="zh-CN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1790791" y="3655820"/>
              <a:ext cx="4994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 err="1">
                  <a:solidFill>
                    <a:sysClr val="windowText" lastClr="000000"/>
                  </a:solidFill>
                </a:rPr>
                <a:t>Va</a:t>
              </a:r>
              <a:endParaRPr lang="zh-CN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 flipH="1">
              <a:off x="2512790" y="4284788"/>
              <a:ext cx="1063344" cy="3228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BRowExp</a:t>
              </a:r>
              <a:endParaRPr lang="zh-CN" altLang="en-US" sz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93" name="矩形 292"/>
            <p:cNvSpPr/>
            <p:nvPr/>
          </p:nvSpPr>
          <p:spPr>
            <a:xfrm flipH="1">
              <a:off x="2501390" y="3859231"/>
              <a:ext cx="1063344" cy="3228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ARowExp</a:t>
              </a:r>
              <a:endParaRPr lang="zh-CN" altLang="en-US" sz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95" name="矩形 294"/>
            <p:cNvSpPr/>
            <p:nvPr/>
          </p:nvSpPr>
          <p:spPr>
            <a:xfrm flipH="1">
              <a:off x="2434983" y="3621671"/>
              <a:ext cx="2640396" cy="10639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97" name="文本框 296"/>
            <p:cNvSpPr txBox="1"/>
            <p:nvPr/>
          </p:nvSpPr>
          <p:spPr>
            <a:xfrm>
              <a:off x="3596055" y="3743678"/>
              <a:ext cx="8478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AVecExp</a:t>
              </a:r>
              <a:endParaRPr lang="zh-CN" altLang="en-US" sz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98" name="箭头: 右 297"/>
            <p:cNvSpPr/>
            <p:nvPr/>
          </p:nvSpPr>
          <p:spPr>
            <a:xfrm>
              <a:off x="3593874" y="3958303"/>
              <a:ext cx="891254" cy="852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文本框 299"/>
            <p:cNvSpPr txBox="1"/>
            <p:nvPr/>
          </p:nvSpPr>
          <p:spPr>
            <a:xfrm>
              <a:off x="3436437" y="4195013"/>
              <a:ext cx="115400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BVecExp</a:t>
              </a:r>
              <a:endParaRPr lang="zh-CN" altLang="en-US" sz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02" name="箭头: 右 301"/>
            <p:cNvSpPr/>
            <p:nvPr/>
          </p:nvSpPr>
          <p:spPr>
            <a:xfrm>
              <a:off x="3554862" y="4393922"/>
              <a:ext cx="930266" cy="1013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箭头: 下 304"/>
            <p:cNvSpPr/>
            <p:nvPr/>
          </p:nvSpPr>
          <p:spPr>
            <a:xfrm rot="16200000">
              <a:off x="2140091" y="3702793"/>
              <a:ext cx="100985" cy="56710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箭头: 下 308"/>
            <p:cNvSpPr/>
            <p:nvPr/>
          </p:nvSpPr>
          <p:spPr>
            <a:xfrm rot="16200000">
              <a:off x="2150283" y="4180461"/>
              <a:ext cx="100987" cy="56710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1712941" y="4153672"/>
              <a:ext cx="6418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ysClr val="windowText" lastClr="000000"/>
                  </a:solidFill>
                </a:rPr>
                <a:t>Bb</a:t>
              </a:r>
              <a:endParaRPr lang="zh-CN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4" name="箭头: 手杖形 313"/>
            <p:cNvSpPr/>
            <p:nvPr/>
          </p:nvSpPr>
          <p:spPr>
            <a:xfrm>
              <a:off x="2267699" y="3521759"/>
              <a:ext cx="3894737" cy="411220"/>
            </a:xfrm>
            <a:prstGeom prst="uturnArrow">
              <a:avLst>
                <a:gd name="adj1" fmla="val 13626"/>
                <a:gd name="adj2" fmla="val 25000"/>
                <a:gd name="adj3" fmla="val 25000"/>
                <a:gd name="adj4" fmla="val 43750"/>
                <a:gd name="adj5" fmla="val 7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6" name="文本框 315"/>
            <p:cNvSpPr txBox="1"/>
            <p:nvPr/>
          </p:nvSpPr>
          <p:spPr>
            <a:xfrm>
              <a:off x="2527152" y="3522976"/>
              <a:ext cx="19235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ScaleCompute</a:t>
              </a:r>
              <a:endParaRPr lang="zh-CN" altLang="en-US" sz="1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17" name="矩形 316"/>
            <p:cNvSpPr/>
            <p:nvPr/>
          </p:nvSpPr>
          <p:spPr>
            <a:xfrm flipH="1">
              <a:off x="4485415" y="3743678"/>
              <a:ext cx="528102" cy="86400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Get</a:t>
              </a:r>
            </a:p>
            <a:p>
              <a:pPr algn="ctr"/>
              <a:r>
                <a:rPr lang="en-US" altLang="zh-CN" sz="12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Scale</a:t>
              </a:r>
              <a:endParaRPr lang="zh-CN" altLang="en-US" sz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18" name="矩形 317"/>
            <p:cNvSpPr/>
            <p:nvPr/>
          </p:nvSpPr>
          <p:spPr>
            <a:xfrm flipH="1">
              <a:off x="5682738" y="3863367"/>
              <a:ext cx="787558" cy="62462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ScaleVa</a:t>
              </a:r>
              <a:endParaRPr lang="zh-CN" altLang="en-US" sz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19" name="箭头: 右 318"/>
            <p:cNvSpPr/>
            <p:nvPr/>
          </p:nvSpPr>
          <p:spPr>
            <a:xfrm>
              <a:off x="5048196" y="4142484"/>
              <a:ext cx="621543" cy="4935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文本框 321"/>
            <p:cNvSpPr txBox="1"/>
            <p:nvPr/>
          </p:nvSpPr>
          <p:spPr>
            <a:xfrm>
              <a:off x="5048196" y="3845770"/>
              <a:ext cx="6917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</a:rPr>
                <a:t>scale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箭头: 右 4"/>
            <p:cNvSpPr/>
            <p:nvPr/>
          </p:nvSpPr>
          <p:spPr>
            <a:xfrm>
              <a:off x="6479749" y="4119262"/>
              <a:ext cx="398127" cy="1471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5"/>
            <p:cNvSpPr txBox="1"/>
            <p:nvPr/>
          </p:nvSpPr>
          <p:spPr>
            <a:xfrm>
              <a:off x="6459886" y="3866430"/>
              <a:ext cx="40970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 err="1">
                  <a:solidFill>
                    <a:sysClr val="windowText" lastClr="000000"/>
                  </a:solidFill>
                </a:rPr>
                <a:t>Va</a:t>
              </a:r>
              <a:r>
                <a:rPr lang="en-US" altLang="zh-CN" sz="1400" b="1" dirty="0">
                  <a:solidFill>
                    <a:sysClr val="windowText" lastClr="000000"/>
                  </a:solidFill>
                </a:rPr>
                <a:t>’</a:t>
              </a:r>
              <a:endParaRPr lang="zh-CN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矩形 6"/>
            <p:cNvSpPr/>
            <p:nvPr/>
          </p:nvSpPr>
          <p:spPr>
            <a:xfrm rot="10800000" flipH="1">
              <a:off x="6900788" y="3487830"/>
              <a:ext cx="366490" cy="19479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altLang="zh-CN" sz="1600" dirty="0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SteamCtrl</a:t>
              </a:r>
              <a:endParaRPr lang="zh-CN" altLang="en-US" sz="16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箭头: 圆角右 15"/>
            <p:cNvSpPr/>
            <p:nvPr/>
          </p:nvSpPr>
          <p:spPr>
            <a:xfrm flipV="1">
              <a:off x="2232741" y="4494409"/>
              <a:ext cx="4664785" cy="362661"/>
            </a:xfrm>
            <a:prstGeom prst="bentArrow">
              <a:avLst>
                <a:gd name="adj1" fmla="val 21091"/>
                <a:gd name="adj2" fmla="val 25000"/>
                <a:gd name="adj3" fmla="val 25000"/>
                <a:gd name="adj4" fmla="val 528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345281" y="4440940"/>
              <a:ext cx="6418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ysClr val="windowText" lastClr="000000"/>
                  </a:solidFill>
                </a:rPr>
                <a:t>Bb</a:t>
              </a:r>
              <a:endParaRPr lang="zh-CN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箭头: 下 17"/>
            <p:cNvSpPr/>
            <p:nvPr/>
          </p:nvSpPr>
          <p:spPr>
            <a:xfrm rot="5400000">
              <a:off x="3886494" y="2450931"/>
              <a:ext cx="138916" cy="584384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箭头: 下 18"/>
            <p:cNvSpPr/>
            <p:nvPr/>
          </p:nvSpPr>
          <p:spPr>
            <a:xfrm rot="16200000">
              <a:off x="7413947" y="3782725"/>
              <a:ext cx="124020" cy="2191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7596056" y="3291852"/>
              <a:ext cx="2104622" cy="2321763"/>
              <a:chOff x="8718149" y="3320425"/>
              <a:chExt cx="1846034" cy="1863531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8821578" y="4903961"/>
                <a:ext cx="501970" cy="18811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ysClr val="windowText" lastClr="000000"/>
                    </a:solidFill>
                  </a:rPr>
                  <a:t>acc</a:t>
                </a:r>
                <a:endParaRPr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16" name="组合 215"/>
              <p:cNvGrpSpPr/>
              <p:nvPr/>
            </p:nvGrpSpPr>
            <p:grpSpPr>
              <a:xfrm>
                <a:off x="8845895" y="3421489"/>
                <a:ext cx="1616735" cy="1408818"/>
                <a:chOff x="10205063" y="3633438"/>
                <a:chExt cx="1745505" cy="1664583"/>
              </a:xfrm>
            </p:grpSpPr>
            <p:grpSp>
              <p:nvGrpSpPr>
                <p:cNvPr id="108" name="组合 107"/>
                <p:cNvGrpSpPr/>
                <p:nvPr/>
              </p:nvGrpSpPr>
              <p:grpSpPr>
                <a:xfrm>
                  <a:off x="10295712" y="3711416"/>
                  <a:ext cx="1592205" cy="1531771"/>
                  <a:chOff x="8740378" y="4608679"/>
                  <a:chExt cx="1464072" cy="1245416"/>
                </a:xfrm>
              </p:grpSpPr>
              <p:sp>
                <p:nvSpPr>
                  <p:cNvPr id="93" name="矩形 92"/>
                  <p:cNvSpPr/>
                  <p:nvPr/>
                </p:nvSpPr>
                <p:spPr>
                  <a:xfrm>
                    <a:off x="8740378" y="4608679"/>
                    <a:ext cx="440114" cy="38956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96" name="矩形 95"/>
                  <p:cNvSpPr/>
                  <p:nvPr/>
                </p:nvSpPr>
                <p:spPr>
                  <a:xfrm>
                    <a:off x="9252357" y="4608679"/>
                    <a:ext cx="440114" cy="38956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97" name="矩形 96"/>
                  <p:cNvSpPr/>
                  <p:nvPr/>
                </p:nvSpPr>
                <p:spPr>
                  <a:xfrm>
                    <a:off x="9764336" y="4608679"/>
                    <a:ext cx="440114" cy="38956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98" name="矩形 97"/>
                  <p:cNvSpPr/>
                  <p:nvPr/>
                </p:nvSpPr>
                <p:spPr>
                  <a:xfrm>
                    <a:off x="8740378" y="5036140"/>
                    <a:ext cx="440114" cy="38956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2" name="矩形 101"/>
                  <p:cNvSpPr/>
                  <p:nvPr/>
                </p:nvSpPr>
                <p:spPr>
                  <a:xfrm>
                    <a:off x="9252357" y="5036140"/>
                    <a:ext cx="440114" cy="38956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3" name="矩形 102"/>
                  <p:cNvSpPr/>
                  <p:nvPr/>
                </p:nvSpPr>
                <p:spPr>
                  <a:xfrm>
                    <a:off x="9764336" y="5036140"/>
                    <a:ext cx="440114" cy="38956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4" name="矩形 103"/>
                  <p:cNvSpPr/>
                  <p:nvPr/>
                </p:nvSpPr>
                <p:spPr>
                  <a:xfrm>
                    <a:off x="8740378" y="5464533"/>
                    <a:ext cx="440114" cy="38956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5" name="矩形 104"/>
                  <p:cNvSpPr/>
                  <p:nvPr/>
                </p:nvSpPr>
                <p:spPr>
                  <a:xfrm>
                    <a:off x="9252357" y="5464533"/>
                    <a:ext cx="440114" cy="38956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6" name="矩形 105"/>
                  <p:cNvSpPr/>
                  <p:nvPr/>
                </p:nvSpPr>
                <p:spPr>
                  <a:xfrm>
                    <a:off x="9764336" y="5464533"/>
                    <a:ext cx="440114" cy="38956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sp>
              <p:nvSpPr>
                <p:cNvPr id="107" name="矩形 106"/>
                <p:cNvSpPr/>
                <p:nvPr/>
              </p:nvSpPr>
              <p:spPr>
                <a:xfrm>
                  <a:off x="10205063" y="3633438"/>
                  <a:ext cx="1745505" cy="1664583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08" name="矩形 207"/>
              <p:cNvSpPr/>
              <p:nvPr/>
            </p:nvSpPr>
            <p:spPr>
              <a:xfrm>
                <a:off x="9395944" y="4903961"/>
                <a:ext cx="501970" cy="18811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ysClr val="windowText" lastClr="000000"/>
                    </a:solidFill>
                  </a:rPr>
                  <a:t>acc</a:t>
                </a:r>
                <a:endParaRPr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9" name="矩形 208"/>
              <p:cNvSpPr/>
              <p:nvPr/>
            </p:nvSpPr>
            <p:spPr>
              <a:xfrm>
                <a:off x="9970310" y="4903961"/>
                <a:ext cx="501970" cy="18811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ysClr val="windowText" lastClr="000000"/>
                    </a:solidFill>
                  </a:rPr>
                  <a:t>acc</a:t>
                </a:r>
                <a:endParaRPr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 rot="10800000" flipH="1">
                <a:off x="8718149" y="3320425"/>
                <a:ext cx="1846034" cy="186353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zh-CN" altLang="en-US" sz="16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4" name="箭头: 下 23"/>
            <p:cNvSpPr/>
            <p:nvPr/>
          </p:nvSpPr>
          <p:spPr>
            <a:xfrm rot="16200000">
              <a:off x="7394953" y="4432608"/>
              <a:ext cx="124020" cy="219166"/>
            </a:xfrm>
            <a:prstGeom prst="downArrow">
              <a:avLst>
                <a:gd name="adj1" fmla="val 50000"/>
                <a:gd name="adj2" fmla="val 3464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箭头: 下 24"/>
            <p:cNvSpPr/>
            <p:nvPr/>
          </p:nvSpPr>
          <p:spPr>
            <a:xfrm rot="16200000">
              <a:off x="7403430" y="5203987"/>
              <a:ext cx="124020" cy="2191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箭头: 下 25"/>
            <p:cNvSpPr/>
            <p:nvPr/>
          </p:nvSpPr>
          <p:spPr>
            <a:xfrm rot="5400000">
              <a:off x="7386353" y="5315491"/>
              <a:ext cx="124020" cy="2191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连接符: 肘形 21"/>
            <p:cNvCxnSpPr>
              <a:stCxn id="322" idx="2"/>
            </p:cNvCxnSpPr>
            <p:nvPr/>
          </p:nvCxnSpPr>
          <p:spPr>
            <a:xfrm rot="16200000" flipH="1">
              <a:off x="5846357" y="3762804"/>
              <a:ext cx="1298306" cy="2202902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矩形 281"/>
            <p:cNvSpPr/>
            <p:nvPr/>
          </p:nvSpPr>
          <p:spPr>
            <a:xfrm rot="16200000" flipH="1">
              <a:off x="4038531" y="-73380"/>
              <a:ext cx="2870189" cy="866651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zh-CN" altLang="en-US" sz="16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84" name="文本框 283"/>
            <p:cNvSpPr txBox="1"/>
            <p:nvPr/>
          </p:nvSpPr>
          <p:spPr>
            <a:xfrm>
              <a:off x="1100032" y="2888899"/>
              <a:ext cx="15022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ComputeCtrl</a:t>
              </a:r>
              <a:endParaRPr lang="zh-CN" altLang="en-US" sz="1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文本框 26"/>
          <p:cNvSpPr txBox="1"/>
          <p:nvPr/>
        </p:nvSpPr>
        <p:spPr>
          <a:xfrm>
            <a:off x="503237" y="962924"/>
            <a:ext cx="375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b="1" dirty="0"/>
              <a:t>完成</a:t>
            </a:r>
            <a:r>
              <a:rPr lang="en-US" altLang="zh-CN" b="1" dirty="0"/>
              <a:t>SA</a:t>
            </a:r>
            <a:r>
              <a:rPr lang="zh-CN" altLang="en-US" b="1" dirty="0"/>
              <a:t>的功能调试，修改六模块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2626679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140</Words>
  <Application>Microsoft Office PowerPoint</Application>
  <PresentationFormat>宽屏</PresentationFormat>
  <Paragraphs>59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1_Office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cao yasong</dc:creator>
  <cp:lastModifiedBy>cao yasong</cp:lastModifiedBy>
  <cp:revision>80</cp:revision>
  <dcterms:created xsi:type="dcterms:W3CDTF">2022-12-23T12:01:03Z</dcterms:created>
  <dcterms:modified xsi:type="dcterms:W3CDTF">2023-01-13T01:42:34Z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