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4" r:id="rId2"/>
    <p:sldId id="282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56" r:id="rId15"/>
    <p:sldId id="272" r:id="rId16"/>
    <p:sldId id="257" r:id="rId17"/>
    <p:sldId id="273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74" r:id="rId26"/>
    <p:sldId id="269" r:id="rId27"/>
    <p:sldId id="261" r:id="rId28"/>
    <p:sldId id="259" r:id="rId29"/>
    <p:sldId id="270" r:id="rId30"/>
    <p:sldId id="271" r:id="rId31"/>
    <p:sldId id="275" r:id="rId32"/>
    <p:sldId id="258" r:id="rId33"/>
    <p:sldId id="276" r:id="rId34"/>
    <p:sldId id="277" r:id="rId35"/>
    <p:sldId id="278" r:id="rId36"/>
    <p:sldId id="279" r:id="rId37"/>
    <p:sldId id="281" r:id="rId38"/>
    <p:sldId id="28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3月14日汇报" id="{024C6DB5-163F-4032-8BAE-2C4DF45A6208}">
          <p14:sldIdLst>
            <p14:sldId id="294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</p14:sldIdLst>
        </p14:section>
        <p14:section name="12月16日汇报" id="{748AE322-89C2-46C4-B375-CE8EDBAD25C1}">
          <p14:sldIdLst>
            <p14:sldId id="256"/>
            <p14:sldId id="272"/>
            <p14:sldId id="257"/>
            <p14:sldId id="273"/>
            <p14:sldId id="262"/>
            <p14:sldId id="263"/>
            <p14:sldId id="264"/>
            <p14:sldId id="265"/>
            <p14:sldId id="266"/>
            <p14:sldId id="267"/>
            <p14:sldId id="268"/>
            <p14:sldId id="274"/>
            <p14:sldId id="269"/>
            <p14:sldId id="261"/>
            <p14:sldId id="259"/>
            <p14:sldId id="270"/>
            <p14:sldId id="271"/>
            <p14:sldId id="275"/>
            <p14:sldId id="258"/>
            <p14:sldId id="276"/>
            <p14:sldId id="277"/>
            <p14:sldId id="278"/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7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C87BE-09A5-4016-A9A0-659F19127FAC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EAAEB-F659-4521-B944-AA5A2B7DF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3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EAAEB-F659-4521-B944-AA5A2B7DFE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7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7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5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EAAEB-F659-4521-B944-AA5A2B7DFE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4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5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7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1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8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43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3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7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16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6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16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4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51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8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69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8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6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6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26A8-0A25-4859-A33A-387041C45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7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9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6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1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8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6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4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6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5722-2B39-49FC-8003-496927FEDC1D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45BB-0809-4669-BFBA-B61AD6CD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4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2397"/>
          </a:xfrm>
        </p:spPr>
        <p:txBody>
          <a:bodyPr anchor="ctr">
            <a:normAutofit/>
          </a:bodyPr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 Core</a:t>
            </a: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64118"/>
            <a:ext cx="9144000" cy="2808922"/>
          </a:xfrm>
        </p:spPr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一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、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V100 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SIMT Core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二、网格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、线程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块与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映射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三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、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中基本的执行单元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——Warp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四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、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SIMT 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Core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内部结构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 smtClean="0"/>
              <a:t>五、</a:t>
            </a:r>
            <a:r>
              <a:rPr lang="en-US" altLang="zh-CN" dirty="0" smtClean="0"/>
              <a:t>GPGPU-Sim</a:t>
            </a:r>
            <a:r>
              <a:rPr lang="zh-CN" altLang="en-US" dirty="0" smtClean="0"/>
              <a:t>的</a:t>
            </a:r>
            <a:r>
              <a:rPr lang="zh-CN" altLang="en-US" dirty="0"/>
              <a:t>升级版</a:t>
            </a:r>
            <a:r>
              <a:rPr lang="en-US" altLang="zh-CN" dirty="0" err="1" smtClean="0"/>
              <a:t>Accel</a:t>
            </a:r>
            <a:r>
              <a:rPr lang="en-US" altLang="zh-CN" dirty="0" smtClean="0"/>
              <a:t>-Sim</a:t>
            </a:r>
            <a:r>
              <a:rPr lang="zh-CN" altLang="en-US" dirty="0" smtClean="0"/>
              <a:t>模拟器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DF69-F379-4C35-A226-92FA98EC1DAD}" type="datetime1">
              <a:rPr lang="zh-CN" altLang="en-US" smtClean="0"/>
              <a:t>2023/1/13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（五）操作数收集器</a:t>
            </a: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10</a:t>
            </a:fld>
            <a:endParaRPr lang="en-US"/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1935480" y="915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137" name="Group 106"/>
          <p:cNvGrpSpPr>
            <a:grpSpLocks/>
          </p:cNvGrpSpPr>
          <p:nvPr/>
        </p:nvGrpSpPr>
        <p:grpSpPr bwMode="auto">
          <a:xfrm>
            <a:off x="8853487" y="5694902"/>
            <a:ext cx="2257425" cy="660400"/>
            <a:chOff x="3984" y="3648"/>
            <a:chExt cx="1422" cy="416"/>
          </a:xfrm>
        </p:grpSpPr>
        <p:sp>
          <p:nvSpPr>
            <p:cNvPr id="138" name="Rectangle 5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9" name="Rectangle 6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0" name="Rectangle 7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1" name="Rectangle 8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2" name="Rectangle 9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" name="Rectangle 10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4" name="Oval 11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5" name="Oval 12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6" name="Oval 13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7" name="Oval 14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8" name="Oval 15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9" name="Oval 16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0" name="Line 17"/>
            <p:cNvSpPr>
              <a:spLocks noChangeShapeType="1"/>
            </p:cNvSpPr>
            <p:nvPr/>
          </p:nvSpPr>
          <p:spPr bwMode="auto">
            <a:xfrm>
              <a:off x="4153" y="3879"/>
              <a:ext cx="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auto">
            <a:xfrm>
              <a:off x="4168" y="3859"/>
              <a:ext cx="27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2" name="Line 19"/>
            <p:cNvSpPr>
              <a:spLocks noChangeShapeType="1"/>
            </p:cNvSpPr>
            <p:nvPr/>
          </p:nvSpPr>
          <p:spPr bwMode="auto">
            <a:xfrm>
              <a:off x="4365" y="3913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auto">
            <a:xfrm>
              <a:off x="4398" y="3907"/>
              <a:ext cx="30" cy="39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" name="Line 21"/>
            <p:cNvSpPr>
              <a:spLocks noChangeShapeType="1"/>
            </p:cNvSpPr>
            <p:nvPr/>
          </p:nvSpPr>
          <p:spPr bwMode="auto">
            <a:xfrm flipV="1">
              <a:off x="4365" y="3828"/>
              <a:ext cx="43" cy="1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auto">
            <a:xfrm>
              <a:off x="4398" y="3811"/>
              <a:ext cx="30" cy="40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6" name="Line 23"/>
            <p:cNvSpPr>
              <a:spLocks noChangeShapeType="1"/>
            </p:cNvSpPr>
            <p:nvPr/>
          </p:nvSpPr>
          <p:spPr bwMode="auto">
            <a:xfrm flipV="1">
              <a:off x="4513" y="3864"/>
              <a:ext cx="0" cy="3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auto">
            <a:xfrm>
              <a:off x="4499" y="3884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auto">
            <a:xfrm>
              <a:off x="4499" y="3833"/>
              <a:ext cx="28" cy="41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9" name="Line 26"/>
            <p:cNvSpPr>
              <a:spLocks noChangeShapeType="1"/>
            </p:cNvSpPr>
            <p:nvPr/>
          </p:nvSpPr>
          <p:spPr bwMode="auto">
            <a:xfrm flipV="1">
              <a:off x="4598" y="3921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auto">
            <a:xfrm>
              <a:off x="4631" y="3904"/>
              <a:ext cx="30" cy="39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>
              <a:off x="4598" y="3820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auto">
            <a:xfrm>
              <a:off x="4631" y="3815"/>
              <a:ext cx="30" cy="39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3" name="Line 30"/>
            <p:cNvSpPr>
              <a:spLocks noChangeShapeType="1"/>
            </p:cNvSpPr>
            <p:nvPr/>
          </p:nvSpPr>
          <p:spPr bwMode="auto">
            <a:xfrm>
              <a:off x="4830" y="3882"/>
              <a:ext cx="6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auto">
            <a:xfrm>
              <a:off x="4887" y="3862"/>
              <a:ext cx="28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5" name="Line 32"/>
            <p:cNvSpPr>
              <a:spLocks noChangeShapeType="1"/>
            </p:cNvSpPr>
            <p:nvPr/>
          </p:nvSpPr>
          <p:spPr bwMode="auto">
            <a:xfrm>
              <a:off x="5117" y="3921"/>
              <a:ext cx="32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auto">
            <a:xfrm>
              <a:off x="5097" y="3886"/>
              <a:ext cx="31" cy="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auto">
            <a:xfrm>
              <a:off x="5138" y="3894"/>
              <a:ext cx="31" cy="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8" name="Line 35"/>
            <p:cNvSpPr>
              <a:spLocks noChangeShapeType="1"/>
            </p:cNvSpPr>
            <p:nvPr/>
          </p:nvSpPr>
          <p:spPr bwMode="auto">
            <a:xfrm flipV="1">
              <a:off x="5117" y="3827"/>
              <a:ext cx="32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auto">
            <a:xfrm>
              <a:off x="5097" y="3802"/>
              <a:ext cx="31" cy="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auto">
            <a:xfrm>
              <a:off x="5138" y="3793"/>
              <a:ext cx="31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1" name="Rectangle 38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2" name="Rectangle 39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3" name="Rectangle 40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4" name="Rectangle 41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5" name="Rectangle 42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6" name="Rectangle 43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7" name="Rectangle 44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8" name="Rectangle 45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9" name="Rectangle 46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0" name="Rectangle 47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1" name="Rectangle 48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2" name="Rectangle 49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3" name="Rectangle 50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4" name="Rectangle 51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5" name="Rectangle 52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6" name="Rectangle 53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7" name="Rectangle 54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8" name="Rectangle 55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9" name="Rectangle 56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0" name="Rectangle 57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auto">
            <a:xfrm>
              <a:off x="4365" y="3679"/>
              <a:ext cx="1041" cy="385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auto">
            <a:xfrm>
              <a:off x="4406" y="3971"/>
              <a:ext cx="22" cy="32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3" name="Line 60"/>
            <p:cNvSpPr>
              <a:spLocks noChangeShapeType="1"/>
            </p:cNvSpPr>
            <p:nvPr/>
          </p:nvSpPr>
          <p:spPr bwMode="auto">
            <a:xfrm flipH="1">
              <a:off x="4170" y="3691"/>
              <a:ext cx="4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auto">
            <a:xfrm>
              <a:off x="4153" y="3675"/>
              <a:ext cx="23" cy="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5" name="Line 62"/>
            <p:cNvSpPr>
              <a:spLocks noChangeShapeType="1"/>
            </p:cNvSpPr>
            <p:nvPr/>
          </p:nvSpPr>
          <p:spPr bwMode="auto">
            <a:xfrm>
              <a:off x="4051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auto">
            <a:xfrm>
              <a:off x="4037" y="3792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auto">
            <a:xfrm>
              <a:off x="4128" y="3765"/>
              <a:ext cx="300" cy="25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auto">
            <a:xfrm>
              <a:off x="4117" y="3741"/>
              <a:ext cx="22" cy="3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9" name="Line 66"/>
            <p:cNvSpPr>
              <a:spLocks noChangeShapeType="1"/>
            </p:cNvSpPr>
            <p:nvPr/>
          </p:nvSpPr>
          <p:spPr bwMode="auto">
            <a:xfrm flipV="1">
              <a:off x="4737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auto">
            <a:xfrm>
              <a:off x="4723" y="3792"/>
              <a:ext cx="29" cy="41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1" name="Line 68"/>
            <p:cNvSpPr>
              <a:spLocks noChangeShapeType="1"/>
            </p:cNvSpPr>
            <p:nvPr/>
          </p:nvSpPr>
          <p:spPr bwMode="auto">
            <a:xfrm>
              <a:off x="4879" y="3760"/>
              <a:ext cx="36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auto">
            <a:xfrm>
              <a:off x="4862" y="3741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3" name="Line 70"/>
            <p:cNvSpPr>
              <a:spLocks noChangeShapeType="1"/>
            </p:cNvSpPr>
            <p:nvPr/>
          </p:nvSpPr>
          <p:spPr bwMode="auto">
            <a:xfrm>
              <a:off x="5338" y="3790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4" name="Freeform 71"/>
            <p:cNvSpPr>
              <a:spLocks/>
            </p:cNvSpPr>
            <p:nvPr/>
          </p:nvSpPr>
          <p:spPr bwMode="auto">
            <a:xfrm>
              <a:off x="5384" y="3773"/>
              <a:ext cx="22" cy="33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5" name="Line 72"/>
            <p:cNvSpPr>
              <a:spLocks noChangeShapeType="1"/>
            </p:cNvSpPr>
            <p:nvPr/>
          </p:nvSpPr>
          <p:spPr bwMode="auto">
            <a:xfrm>
              <a:off x="5338" y="3974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auto">
            <a:xfrm>
              <a:off x="5384" y="3958"/>
              <a:ext cx="22" cy="32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7" name="Text Placeholder 2"/>
          <p:cNvSpPr>
            <a:spLocks/>
          </p:cNvSpPr>
          <p:nvPr/>
        </p:nvSpPr>
        <p:spPr bwMode="auto">
          <a:xfrm>
            <a:off x="498959" y="1617913"/>
            <a:ext cx="4846154" cy="2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/>
              <a:t>操作数收集</a:t>
            </a:r>
            <a:r>
              <a:rPr lang="zh-CN" altLang="en-US" sz="2800" dirty="0" smtClean="0"/>
              <a:t>器</a:t>
            </a:r>
            <a:endParaRPr lang="en-CA" altLang="zh-CN" sz="2800" dirty="0" smtClean="0"/>
          </a:p>
          <a:p>
            <a:pPr marL="800100" lvl="1" indent="-342900" defTabSz="4572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/>
              <a:t>交错</a:t>
            </a:r>
            <a:r>
              <a:rPr lang="zh-CN" altLang="en-US" sz="2800" dirty="0"/>
              <a:t>从不同线程获取</a:t>
            </a:r>
            <a:r>
              <a:rPr lang="zh-CN" altLang="en-US" sz="2800" dirty="0" smtClean="0"/>
              <a:t>操作数缓解</a:t>
            </a:r>
            <a:r>
              <a:rPr lang="en-US" altLang="zh-CN" sz="2800" dirty="0" smtClean="0"/>
              <a:t>Bank</a:t>
            </a:r>
            <a:r>
              <a:rPr lang="zh-CN" altLang="en-US" sz="2800" dirty="0" smtClean="0"/>
              <a:t>冲突</a:t>
            </a:r>
            <a:endParaRPr lang="en-CA" b="1" dirty="0">
              <a:latin typeface="Calibri" pitchFamily="34" charset="0"/>
            </a:endParaRPr>
          </a:p>
        </p:txBody>
      </p:sp>
      <p:sp>
        <p:nvSpPr>
          <p:cNvPr id="208" name="Rectangle 6"/>
          <p:cNvSpPr>
            <a:spLocks noChangeArrowheads="1"/>
          </p:cNvSpPr>
          <p:nvPr/>
        </p:nvSpPr>
        <p:spPr bwMode="auto">
          <a:xfrm>
            <a:off x="5416550" y="1178464"/>
            <a:ext cx="1441450" cy="1871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/>
              <a:t>Bank 0</a:t>
            </a:r>
          </a:p>
        </p:txBody>
      </p:sp>
      <p:sp>
        <p:nvSpPr>
          <p:cNvPr id="209" name="Rectangle 7"/>
          <p:cNvSpPr>
            <a:spLocks noChangeArrowheads="1"/>
          </p:cNvSpPr>
          <p:nvPr/>
        </p:nvSpPr>
        <p:spPr bwMode="auto">
          <a:xfrm>
            <a:off x="7000875" y="1178464"/>
            <a:ext cx="1441450" cy="1871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/>
              <a:t>Bank 1</a:t>
            </a:r>
          </a:p>
        </p:txBody>
      </p:sp>
      <p:sp>
        <p:nvSpPr>
          <p:cNvPr id="210" name="Rectangle 8"/>
          <p:cNvSpPr>
            <a:spLocks noChangeArrowheads="1"/>
          </p:cNvSpPr>
          <p:nvPr/>
        </p:nvSpPr>
        <p:spPr bwMode="auto">
          <a:xfrm>
            <a:off x="8585200" y="1178464"/>
            <a:ext cx="1441450" cy="1871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/>
              <a:t>Bank 2</a:t>
            </a:r>
          </a:p>
        </p:txBody>
      </p:sp>
      <p:sp>
        <p:nvSpPr>
          <p:cNvPr id="211" name="Rectangle 9"/>
          <p:cNvSpPr>
            <a:spLocks noChangeArrowheads="1"/>
          </p:cNvSpPr>
          <p:nvPr/>
        </p:nvSpPr>
        <p:spPr bwMode="auto">
          <a:xfrm>
            <a:off x="10169525" y="1178464"/>
            <a:ext cx="1441450" cy="1871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b="1"/>
              <a:t>Bank 3</a:t>
            </a:r>
          </a:p>
        </p:txBody>
      </p:sp>
      <p:sp>
        <p:nvSpPr>
          <p:cNvPr id="212" name="Rectangle 11"/>
          <p:cNvSpPr>
            <a:spLocks noChangeArrowheads="1"/>
          </p:cNvSpPr>
          <p:nvPr/>
        </p:nvSpPr>
        <p:spPr bwMode="auto">
          <a:xfrm>
            <a:off x="5632450" y="1610264"/>
            <a:ext cx="1052513" cy="3603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R0</a:t>
            </a:r>
          </a:p>
        </p:txBody>
      </p:sp>
      <p:sp>
        <p:nvSpPr>
          <p:cNvPr id="213" name="Rectangle 12"/>
          <p:cNvSpPr>
            <a:spLocks noChangeArrowheads="1"/>
          </p:cNvSpPr>
          <p:nvPr/>
        </p:nvSpPr>
        <p:spPr bwMode="auto">
          <a:xfrm>
            <a:off x="7216775" y="1610264"/>
            <a:ext cx="1052513" cy="36036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R1</a:t>
            </a:r>
          </a:p>
        </p:txBody>
      </p:sp>
      <p:sp>
        <p:nvSpPr>
          <p:cNvPr id="214" name="Rectangle 13"/>
          <p:cNvSpPr>
            <a:spLocks noChangeArrowheads="1"/>
          </p:cNvSpPr>
          <p:nvPr/>
        </p:nvSpPr>
        <p:spPr bwMode="auto">
          <a:xfrm>
            <a:off x="8801100" y="1610264"/>
            <a:ext cx="1052513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R2</a:t>
            </a:r>
          </a:p>
        </p:txBody>
      </p:sp>
      <p:sp>
        <p:nvSpPr>
          <p:cNvPr id="215" name="Rectangle 14"/>
          <p:cNvSpPr>
            <a:spLocks noChangeArrowheads="1"/>
          </p:cNvSpPr>
          <p:nvPr/>
        </p:nvSpPr>
        <p:spPr bwMode="auto">
          <a:xfrm>
            <a:off x="10385425" y="1610264"/>
            <a:ext cx="1052513" cy="3603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R3</a:t>
            </a:r>
          </a:p>
        </p:txBody>
      </p:sp>
      <p:sp>
        <p:nvSpPr>
          <p:cNvPr id="216" name="Rectangle 15"/>
          <p:cNvSpPr>
            <a:spLocks noChangeArrowheads="1"/>
          </p:cNvSpPr>
          <p:nvPr/>
        </p:nvSpPr>
        <p:spPr bwMode="auto">
          <a:xfrm>
            <a:off x="5632450" y="1970627"/>
            <a:ext cx="1052513" cy="3603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R4</a:t>
            </a:r>
          </a:p>
        </p:txBody>
      </p:sp>
      <p:sp>
        <p:nvSpPr>
          <p:cNvPr id="217" name="Rectangle 16"/>
          <p:cNvSpPr>
            <a:spLocks noChangeArrowheads="1"/>
          </p:cNvSpPr>
          <p:nvPr/>
        </p:nvSpPr>
        <p:spPr bwMode="auto">
          <a:xfrm>
            <a:off x="7216775" y="1970627"/>
            <a:ext cx="1052513" cy="3603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R5</a:t>
            </a:r>
          </a:p>
        </p:txBody>
      </p:sp>
      <p:sp>
        <p:nvSpPr>
          <p:cNvPr id="218" name="Rectangle 17"/>
          <p:cNvSpPr>
            <a:spLocks noChangeArrowheads="1"/>
          </p:cNvSpPr>
          <p:nvPr/>
        </p:nvSpPr>
        <p:spPr bwMode="auto">
          <a:xfrm>
            <a:off x="8801100" y="1970627"/>
            <a:ext cx="1052513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R6</a:t>
            </a:r>
          </a:p>
        </p:txBody>
      </p:sp>
      <p:sp>
        <p:nvSpPr>
          <p:cNvPr id="219" name="Rectangle 18"/>
          <p:cNvSpPr>
            <a:spLocks noChangeArrowheads="1"/>
          </p:cNvSpPr>
          <p:nvPr/>
        </p:nvSpPr>
        <p:spPr bwMode="auto">
          <a:xfrm>
            <a:off x="10385425" y="1970627"/>
            <a:ext cx="1052513" cy="3603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R7</a:t>
            </a:r>
          </a:p>
        </p:txBody>
      </p:sp>
      <p:sp>
        <p:nvSpPr>
          <p:cNvPr id="221" name="Rectangle 19"/>
          <p:cNvSpPr>
            <a:spLocks noChangeArrowheads="1"/>
          </p:cNvSpPr>
          <p:nvPr/>
        </p:nvSpPr>
        <p:spPr bwMode="auto">
          <a:xfrm>
            <a:off x="5632450" y="2329402"/>
            <a:ext cx="1052513" cy="3603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R8</a:t>
            </a:r>
          </a:p>
        </p:txBody>
      </p:sp>
      <p:sp>
        <p:nvSpPr>
          <p:cNvPr id="222" name="Rectangle 20"/>
          <p:cNvSpPr>
            <a:spLocks noChangeArrowheads="1"/>
          </p:cNvSpPr>
          <p:nvPr/>
        </p:nvSpPr>
        <p:spPr bwMode="auto">
          <a:xfrm>
            <a:off x="7216775" y="2329402"/>
            <a:ext cx="1052513" cy="3603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R9</a:t>
            </a:r>
          </a:p>
        </p:txBody>
      </p:sp>
      <p:sp>
        <p:nvSpPr>
          <p:cNvPr id="223" name="Rectangle 21"/>
          <p:cNvSpPr>
            <a:spLocks noChangeArrowheads="1"/>
          </p:cNvSpPr>
          <p:nvPr/>
        </p:nvSpPr>
        <p:spPr bwMode="auto">
          <a:xfrm>
            <a:off x="8801100" y="2329402"/>
            <a:ext cx="1052513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R10</a:t>
            </a:r>
          </a:p>
        </p:txBody>
      </p:sp>
      <p:sp>
        <p:nvSpPr>
          <p:cNvPr id="224" name="Rectangle 22"/>
          <p:cNvSpPr>
            <a:spLocks noChangeArrowheads="1"/>
          </p:cNvSpPr>
          <p:nvPr/>
        </p:nvSpPr>
        <p:spPr bwMode="auto">
          <a:xfrm>
            <a:off x="10385425" y="2329402"/>
            <a:ext cx="1052513" cy="3603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R11</a:t>
            </a:r>
          </a:p>
        </p:txBody>
      </p:sp>
      <p:sp>
        <p:nvSpPr>
          <p:cNvPr id="225" name="Text Box 23"/>
          <p:cNvSpPr txBox="1">
            <a:spLocks noChangeArrowheads="1"/>
          </p:cNvSpPr>
          <p:nvPr/>
        </p:nvSpPr>
        <p:spPr bwMode="auto">
          <a:xfrm>
            <a:off x="5632450" y="2618327"/>
            <a:ext cx="1052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…</a:t>
            </a:r>
          </a:p>
        </p:txBody>
      </p:sp>
      <p:sp>
        <p:nvSpPr>
          <p:cNvPr id="226" name="Text Box 26"/>
          <p:cNvSpPr txBox="1">
            <a:spLocks noChangeArrowheads="1"/>
          </p:cNvSpPr>
          <p:nvPr/>
        </p:nvSpPr>
        <p:spPr bwMode="auto">
          <a:xfrm>
            <a:off x="7216775" y="2618327"/>
            <a:ext cx="1052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…</a:t>
            </a:r>
          </a:p>
        </p:txBody>
      </p:sp>
      <p:sp>
        <p:nvSpPr>
          <p:cNvPr id="227" name="Text Box 27"/>
          <p:cNvSpPr txBox="1">
            <a:spLocks noChangeArrowheads="1"/>
          </p:cNvSpPr>
          <p:nvPr/>
        </p:nvSpPr>
        <p:spPr bwMode="auto">
          <a:xfrm>
            <a:off x="8801100" y="2618327"/>
            <a:ext cx="1052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…</a:t>
            </a:r>
          </a:p>
        </p:txBody>
      </p:sp>
      <p:sp>
        <p:nvSpPr>
          <p:cNvPr id="228" name="Text Box 28"/>
          <p:cNvSpPr txBox="1">
            <a:spLocks noChangeArrowheads="1"/>
          </p:cNvSpPr>
          <p:nvPr/>
        </p:nvSpPr>
        <p:spPr bwMode="auto">
          <a:xfrm>
            <a:off x="10385425" y="2618327"/>
            <a:ext cx="1052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/>
              <a:t>…</a:t>
            </a:r>
          </a:p>
        </p:txBody>
      </p:sp>
      <p:grpSp>
        <p:nvGrpSpPr>
          <p:cNvPr id="229" name="Group 35"/>
          <p:cNvGrpSpPr>
            <a:grpSpLocks/>
          </p:cNvGrpSpPr>
          <p:nvPr/>
        </p:nvGrpSpPr>
        <p:grpSpPr bwMode="auto">
          <a:xfrm>
            <a:off x="6137275" y="3050127"/>
            <a:ext cx="4810125" cy="828675"/>
            <a:chOff x="1247" y="2296"/>
            <a:chExt cx="3030" cy="522"/>
          </a:xfrm>
        </p:grpSpPr>
        <p:sp>
          <p:nvSpPr>
            <p:cNvPr id="230" name="Text Box 29"/>
            <p:cNvSpPr txBox="1">
              <a:spLocks noChangeArrowheads="1"/>
            </p:cNvSpPr>
            <p:nvPr/>
          </p:nvSpPr>
          <p:spPr bwMode="auto">
            <a:xfrm>
              <a:off x="1247" y="2568"/>
              <a:ext cx="2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add.s32 	R3, R1, R2;</a:t>
              </a:r>
            </a:p>
          </p:txBody>
        </p:sp>
        <p:sp>
          <p:nvSpPr>
            <p:cNvPr id="231" name="Line 32"/>
            <p:cNvSpPr>
              <a:spLocks noChangeShapeType="1"/>
            </p:cNvSpPr>
            <p:nvPr/>
          </p:nvSpPr>
          <p:spPr bwMode="auto">
            <a:xfrm>
              <a:off x="2245" y="2296"/>
              <a:ext cx="59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2" name="Line 33"/>
            <p:cNvSpPr>
              <a:spLocks noChangeShapeType="1"/>
            </p:cNvSpPr>
            <p:nvPr/>
          </p:nvSpPr>
          <p:spPr bwMode="auto">
            <a:xfrm flipH="1">
              <a:off x="3198" y="2296"/>
              <a:ext cx="90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3" name="Text Box 34"/>
            <p:cNvSpPr txBox="1">
              <a:spLocks noChangeArrowheads="1"/>
            </p:cNvSpPr>
            <p:nvPr/>
          </p:nvSpPr>
          <p:spPr bwMode="auto">
            <a:xfrm>
              <a:off x="3457" y="2581"/>
              <a:ext cx="8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No Conflict</a:t>
              </a:r>
            </a:p>
          </p:txBody>
        </p:sp>
      </p:grpSp>
      <p:grpSp>
        <p:nvGrpSpPr>
          <p:cNvPr id="234" name="Group 41"/>
          <p:cNvGrpSpPr>
            <a:grpSpLocks/>
          </p:cNvGrpSpPr>
          <p:nvPr/>
        </p:nvGrpSpPr>
        <p:grpSpPr bwMode="auto">
          <a:xfrm>
            <a:off x="6137275" y="3050127"/>
            <a:ext cx="5457825" cy="1333500"/>
            <a:chOff x="1247" y="2296"/>
            <a:chExt cx="3438" cy="840"/>
          </a:xfrm>
        </p:grpSpPr>
        <p:sp>
          <p:nvSpPr>
            <p:cNvPr id="235" name="Text Box 37"/>
            <p:cNvSpPr txBox="1">
              <a:spLocks noChangeArrowheads="1"/>
            </p:cNvSpPr>
            <p:nvPr/>
          </p:nvSpPr>
          <p:spPr bwMode="auto">
            <a:xfrm>
              <a:off x="1247" y="2886"/>
              <a:ext cx="2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mul.s32 	R3, R0, R4;</a:t>
              </a:r>
            </a:p>
          </p:txBody>
        </p:sp>
        <p:sp>
          <p:nvSpPr>
            <p:cNvPr id="236" name="Line 38"/>
            <p:cNvSpPr>
              <a:spLocks noChangeShapeType="1"/>
            </p:cNvSpPr>
            <p:nvPr/>
          </p:nvSpPr>
          <p:spPr bwMode="auto">
            <a:xfrm>
              <a:off x="1247" y="2296"/>
              <a:ext cx="1588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7" name="Line 39"/>
            <p:cNvSpPr>
              <a:spLocks noChangeShapeType="1"/>
            </p:cNvSpPr>
            <p:nvPr/>
          </p:nvSpPr>
          <p:spPr bwMode="auto">
            <a:xfrm>
              <a:off x="1292" y="2296"/>
              <a:ext cx="1906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8" name="Text Box 40"/>
            <p:cNvSpPr txBox="1">
              <a:spLocks noChangeArrowheads="1"/>
            </p:cNvSpPr>
            <p:nvPr/>
          </p:nvSpPr>
          <p:spPr bwMode="auto">
            <a:xfrm>
              <a:off x="3457" y="2899"/>
              <a:ext cx="1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Conflict at bank 0</a:t>
              </a: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-72818" y="4419600"/>
            <a:ext cx="8302625" cy="2438400"/>
            <a:chOff x="384175" y="1447800"/>
            <a:chExt cx="8302625" cy="2438400"/>
          </a:xfrm>
        </p:grpSpPr>
        <p:sp>
          <p:nvSpPr>
            <p:cNvPr id="240" name="Rectangle 2"/>
            <p:cNvSpPr>
              <a:spLocks noChangeArrowheads="1"/>
            </p:cNvSpPr>
            <p:nvPr/>
          </p:nvSpPr>
          <p:spPr bwMode="auto">
            <a:xfrm>
              <a:off x="457200" y="1447800"/>
              <a:ext cx="5105400" cy="24384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SIMT</a:t>
              </a:r>
              <a:r>
                <a:rPr lang="zh-CN" altLang="en-US" sz="2400" b="1" dirty="0" smtClean="0">
                  <a:solidFill>
                    <a:srgbClr val="009900"/>
                  </a:solidFill>
                </a:rPr>
                <a:t>前端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241" name="Rectangle 4"/>
            <p:cNvSpPr>
              <a:spLocks noChangeArrowheads="1"/>
            </p:cNvSpPr>
            <p:nvPr/>
          </p:nvSpPr>
          <p:spPr bwMode="auto">
            <a:xfrm>
              <a:off x="5562600" y="1447800"/>
              <a:ext cx="3124200" cy="24384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2400" b="1" dirty="0" smtClean="0">
                  <a:solidFill>
                    <a:srgbClr val="FF9933"/>
                  </a:solidFill>
                </a:rPr>
                <a:t>SIMD</a:t>
              </a:r>
              <a:r>
                <a:rPr lang="zh-CN" altLang="en-US" sz="2400" b="1" dirty="0" smtClean="0">
                  <a:solidFill>
                    <a:srgbClr val="FF9933"/>
                  </a:solidFill>
                </a:rPr>
                <a:t>数据路径</a:t>
              </a:r>
              <a:endParaRPr lang="en-US" sz="2400" b="1" dirty="0">
                <a:solidFill>
                  <a:srgbClr val="FF9933"/>
                </a:solidFill>
              </a:endParaRPr>
            </a:p>
          </p:txBody>
        </p:sp>
        <p:grpSp>
          <p:nvGrpSpPr>
            <p:cNvPr id="242" name="Group 5"/>
            <p:cNvGrpSpPr>
              <a:grpSpLocks/>
            </p:cNvGrpSpPr>
            <p:nvPr/>
          </p:nvGrpSpPr>
          <p:grpSpPr bwMode="auto">
            <a:xfrm>
              <a:off x="561975" y="2073277"/>
              <a:ext cx="7867650" cy="1635125"/>
              <a:chOff x="354" y="2506"/>
              <a:chExt cx="4956" cy="1030"/>
            </a:xfrm>
          </p:grpSpPr>
          <p:sp>
            <p:nvSpPr>
              <p:cNvPr id="246" name="Rectangle 6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" name="Rectangle 7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8" name="Rectangle 8"/>
              <p:cNvSpPr>
                <a:spLocks noChangeArrowheads="1"/>
              </p:cNvSpPr>
              <p:nvPr/>
            </p:nvSpPr>
            <p:spPr bwMode="auto">
              <a:xfrm>
                <a:off x="4736" y="2697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249" name="Rectangle 9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0" name="Rectangle 10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1" name="Rectangle 11"/>
              <p:cNvSpPr>
                <a:spLocks noChangeArrowheads="1"/>
              </p:cNvSpPr>
              <p:nvPr/>
            </p:nvSpPr>
            <p:spPr bwMode="auto">
              <a:xfrm>
                <a:off x="4713" y="272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252" name="Rectangle 12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3" name="Rectangle 13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4" name="Rectangle 14"/>
              <p:cNvSpPr>
                <a:spLocks noChangeArrowheads="1"/>
              </p:cNvSpPr>
              <p:nvPr/>
            </p:nvSpPr>
            <p:spPr bwMode="auto">
              <a:xfrm>
                <a:off x="4683" y="275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255" name="Oval 15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" name="Oval 16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7" name="Oval 17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8" name="Oval 18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9" name="Oval 19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1" name="Oval 20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2" name="Line 21"/>
              <p:cNvSpPr>
                <a:spLocks noChangeShapeType="1"/>
              </p:cNvSpPr>
              <p:nvPr/>
            </p:nvSpPr>
            <p:spPr bwMode="auto">
              <a:xfrm>
                <a:off x="944" y="3092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3" name="Freeform 22"/>
              <p:cNvSpPr>
                <a:spLocks/>
              </p:cNvSpPr>
              <p:nvPr/>
            </p:nvSpPr>
            <p:spPr bwMode="auto">
              <a:xfrm>
                <a:off x="994" y="3043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4" name="Line 23"/>
              <p:cNvSpPr>
                <a:spLocks noChangeShapeType="1"/>
              </p:cNvSpPr>
              <p:nvPr/>
            </p:nvSpPr>
            <p:spPr bwMode="auto">
              <a:xfrm>
                <a:off x="1682" y="3173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5" name="Freeform 24"/>
              <p:cNvSpPr>
                <a:spLocks/>
              </p:cNvSpPr>
              <p:nvPr/>
            </p:nvSpPr>
            <p:spPr bwMode="auto">
              <a:xfrm>
                <a:off x="1796" y="3160"/>
                <a:ext cx="107" cy="94"/>
              </a:xfrm>
              <a:custGeom>
                <a:avLst/>
                <a:gdLst/>
                <a:ahLst/>
                <a:cxnLst>
                  <a:cxn ang="0">
                    <a:pos x="227" y="154"/>
                  </a:cxn>
                  <a:cxn ang="0">
                    <a:pos x="0" y="199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227" y="154"/>
                  </a:cxn>
                </a:cxnLst>
                <a:rect l="0" t="0" r="r" b="b"/>
                <a:pathLst>
                  <a:path w="227" h="199">
                    <a:moveTo>
                      <a:pt x="227" y="154"/>
                    </a:moveTo>
                    <a:lnTo>
                      <a:pt x="0" y="199"/>
                    </a:lnTo>
                    <a:cubicBezTo>
                      <a:pt x="49" y="145"/>
                      <a:pt x="69" y="71"/>
                      <a:pt x="55" y="0"/>
                    </a:cubicBezTo>
                    <a:lnTo>
                      <a:pt x="55" y="0"/>
                    </a:lnTo>
                    <a:lnTo>
                      <a:pt x="227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6" name="Line 25"/>
              <p:cNvSpPr>
                <a:spLocks noChangeShapeType="1"/>
              </p:cNvSpPr>
              <p:nvPr/>
            </p:nvSpPr>
            <p:spPr bwMode="auto">
              <a:xfrm flipV="1">
                <a:off x="1682" y="2970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7" name="Freeform 26"/>
              <p:cNvSpPr>
                <a:spLocks/>
              </p:cNvSpPr>
              <p:nvPr/>
            </p:nvSpPr>
            <p:spPr bwMode="auto">
              <a:xfrm>
                <a:off x="1796" y="2930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8" name="Line 27"/>
              <p:cNvSpPr>
                <a:spLocks noChangeShapeType="1"/>
              </p:cNvSpPr>
              <p:nvPr/>
            </p:nvSpPr>
            <p:spPr bwMode="auto">
              <a:xfrm flipV="1">
                <a:off x="2198" y="3055"/>
                <a:ext cx="0" cy="74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9" name="Freeform 28"/>
              <p:cNvSpPr>
                <a:spLocks/>
              </p:cNvSpPr>
              <p:nvPr/>
            </p:nvSpPr>
            <p:spPr bwMode="auto">
              <a:xfrm>
                <a:off x="2149" y="3105"/>
                <a:ext cx="98" cy="98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0" name="Freeform 29"/>
              <p:cNvSpPr>
                <a:spLocks/>
              </p:cNvSpPr>
              <p:nvPr/>
            </p:nvSpPr>
            <p:spPr bwMode="auto">
              <a:xfrm>
                <a:off x="2149" y="2981"/>
                <a:ext cx="98" cy="98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206" y="206"/>
                  </a:cxn>
                  <a:cxn ang="0">
                    <a:pos x="0" y="206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206" y="206"/>
                    </a:lnTo>
                    <a:cubicBezTo>
                      <a:pt x="141" y="174"/>
                      <a:pt x="65" y="174"/>
                      <a:pt x="0" y="206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1" name="Line 30"/>
              <p:cNvSpPr>
                <a:spLocks noChangeShapeType="1"/>
              </p:cNvSpPr>
              <p:nvPr/>
            </p:nvSpPr>
            <p:spPr bwMode="auto">
              <a:xfrm flipV="1">
                <a:off x="2493" y="3192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2" name="Freeform 31"/>
              <p:cNvSpPr>
                <a:spLocks/>
              </p:cNvSpPr>
              <p:nvPr/>
            </p:nvSpPr>
            <p:spPr bwMode="auto">
              <a:xfrm>
                <a:off x="2608" y="3151"/>
                <a:ext cx="106" cy="94"/>
              </a:xfrm>
              <a:custGeom>
                <a:avLst/>
                <a:gdLst/>
                <a:ahLst/>
                <a:cxnLst>
                  <a:cxn ang="0">
                    <a:pos x="226" y="45"/>
                  </a:cxn>
                  <a:cxn ang="0">
                    <a:pos x="54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6" y="45"/>
                  </a:cxn>
                </a:cxnLst>
                <a:rect l="0" t="0" r="r" b="b"/>
                <a:pathLst>
                  <a:path w="226" h="199">
                    <a:moveTo>
                      <a:pt x="226" y="45"/>
                    </a:moveTo>
                    <a:lnTo>
                      <a:pt x="54" y="199"/>
                    </a:lnTo>
                    <a:cubicBezTo>
                      <a:pt x="68" y="128"/>
                      <a:pt x="48" y="54"/>
                      <a:pt x="0" y="0"/>
                    </a:cubicBezTo>
                    <a:lnTo>
                      <a:pt x="0" y="0"/>
                    </a:lnTo>
                    <a:lnTo>
                      <a:pt x="22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3" name="Line 32"/>
              <p:cNvSpPr>
                <a:spLocks noChangeShapeType="1"/>
              </p:cNvSpPr>
              <p:nvPr/>
            </p:nvSpPr>
            <p:spPr bwMode="auto">
              <a:xfrm>
                <a:off x="2493" y="2951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4" name="Freeform 33"/>
              <p:cNvSpPr>
                <a:spLocks/>
              </p:cNvSpPr>
              <p:nvPr/>
            </p:nvSpPr>
            <p:spPr bwMode="auto">
              <a:xfrm>
                <a:off x="2608" y="2939"/>
                <a:ext cx="106" cy="94"/>
              </a:xfrm>
              <a:custGeom>
                <a:avLst/>
                <a:gdLst/>
                <a:ahLst/>
                <a:cxnLst>
                  <a:cxn ang="0">
                    <a:pos x="226" y="154"/>
                  </a:cxn>
                  <a:cxn ang="0">
                    <a:pos x="0" y="199"/>
                  </a:cxn>
                  <a:cxn ang="0">
                    <a:pos x="54" y="0"/>
                  </a:cxn>
                  <a:cxn ang="0">
                    <a:pos x="226" y="154"/>
                  </a:cxn>
                </a:cxnLst>
                <a:rect l="0" t="0" r="r" b="b"/>
                <a:pathLst>
                  <a:path w="226" h="199">
                    <a:moveTo>
                      <a:pt x="226" y="154"/>
                    </a:moveTo>
                    <a:lnTo>
                      <a:pt x="0" y="199"/>
                    </a:lnTo>
                    <a:cubicBezTo>
                      <a:pt x="48" y="145"/>
                      <a:pt x="68" y="71"/>
                      <a:pt x="54" y="0"/>
                    </a:cubicBezTo>
                    <a:lnTo>
                      <a:pt x="226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5" name="Line 34"/>
              <p:cNvSpPr>
                <a:spLocks noChangeShapeType="1"/>
              </p:cNvSpPr>
              <p:nvPr/>
            </p:nvSpPr>
            <p:spPr bwMode="auto">
              <a:xfrm>
                <a:off x="3304" y="3099"/>
                <a:ext cx="222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6" name="Freeform 35"/>
              <p:cNvSpPr>
                <a:spLocks/>
              </p:cNvSpPr>
              <p:nvPr/>
            </p:nvSpPr>
            <p:spPr bwMode="auto">
              <a:xfrm>
                <a:off x="3502" y="3051"/>
                <a:ext cx="97" cy="97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6">
                    <a:moveTo>
                      <a:pt x="206" y="103"/>
                    </a:moveTo>
                    <a:lnTo>
                      <a:pt x="0" y="206"/>
                    </a:lnTo>
                    <a:cubicBezTo>
                      <a:pt x="32" y="141"/>
                      <a:pt x="32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7" name="Line 36"/>
              <p:cNvSpPr>
                <a:spLocks noChangeShapeType="1"/>
              </p:cNvSpPr>
              <p:nvPr/>
            </p:nvSpPr>
            <p:spPr bwMode="auto">
              <a:xfrm>
                <a:off x="4302" y="3192"/>
                <a:ext cx="113" cy="27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8" name="Freeform 37"/>
              <p:cNvSpPr>
                <a:spLocks/>
              </p:cNvSpPr>
              <p:nvPr/>
            </p:nvSpPr>
            <p:spPr bwMode="auto">
              <a:xfrm>
                <a:off x="4233" y="3110"/>
                <a:ext cx="107" cy="172"/>
              </a:xfrm>
              <a:custGeom>
                <a:avLst/>
                <a:gdLst/>
                <a:ahLst/>
                <a:cxnLst>
                  <a:cxn ang="0">
                    <a:pos x="66" y="172"/>
                  </a:cxn>
                  <a:cxn ang="0">
                    <a:pos x="0" y="66"/>
                  </a:cxn>
                  <a:cxn ang="0">
                    <a:pos x="107" y="0"/>
                  </a:cxn>
                  <a:cxn ang="0">
                    <a:pos x="66" y="172"/>
                  </a:cxn>
                </a:cxnLst>
                <a:rect l="0" t="0" r="r" b="b"/>
                <a:pathLst>
                  <a:path w="107" h="172">
                    <a:moveTo>
                      <a:pt x="66" y="172"/>
                    </a:moveTo>
                    <a:lnTo>
                      <a:pt x="0" y="66"/>
                    </a:lnTo>
                    <a:lnTo>
                      <a:pt x="107" y="0"/>
                    </a:lnTo>
                    <a:lnTo>
                      <a:pt x="6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9" name="Freeform 38"/>
              <p:cNvSpPr>
                <a:spLocks/>
              </p:cNvSpPr>
              <p:nvPr/>
            </p:nvSpPr>
            <p:spPr bwMode="auto">
              <a:xfrm>
                <a:off x="4377" y="3129"/>
                <a:ext cx="107" cy="17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07" y="107"/>
                  </a:cxn>
                  <a:cxn ang="0">
                    <a:pos x="0" y="172"/>
                  </a:cxn>
                  <a:cxn ang="0">
                    <a:pos x="42" y="0"/>
                  </a:cxn>
                </a:cxnLst>
                <a:rect l="0" t="0" r="r" b="b"/>
                <a:pathLst>
                  <a:path w="107" h="172">
                    <a:moveTo>
                      <a:pt x="42" y="0"/>
                    </a:moveTo>
                    <a:lnTo>
                      <a:pt x="107" y="107"/>
                    </a:lnTo>
                    <a:lnTo>
                      <a:pt x="0" y="17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0" name="Line 39"/>
              <p:cNvSpPr>
                <a:spLocks noChangeShapeType="1"/>
              </p:cNvSpPr>
              <p:nvPr/>
            </p:nvSpPr>
            <p:spPr bwMode="auto">
              <a:xfrm flipV="1">
                <a:off x="4302" y="2967"/>
                <a:ext cx="114" cy="30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2" name="Freeform 40"/>
              <p:cNvSpPr>
                <a:spLocks/>
              </p:cNvSpPr>
              <p:nvPr/>
            </p:nvSpPr>
            <p:spPr bwMode="auto">
              <a:xfrm>
                <a:off x="4233" y="2907"/>
                <a:ext cx="109" cy="171"/>
              </a:xfrm>
              <a:custGeom>
                <a:avLst/>
                <a:gdLst/>
                <a:ahLst/>
                <a:cxnLst>
                  <a:cxn ang="0">
                    <a:pos x="109" y="171"/>
                  </a:cxn>
                  <a:cxn ang="0">
                    <a:pos x="0" y="108"/>
                  </a:cxn>
                  <a:cxn ang="0">
                    <a:pos x="64" y="0"/>
                  </a:cxn>
                  <a:cxn ang="0">
                    <a:pos x="109" y="171"/>
                  </a:cxn>
                </a:cxnLst>
                <a:rect l="0" t="0" r="r" b="b"/>
                <a:pathLst>
                  <a:path w="109" h="171">
                    <a:moveTo>
                      <a:pt x="109" y="171"/>
                    </a:moveTo>
                    <a:lnTo>
                      <a:pt x="0" y="108"/>
                    </a:lnTo>
                    <a:lnTo>
                      <a:pt x="64" y="0"/>
                    </a:lnTo>
                    <a:lnTo>
                      <a:pt x="109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3" name="Freeform 41"/>
              <p:cNvSpPr>
                <a:spLocks/>
              </p:cNvSpPr>
              <p:nvPr/>
            </p:nvSpPr>
            <p:spPr bwMode="auto">
              <a:xfrm>
                <a:off x="4376" y="2885"/>
                <a:ext cx="108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64"/>
                  </a:cxn>
                  <a:cxn ang="0">
                    <a:pos x="45" y="172"/>
                  </a:cxn>
                  <a:cxn ang="0">
                    <a:pos x="0" y="0"/>
                  </a:cxn>
                </a:cxnLst>
                <a:rect l="0" t="0" r="r" b="b"/>
                <a:pathLst>
                  <a:path w="108" h="172">
                    <a:moveTo>
                      <a:pt x="0" y="0"/>
                    </a:moveTo>
                    <a:lnTo>
                      <a:pt x="108" y="64"/>
                    </a:lnTo>
                    <a:lnTo>
                      <a:pt x="45" y="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4" name="Rectangle 42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5" name="Rectangle 43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6" name="Rectangle 44"/>
              <p:cNvSpPr>
                <a:spLocks noChangeArrowheads="1"/>
              </p:cNvSpPr>
              <p:nvPr/>
            </p:nvSpPr>
            <p:spPr bwMode="auto">
              <a:xfrm>
                <a:off x="427" y="3007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I-Cache</a:t>
                </a:r>
                <a:endParaRPr lang="en-US" dirty="0"/>
              </a:p>
            </p:txBody>
          </p:sp>
          <p:sp>
            <p:nvSpPr>
              <p:cNvPr id="287" name="Rectangle 45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8" name="Rectangle 46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9" name="Rectangle 47"/>
              <p:cNvSpPr>
                <a:spLocks noChangeArrowheads="1"/>
              </p:cNvSpPr>
              <p:nvPr/>
            </p:nvSpPr>
            <p:spPr bwMode="auto">
              <a:xfrm>
                <a:off x="1230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290" name="Rectangle 48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1" name="Rectangle 49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2" name="Rectangle 50"/>
              <p:cNvSpPr>
                <a:spLocks noChangeArrowheads="1"/>
              </p:cNvSpPr>
              <p:nvPr/>
            </p:nvSpPr>
            <p:spPr bwMode="auto">
              <a:xfrm>
                <a:off x="1976" y="2788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293" name="Rectangle 51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4" name="Rectangle 52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5" name="Rectangle 53"/>
              <p:cNvSpPr>
                <a:spLocks noChangeArrowheads="1"/>
              </p:cNvSpPr>
              <p:nvPr/>
            </p:nvSpPr>
            <p:spPr bwMode="auto">
              <a:xfrm>
                <a:off x="2008" y="32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记分牌</a:t>
                </a:r>
                <a:endParaRPr lang="en-US" dirty="0"/>
              </a:p>
            </p:txBody>
          </p:sp>
          <p:sp>
            <p:nvSpPr>
              <p:cNvPr id="296" name="Rectangle 55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7" name="Rectangle 56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8" name="Rectangle 57"/>
              <p:cNvSpPr>
                <a:spLocks noChangeArrowheads="1"/>
              </p:cNvSpPr>
              <p:nvPr/>
            </p:nvSpPr>
            <p:spPr bwMode="auto">
              <a:xfrm>
                <a:off x="2846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发射</a:t>
                </a:r>
                <a:endParaRPr lang="en-US" dirty="0"/>
              </a:p>
            </p:txBody>
          </p:sp>
          <p:sp>
            <p:nvSpPr>
              <p:cNvPr id="299" name="Rectangle 58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0" name="Rectangle 59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1" name="Rectangle 60"/>
              <p:cNvSpPr>
                <a:spLocks noChangeArrowheads="1"/>
              </p:cNvSpPr>
              <p:nvPr/>
            </p:nvSpPr>
            <p:spPr bwMode="auto">
              <a:xfrm>
                <a:off x="3707" y="29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操作数</a:t>
                </a:r>
                <a:endParaRPr lang="en-US" dirty="0"/>
              </a:p>
            </p:txBody>
          </p:sp>
          <p:sp>
            <p:nvSpPr>
              <p:cNvPr id="302" name="Rectangle 61"/>
              <p:cNvSpPr>
                <a:spLocks noChangeArrowheads="1"/>
              </p:cNvSpPr>
              <p:nvPr/>
            </p:nvSpPr>
            <p:spPr bwMode="auto">
              <a:xfrm>
                <a:off x="3711" y="3090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收集器</a:t>
                </a:r>
                <a:endParaRPr lang="en-US" dirty="0"/>
              </a:p>
            </p:txBody>
          </p:sp>
          <p:sp>
            <p:nvSpPr>
              <p:cNvPr id="303" name="Rectangle 62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4" name="Rectangle 63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5" name="Rectangle 64"/>
              <p:cNvSpPr>
                <a:spLocks noChangeArrowheads="1"/>
              </p:cNvSpPr>
              <p:nvPr/>
            </p:nvSpPr>
            <p:spPr bwMode="auto">
              <a:xfrm>
                <a:off x="4630" y="3219"/>
                <a:ext cx="2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306" name="Rectangle 65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7" name="Rectangle 66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8" name="Rectangle 67"/>
              <p:cNvSpPr>
                <a:spLocks noChangeArrowheads="1"/>
              </p:cNvSpPr>
              <p:nvPr/>
            </p:nvSpPr>
            <p:spPr bwMode="auto">
              <a:xfrm>
                <a:off x="4652" y="278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309" name="Rectangle 68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0" name="Rectangle 69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1" name="Rectangle 70"/>
              <p:cNvSpPr>
                <a:spLocks noChangeArrowheads="1"/>
              </p:cNvSpPr>
              <p:nvPr/>
            </p:nvSpPr>
            <p:spPr bwMode="auto">
              <a:xfrm>
                <a:off x="504" y="2581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312" name="Rectangle 71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3" name="Rectangle 72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4" name="Rectangle 73"/>
              <p:cNvSpPr>
                <a:spLocks noChangeArrowheads="1"/>
              </p:cNvSpPr>
              <p:nvPr/>
            </p:nvSpPr>
            <p:spPr bwMode="auto">
              <a:xfrm>
                <a:off x="2690" y="2569"/>
                <a:ext cx="62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SIMT-</a:t>
                </a: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堆栈</a:t>
                </a:r>
                <a:endParaRPr lang="en-US" dirty="0"/>
              </a:p>
            </p:txBody>
          </p:sp>
          <p:sp>
            <p:nvSpPr>
              <p:cNvPr id="315" name="Freeform 74"/>
              <p:cNvSpPr>
                <a:spLocks/>
              </p:cNvSpPr>
              <p:nvPr/>
            </p:nvSpPr>
            <p:spPr bwMode="auto">
              <a:xfrm>
                <a:off x="1682" y="2612"/>
                <a:ext cx="3628" cy="924"/>
              </a:xfrm>
              <a:custGeom>
                <a:avLst/>
                <a:gdLst/>
                <a:ahLst/>
                <a:cxnLst>
                  <a:cxn ang="0">
                    <a:pos x="1733" y="0"/>
                  </a:cxn>
                  <a:cxn ang="0">
                    <a:pos x="3628" y="0"/>
                  </a:cxn>
                  <a:cxn ang="0">
                    <a:pos x="3628" y="924"/>
                  </a:cxn>
                  <a:cxn ang="0">
                    <a:pos x="0" y="924"/>
                  </a:cxn>
                  <a:cxn ang="0">
                    <a:pos x="0" y="739"/>
                  </a:cxn>
                  <a:cxn ang="0">
                    <a:pos x="162" y="739"/>
                  </a:cxn>
                </a:cxnLst>
                <a:rect l="0" t="0" r="r" b="b"/>
                <a:pathLst>
                  <a:path w="3628" h="924">
                    <a:moveTo>
                      <a:pt x="1733" y="0"/>
                    </a:moveTo>
                    <a:lnTo>
                      <a:pt x="3628" y="0"/>
                    </a:lnTo>
                    <a:lnTo>
                      <a:pt x="3628" y="924"/>
                    </a:lnTo>
                    <a:lnTo>
                      <a:pt x="0" y="924"/>
                    </a:lnTo>
                    <a:lnTo>
                      <a:pt x="0" y="739"/>
                    </a:lnTo>
                    <a:lnTo>
                      <a:pt x="162" y="739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6" name="Freeform 75"/>
              <p:cNvSpPr>
                <a:spLocks/>
              </p:cNvSpPr>
              <p:nvPr/>
            </p:nvSpPr>
            <p:spPr bwMode="auto">
              <a:xfrm>
                <a:off x="1826" y="3312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5" y="112"/>
                      <a:pt x="25" y="51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7" name="Line 76"/>
              <p:cNvSpPr>
                <a:spLocks noChangeShapeType="1"/>
              </p:cNvSpPr>
              <p:nvPr/>
            </p:nvSpPr>
            <p:spPr bwMode="auto">
              <a:xfrm flipH="1">
                <a:off x="1003" y="2642"/>
                <a:ext cx="1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8" name="Freeform 77"/>
              <p:cNvSpPr>
                <a:spLocks/>
              </p:cNvSpPr>
              <p:nvPr/>
            </p:nvSpPr>
            <p:spPr bwMode="auto">
              <a:xfrm>
                <a:off x="944" y="2603"/>
                <a:ext cx="78" cy="7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64" y="0"/>
                  </a:cxn>
                  <a:cxn ang="0">
                    <a:pos x="164" y="164"/>
                  </a:cxn>
                  <a:cxn ang="0">
                    <a:pos x="164" y="164"/>
                  </a:cxn>
                  <a:cxn ang="0">
                    <a:pos x="0" y="82"/>
                  </a:cxn>
                </a:cxnLst>
                <a:rect l="0" t="0" r="r" b="b"/>
                <a:pathLst>
                  <a:path w="164" h="164">
                    <a:moveTo>
                      <a:pt x="0" y="82"/>
                    </a:moveTo>
                    <a:lnTo>
                      <a:pt x="164" y="0"/>
                    </a:lnTo>
                    <a:cubicBezTo>
                      <a:pt x="138" y="51"/>
                      <a:pt x="138" y="112"/>
                      <a:pt x="164" y="164"/>
                    </a:cubicBezTo>
                    <a:lnTo>
                      <a:pt x="164" y="16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9" name="Line 78"/>
              <p:cNvSpPr>
                <a:spLocks noChangeShapeType="1"/>
              </p:cNvSpPr>
              <p:nvPr/>
            </p:nvSpPr>
            <p:spPr bwMode="auto">
              <a:xfrm>
                <a:off x="586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0" name="Freeform 79"/>
              <p:cNvSpPr>
                <a:spLocks/>
              </p:cNvSpPr>
              <p:nvPr/>
            </p:nvSpPr>
            <p:spPr bwMode="auto">
              <a:xfrm>
                <a:off x="538" y="2884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1" name="Freeform 80"/>
              <p:cNvSpPr>
                <a:spLocks/>
              </p:cNvSpPr>
              <p:nvPr/>
            </p:nvSpPr>
            <p:spPr bwMode="auto">
              <a:xfrm>
                <a:off x="856" y="2818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2" name="Freeform 81"/>
              <p:cNvSpPr>
                <a:spLocks/>
              </p:cNvSpPr>
              <p:nvPr/>
            </p:nvSpPr>
            <p:spPr bwMode="auto">
              <a:xfrm>
                <a:off x="817" y="2760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3" name="Line 82"/>
              <p:cNvSpPr>
                <a:spLocks noChangeShapeType="1"/>
              </p:cNvSpPr>
              <p:nvPr/>
            </p:nvSpPr>
            <p:spPr bwMode="auto">
              <a:xfrm flipV="1">
                <a:off x="2980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4" name="Freeform 83"/>
              <p:cNvSpPr>
                <a:spLocks/>
              </p:cNvSpPr>
              <p:nvPr/>
            </p:nvSpPr>
            <p:spPr bwMode="auto">
              <a:xfrm>
                <a:off x="2931" y="2884"/>
                <a:ext cx="98" cy="97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0" y="0"/>
                  </a:cxn>
                  <a:cxn ang="0">
                    <a:pos x="207" y="0"/>
                  </a:cxn>
                  <a:cxn ang="0">
                    <a:pos x="207" y="0"/>
                  </a:cxn>
                  <a:cxn ang="0">
                    <a:pos x="104" y="207"/>
                  </a:cxn>
                </a:cxnLst>
                <a:rect l="0" t="0" r="r" b="b"/>
                <a:pathLst>
                  <a:path w="207" h="207">
                    <a:moveTo>
                      <a:pt x="104" y="207"/>
                    </a:moveTo>
                    <a:lnTo>
                      <a:pt x="0" y="0"/>
                    </a:lnTo>
                    <a:cubicBezTo>
                      <a:pt x="65" y="33"/>
                      <a:pt x="142" y="33"/>
                      <a:pt x="207" y="0"/>
                    </a:cubicBezTo>
                    <a:lnTo>
                      <a:pt x="207" y="0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5" name="Rectangle 84"/>
              <p:cNvSpPr>
                <a:spLocks noChangeArrowheads="1"/>
              </p:cNvSpPr>
              <p:nvPr/>
            </p:nvSpPr>
            <p:spPr bwMode="auto">
              <a:xfrm>
                <a:off x="2747" y="3386"/>
                <a:ext cx="55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Done (WID)</a:t>
                </a:r>
                <a:endParaRPr lang="en-US"/>
              </a:p>
            </p:txBody>
          </p:sp>
          <p:sp>
            <p:nvSpPr>
              <p:cNvPr id="326" name="Rectangle 85"/>
              <p:cNvSpPr>
                <a:spLocks noChangeArrowheads="1"/>
              </p:cNvSpPr>
              <p:nvPr/>
            </p:nvSpPr>
            <p:spPr bwMode="auto">
              <a:xfrm>
                <a:off x="1213" y="275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327" name="Rectangle 86"/>
              <p:cNvSpPr>
                <a:spLocks noChangeArrowheads="1"/>
              </p:cNvSpPr>
              <p:nvPr/>
            </p:nvSpPr>
            <p:spPr bwMode="auto">
              <a:xfrm>
                <a:off x="1515" y="2506"/>
                <a:ext cx="54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分支目标</a:t>
                </a:r>
                <a:r>
                  <a:rPr lang="en-US" sz="1300" dirty="0" smtClean="0">
                    <a:solidFill>
                      <a:srgbClr val="000000"/>
                    </a:solidFill>
                  </a:rPr>
                  <a:t>PC</a:t>
                </a:r>
                <a:endParaRPr lang="en-US" dirty="0"/>
              </a:p>
            </p:txBody>
          </p:sp>
          <p:sp>
            <p:nvSpPr>
              <p:cNvPr id="328" name="Line 87"/>
              <p:cNvSpPr>
                <a:spLocks noChangeShapeType="1"/>
              </p:cNvSpPr>
              <p:nvPr/>
            </p:nvSpPr>
            <p:spPr bwMode="auto">
              <a:xfrm>
                <a:off x="3472" y="2806"/>
                <a:ext cx="127" cy="10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9" name="Freeform 88"/>
              <p:cNvSpPr>
                <a:spLocks/>
              </p:cNvSpPr>
              <p:nvPr/>
            </p:nvSpPr>
            <p:spPr bwMode="auto">
              <a:xfrm>
                <a:off x="3415" y="2760"/>
                <a:ext cx="106" cy="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5" y="48"/>
                  </a:cxn>
                  <a:cxn ang="0">
                    <a:pos x="96" y="209"/>
                  </a:cxn>
                  <a:cxn ang="0">
                    <a:pos x="96" y="209"/>
                  </a:cxn>
                  <a:cxn ang="0">
                    <a:pos x="0" y="0"/>
                  </a:cxn>
                </a:cxnLst>
                <a:rect l="0" t="0" r="r" b="b"/>
                <a:pathLst>
                  <a:path w="225" h="209">
                    <a:moveTo>
                      <a:pt x="0" y="0"/>
                    </a:moveTo>
                    <a:lnTo>
                      <a:pt x="225" y="48"/>
                    </a:lnTo>
                    <a:cubicBezTo>
                      <a:pt x="159" y="79"/>
                      <a:pt x="111" y="138"/>
                      <a:pt x="96" y="209"/>
                    </a:cubicBezTo>
                    <a:lnTo>
                      <a:pt x="96" y="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0" name="Rectangle 89"/>
              <p:cNvSpPr>
                <a:spLocks noChangeArrowheads="1"/>
              </p:cNvSpPr>
              <p:nvPr/>
            </p:nvSpPr>
            <p:spPr bwMode="auto">
              <a:xfrm>
                <a:off x="3549" y="277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预测</a:t>
                </a:r>
                <a:endParaRPr lang="en-US" dirty="0"/>
              </a:p>
            </p:txBody>
          </p:sp>
          <p:sp>
            <p:nvSpPr>
              <p:cNvPr id="331" name="Line 90"/>
              <p:cNvSpPr>
                <a:spLocks noChangeShapeType="1"/>
              </p:cNvSpPr>
              <p:nvPr/>
            </p:nvSpPr>
            <p:spPr bwMode="auto">
              <a:xfrm>
                <a:off x="5074" y="2878"/>
                <a:ext cx="1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2" name="Freeform 91"/>
              <p:cNvSpPr>
                <a:spLocks/>
              </p:cNvSpPr>
              <p:nvPr/>
            </p:nvSpPr>
            <p:spPr bwMode="auto">
              <a:xfrm>
                <a:off x="5233" y="2839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3" name="Line 92"/>
              <p:cNvSpPr>
                <a:spLocks noChangeShapeType="1"/>
              </p:cNvSpPr>
              <p:nvPr/>
            </p:nvSpPr>
            <p:spPr bwMode="auto">
              <a:xfrm>
                <a:off x="5074" y="3319"/>
                <a:ext cx="177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4" name="Freeform 93"/>
              <p:cNvSpPr>
                <a:spLocks/>
              </p:cNvSpPr>
              <p:nvPr/>
            </p:nvSpPr>
            <p:spPr bwMode="auto">
              <a:xfrm>
                <a:off x="5233" y="3282"/>
                <a:ext cx="77" cy="77"/>
              </a:xfrm>
              <a:custGeom>
                <a:avLst/>
                <a:gdLst/>
                <a:ahLst/>
                <a:cxnLst>
                  <a:cxn ang="0">
                    <a:pos x="164" y="83"/>
                  </a:cxn>
                  <a:cxn ang="0">
                    <a:pos x="0" y="164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4" y="83"/>
                  </a:cxn>
                </a:cxnLst>
                <a:rect l="0" t="0" r="r" b="b"/>
                <a:pathLst>
                  <a:path w="164" h="164">
                    <a:moveTo>
                      <a:pt x="164" y="83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1" y="0"/>
                    </a:cubicBezTo>
                    <a:lnTo>
                      <a:pt x="1" y="0"/>
                    </a:lnTo>
                    <a:lnTo>
                      <a:pt x="164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5" name="Rectangle 94"/>
              <p:cNvSpPr>
                <a:spLocks noChangeArrowheads="1"/>
              </p:cNvSpPr>
              <p:nvPr/>
            </p:nvSpPr>
            <p:spPr bwMode="auto">
              <a:xfrm>
                <a:off x="3020" y="2758"/>
                <a:ext cx="2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Active</a:t>
                </a:r>
                <a:endParaRPr lang="en-US"/>
              </a:p>
            </p:txBody>
          </p:sp>
          <p:sp>
            <p:nvSpPr>
              <p:cNvPr id="336" name="Rectangle 95"/>
              <p:cNvSpPr>
                <a:spLocks noChangeArrowheads="1"/>
              </p:cNvSpPr>
              <p:nvPr/>
            </p:nvSpPr>
            <p:spPr bwMode="auto">
              <a:xfrm>
                <a:off x="3035" y="2841"/>
                <a:ext cx="2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dirty="0" smtClean="0">
                    <a:solidFill>
                      <a:srgbClr val="000000"/>
                    </a:solidFill>
                  </a:rPr>
                  <a:t>Mask</a:t>
                </a:r>
                <a:endParaRPr lang="en-US" dirty="0"/>
              </a:p>
            </p:txBody>
          </p:sp>
        </p:grpSp>
        <p:sp>
          <p:nvSpPr>
            <p:cNvPr id="243" name="Rectangle 97"/>
            <p:cNvSpPr>
              <a:spLocks noChangeArrowheads="1"/>
            </p:cNvSpPr>
            <p:nvPr/>
          </p:nvSpPr>
          <p:spPr bwMode="auto">
            <a:xfrm>
              <a:off x="384175" y="1834437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调度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器 </a:t>
              </a:r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4" name="Rectangle 98"/>
            <p:cNvSpPr>
              <a:spLocks noChangeArrowheads="1"/>
            </p:cNvSpPr>
            <p:nvPr/>
          </p:nvSpPr>
          <p:spPr bwMode="auto">
            <a:xfrm>
              <a:off x="4114800" y="3124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 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5" name="Rectangle 99"/>
            <p:cNvSpPr>
              <a:spLocks noChangeArrowheads="1"/>
            </p:cNvSpPr>
            <p:nvPr/>
          </p:nvSpPr>
          <p:spPr bwMode="auto">
            <a:xfrm>
              <a:off x="6019800" y="2362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3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（六）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ALU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流水线</a:t>
            </a: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11</a:t>
            </a:fld>
            <a:endParaRPr lang="en-US"/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1935480" y="915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6" name="Rectangle 3"/>
          <p:cNvSpPr txBox="1">
            <a:spLocks noChangeArrowheads="1"/>
          </p:cNvSpPr>
          <p:nvPr/>
        </p:nvSpPr>
        <p:spPr>
          <a:xfrm>
            <a:off x="457200" y="11699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SIMD</a:t>
            </a:r>
            <a:r>
              <a:rPr lang="zh-CN" altLang="en-US" dirty="0"/>
              <a:t>执行</a:t>
            </a:r>
            <a:r>
              <a:rPr lang="zh-CN" altLang="en-US" dirty="0" smtClean="0"/>
              <a:t>单元</a:t>
            </a:r>
            <a:endParaRPr lang="en-US" altLang="zh-CN" dirty="0" smtClean="0"/>
          </a:p>
          <a:p>
            <a:r>
              <a:rPr lang="zh-CN" altLang="en-US" dirty="0" smtClean="0"/>
              <a:t>完全流水</a:t>
            </a:r>
            <a:endParaRPr lang="en-US" altLang="zh-CN" dirty="0" smtClean="0"/>
          </a:p>
          <a:p>
            <a:r>
              <a:rPr lang="zh-CN" altLang="en-US" dirty="0" smtClean="0"/>
              <a:t>每条流水线可以</a:t>
            </a:r>
            <a:r>
              <a:rPr lang="zh-CN" altLang="en-US" dirty="0"/>
              <a:t>执行指令的</a:t>
            </a:r>
            <a:r>
              <a:rPr lang="zh-CN" altLang="en-US" dirty="0" smtClean="0"/>
              <a:t>子集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zh-CN" altLang="en-US" dirty="0"/>
              <a:t>配置的带宽和延迟（取决于指令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单精度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双精度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特殊功能单元流水线</a:t>
            </a:r>
            <a:endParaRPr lang="en-US" altLang="zh-CN" dirty="0" smtClean="0"/>
          </a:p>
          <a:p>
            <a:r>
              <a:rPr lang="en-US" altLang="zh-CN" dirty="0" smtClean="0"/>
              <a:t>Tensor Core</a:t>
            </a:r>
            <a:endParaRPr lang="en-US" dirty="0"/>
          </a:p>
        </p:txBody>
      </p:sp>
      <p:grpSp>
        <p:nvGrpSpPr>
          <p:cNvPr id="107" name="Group 4"/>
          <p:cNvGrpSpPr>
            <a:grpSpLocks/>
          </p:cNvGrpSpPr>
          <p:nvPr/>
        </p:nvGrpSpPr>
        <p:grpSpPr bwMode="auto">
          <a:xfrm>
            <a:off x="8853487" y="5695950"/>
            <a:ext cx="2257425" cy="660400"/>
            <a:chOff x="3984" y="3648"/>
            <a:chExt cx="1422" cy="416"/>
          </a:xfrm>
        </p:grpSpPr>
        <p:sp>
          <p:nvSpPr>
            <p:cNvPr id="108" name="Rectangle 5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9" name="Rectangle 6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0" name="Rectangle 7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1" name="Rectangle 8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2" name="Rectangle 9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3" name="Rectangle 10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4" name="Oval 11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5" name="Oval 12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6" name="Oval 13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7" name="Oval 14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8" name="Oval 15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9" name="Oval 16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0" name="Line 17"/>
            <p:cNvSpPr>
              <a:spLocks noChangeShapeType="1"/>
            </p:cNvSpPr>
            <p:nvPr/>
          </p:nvSpPr>
          <p:spPr bwMode="auto">
            <a:xfrm>
              <a:off x="4153" y="3879"/>
              <a:ext cx="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1" name="Freeform 18"/>
            <p:cNvSpPr>
              <a:spLocks/>
            </p:cNvSpPr>
            <p:nvPr/>
          </p:nvSpPr>
          <p:spPr bwMode="auto">
            <a:xfrm>
              <a:off x="4168" y="3859"/>
              <a:ext cx="27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2" name="Line 19"/>
            <p:cNvSpPr>
              <a:spLocks noChangeShapeType="1"/>
            </p:cNvSpPr>
            <p:nvPr/>
          </p:nvSpPr>
          <p:spPr bwMode="auto">
            <a:xfrm>
              <a:off x="4365" y="3913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3" name="Freeform 20"/>
            <p:cNvSpPr>
              <a:spLocks/>
            </p:cNvSpPr>
            <p:nvPr/>
          </p:nvSpPr>
          <p:spPr bwMode="auto">
            <a:xfrm>
              <a:off x="4398" y="3907"/>
              <a:ext cx="30" cy="39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4" name="Line 21"/>
            <p:cNvSpPr>
              <a:spLocks noChangeShapeType="1"/>
            </p:cNvSpPr>
            <p:nvPr/>
          </p:nvSpPr>
          <p:spPr bwMode="auto">
            <a:xfrm flipV="1">
              <a:off x="4365" y="3828"/>
              <a:ext cx="43" cy="1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398" y="3811"/>
              <a:ext cx="30" cy="40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6" name="Line 23"/>
            <p:cNvSpPr>
              <a:spLocks noChangeShapeType="1"/>
            </p:cNvSpPr>
            <p:nvPr/>
          </p:nvSpPr>
          <p:spPr bwMode="auto">
            <a:xfrm flipV="1">
              <a:off x="4513" y="3864"/>
              <a:ext cx="0" cy="3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4499" y="3884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4499" y="3833"/>
              <a:ext cx="28" cy="41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9" name="Line 26"/>
            <p:cNvSpPr>
              <a:spLocks noChangeShapeType="1"/>
            </p:cNvSpPr>
            <p:nvPr/>
          </p:nvSpPr>
          <p:spPr bwMode="auto">
            <a:xfrm flipV="1">
              <a:off x="4598" y="3921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4631" y="3904"/>
              <a:ext cx="30" cy="39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1" name="Line 28"/>
            <p:cNvSpPr>
              <a:spLocks noChangeShapeType="1"/>
            </p:cNvSpPr>
            <p:nvPr/>
          </p:nvSpPr>
          <p:spPr bwMode="auto">
            <a:xfrm>
              <a:off x="4598" y="3820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4631" y="3815"/>
              <a:ext cx="30" cy="39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3" name="Line 30"/>
            <p:cNvSpPr>
              <a:spLocks noChangeShapeType="1"/>
            </p:cNvSpPr>
            <p:nvPr/>
          </p:nvSpPr>
          <p:spPr bwMode="auto">
            <a:xfrm>
              <a:off x="4830" y="3882"/>
              <a:ext cx="6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4887" y="3862"/>
              <a:ext cx="28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5" name="Line 32"/>
            <p:cNvSpPr>
              <a:spLocks noChangeShapeType="1"/>
            </p:cNvSpPr>
            <p:nvPr/>
          </p:nvSpPr>
          <p:spPr bwMode="auto">
            <a:xfrm>
              <a:off x="5117" y="3921"/>
              <a:ext cx="32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6" name="Freeform 33"/>
            <p:cNvSpPr>
              <a:spLocks/>
            </p:cNvSpPr>
            <p:nvPr/>
          </p:nvSpPr>
          <p:spPr bwMode="auto">
            <a:xfrm>
              <a:off x="5097" y="3886"/>
              <a:ext cx="31" cy="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0" name="Freeform 34"/>
            <p:cNvSpPr>
              <a:spLocks/>
            </p:cNvSpPr>
            <p:nvPr/>
          </p:nvSpPr>
          <p:spPr bwMode="auto">
            <a:xfrm>
              <a:off x="5138" y="3894"/>
              <a:ext cx="31" cy="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9" name="Line 35"/>
            <p:cNvSpPr>
              <a:spLocks noChangeShapeType="1"/>
            </p:cNvSpPr>
            <p:nvPr/>
          </p:nvSpPr>
          <p:spPr bwMode="auto">
            <a:xfrm flipV="1">
              <a:off x="5117" y="3827"/>
              <a:ext cx="32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0" name="Freeform 36"/>
            <p:cNvSpPr>
              <a:spLocks/>
            </p:cNvSpPr>
            <p:nvPr/>
          </p:nvSpPr>
          <p:spPr bwMode="auto">
            <a:xfrm>
              <a:off x="5097" y="3802"/>
              <a:ext cx="31" cy="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1" name="Freeform 37"/>
            <p:cNvSpPr>
              <a:spLocks/>
            </p:cNvSpPr>
            <p:nvPr/>
          </p:nvSpPr>
          <p:spPr bwMode="auto">
            <a:xfrm>
              <a:off x="5138" y="3793"/>
              <a:ext cx="31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2" name="Rectangle 38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3" name="Rectangle 39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4" name="Rectangle 40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5" name="Rectangle 41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6" name="Rectangle 42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7" name="Rectangle 43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8" name="Rectangle 44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9" name="Rectangle 45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0" name="Rectangle 46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1" name="Rectangle 47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2" name="Rectangle 48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3" name="Rectangle 49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4" name="Rectangle 50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5" name="Rectangle 51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6" name="Rectangle 52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7" name="Rectangle 53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8" name="Rectangle 54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9" name="Rectangle 55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0" name="Rectangle 56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1" name="Rectangle 57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2" name="Freeform 58"/>
            <p:cNvSpPr>
              <a:spLocks/>
            </p:cNvSpPr>
            <p:nvPr/>
          </p:nvSpPr>
          <p:spPr bwMode="auto">
            <a:xfrm>
              <a:off x="4365" y="3679"/>
              <a:ext cx="1041" cy="385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3" name="Freeform 59"/>
            <p:cNvSpPr>
              <a:spLocks/>
            </p:cNvSpPr>
            <p:nvPr/>
          </p:nvSpPr>
          <p:spPr bwMode="auto">
            <a:xfrm>
              <a:off x="4406" y="3971"/>
              <a:ext cx="22" cy="32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4" name="Line 60"/>
            <p:cNvSpPr>
              <a:spLocks noChangeShapeType="1"/>
            </p:cNvSpPr>
            <p:nvPr/>
          </p:nvSpPr>
          <p:spPr bwMode="auto">
            <a:xfrm flipH="1">
              <a:off x="4170" y="3691"/>
              <a:ext cx="4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5" name="Freeform 61"/>
            <p:cNvSpPr>
              <a:spLocks/>
            </p:cNvSpPr>
            <p:nvPr/>
          </p:nvSpPr>
          <p:spPr bwMode="auto">
            <a:xfrm>
              <a:off x="4153" y="3675"/>
              <a:ext cx="23" cy="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6" name="Line 62"/>
            <p:cNvSpPr>
              <a:spLocks noChangeShapeType="1"/>
            </p:cNvSpPr>
            <p:nvPr/>
          </p:nvSpPr>
          <p:spPr bwMode="auto">
            <a:xfrm>
              <a:off x="4051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7" name="Freeform 63"/>
            <p:cNvSpPr>
              <a:spLocks/>
            </p:cNvSpPr>
            <p:nvPr/>
          </p:nvSpPr>
          <p:spPr bwMode="auto">
            <a:xfrm>
              <a:off x="4037" y="3792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8" name="Freeform 64"/>
            <p:cNvSpPr>
              <a:spLocks/>
            </p:cNvSpPr>
            <p:nvPr/>
          </p:nvSpPr>
          <p:spPr bwMode="auto">
            <a:xfrm>
              <a:off x="4128" y="3765"/>
              <a:ext cx="300" cy="25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9" name="Freeform 65"/>
            <p:cNvSpPr>
              <a:spLocks/>
            </p:cNvSpPr>
            <p:nvPr/>
          </p:nvSpPr>
          <p:spPr bwMode="auto">
            <a:xfrm>
              <a:off x="4117" y="3741"/>
              <a:ext cx="22" cy="3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0" name="Line 66"/>
            <p:cNvSpPr>
              <a:spLocks noChangeShapeType="1"/>
            </p:cNvSpPr>
            <p:nvPr/>
          </p:nvSpPr>
          <p:spPr bwMode="auto">
            <a:xfrm flipV="1">
              <a:off x="4737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1" name="Freeform 67"/>
            <p:cNvSpPr>
              <a:spLocks/>
            </p:cNvSpPr>
            <p:nvPr/>
          </p:nvSpPr>
          <p:spPr bwMode="auto">
            <a:xfrm>
              <a:off x="4723" y="3792"/>
              <a:ext cx="29" cy="41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2" name="Line 68"/>
            <p:cNvSpPr>
              <a:spLocks noChangeShapeType="1"/>
            </p:cNvSpPr>
            <p:nvPr/>
          </p:nvSpPr>
          <p:spPr bwMode="auto">
            <a:xfrm>
              <a:off x="4879" y="3760"/>
              <a:ext cx="36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3" name="Freeform 69"/>
            <p:cNvSpPr>
              <a:spLocks/>
            </p:cNvSpPr>
            <p:nvPr/>
          </p:nvSpPr>
          <p:spPr bwMode="auto">
            <a:xfrm>
              <a:off x="4862" y="3741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4" name="Line 70"/>
            <p:cNvSpPr>
              <a:spLocks noChangeShapeType="1"/>
            </p:cNvSpPr>
            <p:nvPr/>
          </p:nvSpPr>
          <p:spPr bwMode="auto">
            <a:xfrm>
              <a:off x="5338" y="3790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5" name="Freeform 71"/>
            <p:cNvSpPr>
              <a:spLocks/>
            </p:cNvSpPr>
            <p:nvPr/>
          </p:nvSpPr>
          <p:spPr bwMode="auto">
            <a:xfrm>
              <a:off x="5384" y="3773"/>
              <a:ext cx="22" cy="33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" name="Line 72"/>
            <p:cNvSpPr>
              <a:spLocks noChangeShapeType="1"/>
            </p:cNvSpPr>
            <p:nvPr/>
          </p:nvSpPr>
          <p:spPr bwMode="auto">
            <a:xfrm>
              <a:off x="5338" y="3974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7" name="Freeform 73"/>
            <p:cNvSpPr>
              <a:spLocks/>
            </p:cNvSpPr>
            <p:nvPr/>
          </p:nvSpPr>
          <p:spPr bwMode="auto">
            <a:xfrm>
              <a:off x="5384" y="3958"/>
              <a:ext cx="22" cy="32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-72818" y="4419600"/>
            <a:ext cx="8302625" cy="2438400"/>
            <a:chOff x="384175" y="1447800"/>
            <a:chExt cx="8302625" cy="2438400"/>
          </a:xfrm>
        </p:grpSpPr>
        <p:sp>
          <p:nvSpPr>
            <p:cNvPr id="279" name="Rectangle 2"/>
            <p:cNvSpPr>
              <a:spLocks noChangeArrowheads="1"/>
            </p:cNvSpPr>
            <p:nvPr/>
          </p:nvSpPr>
          <p:spPr bwMode="auto">
            <a:xfrm>
              <a:off x="457200" y="1447800"/>
              <a:ext cx="5105400" cy="24384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SIMT</a:t>
              </a:r>
              <a:r>
                <a:rPr lang="zh-CN" altLang="en-US" sz="2400" b="1" dirty="0" smtClean="0">
                  <a:solidFill>
                    <a:srgbClr val="009900"/>
                  </a:solidFill>
                </a:rPr>
                <a:t>前端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280" name="Rectangle 4"/>
            <p:cNvSpPr>
              <a:spLocks noChangeArrowheads="1"/>
            </p:cNvSpPr>
            <p:nvPr/>
          </p:nvSpPr>
          <p:spPr bwMode="auto">
            <a:xfrm>
              <a:off x="5562600" y="1447800"/>
              <a:ext cx="3124200" cy="24384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2400" b="1" dirty="0" smtClean="0">
                  <a:solidFill>
                    <a:srgbClr val="FF9933"/>
                  </a:solidFill>
                </a:rPr>
                <a:t>SIMD</a:t>
              </a:r>
              <a:r>
                <a:rPr lang="zh-CN" altLang="en-US" sz="2400" b="1" dirty="0" smtClean="0">
                  <a:solidFill>
                    <a:srgbClr val="FF9933"/>
                  </a:solidFill>
                </a:rPr>
                <a:t>数据路径</a:t>
              </a:r>
              <a:endParaRPr lang="en-US" sz="2400" b="1" dirty="0">
                <a:solidFill>
                  <a:srgbClr val="FF9933"/>
                </a:solidFill>
              </a:endParaRPr>
            </a:p>
          </p:txBody>
        </p:sp>
        <p:grpSp>
          <p:nvGrpSpPr>
            <p:cNvPr id="281" name="Group 5"/>
            <p:cNvGrpSpPr>
              <a:grpSpLocks/>
            </p:cNvGrpSpPr>
            <p:nvPr/>
          </p:nvGrpSpPr>
          <p:grpSpPr bwMode="auto">
            <a:xfrm>
              <a:off x="561975" y="2073277"/>
              <a:ext cx="7867650" cy="1635125"/>
              <a:chOff x="354" y="2506"/>
              <a:chExt cx="4956" cy="1030"/>
            </a:xfrm>
          </p:grpSpPr>
          <p:sp>
            <p:nvSpPr>
              <p:cNvPr id="285" name="Rectangle 6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6" name="Rectangle 7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" name="Rectangle 8"/>
              <p:cNvSpPr>
                <a:spLocks noChangeArrowheads="1"/>
              </p:cNvSpPr>
              <p:nvPr/>
            </p:nvSpPr>
            <p:spPr bwMode="auto">
              <a:xfrm>
                <a:off x="4736" y="2697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288" name="Rectangle 9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9" name="Rectangle 10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0" name="Rectangle 11"/>
              <p:cNvSpPr>
                <a:spLocks noChangeArrowheads="1"/>
              </p:cNvSpPr>
              <p:nvPr/>
            </p:nvSpPr>
            <p:spPr bwMode="auto">
              <a:xfrm>
                <a:off x="4713" y="272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291" name="Rectangle 12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2" name="Rectangle 13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3" name="Rectangle 14"/>
              <p:cNvSpPr>
                <a:spLocks noChangeArrowheads="1"/>
              </p:cNvSpPr>
              <p:nvPr/>
            </p:nvSpPr>
            <p:spPr bwMode="auto">
              <a:xfrm>
                <a:off x="4683" y="275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294" name="Oval 15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5" name="Oval 16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6" name="Oval 17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7" name="Oval 18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8" name="Oval 19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9" name="Oval 20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0" name="Line 21"/>
              <p:cNvSpPr>
                <a:spLocks noChangeShapeType="1"/>
              </p:cNvSpPr>
              <p:nvPr/>
            </p:nvSpPr>
            <p:spPr bwMode="auto">
              <a:xfrm>
                <a:off x="944" y="3092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1" name="Freeform 22"/>
              <p:cNvSpPr>
                <a:spLocks/>
              </p:cNvSpPr>
              <p:nvPr/>
            </p:nvSpPr>
            <p:spPr bwMode="auto">
              <a:xfrm>
                <a:off x="994" y="3043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2" name="Line 23"/>
              <p:cNvSpPr>
                <a:spLocks noChangeShapeType="1"/>
              </p:cNvSpPr>
              <p:nvPr/>
            </p:nvSpPr>
            <p:spPr bwMode="auto">
              <a:xfrm>
                <a:off x="1682" y="3173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3" name="Freeform 24"/>
              <p:cNvSpPr>
                <a:spLocks/>
              </p:cNvSpPr>
              <p:nvPr/>
            </p:nvSpPr>
            <p:spPr bwMode="auto">
              <a:xfrm>
                <a:off x="1796" y="3160"/>
                <a:ext cx="107" cy="94"/>
              </a:xfrm>
              <a:custGeom>
                <a:avLst/>
                <a:gdLst/>
                <a:ahLst/>
                <a:cxnLst>
                  <a:cxn ang="0">
                    <a:pos x="227" y="154"/>
                  </a:cxn>
                  <a:cxn ang="0">
                    <a:pos x="0" y="199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227" y="154"/>
                  </a:cxn>
                </a:cxnLst>
                <a:rect l="0" t="0" r="r" b="b"/>
                <a:pathLst>
                  <a:path w="227" h="199">
                    <a:moveTo>
                      <a:pt x="227" y="154"/>
                    </a:moveTo>
                    <a:lnTo>
                      <a:pt x="0" y="199"/>
                    </a:lnTo>
                    <a:cubicBezTo>
                      <a:pt x="49" y="145"/>
                      <a:pt x="69" y="71"/>
                      <a:pt x="55" y="0"/>
                    </a:cubicBezTo>
                    <a:lnTo>
                      <a:pt x="55" y="0"/>
                    </a:lnTo>
                    <a:lnTo>
                      <a:pt x="227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4" name="Line 25"/>
              <p:cNvSpPr>
                <a:spLocks noChangeShapeType="1"/>
              </p:cNvSpPr>
              <p:nvPr/>
            </p:nvSpPr>
            <p:spPr bwMode="auto">
              <a:xfrm flipV="1">
                <a:off x="1682" y="2970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5" name="Freeform 26"/>
              <p:cNvSpPr>
                <a:spLocks/>
              </p:cNvSpPr>
              <p:nvPr/>
            </p:nvSpPr>
            <p:spPr bwMode="auto">
              <a:xfrm>
                <a:off x="1796" y="2930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6" name="Line 27"/>
              <p:cNvSpPr>
                <a:spLocks noChangeShapeType="1"/>
              </p:cNvSpPr>
              <p:nvPr/>
            </p:nvSpPr>
            <p:spPr bwMode="auto">
              <a:xfrm flipV="1">
                <a:off x="2198" y="3055"/>
                <a:ext cx="0" cy="74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7" name="Freeform 28"/>
              <p:cNvSpPr>
                <a:spLocks/>
              </p:cNvSpPr>
              <p:nvPr/>
            </p:nvSpPr>
            <p:spPr bwMode="auto">
              <a:xfrm>
                <a:off x="2149" y="3105"/>
                <a:ext cx="98" cy="98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8" name="Freeform 29"/>
              <p:cNvSpPr>
                <a:spLocks/>
              </p:cNvSpPr>
              <p:nvPr/>
            </p:nvSpPr>
            <p:spPr bwMode="auto">
              <a:xfrm>
                <a:off x="2149" y="2981"/>
                <a:ext cx="98" cy="98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206" y="206"/>
                  </a:cxn>
                  <a:cxn ang="0">
                    <a:pos x="0" y="206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206" y="206"/>
                    </a:lnTo>
                    <a:cubicBezTo>
                      <a:pt x="141" y="174"/>
                      <a:pt x="65" y="174"/>
                      <a:pt x="0" y="206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9" name="Line 30"/>
              <p:cNvSpPr>
                <a:spLocks noChangeShapeType="1"/>
              </p:cNvSpPr>
              <p:nvPr/>
            </p:nvSpPr>
            <p:spPr bwMode="auto">
              <a:xfrm flipV="1">
                <a:off x="2493" y="3192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0" name="Freeform 31"/>
              <p:cNvSpPr>
                <a:spLocks/>
              </p:cNvSpPr>
              <p:nvPr/>
            </p:nvSpPr>
            <p:spPr bwMode="auto">
              <a:xfrm>
                <a:off x="2608" y="3151"/>
                <a:ext cx="106" cy="94"/>
              </a:xfrm>
              <a:custGeom>
                <a:avLst/>
                <a:gdLst/>
                <a:ahLst/>
                <a:cxnLst>
                  <a:cxn ang="0">
                    <a:pos x="226" y="45"/>
                  </a:cxn>
                  <a:cxn ang="0">
                    <a:pos x="54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6" y="45"/>
                  </a:cxn>
                </a:cxnLst>
                <a:rect l="0" t="0" r="r" b="b"/>
                <a:pathLst>
                  <a:path w="226" h="199">
                    <a:moveTo>
                      <a:pt x="226" y="45"/>
                    </a:moveTo>
                    <a:lnTo>
                      <a:pt x="54" y="199"/>
                    </a:lnTo>
                    <a:cubicBezTo>
                      <a:pt x="68" y="128"/>
                      <a:pt x="48" y="54"/>
                      <a:pt x="0" y="0"/>
                    </a:cubicBezTo>
                    <a:lnTo>
                      <a:pt x="0" y="0"/>
                    </a:lnTo>
                    <a:lnTo>
                      <a:pt x="22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1" name="Line 32"/>
              <p:cNvSpPr>
                <a:spLocks noChangeShapeType="1"/>
              </p:cNvSpPr>
              <p:nvPr/>
            </p:nvSpPr>
            <p:spPr bwMode="auto">
              <a:xfrm>
                <a:off x="2493" y="2951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2" name="Freeform 33"/>
              <p:cNvSpPr>
                <a:spLocks/>
              </p:cNvSpPr>
              <p:nvPr/>
            </p:nvSpPr>
            <p:spPr bwMode="auto">
              <a:xfrm>
                <a:off x="2608" y="2939"/>
                <a:ext cx="106" cy="94"/>
              </a:xfrm>
              <a:custGeom>
                <a:avLst/>
                <a:gdLst/>
                <a:ahLst/>
                <a:cxnLst>
                  <a:cxn ang="0">
                    <a:pos x="226" y="154"/>
                  </a:cxn>
                  <a:cxn ang="0">
                    <a:pos x="0" y="199"/>
                  </a:cxn>
                  <a:cxn ang="0">
                    <a:pos x="54" y="0"/>
                  </a:cxn>
                  <a:cxn ang="0">
                    <a:pos x="226" y="154"/>
                  </a:cxn>
                </a:cxnLst>
                <a:rect l="0" t="0" r="r" b="b"/>
                <a:pathLst>
                  <a:path w="226" h="199">
                    <a:moveTo>
                      <a:pt x="226" y="154"/>
                    </a:moveTo>
                    <a:lnTo>
                      <a:pt x="0" y="199"/>
                    </a:lnTo>
                    <a:cubicBezTo>
                      <a:pt x="48" y="145"/>
                      <a:pt x="68" y="71"/>
                      <a:pt x="54" y="0"/>
                    </a:cubicBezTo>
                    <a:lnTo>
                      <a:pt x="226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3" name="Line 34"/>
              <p:cNvSpPr>
                <a:spLocks noChangeShapeType="1"/>
              </p:cNvSpPr>
              <p:nvPr/>
            </p:nvSpPr>
            <p:spPr bwMode="auto">
              <a:xfrm>
                <a:off x="3304" y="3099"/>
                <a:ext cx="222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4" name="Freeform 35"/>
              <p:cNvSpPr>
                <a:spLocks/>
              </p:cNvSpPr>
              <p:nvPr/>
            </p:nvSpPr>
            <p:spPr bwMode="auto">
              <a:xfrm>
                <a:off x="3502" y="3051"/>
                <a:ext cx="97" cy="97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6">
                    <a:moveTo>
                      <a:pt x="206" y="103"/>
                    </a:moveTo>
                    <a:lnTo>
                      <a:pt x="0" y="206"/>
                    </a:lnTo>
                    <a:cubicBezTo>
                      <a:pt x="32" y="141"/>
                      <a:pt x="32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5" name="Line 36"/>
              <p:cNvSpPr>
                <a:spLocks noChangeShapeType="1"/>
              </p:cNvSpPr>
              <p:nvPr/>
            </p:nvSpPr>
            <p:spPr bwMode="auto">
              <a:xfrm>
                <a:off x="4302" y="3192"/>
                <a:ext cx="113" cy="27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6" name="Freeform 37"/>
              <p:cNvSpPr>
                <a:spLocks/>
              </p:cNvSpPr>
              <p:nvPr/>
            </p:nvSpPr>
            <p:spPr bwMode="auto">
              <a:xfrm>
                <a:off x="4233" y="3110"/>
                <a:ext cx="107" cy="172"/>
              </a:xfrm>
              <a:custGeom>
                <a:avLst/>
                <a:gdLst/>
                <a:ahLst/>
                <a:cxnLst>
                  <a:cxn ang="0">
                    <a:pos x="66" y="172"/>
                  </a:cxn>
                  <a:cxn ang="0">
                    <a:pos x="0" y="66"/>
                  </a:cxn>
                  <a:cxn ang="0">
                    <a:pos x="107" y="0"/>
                  </a:cxn>
                  <a:cxn ang="0">
                    <a:pos x="66" y="172"/>
                  </a:cxn>
                </a:cxnLst>
                <a:rect l="0" t="0" r="r" b="b"/>
                <a:pathLst>
                  <a:path w="107" h="172">
                    <a:moveTo>
                      <a:pt x="66" y="172"/>
                    </a:moveTo>
                    <a:lnTo>
                      <a:pt x="0" y="66"/>
                    </a:lnTo>
                    <a:lnTo>
                      <a:pt x="107" y="0"/>
                    </a:lnTo>
                    <a:lnTo>
                      <a:pt x="6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7" name="Freeform 38"/>
              <p:cNvSpPr>
                <a:spLocks/>
              </p:cNvSpPr>
              <p:nvPr/>
            </p:nvSpPr>
            <p:spPr bwMode="auto">
              <a:xfrm>
                <a:off x="4377" y="3129"/>
                <a:ext cx="107" cy="17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07" y="107"/>
                  </a:cxn>
                  <a:cxn ang="0">
                    <a:pos x="0" y="172"/>
                  </a:cxn>
                  <a:cxn ang="0">
                    <a:pos x="42" y="0"/>
                  </a:cxn>
                </a:cxnLst>
                <a:rect l="0" t="0" r="r" b="b"/>
                <a:pathLst>
                  <a:path w="107" h="172">
                    <a:moveTo>
                      <a:pt x="42" y="0"/>
                    </a:moveTo>
                    <a:lnTo>
                      <a:pt x="107" y="107"/>
                    </a:lnTo>
                    <a:lnTo>
                      <a:pt x="0" y="17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8" name="Line 39"/>
              <p:cNvSpPr>
                <a:spLocks noChangeShapeType="1"/>
              </p:cNvSpPr>
              <p:nvPr/>
            </p:nvSpPr>
            <p:spPr bwMode="auto">
              <a:xfrm flipV="1">
                <a:off x="4302" y="2967"/>
                <a:ext cx="114" cy="30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9" name="Freeform 40"/>
              <p:cNvSpPr>
                <a:spLocks/>
              </p:cNvSpPr>
              <p:nvPr/>
            </p:nvSpPr>
            <p:spPr bwMode="auto">
              <a:xfrm>
                <a:off x="4233" y="2907"/>
                <a:ext cx="109" cy="171"/>
              </a:xfrm>
              <a:custGeom>
                <a:avLst/>
                <a:gdLst/>
                <a:ahLst/>
                <a:cxnLst>
                  <a:cxn ang="0">
                    <a:pos x="109" y="171"/>
                  </a:cxn>
                  <a:cxn ang="0">
                    <a:pos x="0" y="108"/>
                  </a:cxn>
                  <a:cxn ang="0">
                    <a:pos x="64" y="0"/>
                  </a:cxn>
                  <a:cxn ang="0">
                    <a:pos x="109" y="171"/>
                  </a:cxn>
                </a:cxnLst>
                <a:rect l="0" t="0" r="r" b="b"/>
                <a:pathLst>
                  <a:path w="109" h="171">
                    <a:moveTo>
                      <a:pt x="109" y="171"/>
                    </a:moveTo>
                    <a:lnTo>
                      <a:pt x="0" y="108"/>
                    </a:lnTo>
                    <a:lnTo>
                      <a:pt x="64" y="0"/>
                    </a:lnTo>
                    <a:lnTo>
                      <a:pt x="109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0" name="Freeform 41"/>
              <p:cNvSpPr>
                <a:spLocks/>
              </p:cNvSpPr>
              <p:nvPr/>
            </p:nvSpPr>
            <p:spPr bwMode="auto">
              <a:xfrm>
                <a:off x="4376" y="2885"/>
                <a:ext cx="108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64"/>
                  </a:cxn>
                  <a:cxn ang="0">
                    <a:pos x="45" y="172"/>
                  </a:cxn>
                  <a:cxn ang="0">
                    <a:pos x="0" y="0"/>
                  </a:cxn>
                </a:cxnLst>
                <a:rect l="0" t="0" r="r" b="b"/>
                <a:pathLst>
                  <a:path w="108" h="172">
                    <a:moveTo>
                      <a:pt x="0" y="0"/>
                    </a:moveTo>
                    <a:lnTo>
                      <a:pt x="108" y="64"/>
                    </a:lnTo>
                    <a:lnTo>
                      <a:pt x="45" y="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1" name="Rectangle 42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2" name="Rectangle 43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3" name="Rectangle 44"/>
              <p:cNvSpPr>
                <a:spLocks noChangeArrowheads="1"/>
              </p:cNvSpPr>
              <p:nvPr/>
            </p:nvSpPr>
            <p:spPr bwMode="auto">
              <a:xfrm>
                <a:off x="427" y="3007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I-Cache</a:t>
                </a:r>
                <a:endParaRPr lang="en-US" dirty="0"/>
              </a:p>
            </p:txBody>
          </p:sp>
          <p:sp>
            <p:nvSpPr>
              <p:cNvPr id="324" name="Rectangle 45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5" name="Rectangle 46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6" name="Rectangle 47"/>
              <p:cNvSpPr>
                <a:spLocks noChangeArrowheads="1"/>
              </p:cNvSpPr>
              <p:nvPr/>
            </p:nvSpPr>
            <p:spPr bwMode="auto">
              <a:xfrm>
                <a:off x="1230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327" name="Rectangle 48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8" name="Rectangle 49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9" name="Rectangle 50"/>
              <p:cNvSpPr>
                <a:spLocks noChangeArrowheads="1"/>
              </p:cNvSpPr>
              <p:nvPr/>
            </p:nvSpPr>
            <p:spPr bwMode="auto">
              <a:xfrm>
                <a:off x="1976" y="2788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330" name="Rectangle 51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1" name="Rectangle 52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2" name="Rectangle 53"/>
              <p:cNvSpPr>
                <a:spLocks noChangeArrowheads="1"/>
              </p:cNvSpPr>
              <p:nvPr/>
            </p:nvSpPr>
            <p:spPr bwMode="auto">
              <a:xfrm>
                <a:off x="2008" y="32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记分牌</a:t>
                </a:r>
                <a:endParaRPr lang="en-US" dirty="0"/>
              </a:p>
            </p:txBody>
          </p:sp>
          <p:sp>
            <p:nvSpPr>
              <p:cNvPr id="333" name="Rectangle 55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4" name="Rectangle 56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5" name="Rectangle 57"/>
              <p:cNvSpPr>
                <a:spLocks noChangeArrowheads="1"/>
              </p:cNvSpPr>
              <p:nvPr/>
            </p:nvSpPr>
            <p:spPr bwMode="auto">
              <a:xfrm>
                <a:off x="2846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发射</a:t>
                </a:r>
                <a:endParaRPr lang="en-US" dirty="0"/>
              </a:p>
            </p:txBody>
          </p:sp>
          <p:sp>
            <p:nvSpPr>
              <p:cNvPr id="336" name="Rectangle 58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7" name="Rectangle 59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8" name="Rectangle 60"/>
              <p:cNvSpPr>
                <a:spLocks noChangeArrowheads="1"/>
              </p:cNvSpPr>
              <p:nvPr/>
            </p:nvSpPr>
            <p:spPr bwMode="auto">
              <a:xfrm>
                <a:off x="3707" y="29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操作数</a:t>
                </a:r>
                <a:endParaRPr lang="en-US" dirty="0"/>
              </a:p>
            </p:txBody>
          </p:sp>
          <p:sp>
            <p:nvSpPr>
              <p:cNvPr id="339" name="Rectangle 61"/>
              <p:cNvSpPr>
                <a:spLocks noChangeArrowheads="1"/>
              </p:cNvSpPr>
              <p:nvPr/>
            </p:nvSpPr>
            <p:spPr bwMode="auto">
              <a:xfrm>
                <a:off x="3711" y="3090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收集器</a:t>
                </a:r>
                <a:endParaRPr lang="en-US" dirty="0"/>
              </a:p>
            </p:txBody>
          </p:sp>
          <p:sp>
            <p:nvSpPr>
              <p:cNvPr id="340" name="Rectangle 62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1" name="Rectangle 63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2" name="Rectangle 64"/>
              <p:cNvSpPr>
                <a:spLocks noChangeArrowheads="1"/>
              </p:cNvSpPr>
              <p:nvPr/>
            </p:nvSpPr>
            <p:spPr bwMode="auto">
              <a:xfrm>
                <a:off x="4630" y="3219"/>
                <a:ext cx="2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343" name="Rectangle 65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4" name="Rectangle 66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5" name="Rectangle 67"/>
              <p:cNvSpPr>
                <a:spLocks noChangeArrowheads="1"/>
              </p:cNvSpPr>
              <p:nvPr/>
            </p:nvSpPr>
            <p:spPr bwMode="auto">
              <a:xfrm>
                <a:off x="4652" y="278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346" name="Rectangle 68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7" name="Rectangle 69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8" name="Rectangle 70"/>
              <p:cNvSpPr>
                <a:spLocks noChangeArrowheads="1"/>
              </p:cNvSpPr>
              <p:nvPr/>
            </p:nvSpPr>
            <p:spPr bwMode="auto">
              <a:xfrm>
                <a:off x="504" y="2581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349" name="Rectangle 71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Rectangle 72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1" name="Rectangle 73"/>
              <p:cNvSpPr>
                <a:spLocks noChangeArrowheads="1"/>
              </p:cNvSpPr>
              <p:nvPr/>
            </p:nvSpPr>
            <p:spPr bwMode="auto">
              <a:xfrm>
                <a:off x="2690" y="2569"/>
                <a:ext cx="62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SIMT-</a:t>
                </a: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堆栈</a:t>
                </a:r>
                <a:endParaRPr lang="en-US" dirty="0"/>
              </a:p>
            </p:txBody>
          </p:sp>
          <p:sp>
            <p:nvSpPr>
              <p:cNvPr id="352" name="Freeform 74"/>
              <p:cNvSpPr>
                <a:spLocks/>
              </p:cNvSpPr>
              <p:nvPr/>
            </p:nvSpPr>
            <p:spPr bwMode="auto">
              <a:xfrm>
                <a:off x="1682" y="2612"/>
                <a:ext cx="3628" cy="924"/>
              </a:xfrm>
              <a:custGeom>
                <a:avLst/>
                <a:gdLst/>
                <a:ahLst/>
                <a:cxnLst>
                  <a:cxn ang="0">
                    <a:pos x="1733" y="0"/>
                  </a:cxn>
                  <a:cxn ang="0">
                    <a:pos x="3628" y="0"/>
                  </a:cxn>
                  <a:cxn ang="0">
                    <a:pos x="3628" y="924"/>
                  </a:cxn>
                  <a:cxn ang="0">
                    <a:pos x="0" y="924"/>
                  </a:cxn>
                  <a:cxn ang="0">
                    <a:pos x="0" y="739"/>
                  </a:cxn>
                  <a:cxn ang="0">
                    <a:pos x="162" y="739"/>
                  </a:cxn>
                </a:cxnLst>
                <a:rect l="0" t="0" r="r" b="b"/>
                <a:pathLst>
                  <a:path w="3628" h="924">
                    <a:moveTo>
                      <a:pt x="1733" y="0"/>
                    </a:moveTo>
                    <a:lnTo>
                      <a:pt x="3628" y="0"/>
                    </a:lnTo>
                    <a:lnTo>
                      <a:pt x="3628" y="924"/>
                    </a:lnTo>
                    <a:lnTo>
                      <a:pt x="0" y="924"/>
                    </a:lnTo>
                    <a:lnTo>
                      <a:pt x="0" y="739"/>
                    </a:lnTo>
                    <a:lnTo>
                      <a:pt x="162" y="739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3" name="Freeform 75"/>
              <p:cNvSpPr>
                <a:spLocks/>
              </p:cNvSpPr>
              <p:nvPr/>
            </p:nvSpPr>
            <p:spPr bwMode="auto">
              <a:xfrm>
                <a:off x="1826" y="3312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5" y="112"/>
                      <a:pt x="25" y="51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4" name="Line 76"/>
              <p:cNvSpPr>
                <a:spLocks noChangeShapeType="1"/>
              </p:cNvSpPr>
              <p:nvPr/>
            </p:nvSpPr>
            <p:spPr bwMode="auto">
              <a:xfrm flipH="1">
                <a:off x="1003" y="2642"/>
                <a:ext cx="1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5" name="Freeform 77"/>
              <p:cNvSpPr>
                <a:spLocks/>
              </p:cNvSpPr>
              <p:nvPr/>
            </p:nvSpPr>
            <p:spPr bwMode="auto">
              <a:xfrm>
                <a:off x="944" y="2603"/>
                <a:ext cx="78" cy="7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64" y="0"/>
                  </a:cxn>
                  <a:cxn ang="0">
                    <a:pos x="164" y="164"/>
                  </a:cxn>
                  <a:cxn ang="0">
                    <a:pos x="164" y="164"/>
                  </a:cxn>
                  <a:cxn ang="0">
                    <a:pos x="0" y="82"/>
                  </a:cxn>
                </a:cxnLst>
                <a:rect l="0" t="0" r="r" b="b"/>
                <a:pathLst>
                  <a:path w="164" h="164">
                    <a:moveTo>
                      <a:pt x="0" y="82"/>
                    </a:moveTo>
                    <a:lnTo>
                      <a:pt x="164" y="0"/>
                    </a:lnTo>
                    <a:cubicBezTo>
                      <a:pt x="138" y="51"/>
                      <a:pt x="138" y="112"/>
                      <a:pt x="164" y="164"/>
                    </a:cubicBezTo>
                    <a:lnTo>
                      <a:pt x="164" y="16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6" name="Line 78"/>
              <p:cNvSpPr>
                <a:spLocks noChangeShapeType="1"/>
              </p:cNvSpPr>
              <p:nvPr/>
            </p:nvSpPr>
            <p:spPr bwMode="auto">
              <a:xfrm>
                <a:off x="586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7" name="Freeform 79"/>
              <p:cNvSpPr>
                <a:spLocks/>
              </p:cNvSpPr>
              <p:nvPr/>
            </p:nvSpPr>
            <p:spPr bwMode="auto">
              <a:xfrm>
                <a:off x="538" y="2884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8" name="Freeform 80"/>
              <p:cNvSpPr>
                <a:spLocks/>
              </p:cNvSpPr>
              <p:nvPr/>
            </p:nvSpPr>
            <p:spPr bwMode="auto">
              <a:xfrm>
                <a:off x="856" y="2818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9" name="Freeform 81"/>
              <p:cNvSpPr>
                <a:spLocks/>
              </p:cNvSpPr>
              <p:nvPr/>
            </p:nvSpPr>
            <p:spPr bwMode="auto">
              <a:xfrm>
                <a:off x="817" y="2760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0" name="Line 82"/>
              <p:cNvSpPr>
                <a:spLocks noChangeShapeType="1"/>
              </p:cNvSpPr>
              <p:nvPr/>
            </p:nvSpPr>
            <p:spPr bwMode="auto">
              <a:xfrm flipV="1">
                <a:off x="2980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1" name="Freeform 83"/>
              <p:cNvSpPr>
                <a:spLocks/>
              </p:cNvSpPr>
              <p:nvPr/>
            </p:nvSpPr>
            <p:spPr bwMode="auto">
              <a:xfrm>
                <a:off x="2931" y="2884"/>
                <a:ext cx="98" cy="97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0" y="0"/>
                  </a:cxn>
                  <a:cxn ang="0">
                    <a:pos x="207" y="0"/>
                  </a:cxn>
                  <a:cxn ang="0">
                    <a:pos x="207" y="0"/>
                  </a:cxn>
                  <a:cxn ang="0">
                    <a:pos x="104" y="207"/>
                  </a:cxn>
                </a:cxnLst>
                <a:rect l="0" t="0" r="r" b="b"/>
                <a:pathLst>
                  <a:path w="207" h="207">
                    <a:moveTo>
                      <a:pt x="104" y="207"/>
                    </a:moveTo>
                    <a:lnTo>
                      <a:pt x="0" y="0"/>
                    </a:lnTo>
                    <a:cubicBezTo>
                      <a:pt x="65" y="33"/>
                      <a:pt x="142" y="33"/>
                      <a:pt x="207" y="0"/>
                    </a:cubicBezTo>
                    <a:lnTo>
                      <a:pt x="207" y="0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2" name="Rectangle 84"/>
              <p:cNvSpPr>
                <a:spLocks noChangeArrowheads="1"/>
              </p:cNvSpPr>
              <p:nvPr/>
            </p:nvSpPr>
            <p:spPr bwMode="auto">
              <a:xfrm>
                <a:off x="2747" y="3386"/>
                <a:ext cx="55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Done (WID)</a:t>
                </a:r>
                <a:endParaRPr lang="en-US"/>
              </a:p>
            </p:txBody>
          </p:sp>
          <p:sp>
            <p:nvSpPr>
              <p:cNvPr id="363" name="Rectangle 85"/>
              <p:cNvSpPr>
                <a:spLocks noChangeArrowheads="1"/>
              </p:cNvSpPr>
              <p:nvPr/>
            </p:nvSpPr>
            <p:spPr bwMode="auto">
              <a:xfrm>
                <a:off x="1213" y="275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364" name="Rectangle 86"/>
              <p:cNvSpPr>
                <a:spLocks noChangeArrowheads="1"/>
              </p:cNvSpPr>
              <p:nvPr/>
            </p:nvSpPr>
            <p:spPr bwMode="auto">
              <a:xfrm>
                <a:off x="1515" y="2506"/>
                <a:ext cx="54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分支目标</a:t>
                </a:r>
                <a:r>
                  <a:rPr lang="en-US" sz="1300" dirty="0" smtClean="0">
                    <a:solidFill>
                      <a:srgbClr val="000000"/>
                    </a:solidFill>
                  </a:rPr>
                  <a:t>PC</a:t>
                </a:r>
                <a:endParaRPr lang="en-US" dirty="0"/>
              </a:p>
            </p:txBody>
          </p:sp>
          <p:sp>
            <p:nvSpPr>
              <p:cNvPr id="365" name="Line 87"/>
              <p:cNvSpPr>
                <a:spLocks noChangeShapeType="1"/>
              </p:cNvSpPr>
              <p:nvPr/>
            </p:nvSpPr>
            <p:spPr bwMode="auto">
              <a:xfrm>
                <a:off x="3472" y="2806"/>
                <a:ext cx="127" cy="10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6" name="Freeform 88"/>
              <p:cNvSpPr>
                <a:spLocks/>
              </p:cNvSpPr>
              <p:nvPr/>
            </p:nvSpPr>
            <p:spPr bwMode="auto">
              <a:xfrm>
                <a:off x="3415" y="2760"/>
                <a:ext cx="106" cy="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5" y="48"/>
                  </a:cxn>
                  <a:cxn ang="0">
                    <a:pos x="96" y="209"/>
                  </a:cxn>
                  <a:cxn ang="0">
                    <a:pos x="96" y="209"/>
                  </a:cxn>
                  <a:cxn ang="0">
                    <a:pos x="0" y="0"/>
                  </a:cxn>
                </a:cxnLst>
                <a:rect l="0" t="0" r="r" b="b"/>
                <a:pathLst>
                  <a:path w="225" h="209">
                    <a:moveTo>
                      <a:pt x="0" y="0"/>
                    </a:moveTo>
                    <a:lnTo>
                      <a:pt x="225" y="48"/>
                    </a:lnTo>
                    <a:cubicBezTo>
                      <a:pt x="159" y="79"/>
                      <a:pt x="111" y="138"/>
                      <a:pt x="96" y="209"/>
                    </a:cubicBezTo>
                    <a:lnTo>
                      <a:pt x="96" y="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7" name="Rectangle 89"/>
              <p:cNvSpPr>
                <a:spLocks noChangeArrowheads="1"/>
              </p:cNvSpPr>
              <p:nvPr/>
            </p:nvSpPr>
            <p:spPr bwMode="auto">
              <a:xfrm>
                <a:off x="3549" y="277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预测</a:t>
                </a:r>
                <a:endParaRPr lang="en-US" dirty="0"/>
              </a:p>
            </p:txBody>
          </p:sp>
          <p:sp>
            <p:nvSpPr>
              <p:cNvPr id="368" name="Line 90"/>
              <p:cNvSpPr>
                <a:spLocks noChangeShapeType="1"/>
              </p:cNvSpPr>
              <p:nvPr/>
            </p:nvSpPr>
            <p:spPr bwMode="auto">
              <a:xfrm>
                <a:off x="5074" y="2878"/>
                <a:ext cx="1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9" name="Freeform 91"/>
              <p:cNvSpPr>
                <a:spLocks/>
              </p:cNvSpPr>
              <p:nvPr/>
            </p:nvSpPr>
            <p:spPr bwMode="auto">
              <a:xfrm>
                <a:off x="5233" y="2839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0" name="Line 92"/>
              <p:cNvSpPr>
                <a:spLocks noChangeShapeType="1"/>
              </p:cNvSpPr>
              <p:nvPr/>
            </p:nvSpPr>
            <p:spPr bwMode="auto">
              <a:xfrm>
                <a:off x="5074" y="3319"/>
                <a:ext cx="177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1" name="Freeform 93"/>
              <p:cNvSpPr>
                <a:spLocks/>
              </p:cNvSpPr>
              <p:nvPr/>
            </p:nvSpPr>
            <p:spPr bwMode="auto">
              <a:xfrm>
                <a:off x="5233" y="3282"/>
                <a:ext cx="77" cy="77"/>
              </a:xfrm>
              <a:custGeom>
                <a:avLst/>
                <a:gdLst/>
                <a:ahLst/>
                <a:cxnLst>
                  <a:cxn ang="0">
                    <a:pos x="164" y="83"/>
                  </a:cxn>
                  <a:cxn ang="0">
                    <a:pos x="0" y="164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4" y="83"/>
                  </a:cxn>
                </a:cxnLst>
                <a:rect l="0" t="0" r="r" b="b"/>
                <a:pathLst>
                  <a:path w="164" h="164">
                    <a:moveTo>
                      <a:pt x="164" y="83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1" y="0"/>
                    </a:cubicBezTo>
                    <a:lnTo>
                      <a:pt x="1" y="0"/>
                    </a:lnTo>
                    <a:lnTo>
                      <a:pt x="164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2" name="Rectangle 94"/>
              <p:cNvSpPr>
                <a:spLocks noChangeArrowheads="1"/>
              </p:cNvSpPr>
              <p:nvPr/>
            </p:nvSpPr>
            <p:spPr bwMode="auto">
              <a:xfrm>
                <a:off x="3020" y="2758"/>
                <a:ext cx="2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Active</a:t>
                </a:r>
                <a:endParaRPr lang="en-US"/>
              </a:p>
            </p:txBody>
          </p:sp>
          <p:sp>
            <p:nvSpPr>
              <p:cNvPr id="373" name="Rectangle 95"/>
              <p:cNvSpPr>
                <a:spLocks noChangeArrowheads="1"/>
              </p:cNvSpPr>
              <p:nvPr/>
            </p:nvSpPr>
            <p:spPr bwMode="auto">
              <a:xfrm>
                <a:off x="3035" y="2841"/>
                <a:ext cx="2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dirty="0" smtClean="0">
                    <a:solidFill>
                      <a:srgbClr val="000000"/>
                    </a:solidFill>
                  </a:rPr>
                  <a:t>Mask</a:t>
                </a:r>
                <a:endParaRPr lang="en-US" dirty="0"/>
              </a:p>
            </p:txBody>
          </p:sp>
        </p:grpSp>
        <p:sp>
          <p:nvSpPr>
            <p:cNvPr id="282" name="Rectangle 97"/>
            <p:cNvSpPr>
              <a:spLocks noChangeArrowheads="1"/>
            </p:cNvSpPr>
            <p:nvPr/>
          </p:nvSpPr>
          <p:spPr bwMode="auto">
            <a:xfrm>
              <a:off x="384175" y="1834437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调度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器 </a:t>
              </a:r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3" name="Rectangle 98"/>
            <p:cNvSpPr>
              <a:spLocks noChangeArrowheads="1"/>
            </p:cNvSpPr>
            <p:nvPr/>
          </p:nvSpPr>
          <p:spPr bwMode="auto">
            <a:xfrm>
              <a:off x="4114800" y="3124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 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 99"/>
            <p:cNvSpPr>
              <a:spLocks noChangeArrowheads="1"/>
            </p:cNvSpPr>
            <p:nvPr/>
          </p:nvSpPr>
          <p:spPr bwMode="auto">
            <a:xfrm>
              <a:off x="6019800" y="2362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8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（七）写回</a:t>
            </a: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12</a:t>
            </a:fld>
            <a:endParaRPr lang="en-US"/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1935480" y="915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zh-CN" altLang="en-US" dirty="0"/>
              <a:t>流水线</a:t>
            </a:r>
            <a:r>
              <a:rPr lang="zh-CN" altLang="en-US" dirty="0" smtClean="0"/>
              <a:t>都</a:t>
            </a:r>
            <a:r>
              <a:rPr lang="zh-CN" altLang="en-US" dirty="0"/>
              <a:t>有一个用于写回的结果</a:t>
            </a:r>
            <a:r>
              <a:rPr lang="zh-CN" altLang="en-US" dirty="0" smtClean="0"/>
              <a:t>总线</a:t>
            </a:r>
            <a:endParaRPr lang="en-US" altLang="zh-CN" dirty="0" smtClean="0"/>
          </a:p>
          <a:p>
            <a:r>
              <a:rPr lang="zh-CN" altLang="en-US" dirty="0" smtClean="0"/>
              <a:t>例外</a:t>
            </a:r>
            <a:r>
              <a:rPr lang="zh-CN" altLang="en-US" dirty="0"/>
              <a:t>情况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单精度</a:t>
            </a:r>
            <a:r>
              <a:rPr lang="zh-CN" altLang="en-US" dirty="0" smtClean="0"/>
              <a:t>和</a:t>
            </a:r>
            <a:r>
              <a:rPr lang="zh-CN" altLang="en-US" dirty="0"/>
              <a:t>特殊</a:t>
            </a:r>
            <a:r>
              <a:rPr lang="zh-CN" altLang="en-US" dirty="0" smtClean="0"/>
              <a:t>功能单元流水线共享</a:t>
            </a:r>
            <a:r>
              <a:rPr lang="zh-CN" altLang="en-US" dirty="0"/>
              <a:t>结果</a:t>
            </a:r>
            <a:r>
              <a:rPr lang="zh-CN" altLang="en-US" dirty="0" smtClean="0"/>
              <a:t>总线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</a:t>
            </a:r>
            <a:r>
              <a:rPr lang="zh-CN" altLang="en-US" dirty="0"/>
              <a:t>总线上的时隙已预先</a:t>
            </a:r>
            <a:r>
              <a:rPr lang="zh-CN" altLang="en-US" dirty="0" smtClean="0"/>
              <a:t>分配，即某个流水线什么时候使用结果总线已知，不会冲突</a:t>
            </a:r>
            <a:endParaRPr lang="en-US" dirty="0"/>
          </a:p>
        </p:txBody>
      </p:sp>
      <p:grpSp>
        <p:nvGrpSpPr>
          <p:cNvPr id="76" name="Group 4"/>
          <p:cNvGrpSpPr>
            <a:grpSpLocks/>
          </p:cNvGrpSpPr>
          <p:nvPr/>
        </p:nvGrpSpPr>
        <p:grpSpPr bwMode="auto">
          <a:xfrm>
            <a:off x="8853487" y="5695950"/>
            <a:ext cx="2257425" cy="660400"/>
            <a:chOff x="3984" y="3648"/>
            <a:chExt cx="1422" cy="416"/>
          </a:xfrm>
        </p:grpSpPr>
        <p:sp>
          <p:nvSpPr>
            <p:cNvPr id="77" name="Rectangle 5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Rectangle 6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0" name="Rectangle 8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2" name="Rectangle 10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>
              <a:off x="4153" y="3879"/>
              <a:ext cx="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4168" y="3859"/>
              <a:ext cx="27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4365" y="3913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4398" y="3907"/>
              <a:ext cx="30" cy="39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 flipV="1">
              <a:off x="4365" y="3828"/>
              <a:ext cx="43" cy="1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4398" y="3811"/>
              <a:ext cx="30" cy="40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5" name="Line 23"/>
            <p:cNvSpPr>
              <a:spLocks noChangeShapeType="1"/>
            </p:cNvSpPr>
            <p:nvPr/>
          </p:nvSpPr>
          <p:spPr bwMode="auto">
            <a:xfrm flipV="1">
              <a:off x="4513" y="3864"/>
              <a:ext cx="0" cy="3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4499" y="3884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4499" y="3833"/>
              <a:ext cx="28" cy="41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4598" y="3921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4631" y="3904"/>
              <a:ext cx="30" cy="39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0" name="Line 28"/>
            <p:cNvSpPr>
              <a:spLocks noChangeShapeType="1"/>
            </p:cNvSpPr>
            <p:nvPr/>
          </p:nvSpPr>
          <p:spPr bwMode="auto">
            <a:xfrm>
              <a:off x="4598" y="3820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4631" y="3815"/>
              <a:ext cx="30" cy="39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>
              <a:off x="4830" y="3882"/>
              <a:ext cx="6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4887" y="3862"/>
              <a:ext cx="28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>
              <a:off x="5117" y="3921"/>
              <a:ext cx="32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5097" y="3886"/>
              <a:ext cx="31" cy="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5138" y="3894"/>
              <a:ext cx="31" cy="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8" name="Line 35"/>
            <p:cNvSpPr>
              <a:spLocks noChangeShapeType="1"/>
            </p:cNvSpPr>
            <p:nvPr/>
          </p:nvSpPr>
          <p:spPr bwMode="auto">
            <a:xfrm flipV="1">
              <a:off x="5117" y="3827"/>
              <a:ext cx="32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9" name="Freeform 36"/>
            <p:cNvSpPr>
              <a:spLocks/>
            </p:cNvSpPr>
            <p:nvPr/>
          </p:nvSpPr>
          <p:spPr bwMode="auto">
            <a:xfrm>
              <a:off x="5097" y="3802"/>
              <a:ext cx="31" cy="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0" name="Freeform 37"/>
            <p:cNvSpPr>
              <a:spLocks/>
            </p:cNvSpPr>
            <p:nvPr/>
          </p:nvSpPr>
          <p:spPr bwMode="auto">
            <a:xfrm>
              <a:off x="5138" y="3793"/>
              <a:ext cx="31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1" name="Rectangle 38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" name="Rectangle 40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4" name="Rectangle 41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5" name="Rectangle 42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6" name="Rectangle 43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7" name="Rectangle 44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8" name="Rectangle 45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9" name="Rectangle 46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0" name="Rectangle 47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2" name="Rectangle 49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" name="Rectangle 50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" name="Rectangle 51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5" name="Rectangle 52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6" name="Rectangle 53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solidFill>
              <a:srgbClr val="FFFF66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7" name="Rectangle 54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8" name="Rectangle 55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9" name="Rectangle 56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0" name="Rectangle 57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1" name="Freeform 58"/>
            <p:cNvSpPr>
              <a:spLocks/>
            </p:cNvSpPr>
            <p:nvPr/>
          </p:nvSpPr>
          <p:spPr bwMode="auto">
            <a:xfrm>
              <a:off x="4365" y="3679"/>
              <a:ext cx="1041" cy="385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2" name="Freeform 59"/>
            <p:cNvSpPr>
              <a:spLocks/>
            </p:cNvSpPr>
            <p:nvPr/>
          </p:nvSpPr>
          <p:spPr bwMode="auto">
            <a:xfrm>
              <a:off x="4406" y="3971"/>
              <a:ext cx="22" cy="32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3" name="Line 60"/>
            <p:cNvSpPr>
              <a:spLocks noChangeShapeType="1"/>
            </p:cNvSpPr>
            <p:nvPr/>
          </p:nvSpPr>
          <p:spPr bwMode="auto">
            <a:xfrm flipH="1">
              <a:off x="4170" y="3691"/>
              <a:ext cx="4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4" name="Freeform 61"/>
            <p:cNvSpPr>
              <a:spLocks/>
            </p:cNvSpPr>
            <p:nvPr/>
          </p:nvSpPr>
          <p:spPr bwMode="auto">
            <a:xfrm>
              <a:off x="4153" y="3675"/>
              <a:ext cx="23" cy="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5" name="Line 62"/>
            <p:cNvSpPr>
              <a:spLocks noChangeShapeType="1"/>
            </p:cNvSpPr>
            <p:nvPr/>
          </p:nvSpPr>
          <p:spPr bwMode="auto">
            <a:xfrm>
              <a:off x="4051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6" name="Freeform 63"/>
            <p:cNvSpPr>
              <a:spLocks/>
            </p:cNvSpPr>
            <p:nvPr/>
          </p:nvSpPr>
          <p:spPr bwMode="auto">
            <a:xfrm>
              <a:off x="4037" y="3792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7" name="Freeform 64"/>
            <p:cNvSpPr>
              <a:spLocks/>
            </p:cNvSpPr>
            <p:nvPr/>
          </p:nvSpPr>
          <p:spPr bwMode="auto">
            <a:xfrm>
              <a:off x="4128" y="3765"/>
              <a:ext cx="300" cy="25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8" name="Freeform 65"/>
            <p:cNvSpPr>
              <a:spLocks/>
            </p:cNvSpPr>
            <p:nvPr/>
          </p:nvSpPr>
          <p:spPr bwMode="auto">
            <a:xfrm>
              <a:off x="4117" y="3741"/>
              <a:ext cx="22" cy="3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9" name="Line 66"/>
            <p:cNvSpPr>
              <a:spLocks noChangeShapeType="1"/>
            </p:cNvSpPr>
            <p:nvPr/>
          </p:nvSpPr>
          <p:spPr bwMode="auto">
            <a:xfrm flipV="1">
              <a:off x="4737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0" name="Freeform 67"/>
            <p:cNvSpPr>
              <a:spLocks/>
            </p:cNvSpPr>
            <p:nvPr/>
          </p:nvSpPr>
          <p:spPr bwMode="auto">
            <a:xfrm>
              <a:off x="4723" y="3792"/>
              <a:ext cx="29" cy="41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1" name="Line 68"/>
            <p:cNvSpPr>
              <a:spLocks noChangeShapeType="1"/>
            </p:cNvSpPr>
            <p:nvPr/>
          </p:nvSpPr>
          <p:spPr bwMode="auto">
            <a:xfrm>
              <a:off x="4879" y="3760"/>
              <a:ext cx="36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2" name="Freeform 69"/>
            <p:cNvSpPr>
              <a:spLocks/>
            </p:cNvSpPr>
            <p:nvPr/>
          </p:nvSpPr>
          <p:spPr bwMode="auto">
            <a:xfrm>
              <a:off x="4862" y="3741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3" name="Line 70"/>
            <p:cNvSpPr>
              <a:spLocks noChangeShapeType="1"/>
            </p:cNvSpPr>
            <p:nvPr/>
          </p:nvSpPr>
          <p:spPr bwMode="auto">
            <a:xfrm>
              <a:off x="5338" y="3790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4" name="Freeform 71"/>
            <p:cNvSpPr>
              <a:spLocks/>
            </p:cNvSpPr>
            <p:nvPr/>
          </p:nvSpPr>
          <p:spPr bwMode="auto">
            <a:xfrm>
              <a:off x="5384" y="3773"/>
              <a:ext cx="22" cy="33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5" name="Line 72"/>
            <p:cNvSpPr>
              <a:spLocks noChangeShapeType="1"/>
            </p:cNvSpPr>
            <p:nvPr/>
          </p:nvSpPr>
          <p:spPr bwMode="auto">
            <a:xfrm>
              <a:off x="5338" y="3974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6" name="Freeform 73"/>
            <p:cNvSpPr>
              <a:spLocks/>
            </p:cNvSpPr>
            <p:nvPr/>
          </p:nvSpPr>
          <p:spPr bwMode="auto">
            <a:xfrm>
              <a:off x="5384" y="3958"/>
              <a:ext cx="22" cy="32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-72818" y="4419600"/>
            <a:ext cx="8302625" cy="2438400"/>
            <a:chOff x="384175" y="1447800"/>
            <a:chExt cx="8302625" cy="2438400"/>
          </a:xfrm>
        </p:grpSpPr>
        <p:sp>
          <p:nvSpPr>
            <p:cNvPr id="178" name="Rectangle 2"/>
            <p:cNvSpPr>
              <a:spLocks noChangeArrowheads="1"/>
            </p:cNvSpPr>
            <p:nvPr/>
          </p:nvSpPr>
          <p:spPr bwMode="auto">
            <a:xfrm>
              <a:off x="457200" y="1447800"/>
              <a:ext cx="5105400" cy="24384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SIMT</a:t>
              </a:r>
              <a:r>
                <a:rPr lang="zh-CN" altLang="en-US" sz="2400" b="1" dirty="0" smtClean="0">
                  <a:solidFill>
                    <a:srgbClr val="009900"/>
                  </a:solidFill>
                </a:rPr>
                <a:t>前端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5562600" y="1447800"/>
              <a:ext cx="3124200" cy="24384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2400" b="1" dirty="0" smtClean="0">
                  <a:solidFill>
                    <a:srgbClr val="FF9933"/>
                  </a:solidFill>
                </a:rPr>
                <a:t>SIMD</a:t>
              </a:r>
              <a:r>
                <a:rPr lang="zh-CN" altLang="en-US" sz="2400" b="1" dirty="0" smtClean="0">
                  <a:solidFill>
                    <a:srgbClr val="FF9933"/>
                  </a:solidFill>
                </a:rPr>
                <a:t>数据路径</a:t>
              </a:r>
              <a:endParaRPr lang="en-US" sz="2400" b="1" dirty="0">
                <a:solidFill>
                  <a:srgbClr val="FF9933"/>
                </a:solidFill>
              </a:endParaRPr>
            </a:p>
          </p:txBody>
        </p:sp>
        <p:grpSp>
          <p:nvGrpSpPr>
            <p:cNvPr id="180" name="Group 5"/>
            <p:cNvGrpSpPr>
              <a:grpSpLocks/>
            </p:cNvGrpSpPr>
            <p:nvPr/>
          </p:nvGrpSpPr>
          <p:grpSpPr bwMode="auto">
            <a:xfrm>
              <a:off x="561975" y="2073277"/>
              <a:ext cx="7867650" cy="1635125"/>
              <a:chOff x="354" y="2506"/>
              <a:chExt cx="4956" cy="1030"/>
            </a:xfrm>
          </p:grpSpPr>
          <p:sp>
            <p:nvSpPr>
              <p:cNvPr id="184" name="Rectangle 6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5" name="Rectangle 7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6" name="Rectangle 8"/>
              <p:cNvSpPr>
                <a:spLocks noChangeArrowheads="1"/>
              </p:cNvSpPr>
              <p:nvPr/>
            </p:nvSpPr>
            <p:spPr bwMode="auto">
              <a:xfrm>
                <a:off x="4736" y="2697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187" name="Rectangle 9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8" name="Rectangle 10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9" name="Rectangle 11"/>
              <p:cNvSpPr>
                <a:spLocks noChangeArrowheads="1"/>
              </p:cNvSpPr>
              <p:nvPr/>
            </p:nvSpPr>
            <p:spPr bwMode="auto">
              <a:xfrm>
                <a:off x="4713" y="272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190" name="Rectangle 12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1" name="Rectangle 13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2" name="Rectangle 14"/>
              <p:cNvSpPr>
                <a:spLocks noChangeArrowheads="1"/>
              </p:cNvSpPr>
              <p:nvPr/>
            </p:nvSpPr>
            <p:spPr bwMode="auto">
              <a:xfrm>
                <a:off x="4683" y="275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193" name="Oval 15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4" name="Oval 16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" name="Oval 17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" name="Oval 18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7" name="Oval 19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8" name="Oval 20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9" name="Line 21"/>
              <p:cNvSpPr>
                <a:spLocks noChangeShapeType="1"/>
              </p:cNvSpPr>
              <p:nvPr/>
            </p:nvSpPr>
            <p:spPr bwMode="auto">
              <a:xfrm>
                <a:off x="944" y="3092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0" name="Freeform 22"/>
              <p:cNvSpPr>
                <a:spLocks/>
              </p:cNvSpPr>
              <p:nvPr/>
            </p:nvSpPr>
            <p:spPr bwMode="auto">
              <a:xfrm>
                <a:off x="994" y="3043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1" name="Line 23"/>
              <p:cNvSpPr>
                <a:spLocks noChangeShapeType="1"/>
              </p:cNvSpPr>
              <p:nvPr/>
            </p:nvSpPr>
            <p:spPr bwMode="auto">
              <a:xfrm>
                <a:off x="1682" y="3173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2" name="Freeform 24"/>
              <p:cNvSpPr>
                <a:spLocks/>
              </p:cNvSpPr>
              <p:nvPr/>
            </p:nvSpPr>
            <p:spPr bwMode="auto">
              <a:xfrm>
                <a:off x="1796" y="3160"/>
                <a:ext cx="107" cy="94"/>
              </a:xfrm>
              <a:custGeom>
                <a:avLst/>
                <a:gdLst/>
                <a:ahLst/>
                <a:cxnLst>
                  <a:cxn ang="0">
                    <a:pos x="227" y="154"/>
                  </a:cxn>
                  <a:cxn ang="0">
                    <a:pos x="0" y="199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227" y="154"/>
                  </a:cxn>
                </a:cxnLst>
                <a:rect l="0" t="0" r="r" b="b"/>
                <a:pathLst>
                  <a:path w="227" h="199">
                    <a:moveTo>
                      <a:pt x="227" y="154"/>
                    </a:moveTo>
                    <a:lnTo>
                      <a:pt x="0" y="199"/>
                    </a:lnTo>
                    <a:cubicBezTo>
                      <a:pt x="49" y="145"/>
                      <a:pt x="69" y="71"/>
                      <a:pt x="55" y="0"/>
                    </a:cubicBezTo>
                    <a:lnTo>
                      <a:pt x="55" y="0"/>
                    </a:lnTo>
                    <a:lnTo>
                      <a:pt x="227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3" name="Line 25"/>
              <p:cNvSpPr>
                <a:spLocks noChangeShapeType="1"/>
              </p:cNvSpPr>
              <p:nvPr/>
            </p:nvSpPr>
            <p:spPr bwMode="auto">
              <a:xfrm flipV="1">
                <a:off x="1682" y="2970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4" name="Freeform 26"/>
              <p:cNvSpPr>
                <a:spLocks/>
              </p:cNvSpPr>
              <p:nvPr/>
            </p:nvSpPr>
            <p:spPr bwMode="auto">
              <a:xfrm>
                <a:off x="1796" y="2930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5" name="Line 27"/>
              <p:cNvSpPr>
                <a:spLocks noChangeShapeType="1"/>
              </p:cNvSpPr>
              <p:nvPr/>
            </p:nvSpPr>
            <p:spPr bwMode="auto">
              <a:xfrm flipV="1">
                <a:off x="2198" y="3055"/>
                <a:ext cx="0" cy="74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6" name="Freeform 28"/>
              <p:cNvSpPr>
                <a:spLocks/>
              </p:cNvSpPr>
              <p:nvPr/>
            </p:nvSpPr>
            <p:spPr bwMode="auto">
              <a:xfrm>
                <a:off x="2149" y="3105"/>
                <a:ext cx="98" cy="98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7" name="Freeform 29"/>
              <p:cNvSpPr>
                <a:spLocks/>
              </p:cNvSpPr>
              <p:nvPr/>
            </p:nvSpPr>
            <p:spPr bwMode="auto">
              <a:xfrm>
                <a:off x="2149" y="2981"/>
                <a:ext cx="98" cy="98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206" y="206"/>
                  </a:cxn>
                  <a:cxn ang="0">
                    <a:pos x="0" y="206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206" y="206"/>
                    </a:lnTo>
                    <a:cubicBezTo>
                      <a:pt x="141" y="174"/>
                      <a:pt x="65" y="174"/>
                      <a:pt x="0" y="206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8" name="Line 30"/>
              <p:cNvSpPr>
                <a:spLocks noChangeShapeType="1"/>
              </p:cNvSpPr>
              <p:nvPr/>
            </p:nvSpPr>
            <p:spPr bwMode="auto">
              <a:xfrm flipV="1">
                <a:off x="2493" y="3192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9" name="Freeform 31"/>
              <p:cNvSpPr>
                <a:spLocks/>
              </p:cNvSpPr>
              <p:nvPr/>
            </p:nvSpPr>
            <p:spPr bwMode="auto">
              <a:xfrm>
                <a:off x="2608" y="3151"/>
                <a:ext cx="106" cy="94"/>
              </a:xfrm>
              <a:custGeom>
                <a:avLst/>
                <a:gdLst/>
                <a:ahLst/>
                <a:cxnLst>
                  <a:cxn ang="0">
                    <a:pos x="226" y="45"/>
                  </a:cxn>
                  <a:cxn ang="0">
                    <a:pos x="54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6" y="45"/>
                  </a:cxn>
                </a:cxnLst>
                <a:rect l="0" t="0" r="r" b="b"/>
                <a:pathLst>
                  <a:path w="226" h="199">
                    <a:moveTo>
                      <a:pt x="226" y="45"/>
                    </a:moveTo>
                    <a:lnTo>
                      <a:pt x="54" y="199"/>
                    </a:lnTo>
                    <a:cubicBezTo>
                      <a:pt x="68" y="128"/>
                      <a:pt x="48" y="54"/>
                      <a:pt x="0" y="0"/>
                    </a:cubicBezTo>
                    <a:lnTo>
                      <a:pt x="0" y="0"/>
                    </a:lnTo>
                    <a:lnTo>
                      <a:pt x="22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0" name="Line 32"/>
              <p:cNvSpPr>
                <a:spLocks noChangeShapeType="1"/>
              </p:cNvSpPr>
              <p:nvPr/>
            </p:nvSpPr>
            <p:spPr bwMode="auto">
              <a:xfrm>
                <a:off x="2493" y="2951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1" name="Freeform 33"/>
              <p:cNvSpPr>
                <a:spLocks/>
              </p:cNvSpPr>
              <p:nvPr/>
            </p:nvSpPr>
            <p:spPr bwMode="auto">
              <a:xfrm>
                <a:off x="2608" y="2939"/>
                <a:ext cx="106" cy="94"/>
              </a:xfrm>
              <a:custGeom>
                <a:avLst/>
                <a:gdLst/>
                <a:ahLst/>
                <a:cxnLst>
                  <a:cxn ang="0">
                    <a:pos x="226" y="154"/>
                  </a:cxn>
                  <a:cxn ang="0">
                    <a:pos x="0" y="199"/>
                  </a:cxn>
                  <a:cxn ang="0">
                    <a:pos x="54" y="0"/>
                  </a:cxn>
                  <a:cxn ang="0">
                    <a:pos x="226" y="154"/>
                  </a:cxn>
                </a:cxnLst>
                <a:rect l="0" t="0" r="r" b="b"/>
                <a:pathLst>
                  <a:path w="226" h="199">
                    <a:moveTo>
                      <a:pt x="226" y="154"/>
                    </a:moveTo>
                    <a:lnTo>
                      <a:pt x="0" y="199"/>
                    </a:lnTo>
                    <a:cubicBezTo>
                      <a:pt x="48" y="145"/>
                      <a:pt x="68" y="71"/>
                      <a:pt x="54" y="0"/>
                    </a:cubicBezTo>
                    <a:lnTo>
                      <a:pt x="226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2" name="Line 34"/>
              <p:cNvSpPr>
                <a:spLocks noChangeShapeType="1"/>
              </p:cNvSpPr>
              <p:nvPr/>
            </p:nvSpPr>
            <p:spPr bwMode="auto">
              <a:xfrm>
                <a:off x="3304" y="3099"/>
                <a:ext cx="222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3" name="Freeform 35"/>
              <p:cNvSpPr>
                <a:spLocks/>
              </p:cNvSpPr>
              <p:nvPr/>
            </p:nvSpPr>
            <p:spPr bwMode="auto">
              <a:xfrm>
                <a:off x="3502" y="3051"/>
                <a:ext cx="97" cy="97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6">
                    <a:moveTo>
                      <a:pt x="206" y="103"/>
                    </a:moveTo>
                    <a:lnTo>
                      <a:pt x="0" y="206"/>
                    </a:lnTo>
                    <a:cubicBezTo>
                      <a:pt x="32" y="141"/>
                      <a:pt x="32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4" name="Line 36"/>
              <p:cNvSpPr>
                <a:spLocks noChangeShapeType="1"/>
              </p:cNvSpPr>
              <p:nvPr/>
            </p:nvSpPr>
            <p:spPr bwMode="auto">
              <a:xfrm>
                <a:off x="4302" y="3192"/>
                <a:ext cx="113" cy="27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5" name="Freeform 37"/>
              <p:cNvSpPr>
                <a:spLocks/>
              </p:cNvSpPr>
              <p:nvPr/>
            </p:nvSpPr>
            <p:spPr bwMode="auto">
              <a:xfrm>
                <a:off x="4233" y="3110"/>
                <a:ext cx="107" cy="172"/>
              </a:xfrm>
              <a:custGeom>
                <a:avLst/>
                <a:gdLst/>
                <a:ahLst/>
                <a:cxnLst>
                  <a:cxn ang="0">
                    <a:pos x="66" y="172"/>
                  </a:cxn>
                  <a:cxn ang="0">
                    <a:pos x="0" y="66"/>
                  </a:cxn>
                  <a:cxn ang="0">
                    <a:pos x="107" y="0"/>
                  </a:cxn>
                  <a:cxn ang="0">
                    <a:pos x="66" y="172"/>
                  </a:cxn>
                </a:cxnLst>
                <a:rect l="0" t="0" r="r" b="b"/>
                <a:pathLst>
                  <a:path w="107" h="172">
                    <a:moveTo>
                      <a:pt x="66" y="172"/>
                    </a:moveTo>
                    <a:lnTo>
                      <a:pt x="0" y="66"/>
                    </a:lnTo>
                    <a:lnTo>
                      <a:pt x="107" y="0"/>
                    </a:lnTo>
                    <a:lnTo>
                      <a:pt x="6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6" name="Freeform 38"/>
              <p:cNvSpPr>
                <a:spLocks/>
              </p:cNvSpPr>
              <p:nvPr/>
            </p:nvSpPr>
            <p:spPr bwMode="auto">
              <a:xfrm>
                <a:off x="4377" y="3129"/>
                <a:ext cx="107" cy="17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07" y="107"/>
                  </a:cxn>
                  <a:cxn ang="0">
                    <a:pos x="0" y="172"/>
                  </a:cxn>
                  <a:cxn ang="0">
                    <a:pos x="42" y="0"/>
                  </a:cxn>
                </a:cxnLst>
                <a:rect l="0" t="0" r="r" b="b"/>
                <a:pathLst>
                  <a:path w="107" h="172">
                    <a:moveTo>
                      <a:pt x="42" y="0"/>
                    </a:moveTo>
                    <a:lnTo>
                      <a:pt x="107" y="107"/>
                    </a:lnTo>
                    <a:lnTo>
                      <a:pt x="0" y="17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7" name="Line 39"/>
              <p:cNvSpPr>
                <a:spLocks noChangeShapeType="1"/>
              </p:cNvSpPr>
              <p:nvPr/>
            </p:nvSpPr>
            <p:spPr bwMode="auto">
              <a:xfrm flipV="1">
                <a:off x="4302" y="2967"/>
                <a:ext cx="114" cy="30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8" name="Freeform 40"/>
              <p:cNvSpPr>
                <a:spLocks/>
              </p:cNvSpPr>
              <p:nvPr/>
            </p:nvSpPr>
            <p:spPr bwMode="auto">
              <a:xfrm>
                <a:off x="4233" y="2907"/>
                <a:ext cx="109" cy="171"/>
              </a:xfrm>
              <a:custGeom>
                <a:avLst/>
                <a:gdLst/>
                <a:ahLst/>
                <a:cxnLst>
                  <a:cxn ang="0">
                    <a:pos x="109" y="171"/>
                  </a:cxn>
                  <a:cxn ang="0">
                    <a:pos x="0" y="108"/>
                  </a:cxn>
                  <a:cxn ang="0">
                    <a:pos x="64" y="0"/>
                  </a:cxn>
                  <a:cxn ang="0">
                    <a:pos x="109" y="171"/>
                  </a:cxn>
                </a:cxnLst>
                <a:rect l="0" t="0" r="r" b="b"/>
                <a:pathLst>
                  <a:path w="109" h="171">
                    <a:moveTo>
                      <a:pt x="109" y="171"/>
                    </a:moveTo>
                    <a:lnTo>
                      <a:pt x="0" y="108"/>
                    </a:lnTo>
                    <a:lnTo>
                      <a:pt x="64" y="0"/>
                    </a:lnTo>
                    <a:lnTo>
                      <a:pt x="109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9" name="Freeform 41"/>
              <p:cNvSpPr>
                <a:spLocks/>
              </p:cNvSpPr>
              <p:nvPr/>
            </p:nvSpPr>
            <p:spPr bwMode="auto">
              <a:xfrm>
                <a:off x="4376" y="2885"/>
                <a:ext cx="108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64"/>
                  </a:cxn>
                  <a:cxn ang="0">
                    <a:pos x="45" y="172"/>
                  </a:cxn>
                  <a:cxn ang="0">
                    <a:pos x="0" y="0"/>
                  </a:cxn>
                </a:cxnLst>
                <a:rect l="0" t="0" r="r" b="b"/>
                <a:pathLst>
                  <a:path w="108" h="172">
                    <a:moveTo>
                      <a:pt x="0" y="0"/>
                    </a:moveTo>
                    <a:lnTo>
                      <a:pt x="108" y="64"/>
                    </a:lnTo>
                    <a:lnTo>
                      <a:pt x="45" y="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1" name="Rectangle 42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2" name="Rectangle 43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3" name="Rectangle 44"/>
              <p:cNvSpPr>
                <a:spLocks noChangeArrowheads="1"/>
              </p:cNvSpPr>
              <p:nvPr/>
            </p:nvSpPr>
            <p:spPr bwMode="auto">
              <a:xfrm>
                <a:off x="427" y="3007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I-Cache</a:t>
                </a:r>
                <a:endParaRPr lang="en-US" dirty="0"/>
              </a:p>
            </p:txBody>
          </p:sp>
          <p:sp>
            <p:nvSpPr>
              <p:cNvPr id="224" name="Rectangle 45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5" name="Rectangle 46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" name="Rectangle 47"/>
              <p:cNvSpPr>
                <a:spLocks noChangeArrowheads="1"/>
              </p:cNvSpPr>
              <p:nvPr/>
            </p:nvSpPr>
            <p:spPr bwMode="auto">
              <a:xfrm>
                <a:off x="1230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227" name="Rectangle 48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8" name="Rectangle 49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9" name="Rectangle 50"/>
              <p:cNvSpPr>
                <a:spLocks noChangeArrowheads="1"/>
              </p:cNvSpPr>
              <p:nvPr/>
            </p:nvSpPr>
            <p:spPr bwMode="auto">
              <a:xfrm>
                <a:off x="1976" y="2788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230" name="Rectangle 51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1" name="Rectangle 52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2" name="Rectangle 53"/>
              <p:cNvSpPr>
                <a:spLocks noChangeArrowheads="1"/>
              </p:cNvSpPr>
              <p:nvPr/>
            </p:nvSpPr>
            <p:spPr bwMode="auto">
              <a:xfrm>
                <a:off x="2008" y="32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记分牌</a:t>
                </a:r>
                <a:endParaRPr lang="en-US" dirty="0"/>
              </a:p>
            </p:txBody>
          </p:sp>
          <p:sp>
            <p:nvSpPr>
              <p:cNvPr id="233" name="Rectangle 55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4" name="Rectangle 56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" name="Rectangle 57"/>
              <p:cNvSpPr>
                <a:spLocks noChangeArrowheads="1"/>
              </p:cNvSpPr>
              <p:nvPr/>
            </p:nvSpPr>
            <p:spPr bwMode="auto">
              <a:xfrm>
                <a:off x="2846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发射</a:t>
                </a:r>
                <a:endParaRPr lang="en-US" dirty="0"/>
              </a:p>
            </p:txBody>
          </p:sp>
          <p:sp>
            <p:nvSpPr>
              <p:cNvPr id="236" name="Rectangle 58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7" name="Rectangle 59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8" name="Rectangle 60"/>
              <p:cNvSpPr>
                <a:spLocks noChangeArrowheads="1"/>
              </p:cNvSpPr>
              <p:nvPr/>
            </p:nvSpPr>
            <p:spPr bwMode="auto">
              <a:xfrm>
                <a:off x="3707" y="29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操作数</a:t>
                </a:r>
                <a:endParaRPr lang="en-US" dirty="0"/>
              </a:p>
            </p:txBody>
          </p:sp>
          <p:sp>
            <p:nvSpPr>
              <p:cNvPr id="278" name="Rectangle 61"/>
              <p:cNvSpPr>
                <a:spLocks noChangeArrowheads="1"/>
              </p:cNvSpPr>
              <p:nvPr/>
            </p:nvSpPr>
            <p:spPr bwMode="auto">
              <a:xfrm>
                <a:off x="3711" y="3090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收集器</a:t>
                </a:r>
                <a:endParaRPr lang="en-US" dirty="0"/>
              </a:p>
            </p:txBody>
          </p:sp>
          <p:sp>
            <p:nvSpPr>
              <p:cNvPr id="279" name="Rectangle 62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0" name="Rectangle 63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1" name="Rectangle 64"/>
              <p:cNvSpPr>
                <a:spLocks noChangeArrowheads="1"/>
              </p:cNvSpPr>
              <p:nvPr/>
            </p:nvSpPr>
            <p:spPr bwMode="auto">
              <a:xfrm>
                <a:off x="4630" y="3219"/>
                <a:ext cx="2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282" name="Rectangle 65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3" name="Rectangle 66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4" name="Rectangle 67"/>
              <p:cNvSpPr>
                <a:spLocks noChangeArrowheads="1"/>
              </p:cNvSpPr>
              <p:nvPr/>
            </p:nvSpPr>
            <p:spPr bwMode="auto">
              <a:xfrm>
                <a:off x="4652" y="278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285" name="Rectangle 68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6" name="Rectangle 69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" name="Rectangle 70"/>
              <p:cNvSpPr>
                <a:spLocks noChangeArrowheads="1"/>
              </p:cNvSpPr>
              <p:nvPr/>
            </p:nvSpPr>
            <p:spPr bwMode="auto">
              <a:xfrm>
                <a:off x="504" y="2581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288" name="Rectangle 71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9" name="Rectangle 72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0" name="Rectangle 73"/>
              <p:cNvSpPr>
                <a:spLocks noChangeArrowheads="1"/>
              </p:cNvSpPr>
              <p:nvPr/>
            </p:nvSpPr>
            <p:spPr bwMode="auto">
              <a:xfrm>
                <a:off x="2690" y="2569"/>
                <a:ext cx="62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SIMT-</a:t>
                </a: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堆栈</a:t>
                </a:r>
                <a:endParaRPr lang="en-US" dirty="0"/>
              </a:p>
            </p:txBody>
          </p:sp>
          <p:sp>
            <p:nvSpPr>
              <p:cNvPr id="291" name="Freeform 74"/>
              <p:cNvSpPr>
                <a:spLocks/>
              </p:cNvSpPr>
              <p:nvPr/>
            </p:nvSpPr>
            <p:spPr bwMode="auto">
              <a:xfrm>
                <a:off x="1682" y="2612"/>
                <a:ext cx="3628" cy="924"/>
              </a:xfrm>
              <a:custGeom>
                <a:avLst/>
                <a:gdLst/>
                <a:ahLst/>
                <a:cxnLst>
                  <a:cxn ang="0">
                    <a:pos x="1733" y="0"/>
                  </a:cxn>
                  <a:cxn ang="0">
                    <a:pos x="3628" y="0"/>
                  </a:cxn>
                  <a:cxn ang="0">
                    <a:pos x="3628" y="924"/>
                  </a:cxn>
                  <a:cxn ang="0">
                    <a:pos x="0" y="924"/>
                  </a:cxn>
                  <a:cxn ang="0">
                    <a:pos x="0" y="739"/>
                  </a:cxn>
                  <a:cxn ang="0">
                    <a:pos x="162" y="739"/>
                  </a:cxn>
                </a:cxnLst>
                <a:rect l="0" t="0" r="r" b="b"/>
                <a:pathLst>
                  <a:path w="3628" h="924">
                    <a:moveTo>
                      <a:pt x="1733" y="0"/>
                    </a:moveTo>
                    <a:lnTo>
                      <a:pt x="3628" y="0"/>
                    </a:lnTo>
                    <a:lnTo>
                      <a:pt x="3628" y="924"/>
                    </a:lnTo>
                    <a:lnTo>
                      <a:pt x="0" y="924"/>
                    </a:lnTo>
                    <a:lnTo>
                      <a:pt x="0" y="739"/>
                    </a:lnTo>
                    <a:lnTo>
                      <a:pt x="162" y="739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2" name="Freeform 75"/>
              <p:cNvSpPr>
                <a:spLocks/>
              </p:cNvSpPr>
              <p:nvPr/>
            </p:nvSpPr>
            <p:spPr bwMode="auto">
              <a:xfrm>
                <a:off x="1826" y="3312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5" y="112"/>
                      <a:pt x="25" y="51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3" name="Line 76"/>
              <p:cNvSpPr>
                <a:spLocks noChangeShapeType="1"/>
              </p:cNvSpPr>
              <p:nvPr/>
            </p:nvSpPr>
            <p:spPr bwMode="auto">
              <a:xfrm flipH="1">
                <a:off x="1003" y="2642"/>
                <a:ext cx="1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4" name="Freeform 77"/>
              <p:cNvSpPr>
                <a:spLocks/>
              </p:cNvSpPr>
              <p:nvPr/>
            </p:nvSpPr>
            <p:spPr bwMode="auto">
              <a:xfrm>
                <a:off x="944" y="2603"/>
                <a:ext cx="78" cy="7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64" y="0"/>
                  </a:cxn>
                  <a:cxn ang="0">
                    <a:pos x="164" y="164"/>
                  </a:cxn>
                  <a:cxn ang="0">
                    <a:pos x="164" y="164"/>
                  </a:cxn>
                  <a:cxn ang="0">
                    <a:pos x="0" y="82"/>
                  </a:cxn>
                </a:cxnLst>
                <a:rect l="0" t="0" r="r" b="b"/>
                <a:pathLst>
                  <a:path w="164" h="164">
                    <a:moveTo>
                      <a:pt x="0" y="82"/>
                    </a:moveTo>
                    <a:lnTo>
                      <a:pt x="164" y="0"/>
                    </a:lnTo>
                    <a:cubicBezTo>
                      <a:pt x="138" y="51"/>
                      <a:pt x="138" y="112"/>
                      <a:pt x="164" y="164"/>
                    </a:cubicBezTo>
                    <a:lnTo>
                      <a:pt x="164" y="16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5" name="Line 78"/>
              <p:cNvSpPr>
                <a:spLocks noChangeShapeType="1"/>
              </p:cNvSpPr>
              <p:nvPr/>
            </p:nvSpPr>
            <p:spPr bwMode="auto">
              <a:xfrm>
                <a:off x="586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6" name="Freeform 79"/>
              <p:cNvSpPr>
                <a:spLocks/>
              </p:cNvSpPr>
              <p:nvPr/>
            </p:nvSpPr>
            <p:spPr bwMode="auto">
              <a:xfrm>
                <a:off x="538" y="2884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7" name="Freeform 80"/>
              <p:cNvSpPr>
                <a:spLocks/>
              </p:cNvSpPr>
              <p:nvPr/>
            </p:nvSpPr>
            <p:spPr bwMode="auto">
              <a:xfrm>
                <a:off x="856" y="2818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8" name="Freeform 81"/>
              <p:cNvSpPr>
                <a:spLocks/>
              </p:cNvSpPr>
              <p:nvPr/>
            </p:nvSpPr>
            <p:spPr bwMode="auto">
              <a:xfrm>
                <a:off x="817" y="2760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9" name="Line 82"/>
              <p:cNvSpPr>
                <a:spLocks noChangeShapeType="1"/>
              </p:cNvSpPr>
              <p:nvPr/>
            </p:nvSpPr>
            <p:spPr bwMode="auto">
              <a:xfrm flipV="1">
                <a:off x="2980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0" name="Freeform 83"/>
              <p:cNvSpPr>
                <a:spLocks/>
              </p:cNvSpPr>
              <p:nvPr/>
            </p:nvSpPr>
            <p:spPr bwMode="auto">
              <a:xfrm>
                <a:off x="2931" y="2884"/>
                <a:ext cx="98" cy="97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0" y="0"/>
                  </a:cxn>
                  <a:cxn ang="0">
                    <a:pos x="207" y="0"/>
                  </a:cxn>
                  <a:cxn ang="0">
                    <a:pos x="207" y="0"/>
                  </a:cxn>
                  <a:cxn ang="0">
                    <a:pos x="104" y="207"/>
                  </a:cxn>
                </a:cxnLst>
                <a:rect l="0" t="0" r="r" b="b"/>
                <a:pathLst>
                  <a:path w="207" h="207">
                    <a:moveTo>
                      <a:pt x="104" y="207"/>
                    </a:moveTo>
                    <a:lnTo>
                      <a:pt x="0" y="0"/>
                    </a:lnTo>
                    <a:cubicBezTo>
                      <a:pt x="65" y="33"/>
                      <a:pt x="142" y="33"/>
                      <a:pt x="207" y="0"/>
                    </a:cubicBezTo>
                    <a:lnTo>
                      <a:pt x="207" y="0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1" name="Rectangle 84"/>
              <p:cNvSpPr>
                <a:spLocks noChangeArrowheads="1"/>
              </p:cNvSpPr>
              <p:nvPr/>
            </p:nvSpPr>
            <p:spPr bwMode="auto">
              <a:xfrm>
                <a:off x="2747" y="3386"/>
                <a:ext cx="55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Done (WID)</a:t>
                </a:r>
                <a:endParaRPr lang="en-US"/>
              </a:p>
            </p:txBody>
          </p:sp>
          <p:sp>
            <p:nvSpPr>
              <p:cNvPr id="302" name="Rectangle 85"/>
              <p:cNvSpPr>
                <a:spLocks noChangeArrowheads="1"/>
              </p:cNvSpPr>
              <p:nvPr/>
            </p:nvSpPr>
            <p:spPr bwMode="auto">
              <a:xfrm>
                <a:off x="1213" y="275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303" name="Rectangle 86"/>
              <p:cNvSpPr>
                <a:spLocks noChangeArrowheads="1"/>
              </p:cNvSpPr>
              <p:nvPr/>
            </p:nvSpPr>
            <p:spPr bwMode="auto">
              <a:xfrm>
                <a:off x="1515" y="2506"/>
                <a:ext cx="54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分支目标</a:t>
                </a:r>
                <a:r>
                  <a:rPr lang="en-US" sz="1300" dirty="0" smtClean="0">
                    <a:solidFill>
                      <a:srgbClr val="000000"/>
                    </a:solidFill>
                  </a:rPr>
                  <a:t>PC</a:t>
                </a:r>
                <a:endParaRPr lang="en-US" dirty="0"/>
              </a:p>
            </p:txBody>
          </p:sp>
          <p:sp>
            <p:nvSpPr>
              <p:cNvPr id="304" name="Line 87"/>
              <p:cNvSpPr>
                <a:spLocks noChangeShapeType="1"/>
              </p:cNvSpPr>
              <p:nvPr/>
            </p:nvSpPr>
            <p:spPr bwMode="auto">
              <a:xfrm>
                <a:off x="3472" y="2806"/>
                <a:ext cx="127" cy="10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5" name="Freeform 88"/>
              <p:cNvSpPr>
                <a:spLocks/>
              </p:cNvSpPr>
              <p:nvPr/>
            </p:nvSpPr>
            <p:spPr bwMode="auto">
              <a:xfrm>
                <a:off x="3415" y="2760"/>
                <a:ext cx="106" cy="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5" y="48"/>
                  </a:cxn>
                  <a:cxn ang="0">
                    <a:pos x="96" y="209"/>
                  </a:cxn>
                  <a:cxn ang="0">
                    <a:pos x="96" y="209"/>
                  </a:cxn>
                  <a:cxn ang="0">
                    <a:pos x="0" y="0"/>
                  </a:cxn>
                </a:cxnLst>
                <a:rect l="0" t="0" r="r" b="b"/>
                <a:pathLst>
                  <a:path w="225" h="209">
                    <a:moveTo>
                      <a:pt x="0" y="0"/>
                    </a:moveTo>
                    <a:lnTo>
                      <a:pt x="225" y="48"/>
                    </a:lnTo>
                    <a:cubicBezTo>
                      <a:pt x="159" y="79"/>
                      <a:pt x="111" y="138"/>
                      <a:pt x="96" y="209"/>
                    </a:cubicBezTo>
                    <a:lnTo>
                      <a:pt x="96" y="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6" name="Rectangle 89"/>
              <p:cNvSpPr>
                <a:spLocks noChangeArrowheads="1"/>
              </p:cNvSpPr>
              <p:nvPr/>
            </p:nvSpPr>
            <p:spPr bwMode="auto">
              <a:xfrm>
                <a:off x="3549" y="277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预测</a:t>
                </a:r>
                <a:endParaRPr lang="en-US" dirty="0"/>
              </a:p>
            </p:txBody>
          </p:sp>
          <p:sp>
            <p:nvSpPr>
              <p:cNvPr id="307" name="Line 90"/>
              <p:cNvSpPr>
                <a:spLocks noChangeShapeType="1"/>
              </p:cNvSpPr>
              <p:nvPr/>
            </p:nvSpPr>
            <p:spPr bwMode="auto">
              <a:xfrm>
                <a:off x="5074" y="2878"/>
                <a:ext cx="1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8" name="Freeform 91"/>
              <p:cNvSpPr>
                <a:spLocks/>
              </p:cNvSpPr>
              <p:nvPr/>
            </p:nvSpPr>
            <p:spPr bwMode="auto">
              <a:xfrm>
                <a:off x="5233" y="2839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9" name="Line 92"/>
              <p:cNvSpPr>
                <a:spLocks noChangeShapeType="1"/>
              </p:cNvSpPr>
              <p:nvPr/>
            </p:nvSpPr>
            <p:spPr bwMode="auto">
              <a:xfrm>
                <a:off x="5074" y="3319"/>
                <a:ext cx="177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0" name="Freeform 93"/>
              <p:cNvSpPr>
                <a:spLocks/>
              </p:cNvSpPr>
              <p:nvPr/>
            </p:nvSpPr>
            <p:spPr bwMode="auto">
              <a:xfrm>
                <a:off x="5233" y="3282"/>
                <a:ext cx="77" cy="77"/>
              </a:xfrm>
              <a:custGeom>
                <a:avLst/>
                <a:gdLst/>
                <a:ahLst/>
                <a:cxnLst>
                  <a:cxn ang="0">
                    <a:pos x="164" y="83"/>
                  </a:cxn>
                  <a:cxn ang="0">
                    <a:pos x="0" y="164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4" y="83"/>
                  </a:cxn>
                </a:cxnLst>
                <a:rect l="0" t="0" r="r" b="b"/>
                <a:pathLst>
                  <a:path w="164" h="164">
                    <a:moveTo>
                      <a:pt x="164" y="83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1" y="0"/>
                    </a:cubicBezTo>
                    <a:lnTo>
                      <a:pt x="1" y="0"/>
                    </a:lnTo>
                    <a:lnTo>
                      <a:pt x="164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1" name="Rectangle 94"/>
              <p:cNvSpPr>
                <a:spLocks noChangeArrowheads="1"/>
              </p:cNvSpPr>
              <p:nvPr/>
            </p:nvSpPr>
            <p:spPr bwMode="auto">
              <a:xfrm>
                <a:off x="3020" y="2758"/>
                <a:ext cx="2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Active</a:t>
                </a:r>
                <a:endParaRPr lang="en-US"/>
              </a:p>
            </p:txBody>
          </p:sp>
          <p:sp>
            <p:nvSpPr>
              <p:cNvPr id="312" name="Rectangle 95"/>
              <p:cNvSpPr>
                <a:spLocks noChangeArrowheads="1"/>
              </p:cNvSpPr>
              <p:nvPr/>
            </p:nvSpPr>
            <p:spPr bwMode="auto">
              <a:xfrm>
                <a:off x="3035" y="2841"/>
                <a:ext cx="2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dirty="0" smtClean="0">
                    <a:solidFill>
                      <a:srgbClr val="000000"/>
                    </a:solidFill>
                  </a:rPr>
                  <a:t>Mask</a:t>
                </a:r>
                <a:endParaRPr lang="en-US" dirty="0"/>
              </a:p>
            </p:txBody>
          </p:sp>
        </p:grpSp>
        <p:sp>
          <p:nvSpPr>
            <p:cNvPr id="181" name="Rectangle 97"/>
            <p:cNvSpPr>
              <a:spLocks noChangeArrowheads="1"/>
            </p:cNvSpPr>
            <p:nvPr/>
          </p:nvSpPr>
          <p:spPr bwMode="auto">
            <a:xfrm>
              <a:off x="384175" y="1834437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调度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器 </a:t>
              </a:r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2" name="Rectangle 98"/>
            <p:cNvSpPr>
              <a:spLocks noChangeArrowheads="1"/>
            </p:cNvSpPr>
            <p:nvPr/>
          </p:nvSpPr>
          <p:spPr bwMode="auto">
            <a:xfrm>
              <a:off x="4114800" y="3124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 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Rectangle 99"/>
            <p:cNvSpPr>
              <a:spLocks noChangeArrowheads="1"/>
            </p:cNvSpPr>
            <p:nvPr/>
          </p:nvSpPr>
          <p:spPr bwMode="auto">
            <a:xfrm>
              <a:off x="6019800" y="2362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6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（八）存储单元</a:t>
            </a: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13</a:t>
            </a:fld>
            <a:endParaRPr lang="en-US"/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1935480" y="915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107" name="Group 76"/>
          <p:cNvGrpSpPr>
            <a:grpSpLocks/>
          </p:cNvGrpSpPr>
          <p:nvPr/>
        </p:nvGrpSpPr>
        <p:grpSpPr bwMode="auto">
          <a:xfrm>
            <a:off x="8853487" y="5695950"/>
            <a:ext cx="2257425" cy="660400"/>
            <a:chOff x="3984" y="3648"/>
            <a:chExt cx="1422" cy="416"/>
          </a:xfrm>
        </p:grpSpPr>
        <p:sp>
          <p:nvSpPr>
            <p:cNvPr id="108" name="Rectangle 77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9" name="Rectangle 78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0" name="Rectangle 79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1" name="Rectangle 80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2" name="Rectangle 81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3" name="Rectangle 82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4" name="Oval 83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5" name="Oval 84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6" name="Oval 85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7" name="Oval 86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8" name="Oval 87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9" name="Oval 88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0" name="Line 89"/>
            <p:cNvSpPr>
              <a:spLocks noChangeShapeType="1"/>
            </p:cNvSpPr>
            <p:nvPr/>
          </p:nvSpPr>
          <p:spPr bwMode="auto">
            <a:xfrm>
              <a:off x="4153" y="3879"/>
              <a:ext cx="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1" name="Freeform 90"/>
            <p:cNvSpPr>
              <a:spLocks/>
            </p:cNvSpPr>
            <p:nvPr/>
          </p:nvSpPr>
          <p:spPr bwMode="auto">
            <a:xfrm>
              <a:off x="4168" y="3859"/>
              <a:ext cx="27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2" name="Line 91"/>
            <p:cNvSpPr>
              <a:spLocks noChangeShapeType="1"/>
            </p:cNvSpPr>
            <p:nvPr/>
          </p:nvSpPr>
          <p:spPr bwMode="auto">
            <a:xfrm>
              <a:off x="4365" y="3913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3" name="Freeform 92"/>
            <p:cNvSpPr>
              <a:spLocks/>
            </p:cNvSpPr>
            <p:nvPr/>
          </p:nvSpPr>
          <p:spPr bwMode="auto">
            <a:xfrm>
              <a:off x="4398" y="3907"/>
              <a:ext cx="30" cy="39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4" name="Line 93"/>
            <p:cNvSpPr>
              <a:spLocks noChangeShapeType="1"/>
            </p:cNvSpPr>
            <p:nvPr/>
          </p:nvSpPr>
          <p:spPr bwMode="auto">
            <a:xfrm flipV="1">
              <a:off x="4365" y="3828"/>
              <a:ext cx="43" cy="1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5" name="Freeform 94"/>
            <p:cNvSpPr>
              <a:spLocks/>
            </p:cNvSpPr>
            <p:nvPr/>
          </p:nvSpPr>
          <p:spPr bwMode="auto">
            <a:xfrm>
              <a:off x="4398" y="3811"/>
              <a:ext cx="30" cy="40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6" name="Line 95"/>
            <p:cNvSpPr>
              <a:spLocks noChangeShapeType="1"/>
            </p:cNvSpPr>
            <p:nvPr/>
          </p:nvSpPr>
          <p:spPr bwMode="auto">
            <a:xfrm flipV="1">
              <a:off x="4513" y="3864"/>
              <a:ext cx="0" cy="3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7" name="Freeform 96"/>
            <p:cNvSpPr>
              <a:spLocks/>
            </p:cNvSpPr>
            <p:nvPr/>
          </p:nvSpPr>
          <p:spPr bwMode="auto">
            <a:xfrm>
              <a:off x="4499" y="3884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8" name="Freeform 97"/>
            <p:cNvSpPr>
              <a:spLocks/>
            </p:cNvSpPr>
            <p:nvPr/>
          </p:nvSpPr>
          <p:spPr bwMode="auto">
            <a:xfrm>
              <a:off x="4499" y="3833"/>
              <a:ext cx="28" cy="41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9" name="Line 98"/>
            <p:cNvSpPr>
              <a:spLocks noChangeShapeType="1"/>
            </p:cNvSpPr>
            <p:nvPr/>
          </p:nvSpPr>
          <p:spPr bwMode="auto">
            <a:xfrm flipV="1">
              <a:off x="4598" y="3921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0" name="Freeform 99"/>
            <p:cNvSpPr>
              <a:spLocks/>
            </p:cNvSpPr>
            <p:nvPr/>
          </p:nvSpPr>
          <p:spPr bwMode="auto">
            <a:xfrm>
              <a:off x="4631" y="3904"/>
              <a:ext cx="30" cy="39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1" name="Line 100"/>
            <p:cNvSpPr>
              <a:spLocks noChangeShapeType="1"/>
            </p:cNvSpPr>
            <p:nvPr/>
          </p:nvSpPr>
          <p:spPr bwMode="auto">
            <a:xfrm>
              <a:off x="4598" y="3820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2" name="Freeform 101"/>
            <p:cNvSpPr>
              <a:spLocks/>
            </p:cNvSpPr>
            <p:nvPr/>
          </p:nvSpPr>
          <p:spPr bwMode="auto">
            <a:xfrm>
              <a:off x="4631" y="3815"/>
              <a:ext cx="30" cy="39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3" name="Line 102"/>
            <p:cNvSpPr>
              <a:spLocks noChangeShapeType="1"/>
            </p:cNvSpPr>
            <p:nvPr/>
          </p:nvSpPr>
          <p:spPr bwMode="auto">
            <a:xfrm>
              <a:off x="4830" y="3882"/>
              <a:ext cx="6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" name="Freeform 103"/>
            <p:cNvSpPr>
              <a:spLocks/>
            </p:cNvSpPr>
            <p:nvPr/>
          </p:nvSpPr>
          <p:spPr bwMode="auto">
            <a:xfrm>
              <a:off x="4887" y="3862"/>
              <a:ext cx="28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5" name="Line 104"/>
            <p:cNvSpPr>
              <a:spLocks noChangeShapeType="1"/>
            </p:cNvSpPr>
            <p:nvPr/>
          </p:nvSpPr>
          <p:spPr bwMode="auto">
            <a:xfrm>
              <a:off x="5117" y="3921"/>
              <a:ext cx="32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6" name="Freeform 105"/>
            <p:cNvSpPr>
              <a:spLocks/>
            </p:cNvSpPr>
            <p:nvPr/>
          </p:nvSpPr>
          <p:spPr bwMode="auto">
            <a:xfrm>
              <a:off x="5097" y="3886"/>
              <a:ext cx="31" cy="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7" name="Freeform 106"/>
            <p:cNvSpPr>
              <a:spLocks/>
            </p:cNvSpPr>
            <p:nvPr/>
          </p:nvSpPr>
          <p:spPr bwMode="auto">
            <a:xfrm>
              <a:off x="5138" y="3894"/>
              <a:ext cx="31" cy="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8" name="Line 107"/>
            <p:cNvSpPr>
              <a:spLocks noChangeShapeType="1"/>
            </p:cNvSpPr>
            <p:nvPr/>
          </p:nvSpPr>
          <p:spPr bwMode="auto">
            <a:xfrm flipV="1">
              <a:off x="5117" y="3827"/>
              <a:ext cx="32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9" name="Freeform 108"/>
            <p:cNvSpPr>
              <a:spLocks/>
            </p:cNvSpPr>
            <p:nvPr/>
          </p:nvSpPr>
          <p:spPr bwMode="auto">
            <a:xfrm>
              <a:off x="5097" y="3802"/>
              <a:ext cx="31" cy="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0" name="Freeform 109"/>
            <p:cNvSpPr>
              <a:spLocks/>
            </p:cNvSpPr>
            <p:nvPr/>
          </p:nvSpPr>
          <p:spPr bwMode="auto">
            <a:xfrm>
              <a:off x="5138" y="3793"/>
              <a:ext cx="31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1" name="Rectangle 110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2" name="Rectangle 111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3" name="Rectangle 112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4" name="Rectangle 113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5" name="Rectangle 114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6" name="Rectangle 115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7" name="Rectangle 116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8" name="Rectangle 117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9" name="Rectangle 118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0" name="Rectangle 119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1" name="Rectangle 120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2" name="Rectangle 121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3" name="Rectangle 122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" name="Rectangle 123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5" name="Rectangle 124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FF9933">
                    <a:gamma/>
                    <a:shade val="46275"/>
                    <a:invGamma/>
                  </a:srgbClr>
                </a:gs>
                <a:gs pos="5000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6" name="Rectangle 125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solidFill>
              <a:srgbClr val="FFFF66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7" name="Rectangle 126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8" name="Rectangle 127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9" name="Rectangle 128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0" name="Rectangle 129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1" name="Freeform 130"/>
            <p:cNvSpPr>
              <a:spLocks/>
            </p:cNvSpPr>
            <p:nvPr/>
          </p:nvSpPr>
          <p:spPr bwMode="auto">
            <a:xfrm>
              <a:off x="4365" y="3679"/>
              <a:ext cx="1041" cy="385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2" name="Freeform 131"/>
            <p:cNvSpPr>
              <a:spLocks/>
            </p:cNvSpPr>
            <p:nvPr/>
          </p:nvSpPr>
          <p:spPr bwMode="auto">
            <a:xfrm>
              <a:off x="4406" y="3971"/>
              <a:ext cx="22" cy="32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3" name="Line 132"/>
            <p:cNvSpPr>
              <a:spLocks noChangeShapeType="1"/>
            </p:cNvSpPr>
            <p:nvPr/>
          </p:nvSpPr>
          <p:spPr bwMode="auto">
            <a:xfrm flipH="1">
              <a:off x="4170" y="3691"/>
              <a:ext cx="4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4" name="Freeform 133"/>
            <p:cNvSpPr>
              <a:spLocks/>
            </p:cNvSpPr>
            <p:nvPr/>
          </p:nvSpPr>
          <p:spPr bwMode="auto">
            <a:xfrm>
              <a:off x="4153" y="3675"/>
              <a:ext cx="23" cy="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5" name="Line 134"/>
            <p:cNvSpPr>
              <a:spLocks noChangeShapeType="1"/>
            </p:cNvSpPr>
            <p:nvPr/>
          </p:nvSpPr>
          <p:spPr bwMode="auto">
            <a:xfrm>
              <a:off x="4051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" name="Freeform 135"/>
            <p:cNvSpPr>
              <a:spLocks/>
            </p:cNvSpPr>
            <p:nvPr/>
          </p:nvSpPr>
          <p:spPr bwMode="auto">
            <a:xfrm>
              <a:off x="4037" y="3792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" name="Freeform 136"/>
            <p:cNvSpPr>
              <a:spLocks/>
            </p:cNvSpPr>
            <p:nvPr/>
          </p:nvSpPr>
          <p:spPr bwMode="auto">
            <a:xfrm>
              <a:off x="4128" y="3765"/>
              <a:ext cx="300" cy="25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" name="Freeform 137"/>
            <p:cNvSpPr>
              <a:spLocks/>
            </p:cNvSpPr>
            <p:nvPr/>
          </p:nvSpPr>
          <p:spPr bwMode="auto">
            <a:xfrm>
              <a:off x="4117" y="3741"/>
              <a:ext cx="22" cy="3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9" name="Line 138"/>
            <p:cNvSpPr>
              <a:spLocks noChangeShapeType="1"/>
            </p:cNvSpPr>
            <p:nvPr/>
          </p:nvSpPr>
          <p:spPr bwMode="auto">
            <a:xfrm flipV="1">
              <a:off x="4737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0" name="Freeform 139"/>
            <p:cNvSpPr>
              <a:spLocks/>
            </p:cNvSpPr>
            <p:nvPr/>
          </p:nvSpPr>
          <p:spPr bwMode="auto">
            <a:xfrm>
              <a:off x="4723" y="3792"/>
              <a:ext cx="29" cy="41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1" name="Line 140"/>
            <p:cNvSpPr>
              <a:spLocks noChangeShapeType="1"/>
            </p:cNvSpPr>
            <p:nvPr/>
          </p:nvSpPr>
          <p:spPr bwMode="auto">
            <a:xfrm>
              <a:off x="4879" y="3760"/>
              <a:ext cx="36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2" name="Freeform 141"/>
            <p:cNvSpPr>
              <a:spLocks/>
            </p:cNvSpPr>
            <p:nvPr/>
          </p:nvSpPr>
          <p:spPr bwMode="auto">
            <a:xfrm>
              <a:off x="4862" y="3741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3" name="Line 142"/>
            <p:cNvSpPr>
              <a:spLocks noChangeShapeType="1"/>
            </p:cNvSpPr>
            <p:nvPr/>
          </p:nvSpPr>
          <p:spPr bwMode="auto">
            <a:xfrm>
              <a:off x="5338" y="3790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4" name="Freeform 143"/>
            <p:cNvSpPr>
              <a:spLocks/>
            </p:cNvSpPr>
            <p:nvPr/>
          </p:nvSpPr>
          <p:spPr bwMode="auto">
            <a:xfrm>
              <a:off x="5384" y="3773"/>
              <a:ext cx="22" cy="33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" name="Line 144"/>
            <p:cNvSpPr>
              <a:spLocks noChangeShapeType="1"/>
            </p:cNvSpPr>
            <p:nvPr/>
          </p:nvSpPr>
          <p:spPr bwMode="auto">
            <a:xfrm>
              <a:off x="5338" y="3974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6" name="Freeform 145"/>
            <p:cNvSpPr>
              <a:spLocks/>
            </p:cNvSpPr>
            <p:nvPr/>
          </p:nvSpPr>
          <p:spPr bwMode="auto">
            <a:xfrm>
              <a:off x="5384" y="3958"/>
              <a:ext cx="22" cy="32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17" name="Rectangle 3"/>
          <p:cNvSpPr txBox="1">
            <a:spLocks noChangeArrowheads="1"/>
          </p:cNvSpPr>
          <p:nvPr/>
        </p:nvSpPr>
        <p:spPr>
          <a:xfrm>
            <a:off x="714650" y="1169987"/>
            <a:ext cx="57060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AGU, Address Generation Unit</a:t>
            </a:r>
          </a:p>
          <a:p>
            <a:pPr lvl="1"/>
            <a:r>
              <a:rPr lang="zh-CN" altLang="en-US" dirty="0" smtClean="0"/>
              <a:t>依据指令生成所有访存地址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Shared </a:t>
            </a:r>
            <a:r>
              <a:rPr lang="en-US" altLang="zh-CN" sz="2800" dirty="0" smtClean="0"/>
              <a:t>Memory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无</a:t>
            </a:r>
            <a:r>
              <a:rPr lang="en-US" altLang="zh-CN" sz="2400" dirty="0" smtClean="0"/>
              <a:t>Bank</a:t>
            </a:r>
            <a:r>
              <a:rPr lang="zh-CN" altLang="en-US" sz="2400" dirty="0" smtClean="0"/>
              <a:t>冲突时，与寄存器一样快</a:t>
            </a:r>
            <a:endParaRPr lang="en-US" altLang="zh-CN" sz="24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MSHR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/>
              <a:t>记录</a:t>
            </a:r>
            <a:r>
              <a:rPr lang="zh-CN" altLang="en-US" sz="2400" dirty="0"/>
              <a:t>缓存缺失状态，高速缓存可以继续响应其它的存储访问</a:t>
            </a:r>
            <a:r>
              <a:rPr lang="zh-CN" altLang="en-US" sz="2400" dirty="0" smtClean="0"/>
              <a:t>请求</a:t>
            </a:r>
            <a:endParaRPr lang="en-US" altLang="zh-CN" sz="2400" dirty="0"/>
          </a:p>
        </p:txBody>
      </p:sp>
      <p:graphicFrame>
        <p:nvGraphicFramePr>
          <p:cNvPr id="218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585259"/>
              </p:ext>
            </p:extLst>
          </p:nvPr>
        </p:nvGraphicFramePr>
        <p:xfrm>
          <a:off x="6626189" y="1481768"/>
          <a:ext cx="3810000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isio" r:id="rId4" imgW="2166682" imgH="1611742" progId="Visio.Drawing.11">
                  <p:embed/>
                </p:oleObj>
              </mc:Choice>
              <mc:Fallback>
                <p:oleObj name="Visio" r:id="rId4" imgW="2166682" imgH="1611742" progId="Visio.Drawing.11">
                  <p:embed/>
                  <p:pic>
                    <p:nvPicPr>
                      <p:cNvPr id="48274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189" y="1481768"/>
                        <a:ext cx="3810000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276384" y="774934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71777D"/>
                </a:solidFill>
                <a:latin typeface="Arial" panose="020B0604020202020204" pitchFamily="34" charset="0"/>
              </a:rPr>
              <a:t>Miss-status</a:t>
            </a:r>
          </a:p>
          <a:p>
            <a:pPr algn="ctr"/>
            <a:r>
              <a:rPr lang="en-US" altLang="zh-CN" dirty="0" smtClean="0">
                <a:solidFill>
                  <a:srgbClr val="71777D"/>
                </a:solidFill>
                <a:latin typeface="Arial" panose="020B0604020202020204" pitchFamily="34" charset="0"/>
              </a:rPr>
              <a:t>Handling</a:t>
            </a:r>
          </a:p>
          <a:p>
            <a:pPr algn="ctr"/>
            <a:r>
              <a:rPr lang="en-US" altLang="zh-CN" dirty="0" smtClean="0">
                <a:solidFill>
                  <a:srgbClr val="71777D"/>
                </a:solidFill>
                <a:latin typeface="Arial" panose="020B0604020202020204" pitchFamily="34" charset="0"/>
              </a:rPr>
              <a:t>Registers</a:t>
            </a:r>
            <a:endParaRPr lang="zh-CN" altLang="en-US" dirty="0"/>
          </a:p>
        </p:txBody>
      </p:sp>
      <p:grpSp>
        <p:nvGrpSpPr>
          <p:cNvPr id="219" name="组合 218"/>
          <p:cNvGrpSpPr/>
          <p:nvPr/>
        </p:nvGrpSpPr>
        <p:grpSpPr>
          <a:xfrm>
            <a:off x="-72818" y="4419600"/>
            <a:ext cx="8302625" cy="2438400"/>
            <a:chOff x="384175" y="1447800"/>
            <a:chExt cx="8302625" cy="2438400"/>
          </a:xfrm>
        </p:grpSpPr>
        <p:sp>
          <p:nvSpPr>
            <p:cNvPr id="220" name="Rectangle 2"/>
            <p:cNvSpPr>
              <a:spLocks noChangeArrowheads="1"/>
            </p:cNvSpPr>
            <p:nvPr/>
          </p:nvSpPr>
          <p:spPr bwMode="auto">
            <a:xfrm>
              <a:off x="457200" y="1447800"/>
              <a:ext cx="5105400" cy="24384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SIMT</a:t>
              </a:r>
              <a:r>
                <a:rPr lang="zh-CN" altLang="en-US" sz="2400" b="1" dirty="0" smtClean="0">
                  <a:solidFill>
                    <a:srgbClr val="009900"/>
                  </a:solidFill>
                </a:rPr>
                <a:t>前端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221" name="Rectangle 4"/>
            <p:cNvSpPr>
              <a:spLocks noChangeArrowheads="1"/>
            </p:cNvSpPr>
            <p:nvPr/>
          </p:nvSpPr>
          <p:spPr bwMode="auto">
            <a:xfrm>
              <a:off x="5562600" y="1447800"/>
              <a:ext cx="3124200" cy="24384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2400" b="1" dirty="0" smtClean="0">
                  <a:solidFill>
                    <a:srgbClr val="FF9933"/>
                  </a:solidFill>
                </a:rPr>
                <a:t>SIMD</a:t>
              </a:r>
              <a:r>
                <a:rPr lang="zh-CN" altLang="en-US" sz="2400" b="1" dirty="0" smtClean="0">
                  <a:solidFill>
                    <a:srgbClr val="FF9933"/>
                  </a:solidFill>
                </a:rPr>
                <a:t>数据路径</a:t>
              </a:r>
              <a:endParaRPr lang="en-US" sz="2400" b="1" dirty="0">
                <a:solidFill>
                  <a:srgbClr val="FF9933"/>
                </a:solidFill>
              </a:endParaRPr>
            </a:p>
          </p:txBody>
        </p:sp>
        <p:grpSp>
          <p:nvGrpSpPr>
            <p:cNvPr id="222" name="Group 5"/>
            <p:cNvGrpSpPr>
              <a:grpSpLocks/>
            </p:cNvGrpSpPr>
            <p:nvPr/>
          </p:nvGrpSpPr>
          <p:grpSpPr bwMode="auto">
            <a:xfrm>
              <a:off x="561975" y="2073277"/>
              <a:ext cx="7867650" cy="1635125"/>
              <a:chOff x="354" y="2506"/>
              <a:chExt cx="4956" cy="1030"/>
            </a:xfrm>
          </p:grpSpPr>
          <p:sp>
            <p:nvSpPr>
              <p:cNvPr id="226" name="Rectangle 6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7" name="Rectangle 7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8" name="Rectangle 8"/>
              <p:cNvSpPr>
                <a:spLocks noChangeArrowheads="1"/>
              </p:cNvSpPr>
              <p:nvPr/>
            </p:nvSpPr>
            <p:spPr bwMode="auto">
              <a:xfrm>
                <a:off x="4736" y="2697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229" name="Rectangle 9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0" name="Rectangle 10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1" name="Rectangle 11"/>
              <p:cNvSpPr>
                <a:spLocks noChangeArrowheads="1"/>
              </p:cNvSpPr>
              <p:nvPr/>
            </p:nvSpPr>
            <p:spPr bwMode="auto">
              <a:xfrm>
                <a:off x="4713" y="272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232" name="Rectangle 12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3" name="Rectangle 13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4" name="Rectangle 14"/>
              <p:cNvSpPr>
                <a:spLocks noChangeArrowheads="1"/>
              </p:cNvSpPr>
              <p:nvPr/>
            </p:nvSpPr>
            <p:spPr bwMode="auto">
              <a:xfrm>
                <a:off x="4683" y="275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235" name="Oval 15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6" name="Oval 16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7" name="Oval 17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8" name="Oval 18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9" name="Oval 19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0" name="Oval 20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1" name="Line 21"/>
              <p:cNvSpPr>
                <a:spLocks noChangeShapeType="1"/>
              </p:cNvSpPr>
              <p:nvPr/>
            </p:nvSpPr>
            <p:spPr bwMode="auto">
              <a:xfrm>
                <a:off x="944" y="3092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2" name="Freeform 22"/>
              <p:cNvSpPr>
                <a:spLocks/>
              </p:cNvSpPr>
              <p:nvPr/>
            </p:nvSpPr>
            <p:spPr bwMode="auto">
              <a:xfrm>
                <a:off x="994" y="3043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3" name="Line 23"/>
              <p:cNvSpPr>
                <a:spLocks noChangeShapeType="1"/>
              </p:cNvSpPr>
              <p:nvPr/>
            </p:nvSpPr>
            <p:spPr bwMode="auto">
              <a:xfrm>
                <a:off x="1682" y="3173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4" name="Freeform 24"/>
              <p:cNvSpPr>
                <a:spLocks/>
              </p:cNvSpPr>
              <p:nvPr/>
            </p:nvSpPr>
            <p:spPr bwMode="auto">
              <a:xfrm>
                <a:off x="1796" y="3160"/>
                <a:ext cx="107" cy="94"/>
              </a:xfrm>
              <a:custGeom>
                <a:avLst/>
                <a:gdLst/>
                <a:ahLst/>
                <a:cxnLst>
                  <a:cxn ang="0">
                    <a:pos x="227" y="154"/>
                  </a:cxn>
                  <a:cxn ang="0">
                    <a:pos x="0" y="199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227" y="154"/>
                  </a:cxn>
                </a:cxnLst>
                <a:rect l="0" t="0" r="r" b="b"/>
                <a:pathLst>
                  <a:path w="227" h="199">
                    <a:moveTo>
                      <a:pt x="227" y="154"/>
                    </a:moveTo>
                    <a:lnTo>
                      <a:pt x="0" y="199"/>
                    </a:lnTo>
                    <a:cubicBezTo>
                      <a:pt x="49" y="145"/>
                      <a:pt x="69" y="71"/>
                      <a:pt x="55" y="0"/>
                    </a:cubicBezTo>
                    <a:lnTo>
                      <a:pt x="55" y="0"/>
                    </a:lnTo>
                    <a:lnTo>
                      <a:pt x="227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5" name="Line 25"/>
              <p:cNvSpPr>
                <a:spLocks noChangeShapeType="1"/>
              </p:cNvSpPr>
              <p:nvPr/>
            </p:nvSpPr>
            <p:spPr bwMode="auto">
              <a:xfrm flipV="1">
                <a:off x="1682" y="2970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6" name="Freeform 26"/>
              <p:cNvSpPr>
                <a:spLocks/>
              </p:cNvSpPr>
              <p:nvPr/>
            </p:nvSpPr>
            <p:spPr bwMode="auto">
              <a:xfrm>
                <a:off x="1796" y="2930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" name="Line 27"/>
              <p:cNvSpPr>
                <a:spLocks noChangeShapeType="1"/>
              </p:cNvSpPr>
              <p:nvPr/>
            </p:nvSpPr>
            <p:spPr bwMode="auto">
              <a:xfrm flipV="1">
                <a:off x="2198" y="3055"/>
                <a:ext cx="0" cy="74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8" name="Freeform 28"/>
              <p:cNvSpPr>
                <a:spLocks/>
              </p:cNvSpPr>
              <p:nvPr/>
            </p:nvSpPr>
            <p:spPr bwMode="auto">
              <a:xfrm>
                <a:off x="2149" y="3105"/>
                <a:ext cx="98" cy="98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9" name="Freeform 29"/>
              <p:cNvSpPr>
                <a:spLocks/>
              </p:cNvSpPr>
              <p:nvPr/>
            </p:nvSpPr>
            <p:spPr bwMode="auto">
              <a:xfrm>
                <a:off x="2149" y="2981"/>
                <a:ext cx="98" cy="98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206" y="206"/>
                  </a:cxn>
                  <a:cxn ang="0">
                    <a:pos x="0" y="206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206" y="206"/>
                    </a:lnTo>
                    <a:cubicBezTo>
                      <a:pt x="141" y="174"/>
                      <a:pt x="65" y="174"/>
                      <a:pt x="0" y="206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0" name="Line 30"/>
              <p:cNvSpPr>
                <a:spLocks noChangeShapeType="1"/>
              </p:cNvSpPr>
              <p:nvPr/>
            </p:nvSpPr>
            <p:spPr bwMode="auto">
              <a:xfrm flipV="1">
                <a:off x="2493" y="3192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1" name="Freeform 31"/>
              <p:cNvSpPr>
                <a:spLocks/>
              </p:cNvSpPr>
              <p:nvPr/>
            </p:nvSpPr>
            <p:spPr bwMode="auto">
              <a:xfrm>
                <a:off x="2608" y="3151"/>
                <a:ext cx="106" cy="94"/>
              </a:xfrm>
              <a:custGeom>
                <a:avLst/>
                <a:gdLst/>
                <a:ahLst/>
                <a:cxnLst>
                  <a:cxn ang="0">
                    <a:pos x="226" y="45"/>
                  </a:cxn>
                  <a:cxn ang="0">
                    <a:pos x="54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6" y="45"/>
                  </a:cxn>
                </a:cxnLst>
                <a:rect l="0" t="0" r="r" b="b"/>
                <a:pathLst>
                  <a:path w="226" h="199">
                    <a:moveTo>
                      <a:pt x="226" y="45"/>
                    </a:moveTo>
                    <a:lnTo>
                      <a:pt x="54" y="199"/>
                    </a:lnTo>
                    <a:cubicBezTo>
                      <a:pt x="68" y="128"/>
                      <a:pt x="48" y="54"/>
                      <a:pt x="0" y="0"/>
                    </a:cubicBezTo>
                    <a:lnTo>
                      <a:pt x="0" y="0"/>
                    </a:lnTo>
                    <a:lnTo>
                      <a:pt x="22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2" name="Line 32"/>
              <p:cNvSpPr>
                <a:spLocks noChangeShapeType="1"/>
              </p:cNvSpPr>
              <p:nvPr/>
            </p:nvSpPr>
            <p:spPr bwMode="auto">
              <a:xfrm>
                <a:off x="2493" y="2951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3" name="Freeform 33"/>
              <p:cNvSpPr>
                <a:spLocks/>
              </p:cNvSpPr>
              <p:nvPr/>
            </p:nvSpPr>
            <p:spPr bwMode="auto">
              <a:xfrm>
                <a:off x="2608" y="2939"/>
                <a:ext cx="106" cy="94"/>
              </a:xfrm>
              <a:custGeom>
                <a:avLst/>
                <a:gdLst/>
                <a:ahLst/>
                <a:cxnLst>
                  <a:cxn ang="0">
                    <a:pos x="226" y="154"/>
                  </a:cxn>
                  <a:cxn ang="0">
                    <a:pos x="0" y="199"/>
                  </a:cxn>
                  <a:cxn ang="0">
                    <a:pos x="54" y="0"/>
                  </a:cxn>
                  <a:cxn ang="0">
                    <a:pos x="226" y="154"/>
                  </a:cxn>
                </a:cxnLst>
                <a:rect l="0" t="0" r="r" b="b"/>
                <a:pathLst>
                  <a:path w="226" h="199">
                    <a:moveTo>
                      <a:pt x="226" y="154"/>
                    </a:moveTo>
                    <a:lnTo>
                      <a:pt x="0" y="199"/>
                    </a:lnTo>
                    <a:cubicBezTo>
                      <a:pt x="48" y="145"/>
                      <a:pt x="68" y="71"/>
                      <a:pt x="54" y="0"/>
                    </a:cubicBezTo>
                    <a:lnTo>
                      <a:pt x="226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4" name="Line 34"/>
              <p:cNvSpPr>
                <a:spLocks noChangeShapeType="1"/>
              </p:cNvSpPr>
              <p:nvPr/>
            </p:nvSpPr>
            <p:spPr bwMode="auto">
              <a:xfrm>
                <a:off x="3304" y="3099"/>
                <a:ext cx="222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5" name="Freeform 35"/>
              <p:cNvSpPr>
                <a:spLocks/>
              </p:cNvSpPr>
              <p:nvPr/>
            </p:nvSpPr>
            <p:spPr bwMode="auto">
              <a:xfrm>
                <a:off x="3502" y="3051"/>
                <a:ext cx="97" cy="97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6">
                    <a:moveTo>
                      <a:pt x="206" y="103"/>
                    </a:moveTo>
                    <a:lnTo>
                      <a:pt x="0" y="206"/>
                    </a:lnTo>
                    <a:cubicBezTo>
                      <a:pt x="32" y="141"/>
                      <a:pt x="32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" name="Line 36"/>
              <p:cNvSpPr>
                <a:spLocks noChangeShapeType="1"/>
              </p:cNvSpPr>
              <p:nvPr/>
            </p:nvSpPr>
            <p:spPr bwMode="auto">
              <a:xfrm>
                <a:off x="4302" y="3192"/>
                <a:ext cx="113" cy="27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7" name="Freeform 37"/>
              <p:cNvSpPr>
                <a:spLocks/>
              </p:cNvSpPr>
              <p:nvPr/>
            </p:nvSpPr>
            <p:spPr bwMode="auto">
              <a:xfrm>
                <a:off x="4233" y="3110"/>
                <a:ext cx="107" cy="172"/>
              </a:xfrm>
              <a:custGeom>
                <a:avLst/>
                <a:gdLst/>
                <a:ahLst/>
                <a:cxnLst>
                  <a:cxn ang="0">
                    <a:pos x="66" y="172"/>
                  </a:cxn>
                  <a:cxn ang="0">
                    <a:pos x="0" y="66"/>
                  </a:cxn>
                  <a:cxn ang="0">
                    <a:pos x="107" y="0"/>
                  </a:cxn>
                  <a:cxn ang="0">
                    <a:pos x="66" y="172"/>
                  </a:cxn>
                </a:cxnLst>
                <a:rect l="0" t="0" r="r" b="b"/>
                <a:pathLst>
                  <a:path w="107" h="172">
                    <a:moveTo>
                      <a:pt x="66" y="172"/>
                    </a:moveTo>
                    <a:lnTo>
                      <a:pt x="0" y="66"/>
                    </a:lnTo>
                    <a:lnTo>
                      <a:pt x="107" y="0"/>
                    </a:lnTo>
                    <a:lnTo>
                      <a:pt x="6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8" name="Freeform 38"/>
              <p:cNvSpPr>
                <a:spLocks/>
              </p:cNvSpPr>
              <p:nvPr/>
            </p:nvSpPr>
            <p:spPr bwMode="auto">
              <a:xfrm>
                <a:off x="4377" y="3129"/>
                <a:ext cx="107" cy="17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07" y="107"/>
                  </a:cxn>
                  <a:cxn ang="0">
                    <a:pos x="0" y="172"/>
                  </a:cxn>
                  <a:cxn ang="0">
                    <a:pos x="42" y="0"/>
                  </a:cxn>
                </a:cxnLst>
                <a:rect l="0" t="0" r="r" b="b"/>
                <a:pathLst>
                  <a:path w="107" h="172">
                    <a:moveTo>
                      <a:pt x="42" y="0"/>
                    </a:moveTo>
                    <a:lnTo>
                      <a:pt x="107" y="107"/>
                    </a:lnTo>
                    <a:lnTo>
                      <a:pt x="0" y="17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9" name="Line 39"/>
              <p:cNvSpPr>
                <a:spLocks noChangeShapeType="1"/>
              </p:cNvSpPr>
              <p:nvPr/>
            </p:nvSpPr>
            <p:spPr bwMode="auto">
              <a:xfrm flipV="1">
                <a:off x="4302" y="2967"/>
                <a:ext cx="114" cy="30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0" name="Freeform 40"/>
              <p:cNvSpPr>
                <a:spLocks/>
              </p:cNvSpPr>
              <p:nvPr/>
            </p:nvSpPr>
            <p:spPr bwMode="auto">
              <a:xfrm>
                <a:off x="4233" y="2907"/>
                <a:ext cx="109" cy="171"/>
              </a:xfrm>
              <a:custGeom>
                <a:avLst/>
                <a:gdLst/>
                <a:ahLst/>
                <a:cxnLst>
                  <a:cxn ang="0">
                    <a:pos x="109" y="171"/>
                  </a:cxn>
                  <a:cxn ang="0">
                    <a:pos x="0" y="108"/>
                  </a:cxn>
                  <a:cxn ang="0">
                    <a:pos x="64" y="0"/>
                  </a:cxn>
                  <a:cxn ang="0">
                    <a:pos x="109" y="171"/>
                  </a:cxn>
                </a:cxnLst>
                <a:rect l="0" t="0" r="r" b="b"/>
                <a:pathLst>
                  <a:path w="109" h="171">
                    <a:moveTo>
                      <a:pt x="109" y="171"/>
                    </a:moveTo>
                    <a:lnTo>
                      <a:pt x="0" y="108"/>
                    </a:lnTo>
                    <a:lnTo>
                      <a:pt x="64" y="0"/>
                    </a:lnTo>
                    <a:lnTo>
                      <a:pt x="109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1" name="Freeform 41"/>
              <p:cNvSpPr>
                <a:spLocks/>
              </p:cNvSpPr>
              <p:nvPr/>
            </p:nvSpPr>
            <p:spPr bwMode="auto">
              <a:xfrm>
                <a:off x="4376" y="2885"/>
                <a:ext cx="108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64"/>
                  </a:cxn>
                  <a:cxn ang="0">
                    <a:pos x="45" y="172"/>
                  </a:cxn>
                  <a:cxn ang="0">
                    <a:pos x="0" y="0"/>
                  </a:cxn>
                </a:cxnLst>
                <a:rect l="0" t="0" r="r" b="b"/>
                <a:pathLst>
                  <a:path w="108" h="172">
                    <a:moveTo>
                      <a:pt x="0" y="0"/>
                    </a:moveTo>
                    <a:lnTo>
                      <a:pt x="108" y="64"/>
                    </a:lnTo>
                    <a:lnTo>
                      <a:pt x="45" y="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2" name="Rectangle 42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3" name="Rectangle 43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4" name="Rectangle 44"/>
              <p:cNvSpPr>
                <a:spLocks noChangeArrowheads="1"/>
              </p:cNvSpPr>
              <p:nvPr/>
            </p:nvSpPr>
            <p:spPr bwMode="auto">
              <a:xfrm>
                <a:off x="427" y="3007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I-Cache</a:t>
                </a:r>
                <a:endParaRPr lang="en-US" dirty="0"/>
              </a:p>
            </p:txBody>
          </p:sp>
          <p:sp>
            <p:nvSpPr>
              <p:cNvPr id="265" name="Rectangle 45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6" name="Rectangle 46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7" name="Rectangle 47"/>
              <p:cNvSpPr>
                <a:spLocks noChangeArrowheads="1"/>
              </p:cNvSpPr>
              <p:nvPr/>
            </p:nvSpPr>
            <p:spPr bwMode="auto">
              <a:xfrm>
                <a:off x="1230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268" name="Rectangle 48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9" name="Rectangle 49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0" name="Rectangle 50"/>
              <p:cNvSpPr>
                <a:spLocks noChangeArrowheads="1"/>
              </p:cNvSpPr>
              <p:nvPr/>
            </p:nvSpPr>
            <p:spPr bwMode="auto">
              <a:xfrm>
                <a:off x="1976" y="2788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271" name="Rectangle 51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2" name="Rectangle 52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3" name="Rectangle 53"/>
              <p:cNvSpPr>
                <a:spLocks noChangeArrowheads="1"/>
              </p:cNvSpPr>
              <p:nvPr/>
            </p:nvSpPr>
            <p:spPr bwMode="auto">
              <a:xfrm>
                <a:off x="2008" y="32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记分牌</a:t>
                </a:r>
                <a:endParaRPr lang="en-US" dirty="0"/>
              </a:p>
            </p:txBody>
          </p:sp>
          <p:sp>
            <p:nvSpPr>
              <p:cNvPr id="274" name="Rectangle 55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5" name="Rectangle 56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6" name="Rectangle 57"/>
              <p:cNvSpPr>
                <a:spLocks noChangeArrowheads="1"/>
              </p:cNvSpPr>
              <p:nvPr/>
            </p:nvSpPr>
            <p:spPr bwMode="auto">
              <a:xfrm>
                <a:off x="2846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发射</a:t>
                </a:r>
                <a:endParaRPr lang="en-US" dirty="0"/>
              </a:p>
            </p:txBody>
          </p:sp>
          <p:sp>
            <p:nvSpPr>
              <p:cNvPr id="277" name="Rectangle 58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8" name="Rectangle 59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9" name="Rectangle 60"/>
              <p:cNvSpPr>
                <a:spLocks noChangeArrowheads="1"/>
              </p:cNvSpPr>
              <p:nvPr/>
            </p:nvSpPr>
            <p:spPr bwMode="auto">
              <a:xfrm>
                <a:off x="3707" y="29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操作数</a:t>
                </a:r>
                <a:endParaRPr lang="en-US" dirty="0"/>
              </a:p>
            </p:txBody>
          </p:sp>
          <p:sp>
            <p:nvSpPr>
              <p:cNvPr id="280" name="Rectangle 61"/>
              <p:cNvSpPr>
                <a:spLocks noChangeArrowheads="1"/>
              </p:cNvSpPr>
              <p:nvPr/>
            </p:nvSpPr>
            <p:spPr bwMode="auto">
              <a:xfrm>
                <a:off x="3711" y="3090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收集器</a:t>
                </a:r>
                <a:endParaRPr lang="en-US" dirty="0"/>
              </a:p>
            </p:txBody>
          </p:sp>
          <p:sp>
            <p:nvSpPr>
              <p:cNvPr id="281" name="Rectangle 62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2" name="Rectangle 63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3" name="Rectangle 64"/>
              <p:cNvSpPr>
                <a:spLocks noChangeArrowheads="1"/>
              </p:cNvSpPr>
              <p:nvPr/>
            </p:nvSpPr>
            <p:spPr bwMode="auto">
              <a:xfrm>
                <a:off x="4630" y="3219"/>
                <a:ext cx="2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284" name="Rectangle 65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5" name="Rectangle 66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6" name="Rectangle 67"/>
              <p:cNvSpPr>
                <a:spLocks noChangeArrowheads="1"/>
              </p:cNvSpPr>
              <p:nvPr/>
            </p:nvSpPr>
            <p:spPr bwMode="auto">
              <a:xfrm>
                <a:off x="4652" y="278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287" name="Rectangle 68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8" name="Rectangle 69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9" name="Rectangle 70"/>
              <p:cNvSpPr>
                <a:spLocks noChangeArrowheads="1"/>
              </p:cNvSpPr>
              <p:nvPr/>
            </p:nvSpPr>
            <p:spPr bwMode="auto">
              <a:xfrm>
                <a:off x="504" y="2581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290" name="Rectangle 71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1" name="Rectangle 72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2" name="Rectangle 73"/>
              <p:cNvSpPr>
                <a:spLocks noChangeArrowheads="1"/>
              </p:cNvSpPr>
              <p:nvPr/>
            </p:nvSpPr>
            <p:spPr bwMode="auto">
              <a:xfrm>
                <a:off x="2690" y="2569"/>
                <a:ext cx="62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SIMT-</a:t>
                </a: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堆栈</a:t>
                </a:r>
                <a:endParaRPr lang="en-US" dirty="0"/>
              </a:p>
            </p:txBody>
          </p:sp>
          <p:sp>
            <p:nvSpPr>
              <p:cNvPr id="293" name="Freeform 74"/>
              <p:cNvSpPr>
                <a:spLocks/>
              </p:cNvSpPr>
              <p:nvPr/>
            </p:nvSpPr>
            <p:spPr bwMode="auto">
              <a:xfrm>
                <a:off x="1682" y="2612"/>
                <a:ext cx="3628" cy="924"/>
              </a:xfrm>
              <a:custGeom>
                <a:avLst/>
                <a:gdLst/>
                <a:ahLst/>
                <a:cxnLst>
                  <a:cxn ang="0">
                    <a:pos x="1733" y="0"/>
                  </a:cxn>
                  <a:cxn ang="0">
                    <a:pos x="3628" y="0"/>
                  </a:cxn>
                  <a:cxn ang="0">
                    <a:pos x="3628" y="924"/>
                  </a:cxn>
                  <a:cxn ang="0">
                    <a:pos x="0" y="924"/>
                  </a:cxn>
                  <a:cxn ang="0">
                    <a:pos x="0" y="739"/>
                  </a:cxn>
                  <a:cxn ang="0">
                    <a:pos x="162" y="739"/>
                  </a:cxn>
                </a:cxnLst>
                <a:rect l="0" t="0" r="r" b="b"/>
                <a:pathLst>
                  <a:path w="3628" h="924">
                    <a:moveTo>
                      <a:pt x="1733" y="0"/>
                    </a:moveTo>
                    <a:lnTo>
                      <a:pt x="3628" y="0"/>
                    </a:lnTo>
                    <a:lnTo>
                      <a:pt x="3628" y="924"/>
                    </a:lnTo>
                    <a:lnTo>
                      <a:pt x="0" y="924"/>
                    </a:lnTo>
                    <a:lnTo>
                      <a:pt x="0" y="739"/>
                    </a:lnTo>
                    <a:lnTo>
                      <a:pt x="162" y="739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4" name="Freeform 75"/>
              <p:cNvSpPr>
                <a:spLocks/>
              </p:cNvSpPr>
              <p:nvPr/>
            </p:nvSpPr>
            <p:spPr bwMode="auto">
              <a:xfrm>
                <a:off x="1826" y="3312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5" y="112"/>
                      <a:pt x="25" y="51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5" name="Line 76"/>
              <p:cNvSpPr>
                <a:spLocks noChangeShapeType="1"/>
              </p:cNvSpPr>
              <p:nvPr/>
            </p:nvSpPr>
            <p:spPr bwMode="auto">
              <a:xfrm flipH="1">
                <a:off x="1003" y="2642"/>
                <a:ext cx="1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6" name="Freeform 77"/>
              <p:cNvSpPr>
                <a:spLocks/>
              </p:cNvSpPr>
              <p:nvPr/>
            </p:nvSpPr>
            <p:spPr bwMode="auto">
              <a:xfrm>
                <a:off x="944" y="2603"/>
                <a:ext cx="78" cy="7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64" y="0"/>
                  </a:cxn>
                  <a:cxn ang="0">
                    <a:pos x="164" y="164"/>
                  </a:cxn>
                  <a:cxn ang="0">
                    <a:pos x="164" y="164"/>
                  </a:cxn>
                  <a:cxn ang="0">
                    <a:pos x="0" y="82"/>
                  </a:cxn>
                </a:cxnLst>
                <a:rect l="0" t="0" r="r" b="b"/>
                <a:pathLst>
                  <a:path w="164" h="164">
                    <a:moveTo>
                      <a:pt x="0" y="82"/>
                    </a:moveTo>
                    <a:lnTo>
                      <a:pt x="164" y="0"/>
                    </a:lnTo>
                    <a:cubicBezTo>
                      <a:pt x="138" y="51"/>
                      <a:pt x="138" y="112"/>
                      <a:pt x="164" y="164"/>
                    </a:cubicBezTo>
                    <a:lnTo>
                      <a:pt x="164" y="16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7" name="Line 78"/>
              <p:cNvSpPr>
                <a:spLocks noChangeShapeType="1"/>
              </p:cNvSpPr>
              <p:nvPr/>
            </p:nvSpPr>
            <p:spPr bwMode="auto">
              <a:xfrm>
                <a:off x="586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8" name="Freeform 79"/>
              <p:cNvSpPr>
                <a:spLocks/>
              </p:cNvSpPr>
              <p:nvPr/>
            </p:nvSpPr>
            <p:spPr bwMode="auto">
              <a:xfrm>
                <a:off x="538" y="2884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9" name="Freeform 80"/>
              <p:cNvSpPr>
                <a:spLocks/>
              </p:cNvSpPr>
              <p:nvPr/>
            </p:nvSpPr>
            <p:spPr bwMode="auto">
              <a:xfrm>
                <a:off x="856" y="2818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0" name="Freeform 81"/>
              <p:cNvSpPr>
                <a:spLocks/>
              </p:cNvSpPr>
              <p:nvPr/>
            </p:nvSpPr>
            <p:spPr bwMode="auto">
              <a:xfrm>
                <a:off x="817" y="2760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1" name="Line 82"/>
              <p:cNvSpPr>
                <a:spLocks noChangeShapeType="1"/>
              </p:cNvSpPr>
              <p:nvPr/>
            </p:nvSpPr>
            <p:spPr bwMode="auto">
              <a:xfrm flipV="1">
                <a:off x="2980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2" name="Freeform 83"/>
              <p:cNvSpPr>
                <a:spLocks/>
              </p:cNvSpPr>
              <p:nvPr/>
            </p:nvSpPr>
            <p:spPr bwMode="auto">
              <a:xfrm>
                <a:off x="2931" y="2884"/>
                <a:ext cx="98" cy="97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0" y="0"/>
                  </a:cxn>
                  <a:cxn ang="0">
                    <a:pos x="207" y="0"/>
                  </a:cxn>
                  <a:cxn ang="0">
                    <a:pos x="207" y="0"/>
                  </a:cxn>
                  <a:cxn ang="0">
                    <a:pos x="104" y="207"/>
                  </a:cxn>
                </a:cxnLst>
                <a:rect l="0" t="0" r="r" b="b"/>
                <a:pathLst>
                  <a:path w="207" h="207">
                    <a:moveTo>
                      <a:pt x="104" y="207"/>
                    </a:moveTo>
                    <a:lnTo>
                      <a:pt x="0" y="0"/>
                    </a:lnTo>
                    <a:cubicBezTo>
                      <a:pt x="65" y="33"/>
                      <a:pt x="142" y="33"/>
                      <a:pt x="207" y="0"/>
                    </a:cubicBezTo>
                    <a:lnTo>
                      <a:pt x="207" y="0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3" name="Rectangle 84"/>
              <p:cNvSpPr>
                <a:spLocks noChangeArrowheads="1"/>
              </p:cNvSpPr>
              <p:nvPr/>
            </p:nvSpPr>
            <p:spPr bwMode="auto">
              <a:xfrm>
                <a:off x="2747" y="3386"/>
                <a:ext cx="55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Done (WID)</a:t>
                </a:r>
                <a:endParaRPr lang="en-US"/>
              </a:p>
            </p:txBody>
          </p:sp>
          <p:sp>
            <p:nvSpPr>
              <p:cNvPr id="304" name="Rectangle 85"/>
              <p:cNvSpPr>
                <a:spLocks noChangeArrowheads="1"/>
              </p:cNvSpPr>
              <p:nvPr/>
            </p:nvSpPr>
            <p:spPr bwMode="auto">
              <a:xfrm>
                <a:off x="1213" y="275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305" name="Rectangle 86"/>
              <p:cNvSpPr>
                <a:spLocks noChangeArrowheads="1"/>
              </p:cNvSpPr>
              <p:nvPr/>
            </p:nvSpPr>
            <p:spPr bwMode="auto">
              <a:xfrm>
                <a:off x="1515" y="2506"/>
                <a:ext cx="54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分支目标</a:t>
                </a:r>
                <a:r>
                  <a:rPr lang="en-US" sz="1300" dirty="0" smtClean="0">
                    <a:solidFill>
                      <a:srgbClr val="000000"/>
                    </a:solidFill>
                  </a:rPr>
                  <a:t>PC</a:t>
                </a:r>
                <a:endParaRPr lang="en-US" dirty="0"/>
              </a:p>
            </p:txBody>
          </p:sp>
          <p:sp>
            <p:nvSpPr>
              <p:cNvPr id="306" name="Line 87"/>
              <p:cNvSpPr>
                <a:spLocks noChangeShapeType="1"/>
              </p:cNvSpPr>
              <p:nvPr/>
            </p:nvSpPr>
            <p:spPr bwMode="auto">
              <a:xfrm>
                <a:off x="3472" y="2806"/>
                <a:ext cx="127" cy="10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7" name="Freeform 88"/>
              <p:cNvSpPr>
                <a:spLocks/>
              </p:cNvSpPr>
              <p:nvPr/>
            </p:nvSpPr>
            <p:spPr bwMode="auto">
              <a:xfrm>
                <a:off x="3415" y="2760"/>
                <a:ext cx="106" cy="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5" y="48"/>
                  </a:cxn>
                  <a:cxn ang="0">
                    <a:pos x="96" y="209"/>
                  </a:cxn>
                  <a:cxn ang="0">
                    <a:pos x="96" y="209"/>
                  </a:cxn>
                  <a:cxn ang="0">
                    <a:pos x="0" y="0"/>
                  </a:cxn>
                </a:cxnLst>
                <a:rect l="0" t="0" r="r" b="b"/>
                <a:pathLst>
                  <a:path w="225" h="209">
                    <a:moveTo>
                      <a:pt x="0" y="0"/>
                    </a:moveTo>
                    <a:lnTo>
                      <a:pt x="225" y="48"/>
                    </a:lnTo>
                    <a:cubicBezTo>
                      <a:pt x="159" y="79"/>
                      <a:pt x="111" y="138"/>
                      <a:pt x="96" y="209"/>
                    </a:cubicBezTo>
                    <a:lnTo>
                      <a:pt x="96" y="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8" name="Rectangle 89"/>
              <p:cNvSpPr>
                <a:spLocks noChangeArrowheads="1"/>
              </p:cNvSpPr>
              <p:nvPr/>
            </p:nvSpPr>
            <p:spPr bwMode="auto">
              <a:xfrm>
                <a:off x="3549" y="277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预测</a:t>
                </a:r>
                <a:endParaRPr lang="en-US" dirty="0"/>
              </a:p>
            </p:txBody>
          </p:sp>
          <p:sp>
            <p:nvSpPr>
              <p:cNvPr id="309" name="Line 90"/>
              <p:cNvSpPr>
                <a:spLocks noChangeShapeType="1"/>
              </p:cNvSpPr>
              <p:nvPr/>
            </p:nvSpPr>
            <p:spPr bwMode="auto">
              <a:xfrm>
                <a:off x="5074" y="2878"/>
                <a:ext cx="1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0" name="Freeform 91"/>
              <p:cNvSpPr>
                <a:spLocks/>
              </p:cNvSpPr>
              <p:nvPr/>
            </p:nvSpPr>
            <p:spPr bwMode="auto">
              <a:xfrm>
                <a:off x="5233" y="2839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1" name="Line 92"/>
              <p:cNvSpPr>
                <a:spLocks noChangeShapeType="1"/>
              </p:cNvSpPr>
              <p:nvPr/>
            </p:nvSpPr>
            <p:spPr bwMode="auto">
              <a:xfrm>
                <a:off x="5074" y="3319"/>
                <a:ext cx="177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2" name="Freeform 93"/>
              <p:cNvSpPr>
                <a:spLocks/>
              </p:cNvSpPr>
              <p:nvPr/>
            </p:nvSpPr>
            <p:spPr bwMode="auto">
              <a:xfrm>
                <a:off x="5233" y="3282"/>
                <a:ext cx="77" cy="77"/>
              </a:xfrm>
              <a:custGeom>
                <a:avLst/>
                <a:gdLst/>
                <a:ahLst/>
                <a:cxnLst>
                  <a:cxn ang="0">
                    <a:pos x="164" y="83"/>
                  </a:cxn>
                  <a:cxn ang="0">
                    <a:pos x="0" y="164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4" y="83"/>
                  </a:cxn>
                </a:cxnLst>
                <a:rect l="0" t="0" r="r" b="b"/>
                <a:pathLst>
                  <a:path w="164" h="164">
                    <a:moveTo>
                      <a:pt x="164" y="83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1" y="0"/>
                    </a:cubicBezTo>
                    <a:lnTo>
                      <a:pt x="1" y="0"/>
                    </a:lnTo>
                    <a:lnTo>
                      <a:pt x="164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3" name="Rectangle 94"/>
              <p:cNvSpPr>
                <a:spLocks noChangeArrowheads="1"/>
              </p:cNvSpPr>
              <p:nvPr/>
            </p:nvSpPr>
            <p:spPr bwMode="auto">
              <a:xfrm>
                <a:off x="3020" y="2758"/>
                <a:ext cx="2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Active</a:t>
                </a:r>
                <a:endParaRPr lang="en-US"/>
              </a:p>
            </p:txBody>
          </p:sp>
          <p:sp>
            <p:nvSpPr>
              <p:cNvPr id="314" name="Rectangle 95"/>
              <p:cNvSpPr>
                <a:spLocks noChangeArrowheads="1"/>
              </p:cNvSpPr>
              <p:nvPr/>
            </p:nvSpPr>
            <p:spPr bwMode="auto">
              <a:xfrm>
                <a:off x="3035" y="2841"/>
                <a:ext cx="2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dirty="0" smtClean="0">
                    <a:solidFill>
                      <a:srgbClr val="000000"/>
                    </a:solidFill>
                  </a:rPr>
                  <a:t>Mask</a:t>
                </a:r>
                <a:endParaRPr lang="en-US" dirty="0"/>
              </a:p>
            </p:txBody>
          </p:sp>
        </p:grpSp>
        <p:sp>
          <p:nvSpPr>
            <p:cNvPr id="223" name="Rectangle 97"/>
            <p:cNvSpPr>
              <a:spLocks noChangeArrowheads="1"/>
            </p:cNvSpPr>
            <p:nvPr/>
          </p:nvSpPr>
          <p:spPr bwMode="auto">
            <a:xfrm>
              <a:off x="384175" y="1834437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调度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器 </a:t>
              </a:r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4" name="Rectangle 98"/>
            <p:cNvSpPr>
              <a:spLocks noChangeArrowheads="1"/>
            </p:cNvSpPr>
            <p:nvPr/>
          </p:nvSpPr>
          <p:spPr bwMode="auto">
            <a:xfrm>
              <a:off x="4114800" y="3124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 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5" name="Rectangle 99"/>
            <p:cNvSpPr>
              <a:spLocks noChangeArrowheads="1"/>
            </p:cNvSpPr>
            <p:nvPr/>
          </p:nvSpPr>
          <p:spPr bwMode="auto">
            <a:xfrm>
              <a:off x="6019800" y="2362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9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2397"/>
          </a:xfrm>
        </p:spPr>
        <p:txBody>
          <a:bodyPr anchor="ctr"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64118"/>
            <a:ext cx="9144000" cy="2808922"/>
          </a:xfrm>
        </p:spPr>
        <p:txBody>
          <a:bodyPr/>
          <a:lstStyle/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一、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架构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二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、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什么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三、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怎么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使用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四、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缺陷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 smtClean="0"/>
              <a:t>五、</a:t>
            </a:r>
            <a:r>
              <a:rPr lang="en-US" altLang="zh-CN" dirty="0" smtClean="0"/>
              <a:t>GPGPU-Sim</a:t>
            </a:r>
            <a:r>
              <a:rPr lang="zh-CN" altLang="en-US" dirty="0" smtClean="0"/>
              <a:t>的</a:t>
            </a:r>
            <a:r>
              <a:rPr lang="zh-CN" altLang="en-US" dirty="0"/>
              <a:t>升级版</a:t>
            </a:r>
            <a:r>
              <a:rPr lang="en-US" altLang="zh-CN" dirty="0" err="1" smtClean="0"/>
              <a:t>Accel</a:t>
            </a:r>
            <a:r>
              <a:rPr lang="en-US" altLang="zh-CN" dirty="0" smtClean="0"/>
              <a:t>-Sim</a:t>
            </a:r>
            <a:r>
              <a:rPr lang="zh-CN" altLang="en-US" dirty="0" smtClean="0"/>
              <a:t>模拟器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DF69-F379-4C35-A226-92FA98EC1DAD}" type="datetime1">
              <a:rPr lang="zh-CN" altLang="en-US" smtClean="0"/>
              <a:t>2023/1/13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一、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架构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架构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97" y="1180465"/>
            <a:ext cx="3448583" cy="435133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支持仿真：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CUDA/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OpenCL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[1]</a:t>
            </a: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CUTLASS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[1]</a:t>
            </a:r>
          </a:p>
          <a:p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CUBLAS/CUFFT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[1]</a:t>
            </a:r>
            <a:endParaRPr lang="en-US" altLang="zh-CN" sz="20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CuDNN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/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PyTorch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[2]</a:t>
            </a:r>
            <a:endParaRPr lang="en-US" altLang="zh-CN" sz="20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Tensor Core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[3]</a:t>
            </a:r>
            <a:endParaRPr lang="en-US" altLang="zh-CN" sz="20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3967480" y="973297"/>
            <a:ext cx="8077200" cy="4765674"/>
            <a:chOff x="3601720" y="1460501"/>
            <a:chExt cx="8077200" cy="4765674"/>
          </a:xfrm>
        </p:grpSpPr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7028338" y="1460501"/>
              <a:ext cx="465058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u="sng" dirty="0" smtClean="0"/>
                <a:t>S</a:t>
              </a:r>
              <a:r>
                <a:rPr lang="en-US" dirty="0" smtClean="0"/>
                <a:t>ingle-</a:t>
              </a:r>
              <a:r>
                <a:rPr lang="en-US" b="1" u="sng" dirty="0" smtClean="0"/>
                <a:t>I</a:t>
              </a:r>
              <a:r>
                <a:rPr lang="en-US" dirty="0" smtClean="0"/>
                <a:t>nstruction, </a:t>
              </a:r>
              <a:r>
                <a:rPr lang="en-US" b="1" u="sng" dirty="0" smtClean="0"/>
                <a:t>M</a:t>
              </a:r>
              <a:r>
                <a:rPr lang="en-US" dirty="0" smtClean="0"/>
                <a:t>ultiple-</a:t>
              </a:r>
              <a:r>
                <a:rPr lang="en-US" b="1" u="sng" dirty="0" smtClean="0"/>
                <a:t>T</a:t>
              </a:r>
              <a:r>
                <a:rPr lang="en-US" dirty="0" smtClean="0"/>
                <a:t>hreads (</a:t>
              </a:r>
              <a:r>
                <a:rPr lang="en-US" b="1" dirty="0" smtClean="0"/>
                <a:t>SIMT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601720" y="1836737"/>
              <a:ext cx="8077200" cy="35321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/>
            <a:lstStyle/>
            <a:p>
              <a:r>
                <a:rPr lang="en-US" sz="2400" b="1"/>
                <a:t>GPU</a:t>
              </a:r>
            </a:p>
          </p:txBody>
        </p:sp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8707120" y="2979737"/>
              <a:ext cx="358775" cy="73025"/>
              <a:chOff x="3922713" y="1989138"/>
              <a:chExt cx="358775" cy="73025"/>
            </a:xfrm>
          </p:grpSpPr>
          <p:sp>
            <p:nvSpPr>
              <p:cNvPr id="14" name="Oval 56"/>
              <p:cNvSpPr>
                <a:spLocks noChangeArrowheads="1"/>
              </p:cNvSpPr>
              <p:nvPr/>
            </p:nvSpPr>
            <p:spPr bwMode="auto">
              <a:xfrm>
                <a:off x="3922713" y="1989138"/>
                <a:ext cx="71438" cy="73025"/>
              </a:xfrm>
              <a:prstGeom prst="ellips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Oval 57"/>
              <p:cNvSpPr>
                <a:spLocks noChangeArrowheads="1"/>
              </p:cNvSpPr>
              <p:nvPr/>
            </p:nvSpPr>
            <p:spPr bwMode="auto">
              <a:xfrm>
                <a:off x="4067176" y="1989138"/>
                <a:ext cx="71437" cy="73025"/>
              </a:xfrm>
              <a:prstGeom prst="ellips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Oval 58"/>
              <p:cNvSpPr>
                <a:spLocks noChangeArrowheads="1"/>
              </p:cNvSpPr>
              <p:nvPr/>
            </p:nvSpPr>
            <p:spPr bwMode="auto">
              <a:xfrm>
                <a:off x="4210051" y="1989138"/>
                <a:ext cx="71437" cy="73025"/>
              </a:xfrm>
              <a:prstGeom prst="ellips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7" name="Rectangle 59"/>
            <p:cNvSpPr>
              <a:spLocks noChangeArrowheads="1"/>
            </p:cNvSpPr>
            <p:nvPr/>
          </p:nvSpPr>
          <p:spPr bwMode="auto">
            <a:xfrm>
              <a:off x="3976370" y="3914775"/>
              <a:ext cx="7245350" cy="360362"/>
            </a:xfrm>
            <a:prstGeom prst="rect">
              <a:avLst/>
            </a:prstGeom>
            <a:gradFill flip="none" rotWithShape="1">
              <a:gsLst>
                <a:gs pos="0">
                  <a:srgbClr val="C4E59F">
                    <a:tint val="66000"/>
                    <a:satMod val="160000"/>
                  </a:srgbClr>
                </a:gs>
                <a:gs pos="50000">
                  <a:srgbClr val="C4E59F">
                    <a:tint val="44500"/>
                    <a:satMod val="160000"/>
                  </a:srgbClr>
                </a:gs>
                <a:gs pos="100000">
                  <a:srgbClr val="C4E59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rgbClr val="000000"/>
                  </a:solidFill>
                </a:rPr>
                <a:t>互连网络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18" name="Group 6"/>
            <p:cNvGrpSpPr>
              <a:grpSpLocks/>
            </p:cNvGrpSpPr>
            <p:nvPr/>
          </p:nvGrpSpPr>
          <p:grpSpPr bwMode="auto">
            <a:xfrm>
              <a:off x="8097520" y="4884737"/>
              <a:ext cx="376238" cy="71438"/>
              <a:chOff x="3505200" y="4648200"/>
              <a:chExt cx="376238" cy="71437"/>
            </a:xfrm>
          </p:grpSpPr>
          <p:sp>
            <p:nvSpPr>
              <p:cNvPr id="19" name="Oval 61"/>
              <p:cNvSpPr>
                <a:spLocks noChangeArrowheads="1"/>
              </p:cNvSpPr>
              <p:nvPr/>
            </p:nvSpPr>
            <p:spPr bwMode="auto">
              <a:xfrm flipH="1" flipV="1">
                <a:off x="3657600" y="4648200"/>
                <a:ext cx="71438" cy="7143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Oval 62"/>
              <p:cNvSpPr>
                <a:spLocks noChangeArrowheads="1"/>
              </p:cNvSpPr>
              <p:nvPr/>
            </p:nvSpPr>
            <p:spPr bwMode="auto">
              <a:xfrm flipH="1" flipV="1">
                <a:off x="3810000" y="4648200"/>
                <a:ext cx="71438" cy="7143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Oval 63"/>
              <p:cNvSpPr>
                <a:spLocks noChangeArrowheads="1"/>
              </p:cNvSpPr>
              <p:nvPr/>
            </p:nvSpPr>
            <p:spPr bwMode="auto">
              <a:xfrm flipH="1" flipV="1">
                <a:off x="3505200" y="4648200"/>
                <a:ext cx="71438" cy="7143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22" name="Group 54"/>
            <p:cNvGrpSpPr>
              <a:grpSpLocks/>
            </p:cNvGrpSpPr>
            <p:nvPr/>
          </p:nvGrpSpPr>
          <p:grpSpPr bwMode="auto">
            <a:xfrm>
              <a:off x="3754120" y="2293937"/>
              <a:ext cx="2362200" cy="1582738"/>
              <a:chOff x="914400" y="2209800"/>
              <a:chExt cx="2362200" cy="1582737"/>
            </a:xfrm>
          </p:grpSpPr>
          <p:sp>
            <p:nvSpPr>
              <p:cNvPr id="23" name="Rectangle 3"/>
              <p:cNvSpPr>
                <a:spLocks noChangeArrowheads="1"/>
              </p:cNvSpPr>
              <p:nvPr/>
            </p:nvSpPr>
            <p:spPr bwMode="auto">
              <a:xfrm>
                <a:off x="914400" y="2209800"/>
                <a:ext cx="2362200" cy="1295399"/>
              </a:xfrm>
              <a:prstGeom prst="rect">
                <a:avLst/>
              </a:prstGeom>
              <a:gradFill flip="none" rotWithShape="1">
                <a:gsLst>
                  <a:gs pos="0">
                    <a:srgbClr val="99FF99"/>
                  </a:gs>
                  <a:gs pos="100000">
                    <a:srgbClr val="CCFFCC"/>
                  </a:gs>
                </a:gsLst>
                <a:lin ang="16200000" scaled="1"/>
                <a:tileRect/>
              </a:gradFill>
              <a:ln w="12700">
                <a:solidFill>
                  <a:srgbClr val="333300"/>
                </a:solidFill>
                <a:prstDash val="solid"/>
                <a:miter lim="800000"/>
                <a:headEnd/>
                <a:tailEnd/>
              </a:ln>
              <a:effectLst>
                <a:outerShdw blurRad="381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tIns="0"/>
              <a:lstStyle/>
              <a:p>
                <a:pPr>
                  <a:defRPr/>
                </a:pPr>
                <a:r>
                  <a:rPr lang="en-US" b="1" dirty="0">
                    <a:latin typeface="Arial" pitchFamily="34" charset="0"/>
                  </a:rPr>
                  <a:t>SIMT Core </a:t>
                </a:r>
                <a:r>
                  <a:rPr lang="zh-CN" altLang="en-US" b="1" dirty="0">
                    <a:latin typeface="Arial" pitchFamily="34" charset="0"/>
                  </a:rPr>
                  <a:t>集群</a:t>
                </a:r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24" name="Rectangle 66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  <p:sp>
            <p:nvSpPr>
              <p:cNvPr id="25" name="Line 205"/>
              <p:cNvSpPr>
                <a:spLocks noChangeShapeType="1"/>
              </p:cNvSpPr>
              <p:nvPr/>
            </p:nvSpPr>
            <p:spPr bwMode="auto">
              <a:xfrm>
                <a:off x="2057400" y="3505199"/>
                <a:ext cx="3175" cy="287338"/>
              </a:xfrm>
              <a:prstGeom prst="line">
                <a:avLst/>
              </a:prstGeom>
              <a:ln>
                <a:solidFill>
                  <a:schemeClr val="accent1">
                    <a:lumMod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68"/>
              <p:cNvSpPr>
                <a:spLocks noChangeArrowheads="1"/>
              </p:cNvSpPr>
              <p:nvPr/>
            </p:nvSpPr>
            <p:spPr bwMode="auto">
              <a:xfrm>
                <a:off x="2133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</p:grpSp>
        <p:grpSp>
          <p:nvGrpSpPr>
            <p:cNvPr id="27" name="Group 11"/>
            <p:cNvGrpSpPr>
              <a:grpSpLocks/>
            </p:cNvGrpSpPr>
            <p:nvPr/>
          </p:nvGrpSpPr>
          <p:grpSpPr bwMode="auto">
            <a:xfrm>
              <a:off x="9164320" y="4275137"/>
              <a:ext cx="1676400" cy="1951038"/>
              <a:chOff x="4406388" y="4043366"/>
              <a:chExt cx="904308" cy="1951033"/>
            </a:xfrm>
          </p:grpSpPr>
          <p:sp>
            <p:nvSpPr>
              <p:cNvPr id="28" name="Rectangle 70"/>
              <p:cNvSpPr>
                <a:spLocks noChangeArrowheads="1"/>
              </p:cNvSpPr>
              <p:nvPr/>
            </p:nvSpPr>
            <p:spPr bwMode="auto">
              <a:xfrm>
                <a:off x="4570808" y="4348165"/>
                <a:ext cx="616574" cy="60959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latin typeface="Calibri" pitchFamily="34" charset="0"/>
                  </a:rPr>
                  <a:t>内存分区</a:t>
                </a:r>
                <a:endParaRPr lang="en-US" altLang="zh-CN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9" name="Rectangle 71"/>
              <p:cNvSpPr>
                <a:spLocks noChangeArrowheads="1"/>
              </p:cNvSpPr>
              <p:nvPr/>
            </p:nvSpPr>
            <p:spPr bwMode="auto">
              <a:xfrm>
                <a:off x="4406388" y="5414962"/>
                <a:ext cx="904308" cy="5794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alibri" pitchFamily="34" charset="0"/>
                  </a:rPr>
                  <a:t>GDDR3/GDDR5</a:t>
                </a:r>
              </a:p>
            </p:txBody>
          </p:sp>
          <p:sp>
            <p:nvSpPr>
              <p:cNvPr id="30" name="Line 98"/>
              <p:cNvSpPr>
                <a:spLocks noChangeShapeType="1"/>
              </p:cNvSpPr>
              <p:nvPr/>
            </p:nvSpPr>
            <p:spPr bwMode="auto">
              <a:xfrm>
                <a:off x="4858542" y="4957764"/>
                <a:ext cx="1713" cy="4317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1" name="Line 224"/>
              <p:cNvSpPr>
                <a:spLocks noChangeShapeType="1"/>
              </p:cNvSpPr>
              <p:nvPr/>
            </p:nvSpPr>
            <p:spPr bwMode="auto">
              <a:xfrm>
                <a:off x="4858542" y="4043366"/>
                <a:ext cx="1713" cy="2873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grpSp>
          <p:nvGrpSpPr>
            <p:cNvPr id="32" name="Group 12"/>
            <p:cNvGrpSpPr>
              <a:grpSpLocks/>
            </p:cNvGrpSpPr>
            <p:nvPr/>
          </p:nvGrpSpPr>
          <p:grpSpPr bwMode="auto">
            <a:xfrm>
              <a:off x="5811520" y="4275137"/>
              <a:ext cx="1676400" cy="1951038"/>
              <a:chOff x="4406388" y="4043366"/>
              <a:chExt cx="904308" cy="1951033"/>
            </a:xfrm>
          </p:grpSpPr>
          <p:sp>
            <p:nvSpPr>
              <p:cNvPr id="33" name="Rectangle 75"/>
              <p:cNvSpPr>
                <a:spLocks noChangeArrowheads="1"/>
              </p:cNvSpPr>
              <p:nvPr/>
            </p:nvSpPr>
            <p:spPr bwMode="auto">
              <a:xfrm>
                <a:off x="4570808" y="4348165"/>
                <a:ext cx="616574" cy="60959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latin typeface="Calibri" pitchFamily="34" charset="0"/>
                  </a:rPr>
                  <a:t>内存分区</a:t>
                </a:r>
                <a:endParaRPr lang="en-US" altLang="zh-CN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4" name="Rectangle 76"/>
              <p:cNvSpPr>
                <a:spLocks noChangeArrowheads="1"/>
              </p:cNvSpPr>
              <p:nvPr/>
            </p:nvSpPr>
            <p:spPr bwMode="auto">
              <a:xfrm>
                <a:off x="4406388" y="5414962"/>
                <a:ext cx="904308" cy="5794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alibri" pitchFamily="34" charset="0"/>
                  </a:rPr>
                  <a:t>GDDR3/GDDR5</a:t>
                </a:r>
              </a:p>
            </p:txBody>
          </p:sp>
          <p:sp>
            <p:nvSpPr>
              <p:cNvPr id="35" name="Line 98"/>
              <p:cNvSpPr>
                <a:spLocks noChangeShapeType="1"/>
              </p:cNvSpPr>
              <p:nvPr/>
            </p:nvSpPr>
            <p:spPr bwMode="auto">
              <a:xfrm>
                <a:off x="4858542" y="4957764"/>
                <a:ext cx="1713" cy="4317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36" name="Line 224"/>
              <p:cNvSpPr>
                <a:spLocks noChangeShapeType="1"/>
              </p:cNvSpPr>
              <p:nvPr/>
            </p:nvSpPr>
            <p:spPr bwMode="auto">
              <a:xfrm>
                <a:off x="4858542" y="4043366"/>
                <a:ext cx="1713" cy="2873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grpSp>
          <p:nvGrpSpPr>
            <p:cNvPr id="37" name="Group 13"/>
            <p:cNvGrpSpPr>
              <a:grpSpLocks/>
            </p:cNvGrpSpPr>
            <p:nvPr/>
          </p:nvGrpSpPr>
          <p:grpSpPr bwMode="auto">
            <a:xfrm>
              <a:off x="4058920" y="4275137"/>
              <a:ext cx="1676400" cy="1951038"/>
              <a:chOff x="4406388" y="4043366"/>
              <a:chExt cx="904308" cy="1951033"/>
            </a:xfrm>
          </p:grpSpPr>
          <p:sp>
            <p:nvSpPr>
              <p:cNvPr id="38" name="Rectangle 80"/>
              <p:cNvSpPr>
                <a:spLocks noChangeArrowheads="1"/>
              </p:cNvSpPr>
              <p:nvPr/>
            </p:nvSpPr>
            <p:spPr bwMode="auto">
              <a:xfrm>
                <a:off x="4570808" y="4348165"/>
                <a:ext cx="616574" cy="60959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rgbClr val="000000"/>
                    </a:solidFill>
                    <a:latin typeface="Calibri" pitchFamily="34" charset="0"/>
                  </a:rPr>
                  <a:t>内存分区</a:t>
                </a:r>
                <a:endParaRPr lang="en-US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9" name="Rectangle 81"/>
              <p:cNvSpPr>
                <a:spLocks noChangeArrowheads="1"/>
              </p:cNvSpPr>
              <p:nvPr/>
            </p:nvSpPr>
            <p:spPr bwMode="auto">
              <a:xfrm>
                <a:off x="4406388" y="5414962"/>
                <a:ext cx="904308" cy="5794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GDDR3/GDDR5</a:t>
                </a:r>
              </a:p>
            </p:txBody>
          </p:sp>
          <p:sp>
            <p:nvSpPr>
              <p:cNvPr id="40" name="Line 98"/>
              <p:cNvSpPr>
                <a:spLocks noChangeShapeType="1"/>
              </p:cNvSpPr>
              <p:nvPr/>
            </p:nvSpPr>
            <p:spPr bwMode="auto">
              <a:xfrm>
                <a:off x="4858542" y="4957764"/>
                <a:ext cx="1713" cy="4317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41" name="Line 224"/>
              <p:cNvSpPr>
                <a:spLocks noChangeShapeType="1"/>
              </p:cNvSpPr>
              <p:nvPr/>
            </p:nvSpPr>
            <p:spPr bwMode="auto">
              <a:xfrm>
                <a:off x="4858542" y="4043366"/>
                <a:ext cx="1713" cy="2873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42" name="TextBox 47"/>
            <p:cNvSpPr txBox="1">
              <a:spLocks noChangeArrowheads="1"/>
            </p:cNvSpPr>
            <p:nvPr/>
          </p:nvSpPr>
          <p:spPr bwMode="auto">
            <a:xfrm>
              <a:off x="7689614" y="5721708"/>
              <a:ext cx="12634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808080"/>
                  </a:solidFill>
                  <a:latin typeface="Calibri" pitchFamily="34" charset="0"/>
                </a:rPr>
                <a:t>片外</a:t>
              </a:r>
              <a:r>
                <a:rPr lang="en-US" b="1" dirty="0" smtClean="0">
                  <a:solidFill>
                    <a:srgbClr val="808080"/>
                  </a:solidFill>
                  <a:latin typeface="Calibri" pitchFamily="34" charset="0"/>
                </a:rPr>
                <a:t>DRAM</a:t>
              </a:r>
              <a:endParaRPr lang="en-US" dirty="0"/>
            </a:p>
          </p:txBody>
        </p:sp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6268720" y="2293937"/>
              <a:ext cx="2362200" cy="1582738"/>
              <a:chOff x="914400" y="2209800"/>
              <a:chExt cx="2362200" cy="1582737"/>
            </a:xfrm>
          </p:grpSpPr>
          <p:sp>
            <p:nvSpPr>
              <p:cNvPr id="44" name="Rectangle 3"/>
              <p:cNvSpPr>
                <a:spLocks noChangeArrowheads="1"/>
              </p:cNvSpPr>
              <p:nvPr/>
            </p:nvSpPr>
            <p:spPr bwMode="auto">
              <a:xfrm>
                <a:off x="914400" y="2209800"/>
                <a:ext cx="2362200" cy="1295399"/>
              </a:xfrm>
              <a:prstGeom prst="rect">
                <a:avLst/>
              </a:prstGeom>
              <a:gradFill flip="none" rotWithShape="1">
                <a:gsLst>
                  <a:gs pos="0">
                    <a:srgbClr val="99FF99"/>
                  </a:gs>
                  <a:gs pos="100000">
                    <a:srgbClr val="CCFFCC"/>
                  </a:gs>
                </a:gsLst>
                <a:lin ang="16200000" scaled="1"/>
                <a:tileRect/>
              </a:gradFill>
              <a:ln w="12700">
                <a:solidFill>
                  <a:srgbClr val="333300"/>
                </a:solidFill>
                <a:prstDash val="solid"/>
                <a:miter lim="800000"/>
                <a:headEnd/>
                <a:tailEnd/>
              </a:ln>
              <a:effectLst>
                <a:outerShdw blurRad="381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tIns="0"/>
              <a:lstStyle/>
              <a:p>
                <a:pPr>
                  <a:defRPr/>
                </a:pPr>
                <a:r>
                  <a:rPr lang="en-US" b="1" dirty="0">
                    <a:latin typeface="Arial" pitchFamily="34" charset="0"/>
                  </a:rPr>
                  <a:t>SIMT Core </a:t>
                </a:r>
                <a:r>
                  <a:rPr lang="zh-CN" altLang="en-US" b="1" dirty="0">
                    <a:latin typeface="Arial" pitchFamily="34" charset="0"/>
                  </a:rPr>
                  <a:t>集群</a:t>
                </a:r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45" name="Rectangle 87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  <p:sp>
            <p:nvSpPr>
              <p:cNvPr id="46" name="Line 205"/>
              <p:cNvSpPr>
                <a:spLocks noChangeShapeType="1"/>
              </p:cNvSpPr>
              <p:nvPr/>
            </p:nvSpPr>
            <p:spPr bwMode="auto">
              <a:xfrm>
                <a:off x="2057400" y="3505199"/>
                <a:ext cx="3175" cy="287338"/>
              </a:xfrm>
              <a:prstGeom prst="line">
                <a:avLst/>
              </a:prstGeom>
              <a:ln>
                <a:solidFill>
                  <a:schemeClr val="accent1">
                    <a:lumMod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ectangle 89"/>
              <p:cNvSpPr>
                <a:spLocks noChangeArrowheads="1"/>
              </p:cNvSpPr>
              <p:nvPr/>
            </p:nvSpPr>
            <p:spPr bwMode="auto">
              <a:xfrm>
                <a:off x="2133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</p:grpSp>
        <p:grpSp>
          <p:nvGrpSpPr>
            <p:cNvPr id="48" name="Group 60"/>
            <p:cNvGrpSpPr>
              <a:grpSpLocks/>
            </p:cNvGrpSpPr>
            <p:nvPr/>
          </p:nvGrpSpPr>
          <p:grpSpPr bwMode="auto">
            <a:xfrm>
              <a:off x="9164320" y="2293937"/>
              <a:ext cx="2362200" cy="1582738"/>
              <a:chOff x="914400" y="2209800"/>
              <a:chExt cx="2362200" cy="1582737"/>
            </a:xfrm>
          </p:grpSpPr>
          <p:sp>
            <p:nvSpPr>
              <p:cNvPr id="49" name="Rectangle 3"/>
              <p:cNvSpPr>
                <a:spLocks noChangeArrowheads="1"/>
              </p:cNvSpPr>
              <p:nvPr/>
            </p:nvSpPr>
            <p:spPr bwMode="auto">
              <a:xfrm>
                <a:off x="914400" y="2209800"/>
                <a:ext cx="2362200" cy="1295399"/>
              </a:xfrm>
              <a:prstGeom prst="rect">
                <a:avLst/>
              </a:prstGeom>
              <a:gradFill flip="none" rotWithShape="1">
                <a:gsLst>
                  <a:gs pos="0">
                    <a:srgbClr val="99FF99"/>
                  </a:gs>
                  <a:gs pos="100000">
                    <a:srgbClr val="CCFFCC"/>
                  </a:gs>
                </a:gsLst>
                <a:lin ang="16200000" scaled="1"/>
                <a:tileRect/>
              </a:gradFill>
              <a:ln w="12700">
                <a:solidFill>
                  <a:srgbClr val="333300"/>
                </a:solidFill>
                <a:prstDash val="solid"/>
                <a:miter lim="800000"/>
                <a:headEnd/>
                <a:tailEnd/>
              </a:ln>
              <a:effectLst>
                <a:outerShdw blurRad="381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tIns="0"/>
              <a:lstStyle/>
              <a:p>
                <a:pPr>
                  <a:defRPr/>
                </a:pPr>
                <a:r>
                  <a:rPr lang="en-US" b="1" dirty="0">
                    <a:latin typeface="Arial" pitchFamily="34" charset="0"/>
                  </a:rPr>
                  <a:t>SIMT Core </a:t>
                </a:r>
                <a:r>
                  <a:rPr lang="zh-CN" altLang="en-US" b="1" dirty="0">
                    <a:latin typeface="Arial" pitchFamily="34" charset="0"/>
                  </a:rPr>
                  <a:t>集群</a:t>
                </a:r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50" name="Rectangle 92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  <p:sp>
            <p:nvSpPr>
              <p:cNvPr id="51" name="Line 205"/>
              <p:cNvSpPr>
                <a:spLocks noChangeShapeType="1"/>
              </p:cNvSpPr>
              <p:nvPr/>
            </p:nvSpPr>
            <p:spPr bwMode="auto">
              <a:xfrm>
                <a:off x="2057400" y="3505199"/>
                <a:ext cx="3175" cy="287338"/>
              </a:xfrm>
              <a:prstGeom prst="line">
                <a:avLst/>
              </a:prstGeom>
              <a:ln>
                <a:solidFill>
                  <a:schemeClr val="accent1">
                    <a:lumMod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Rectangle 94"/>
              <p:cNvSpPr>
                <a:spLocks noChangeArrowheads="1"/>
              </p:cNvSpPr>
              <p:nvPr/>
            </p:nvSpPr>
            <p:spPr bwMode="auto">
              <a:xfrm>
                <a:off x="2133600" y="2514600"/>
                <a:ext cx="1066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SIMT</a:t>
                </a:r>
              </a:p>
              <a:p>
                <a:pPr algn="ctr">
                  <a:defRPr/>
                </a:pPr>
                <a:r>
                  <a:rPr lang="en-US" sz="2000" b="1">
                    <a:solidFill>
                      <a:srgbClr val="000000"/>
                    </a:solidFill>
                    <a:latin typeface="Calibri" pitchFamily="34" charset="0"/>
                  </a:rPr>
                  <a:t>Core</a:t>
                </a:r>
              </a:p>
            </p:txBody>
          </p:sp>
        </p:grpSp>
      </p:grpSp>
      <p:sp>
        <p:nvSpPr>
          <p:cNvPr id="54" name="矩形 53"/>
          <p:cNvSpPr/>
          <p:nvPr/>
        </p:nvSpPr>
        <p:spPr>
          <a:xfrm>
            <a:off x="701594" y="5710019"/>
            <a:ext cx="11114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 Ali </a:t>
            </a:r>
            <a:r>
              <a:rPr lang="en-US" altLang="zh-CN" dirty="0" err="1" smtClean="0"/>
              <a:t>Bakhoda</a:t>
            </a:r>
            <a:r>
              <a:rPr lang="en-US" altLang="zh-CN" dirty="0" smtClean="0"/>
              <a:t>, et al., Analyzing CUDA Workloads Using a Detailed GPU Simulator, ISPASS’09.</a:t>
            </a:r>
          </a:p>
          <a:p>
            <a:r>
              <a:rPr lang="en-US" altLang="zh-CN" dirty="0" smtClean="0"/>
              <a:t>[2] Jonathan Lew, et al., Analyzing Machine Learning Workloads Using a Detailed GPU Simulator, ISPASS’19.</a:t>
            </a:r>
          </a:p>
          <a:p>
            <a:r>
              <a:rPr lang="en-US" altLang="zh-CN" dirty="0" smtClean="0"/>
              <a:t>[3] </a:t>
            </a:r>
            <a:r>
              <a:rPr lang="en-US" altLang="zh-CN" dirty="0" err="1" smtClean="0"/>
              <a:t>Md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Aamir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Raihan</a:t>
            </a:r>
            <a:r>
              <a:rPr lang="en-US" altLang="zh-CN" dirty="0" smtClean="0"/>
              <a:t>, et al., Modeling Deep Learning Accelerator Enabled GPUs, ISPASS’19.</a:t>
            </a:r>
          </a:p>
        </p:txBody>
      </p:sp>
    </p:spTree>
    <p:extLst>
      <p:ext uri="{BB962C8B-B14F-4D97-AF65-F5344CB8AC3E}">
        <p14:creationId xmlns:p14="http://schemas.microsoft.com/office/powerpoint/2010/main" val="38169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二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、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ctr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PTX/SASS</a:t>
            </a: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 algn="ctr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 algn="ctr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功耗模拟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—PTX/SASS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18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PTX/SASS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的功能模拟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不模拟性能，仅模拟代码的正确性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PTX: </a:t>
            </a:r>
            <a:r>
              <a:rPr lang="en-US" altLang="zh-CN" u="sng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arallel </a:t>
            </a:r>
            <a:r>
              <a:rPr lang="en-US" altLang="zh-CN" u="sng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T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hread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e</a:t>
            </a:r>
            <a:r>
              <a:rPr lang="en-US" altLang="zh-CN" u="sng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X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ecution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，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是用户可以操作的最底层汇编指令集，可向后兼容，无限制地使用寄存器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SASS: </a:t>
            </a:r>
            <a:r>
              <a:rPr lang="en-US" altLang="zh-CN" u="sng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treaming </a:t>
            </a:r>
            <a:r>
              <a:rPr lang="en-US" altLang="zh-CN" u="sng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ASS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embly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(</a:t>
            </a:r>
            <a:r>
              <a:rPr lang="en-US" altLang="zh-CN" u="sng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hader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</a:t>
            </a:r>
            <a:r>
              <a:rPr lang="en-US" altLang="zh-CN" u="sng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ASS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embly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)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，随硬件架构迭代，机器码指令，完成寄存器的分配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31" name="组合 30"/>
          <p:cNvGrpSpPr/>
          <p:nvPr/>
        </p:nvGrpSpPr>
        <p:grpSpPr>
          <a:xfrm>
            <a:off x="2266950" y="3765491"/>
            <a:ext cx="6997700" cy="1944191"/>
            <a:chOff x="2266950" y="3765491"/>
            <a:chExt cx="6997700" cy="194419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266950" y="4157662"/>
              <a:ext cx="936625" cy="360363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.cu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66950" y="4805362"/>
              <a:ext cx="936625" cy="36036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.cl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490912" y="4157662"/>
              <a:ext cx="1368425" cy="360363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NVCC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90912" y="4805362"/>
              <a:ext cx="1368425" cy="36036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/>
                <a:t>OpenCL Drv</a:t>
              </a:r>
            </a:p>
          </p:txBody>
        </p:sp>
        <p:cxnSp>
          <p:nvCxnSpPr>
            <p:cNvPr id="10" name="AutoShape 8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3217862" y="4338637"/>
              <a:ext cx="25876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9"/>
            <p:cNvCxnSpPr>
              <a:cxnSpLocks noChangeShapeType="1"/>
              <a:stCxn id="7" idx="3"/>
              <a:endCxn id="9" idx="1"/>
            </p:cNvCxnSpPr>
            <p:nvPr/>
          </p:nvCxnSpPr>
          <p:spPr bwMode="auto">
            <a:xfrm>
              <a:off x="3217862" y="4986337"/>
              <a:ext cx="25876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362575" y="4446587"/>
              <a:ext cx="936625" cy="36036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 dirty="0" err="1"/>
                <a:t>cicc</a:t>
              </a:r>
              <a:endParaRPr lang="en-US" b="1" dirty="0"/>
            </a:p>
          </p:txBody>
        </p:sp>
        <p:cxnSp>
          <p:nvCxnSpPr>
            <p:cNvPr id="14" name="AutoShape 12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4873625" y="4811712"/>
              <a:ext cx="495300" cy="1746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3"/>
            <p:cNvCxnSpPr>
              <a:cxnSpLocks noChangeShapeType="1"/>
              <a:stCxn id="8" idx="3"/>
            </p:cNvCxnSpPr>
            <p:nvPr/>
          </p:nvCxnSpPr>
          <p:spPr bwMode="auto">
            <a:xfrm>
              <a:off x="4873625" y="4338637"/>
              <a:ext cx="487362" cy="1079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804025" y="4446587"/>
              <a:ext cx="936625" cy="36036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/>
                <a:t>ptxas</a:t>
              </a:r>
              <a:endParaRPr lang="en-US" b="1" dirty="0"/>
            </a:p>
          </p:txBody>
        </p:sp>
        <p:cxnSp>
          <p:nvCxnSpPr>
            <p:cNvPr id="17" name="AutoShape 15"/>
            <p:cNvCxnSpPr>
              <a:cxnSpLocks noChangeShapeType="1"/>
              <a:stCxn id="13" idx="3"/>
              <a:endCxn id="16" idx="1"/>
            </p:cNvCxnSpPr>
            <p:nvPr/>
          </p:nvCxnSpPr>
          <p:spPr bwMode="auto">
            <a:xfrm>
              <a:off x="6313487" y="4627562"/>
              <a:ext cx="47625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328025" y="3836987"/>
              <a:ext cx="936625" cy="36036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/>
                <a:t>Turing</a:t>
              </a:r>
              <a:endParaRPr lang="en-US" b="1" dirty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328025" y="4217987"/>
              <a:ext cx="936625" cy="36036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/>
                <a:t>Ampere</a:t>
              </a:r>
              <a:endParaRPr lang="en-US" b="1" dirty="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8328025" y="4598987"/>
              <a:ext cx="936625" cy="36036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 smtClean="0"/>
                <a:t>Volta</a:t>
              </a:r>
              <a:endParaRPr lang="en-US" b="1" dirty="0"/>
            </a:p>
          </p:txBody>
        </p:sp>
        <p:cxnSp>
          <p:nvCxnSpPr>
            <p:cNvPr id="21" name="AutoShape 19"/>
            <p:cNvCxnSpPr>
              <a:cxnSpLocks noChangeShapeType="1"/>
              <a:stCxn id="16" idx="3"/>
              <a:endCxn id="18" idx="1"/>
            </p:cNvCxnSpPr>
            <p:nvPr/>
          </p:nvCxnSpPr>
          <p:spPr bwMode="auto">
            <a:xfrm flipV="1">
              <a:off x="7754937" y="4017962"/>
              <a:ext cx="558800" cy="609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0"/>
            <p:cNvCxnSpPr>
              <a:cxnSpLocks noChangeShapeType="1"/>
              <a:stCxn id="16" idx="3"/>
              <a:endCxn id="19" idx="1"/>
            </p:cNvCxnSpPr>
            <p:nvPr/>
          </p:nvCxnSpPr>
          <p:spPr bwMode="auto">
            <a:xfrm flipV="1">
              <a:off x="7754937" y="4398962"/>
              <a:ext cx="558800" cy="228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21"/>
            <p:cNvCxnSpPr>
              <a:cxnSpLocks noChangeShapeType="1"/>
              <a:stCxn id="16" idx="3"/>
              <a:endCxn id="20" idx="1"/>
            </p:cNvCxnSpPr>
            <p:nvPr/>
          </p:nvCxnSpPr>
          <p:spPr bwMode="auto">
            <a:xfrm>
              <a:off x="7754937" y="4627562"/>
              <a:ext cx="558800" cy="152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8328025" y="4979987"/>
              <a:ext cx="936625" cy="360363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Kepler</a:t>
              </a:r>
            </a:p>
          </p:txBody>
        </p:sp>
        <p:cxnSp>
          <p:nvCxnSpPr>
            <p:cNvPr id="25" name="AutoShape 21"/>
            <p:cNvCxnSpPr>
              <a:cxnSpLocks noChangeShapeType="1"/>
              <a:stCxn id="16" idx="3"/>
              <a:endCxn id="24" idx="1"/>
            </p:cNvCxnSpPr>
            <p:nvPr/>
          </p:nvCxnSpPr>
          <p:spPr bwMode="auto">
            <a:xfrm>
              <a:off x="7754937" y="4627562"/>
              <a:ext cx="558800" cy="533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" name="文本框 26"/>
            <p:cNvSpPr txBox="1"/>
            <p:nvPr/>
          </p:nvSpPr>
          <p:spPr>
            <a:xfrm>
              <a:off x="6262053" y="4293116"/>
              <a:ext cx="57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.</a:t>
              </a:r>
              <a:r>
                <a:rPr lang="en-US" altLang="zh-CN" dirty="0" err="1" smtClean="0"/>
                <a:t>ptx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 rot="18772375">
              <a:off x="7523590" y="3992968"/>
              <a:ext cx="824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.</a:t>
              </a:r>
              <a:r>
                <a:rPr lang="en-US" altLang="zh-CN" dirty="0" err="1" smtClean="0"/>
                <a:t>cubin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268403" y="4617005"/>
              <a:ext cx="57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u="sng" dirty="0" smtClean="0">
                  <a:solidFill>
                    <a:srgbClr val="FF0000"/>
                  </a:solidFill>
                </a:rPr>
                <a:t>PTX</a:t>
              </a:r>
              <a:endParaRPr lang="zh-CN" altLang="en-US" u="sng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417400" y="5340350"/>
              <a:ext cx="757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u="sng" dirty="0" smtClean="0">
                  <a:solidFill>
                    <a:srgbClr val="FF0000"/>
                  </a:solidFill>
                </a:rPr>
                <a:t>SASS</a:t>
              </a:r>
              <a:endParaRPr lang="zh-CN" altLang="en-US" u="sng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1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—PTX/SASS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19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数据并行的虚拟机器指令集模拟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指令级别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无限制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寄存器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2"/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在块中运行的并行线程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同步指令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Nvidia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GPU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的本机机器指令集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使用可以同时表示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/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的汇编语法</a:t>
            </a: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PTXPlus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将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1:1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映射到</a:t>
            </a: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PTXPlus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指令中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2662583" y="5365750"/>
            <a:ext cx="6400800" cy="990600"/>
            <a:chOff x="1066800" y="4419600"/>
            <a:chExt cx="6400800" cy="990600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1066800" y="4419600"/>
              <a:ext cx="1371600" cy="9906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/>
                <a:t>CUDA</a:t>
              </a:r>
            </a:p>
            <a:p>
              <a:pPr algn="ctr">
                <a:defRPr/>
              </a:pPr>
              <a:r>
                <a:rPr lang="en-US" b="1"/>
                <a:t>Executable</a:t>
              </a:r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auto">
            <a:xfrm>
              <a:off x="2514600" y="4572000"/>
              <a:ext cx="1371600" cy="60960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</a:rPr>
                <a:t>cuobjdump</a:t>
              </a: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3962400" y="4572000"/>
              <a:ext cx="990600" cy="685800"/>
            </a:xfrm>
            <a:prstGeom prst="rect">
              <a:avLst/>
            </a:prstGeom>
            <a:solidFill>
              <a:srgbClr val="C5E2FF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SASS</a:t>
              </a:r>
            </a:p>
          </p:txBody>
        </p:sp>
        <p:sp>
          <p:nvSpPr>
            <p:cNvPr id="36" name="AutoShape 8"/>
            <p:cNvSpPr>
              <a:spLocks noChangeArrowheads="1"/>
            </p:cNvSpPr>
            <p:nvPr/>
          </p:nvSpPr>
          <p:spPr bwMode="auto">
            <a:xfrm>
              <a:off x="5029200" y="4572000"/>
              <a:ext cx="1371600" cy="60960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conversion</a:t>
              </a: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6477000" y="4572000"/>
              <a:ext cx="990600" cy="685800"/>
            </a:xfrm>
            <a:prstGeom prst="rect">
              <a:avLst/>
            </a:prstGeom>
            <a:solidFill>
              <a:srgbClr val="C5E2FF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/>
                <a:t>PTXPlus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4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一、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V100 GPU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 Core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199640" y="1325563"/>
            <a:ext cx="8077200" cy="4765674"/>
            <a:chOff x="3601720" y="1460501"/>
            <a:chExt cx="8077200" cy="4765674"/>
          </a:xfrm>
        </p:grpSpPr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7028338" y="1460501"/>
              <a:ext cx="465058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u="sng" dirty="0" smtClean="0"/>
                <a:t>S</a:t>
              </a:r>
              <a:r>
                <a:rPr lang="en-US" dirty="0" smtClean="0"/>
                <a:t>ingle-</a:t>
              </a:r>
              <a:r>
                <a:rPr lang="en-US" b="1" u="sng" dirty="0" smtClean="0"/>
                <a:t>I</a:t>
              </a:r>
              <a:r>
                <a:rPr lang="en-US" dirty="0" smtClean="0"/>
                <a:t>nstruction, </a:t>
              </a:r>
              <a:r>
                <a:rPr lang="en-US" b="1" u="sng" dirty="0" smtClean="0"/>
                <a:t>M</a:t>
              </a:r>
              <a:r>
                <a:rPr lang="en-US" dirty="0" smtClean="0"/>
                <a:t>ultiple-</a:t>
              </a:r>
              <a:r>
                <a:rPr lang="en-US" b="1" u="sng" dirty="0" smtClean="0"/>
                <a:t>T</a:t>
              </a:r>
              <a:r>
                <a:rPr lang="en-US" dirty="0" smtClean="0"/>
                <a:t>hreads (</a:t>
              </a:r>
              <a:r>
                <a:rPr lang="en-US" b="1" dirty="0" smtClean="0"/>
                <a:t>SIMT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4" name="Rectangle 3"/>
            <p:cNvSpPr>
              <a:spLocks noChangeArrowheads="1"/>
            </p:cNvSpPr>
            <p:nvPr/>
          </p:nvSpPr>
          <p:spPr bwMode="auto">
            <a:xfrm>
              <a:off x="3601720" y="1836737"/>
              <a:ext cx="8077200" cy="35321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tIns="0"/>
            <a:lstStyle/>
            <a:p>
              <a:r>
                <a:rPr lang="en-US" sz="2400" b="1" dirty="0" smtClean="0"/>
                <a:t>V100 GPU</a:t>
              </a:r>
              <a:r>
                <a:rPr lang="zh-CN" altLang="en-US" sz="2400" b="1" dirty="0" smtClean="0"/>
                <a:t>，</a:t>
              </a:r>
              <a:r>
                <a:rPr lang="en-US" altLang="zh-CN" sz="2400" b="1" dirty="0" smtClean="0"/>
                <a:t>80</a:t>
              </a:r>
              <a:r>
                <a:rPr lang="zh-CN" altLang="en-US" sz="2400" b="1" dirty="0" smtClean="0"/>
                <a:t>个</a:t>
              </a:r>
              <a:r>
                <a:rPr lang="en-US" altLang="zh-CN" sz="2400" b="1" dirty="0" smtClean="0"/>
                <a:t>SM</a:t>
              </a:r>
              <a:endParaRPr lang="en-US" sz="2400" b="1" dirty="0"/>
            </a:p>
          </p:txBody>
        </p:sp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8707120" y="2979737"/>
              <a:ext cx="358775" cy="73025"/>
              <a:chOff x="3922713" y="1989138"/>
              <a:chExt cx="358775" cy="73025"/>
            </a:xfrm>
          </p:grpSpPr>
          <p:sp>
            <p:nvSpPr>
              <p:cNvPr id="72" name="Oval 56"/>
              <p:cNvSpPr>
                <a:spLocks noChangeArrowheads="1"/>
              </p:cNvSpPr>
              <p:nvPr/>
            </p:nvSpPr>
            <p:spPr bwMode="auto">
              <a:xfrm>
                <a:off x="3922713" y="1989138"/>
                <a:ext cx="71438" cy="73025"/>
              </a:xfrm>
              <a:prstGeom prst="ellips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3" name="Oval 57"/>
              <p:cNvSpPr>
                <a:spLocks noChangeArrowheads="1"/>
              </p:cNvSpPr>
              <p:nvPr/>
            </p:nvSpPr>
            <p:spPr bwMode="auto">
              <a:xfrm>
                <a:off x="4067176" y="1989138"/>
                <a:ext cx="71437" cy="73025"/>
              </a:xfrm>
              <a:prstGeom prst="ellips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4" name="Oval 58"/>
              <p:cNvSpPr>
                <a:spLocks noChangeArrowheads="1"/>
              </p:cNvSpPr>
              <p:nvPr/>
            </p:nvSpPr>
            <p:spPr bwMode="auto">
              <a:xfrm>
                <a:off x="4210051" y="1989138"/>
                <a:ext cx="71437" cy="73025"/>
              </a:xfrm>
              <a:prstGeom prst="ellips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6" name="Rectangle 59"/>
            <p:cNvSpPr>
              <a:spLocks noChangeArrowheads="1"/>
            </p:cNvSpPr>
            <p:nvPr/>
          </p:nvSpPr>
          <p:spPr bwMode="auto">
            <a:xfrm>
              <a:off x="3976370" y="3914775"/>
              <a:ext cx="7245350" cy="360362"/>
            </a:xfrm>
            <a:prstGeom prst="rect">
              <a:avLst/>
            </a:prstGeom>
            <a:gradFill flip="none" rotWithShape="1">
              <a:gsLst>
                <a:gs pos="0">
                  <a:srgbClr val="C4E59F">
                    <a:tint val="66000"/>
                    <a:satMod val="160000"/>
                  </a:srgbClr>
                </a:gs>
                <a:gs pos="50000">
                  <a:srgbClr val="C4E59F">
                    <a:tint val="44500"/>
                    <a:satMod val="160000"/>
                  </a:srgbClr>
                </a:gs>
                <a:gs pos="100000">
                  <a:srgbClr val="C4E59F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0080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 smtClean="0">
                  <a:solidFill>
                    <a:srgbClr val="000000"/>
                  </a:solidFill>
                </a:rPr>
                <a:t>互连网络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37" name="Group 6"/>
            <p:cNvGrpSpPr>
              <a:grpSpLocks/>
            </p:cNvGrpSpPr>
            <p:nvPr/>
          </p:nvGrpSpPr>
          <p:grpSpPr bwMode="auto">
            <a:xfrm>
              <a:off x="8097520" y="4884737"/>
              <a:ext cx="376238" cy="71438"/>
              <a:chOff x="3505200" y="4648200"/>
              <a:chExt cx="376238" cy="71437"/>
            </a:xfrm>
          </p:grpSpPr>
          <p:sp>
            <p:nvSpPr>
              <p:cNvPr id="69" name="Oval 61"/>
              <p:cNvSpPr>
                <a:spLocks noChangeArrowheads="1"/>
              </p:cNvSpPr>
              <p:nvPr/>
            </p:nvSpPr>
            <p:spPr bwMode="auto">
              <a:xfrm flipH="1" flipV="1">
                <a:off x="3657600" y="4648200"/>
                <a:ext cx="71438" cy="7143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0" name="Oval 62"/>
              <p:cNvSpPr>
                <a:spLocks noChangeArrowheads="1"/>
              </p:cNvSpPr>
              <p:nvPr/>
            </p:nvSpPr>
            <p:spPr bwMode="auto">
              <a:xfrm flipH="1" flipV="1">
                <a:off x="3810000" y="4648200"/>
                <a:ext cx="71438" cy="7143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1" name="Oval 63"/>
              <p:cNvSpPr>
                <a:spLocks noChangeArrowheads="1"/>
              </p:cNvSpPr>
              <p:nvPr/>
            </p:nvSpPr>
            <p:spPr bwMode="auto">
              <a:xfrm flipH="1" flipV="1">
                <a:off x="3505200" y="4648200"/>
                <a:ext cx="71438" cy="7143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38" name="Group 54"/>
            <p:cNvGrpSpPr>
              <a:grpSpLocks/>
            </p:cNvGrpSpPr>
            <p:nvPr/>
          </p:nvGrpSpPr>
          <p:grpSpPr bwMode="auto">
            <a:xfrm>
              <a:off x="3754120" y="2293937"/>
              <a:ext cx="2362200" cy="1582738"/>
              <a:chOff x="914400" y="2209800"/>
              <a:chExt cx="2362200" cy="1582737"/>
            </a:xfrm>
          </p:grpSpPr>
          <p:sp>
            <p:nvSpPr>
              <p:cNvPr id="65" name="Rectangle 3"/>
              <p:cNvSpPr>
                <a:spLocks noChangeArrowheads="1"/>
              </p:cNvSpPr>
              <p:nvPr/>
            </p:nvSpPr>
            <p:spPr bwMode="auto">
              <a:xfrm>
                <a:off x="914400" y="2209800"/>
                <a:ext cx="2362200" cy="1295399"/>
              </a:xfrm>
              <a:prstGeom prst="rect">
                <a:avLst/>
              </a:prstGeom>
              <a:gradFill flip="none" rotWithShape="1">
                <a:gsLst>
                  <a:gs pos="0">
                    <a:srgbClr val="99FF99"/>
                  </a:gs>
                  <a:gs pos="100000">
                    <a:srgbClr val="CCFFCC"/>
                  </a:gs>
                </a:gsLst>
                <a:lin ang="16200000" scaled="1"/>
                <a:tileRect/>
              </a:gradFill>
              <a:ln w="12700">
                <a:solidFill>
                  <a:srgbClr val="333300"/>
                </a:solidFill>
                <a:prstDash val="solid"/>
                <a:miter lim="800000"/>
                <a:headEnd/>
                <a:tailEnd/>
              </a:ln>
              <a:effectLst>
                <a:outerShdw blurRad="381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tIns="0"/>
              <a:lstStyle/>
              <a:p>
                <a:pPr>
                  <a:defRPr/>
                </a:pPr>
                <a:r>
                  <a:rPr lang="en-US" b="1" dirty="0">
                    <a:latin typeface="Arial" pitchFamily="34" charset="0"/>
                  </a:rPr>
                  <a:t>SIMT Core </a:t>
                </a:r>
                <a:r>
                  <a:rPr lang="zh-CN" altLang="en-US" b="1" dirty="0" smtClean="0">
                    <a:latin typeface="Arial" pitchFamily="34" charset="0"/>
                  </a:rPr>
                  <a:t>集群 </a:t>
                </a:r>
                <a:r>
                  <a:rPr lang="en-US" altLang="zh-CN" b="1" dirty="0" smtClean="0">
                    <a:latin typeface="Arial" pitchFamily="34" charset="0"/>
                  </a:rPr>
                  <a:t>(SM)</a:t>
                </a:r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990599" y="2514600"/>
                <a:ext cx="2217737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Calibri" pitchFamily="34" charset="0"/>
                  </a:rPr>
                  <a:t>SIMT Core</a:t>
                </a:r>
              </a:p>
              <a:p>
                <a:pPr algn="ctr"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  <a:latin typeface="Calibri" pitchFamily="34" charset="0"/>
                  </a:rPr>
                  <a:t>最大可并发</a:t>
                </a:r>
                <a:endParaRPr lang="en-US" altLang="zh-CN" dirty="0" smtClean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ctr"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  <a:latin typeface="Calibri" pitchFamily="34" charset="0"/>
                  </a:rPr>
                  <a:t>32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libri" pitchFamily="34" charset="0"/>
                  </a:rPr>
                  <a:t>个线程块</a:t>
                </a:r>
                <a:r>
                  <a:rPr lang="en-US" altLang="zh-CN" dirty="0">
                    <a:solidFill>
                      <a:srgbClr val="000000"/>
                    </a:solidFill>
                    <a:latin typeface="Calibri" pitchFamily="34" charset="0"/>
                  </a:rPr>
                  <a:t>,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Calibri" pitchFamily="34" charset="0"/>
                  </a:rPr>
                  <a:t>64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Calibri" pitchFamily="34" charset="0"/>
                  </a:rPr>
                  <a:t>个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Calibri" pitchFamily="34" charset="0"/>
                  </a:rPr>
                  <a:t>Warp</a:t>
                </a:r>
                <a:endParaRPr lang="en-US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67" name="Line 205"/>
              <p:cNvSpPr>
                <a:spLocks noChangeShapeType="1"/>
              </p:cNvSpPr>
              <p:nvPr/>
            </p:nvSpPr>
            <p:spPr bwMode="auto">
              <a:xfrm>
                <a:off x="2057400" y="3505199"/>
                <a:ext cx="3175" cy="287338"/>
              </a:xfrm>
              <a:prstGeom prst="line">
                <a:avLst/>
              </a:prstGeom>
              <a:ln>
                <a:solidFill>
                  <a:schemeClr val="accent1">
                    <a:lumMod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9" name="Group 11"/>
            <p:cNvGrpSpPr>
              <a:grpSpLocks/>
            </p:cNvGrpSpPr>
            <p:nvPr/>
          </p:nvGrpSpPr>
          <p:grpSpPr bwMode="auto">
            <a:xfrm>
              <a:off x="9164320" y="4275137"/>
              <a:ext cx="1676400" cy="1951038"/>
              <a:chOff x="4406388" y="4043366"/>
              <a:chExt cx="904308" cy="1951033"/>
            </a:xfrm>
          </p:grpSpPr>
          <p:sp>
            <p:nvSpPr>
              <p:cNvPr id="61" name="Rectangle 70"/>
              <p:cNvSpPr>
                <a:spLocks noChangeArrowheads="1"/>
              </p:cNvSpPr>
              <p:nvPr/>
            </p:nvSpPr>
            <p:spPr bwMode="auto">
              <a:xfrm>
                <a:off x="4570808" y="4348165"/>
                <a:ext cx="616574" cy="60959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latin typeface="Calibri" pitchFamily="34" charset="0"/>
                  </a:rPr>
                  <a:t>内存分区</a:t>
                </a:r>
                <a:endParaRPr lang="en-US" altLang="zh-CN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62" name="Rectangle 71"/>
              <p:cNvSpPr>
                <a:spLocks noChangeArrowheads="1"/>
              </p:cNvSpPr>
              <p:nvPr/>
            </p:nvSpPr>
            <p:spPr bwMode="auto">
              <a:xfrm>
                <a:off x="4406388" y="5414962"/>
                <a:ext cx="904308" cy="5794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alibri" pitchFamily="34" charset="0"/>
                  </a:rPr>
                  <a:t>GDDR3/GDDR5</a:t>
                </a:r>
              </a:p>
            </p:txBody>
          </p:sp>
          <p:sp>
            <p:nvSpPr>
              <p:cNvPr id="63" name="Line 98"/>
              <p:cNvSpPr>
                <a:spLocks noChangeShapeType="1"/>
              </p:cNvSpPr>
              <p:nvPr/>
            </p:nvSpPr>
            <p:spPr bwMode="auto">
              <a:xfrm>
                <a:off x="4858542" y="4957764"/>
                <a:ext cx="1713" cy="4317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64" name="Line 224"/>
              <p:cNvSpPr>
                <a:spLocks noChangeShapeType="1"/>
              </p:cNvSpPr>
              <p:nvPr/>
            </p:nvSpPr>
            <p:spPr bwMode="auto">
              <a:xfrm>
                <a:off x="4858542" y="4043366"/>
                <a:ext cx="1713" cy="2873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5811520" y="4275137"/>
              <a:ext cx="1676400" cy="1951038"/>
              <a:chOff x="4406388" y="4043366"/>
              <a:chExt cx="904308" cy="1951033"/>
            </a:xfrm>
          </p:grpSpPr>
          <p:sp>
            <p:nvSpPr>
              <p:cNvPr id="57" name="Rectangle 75"/>
              <p:cNvSpPr>
                <a:spLocks noChangeArrowheads="1"/>
              </p:cNvSpPr>
              <p:nvPr/>
            </p:nvSpPr>
            <p:spPr bwMode="auto">
              <a:xfrm>
                <a:off x="4570808" y="4348165"/>
                <a:ext cx="616574" cy="60959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latin typeface="Calibri" pitchFamily="34" charset="0"/>
                  </a:rPr>
                  <a:t>内存分区</a:t>
                </a:r>
                <a:endParaRPr lang="en-US" altLang="zh-CN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Rectangle 76"/>
              <p:cNvSpPr>
                <a:spLocks noChangeArrowheads="1"/>
              </p:cNvSpPr>
              <p:nvPr/>
            </p:nvSpPr>
            <p:spPr bwMode="auto">
              <a:xfrm>
                <a:off x="4406388" y="5414962"/>
                <a:ext cx="904308" cy="5794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alibri" pitchFamily="34" charset="0"/>
                  </a:rPr>
                  <a:t>GDDR3/GDDR5</a:t>
                </a:r>
              </a:p>
            </p:txBody>
          </p:sp>
          <p:sp>
            <p:nvSpPr>
              <p:cNvPr id="59" name="Line 98"/>
              <p:cNvSpPr>
                <a:spLocks noChangeShapeType="1"/>
              </p:cNvSpPr>
              <p:nvPr/>
            </p:nvSpPr>
            <p:spPr bwMode="auto">
              <a:xfrm>
                <a:off x="4858542" y="4957764"/>
                <a:ext cx="1713" cy="4317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60" name="Line 224"/>
              <p:cNvSpPr>
                <a:spLocks noChangeShapeType="1"/>
              </p:cNvSpPr>
              <p:nvPr/>
            </p:nvSpPr>
            <p:spPr bwMode="auto">
              <a:xfrm>
                <a:off x="4858542" y="4043366"/>
                <a:ext cx="1713" cy="2873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grpSp>
          <p:nvGrpSpPr>
            <p:cNvPr id="41" name="Group 13"/>
            <p:cNvGrpSpPr>
              <a:grpSpLocks/>
            </p:cNvGrpSpPr>
            <p:nvPr/>
          </p:nvGrpSpPr>
          <p:grpSpPr bwMode="auto">
            <a:xfrm>
              <a:off x="4058920" y="4275137"/>
              <a:ext cx="1676400" cy="1951038"/>
              <a:chOff x="4406388" y="4043366"/>
              <a:chExt cx="904308" cy="1951033"/>
            </a:xfrm>
          </p:grpSpPr>
          <p:sp>
            <p:nvSpPr>
              <p:cNvPr id="53" name="Rectangle 80"/>
              <p:cNvSpPr>
                <a:spLocks noChangeArrowheads="1"/>
              </p:cNvSpPr>
              <p:nvPr/>
            </p:nvSpPr>
            <p:spPr bwMode="auto">
              <a:xfrm>
                <a:off x="4570808" y="4348165"/>
                <a:ext cx="616574" cy="60959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rgbClr val="000000"/>
                    </a:solidFill>
                    <a:latin typeface="Calibri" pitchFamily="34" charset="0"/>
                  </a:rPr>
                  <a:t>内存分区</a:t>
                </a:r>
                <a:endParaRPr lang="en-US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54" name="Rectangle 81"/>
              <p:cNvSpPr>
                <a:spLocks noChangeArrowheads="1"/>
              </p:cNvSpPr>
              <p:nvPr/>
            </p:nvSpPr>
            <p:spPr bwMode="auto">
              <a:xfrm>
                <a:off x="4406388" y="5414962"/>
                <a:ext cx="904308" cy="5794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Calibri" pitchFamily="34" charset="0"/>
                  </a:rPr>
                  <a:t>GDDR3/GDDR5</a:t>
                </a:r>
              </a:p>
            </p:txBody>
          </p:sp>
          <p:sp>
            <p:nvSpPr>
              <p:cNvPr id="55" name="Line 98"/>
              <p:cNvSpPr>
                <a:spLocks noChangeShapeType="1"/>
              </p:cNvSpPr>
              <p:nvPr/>
            </p:nvSpPr>
            <p:spPr bwMode="auto">
              <a:xfrm>
                <a:off x="4858542" y="4957764"/>
                <a:ext cx="1713" cy="4317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56" name="Line 224"/>
              <p:cNvSpPr>
                <a:spLocks noChangeShapeType="1"/>
              </p:cNvSpPr>
              <p:nvPr/>
            </p:nvSpPr>
            <p:spPr bwMode="auto">
              <a:xfrm>
                <a:off x="4858542" y="4043366"/>
                <a:ext cx="1713" cy="2873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42" name="TextBox 47"/>
            <p:cNvSpPr txBox="1">
              <a:spLocks noChangeArrowheads="1"/>
            </p:cNvSpPr>
            <p:nvPr/>
          </p:nvSpPr>
          <p:spPr bwMode="auto">
            <a:xfrm>
              <a:off x="7689614" y="5721708"/>
              <a:ext cx="12634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808080"/>
                  </a:solidFill>
                  <a:latin typeface="Calibri" pitchFamily="34" charset="0"/>
                </a:rPr>
                <a:t>片外</a:t>
              </a:r>
              <a:r>
                <a:rPr lang="en-US" b="1" dirty="0" smtClean="0">
                  <a:solidFill>
                    <a:srgbClr val="808080"/>
                  </a:solidFill>
                  <a:latin typeface="Calibri" pitchFamily="34" charset="0"/>
                </a:rPr>
                <a:t>DRAM</a:t>
              </a:r>
              <a:endParaRPr lang="en-US" dirty="0"/>
            </a:p>
          </p:txBody>
        </p:sp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6268720" y="2293937"/>
              <a:ext cx="2362200" cy="1582738"/>
              <a:chOff x="914400" y="2209800"/>
              <a:chExt cx="2362200" cy="1582737"/>
            </a:xfrm>
          </p:grpSpPr>
          <p:sp>
            <p:nvSpPr>
              <p:cNvPr id="49" name="Rectangle 3"/>
              <p:cNvSpPr>
                <a:spLocks noChangeArrowheads="1"/>
              </p:cNvSpPr>
              <p:nvPr/>
            </p:nvSpPr>
            <p:spPr bwMode="auto">
              <a:xfrm>
                <a:off x="914400" y="2209800"/>
                <a:ext cx="2362200" cy="1295399"/>
              </a:xfrm>
              <a:prstGeom prst="rect">
                <a:avLst/>
              </a:prstGeom>
              <a:gradFill flip="none" rotWithShape="1">
                <a:gsLst>
                  <a:gs pos="0">
                    <a:srgbClr val="99FF99"/>
                  </a:gs>
                  <a:gs pos="100000">
                    <a:srgbClr val="CCFFCC"/>
                  </a:gs>
                </a:gsLst>
                <a:lin ang="16200000" scaled="1"/>
                <a:tileRect/>
              </a:gradFill>
              <a:ln w="12700">
                <a:solidFill>
                  <a:srgbClr val="333300"/>
                </a:solidFill>
                <a:prstDash val="solid"/>
                <a:miter lim="800000"/>
                <a:headEnd/>
                <a:tailEnd/>
              </a:ln>
              <a:effectLst>
                <a:outerShdw blurRad="381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tIns="0"/>
              <a:lstStyle/>
              <a:p>
                <a:pPr>
                  <a:defRPr/>
                </a:pPr>
                <a:r>
                  <a:rPr lang="en-US" b="1" dirty="0">
                    <a:latin typeface="Arial" pitchFamily="34" charset="0"/>
                  </a:rPr>
                  <a:t>SIMT Core </a:t>
                </a:r>
                <a:r>
                  <a:rPr lang="zh-CN" altLang="en-US" b="1" dirty="0" smtClean="0">
                    <a:latin typeface="Arial" pitchFamily="34" charset="0"/>
                  </a:rPr>
                  <a:t>集群 </a:t>
                </a:r>
                <a:r>
                  <a:rPr lang="en-US" altLang="zh-CN" b="1" dirty="0" smtClean="0">
                    <a:latin typeface="Arial" pitchFamily="34" charset="0"/>
                  </a:rPr>
                  <a:t>(SM)</a:t>
                </a:r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50" name="Rectangle 87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220980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Calibri" pitchFamily="34" charset="0"/>
                  </a:rPr>
                  <a:t>SIMT Core</a:t>
                </a:r>
              </a:p>
              <a:p>
                <a:pPr algn="ctr"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Calibri" pitchFamily="34" charset="0"/>
                  </a:rPr>
                  <a:t>最大可并发</a:t>
                </a:r>
                <a:endParaRPr lang="en-US" altLang="zh-CN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ctr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Calibri" pitchFamily="34" charset="0"/>
                  </a:rPr>
                  <a:t>32</a:t>
                </a:r>
                <a:r>
                  <a:rPr lang="zh-CN" altLang="en-US" dirty="0">
                    <a:solidFill>
                      <a:srgbClr val="000000"/>
                    </a:solidFill>
                    <a:latin typeface="Calibri" pitchFamily="34" charset="0"/>
                  </a:rPr>
                  <a:t>个线程块</a:t>
                </a:r>
                <a:r>
                  <a:rPr lang="en-US" altLang="zh-CN" dirty="0">
                    <a:solidFill>
                      <a:srgbClr val="000000"/>
                    </a:solidFill>
                    <a:latin typeface="Calibri" pitchFamily="34" charset="0"/>
                  </a:rPr>
                  <a:t>,64</a:t>
                </a:r>
                <a:r>
                  <a:rPr lang="zh-CN" altLang="en-US" dirty="0">
                    <a:solidFill>
                      <a:srgbClr val="000000"/>
                    </a:solidFill>
                    <a:latin typeface="Calibri" pitchFamily="34" charset="0"/>
                  </a:rPr>
                  <a:t>个</a:t>
                </a:r>
                <a:r>
                  <a:rPr lang="en-US" altLang="zh-CN" dirty="0">
                    <a:solidFill>
                      <a:srgbClr val="000000"/>
                    </a:solidFill>
                    <a:latin typeface="Calibri" pitchFamily="34" charset="0"/>
                  </a:rPr>
                  <a:t>Warp</a:t>
                </a:r>
              </a:p>
            </p:txBody>
          </p:sp>
          <p:sp>
            <p:nvSpPr>
              <p:cNvPr id="51" name="Line 205"/>
              <p:cNvSpPr>
                <a:spLocks noChangeShapeType="1"/>
              </p:cNvSpPr>
              <p:nvPr/>
            </p:nvSpPr>
            <p:spPr bwMode="auto">
              <a:xfrm>
                <a:off x="2057400" y="3505199"/>
                <a:ext cx="3175" cy="287338"/>
              </a:xfrm>
              <a:prstGeom prst="line">
                <a:avLst/>
              </a:prstGeom>
              <a:ln>
                <a:solidFill>
                  <a:schemeClr val="accent1">
                    <a:lumMod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" name="Group 60"/>
            <p:cNvGrpSpPr>
              <a:grpSpLocks/>
            </p:cNvGrpSpPr>
            <p:nvPr/>
          </p:nvGrpSpPr>
          <p:grpSpPr bwMode="auto">
            <a:xfrm>
              <a:off x="9164320" y="2293937"/>
              <a:ext cx="2362200" cy="1582738"/>
              <a:chOff x="914400" y="2209800"/>
              <a:chExt cx="2362200" cy="1582737"/>
            </a:xfrm>
          </p:grpSpPr>
          <p:sp>
            <p:nvSpPr>
              <p:cNvPr id="45" name="Rectangle 3"/>
              <p:cNvSpPr>
                <a:spLocks noChangeArrowheads="1"/>
              </p:cNvSpPr>
              <p:nvPr/>
            </p:nvSpPr>
            <p:spPr bwMode="auto">
              <a:xfrm>
                <a:off x="914400" y="2209800"/>
                <a:ext cx="2362200" cy="1295399"/>
              </a:xfrm>
              <a:prstGeom prst="rect">
                <a:avLst/>
              </a:prstGeom>
              <a:gradFill flip="none" rotWithShape="1">
                <a:gsLst>
                  <a:gs pos="0">
                    <a:srgbClr val="99FF99"/>
                  </a:gs>
                  <a:gs pos="100000">
                    <a:srgbClr val="CCFFCC"/>
                  </a:gs>
                </a:gsLst>
                <a:lin ang="16200000" scaled="1"/>
                <a:tileRect/>
              </a:gradFill>
              <a:ln w="12700">
                <a:solidFill>
                  <a:srgbClr val="333300"/>
                </a:solidFill>
                <a:prstDash val="solid"/>
                <a:miter lim="800000"/>
                <a:headEnd/>
                <a:tailEnd/>
              </a:ln>
              <a:effectLst>
                <a:outerShdw blurRad="381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 tIns="0"/>
              <a:lstStyle/>
              <a:p>
                <a:pPr>
                  <a:defRPr/>
                </a:pPr>
                <a:r>
                  <a:rPr lang="en-US" b="1" dirty="0">
                    <a:latin typeface="Arial" pitchFamily="34" charset="0"/>
                  </a:rPr>
                  <a:t>SIMT Core </a:t>
                </a:r>
                <a:r>
                  <a:rPr lang="zh-CN" altLang="en-US" b="1" dirty="0" smtClean="0">
                    <a:latin typeface="Arial" pitchFamily="34" charset="0"/>
                  </a:rPr>
                  <a:t>集群 </a:t>
                </a:r>
                <a:r>
                  <a:rPr lang="en-US" altLang="zh-CN" b="1" dirty="0" smtClean="0">
                    <a:latin typeface="Arial" pitchFamily="34" charset="0"/>
                  </a:rPr>
                  <a:t>(SM)</a:t>
                </a:r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46" name="Rectangle 92"/>
              <p:cNvSpPr>
                <a:spLocks noChangeArrowheads="1"/>
              </p:cNvSpPr>
              <p:nvPr/>
            </p:nvSpPr>
            <p:spPr bwMode="auto">
              <a:xfrm>
                <a:off x="990600" y="2514600"/>
                <a:ext cx="2214880" cy="8715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Calibri" pitchFamily="34" charset="0"/>
                  </a:rPr>
                  <a:t>SIMT Core</a:t>
                </a:r>
              </a:p>
              <a:p>
                <a:pPr algn="ctr"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Calibri" pitchFamily="34" charset="0"/>
                  </a:rPr>
                  <a:t>最大可并发</a:t>
                </a:r>
                <a:endParaRPr lang="en-US" altLang="zh-CN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ctr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Calibri" pitchFamily="34" charset="0"/>
                  </a:rPr>
                  <a:t>32</a:t>
                </a:r>
                <a:r>
                  <a:rPr lang="zh-CN" altLang="en-US" dirty="0">
                    <a:solidFill>
                      <a:srgbClr val="000000"/>
                    </a:solidFill>
                    <a:latin typeface="Calibri" pitchFamily="34" charset="0"/>
                  </a:rPr>
                  <a:t>个线程块</a:t>
                </a:r>
                <a:r>
                  <a:rPr lang="en-US" altLang="zh-CN" dirty="0">
                    <a:solidFill>
                      <a:srgbClr val="000000"/>
                    </a:solidFill>
                    <a:latin typeface="Calibri" pitchFamily="34" charset="0"/>
                  </a:rPr>
                  <a:t>,64</a:t>
                </a:r>
                <a:r>
                  <a:rPr lang="zh-CN" altLang="en-US" dirty="0">
                    <a:solidFill>
                      <a:srgbClr val="000000"/>
                    </a:solidFill>
                    <a:latin typeface="Calibri" pitchFamily="34" charset="0"/>
                  </a:rPr>
                  <a:t>个</a:t>
                </a:r>
                <a:r>
                  <a:rPr lang="en-US" altLang="zh-CN" dirty="0">
                    <a:solidFill>
                      <a:srgbClr val="000000"/>
                    </a:solidFill>
                    <a:latin typeface="Calibri" pitchFamily="34" charset="0"/>
                  </a:rPr>
                  <a:t>Warp</a:t>
                </a:r>
              </a:p>
            </p:txBody>
          </p:sp>
          <p:sp>
            <p:nvSpPr>
              <p:cNvPr id="47" name="Line 205"/>
              <p:cNvSpPr>
                <a:spLocks noChangeShapeType="1"/>
              </p:cNvSpPr>
              <p:nvPr/>
            </p:nvSpPr>
            <p:spPr bwMode="auto">
              <a:xfrm>
                <a:off x="2057400" y="3505199"/>
                <a:ext cx="3175" cy="287338"/>
              </a:xfrm>
              <a:prstGeom prst="line">
                <a:avLst/>
              </a:prstGeom>
              <a:ln>
                <a:solidFill>
                  <a:schemeClr val="accent1">
                    <a:lumMod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64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484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—PTX/SASS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功能模拟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20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什么时候使用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模拟而不是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模拟？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首先建议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使用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，除非应用程序的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模拟有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Bug——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更准确。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-</a:t>
            </a:r>
            <a:r>
              <a:rPr lang="en-US" altLang="zh-CN" sz="2200" dirty="0" err="1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gpgpu_ptx_convert_to_PTXPlus</a:t>
            </a:r>
            <a:r>
              <a:rPr lang="zh-CN" altLang="en-US" sz="2200" dirty="0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选项</a:t>
            </a:r>
            <a:endParaRPr lang="en-US" altLang="zh-CN" sz="2200" dirty="0">
              <a:solidFill>
                <a:schemeClr val="accent2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如果使用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进行应用程序性能调整，使用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——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更准确。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如果应用程序的机制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对指令调度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敏感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——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更准确：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ptxas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在将</a:t>
            </a:r>
            <a:r>
              <a:rPr lang="en-US" altLang="zh-CN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PTX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转换为</a:t>
            </a:r>
            <a:r>
              <a:rPr lang="en-US" altLang="zh-CN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后会重新调度指令，以增加延迟隐藏机制。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它还将一些分支指令转换为分支预测指令。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但是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如果修改指令集的话，</a:t>
            </a:r>
            <a:r>
              <a:rPr lang="en-US" altLang="zh-CN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PTX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可能是更好的选择。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—GPU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21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为下列模块计时：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核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(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流处理器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(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纹理缓存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, 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常量缓存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, 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数据缓存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互连网络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内存分区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片外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DRAM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Kernel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启动后的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时序模拟：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统计执行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Kernel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的时钟周期数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不统计在</a:t>
            </a: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PCIe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总线上进行数据传输的时间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CPU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端可以与异步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 Kernel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同时运行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7434898" y="1732280"/>
            <a:ext cx="3313112" cy="3725863"/>
            <a:chOff x="5621338" y="1346200"/>
            <a:chExt cx="3313112" cy="3725863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692775" y="2190750"/>
              <a:ext cx="3168650" cy="2089150"/>
            </a:xfrm>
            <a:prstGeom prst="rect">
              <a:avLst/>
            </a:prstGeom>
            <a:solidFill>
              <a:srgbClr val="CCE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b="1"/>
                <a:t>          GPU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918325" y="3990975"/>
              <a:ext cx="574675" cy="287338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 err="1"/>
                <a:t>PCIe</a:t>
              </a:r>
              <a:endParaRPr lang="en-US" sz="1600" dirty="0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7061200" y="2335213"/>
              <a:ext cx="288925" cy="1368425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dirty="0" smtClean="0"/>
                <a:t>互连网络</a:t>
              </a:r>
              <a:endParaRPr lang="en-US" dirty="0"/>
            </a:p>
          </p:txBody>
        </p:sp>
        <p:grpSp>
          <p:nvGrpSpPr>
            <p:cNvPr id="16" name="Group 11"/>
            <p:cNvGrpSpPr>
              <a:grpSpLocks/>
            </p:cNvGrpSpPr>
            <p:nvPr/>
          </p:nvGrpSpPr>
          <p:grpSpPr bwMode="auto">
            <a:xfrm>
              <a:off x="5903913" y="1574800"/>
              <a:ext cx="2886075" cy="1984375"/>
              <a:chOff x="3602" y="683"/>
              <a:chExt cx="1818" cy="1250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3602" y="683"/>
                <a:ext cx="635" cy="226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3606" y="1706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4785" y="1706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4785" y="1344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5827713" y="1498600"/>
              <a:ext cx="2879725" cy="2001838"/>
              <a:chOff x="3606" y="672"/>
              <a:chExt cx="1814" cy="1261"/>
            </a:xfrm>
          </p:grpSpPr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3606" y="672"/>
                <a:ext cx="635" cy="226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3606" y="1706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4785" y="1706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4785" y="1344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37"/>
            <p:cNvGrpSpPr>
              <a:grpSpLocks/>
            </p:cNvGrpSpPr>
            <p:nvPr/>
          </p:nvGrpSpPr>
          <p:grpSpPr bwMode="auto">
            <a:xfrm>
              <a:off x="5751513" y="1422400"/>
              <a:ext cx="2879725" cy="2001838"/>
              <a:chOff x="3623" y="896"/>
              <a:chExt cx="1814" cy="1261"/>
            </a:xfrm>
          </p:grpSpPr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3623" y="896"/>
                <a:ext cx="635" cy="226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 dirty="0"/>
                  <a:t>片外</a:t>
                </a:r>
                <a:r>
                  <a:rPr lang="en-US" sz="1400" dirty="0" smtClean="0"/>
                  <a:t>DRAM</a:t>
                </a:r>
                <a:endParaRPr lang="en-US" sz="1400" dirty="0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3623" y="1930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600" dirty="0"/>
                  <a:t>内存分区</a:t>
                </a:r>
                <a:endParaRPr lang="en-US" sz="1600" dirty="0"/>
              </a:p>
            </p:txBody>
          </p:sp>
          <p:sp>
            <p:nvSpPr>
              <p:cNvPr id="39" name="Rectangle 20"/>
              <p:cNvSpPr>
                <a:spLocks noChangeArrowheads="1"/>
              </p:cNvSpPr>
              <p:nvPr/>
            </p:nvSpPr>
            <p:spPr bwMode="auto">
              <a:xfrm>
                <a:off x="4802" y="1930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 smtClean="0"/>
                  <a:t>SIMT</a:t>
                </a:r>
                <a:r>
                  <a:rPr lang="zh-CN" altLang="en-US" sz="1400" dirty="0" smtClean="0"/>
                  <a:t>核</a:t>
                </a:r>
                <a:endParaRPr lang="en-US" sz="1400" dirty="0"/>
              </a:p>
            </p:txBody>
          </p:sp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4802" y="1568"/>
                <a:ext cx="635" cy="227"/>
              </a:xfrm>
              <a:prstGeom prst="rect">
                <a:avLst/>
              </a:prstGeom>
              <a:solidFill>
                <a:srgbClr val="FFFF99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dirty="0" smtClean="0"/>
                  <a:t>缓存</a:t>
                </a:r>
                <a:endParaRPr lang="en-US" dirty="0"/>
              </a:p>
            </p:txBody>
          </p:sp>
        </p:grpSp>
        <p:cxnSp>
          <p:nvCxnSpPr>
            <p:cNvPr id="19" name="AutoShape 22"/>
            <p:cNvCxnSpPr>
              <a:cxnSpLocks noChangeShapeType="1"/>
            </p:cNvCxnSpPr>
            <p:nvPr/>
          </p:nvCxnSpPr>
          <p:spPr bwMode="auto">
            <a:xfrm rot="16200000" flipH="1">
              <a:off x="5611812" y="2422526"/>
              <a:ext cx="1262063" cy="238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0" name="AutoShape 23"/>
            <p:cNvCxnSpPr>
              <a:cxnSpLocks noChangeShapeType="1"/>
            </p:cNvCxnSpPr>
            <p:nvPr/>
          </p:nvCxnSpPr>
          <p:spPr bwMode="auto">
            <a:xfrm rot="5400000">
              <a:off x="8020051" y="2955925"/>
              <a:ext cx="214312" cy="1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6818313" y="332740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7351713" y="332740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cxnSp>
          <p:nvCxnSpPr>
            <p:cNvPr id="23" name="AutoShape 28"/>
            <p:cNvCxnSpPr>
              <a:cxnSpLocks noChangeShapeType="1"/>
              <a:stCxn id="15" idx="2"/>
              <a:endCxn id="14" idx="0"/>
            </p:cNvCxnSpPr>
            <p:nvPr/>
          </p:nvCxnSpPr>
          <p:spPr bwMode="auto">
            <a:xfrm>
              <a:off x="7205663" y="3713163"/>
              <a:ext cx="0" cy="2682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7637463" y="3919538"/>
              <a:ext cx="1081087" cy="287337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/>
                <a:t>专用硬件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5837238" y="3919538"/>
              <a:ext cx="865187" cy="287337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/>
                <a:t>专用硬件</a:t>
              </a:r>
              <a:endParaRPr lang="en-US" sz="1600" dirty="0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8189913" y="35560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6284913" y="35560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6629400" y="4495800"/>
              <a:ext cx="1152525" cy="576263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5621338" y="1346200"/>
              <a:ext cx="3313112" cy="250190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" name="AutoShape 37"/>
            <p:cNvCxnSpPr>
              <a:cxnSpLocks noChangeShapeType="1"/>
              <a:stCxn id="14" idx="2"/>
              <a:endCxn id="28" idx="0"/>
            </p:cNvCxnSpPr>
            <p:nvPr/>
          </p:nvCxnSpPr>
          <p:spPr bwMode="auto">
            <a:xfrm>
              <a:off x="7205663" y="4287838"/>
              <a:ext cx="0" cy="198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9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—GPU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为下列模块计时：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核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(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流处理器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(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纹理缓存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, 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常量缓存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, 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数据缓存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)</a:t>
            </a: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互连网络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内存分区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片外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DRAM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</a:t>
            </a: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 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Kernel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启动后的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时序模拟：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统计执行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Kernel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的时钟周期数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不统计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在</a:t>
            </a: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PCIe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总线上进行数据传输的时间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CPU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端可以与异步</a:t>
            </a:r>
            <a:r>
              <a:rPr lang="en-US" altLang="zh-CN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CUDA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Kernel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同时运行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86" name="组合 85"/>
          <p:cNvGrpSpPr/>
          <p:nvPr/>
        </p:nvGrpSpPr>
        <p:grpSpPr>
          <a:xfrm>
            <a:off x="7274564" y="1180464"/>
            <a:ext cx="3825877" cy="4891088"/>
            <a:chOff x="5334004" y="1628775"/>
            <a:chExt cx="3825877" cy="4891088"/>
          </a:xfrm>
        </p:grpSpPr>
        <p:grpSp>
          <p:nvGrpSpPr>
            <p:cNvPr id="87" name="Group 53"/>
            <p:cNvGrpSpPr>
              <a:grpSpLocks/>
            </p:cNvGrpSpPr>
            <p:nvPr/>
          </p:nvGrpSpPr>
          <p:grpSpPr bwMode="auto">
            <a:xfrm>
              <a:off x="5334004" y="1628775"/>
              <a:ext cx="3825877" cy="4891088"/>
              <a:chOff x="3360" y="1026"/>
              <a:chExt cx="2410" cy="3081"/>
            </a:xfrm>
          </p:grpSpPr>
          <p:sp>
            <p:nvSpPr>
              <p:cNvPr id="103" name="AutoShape 8"/>
              <p:cNvSpPr>
                <a:spLocks noChangeArrowheads="1"/>
              </p:cNvSpPr>
              <p:nvPr/>
            </p:nvSpPr>
            <p:spPr bwMode="auto">
              <a:xfrm>
                <a:off x="5420" y="1026"/>
                <a:ext cx="136" cy="2858"/>
              </a:xfrm>
              <a:prstGeom prst="downArrow">
                <a:avLst>
                  <a:gd name="adj1" fmla="val 49935"/>
                  <a:gd name="adj2" fmla="val 164712"/>
                </a:avLst>
              </a:prstGeom>
              <a:solidFill>
                <a:srgbClr val="99CCFF"/>
              </a:solidFill>
              <a:ln w="9525" algn="ctr">
                <a:solidFill>
                  <a:srgbClr val="CCE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10"/>
              <p:cNvSpPr txBox="1">
                <a:spLocks noChangeArrowheads="1"/>
              </p:cNvSpPr>
              <p:nvPr/>
            </p:nvSpPr>
            <p:spPr bwMode="auto">
              <a:xfrm>
                <a:off x="5217" y="3874"/>
                <a:ext cx="553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时间轴</a:t>
                </a:r>
                <a:endParaRPr lang="en-US" dirty="0"/>
              </a:p>
            </p:txBody>
          </p:sp>
          <p:sp>
            <p:nvSpPr>
              <p:cNvPr id="105" name="Line 16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624" cy="13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6" name="Rectangle 12"/>
              <p:cNvSpPr>
                <a:spLocks noChangeArrowheads="1"/>
              </p:cNvSpPr>
              <p:nvPr/>
            </p:nvSpPr>
            <p:spPr bwMode="auto">
              <a:xfrm>
                <a:off x="4608" y="1536"/>
                <a:ext cx="726" cy="432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b="1"/>
                  <a:t>GPU HW</a:t>
                </a:r>
              </a:p>
            </p:txBody>
          </p:sp>
          <p:sp>
            <p:nvSpPr>
              <p:cNvPr id="107" name="Rectangle 11"/>
              <p:cNvSpPr>
                <a:spLocks noChangeArrowheads="1"/>
              </p:cNvSpPr>
              <p:nvPr/>
            </p:nvSpPr>
            <p:spPr bwMode="auto">
              <a:xfrm>
                <a:off x="3360" y="1079"/>
                <a:ext cx="624" cy="1273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b="1"/>
                  <a:t>CPU</a:t>
                </a:r>
              </a:p>
            </p:txBody>
          </p:sp>
          <p:sp>
            <p:nvSpPr>
              <p:cNvPr id="108" name="Line 13"/>
              <p:cNvSpPr>
                <a:spLocks noChangeShapeType="1"/>
              </p:cNvSpPr>
              <p:nvPr/>
            </p:nvSpPr>
            <p:spPr bwMode="auto">
              <a:xfrm>
                <a:off x="3984" y="1392"/>
                <a:ext cx="598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0" cy="144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0" name="Text Box 17"/>
              <p:cNvSpPr txBox="1">
                <a:spLocks noChangeArrowheads="1"/>
              </p:cNvSpPr>
              <p:nvPr/>
            </p:nvSpPr>
            <p:spPr bwMode="auto">
              <a:xfrm>
                <a:off x="3984" y="1248"/>
                <a:ext cx="1509" cy="18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5000"/>
                  </a:lnSpc>
                </a:pPr>
                <a:r>
                  <a:rPr lang="zh-CN" altLang="en-US" dirty="0" smtClean="0"/>
                  <a:t>异步</a:t>
                </a:r>
                <a:r>
                  <a:rPr lang="en-US" altLang="zh-CN" dirty="0" smtClean="0"/>
                  <a:t>CUDA Kernel</a:t>
                </a:r>
                <a:r>
                  <a:rPr lang="zh-CN" altLang="en-US" dirty="0" smtClean="0"/>
                  <a:t>启动</a:t>
                </a:r>
                <a:endParaRPr lang="en-US" dirty="0"/>
              </a:p>
            </p:txBody>
          </p:sp>
          <p:sp>
            <p:nvSpPr>
              <p:cNvPr id="111" name="Text Box 18"/>
              <p:cNvSpPr txBox="1">
                <a:spLocks noChangeArrowheads="1"/>
              </p:cNvSpPr>
              <p:nvPr/>
            </p:nvSpPr>
            <p:spPr bwMode="auto">
              <a:xfrm>
                <a:off x="4032" y="1776"/>
                <a:ext cx="46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Done</a:t>
                </a:r>
              </a:p>
            </p:txBody>
          </p:sp>
          <p:sp>
            <p:nvSpPr>
              <p:cNvPr id="112" name="Line 25"/>
              <p:cNvSpPr>
                <a:spLocks noChangeShapeType="1"/>
              </p:cNvSpPr>
              <p:nvPr/>
            </p:nvSpPr>
            <p:spPr bwMode="auto">
              <a:xfrm>
                <a:off x="3648" y="3072"/>
                <a:ext cx="0" cy="624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3" name="Line 13"/>
              <p:cNvSpPr>
                <a:spLocks noChangeShapeType="1"/>
              </p:cNvSpPr>
              <p:nvPr/>
            </p:nvSpPr>
            <p:spPr bwMode="auto">
              <a:xfrm>
                <a:off x="3984" y="1536"/>
                <a:ext cx="598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4" name="Line 16"/>
              <p:cNvSpPr>
                <a:spLocks noChangeShapeType="1"/>
              </p:cNvSpPr>
              <p:nvPr/>
            </p:nvSpPr>
            <p:spPr bwMode="auto">
              <a:xfrm flipH="1">
                <a:off x="3984" y="2400"/>
                <a:ext cx="624" cy="13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5" name="Rectangle 12"/>
              <p:cNvSpPr>
                <a:spLocks noChangeArrowheads="1"/>
              </p:cNvSpPr>
              <p:nvPr/>
            </p:nvSpPr>
            <p:spPr bwMode="auto">
              <a:xfrm>
                <a:off x="4608" y="1968"/>
                <a:ext cx="726" cy="432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b="1"/>
                  <a:t>GPU HW</a:t>
                </a:r>
              </a:p>
            </p:txBody>
          </p:sp>
          <p:sp>
            <p:nvSpPr>
              <p:cNvPr id="116" name="Text Box 18"/>
              <p:cNvSpPr txBox="1">
                <a:spLocks noChangeArrowheads="1"/>
              </p:cNvSpPr>
              <p:nvPr/>
            </p:nvSpPr>
            <p:spPr bwMode="auto">
              <a:xfrm>
                <a:off x="4032" y="2208"/>
                <a:ext cx="46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Done</a:t>
                </a:r>
              </a:p>
            </p:txBody>
          </p:sp>
          <p:sp>
            <p:nvSpPr>
              <p:cNvPr id="117" name="Rectangle 11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624" cy="480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b="1" dirty="0"/>
                  <a:t>CPU</a:t>
                </a:r>
              </a:p>
            </p:txBody>
          </p:sp>
          <p:sp>
            <p:nvSpPr>
              <p:cNvPr id="118" name="Line 16"/>
              <p:cNvSpPr>
                <a:spLocks noChangeShapeType="1"/>
              </p:cNvSpPr>
              <p:nvPr/>
            </p:nvSpPr>
            <p:spPr bwMode="auto">
              <a:xfrm flipH="1">
                <a:off x="3984" y="3600"/>
                <a:ext cx="624" cy="13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19" name="Rectangle 12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726" cy="432"/>
              </a:xfrm>
              <a:prstGeom prst="rect">
                <a:avLst/>
              </a:prstGeom>
              <a:solidFill>
                <a:srgbClr val="99CC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b="1"/>
                  <a:t>GPU HW</a:t>
                </a:r>
              </a:p>
            </p:txBody>
          </p:sp>
          <p:sp>
            <p:nvSpPr>
              <p:cNvPr id="120" name="Line 13"/>
              <p:cNvSpPr>
                <a:spLocks noChangeShapeType="1"/>
              </p:cNvSpPr>
              <p:nvPr/>
            </p:nvSpPr>
            <p:spPr bwMode="auto">
              <a:xfrm>
                <a:off x="3984" y="3024"/>
                <a:ext cx="598" cy="1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21" name="Text Box 17"/>
              <p:cNvSpPr txBox="1">
                <a:spLocks noChangeArrowheads="1"/>
              </p:cNvSpPr>
              <p:nvPr/>
            </p:nvSpPr>
            <p:spPr bwMode="auto">
              <a:xfrm>
                <a:off x="3984" y="2880"/>
                <a:ext cx="1509" cy="19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75000"/>
                  </a:lnSpc>
                </a:pPr>
                <a:r>
                  <a:rPr lang="zh-CN" altLang="en-US" dirty="0" smtClean="0"/>
                  <a:t>异步</a:t>
                </a:r>
                <a:r>
                  <a:rPr lang="en-US" altLang="zh-CN" dirty="0" smtClean="0"/>
                  <a:t>CUDA Kernel</a:t>
                </a:r>
                <a:r>
                  <a:rPr lang="zh-CN" altLang="en-US" dirty="0" smtClean="0"/>
                  <a:t>启动</a:t>
                </a:r>
                <a:endParaRPr lang="en-US" altLang="zh-CN" dirty="0"/>
              </a:p>
            </p:txBody>
          </p:sp>
          <p:sp>
            <p:nvSpPr>
              <p:cNvPr id="122" name="Text Box 18"/>
              <p:cNvSpPr txBox="1">
                <a:spLocks noChangeArrowheads="1"/>
              </p:cNvSpPr>
              <p:nvPr/>
            </p:nvSpPr>
            <p:spPr bwMode="auto">
              <a:xfrm>
                <a:off x="4032" y="3408"/>
                <a:ext cx="46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Done</a:t>
                </a:r>
              </a:p>
            </p:txBody>
          </p:sp>
          <p:sp>
            <p:nvSpPr>
              <p:cNvPr id="123" name="Rectangle 11"/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624" cy="288"/>
              </a:xfrm>
              <a:prstGeom prst="rect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r>
                  <a:rPr lang="en-US" b="1"/>
                  <a:t>CPU</a:t>
                </a:r>
              </a:p>
            </p:txBody>
          </p:sp>
          <p:sp>
            <p:nvSpPr>
              <p:cNvPr id="124" name="Rectangle 52"/>
              <p:cNvSpPr>
                <a:spLocks noChangeArrowheads="1"/>
              </p:cNvSpPr>
              <p:nvPr/>
            </p:nvSpPr>
            <p:spPr bwMode="auto">
              <a:xfrm>
                <a:off x="3360" y="2208"/>
                <a:ext cx="624" cy="144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</a:rPr>
                  <a:t>阻塞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oup 38"/>
            <p:cNvGrpSpPr>
              <a:grpSpLocks/>
            </p:cNvGrpSpPr>
            <p:nvPr/>
          </p:nvGrpSpPr>
          <p:grpSpPr bwMode="auto">
            <a:xfrm>
              <a:off x="7315200" y="2438400"/>
              <a:ext cx="1584325" cy="685800"/>
              <a:chOff x="4604" y="1752"/>
              <a:chExt cx="998" cy="453"/>
            </a:xfrm>
          </p:grpSpPr>
          <p:sp>
            <p:nvSpPr>
              <p:cNvPr id="99" name="Rectangle 29"/>
              <p:cNvSpPr>
                <a:spLocks noChangeArrowheads="1"/>
              </p:cNvSpPr>
              <p:nvPr/>
            </p:nvSpPr>
            <p:spPr bwMode="auto">
              <a:xfrm>
                <a:off x="4604" y="1752"/>
                <a:ext cx="726" cy="453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GPGPU-Sim</a:t>
                </a:r>
              </a:p>
            </p:txBody>
          </p:sp>
          <p:sp>
            <p:nvSpPr>
              <p:cNvPr id="100" name="Line 31"/>
              <p:cNvSpPr>
                <a:spLocks noChangeShapeType="1"/>
              </p:cNvSpPr>
              <p:nvPr/>
            </p:nvSpPr>
            <p:spPr bwMode="auto">
              <a:xfrm>
                <a:off x="5329" y="1752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1" name="Line 32"/>
              <p:cNvSpPr>
                <a:spLocks noChangeShapeType="1"/>
              </p:cNvSpPr>
              <p:nvPr/>
            </p:nvSpPr>
            <p:spPr bwMode="auto">
              <a:xfrm>
                <a:off x="5329" y="2205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2" name="AutoShape 34"/>
              <p:cNvSpPr>
                <a:spLocks noChangeArrowheads="1"/>
              </p:cNvSpPr>
              <p:nvPr/>
            </p:nvSpPr>
            <p:spPr bwMode="auto">
              <a:xfrm>
                <a:off x="5420" y="1752"/>
                <a:ext cx="136" cy="453"/>
              </a:xfrm>
              <a:prstGeom prst="upDownArrow">
                <a:avLst>
                  <a:gd name="adj1" fmla="val 50000"/>
                  <a:gd name="adj2" fmla="val 94298"/>
                </a:avLst>
              </a:prstGeom>
              <a:solidFill>
                <a:srgbClr val="CCFFCC"/>
              </a:solidFill>
              <a:ln w="9525" algn="ctr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" name="Group 54"/>
            <p:cNvGrpSpPr>
              <a:grpSpLocks/>
            </p:cNvGrpSpPr>
            <p:nvPr/>
          </p:nvGrpSpPr>
          <p:grpSpPr bwMode="auto">
            <a:xfrm>
              <a:off x="7315200" y="3124200"/>
              <a:ext cx="1584325" cy="685800"/>
              <a:chOff x="4604" y="1752"/>
              <a:chExt cx="998" cy="453"/>
            </a:xfrm>
          </p:grpSpPr>
          <p:sp>
            <p:nvSpPr>
              <p:cNvPr id="95" name="Rectangle 29"/>
              <p:cNvSpPr>
                <a:spLocks noChangeArrowheads="1"/>
              </p:cNvSpPr>
              <p:nvPr/>
            </p:nvSpPr>
            <p:spPr bwMode="auto">
              <a:xfrm>
                <a:off x="4604" y="1752"/>
                <a:ext cx="726" cy="453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GPGPU-Sim</a:t>
                </a:r>
              </a:p>
            </p:txBody>
          </p:sp>
          <p:sp>
            <p:nvSpPr>
              <p:cNvPr id="96" name="Line 31"/>
              <p:cNvSpPr>
                <a:spLocks noChangeShapeType="1"/>
              </p:cNvSpPr>
              <p:nvPr/>
            </p:nvSpPr>
            <p:spPr bwMode="auto">
              <a:xfrm>
                <a:off x="5329" y="1752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97" name="Line 32"/>
              <p:cNvSpPr>
                <a:spLocks noChangeShapeType="1"/>
              </p:cNvSpPr>
              <p:nvPr/>
            </p:nvSpPr>
            <p:spPr bwMode="auto">
              <a:xfrm>
                <a:off x="5329" y="2205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98" name="AutoShape 34"/>
              <p:cNvSpPr>
                <a:spLocks noChangeArrowheads="1"/>
              </p:cNvSpPr>
              <p:nvPr/>
            </p:nvSpPr>
            <p:spPr bwMode="auto">
              <a:xfrm>
                <a:off x="5420" y="1752"/>
                <a:ext cx="136" cy="453"/>
              </a:xfrm>
              <a:prstGeom prst="upDownArrow">
                <a:avLst>
                  <a:gd name="adj1" fmla="val 50000"/>
                  <a:gd name="adj2" fmla="val 94298"/>
                </a:avLst>
              </a:prstGeom>
              <a:solidFill>
                <a:srgbClr val="CCFFCC"/>
              </a:solidFill>
              <a:ln w="9525" algn="ctr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" name="Group 59"/>
            <p:cNvGrpSpPr>
              <a:grpSpLocks/>
            </p:cNvGrpSpPr>
            <p:nvPr/>
          </p:nvGrpSpPr>
          <p:grpSpPr bwMode="auto">
            <a:xfrm>
              <a:off x="7315200" y="5029200"/>
              <a:ext cx="1584325" cy="685800"/>
              <a:chOff x="4604" y="1752"/>
              <a:chExt cx="998" cy="453"/>
            </a:xfrm>
          </p:grpSpPr>
          <p:sp>
            <p:nvSpPr>
              <p:cNvPr id="91" name="Rectangle 29"/>
              <p:cNvSpPr>
                <a:spLocks noChangeArrowheads="1"/>
              </p:cNvSpPr>
              <p:nvPr/>
            </p:nvSpPr>
            <p:spPr bwMode="auto">
              <a:xfrm>
                <a:off x="4604" y="1752"/>
                <a:ext cx="726" cy="453"/>
              </a:xfrm>
              <a:prstGeom prst="rect">
                <a:avLst/>
              </a:prstGeom>
              <a:solidFill>
                <a:srgbClr val="CCFF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/>
                  <a:t>GPGPU-Sim</a:t>
                </a:r>
              </a:p>
            </p:txBody>
          </p:sp>
          <p:sp>
            <p:nvSpPr>
              <p:cNvPr id="92" name="Line 31"/>
              <p:cNvSpPr>
                <a:spLocks noChangeShapeType="1"/>
              </p:cNvSpPr>
              <p:nvPr/>
            </p:nvSpPr>
            <p:spPr bwMode="auto">
              <a:xfrm>
                <a:off x="5329" y="1752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93" name="Line 32"/>
              <p:cNvSpPr>
                <a:spLocks noChangeShapeType="1"/>
              </p:cNvSpPr>
              <p:nvPr/>
            </p:nvSpPr>
            <p:spPr bwMode="auto">
              <a:xfrm>
                <a:off x="5329" y="2205"/>
                <a:ext cx="273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94" name="AutoShape 34"/>
              <p:cNvSpPr>
                <a:spLocks noChangeArrowheads="1"/>
              </p:cNvSpPr>
              <p:nvPr/>
            </p:nvSpPr>
            <p:spPr bwMode="auto">
              <a:xfrm>
                <a:off x="5420" y="1752"/>
                <a:ext cx="136" cy="453"/>
              </a:xfrm>
              <a:prstGeom prst="upDownArrow">
                <a:avLst>
                  <a:gd name="adj1" fmla="val 50000"/>
                  <a:gd name="adj2" fmla="val 94298"/>
                </a:avLst>
              </a:prstGeom>
              <a:solidFill>
                <a:srgbClr val="CCFFCC"/>
              </a:solidFill>
              <a:ln w="9525" algn="ctr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—GPU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时序模拟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23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07301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是时钟周期精确的：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微体系结构各部分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的时钟周期精确模型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适合研究人员使用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忽略了实际工程中的特殊情况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器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细节出处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：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官方教程等手册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Nvidia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发表的论文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Nvidia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的专利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Nvidia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的基准测试程序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多数情况</a:t>
            </a: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下靠猜测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07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能模拟什么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—GPU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功耗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24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11116366" cy="431609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集成了功耗评估模型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 </a:t>
            </a:r>
            <a:r>
              <a:rPr lang="en-US" altLang="zh-CN" sz="28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Wattch</a:t>
            </a:r>
            <a:r>
              <a:rPr lang="en-US" altLang="zh-CN" sz="20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[1]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：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根据每个时钟周期各模块的活动情况估计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功率消耗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非常适合评估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细粒度功耗管理</a:t>
            </a: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机制</a:t>
            </a:r>
            <a:endParaRPr lang="en-US" altLang="zh-CN" sz="24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/>
              <a:t>通过实际</a:t>
            </a:r>
            <a:r>
              <a:rPr lang="en-US" altLang="zh-CN" dirty="0" smtClean="0"/>
              <a:t>GTX 480GPU</a:t>
            </a:r>
            <a:r>
              <a:rPr lang="zh-CN" altLang="en-US" dirty="0" smtClean="0"/>
              <a:t>的功率测量进行了验证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-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power_simulation_enabled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选项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44" name="组合 43"/>
          <p:cNvGrpSpPr/>
          <p:nvPr/>
        </p:nvGrpSpPr>
        <p:grpSpPr>
          <a:xfrm>
            <a:off x="1878330" y="3777532"/>
            <a:ext cx="8303260" cy="1295400"/>
            <a:chOff x="457200" y="2438400"/>
            <a:chExt cx="8303260" cy="1295400"/>
          </a:xfrm>
        </p:grpSpPr>
        <p:sp>
          <p:nvSpPr>
            <p:cNvPr id="45" name="Right Arrow 11"/>
            <p:cNvSpPr/>
            <p:nvPr/>
          </p:nvSpPr>
          <p:spPr>
            <a:xfrm>
              <a:off x="2667000" y="2971800"/>
              <a:ext cx="1447800" cy="5334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6"/>
            <p:cNvSpPr/>
            <p:nvPr/>
          </p:nvSpPr>
          <p:spPr>
            <a:xfrm>
              <a:off x="457200" y="2590800"/>
              <a:ext cx="1905000" cy="1143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/>
                <a:t>GPGPU-</a:t>
              </a:r>
              <a:r>
                <a:rPr lang="en-CA" sz="2000" b="1" dirty="0" err="1" smtClean="0"/>
                <a:t>Sim</a:t>
              </a:r>
              <a:endParaRPr lang="en-CA" sz="2000" b="1" dirty="0" smtClean="0"/>
            </a:p>
            <a:p>
              <a:pPr algn="ctr"/>
              <a:r>
                <a:rPr lang="zh-CN" altLang="en-US" sz="2000" b="1" dirty="0" smtClean="0"/>
                <a:t>时序模型</a:t>
              </a:r>
              <a:endParaRPr lang="en-CA" sz="2000" b="1" dirty="0"/>
            </a:p>
          </p:txBody>
        </p:sp>
        <p:sp>
          <p:nvSpPr>
            <p:cNvPr id="47" name="Rectangle 8"/>
            <p:cNvSpPr/>
            <p:nvPr/>
          </p:nvSpPr>
          <p:spPr>
            <a:xfrm>
              <a:off x="2438400" y="2438400"/>
              <a:ext cx="1905000" cy="646331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zh-CN" altLang="en-US" b="1" dirty="0"/>
                <a:t>微</a:t>
              </a:r>
              <a:r>
                <a:rPr lang="zh-CN" altLang="en-US" b="1" dirty="0" smtClean="0"/>
                <a:t>体系结构活动</a:t>
              </a:r>
              <a:endParaRPr lang="en-CA" b="1" dirty="0" smtClean="0"/>
            </a:p>
            <a:p>
              <a:pPr algn="ctr"/>
              <a:r>
                <a:rPr lang="en-CA" b="1" dirty="0" smtClean="0"/>
                <a:t>(</a:t>
              </a:r>
              <a:r>
                <a:rPr lang="zh-CN" altLang="en-US" b="1" dirty="0" smtClean="0"/>
                <a:t>性能计数器</a:t>
              </a:r>
              <a:r>
                <a:rPr lang="en-CA" b="1" dirty="0" smtClean="0"/>
                <a:t>)</a:t>
              </a:r>
              <a:endParaRPr lang="en-CA" b="1" dirty="0"/>
            </a:p>
          </p:txBody>
        </p:sp>
        <p:sp>
          <p:nvSpPr>
            <p:cNvPr id="48" name="Rectangle 12"/>
            <p:cNvSpPr/>
            <p:nvPr/>
          </p:nvSpPr>
          <p:spPr>
            <a:xfrm>
              <a:off x="4343400" y="2590800"/>
              <a:ext cx="1905000" cy="1143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dirty="0" smtClean="0"/>
                <a:t>GPU </a:t>
              </a:r>
              <a:r>
                <a:rPr lang="en-CA" sz="2000" b="1" dirty="0" err="1" smtClean="0"/>
                <a:t>Wattch</a:t>
              </a:r>
              <a:endParaRPr lang="en-CA" sz="2000" b="1" dirty="0" smtClean="0"/>
            </a:p>
            <a:p>
              <a:pPr algn="ctr"/>
              <a:r>
                <a:rPr lang="zh-CN" altLang="en-US" sz="2000" b="1" dirty="0"/>
                <a:t>功耗</a:t>
              </a:r>
              <a:r>
                <a:rPr lang="zh-CN" altLang="en-US" sz="2000" b="1" dirty="0" smtClean="0"/>
                <a:t>评估模型</a:t>
              </a:r>
              <a:endParaRPr lang="en-CA" sz="2000" b="1" dirty="0" smtClean="0"/>
            </a:p>
          </p:txBody>
        </p:sp>
        <p:sp>
          <p:nvSpPr>
            <p:cNvPr id="49" name="Rectangle 13"/>
            <p:cNvSpPr/>
            <p:nvPr/>
          </p:nvSpPr>
          <p:spPr>
            <a:xfrm>
              <a:off x="6931660" y="3007667"/>
              <a:ext cx="1828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/>
                <a:t>功耗估计</a:t>
              </a:r>
              <a:endParaRPr lang="en-CA" sz="2400" b="1" dirty="0"/>
            </a:p>
          </p:txBody>
        </p:sp>
        <p:sp>
          <p:nvSpPr>
            <p:cNvPr id="50" name="Right Arrow 14"/>
            <p:cNvSpPr/>
            <p:nvPr/>
          </p:nvSpPr>
          <p:spPr>
            <a:xfrm>
              <a:off x="6400800" y="2971800"/>
              <a:ext cx="609600" cy="5334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1" name="Shape 16"/>
            <p:cNvCxnSpPr>
              <a:stCxn id="49" idx="2"/>
              <a:endCxn id="46" idx="2"/>
            </p:cNvCxnSpPr>
            <p:nvPr/>
          </p:nvCxnSpPr>
          <p:spPr>
            <a:xfrm rot="5400000">
              <a:off x="4495646" y="383386"/>
              <a:ext cx="264468" cy="6436360"/>
            </a:xfrm>
            <a:prstGeom prst="bentConnector3">
              <a:avLst>
                <a:gd name="adj1" fmla="val 232538"/>
              </a:avLst>
            </a:prstGeom>
            <a:ln w="76200">
              <a:solidFill>
                <a:srgbClr val="00B0F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701594" y="5809427"/>
            <a:ext cx="10652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[1</a:t>
            </a:r>
            <a:r>
              <a:rPr lang="en-US" altLang="zh-CN" dirty="0" smtClean="0">
                <a:latin typeface="+mn-ea"/>
              </a:rPr>
              <a:t>] </a:t>
            </a:r>
            <a:r>
              <a:rPr lang="en-US" altLang="zh-CN" dirty="0" err="1" smtClean="0">
                <a:latin typeface="+mn-ea"/>
              </a:rPr>
              <a:t>Jingwen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Leng</a:t>
            </a:r>
            <a:r>
              <a:rPr lang="en-US" altLang="zh-CN" dirty="0" smtClean="0">
                <a:latin typeface="+mn-ea"/>
              </a:rPr>
              <a:t>, et al., </a:t>
            </a:r>
            <a:r>
              <a:rPr lang="en-US" altLang="zh-CN" dirty="0" err="1">
                <a:latin typeface="+mn-ea"/>
              </a:rPr>
              <a:t>GPUWattch</a:t>
            </a:r>
            <a:r>
              <a:rPr lang="en-US" altLang="zh-CN" dirty="0">
                <a:latin typeface="+mn-ea"/>
              </a:rPr>
              <a:t>: enabling energy optimizations in </a:t>
            </a:r>
            <a:r>
              <a:rPr lang="en-US" altLang="zh-CN" dirty="0" smtClean="0">
                <a:latin typeface="+mn-ea"/>
              </a:rPr>
              <a:t>GPGPUs, ISCA’13. 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48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三、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 algn="ctr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动态链接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 algn="ctr">
              <a:buAutoNum type="arabicPeriod"/>
            </a:pPr>
            <a:r>
              <a:rPr lang="en-US" altLang="zh-CN" dirty="0" err="1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wmma</a:t>
            </a: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模拟示例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 algn="ctr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单步调试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 algn="ctr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性能可视化</a:t>
            </a:r>
            <a:endPara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457200" indent="-457200"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动态链接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26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1116366" cy="5240655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编译成共享运行库并实现以下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API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：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en-US" altLang="zh-CN" dirty="0">
                <a:solidFill>
                  <a:srgbClr val="70AC2E"/>
                </a:solidFill>
              </a:rPr>
              <a:t>libcudart.so </a:t>
            </a:r>
            <a:r>
              <a:rPr lang="en-US" altLang="zh-CN" dirty="0">
                <a:solidFill>
                  <a:srgbClr val="70AC2E"/>
                </a:solidFill>
                <a:sym typeface="Wingdings" pitchFamily="2" charset="2"/>
              </a:rPr>
              <a:t> CUDA runtime API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libOpenCL.so  </a:t>
            </a:r>
            <a:r>
              <a:rPr lang="en-US" altLang="zh-CN" dirty="0" err="1">
                <a:solidFill>
                  <a:srgbClr val="FF0000"/>
                </a:solidFill>
                <a:sym typeface="Wingdings" pitchFamily="2" charset="2"/>
              </a:rPr>
              <a:t>OpenCL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API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  <a:sym typeface="Wingdings" pitchFamily="2" charset="2"/>
              </a:rPr>
              <a:t>不支持静态链接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修改</a:t>
            </a:r>
            <a:r>
              <a:rPr lang="en-US" altLang="zh-CN" sz="2800" dirty="0" smtClean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LD_LIBRARY_PATH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执行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过程调用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实现的</a:t>
            </a:r>
            <a:r>
              <a:rPr lang="en-US" altLang="zh-CN" sz="2400" dirty="0" smtClean="0">
                <a:solidFill>
                  <a:srgbClr val="70AC2E"/>
                </a:solidFill>
              </a:rPr>
              <a:t>libcudart.so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需要</a:t>
            </a:r>
            <a:r>
              <a:rPr lang="en-US" altLang="zh-CN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配置文件、互连网络配置文件和</a:t>
            </a:r>
            <a:r>
              <a:rPr lang="en-US" altLang="zh-CN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GPU </a:t>
            </a:r>
            <a:r>
              <a:rPr lang="en-US" altLang="zh-CN" sz="28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Wattch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等配置文件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/>
              <a:t>官方提供了</a:t>
            </a:r>
            <a:r>
              <a:rPr lang="en-US" altLang="zh-CN" dirty="0" smtClean="0"/>
              <a:t>SM2_GTX480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SM3_KEPLER_TITAN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SM6_TITANX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SM7_QV100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SM7_TITANV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SM75_RTX2060</a:t>
            </a:r>
            <a:r>
              <a:rPr lang="zh-CN" altLang="en-US" dirty="0" smtClean="0"/>
              <a:t>的配置文件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的体系结构配置、互联网络配置、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配置、统计信息配置等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DRAM</a:t>
            </a:r>
            <a:r>
              <a:rPr lang="zh-CN" altLang="en-US" dirty="0" smtClean="0"/>
              <a:t>存储控制器数量、时钟域频率、</a:t>
            </a:r>
            <a:r>
              <a:rPr lang="en-US" altLang="zh-CN" dirty="0" smtClean="0"/>
              <a:t>SIMT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/</a:t>
            </a:r>
            <a:r>
              <a:rPr lang="zh-CN" altLang="en-US" dirty="0" smtClean="0"/>
              <a:t>核数量、</a:t>
            </a:r>
            <a:r>
              <a:rPr lang="en-US" altLang="zh-CN" dirty="0" smtClean="0"/>
              <a:t>SIMT</a:t>
            </a:r>
            <a:r>
              <a:rPr lang="zh-CN" altLang="en-US" dirty="0" smtClean="0"/>
              <a:t>核内的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调度器数量、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调度器发送指令速率、</a:t>
            </a:r>
            <a:r>
              <a:rPr lang="en-US" altLang="zh-CN" dirty="0" smtClean="0"/>
              <a:t> SIMT</a:t>
            </a:r>
            <a:r>
              <a:rPr lang="zh-CN" altLang="en-US" dirty="0" smtClean="0"/>
              <a:t>核最大可并发线程数、操作码延迟、各类缓存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寄存器大小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89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wmma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模拟示例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3727688" cy="435133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M=K=N=256</a:t>
            </a: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2080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Ti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: 0.059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ms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GPGPU-Sim: 21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27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2" y="1675892"/>
            <a:ext cx="66386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Initializing Matrix...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A: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B: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C: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Computing D = A * B + C with Tensor Cores...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GPU(with Tensor Cores) Elapsed Time: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0.059328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TFLOPS: 0.57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6945320" y="3532231"/>
            <a:ext cx="21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RTX 2080 </a:t>
            </a:r>
            <a:r>
              <a:rPr lang="en-US" altLang="zh-CN" sz="1600" b="1" dirty="0" err="1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Ti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实测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2" y="3855988"/>
            <a:ext cx="6638681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gpgpu_simulation_time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21 sec (21 sec)</a:t>
            </a:r>
          </a:p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gpgpu_simulation_rate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126505 (</a:t>
            </a:r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inst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/sec)</a:t>
            </a:r>
          </a:p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gpgpu_simulation_rate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845 (cycle/sec)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Initializing Matrix...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A: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B: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C: 256 x 256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Computing D = A * B + C with Tensor Cores...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GPU(with Tensor Cores) Elapsed Time: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21000.000000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TFLOPS: 0.00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6945320" y="6450990"/>
            <a:ext cx="21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1" y="1103794"/>
            <a:ext cx="663868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wmma::mma_sync(d_frag, a_frag, b_frag, c_frag);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wmma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模拟示例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3727688" cy="435133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M=K=N=1024</a:t>
            </a:r>
          </a:p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2080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Ti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: 0.616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ms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GPGPU-Sim: 780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28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2" y="1675892"/>
            <a:ext cx="663868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Initializing Matrix...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A: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B: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C: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Computing D = A * B + C with Tensor Cores...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GPU(with Tensor Cores) Elapsed Time: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0.615872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TFLOPS: 3.49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6945320" y="3532231"/>
            <a:ext cx="21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RTX 2080 </a:t>
            </a:r>
            <a:r>
              <a:rPr lang="en-US" altLang="zh-CN" sz="1600" b="1" dirty="0" err="1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Ti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实测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2" y="3855988"/>
            <a:ext cx="6638681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gpgpu_simulation_time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13 min, 1 sec (781 sec)</a:t>
            </a:r>
          </a:p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gpgpu_simulation_rate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224460 (</a:t>
            </a:r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inst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/sec)</a:t>
            </a:r>
          </a:p>
          <a:p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gpgpu_simulation_rate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207 (cycle/sec)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Initializing Matrix...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A: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B: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  C: 1024 x 1024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[*] Computing D = A * B + C with Tensor Cores...</a:t>
            </a: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GPU(with Tensor Cores) Elapsed Time: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780000.000000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ms</a:t>
            </a:r>
            <a:endParaRPr lang="en-US" altLang="zh-CN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[+] TFLOPS: 0.00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6945320" y="6450990"/>
            <a:ext cx="215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4559851" y="1103794"/>
            <a:ext cx="663868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altLang="zh-CN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wmma::mma_sync(d_frag, a_frag, b_frag, c_frag);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单步调试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29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11116366" cy="431609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开发了单步调试工具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在执行过程中通过环境变量访问运行状态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笨拙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开发了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debug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工具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GDB Macro—</a:t>
            </a: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灵活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4283986" y="5757178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0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号</a:t>
            </a:r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核</a:t>
            </a:r>
            <a:r>
              <a:rPr lang="zh-CN" altLang="en-US" sz="1600" b="1" dirty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记分牌状态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462937-3749-436B-9551-FB66BE499DE3}"/>
              </a:ext>
            </a:extLst>
          </p:cNvPr>
          <p:cNvSpPr txBox="1"/>
          <p:nvPr/>
        </p:nvSpPr>
        <p:spPr>
          <a:xfrm>
            <a:off x="1176572" y="2641868"/>
            <a:ext cx="9339028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GPGPU-Sim Cycle 2: SCOREBOARD - Core 0 - Reserved Register - warp:1, reg: 1594</a:t>
            </a:r>
          </a:p>
          <a:p>
            <a:r>
              <a:rPr lang="zh-CN" altLang="en-US" sz="1600" dirty="0" smtClean="0"/>
              <a:t>GPGPU-Sim Cycle 2: SCOREBOARD - Core 0 - Reserved register - warp:1, reg: 1594</a:t>
            </a:r>
          </a:p>
          <a:p>
            <a:r>
              <a:rPr lang="zh-CN" altLang="en-US" sz="1600" dirty="0" smtClean="0"/>
              <a:t>GPGPU-Sim Cycle 2: SCOREBOARD - Core 0 - New longopreg marked - warp:1, reg: 1594</a:t>
            </a:r>
          </a:p>
          <a:p>
            <a:r>
              <a:rPr lang="zh-CN" altLang="en-US" sz="1600" dirty="0" smtClean="0"/>
              <a:t>GPGPU-Sim Cycle 2: SCOREBOARD - Core 0 - Reserved Register - warp:2, reg: 1594</a:t>
            </a:r>
          </a:p>
          <a:p>
            <a:r>
              <a:rPr lang="zh-CN" altLang="en-US" sz="1600" dirty="0" smtClean="0"/>
              <a:t>GPGPU-Sim Cycle 2: SCOREBOARD - Core 0 - Reserved register - warp:2, reg: 1594</a:t>
            </a:r>
          </a:p>
          <a:p>
            <a:r>
              <a:rPr lang="zh-CN" altLang="en-US" sz="1600" dirty="0" smtClean="0"/>
              <a:t>GPGPU-Sim Cycle 2: SCOREBOARD - Core 0 - New longopreg marked - warp:2, reg: 1594</a:t>
            </a:r>
          </a:p>
          <a:p>
            <a:r>
              <a:rPr lang="zh-CN" altLang="en-US" sz="1600" dirty="0" smtClean="0"/>
              <a:t>GPGPU-Sim Cycle 2: SCOREBOARD - Core 0 - Reserved Register - warp:3, reg: 1594</a:t>
            </a:r>
          </a:p>
          <a:p>
            <a:r>
              <a:rPr lang="zh-CN" altLang="en-US" sz="1600" dirty="0" smtClean="0"/>
              <a:t>GPGPU-Sim Cycle 2: SCOREBOARD - Core 0 - Reserved register - warp:3, reg: 1594</a:t>
            </a:r>
          </a:p>
          <a:p>
            <a:r>
              <a:rPr lang="zh-CN" altLang="en-US" sz="1600" dirty="0" smtClean="0"/>
              <a:t>GPGPU-Sim Cycle 2: SCOREBOARD - Core 0 - New longopreg marked - warp:3, reg: 1594</a:t>
            </a:r>
          </a:p>
          <a:p>
            <a:r>
              <a:rPr lang="zh-CN" altLang="en-US" sz="1600" dirty="0" smtClean="0"/>
              <a:t>GPGPU-Sim Cycle 3: SCOREBOARD - Core 0 - Reserved Register - warp:6, reg: 1594</a:t>
            </a:r>
          </a:p>
          <a:p>
            <a:r>
              <a:rPr lang="zh-CN" altLang="en-US" sz="1600" dirty="0" smtClean="0"/>
              <a:t>GPGPU-Sim Cycle 3: SCOREBOARD - Core 0 - Reserved register - warp:6, reg: 1594</a:t>
            </a:r>
          </a:p>
          <a:p>
            <a:r>
              <a:rPr lang="zh-CN" altLang="en-US" sz="1600" dirty="0" smtClean="0"/>
              <a:t>GPGPU-Sim Cycle 3: SCOREBOARD - Core 0 - New longopreg marked - warp:6, reg: 1594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47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二、网格、线程块与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的映射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3</a:t>
            </a:fld>
            <a:endParaRPr lang="en-US"/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1913890" y="3723799"/>
            <a:ext cx="4535488" cy="2565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sz="2400" b="1"/>
              <a:t>SIMT Core</a:t>
            </a:r>
          </a:p>
        </p:txBody>
      </p:sp>
      <p:sp>
        <p:nvSpPr>
          <p:cNvPr id="76" name="Text Placeholder 2"/>
          <p:cNvSpPr txBox="1">
            <a:spLocks/>
          </p:cNvSpPr>
          <p:nvPr/>
        </p:nvSpPr>
        <p:spPr>
          <a:xfrm>
            <a:off x="1640840" y="1361599"/>
            <a:ext cx="577088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600" dirty="0" smtClean="0"/>
              <a:t>内核函数 </a:t>
            </a:r>
            <a:r>
              <a:rPr lang="en-CA" sz="2600" dirty="0" smtClean="0"/>
              <a:t>= </a:t>
            </a:r>
            <a:r>
              <a:rPr lang="zh-CN" altLang="en-US" sz="2600" dirty="0" smtClean="0"/>
              <a:t>由众多线程块组成的网格</a:t>
            </a:r>
            <a:endParaRPr lang="en-CA" sz="2600" dirty="0" smtClean="0"/>
          </a:p>
          <a:p>
            <a:pPr>
              <a:lnSpc>
                <a:spcPct val="80000"/>
              </a:lnSpc>
            </a:pPr>
            <a:r>
              <a:rPr lang="zh-CN" altLang="en-US" sz="2600" dirty="0" smtClean="0"/>
              <a:t>网格映射到</a:t>
            </a:r>
            <a:r>
              <a:rPr lang="en-US" altLang="zh-CN" sz="2600" dirty="0" smtClean="0"/>
              <a:t>GPU</a:t>
            </a:r>
            <a:r>
              <a:rPr lang="zh-CN" altLang="en-US" sz="2600" dirty="0" smtClean="0"/>
              <a:t>多个</a:t>
            </a:r>
            <a:r>
              <a:rPr lang="en-US" altLang="zh-CN" sz="2600" dirty="0" smtClean="0"/>
              <a:t>SM</a:t>
            </a:r>
            <a:endParaRPr lang="en-US" altLang="zh-CN" sz="2600" dirty="0"/>
          </a:p>
          <a:p>
            <a:pPr>
              <a:lnSpc>
                <a:spcPct val="80000"/>
              </a:lnSpc>
            </a:pPr>
            <a:r>
              <a:rPr lang="zh-CN" altLang="en-US" sz="2600" dirty="0" smtClean="0"/>
              <a:t>线程块映射到单个</a:t>
            </a:r>
            <a:r>
              <a:rPr lang="en-US" altLang="zh-CN" sz="2600" dirty="0" smtClean="0"/>
              <a:t>SM</a:t>
            </a:r>
            <a:endParaRPr lang="en-CA" sz="2600" dirty="0" smtClean="0"/>
          </a:p>
          <a:p>
            <a:pPr>
              <a:lnSpc>
                <a:spcPct val="80000"/>
              </a:lnSpc>
            </a:pPr>
            <a:r>
              <a:rPr lang="zh-CN" altLang="en-US" sz="2600" dirty="0" smtClean="0"/>
              <a:t>线程在硬件层面以</a:t>
            </a:r>
            <a:r>
              <a:rPr lang="en-US" altLang="zh-CN" sz="2600" dirty="0" smtClean="0"/>
              <a:t>Warp</a:t>
            </a:r>
            <a:r>
              <a:rPr lang="zh-CN" altLang="en-US" sz="2600" dirty="0" smtClean="0"/>
              <a:t>的形式组织</a:t>
            </a:r>
            <a:endParaRPr lang="en-CA" sz="2600" dirty="0"/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6593840" y="3723799"/>
            <a:ext cx="30956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/>
              <a:t>每个线程块被分配到</a:t>
            </a:r>
            <a:r>
              <a:rPr lang="en-US" altLang="zh-CN" sz="2000" dirty="0" smtClean="0"/>
              <a:t>SIMT Core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所有</a:t>
            </a:r>
            <a:r>
              <a:rPr lang="zh-CN" altLang="en-US" sz="2000" dirty="0" smtClean="0"/>
              <a:t>的</a:t>
            </a:r>
            <a:r>
              <a:rPr lang="en-US" altLang="zh-CN" sz="2000" dirty="0"/>
              <a:t>Warp</a:t>
            </a:r>
            <a:r>
              <a:rPr lang="zh-CN" altLang="en-US" sz="2000" dirty="0" smtClean="0"/>
              <a:t>都在</a:t>
            </a:r>
            <a:r>
              <a:rPr lang="en-US" altLang="zh-CN" sz="2000" dirty="0" smtClean="0"/>
              <a:t>SIMT Core</a:t>
            </a:r>
            <a:r>
              <a:rPr lang="zh-CN" altLang="en-US" sz="2000" dirty="0" smtClean="0"/>
              <a:t>的流水线中</a:t>
            </a:r>
            <a:r>
              <a:rPr lang="zh-CN" altLang="en-US" sz="2000" dirty="0"/>
              <a:t>运行，</a:t>
            </a:r>
            <a:r>
              <a:rPr lang="zh-CN" altLang="en-US" sz="2000" dirty="0" smtClean="0"/>
              <a:t>直到全部</a:t>
            </a:r>
            <a:r>
              <a:rPr lang="zh-CN" altLang="en-US" sz="2000" dirty="0"/>
              <a:t>完成。</a:t>
            </a:r>
            <a:endParaRPr lang="en-US" sz="2000" dirty="0"/>
          </a:p>
        </p:txBody>
      </p:sp>
      <p:pic>
        <p:nvPicPr>
          <p:cNvPr id="78" name="Picture 3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0800" y="1361599"/>
            <a:ext cx="27432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extBox 38"/>
          <p:cNvSpPr txBox="1">
            <a:spLocks noChangeArrowheads="1"/>
          </p:cNvSpPr>
          <p:nvPr/>
        </p:nvSpPr>
        <p:spPr bwMode="auto">
          <a:xfrm>
            <a:off x="8280400" y="3114199"/>
            <a:ext cx="2057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/>
              <a:t>Source: NVIDIA </a:t>
            </a:r>
          </a:p>
        </p:txBody>
      </p:sp>
      <p:grpSp>
        <p:nvGrpSpPr>
          <p:cNvPr id="80" name="Group 60"/>
          <p:cNvGrpSpPr/>
          <p:nvPr/>
        </p:nvGrpSpPr>
        <p:grpSpPr>
          <a:xfrm>
            <a:off x="2098040" y="4104799"/>
            <a:ext cx="4198938" cy="1670050"/>
            <a:chOff x="914400" y="4419600"/>
            <a:chExt cx="4198938" cy="1670050"/>
          </a:xfrm>
        </p:grpSpPr>
        <p:grpSp>
          <p:nvGrpSpPr>
            <p:cNvPr id="81" name="Group 50"/>
            <p:cNvGrpSpPr/>
            <p:nvPr/>
          </p:nvGrpSpPr>
          <p:grpSpPr>
            <a:xfrm>
              <a:off x="990600" y="4419600"/>
              <a:ext cx="4122738" cy="1593850"/>
              <a:chOff x="990600" y="4419600"/>
              <a:chExt cx="4122738" cy="1593850"/>
            </a:xfrm>
          </p:grpSpPr>
          <p:sp>
            <p:nvSpPr>
              <p:cNvPr id="91" name="Rectangle 41"/>
              <p:cNvSpPr/>
              <p:nvPr/>
            </p:nvSpPr>
            <p:spPr bwMode="auto">
              <a:xfrm>
                <a:off x="990600" y="4554538"/>
                <a:ext cx="1584325" cy="1171575"/>
              </a:xfrm>
              <a:prstGeom prst="rect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dirty="0"/>
                  <a:t>Thread Block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dirty="0"/>
                  <a:t>(CTA)</a:t>
                </a:r>
              </a:p>
            </p:txBody>
          </p:sp>
          <p:sp>
            <p:nvSpPr>
              <p:cNvPr id="92" name="Right Arrow 43"/>
              <p:cNvSpPr/>
              <p:nvPr/>
            </p:nvSpPr>
            <p:spPr bwMode="auto">
              <a:xfrm>
                <a:off x="2684463" y="4960938"/>
                <a:ext cx="936625" cy="358775"/>
              </a:xfrm>
              <a:prstGeom prst="rightArrow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CA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93" name="Rounded Rectangle 44"/>
              <p:cNvSpPr/>
              <p:nvPr/>
            </p:nvSpPr>
            <p:spPr bwMode="auto">
              <a:xfrm>
                <a:off x="3795713" y="4419600"/>
                <a:ext cx="1300163" cy="365125"/>
              </a:xfrm>
              <a:prstGeom prst="roundRect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dirty="0"/>
                  <a:t>32 </a:t>
                </a:r>
                <a:r>
                  <a:rPr lang="en-CA" sz="1600" dirty="0"/>
                  <a:t>Threads</a:t>
                </a:r>
              </a:p>
            </p:txBody>
          </p:sp>
          <p:sp>
            <p:nvSpPr>
              <p:cNvPr id="94" name="Rounded Rectangle 45"/>
              <p:cNvSpPr/>
              <p:nvPr/>
            </p:nvSpPr>
            <p:spPr bwMode="auto">
              <a:xfrm>
                <a:off x="3795713" y="4851400"/>
                <a:ext cx="1300163" cy="365125"/>
              </a:xfrm>
              <a:prstGeom prst="roundRect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1600" dirty="0"/>
                  <a:t>32 Threads</a:t>
                </a:r>
              </a:p>
            </p:txBody>
          </p:sp>
          <p:sp>
            <p:nvSpPr>
              <p:cNvPr id="95" name="Rounded Rectangle 46"/>
              <p:cNvSpPr/>
              <p:nvPr/>
            </p:nvSpPr>
            <p:spPr bwMode="auto">
              <a:xfrm>
                <a:off x="3813175" y="5648325"/>
                <a:ext cx="1300163" cy="365125"/>
              </a:xfrm>
              <a:prstGeom prst="roundRect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1600" dirty="0"/>
                  <a:t>32 Threads</a:t>
                </a:r>
              </a:p>
            </p:txBody>
          </p:sp>
          <p:sp>
            <p:nvSpPr>
              <p:cNvPr id="96" name="Oval 47"/>
              <p:cNvSpPr/>
              <p:nvPr/>
            </p:nvSpPr>
            <p:spPr bwMode="auto">
              <a:xfrm>
                <a:off x="4440238" y="5281613"/>
                <a:ext cx="46038" cy="46038"/>
              </a:xfrm>
              <a:prstGeom prst="ellipse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CA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97" name="Oval 48"/>
              <p:cNvSpPr/>
              <p:nvPr/>
            </p:nvSpPr>
            <p:spPr bwMode="auto">
              <a:xfrm>
                <a:off x="4440238" y="5400675"/>
                <a:ext cx="46038" cy="46038"/>
              </a:xfrm>
              <a:prstGeom prst="ellipse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CA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98" name="Oval 49"/>
              <p:cNvSpPr/>
              <p:nvPr/>
            </p:nvSpPr>
            <p:spPr bwMode="auto">
              <a:xfrm>
                <a:off x="4446588" y="5530850"/>
                <a:ext cx="44450" cy="46038"/>
              </a:xfrm>
              <a:prstGeom prst="ellipse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CA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2" name="Group 51"/>
            <p:cNvGrpSpPr/>
            <p:nvPr/>
          </p:nvGrpSpPr>
          <p:grpSpPr>
            <a:xfrm>
              <a:off x="914400" y="4495800"/>
              <a:ext cx="4122738" cy="1593850"/>
              <a:chOff x="990600" y="4419600"/>
              <a:chExt cx="4122738" cy="1593850"/>
            </a:xfrm>
          </p:grpSpPr>
          <p:sp>
            <p:nvSpPr>
              <p:cNvPr id="83" name="Rectangle 52"/>
              <p:cNvSpPr/>
              <p:nvPr/>
            </p:nvSpPr>
            <p:spPr bwMode="auto">
              <a:xfrm>
                <a:off x="990600" y="4554538"/>
                <a:ext cx="1584325" cy="1171575"/>
              </a:xfrm>
              <a:prstGeom prst="rect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dirty="0"/>
                  <a:t>Thread Block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dirty="0"/>
                  <a:t>(CTA)</a:t>
                </a:r>
              </a:p>
            </p:txBody>
          </p:sp>
          <p:sp>
            <p:nvSpPr>
              <p:cNvPr id="84" name="Right Arrow 53"/>
              <p:cNvSpPr/>
              <p:nvPr/>
            </p:nvSpPr>
            <p:spPr bwMode="auto">
              <a:xfrm>
                <a:off x="2684463" y="4960938"/>
                <a:ext cx="936625" cy="358775"/>
              </a:xfrm>
              <a:prstGeom prst="rightArrow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CA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85" name="Rounded Rectangle 54"/>
              <p:cNvSpPr/>
              <p:nvPr/>
            </p:nvSpPr>
            <p:spPr bwMode="auto">
              <a:xfrm>
                <a:off x="3795713" y="4419600"/>
                <a:ext cx="1300163" cy="365125"/>
              </a:xfrm>
              <a:prstGeom prst="roundRect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dirty="0"/>
                  <a:t>32 </a:t>
                </a:r>
                <a:r>
                  <a:rPr lang="en-CA" sz="1600" dirty="0"/>
                  <a:t>Threads</a:t>
                </a:r>
              </a:p>
            </p:txBody>
          </p:sp>
          <p:sp>
            <p:nvSpPr>
              <p:cNvPr id="86" name="Rounded Rectangle 55"/>
              <p:cNvSpPr/>
              <p:nvPr/>
            </p:nvSpPr>
            <p:spPr bwMode="auto">
              <a:xfrm>
                <a:off x="3795713" y="4851400"/>
                <a:ext cx="1300163" cy="365125"/>
              </a:xfrm>
              <a:prstGeom prst="roundRect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1600" dirty="0"/>
                  <a:t>32 Threads</a:t>
                </a:r>
              </a:p>
            </p:txBody>
          </p:sp>
          <p:sp>
            <p:nvSpPr>
              <p:cNvPr id="87" name="Rounded Rectangle 56"/>
              <p:cNvSpPr/>
              <p:nvPr/>
            </p:nvSpPr>
            <p:spPr bwMode="auto">
              <a:xfrm>
                <a:off x="3813175" y="5648325"/>
                <a:ext cx="1300163" cy="365125"/>
              </a:xfrm>
              <a:prstGeom prst="roundRect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1600" dirty="0"/>
                  <a:t>32 Threads</a:t>
                </a:r>
              </a:p>
            </p:txBody>
          </p:sp>
          <p:sp>
            <p:nvSpPr>
              <p:cNvPr id="88" name="Oval 57"/>
              <p:cNvSpPr/>
              <p:nvPr/>
            </p:nvSpPr>
            <p:spPr bwMode="auto">
              <a:xfrm>
                <a:off x="4440238" y="5281613"/>
                <a:ext cx="46038" cy="46038"/>
              </a:xfrm>
              <a:prstGeom prst="ellipse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CA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89" name="Oval 58"/>
              <p:cNvSpPr/>
              <p:nvPr/>
            </p:nvSpPr>
            <p:spPr bwMode="auto">
              <a:xfrm>
                <a:off x="4440238" y="5400675"/>
                <a:ext cx="46038" cy="46038"/>
              </a:xfrm>
              <a:prstGeom prst="ellipse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CA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90" name="Oval 59"/>
              <p:cNvSpPr/>
              <p:nvPr/>
            </p:nvSpPr>
            <p:spPr bwMode="auto">
              <a:xfrm>
                <a:off x="4446588" y="5530850"/>
                <a:ext cx="44450" cy="46038"/>
              </a:xfrm>
              <a:prstGeom prst="ellipse">
                <a:avLst/>
              </a:prstGeom>
              <a:gradFill>
                <a:gsLst>
                  <a:gs pos="0">
                    <a:srgbClr val="2C5D98"/>
                  </a:gs>
                  <a:gs pos="80000">
                    <a:srgbClr val="3C7BC7"/>
                  </a:gs>
                  <a:gs pos="100000">
                    <a:srgbClr val="3A7CCB"/>
                  </a:gs>
                </a:gsLst>
              </a:gradFill>
              <a:ln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CA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99" name="Group 61"/>
          <p:cNvGrpSpPr/>
          <p:nvPr/>
        </p:nvGrpSpPr>
        <p:grpSpPr>
          <a:xfrm>
            <a:off x="2021840" y="4257199"/>
            <a:ext cx="4122738" cy="1990726"/>
            <a:chOff x="838200" y="4267200"/>
            <a:chExt cx="4122738" cy="1990726"/>
          </a:xfrm>
        </p:grpSpPr>
        <p:sp>
          <p:nvSpPr>
            <p:cNvPr id="100" name="Rectangle 3"/>
            <p:cNvSpPr/>
            <p:nvPr/>
          </p:nvSpPr>
          <p:spPr bwMode="auto">
            <a:xfrm>
              <a:off x="838200" y="4402138"/>
              <a:ext cx="1584325" cy="1171575"/>
            </a:xfrm>
            <a:prstGeom prst="rect">
              <a:avLst/>
            </a:prstGeom>
            <a:gradFill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</a:gradFill>
            <a:ln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/>
                <a:t>线程块</a:t>
              </a:r>
              <a:endParaRPr lang="en-CA" dirty="0"/>
            </a:p>
          </p:txBody>
        </p:sp>
        <p:sp>
          <p:nvSpPr>
            <p:cNvPr id="101" name="Right Arrow 4"/>
            <p:cNvSpPr/>
            <p:nvPr/>
          </p:nvSpPr>
          <p:spPr bwMode="auto">
            <a:xfrm>
              <a:off x="2532063" y="4808538"/>
              <a:ext cx="936625" cy="358775"/>
            </a:xfrm>
            <a:prstGeom prst="rightArrow">
              <a:avLst/>
            </a:prstGeom>
            <a:gradFill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</a:gradFill>
            <a:ln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CA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2" name="Rounded Rectangle 5"/>
            <p:cNvSpPr/>
            <p:nvPr/>
          </p:nvSpPr>
          <p:spPr bwMode="auto">
            <a:xfrm>
              <a:off x="3643313" y="4267200"/>
              <a:ext cx="1300163" cy="365125"/>
            </a:xfrm>
            <a:prstGeom prst="roundRect">
              <a:avLst/>
            </a:prstGeom>
            <a:gradFill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</a:gradFill>
            <a:ln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dirty="0"/>
                <a:t>32 </a:t>
              </a:r>
              <a:r>
                <a:rPr lang="en-CA" sz="1600" dirty="0"/>
                <a:t>Threads</a:t>
              </a:r>
            </a:p>
          </p:txBody>
        </p:sp>
        <p:sp>
          <p:nvSpPr>
            <p:cNvPr id="103" name="Rounded Rectangle 6"/>
            <p:cNvSpPr/>
            <p:nvPr/>
          </p:nvSpPr>
          <p:spPr bwMode="auto">
            <a:xfrm>
              <a:off x="3643313" y="4699000"/>
              <a:ext cx="1300163" cy="365125"/>
            </a:xfrm>
            <a:prstGeom prst="roundRect">
              <a:avLst/>
            </a:prstGeom>
            <a:gradFill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</a:gradFill>
            <a:ln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600" dirty="0"/>
                <a:t>32 Threads</a:t>
              </a:r>
            </a:p>
          </p:txBody>
        </p:sp>
        <p:sp>
          <p:nvSpPr>
            <p:cNvPr id="104" name="Rounded Rectangle 7"/>
            <p:cNvSpPr/>
            <p:nvPr/>
          </p:nvSpPr>
          <p:spPr bwMode="auto">
            <a:xfrm>
              <a:off x="3660775" y="5495925"/>
              <a:ext cx="1300163" cy="365125"/>
            </a:xfrm>
            <a:prstGeom prst="roundRect">
              <a:avLst/>
            </a:prstGeom>
            <a:gradFill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</a:gradFill>
            <a:ln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1600" dirty="0"/>
                <a:t>32 Threads</a:t>
              </a:r>
            </a:p>
          </p:txBody>
        </p:sp>
        <p:sp>
          <p:nvSpPr>
            <p:cNvPr id="105" name="Oval 8"/>
            <p:cNvSpPr/>
            <p:nvPr/>
          </p:nvSpPr>
          <p:spPr bwMode="auto">
            <a:xfrm>
              <a:off x="4287838" y="5129213"/>
              <a:ext cx="46038" cy="46038"/>
            </a:xfrm>
            <a:prstGeom prst="ellipse">
              <a:avLst/>
            </a:prstGeom>
            <a:gradFill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</a:gradFill>
            <a:ln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CA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6" name="Oval 9"/>
            <p:cNvSpPr/>
            <p:nvPr/>
          </p:nvSpPr>
          <p:spPr bwMode="auto">
            <a:xfrm>
              <a:off x="4287838" y="5248275"/>
              <a:ext cx="46038" cy="46038"/>
            </a:xfrm>
            <a:prstGeom prst="ellipse">
              <a:avLst/>
            </a:prstGeom>
            <a:gradFill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</a:gradFill>
            <a:ln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CA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7" name="Oval 11"/>
            <p:cNvSpPr/>
            <p:nvPr/>
          </p:nvSpPr>
          <p:spPr bwMode="auto">
            <a:xfrm>
              <a:off x="4294188" y="5378450"/>
              <a:ext cx="44450" cy="46038"/>
            </a:xfrm>
            <a:prstGeom prst="ellipse">
              <a:avLst/>
            </a:prstGeom>
            <a:gradFill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</a:gradFill>
            <a:ln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CA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8" name="TextBox 12"/>
            <p:cNvSpPr txBox="1">
              <a:spLocks noChangeArrowheads="1"/>
            </p:cNvSpPr>
            <p:nvPr/>
          </p:nvSpPr>
          <p:spPr bwMode="auto">
            <a:xfrm>
              <a:off x="3663950" y="5891213"/>
              <a:ext cx="1282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b="1" dirty="0">
                  <a:latin typeface="Calibri" pitchFamily="34" charset="0"/>
                </a:rPr>
                <a:t>Warps</a:t>
              </a:r>
              <a:endParaRPr lang="en-CA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11116366" cy="431609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集成了可视化性能分析工具</a:t>
            </a:r>
            <a:r>
              <a:rPr lang="en-US" altLang="zh-CN" sz="28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AerialVision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-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visualizer_enabled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选项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806" y="3189941"/>
            <a:ext cx="6056894" cy="3095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怎么使用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性能可视化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30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3208633"/>
            <a:ext cx="5572166" cy="30765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1368714" y="6174292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全局</a:t>
            </a:r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IPC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和平均存储队列占用率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E6B22-FB41-4C9C-9DB3-EFAC995C4291}"/>
              </a:ext>
            </a:extLst>
          </p:cNvPr>
          <p:cNvSpPr txBox="1"/>
          <p:nvPr/>
        </p:nvSpPr>
        <p:spPr>
          <a:xfrm>
            <a:off x="7048500" y="6174292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动态</a:t>
            </a:r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Warp</a:t>
            </a:r>
            <a:r>
              <a:rPr lang="zh-CN" altLang="en-US" sz="1600" b="1" dirty="0" smtClean="0">
                <a:solidFill>
                  <a:schemeClr val="accent5">
                    <a:lumMod val="7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数量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b="49831"/>
          <a:stretch/>
        </p:blipFill>
        <p:spPr>
          <a:xfrm>
            <a:off x="406401" y="2003769"/>
            <a:ext cx="5495965" cy="13236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50168"/>
          <a:stretch/>
        </p:blipFill>
        <p:spPr>
          <a:xfrm>
            <a:off x="5978567" y="2003294"/>
            <a:ext cx="5495965" cy="131477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8114" y="6477340"/>
            <a:ext cx="11114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 </a:t>
            </a:r>
            <a:r>
              <a:rPr lang="en-US" altLang="zh-CN" dirty="0"/>
              <a:t>Aaron Ariel</a:t>
            </a:r>
            <a:r>
              <a:rPr lang="en-US" altLang="zh-CN" dirty="0" smtClean="0"/>
              <a:t>, et al., Visualizing Complex Dynamics in Many-Core Accelerator Architectures, ISPASS’10.</a:t>
            </a:r>
          </a:p>
        </p:txBody>
      </p:sp>
    </p:spTree>
    <p:extLst>
      <p:ext uri="{BB962C8B-B14F-4D97-AF65-F5344CB8AC3E}">
        <p14:creationId xmlns:p14="http://schemas.microsoft.com/office/powerpoint/2010/main" val="36632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四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、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模拟的缺陷</a:t>
            </a:r>
            <a:endParaRPr lang="zh-CN" altLang="en-US" sz="4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模拟的缺点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32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5"/>
            <a:ext cx="10516926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无法模拟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PCIe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接口传输数据的时间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必须动态链接：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--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cudart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shared</a:t>
            </a:r>
          </a:p>
          <a:p>
            <a:pPr lvl="1"/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提供了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CUDA Runtime API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，编译成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libcudart.so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动态库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仿真时要用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libcudart.so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替换掉本机的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libcudart.so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支持功耗评估，不</a:t>
            </a: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支持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面积评估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集成了功耗评估模型</a:t>
            </a:r>
            <a:r>
              <a:rPr lang="en-US" altLang="zh-CN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 </a:t>
            </a:r>
            <a:r>
              <a:rPr lang="en-US" altLang="zh-CN" sz="24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Wattch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代码量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大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串行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模拟，速度慢</a:t>
            </a:r>
            <a:endParaRPr lang="en-US" altLang="zh-CN" sz="28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8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五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、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的升级版</a:t>
            </a:r>
            <a:r>
              <a:rPr lang="en-US" altLang="zh-CN" sz="4000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Accel</a:t>
            </a:r>
            <a:r>
              <a:rPr lang="en-US" altLang="zh-CN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-Sim</a:t>
            </a:r>
            <a:r>
              <a:rPr lang="zh-CN" altLang="en-US" sz="40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5992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硬件架构每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1~2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年更换一次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34</a:t>
            </a:fld>
            <a:endParaRPr lang="en-US"/>
          </a:p>
        </p:txBody>
      </p:sp>
      <p:cxnSp>
        <p:nvCxnSpPr>
          <p:cNvPr id="103" name="Straight Connector 4">
            <a:extLst>
              <a:ext uri="{FF2B5EF4-FFF2-40B4-BE49-F238E27FC236}">
                <a16:creationId xmlns:a16="http://schemas.microsoft.com/office/drawing/2014/main" id="{BC3D8D62-4B82-4392-B97C-C423D325448E}"/>
              </a:ext>
            </a:extLst>
          </p:cNvPr>
          <p:cNvCxnSpPr>
            <a:cxnSpLocks/>
          </p:cNvCxnSpPr>
          <p:nvPr/>
        </p:nvCxnSpPr>
        <p:spPr>
          <a:xfrm>
            <a:off x="981426" y="3981688"/>
            <a:ext cx="10628122" cy="229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5">
            <a:extLst>
              <a:ext uri="{FF2B5EF4-FFF2-40B4-BE49-F238E27FC236}">
                <a16:creationId xmlns:a16="http://schemas.microsoft.com/office/drawing/2014/main" id="{008FCF2B-6787-4BA0-B2ED-7B1EEF3C28E2}"/>
              </a:ext>
            </a:extLst>
          </p:cNvPr>
          <p:cNvSpPr txBox="1"/>
          <p:nvPr/>
        </p:nvSpPr>
        <p:spPr>
          <a:xfrm>
            <a:off x="1352746" y="3655724"/>
            <a:ext cx="2091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2009</a:t>
            </a:r>
          </a:p>
        </p:txBody>
      </p:sp>
      <p:cxnSp>
        <p:nvCxnSpPr>
          <p:cNvPr id="105" name="Straight Arrow Connector 7">
            <a:extLst>
              <a:ext uri="{FF2B5EF4-FFF2-40B4-BE49-F238E27FC236}">
                <a16:creationId xmlns:a16="http://schemas.microsoft.com/office/drawing/2014/main" id="{4C6C9976-7B1B-4F6D-AF20-7AA528BF29FA}"/>
              </a:ext>
            </a:extLst>
          </p:cNvPr>
          <p:cNvCxnSpPr>
            <a:cxnSpLocks/>
          </p:cNvCxnSpPr>
          <p:nvPr/>
        </p:nvCxnSpPr>
        <p:spPr>
          <a:xfrm flipV="1">
            <a:off x="1604834" y="4033735"/>
            <a:ext cx="0" cy="7541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TextBox 8">
            <a:extLst>
              <a:ext uri="{FF2B5EF4-FFF2-40B4-BE49-F238E27FC236}">
                <a16:creationId xmlns:a16="http://schemas.microsoft.com/office/drawing/2014/main" id="{A070BB41-567D-4C68-8146-6724CE16C969}"/>
              </a:ext>
            </a:extLst>
          </p:cNvPr>
          <p:cNvSpPr txBox="1"/>
          <p:nvPr/>
        </p:nvSpPr>
        <p:spPr>
          <a:xfrm>
            <a:off x="758608" y="5442924"/>
            <a:ext cx="1800551" cy="723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Fermi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sm20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Caches/Atomics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Dual warp scheduler</a:t>
            </a:r>
          </a:p>
        </p:txBody>
      </p:sp>
      <p:sp>
        <p:nvSpPr>
          <p:cNvPr id="107" name="TextBox 9">
            <a:extLst>
              <a:ext uri="{FF2B5EF4-FFF2-40B4-BE49-F238E27FC236}">
                <a16:creationId xmlns:a16="http://schemas.microsoft.com/office/drawing/2014/main" id="{70EB9DAE-781E-4CE5-9FC5-D0D14E13D179}"/>
              </a:ext>
            </a:extLst>
          </p:cNvPr>
          <p:cNvSpPr txBox="1"/>
          <p:nvPr/>
        </p:nvSpPr>
        <p:spPr>
          <a:xfrm>
            <a:off x="2337510" y="3652499"/>
            <a:ext cx="967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2011</a:t>
            </a:r>
          </a:p>
        </p:txBody>
      </p:sp>
      <p:sp>
        <p:nvSpPr>
          <p:cNvPr id="108" name="TextBox 10">
            <a:extLst>
              <a:ext uri="{FF2B5EF4-FFF2-40B4-BE49-F238E27FC236}">
                <a16:creationId xmlns:a16="http://schemas.microsoft.com/office/drawing/2014/main" id="{368C7E9B-C4D2-4B3E-B688-492BD371DA50}"/>
              </a:ext>
            </a:extLst>
          </p:cNvPr>
          <p:cNvSpPr txBox="1"/>
          <p:nvPr/>
        </p:nvSpPr>
        <p:spPr>
          <a:xfrm>
            <a:off x="3658258" y="3652499"/>
            <a:ext cx="124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2013</a:t>
            </a:r>
          </a:p>
        </p:txBody>
      </p:sp>
      <p:sp>
        <p:nvSpPr>
          <p:cNvPr id="109" name="TextBox 12">
            <a:extLst>
              <a:ext uri="{FF2B5EF4-FFF2-40B4-BE49-F238E27FC236}">
                <a16:creationId xmlns:a16="http://schemas.microsoft.com/office/drawing/2014/main" id="{06A82287-6AF5-479D-A3A5-6F569714CE2D}"/>
              </a:ext>
            </a:extLst>
          </p:cNvPr>
          <p:cNvSpPr txBox="1"/>
          <p:nvPr/>
        </p:nvSpPr>
        <p:spPr>
          <a:xfrm>
            <a:off x="5046793" y="3659282"/>
            <a:ext cx="967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2015</a:t>
            </a:r>
          </a:p>
        </p:txBody>
      </p:sp>
      <p:sp>
        <p:nvSpPr>
          <p:cNvPr id="110" name="TextBox 13">
            <a:extLst>
              <a:ext uri="{FF2B5EF4-FFF2-40B4-BE49-F238E27FC236}">
                <a16:creationId xmlns:a16="http://schemas.microsoft.com/office/drawing/2014/main" id="{6D0920F8-23DF-4099-92FE-6E5C16874C1E}"/>
              </a:ext>
            </a:extLst>
          </p:cNvPr>
          <p:cNvSpPr txBox="1"/>
          <p:nvPr/>
        </p:nvSpPr>
        <p:spPr>
          <a:xfrm>
            <a:off x="6594301" y="3659854"/>
            <a:ext cx="967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2017</a:t>
            </a:r>
          </a:p>
        </p:txBody>
      </p:sp>
      <p:sp>
        <p:nvSpPr>
          <p:cNvPr id="111" name="TextBox 15">
            <a:extLst>
              <a:ext uri="{FF2B5EF4-FFF2-40B4-BE49-F238E27FC236}">
                <a16:creationId xmlns:a16="http://schemas.microsoft.com/office/drawing/2014/main" id="{63C29BDC-45AE-4E48-BCBB-0E1F6DE50B6C}"/>
              </a:ext>
            </a:extLst>
          </p:cNvPr>
          <p:cNvSpPr txBox="1"/>
          <p:nvPr/>
        </p:nvSpPr>
        <p:spPr>
          <a:xfrm>
            <a:off x="7819912" y="3667543"/>
            <a:ext cx="1425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2019</a:t>
            </a:r>
          </a:p>
        </p:txBody>
      </p:sp>
      <p:sp>
        <p:nvSpPr>
          <p:cNvPr id="112" name="TextBox 16">
            <a:extLst>
              <a:ext uri="{FF2B5EF4-FFF2-40B4-BE49-F238E27FC236}">
                <a16:creationId xmlns:a16="http://schemas.microsoft.com/office/drawing/2014/main" id="{94523F6E-9566-484B-AD69-142EC9A577EA}"/>
              </a:ext>
            </a:extLst>
          </p:cNvPr>
          <p:cNvSpPr txBox="1"/>
          <p:nvPr/>
        </p:nvSpPr>
        <p:spPr>
          <a:xfrm>
            <a:off x="9320328" y="3658325"/>
            <a:ext cx="1425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2021</a:t>
            </a:r>
          </a:p>
        </p:txBody>
      </p:sp>
      <p:cxnSp>
        <p:nvCxnSpPr>
          <p:cNvPr id="113" name="Straight Arrow Connector 17">
            <a:extLst>
              <a:ext uri="{FF2B5EF4-FFF2-40B4-BE49-F238E27FC236}">
                <a16:creationId xmlns:a16="http://schemas.microsoft.com/office/drawing/2014/main" id="{B5B8853E-2A72-46A7-90F8-8E0F8A1D624E}"/>
              </a:ext>
            </a:extLst>
          </p:cNvPr>
          <p:cNvCxnSpPr>
            <a:cxnSpLocks/>
          </p:cNvCxnSpPr>
          <p:nvPr/>
        </p:nvCxnSpPr>
        <p:spPr>
          <a:xfrm>
            <a:off x="2838779" y="3084903"/>
            <a:ext cx="0" cy="826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8">
            <a:extLst>
              <a:ext uri="{FF2B5EF4-FFF2-40B4-BE49-F238E27FC236}">
                <a16:creationId xmlns:a16="http://schemas.microsoft.com/office/drawing/2014/main" id="{A11DC21A-0B48-4C46-9ADD-8554BFC77DB5}"/>
              </a:ext>
            </a:extLst>
          </p:cNvPr>
          <p:cNvSpPr txBox="1"/>
          <p:nvPr/>
        </p:nvSpPr>
        <p:spPr>
          <a:xfrm>
            <a:off x="2048663" y="2118474"/>
            <a:ext cx="401454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         </a:t>
            </a:r>
            <a:r>
              <a:rPr lang="en-US" sz="1100" b="1" dirty="0">
                <a:solidFill>
                  <a:schemeClr val="accent1"/>
                </a:solidFill>
              </a:rPr>
              <a:t>Kepler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sm30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DP unit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Dynamic Parallelism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Dual issue</a:t>
            </a:r>
          </a:p>
        </p:txBody>
      </p:sp>
      <p:cxnSp>
        <p:nvCxnSpPr>
          <p:cNvPr id="115" name="Straight Arrow Connector 19">
            <a:extLst>
              <a:ext uri="{FF2B5EF4-FFF2-40B4-BE49-F238E27FC236}">
                <a16:creationId xmlns:a16="http://schemas.microsoft.com/office/drawing/2014/main" id="{6B2A85FD-ACD0-45ED-B2AB-98D4924D68AC}"/>
              </a:ext>
            </a:extLst>
          </p:cNvPr>
          <p:cNvCxnSpPr>
            <a:cxnSpLocks/>
          </p:cNvCxnSpPr>
          <p:nvPr/>
        </p:nvCxnSpPr>
        <p:spPr>
          <a:xfrm flipV="1">
            <a:off x="3909647" y="4078537"/>
            <a:ext cx="0" cy="8473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0">
            <a:extLst>
              <a:ext uri="{FF2B5EF4-FFF2-40B4-BE49-F238E27FC236}">
                <a16:creationId xmlns:a16="http://schemas.microsoft.com/office/drawing/2014/main" id="{63620C97-1789-41CF-A68A-7391657C40C8}"/>
              </a:ext>
            </a:extLst>
          </p:cNvPr>
          <p:cNvSpPr txBox="1"/>
          <p:nvPr/>
        </p:nvSpPr>
        <p:spPr>
          <a:xfrm>
            <a:off x="3142580" y="5614577"/>
            <a:ext cx="166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Maxwell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sm50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 err="1"/>
              <a:t>Subcore</a:t>
            </a:r>
            <a:r>
              <a:rPr lang="en-US" sz="1000" b="1" dirty="0"/>
              <a:t> model</a:t>
            </a:r>
          </a:p>
        </p:txBody>
      </p:sp>
      <p:cxnSp>
        <p:nvCxnSpPr>
          <p:cNvPr id="117" name="Straight Arrow Connector 21">
            <a:extLst>
              <a:ext uri="{FF2B5EF4-FFF2-40B4-BE49-F238E27FC236}">
                <a16:creationId xmlns:a16="http://schemas.microsoft.com/office/drawing/2014/main" id="{FA00228B-DF33-48E1-ACAA-FC9490569C94}"/>
              </a:ext>
            </a:extLst>
          </p:cNvPr>
          <p:cNvCxnSpPr>
            <a:cxnSpLocks/>
          </p:cNvCxnSpPr>
          <p:nvPr/>
        </p:nvCxnSpPr>
        <p:spPr>
          <a:xfrm>
            <a:off x="5559886" y="3084903"/>
            <a:ext cx="0" cy="835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22">
            <a:extLst>
              <a:ext uri="{FF2B5EF4-FFF2-40B4-BE49-F238E27FC236}">
                <a16:creationId xmlns:a16="http://schemas.microsoft.com/office/drawing/2014/main" id="{417513F1-0625-463E-9573-1CFF73B9CAB7}"/>
              </a:ext>
            </a:extLst>
          </p:cNvPr>
          <p:cNvSpPr txBox="1"/>
          <p:nvPr/>
        </p:nvSpPr>
        <p:spPr>
          <a:xfrm>
            <a:off x="4559564" y="1897028"/>
            <a:ext cx="303815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          </a:t>
            </a:r>
            <a:r>
              <a:rPr lang="en-US" sz="1100" b="1" dirty="0">
                <a:solidFill>
                  <a:schemeClr val="accent1"/>
                </a:solidFill>
              </a:rPr>
              <a:t>Pascal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Unified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HBM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FP16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Streaming l1 cache</a:t>
            </a:r>
          </a:p>
        </p:txBody>
      </p:sp>
      <p:cxnSp>
        <p:nvCxnSpPr>
          <p:cNvPr id="119" name="Straight Arrow Connector 23">
            <a:extLst>
              <a:ext uri="{FF2B5EF4-FFF2-40B4-BE49-F238E27FC236}">
                <a16:creationId xmlns:a16="http://schemas.microsoft.com/office/drawing/2014/main" id="{0CA8ED73-9666-4FC8-9821-6160F93D4F9D}"/>
              </a:ext>
            </a:extLst>
          </p:cNvPr>
          <p:cNvCxnSpPr>
            <a:cxnSpLocks/>
          </p:cNvCxnSpPr>
          <p:nvPr/>
        </p:nvCxnSpPr>
        <p:spPr>
          <a:xfrm flipV="1">
            <a:off x="6860948" y="4128664"/>
            <a:ext cx="1" cy="806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25">
            <a:extLst>
              <a:ext uri="{FF2B5EF4-FFF2-40B4-BE49-F238E27FC236}">
                <a16:creationId xmlns:a16="http://schemas.microsoft.com/office/drawing/2014/main" id="{DE998F36-A6D9-4066-A4B5-448F2F8BA936}"/>
              </a:ext>
            </a:extLst>
          </p:cNvPr>
          <p:cNvCxnSpPr>
            <a:cxnSpLocks/>
          </p:cNvCxnSpPr>
          <p:nvPr/>
        </p:nvCxnSpPr>
        <p:spPr>
          <a:xfrm>
            <a:off x="8342032" y="3084903"/>
            <a:ext cx="0" cy="826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27">
            <a:extLst>
              <a:ext uri="{FF2B5EF4-FFF2-40B4-BE49-F238E27FC236}">
                <a16:creationId xmlns:a16="http://schemas.microsoft.com/office/drawing/2014/main" id="{2A387AB0-95BC-469D-9636-B075399CD155}"/>
              </a:ext>
            </a:extLst>
          </p:cNvPr>
          <p:cNvCxnSpPr>
            <a:cxnSpLocks/>
          </p:cNvCxnSpPr>
          <p:nvPr/>
        </p:nvCxnSpPr>
        <p:spPr>
          <a:xfrm flipH="1" flipV="1">
            <a:off x="9607485" y="4128108"/>
            <a:ext cx="22878" cy="7482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28">
            <a:extLst>
              <a:ext uri="{FF2B5EF4-FFF2-40B4-BE49-F238E27FC236}">
                <a16:creationId xmlns:a16="http://schemas.microsoft.com/office/drawing/2014/main" id="{AF9BD798-1510-4623-B5CC-906F3D5E614C}"/>
              </a:ext>
            </a:extLst>
          </p:cNvPr>
          <p:cNvSpPr txBox="1"/>
          <p:nvPr/>
        </p:nvSpPr>
        <p:spPr>
          <a:xfrm>
            <a:off x="8663380" y="5599187"/>
            <a:ext cx="2048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Ampere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sm80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Sparse tensor 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Asynchronous copy and barriers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HBM2</a:t>
            </a:r>
          </a:p>
          <a:p>
            <a:endParaRPr lang="en-US" sz="1100" b="1" dirty="0"/>
          </a:p>
        </p:txBody>
      </p:sp>
      <p:sp>
        <p:nvSpPr>
          <p:cNvPr id="123" name="TextBox 78">
            <a:extLst>
              <a:ext uri="{FF2B5EF4-FFF2-40B4-BE49-F238E27FC236}">
                <a16:creationId xmlns:a16="http://schemas.microsoft.com/office/drawing/2014/main" id="{3807C62B-5030-467E-BE57-5F792AAF583E}"/>
              </a:ext>
            </a:extLst>
          </p:cNvPr>
          <p:cNvSpPr txBox="1"/>
          <p:nvPr/>
        </p:nvSpPr>
        <p:spPr>
          <a:xfrm>
            <a:off x="5811192" y="5536296"/>
            <a:ext cx="22839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Volta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sm70 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Scoped synchronization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Tensor cores &amp; INT unit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Independent threads SIMT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Cooperative Groups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r>
              <a:rPr lang="en-US" sz="1000" b="1" dirty="0"/>
              <a:t>Unified adaptive cache</a:t>
            </a:r>
          </a:p>
          <a:p>
            <a:pPr marL="411480" indent="-411480">
              <a:buFont typeface="Arial" panose="020B0604020202020204" pitchFamily="34" charset="0"/>
              <a:buChar char="•"/>
            </a:pPr>
            <a:endParaRPr lang="en-US" sz="1050" b="1" dirty="0"/>
          </a:p>
        </p:txBody>
      </p:sp>
      <p:sp>
        <p:nvSpPr>
          <p:cNvPr id="124" name="TextBox 81">
            <a:extLst>
              <a:ext uri="{FF2B5EF4-FFF2-40B4-BE49-F238E27FC236}">
                <a16:creationId xmlns:a16="http://schemas.microsoft.com/office/drawing/2014/main" id="{192BA0FE-0F20-458A-AB1A-6DB63877814A}"/>
              </a:ext>
            </a:extLst>
          </p:cNvPr>
          <p:cNvSpPr txBox="1"/>
          <p:nvPr/>
        </p:nvSpPr>
        <p:spPr>
          <a:xfrm>
            <a:off x="7553269" y="2163926"/>
            <a:ext cx="17170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Turing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 err="1"/>
              <a:t>mISA</a:t>
            </a:r>
            <a:r>
              <a:rPr lang="en-US" sz="1000" b="1" dirty="0"/>
              <a:t> sm75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New tensor 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RT-cores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b="1" dirty="0"/>
              <a:t>UDP cores</a:t>
            </a:r>
          </a:p>
        </p:txBody>
      </p:sp>
      <p:pic>
        <p:nvPicPr>
          <p:cNvPr id="125" name="Picture 2" descr="Pascal (microarchitecture) - Wikipedia">
            <a:extLst>
              <a:ext uri="{FF2B5EF4-FFF2-40B4-BE49-F238E27FC236}">
                <a16:creationId xmlns:a16="http://schemas.microsoft.com/office/drawing/2014/main" id="{AA944064-6DC0-45C0-82E5-D1ED0B69C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2" y="1068000"/>
            <a:ext cx="1204272" cy="89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" descr="NVIDIA Waves Goodbye to Their Fermi Graphics Cards | TechPowerUp">
            <a:extLst>
              <a:ext uri="{FF2B5EF4-FFF2-40B4-BE49-F238E27FC236}">
                <a16:creationId xmlns:a16="http://schemas.microsoft.com/office/drawing/2014/main" id="{353DE8D5-7934-4383-8BAA-D8ED45270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50" y="4846769"/>
            <a:ext cx="949368" cy="5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6" descr="Nvidia brings Kepler to the masses with $229 GTX 660 - ExtremeTech">
            <a:extLst>
              <a:ext uri="{FF2B5EF4-FFF2-40B4-BE49-F238E27FC236}">
                <a16:creationId xmlns:a16="http://schemas.microsoft.com/office/drawing/2014/main" id="{995ACD29-BEA7-4AEC-91E4-A8323BB2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80" y="1548704"/>
            <a:ext cx="1115416" cy="61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>
            <a:extLst>
              <a:ext uri="{FF2B5EF4-FFF2-40B4-BE49-F238E27FC236}">
                <a16:creationId xmlns:a16="http://schemas.microsoft.com/office/drawing/2014/main" id="{45F1ADDF-48DD-475C-86A1-9D8C2B892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44" y="4744549"/>
            <a:ext cx="1342576" cy="76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0" descr="PNY GeForce GTX 670 Graphics Card VCGGTX670XPB: Amazon.in ...">
            <a:extLst>
              <a:ext uri="{FF2B5EF4-FFF2-40B4-BE49-F238E27FC236}">
                <a16:creationId xmlns:a16="http://schemas.microsoft.com/office/drawing/2014/main" id="{D27A2435-6F72-4271-9FA4-0298DD2A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22" y="4767192"/>
            <a:ext cx="1005370" cy="8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4">
            <a:extLst>
              <a:ext uri="{FF2B5EF4-FFF2-40B4-BE49-F238E27FC236}">
                <a16:creationId xmlns:a16="http://schemas.microsoft.com/office/drawing/2014/main" id="{B4A5CB3E-3F12-4668-A62B-7366FB9C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99" y="1068000"/>
            <a:ext cx="1121866" cy="11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" name="Straight Arrow Connector 96">
            <a:extLst>
              <a:ext uri="{FF2B5EF4-FFF2-40B4-BE49-F238E27FC236}">
                <a16:creationId xmlns:a16="http://schemas.microsoft.com/office/drawing/2014/main" id="{08420169-2EEC-47B0-9055-6DC799082C00}"/>
              </a:ext>
            </a:extLst>
          </p:cNvPr>
          <p:cNvCxnSpPr>
            <a:cxnSpLocks/>
          </p:cNvCxnSpPr>
          <p:nvPr/>
        </p:nvCxnSpPr>
        <p:spPr>
          <a:xfrm>
            <a:off x="10659180" y="3084903"/>
            <a:ext cx="0" cy="826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97">
            <a:extLst>
              <a:ext uri="{FF2B5EF4-FFF2-40B4-BE49-F238E27FC236}">
                <a16:creationId xmlns:a16="http://schemas.microsoft.com/office/drawing/2014/main" id="{B773B4DE-D404-405B-B545-B4E6C08281B4}"/>
              </a:ext>
            </a:extLst>
          </p:cNvPr>
          <p:cNvSpPr txBox="1"/>
          <p:nvPr/>
        </p:nvSpPr>
        <p:spPr>
          <a:xfrm>
            <a:off x="9825024" y="1835178"/>
            <a:ext cx="178488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Hopper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err="1" smtClean="0"/>
              <a:t>mISA</a:t>
            </a:r>
            <a:r>
              <a:rPr lang="en-US" altLang="zh-CN" sz="1100" b="1" dirty="0" smtClean="0"/>
              <a:t> sm90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smtClean="0"/>
              <a:t>FP8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smtClean="0"/>
              <a:t>Transformer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smtClean="0"/>
              <a:t>New tensor 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smtClean="0"/>
              <a:t>New </a:t>
            </a:r>
            <a:r>
              <a:rPr lang="en-US" altLang="zh-CN" sz="1100" b="1" dirty="0" err="1" smtClean="0"/>
              <a:t>NVLink</a:t>
            </a:r>
            <a:endParaRPr lang="en-US" altLang="zh-CN" sz="11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100" b="1" dirty="0" smtClean="0"/>
              <a:t>New </a:t>
            </a:r>
            <a:r>
              <a:rPr lang="en-US" altLang="zh-CN" sz="1100" b="1" dirty="0" err="1" smtClean="0"/>
              <a:t>NVSwitch</a:t>
            </a:r>
            <a:endParaRPr lang="en-US" altLang="zh-CN" sz="1100" b="1" dirty="0"/>
          </a:p>
        </p:txBody>
      </p:sp>
      <p:pic>
        <p:nvPicPr>
          <p:cNvPr id="1026" name="Picture 2" descr="A100 GPU 的图像结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1" b="11466"/>
          <a:stretch/>
        </p:blipFill>
        <p:spPr bwMode="auto">
          <a:xfrm>
            <a:off x="8974626" y="4787888"/>
            <a:ext cx="128859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2" y="905140"/>
            <a:ext cx="1299570" cy="97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6">
            <a:extLst>
              <a:ext uri="{FF2B5EF4-FFF2-40B4-BE49-F238E27FC236}">
                <a16:creationId xmlns:a16="http://schemas.microsoft.com/office/drawing/2014/main" id="{94523F6E-9566-484B-AD69-142EC9A577EA}"/>
              </a:ext>
            </a:extLst>
          </p:cNvPr>
          <p:cNvSpPr txBox="1"/>
          <p:nvPr/>
        </p:nvSpPr>
        <p:spPr>
          <a:xfrm>
            <a:off x="10107873" y="3666706"/>
            <a:ext cx="1425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2022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325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当前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模拟的缺点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35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0516926" cy="54844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指令集架构抽象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硬件使用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mISA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指令集，在运行时实时编译将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vISA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转换为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mISA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不提供给用户编程指导</a:t>
            </a: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但</a:t>
            </a: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CUDNN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和</a:t>
            </a:r>
            <a:r>
              <a:rPr lang="en-US" altLang="zh-CN" sz="2200" dirty="0" err="1">
                <a:latin typeface="苹方 常规" panose="020B0300000000000000" pitchFamily="34" charset="-122"/>
                <a:ea typeface="苹方 常规" panose="020B0300000000000000" pitchFamily="34" charset="-122"/>
              </a:rPr>
              <a:t>CuBLAS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是官方通过</a:t>
            </a: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手工调优，需要支持</a:t>
            </a: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</a:t>
            </a: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硬件变化太快，支持所有</a:t>
            </a: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en-US" altLang="zh-CN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sz="22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模拟工程量大</a:t>
            </a: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不详细的性能模型没有持续</a:t>
            </a:r>
            <a:r>
              <a:rPr lang="en-US" altLang="zh-CN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/</a:t>
            </a:r>
            <a:r>
              <a:rPr lang="zh-CN" altLang="en-US" sz="28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充分验证</a:t>
            </a:r>
            <a:endParaRPr lang="en-US" altLang="zh-CN" sz="28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24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随着模拟器细节的提升，并与工业界保持同步，高效的方案可能变化</a:t>
            </a:r>
            <a:endParaRPr lang="en-US" altLang="zh-CN" sz="24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模拟器开发前期确定的最优方案，可能随着模拟器的细节提升变得不高效</a:t>
            </a:r>
            <a:endParaRPr lang="en-US" altLang="zh-CN" sz="2200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1143000" lvl="3">
              <a:spcBef>
                <a:spcPts val="1000"/>
              </a:spcBef>
            </a:pPr>
            <a:r>
              <a:rPr lang="zh-CN" altLang="en-US" sz="2200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模拟器开发前期确定的次优方案，可能随着模拟器的细节提升变得更高效</a:t>
            </a: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动机</a:t>
            </a:r>
            <a:endParaRPr lang="en-US" altLang="zh-CN" sz="2200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研究人员如何每年半快速模拟一个新的、通常没有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指导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mISA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？</a:t>
            </a: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一旦功能正确，如何对硬件架构的更改检测和建模？</a:t>
            </a: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什么可持续的、严格的验证机制，来确保新的模拟器仍与工业设计接近？</a:t>
            </a:r>
          </a:p>
          <a:p>
            <a:pPr lvl="1"/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7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Accel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-Sim</a:t>
            </a:r>
            <a:r>
              <a:rPr lang="en-US" altLang="zh-CN" sz="2400" dirty="0">
                <a:solidFill>
                  <a:srgbClr val="00B0F0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[1]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的整体结构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36</a:t>
            </a:fld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451006" y="1009274"/>
            <a:ext cx="11312823" cy="5066444"/>
            <a:chOff x="1380857" y="2739945"/>
            <a:chExt cx="14798308" cy="7113674"/>
          </a:xfrm>
        </p:grpSpPr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8A6E987C-861B-4EF7-8D9C-3C823AD892FC}"/>
                </a:ext>
              </a:extLst>
            </p:cNvPr>
            <p:cNvSpPr/>
            <p:nvPr/>
          </p:nvSpPr>
          <p:spPr>
            <a:xfrm>
              <a:off x="9405902" y="5662714"/>
              <a:ext cx="771608" cy="1079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Rectangle 7">
              <a:extLst>
                <a:ext uri="{FF2B5EF4-FFF2-40B4-BE49-F238E27FC236}">
                  <a16:creationId xmlns:a16="http://schemas.microsoft.com/office/drawing/2014/main" id="{EF8E6FEE-002F-49E7-82A1-CF0D7E7E21FE}"/>
                </a:ext>
              </a:extLst>
            </p:cNvPr>
            <p:cNvSpPr/>
            <p:nvPr/>
          </p:nvSpPr>
          <p:spPr>
            <a:xfrm>
              <a:off x="2739806" y="4355600"/>
              <a:ext cx="2584770" cy="1066939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(“FADD”, FPU)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(“IADD”, INT)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</a:p>
          </p:txBody>
        </p:sp>
        <p:sp>
          <p:nvSpPr>
            <p:cNvPr id="51" name="TextBox 8">
              <a:extLst>
                <a:ext uri="{FF2B5EF4-FFF2-40B4-BE49-F238E27FC236}">
                  <a16:creationId xmlns:a16="http://schemas.microsoft.com/office/drawing/2014/main" id="{33FCEF36-254E-4057-A00C-5CA26FA76938}"/>
                </a:ext>
              </a:extLst>
            </p:cNvPr>
            <p:cNvSpPr txBox="1"/>
            <p:nvPr/>
          </p:nvSpPr>
          <p:spPr>
            <a:xfrm>
              <a:off x="2739806" y="3860382"/>
              <a:ext cx="2584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ISA Def file</a:t>
              </a:r>
            </a:p>
          </p:txBody>
        </p:sp>
        <p:sp>
          <p:nvSpPr>
            <p:cNvPr id="52" name="AutoShape 2" descr="HPE NVIDIA Tesla T4 16GB Computational Accelerator">
              <a:extLst>
                <a:ext uri="{FF2B5EF4-FFF2-40B4-BE49-F238E27FC236}">
                  <a16:creationId xmlns:a16="http://schemas.microsoft.com/office/drawing/2014/main" id="{39C75CC5-A856-4158-8E70-A87B304408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923986" y="617343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b="1"/>
            </a:p>
          </p:txBody>
        </p:sp>
        <p:sp>
          <p:nvSpPr>
            <p:cNvPr id="53" name="TextBox 11">
              <a:extLst>
                <a:ext uri="{FF2B5EF4-FFF2-40B4-BE49-F238E27FC236}">
                  <a16:creationId xmlns:a16="http://schemas.microsoft.com/office/drawing/2014/main" id="{EDDA69B1-7FC4-4C2A-830A-0C9335AEC911}"/>
                </a:ext>
              </a:extLst>
            </p:cNvPr>
            <p:cNvSpPr txBox="1"/>
            <p:nvPr/>
          </p:nvSpPr>
          <p:spPr>
            <a:xfrm>
              <a:off x="1716039" y="9421477"/>
              <a:ext cx="946116" cy="432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/>
                <a:t>新硬件</a:t>
              </a:r>
              <a:endParaRPr lang="en-US" sz="1400" b="1" dirty="0"/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42C5AC48-673F-425A-B60C-46944CD1FE44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3136175" y="7966371"/>
              <a:ext cx="837287" cy="13291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13">
              <a:extLst>
                <a:ext uri="{FF2B5EF4-FFF2-40B4-BE49-F238E27FC236}">
                  <a16:creationId xmlns:a16="http://schemas.microsoft.com/office/drawing/2014/main" id="{43416C58-175A-4B96-8B26-99A650D194FE}"/>
                </a:ext>
              </a:extLst>
            </p:cNvPr>
            <p:cNvSpPr/>
            <p:nvPr/>
          </p:nvSpPr>
          <p:spPr>
            <a:xfrm>
              <a:off x="3973462" y="7421474"/>
              <a:ext cx="1567749" cy="111637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Accel-Sim</a:t>
              </a:r>
            </a:p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参数调整器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C45E125B-447F-4433-BDE7-3A278A9A801C}"/>
                </a:ext>
              </a:extLst>
            </p:cNvPr>
            <p:cNvSpPr/>
            <p:nvPr/>
          </p:nvSpPr>
          <p:spPr>
            <a:xfrm>
              <a:off x="10324979" y="7498465"/>
              <a:ext cx="1086741" cy="935812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配置</a:t>
              </a:r>
              <a:endParaRPr lang="en-US" altLang="zh-CN" sz="1400" b="1" dirty="0" smtClean="0"/>
            </a:p>
            <a:p>
              <a:pPr algn="ctr"/>
              <a:r>
                <a:rPr lang="zh-CN" altLang="en-US" sz="1400" b="1" dirty="0" smtClean="0"/>
                <a:t>文件</a:t>
              </a:r>
              <a:endParaRPr lang="en-US" sz="1400" b="1" dirty="0"/>
            </a:p>
          </p:txBody>
        </p:sp>
        <p:cxnSp>
          <p:nvCxnSpPr>
            <p:cNvPr id="57" name="Straight Arrow Connector 16">
              <a:extLst>
                <a:ext uri="{FF2B5EF4-FFF2-40B4-BE49-F238E27FC236}">
                  <a16:creationId xmlns:a16="http://schemas.microsoft.com/office/drawing/2014/main" id="{0A393874-02DB-42F6-9B6C-404518041EA3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2012794" y="3239225"/>
              <a:ext cx="4829034" cy="690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: Rounded Corners 17">
              <a:extLst>
                <a:ext uri="{FF2B5EF4-FFF2-40B4-BE49-F238E27FC236}">
                  <a16:creationId xmlns:a16="http://schemas.microsoft.com/office/drawing/2014/main" id="{9AC2F490-1440-4B63-B081-F9BC738692B8}"/>
                </a:ext>
              </a:extLst>
            </p:cNvPr>
            <p:cNvSpPr/>
            <p:nvPr/>
          </p:nvSpPr>
          <p:spPr>
            <a:xfrm>
              <a:off x="6841828" y="2739945"/>
              <a:ext cx="2386957" cy="101236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Accel</a:t>
              </a:r>
              <a:r>
                <a:rPr lang="en-US" sz="1400" b="1" dirty="0">
                  <a:solidFill>
                    <a:schemeClr val="tx1"/>
                  </a:solidFill>
                </a:rPr>
                <a:t>-Sim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Tracer</a:t>
              </a: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解析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二进制文件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18">
              <a:extLst>
                <a:ext uri="{FF2B5EF4-FFF2-40B4-BE49-F238E27FC236}">
                  <a16:creationId xmlns:a16="http://schemas.microsoft.com/office/drawing/2014/main" id="{43EF5E0B-2DDB-4C0A-B007-28251BE999E5}"/>
                </a:ext>
              </a:extLst>
            </p:cNvPr>
            <p:cNvCxnSpPr>
              <a:cxnSpLocks/>
              <a:stCxn id="85" idx="0"/>
              <a:endCxn id="55" idx="2"/>
            </p:cNvCxnSpPr>
            <p:nvPr/>
          </p:nvCxnSpPr>
          <p:spPr>
            <a:xfrm flipV="1">
              <a:off x="4757336" y="8537850"/>
              <a:ext cx="1" cy="431985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9">
              <a:extLst>
                <a:ext uri="{FF2B5EF4-FFF2-40B4-BE49-F238E27FC236}">
                  <a16:creationId xmlns:a16="http://schemas.microsoft.com/office/drawing/2014/main" id="{0B0D67B2-8F91-4D04-B9A4-611E499FB4CC}"/>
                </a:ext>
              </a:extLst>
            </p:cNvPr>
            <p:cNvCxnSpPr>
              <a:cxnSpLocks/>
              <a:stCxn id="58" idx="2"/>
              <a:endCxn id="90" idx="0"/>
            </p:cNvCxnSpPr>
            <p:nvPr/>
          </p:nvCxnSpPr>
          <p:spPr>
            <a:xfrm>
              <a:off x="8035307" y="3752308"/>
              <a:ext cx="4896" cy="48287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20">
              <a:extLst>
                <a:ext uri="{FF2B5EF4-FFF2-40B4-BE49-F238E27FC236}">
                  <a16:creationId xmlns:a16="http://schemas.microsoft.com/office/drawing/2014/main" id="{C1B48C74-984D-430A-BD8B-FFBFB43E7D72}"/>
                </a:ext>
              </a:extLst>
            </p:cNvPr>
            <p:cNvSpPr txBox="1"/>
            <p:nvPr/>
          </p:nvSpPr>
          <p:spPr>
            <a:xfrm>
              <a:off x="12710783" y="7672158"/>
              <a:ext cx="2765375" cy="432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硬件状态</a:t>
              </a:r>
              <a:endParaRPr lang="en-US" sz="1400" b="1" i="1" dirty="0"/>
            </a:p>
          </p:txBody>
        </p:sp>
        <p:sp>
          <p:nvSpPr>
            <p:cNvPr id="62" name="TextBox 21">
              <a:extLst>
                <a:ext uri="{FF2B5EF4-FFF2-40B4-BE49-F238E27FC236}">
                  <a16:creationId xmlns:a16="http://schemas.microsoft.com/office/drawing/2014/main" id="{7A960AE9-2A18-4725-A681-B7185060D8E9}"/>
                </a:ext>
              </a:extLst>
            </p:cNvPr>
            <p:cNvSpPr txBox="1"/>
            <p:nvPr/>
          </p:nvSpPr>
          <p:spPr>
            <a:xfrm>
              <a:off x="6427192" y="3758628"/>
              <a:ext cx="169590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SASS traces</a:t>
              </a:r>
            </a:p>
          </p:txBody>
        </p:sp>
        <p:cxnSp>
          <p:nvCxnSpPr>
            <p:cNvPr id="63" name="Straight Arrow Connector 22">
              <a:extLst>
                <a:ext uri="{FF2B5EF4-FFF2-40B4-BE49-F238E27FC236}">
                  <a16:creationId xmlns:a16="http://schemas.microsoft.com/office/drawing/2014/main" id="{768A949A-3995-4F5D-A0AB-62491E03E07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12178867" y="5959448"/>
              <a:ext cx="1656014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23">
              <a:extLst>
                <a:ext uri="{FF2B5EF4-FFF2-40B4-BE49-F238E27FC236}">
                  <a16:creationId xmlns:a16="http://schemas.microsoft.com/office/drawing/2014/main" id="{DA0C374C-97EF-4591-B56B-239813932034}"/>
                </a:ext>
              </a:extLst>
            </p:cNvPr>
            <p:cNvSpPr/>
            <p:nvPr/>
          </p:nvSpPr>
          <p:spPr>
            <a:xfrm>
              <a:off x="13834881" y="5592437"/>
              <a:ext cx="1857223" cy="73402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Accel-Sim</a:t>
              </a:r>
            </a:p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性能收集器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24">
              <a:extLst>
                <a:ext uri="{FF2B5EF4-FFF2-40B4-BE49-F238E27FC236}">
                  <a16:creationId xmlns:a16="http://schemas.microsoft.com/office/drawing/2014/main" id="{4DB929C6-69E8-437A-9BBB-625939E14B1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14763492" y="5237301"/>
              <a:ext cx="1" cy="355136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5">
              <a:extLst>
                <a:ext uri="{FF2B5EF4-FFF2-40B4-BE49-F238E27FC236}">
                  <a16:creationId xmlns:a16="http://schemas.microsoft.com/office/drawing/2014/main" id="{D152FBBE-CE09-49F3-9DBC-90438C3D1585}"/>
                </a:ext>
              </a:extLst>
            </p:cNvPr>
            <p:cNvSpPr txBox="1"/>
            <p:nvPr/>
          </p:nvSpPr>
          <p:spPr>
            <a:xfrm>
              <a:off x="13347817" y="3075456"/>
              <a:ext cx="2831348" cy="73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详细的相关性</a:t>
              </a:r>
              <a:endParaRPr lang="en-US" altLang="zh-CN" sz="1400" b="1" i="1" dirty="0" smtClean="0"/>
            </a:p>
            <a:p>
              <a:pPr algn="ctr"/>
              <a:r>
                <a:rPr lang="zh-CN" altLang="en-US" sz="1400" b="1" i="1" dirty="0" smtClean="0"/>
                <a:t>比对图</a:t>
              </a:r>
              <a:endParaRPr lang="en-US" sz="1400" b="1" i="1" dirty="0"/>
            </a:p>
          </p:txBody>
        </p:sp>
        <p:cxnSp>
          <p:nvCxnSpPr>
            <p:cNvPr id="67" name="Straight Connector 26">
              <a:extLst>
                <a:ext uri="{FF2B5EF4-FFF2-40B4-BE49-F238E27FC236}">
                  <a16:creationId xmlns:a16="http://schemas.microsoft.com/office/drawing/2014/main" id="{61FF2766-47D1-4067-9D61-68DF742B50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3788" y="4769183"/>
              <a:ext cx="1895472" cy="6136"/>
            </a:xfrm>
            <a:prstGeom prst="line">
              <a:avLst/>
            </a:prstGeom>
            <a:ln w="539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F3255821-3CA5-41CD-B41E-06926C687F57}"/>
                </a:ext>
              </a:extLst>
            </p:cNvPr>
            <p:cNvSpPr txBox="1"/>
            <p:nvPr/>
          </p:nvSpPr>
          <p:spPr>
            <a:xfrm>
              <a:off x="12343564" y="3997488"/>
              <a:ext cx="1749907" cy="73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性能相关性</a:t>
              </a:r>
              <a:endParaRPr lang="en-US" altLang="zh-CN" sz="1400" b="1" i="1" dirty="0" smtClean="0"/>
            </a:p>
            <a:p>
              <a:pPr algn="ctr"/>
              <a:r>
                <a:rPr lang="zh-CN" altLang="en-US" sz="1400" b="1" i="1" dirty="0" smtClean="0"/>
                <a:t>反馈</a:t>
              </a:r>
              <a:endParaRPr lang="en-US" sz="1400" b="1" i="1" dirty="0"/>
            </a:p>
          </p:txBody>
        </p:sp>
        <p:cxnSp>
          <p:nvCxnSpPr>
            <p:cNvPr id="69" name="Straight Connector 28">
              <a:extLst>
                <a:ext uri="{FF2B5EF4-FFF2-40B4-BE49-F238E27FC236}">
                  <a16:creationId xmlns:a16="http://schemas.microsoft.com/office/drawing/2014/main" id="{8678F02A-E04A-4C2C-85D5-9E4833C85A77}"/>
                </a:ext>
              </a:extLst>
            </p:cNvPr>
            <p:cNvCxnSpPr>
              <a:cxnSpLocks/>
            </p:cNvCxnSpPr>
            <p:nvPr/>
          </p:nvCxnSpPr>
          <p:spPr>
            <a:xfrm>
              <a:off x="2012794" y="3184039"/>
              <a:ext cx="0" cy="4704191"/>
            </a:xfrm>
            <a:prstGeom prst="line">
              <a:avLst/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29">
              <a:extLst>
                <a:ext uri="{FF2B5EF4-FFF2-40B4-BE49-F238E27FC236}">
                  <a16:creationId xmlns:a16="http://schemas.microsoft.com/office/drawing/2014/main" id="{7733ED0D-6454-4DFA-A358-6C274EFE9A2D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1987714" y="4881557"/>
              <a:ext cx="752092" cy="7513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0">
              <a:extLst>
                <a:ext uri="{FF2B5EF4-FFF2-40B4-BE49-F238E27FC236}">
                  <a16:creationId xmlns:a16="http://schemas.microsoft.com/office/drawing/2014/main" id="{D4E33D93-589F-4CEB-B90E-5DE46600B412}"/>
                </a:ext>
              </a:extLst>
            </p:cNvPr>
            <p:cNvCxnSpPr>
              <a:cxnSpLocks/>
            </p:cNvCxnSpPr>
            <p:nvPr/>
          </p:nvCxnSpPr>
          <p:spPr>
            <a:xfrm>
              <a:off x="2993044" y="9652308"/>
              <a:ext cx="11770447" cy="0"/>
            </a:xfrm>
            <a:prstGeom prst="line">
              <a:avLst/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31">
              <a:extLst>
                <a:ext uri="{FF2B5EF4-FFF2-40B4-BE49-F238E27FC236}">
                  <a16:creationId xmlns:a16="http://schemas.microsoft.com/office/drawing/2014/main" id="{4DC83220-3DA3-4DBC-9447-E8487CA416D2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V="1">
              <a:off x="14763493" y="6326459"/>
              <a:ext cx="0" cy="3312966"/>
            </a:xfrm>
            <a:prstGeom prst="line">
              <a:avLst/>
            </a:prstGeom>
            <a:ln w="539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32">
              <a:extLst>
                <a:ext uri="{FF2B5EF4-FFF2-40B4-BE49-F238E27FC236}">
                  <a16:creationId xmlns:a16="http://schemas.microsoft.com/office/drawing/2014/main" id="{06482037-8A23-46F3-BF49-8CF731E74487}"/>
                </a:ext>
              </a:extLst>
            </p:cNvPr>
            <p:cNvSpPr/>
            <p:nvPr/>
          </p:nvSpPr>
          <p:spPr>
            <a:xfrm>
              <a:off x="2670032" y="5958979"/>
              <a:ext cx="3049525" cy="1157815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WARP_SIZE 32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#define SM_NUM 80</a:t>
              </a:r>
            </a:p>
            <a:p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………</a:t>
              </a:r>
            </a:p>
          </p:txBody>
        </p:sp>
        <p:cxnSp>
          <p:nvCxnSpPr>
            <p:cNvPr id="74" name="Straight Arrow Connector 33">
              <a:extLst>
                <a:ext uri="{FF2B5EF4-FFF2-40B4-BE49-F238E27FC236}">
                  <a16:creationId xmlns:a16="http://schemas.microsoft.com/office/drawing/2014/main" id="{7C57F9C6-E6EC-4D0E-896E-240BAED57692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4757337" y="7153702"/>
              <a:ext cx="0" cy="26777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34">
              <a:extLst>
                <a:ext uri="{FF2B5EF4-FFF2-40B4-BE49-F238E27FC236}">
                  <a16:creationId xmlns:a16="http://schemas.microsoft.com/office/drawing/2014/main" id="{BAFFA410-644E-4B21-8908-EBA95145F44C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5541211" y="7966371"/>
              <a:ext cx="4783768" cy="13291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35">
              <a:extLst>
                <a:ext uri="{FF2B5EF4-FFF2-40B4-BE49-F238E27FC236}">
                  <a16:creationId xmlns:a16="http://schemas.microsoft.com/office/drawing/2014/main" id="{FF234225-6807-41D8-B31C-689C37373B95}"/>
                </a:ext>
              </a:extLst>
            </p:cNvPr>
            <p:cNvSpPr txBox="1"/>
            <p:nvPr/>
          </p:nvSpPr>
          <p:spPr>
            <a:xfrm>
              <a:off x="2657789" y="5496092"/>
              <a:ext cx="3061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HW_Def.h</a:t>
              </a:r>
              <a:r>
                <a:rPr lang="en-US" sz="1400" b="1" dirty="0"/>
                <a:t> file</a:t>
              </a:r>
            </a:p>
          </p:txBody>
        </p:sp>
        <p:cxnSp>
          <p:nvCxnSpPr>
            <p:cNvPr id="77" name="Straight Arrow Connector 36">
              <a:extLst>
                <a:ext uri="{FF2B5EF4-FFF2-40B4-BE49-F238E27FC236}">
                  <a16:creationId xmlns:a16="http://schemas.microsoft.com/office/drawing/2014/main" id="{93E40EF7-4A0A-4C72-BF9E-5B6566B67DD0}"/>
                </a:ext>
              </a:extLst>
            </p:cNvPr>
            <p:cNvCxnSpPr>
              <a:cxnSpLocks/>
            </p:cNvCxnSpPr>
            <p:nvPr/>
          </p:nvCxnSpPr>
          <p:spPr>
            <a:xfrm>
              <a:off x="2049500" y="6567788"/>
              <a:ext cx="64654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37">
              <a:extLst>
                <a:ext uri="{FF2B5EF4-FFF2-40B4-BE49-F238E27FC236}">
                  <a16:creationId xmlns:a16="http://schemas.microsoft.com/office/drawing/2014/main" id="{41F4FCDF-0703-4796-A1BB-29B4C2513AC6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 flipV="1">
              <a:off x="9233514" y="4881557"/>
              <a:ext cx="349369" cy="2814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39">
              <a:extLst>
                <a:ext uri="{FF2B5EF4-FFF2-40B4-BE49-F238E27FC236}">
                  <a16:creationId xmlns:a16="http://schemas.microsoft.com/office/drawing/2014/main" id="{D0ABAE6F-9086-4ADA-B5DD-4066E582C7A2}"/>
                </a:ext>
              </a:extLst>
            </p:cNvPr>
            <p:cNvSpPr/>
            <p:nvPr/>
          </p:nvSpPr>
          <p:spPr>
            <a:xfrm>
              <a:off x="6841828" y="5770965"/>
              <a:ext cx="2390802" cy="8667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Execution-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驱动的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PTX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前端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5709FCEB-E48C-4191-BFD7-8293F30C597E}"/>
                </a:ext>
              </a:extLst>
            </p:cNvPr>
            <p:cNvSpPr/>
            <p:nvPr/>
          </p:nvSpPr>
          <p:spPr>
            <a:xfrm>
              <a:off x="9582883" y="4390342"/>
              <a:ext cx="2570905" cy="22328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41">
              <a:extLst>
                <a:ext uri="{FF2B5EF4-FFF2-40B4-BE49-F238E27FC236}">
                  <a16:creationId xmlns:a16="http://schemas.microsoft.com/office/drawing/2014/main" id="{41FC6882-FCC2-445F-BEC7-AD61BD7F277C}"/>
                </a:ext>
              </a:extLst>
            </p:cNvPr>
            <p:cNvSpPr txBox="1"/>
            <p:nvPr/>
          </p:nvSpPr>
          <p:spPr>
            <a:xfrm rot="16200000">
              <a:off x="8672791" y="5263391"/>
              <a:ext cx="2376780" cy="5323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400" b="1" dirty="0" smtClean="0"/>
                <a:t>独立于</a:t>
              </a:r>
              <a:r>
                <a:rPr lang="en-US" altLang="zh-CN" sz="1400" b="1" dirty="0" smtClean="0"/>
                <a:t>ISA</a:t>
              </a:r>
              <a:r>
                <a:rPr lang="zh-CN" altLang="en-US" sz="1400" b="1" dirty="0" smtClean="0"/>
                <a:t>的形式</a:t>
              </a:r>
              <a:endParaRPr lang="en-US" sz="1400" b="1" dirty="0"/>
            </a:p>
          </p:txBody>
        </p:sp>
        <p:sp>
          <p:nvSpPr>
            <p:cNvPr id="82" name="Rectangle 42">
              <a:extLst>
                <a:ext uri="{FF2B5EF4-FFF2-40B4-BE49-F238E27FC236}">
                  <a16:creationId xmlns:a16="http://schemas.microsoft.com/office/drawing/2014/main" id="{1B6E10B8-B870-4381-8D97-B246F613F25D}"/>
                </a:ext>
              </a:extLst>
            </p:cNvPr>
            <p:cNvSpPr/>
            <p:nvPr/>
          </p:nvSpPr>
          <p:spPr>
            <a:xfrm>
              <a:off x="9615665" y="4483884"/>
              <a:ext cx="455732" cy="207666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83" name="Straight Arrow Connector 43">
              <a:extLst>
                <a:ext uri="{FF2B5EF4-FFF2-40B4-BE49-F238E27FC236}">
                  <a16:creationId xmlns:a16="http://schemas.microsoft.com/office/drawing/2014/main" id="{018313A9-E4FD-4D64-B8C4-496FE7542127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9232630" y="6204338"/>
              <a:ext cx="350253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44">
              <a:extLst>
                <a:ext uri="{FF2B5EF4-FFF2-40B4-BE49-F238E27FC236}">
                  <a16:creationId xmlns:a16="http://schemas.microsoft.com/office/drawing/2014/main" id="{7A9F9FF5-7AFF-4425-8D05-6982DC08AB86}"/>
                </a:ext>
              </a:extLst>
            </p:cNvPr>
            <p:cNvSpPr txBox="1"/>
            <p:nvPr/>
          </p:nvSpPr>
          <p:spPr>
            <a:xfrm>
              <a:off x="10059938" y="4903742"/>
              <a:ext cx="1938178" cy="103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可</a:t>
              </a:r>
              <a:r>
                <a:rPr lang="zh-CN" altLang="en-US" sz="1400" b="1" dirty="0" smtClean="0"/>
                <a:t>配置的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GPGPU-Sim</a:t>
              </a:r>
            </a:p>
            <a:p>
              <a:pPr algn="ctr"/>
              <a:r>
                <a:rPr lang="zh-CN" altLang="en-US" sz="1400" b="1" dirty="0" smtClean="0"/>
                <a:t>性能模型</a:t>
              </a:r>
              <a:endParaRPr lang="en-US" sz="1400" b="1" dirty="0"/>
            </a:p>
          </p:txBody>
        </p:sp>
        <p:sp>
          <p:nvSpPr>
            <p:cNvPr id="85" name="Rectangle: Rounded Corners 38">
              <a:extLst>
                <a:ext uri="{FF2B5EF4-FFF2-40B4-BE49-F238E27FC236}">
                  <a16:creationId xmlns:a16="http://schemas.microsoft.com/office/drawing/2014/main" id="{015E6136-82A5-483A-8675-D5B47C3D82CD}"/>
                </a:ext>
              </a:extLst>
            </p:cNvPr>
            <p:cNvSpPr/>
            <p:nvPr/>
          </p:nvSpPr>
          <p:spPr>
            <a:xfrm>
              <a:off x="3087480" y="8969835"/>
              <a:ext cx="3339711" cy="35397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1"/>
                  </a:solidFill>
                </a:rPr>
                <a:t>Accel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-Sim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微基准测试程序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46">
              <a:extLst>
                <a:ext uri="{FF2B5EF4-FFF2-40B4-BE49-F238E27FC236}">
                  <a16:creationId xmlns:a16="http://schemas.microsoft.com/office/drawing/2014/main" id="{93FFB42D-6D4F-4164-AFD1-3EBA116D02A4}"/>
                </a:ext>
              </a:extLst>
            </p:cNvPr>
            <p:cNvCxnSpPr>
              <a:cxnSpLocks/>
              <a:stCxn id="56" idx="0"/>
              <a:endCxn id="80" idx="2"/>
            </p:cNvCxnSpPr>
            <p:nvPr/>
          </p:nvCxnSpPr>
          <p:spPr>
            <a:xfrm flipH="1" flipV="1">
              <a:off x="10868336" y="6623239"/>
              <a:ext cx="14" cy="875226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47">
              <a:extLst>
                <a:ext uri="{FF2B5EF4-FFF2-40B4-BE49-F238E27FC236}">
                  <a16:creationId xmlns:a16="http://schemas.microsoft.com/office/drawing/2014/main" id="{BC707E4B-BB9F-4CCE-B669-1A371AD8BA65}"/>
                </a:ext>
              </a:extLst>
            </p:cNvPr>
            <p:cNvSpPr txBox="1"/>
            <p:nvPr/>
          </p:nvSpPr>
          <p:spPr>
            <a:xfrm>
              <a:off x="12297201" y="6028672"/>
              <a:ext cx="1627525" cy="432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1" dirty="0" smtClean="0"/>
                <a:t>模拟状态</a:t>
              </a:r>
              <a:endParaRPr lang="en-US" sz="1400" b="1" i="1" dirty="0"/>
            </a:p>
          </p:txBody>
        </p:sp>
        <p:pic>
          <p:nvPicPr>
            <p:cNvPr id="88" name="Picture 48">
              <a:extLst>
                <a:ext uri="{FF2B5EF4-FFF2-40B4-BE49-F238E27FC236}">
                  <a16:creationId xmlns:a16="http://schemas.microsoft.com/office/drawing/2014/main" id="{6C5278E3-0DA1-4AD4-ACAC-B89D0C08D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3471" y="3857965"/>
              <a:ext cx="1343018" cy="1412247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pic>
          <p:nvPicPr>
            <p:cNvPr id="89" name="Picture 49" descr="A close up of a device&#10;&#10;Description automatically generated">
              <a:extLst>
                <a:ext uri="{FF2B5EF4-FFF2-40B4-BE49-F238E27FC236}">
                  <a16:creationId xmlns:a16="http://schemas.microsoft.com/office/drawing/2014/main" id="{CCC90B7E-7B78-40C3-9D8F-EA94B9B15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857" y="7781574"/>
              <a:ext cx="1755318" cy="1755318"/>
            </a:xfrm>
            <a:prstGeom prst="rect">
              <a:avLst/>
            </a:prstGeom>
          </p:spPr>
        </p:pic>
        <p:sp>
          <p:nvSpPr>
            <p:cNvPr id="90" name="Rectangle 6">
              <a:extLst>
                <a:ext uri="{FF2B5EF4-FFF2-40B4-BE49-F238E27FC236}">
                  <a16:creationId xmlns:a16="http://schemas.microsoft.com/office/drawing/2014/main" id="{0A7687B3-03D6-4983-A1E6-1E1053EFFC23}"/>
                </a:ext>
              </a:extLst>
            </p:cNvPr>
            <p:cNvSpPr/>
            <p:nvPr/>
          </p:nvSpPr>
          <p:spPr>
            <a:xfrm>
              <a:off x="6846892" y="4235187"/>
              <a:ext cx="2386622" cy="12983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Trace-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驱动的</a:t>
              </a:r>
              <a:endParaRPr lang="en-US" altLang="zh-CN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SASS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前端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15">
              <a:extLst>
                <a:ext uri="{FF2B5EF4-FFF2-40B4-BE49-F238E27FC236}">
                  <a16:creationId xmlns:a16="http://schemas.microsoft.com/office/drawing/2014/main" id="{1C5B16A5-FFF6-43F9-9B81-DF8380E3D2B1}"/>
                </a:ext>
              </a:extLst>
            </p:cNvPr>
            <p:cNvCxnSpPr>
              <a:cxnSpLocks/>
              <a:stCxn id="50" idx="3"/>
              <a:endCxn id="90" idx="1"/>
            </p:cNvCxnSpPr>
            <p:nvPr/>
          </p:nvCxnSpPr>
          <p:spPr>
            <a:xfrm flipV="1">
              <a:off x="5324576" y="4884371"/>
              <a:ext cx="1522316" cy="469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490668" y="6089483"/>
            <a:ext cx="11383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ea"/>
              </a:rPr>
              <a:t>[1] Mahmoud </a:t>
            </a:r>
            <a:r>
              <a:rPr lang="en-US" altLang="zh-CN" dirty="0" err="1" smtClean="0">
                <a:latin typeface="+mn-ea"/>
              </a:rPr>
              <a:t>Khairy</a:t>
            </a:r>
            <a:r>
              <a:rPr lang="en-US" altLang="zh-CN" dirty="0" smtClean="0">
                <a:latin typeface="+mn-ea"/>
              </a:rPr>
              <a:t>, et </a:t>
            </a:r>
            <a:r>
              <a:rPr lang="en-US" altLang="zh-CN" dirty="0">
                <a:latin typeface="+mn-ea"/>
              </a:rPr>
              <a:t>al., </a:t>
            </a:r>
            <a:r>
              <a:rPr lang="en-US" altLang="zh-CN" dirty="0" err="1">
                <a:latin typeface="+mn-ea"/>
              </a:rPr>
              <a:t>Accel</a:t>
            </a:r>
            <a:r>
              <a:rPr lang="en-US" altLang="zh-CN" dirty="0">
                <a:latin typeface="+mn-ea"/>
              </a:rPr>
              <a:t>-Sim: An Extensible Simulation Framework for Validated GPU </a:t>
            </a:r>
            <a:r>
              <a:rPr lang="en-US" altLang="zh-CN" dirty="0" smtClean="0">
                <a:latin typeface="+mn-ea"/>
              </a:rPr>
              <a:t>Modeling, ISCA’20. 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3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Accel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模拟的相关性和准确率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4DF51FB-BE25-4EBE-B4FD-6F6742C4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2" y="1186543"/>
            <a:ext cx="5321300" cy="5282822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5842B42-6C16-4D55-A873-98FD63EF8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835149"/>
              </p:ext>
            </p:extLst>
          </p:nvPr>
        </p:nvGraphicFramePr>
        <p:xfrm>
          <a:off x="5098541" y="2122721"/>
          <a:ext cx="6834017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180">
                  <a:extLst>
                    <a:ext uri="{9D8B030D-6E8A-4147-A177-3AD203B41FA5}">
                      <a16:colId xmlns:a16="http://schemas.microsoft.com/office/drawing/2014/main" val="1950470379"/>
                    </a:ext>
                  </a:extLst>
                </a:gridCol>
                <a:gridCol w="1003699">
                  <a:extLst>
                    <a:ext uri="{9D8B030D-6E8A-4147-A177-3AD203B41FA5}">
                      <a16:colId xmlns:a16="http://schemas.microsoft.com/office/drawing/2014/main" val="2531646364"/>
                    </a:ext>
                  </a:extLst>
                </a:gridCol>
                <a:gridCol w="1088572">
                  <a:extLst>
                    <a:ext uri="{9D8B030D-6E8A-4147-A177-3AD203B41FA5}">
                      <a16:colId xmlns:a16="http://schemas.microsoft.com/office/drawing/2014/main" val="899253514"/>
                    </a:ext>
                  </a:extLst>
                </a:gridCol>
                <a:gridCol w="1291771">
                  <a:extLst>
                    <a:ext uri="{9D8B030D-6E8A-4147-A177-3AD203B41FA5}">
                      <a16:colId xmlns:a16="http://schemas.microsoft.com/office/drawing/2014/main" val="3398619763"/>
                    </a:ext>
                  </a:extLst>
                </a:gridCol>
                <a:gridCol w="1365795">
                  <a:extLst>
                    <a:ext uri="{9D8B030D-6E8A-4147-A177-3AD203B41FA5}">
                      <a16:colId xmlns:a16="http://schemas.microsoft.com/office/drawing/2014/main" val="184610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微基准测试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effectLst/>
                        </a:rPr>
                        <a:t>负载</a:t>
                      </a:r>
                      <a:endParaRPr lang="en-US" altLang="zh-CN" sz="1800" b="1" dirty="0" smtClean="0">
                        <a:effectLst/>
                      </a:endParaRPr>
                    </a:p>
                    <a:p>
                      <a:pPr algn="ctr"/>
                      <a:r>
                        <a:rPr lang="zh-CN" altLang="en-US" sz="1800" b="1" dirty="0" smtClean="0">
                          <a:effectLst/>
                        </a:rPr>
                        <a:t>数量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GPGPU Sim 3.x</a:t>
                      </a:r>
                      <a:b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</a:b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误差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(%)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Accel-Sim [PTX]</a:t>
                      </a:r>
                      <a:b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</a:br>
                      <a:r>
                        <a:rPr lang="zh-CN" alt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误差</a:t>
                      </a:r>
                      <a:r>
                        <a:rPr lang="en-US" sz="1800" b="1" i="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(%)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03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  <a:ea typeface="+mn-ea"/>
                          <a:cs typeface="+mn-cs"/>
                        </a:rPr>
                        <a:t>Accel-Sim [SASS]</a:t>
                      </a:r>
                      <a:br>
                        <a:rPr lang="en-US" sz="1800" b="1" i="0" kern="120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  <a:ea typeface="+mn-ea"/>
                          <a:cs typeface="+mn-cs"/>
                        </a:rPr>
                      </a:br>
                      <a:r>
                        <a:rPr lang="zh-CN" altLang="en-US" sz="1800" b="1" i="0" kern="120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  <a:ea typeface="+mn-ea"/>
                          <a:cs typeface="+mn-cs"/>
                        </a:rPr>
                        <a:t>误差</a:t>
                      </a:r>
                      <a:r>
                        <a:rPr lang="en-US" sz="1800" b="1" i="0" kern="1200" dirty="0" smtClean="0">
                          <a:solidFill>
                            <a:srgbClr val="000000"/>
                          </a:solidFill>
                          <a:effectLst/>
                          <a:latin typeface="NimbusRomNo9L-Regu"/>
                          <a:ea typeface="+mn-ea"/>
                          <a:cs typeface="+mn-cs"/>
                        </a:rPr>
                        <a:t>(%)</a:t>
                      </a:r>
                      <a:endParaRPr lang="en-US" sz="1800" b="1" i="0" kern="1200" dirty="0">
                        <a:solidFill>
                          <a:srgbClr val="000000"/>
                        </a:solidFill>
                        <a:effectLst/>
                        <a:latin typeface="NimbusRomNo9L-Regu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5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CUDA SDK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03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Rodinia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32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28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657208"/>
                  </a:ext>
                </a:extLst>
              </a:tr>
              <a:tr h="335999">
                <a:tc>
                  <a:txBody>
                    <a:bodyPr/>
                    <a:lstStyle/>
                    <a:p>
                      <a:r>
                        <a:rPr lang="en-US" sz="1800" b="1" dirty="0"/>
                        <a:t>Parboil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37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15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Polybench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1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Microbenchmark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37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2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CUTLASS </a:t>
                      </a:r>
                      <a:r>
                        <a:rPr lang="en-US" sz="1800" b="1" dirty="0" err="1"/>
                        <a:t>wmma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0.5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04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CUTLASS </a:t>
                      </a:r>
                      <a:r>
                        <a:rPr lang="en-US" sz="1800" b="1" dirty="0" err="1"/>
                        <a:t>sgemm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98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54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98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Deepbench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NimbusRomNo9L-Medi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9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Accel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-Sim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模拟的相关性和准确率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38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A15F43-BB99-4C0B-956B-5AD4D2D4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14" y="1180464"/>
            <a:ext cx="10516926" cy="54844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推荐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模拟</a:t>
            </a:r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优势：</a:t>
            </a:r>
            <a:endParaRPr lang="en-US" altLang="zh-CN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支持新的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 </a:t>
            </a:r>
            <a:r>
              <a:rPr lang="en-US" altLang="zh-CN" dirty="0" err="1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mISA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、手工调整的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SASS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库，并支持为新架构建模。</a:t>
            </a: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将时钟周期模拟误差从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GPGPU-Sim 3.x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中的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94%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降至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15%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。</a:t>
            </a: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支持在现代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GPU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上探索系统级性能分析和深度学习工作负载。</a:t>
            </a:r>
          </a:p>
          <a:p>
            <a:pPr lvl="1"/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减少工业届模拟器和学术界模拟器之间的精度差距。</a:t>
            </a: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endPara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7FBBC27-34C0-4FDD-85DF-F118C80BFA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309611"/>
              </p:ext>
            </p:extLst>
          </p:nvPr>
        </p:nvGraphicFramePr>
        <p:xfrm>
          <a:off x="719428" y="1782239"/>
          <a:ext cx="10055223" cy="221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247">
                  <a:extLst>
                    <a:ext uri="{9D8B030D-6E8A-4147-A177-3AD203B41FA5}">
                      <a16:colId xmlns:a16="http://schemas.microsoft.com/office/drawing/2014/main" val="1425368088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2948407648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4025342003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2293813232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1677034783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92415217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2566356215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1829826958"/>
                    </a:ext>
                  </a:extLst>
                </a:gridCol>
                <a:gridCol w="1117247">
                  <a:extLst>
                    <a:ext uri="{9D8B030D-6E8A-4147-A177-3AD203B41FA5}">
                      <a16:colId xmlns:a16="http://schemas.microsoft.com/office/drawing/2014/main" val="785893759"/>
                    </a:ext>
                  </a:extLst>
                </a:gridCol>
              </a:tblGrid>
              <a:tr h="414702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Kepler TITAN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Pascal TITANX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Volta QV100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Turing RTX 2060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均误差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相关性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均误差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相关性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均误差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相关性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均误差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相关性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PTX EXEC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SASS Trace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03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2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三、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SM</a:t>
            </a:r>
            <a:r>
              <a:rPr lang="zh-CN" altLang="en-US" dirty="0">
                <a:latin typeface="苹方 常规" panose="020B0300000000000000" pitchFamily="34" charset="-122"/>
                <a:ea typeface="苹方 常规" panose="020B0300000000000000" pitchFamily="34" charset="-122"/>
              </a:rPr>
              <a:t>中基本的执行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单元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——Warp</a:t>
            </a:r>
            <a:endParaRPr 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4</a:t>
            </a:fld>
            <a:endParaRPr lang="en-US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1915160" y="1568133"/>
            <a:ext cx="8229600" cy="1881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000" dirty="0" smtClean="0"/>
              <a:t>Warp </a:t>
            </a:r>
            <a:r>
              <a:rPr lang="en-CA" sz="2400" dirty="0" smtClean="0"/>
              <a:t>= </a:t>
            </a:r>
            <a:r>
              <a:rPr lang="zh-CN" altLang="en-US" sz="2400" dirty="0" smtClean="0"/>
              <a:t>按锁步方式执行的一组标量</a:t>
            </a:r>
            <a:r>
              <a:rPr lang="zh-CN" altLang="en-US" sz="2400" dirty="0"/>
              <a:t>线程</a:t>
            </a:r>
            <a:endParaRPr lang="en-CA" sz="2400" dirty="0" smtClean="0"/>
          </a:p>
          <a:p>
            <a:r>
              <a:rPr lang="en-CA" sz="2400" dirty="0" smtClean="0"/>
              <a:t>SIMT vs SIMD</a:t>
            </a:r>
          </a:p>
          <a:p>
            <a:pPr lvl="1"/>
            <a:r>
              <a:rPr lang="en-CA" sz="2600" dirty="0" smtClean="0"/>
              <a:t>SIMD: </a:t>
            </a:r>
            <a:r>
              <a:rPr lang="zh-CN" altLang="en-US" sz="2600" dirty="0" smtClean="0"/>
              <a:t>硬件流水线的宽度必须被软件所知</a:t>
            </a:r>
            <a:endParaRPr lang="en-US" altLang="zh-CN" sz="2600" dirty="0" smtClean="0"/>
          </a:p>
          <a:p>
            <a:pPr lvl="1"/>
            <a:r>
              <a:rPr lang="en-CA" sz="2600" dirty="0" smtClean="0"/>
              <a:t>SIMT: </a:t>
            </a:r>
            <a:r>
              <a:rPr lang="zh-CN" altLang="en-US" sz="2600" dirty="0" smtClean="0"/>
              <a:t>硬件流水线宽度对软件不可见，调度器负责在有可用硬件资源时调度</a:t>
            </a:r>
            <a:r>
              <a:rPr lang="en-US" altLang="zh-CN" sz="2600" dirty="0" smtClean="0"/>
              <a:t>Warp</a:t>
            </a:r>
            <a:r>
              <a:rPr lang="zh-CN" altLang="en-US" sz="2600" dirty="0" smtClean="0"/>
              <a:t>的执行</a:t>
            </a:r>
            <a:r>
              <a:rPr lang="en-CA" sz="2600" dirty="0" smtClean="0"/>
              <a:t> </a:t>
            </a:r>
          </a:p>
          <a:p>
            <a:pPr lvl="1"/>
            <a:endParaRPr lang="en-CA" sz="2600" dirty="0"/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7477760" y="3435033"/>
            <a:ext cx="2640013" cy="162718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477760" y="3435033"/>
            <a:ext cx="2640013" cy="1627187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7679373" y="3639820"/>
            <a:ext cx="2235200" cy="304800"/>
          </a:xfrm>
          <a:prstGeom prst="rect">
            <a:avLst/>
          </a:prstGeom>
          <a:solidFill>
            <a:srgbClr val="FFB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7679373" y="3639820"/>
            <a:ext cx="2235200" cy="30480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7893685" y="3630295"/>
            <a:ext cx="1866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Thread Warp 3</a:t>
            </a:r>
            <a:endParaRPr lang="en-US"/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7679373" y="3944620"/>
            <a:ext cx="2235200" cy="303213"/>
          </a:xfrm>
          <a:prstGeom prst="rect">
            <a:avLst/>
          </a:prstGeom>
          <a:solidFill>
            <a:srgbClr val="FFD5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7679373" y="3944620"/>
            <a:ext cx="2235200" cy="303213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7893685" y="3925570"/>
            <a:ext cx="1866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Thread Warp 8</a:t>
            </a:r>
            <a:endParaRPr lang="en-US"/>
          </a:p>
        </p:txBody>
      </p:sp>
      <p:sp>
        <p:nvSpPr>
          <p:cNvPr id="47" name="Freeform 35"/>
          <p:cNvSpPr>
            <a:spLocks/>
          </p:cNvSpPr>
          <p:nvPr/>
        </p:nvSpPr>
        <p:spPr bwMode="auto">
          <a:xfrm>
            <a:off x="8773160" y="4300220"/>
            <a:ext cx="49213" cy="50800"/>
          </a:xfrm>
          <a:custGeom>
            <a:avLst/>
            <a:gdLst>
              <a:gd name="T0" fmla="*/ 0 w 49"/>
              <a:gd name="T1" fmla="*/ 25400 h 50"/>
              <a:gd name="T2" fmla="*/ 24104 w 49"/>
              <a:gd name="T3" fmla="*/ 0 h 50"/>
              <a:gd name="T4" fmla="*/ 49213 w 49"/>
              <a:gd name="T5" fmla="*/ 25400 h 50"/>
              <a:gd name="T6" fmla="*/ 49213 w 49"/>
              <a:gd name="T7" fmla="*/ 25400 h 50"/>
              <a:gd name="T8" fmla="*/ 24104 w 49"/>
              <a:gd name="T9" fmla="*/ 50800 h 50"/>
              <a:gd name="T10" fmla="*/ 0 w 49"/>
              <a:gd name="T11" fmla="*/ 25400 h 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"/>
              <a:gd name="T19" fmla="*/ 0 h 50"/>
              <a:gd name="T20" fmla="*/ 49 w 49"/>
              <a:gd name="T21" fmla="*/ 50 h 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" h="50">
                <a:moveTo>
                  <a:pt x="0" y="25"/>
                </a:moveTo>
                <a:cubicBezTo>
                  <a:pt x="0" y="11"/>
                  <a:pt x="11" y="0"/>
                  <a:pt x="24" y="0"/>
                </a:cubicBezTo>
                <a:cubicBezTo>
                  <a:pt x="38" y="0"/>
                  <a:pt x="49" y="11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39"/>
                  <a:pt x="38" y="50"/>
                  <a:pt x="24" y="50"/>
                </a:cubicBezTo>
                <a:cubicBezTo>
                  <a:pt x="11" y="50"/>
                  <a:pt x="0" y="39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8" name="Freeform 36"/>
          <p:cNvSpPr>
            <a:spLocks/>
          </p:cNvSpPr>
          <p:nvPr/>
        </p:nvSpPr>
        <p:spPr bwMode="auto">
          <a:xfrm>
            <a:off x="8773160" y="4300220"/>
            <a:ext cx="49213" cy="50800"/>
          </a:xfrm>
          <a:custGeom>
            <a:avLst/>
            <a:gdLst>
              <a:gd name="T0" fmla="*/ 0 w 31"/>
              <a:gd name="T1" fmla="*/ 25400 h 32"/>
              <a:gd name="T2" fmla="*/ 23813 w 31"/>
              <a:gd name="T3" fmla="*/ 0 h 32"/>
              <a:gd name="T4" fmla="*/ 49213 w 31"/>
              <a:gd name="T5" fmla="*/ 25400 h 32"/>
              <a:gd name="T6" fmla="*/ 49213 w 31"/>
              <a:gd name="T7" fmla="*/ 25400 h 32"/>
              <a:gd name="T8" fmla="*/ 23813 w 31"/>
              <a:gd name="T9" fmla="*/ 50800 h 32"/>
              <a:gd name="T10" fmla="*/ 0 w 31"/>
              <a:gd name="T11" fmla="*/ 2540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2"/>
              <a:gd name="T20" fmla="*/ 31 w 31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2">
                <a:moveTo>
                  <a:pt x="0" y="16"/>
                </a:move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25"/>
                  <a:pt x="24" y="32"/>
                  <a:pt x="15" y="32"/>
                </a:cubicBezTo>
                <a:cubicBezTo>
                  <a:pt x="7" y="32"/>
                  <a:pt x="0" y="25"/>
                  <a:pt x="0" y="16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9" name="Freeform 37"/>
          <p:cNvSpPr>
            <a:spLocks/>
          </p:cNvSpPr>
          <p:nvPr/>
        </p:nvSpPr>
        <p:spPr bwMode="auto">
          <a:xfrm>
            <a:off x="8773160" y="4400233"/>
            <a:ext cx="49213" cy="52387"/>
          </a:xfrm>
          <a:custGeom>
            <a:avLst/>
            <a:gdLst>
              <a:gd name="T0" fmla="*/ 0 w 49"/>
              <a:gd name="T1" fmla="*/ 26193 h 50"/>
              <a:gd name="T2" fmla="*/ 24104 w 49"/>
              <a:gd name="T3" fmla="*/ 0 h 50"/>
              <a:gd name="T4" fmla="*/ 49213 w 49"/>
              <a:gd name="T5" fmla="*/ 26193 h 50"/>
              <a:gd name="T6" fmla="*/ 49213 w 49"/>
              <a:gd name="T7" fmla="*/ 26193 h 50"/>
              <a:gd name="T8" fmla="*/ 24104 w 49"/>
              <a:gd name="T9" fmla="*/ 52387 h 50"/>
              <a:gd name="T10" fmla="*/ 0 w 49"/>
              <a:gd name="T11" fmla="*/ 26193 h 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"/>
              <a:gd name="T19" fmla="*/ 0 h 50"/>
              <a:gd name="T20" fmla="*/ 49 w 49"/>
              <a:gd name="T21" fmla="*/ 50 h 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" h="50">
                <a:moveTo>
                  <a:pt x="0" y="25"/>
                </a:moveTo>
                <a:cubicBezTo>
                  <a:pt x="0" y="12"/>
                  <a:pt x="11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39"/>
                  <a:pt x="38" y="50"/>
                  <a:pt x="24" y="50"/>
                </a:cubicBezTo>
                <a:cubicBezTo>
                  <a:pt x="11" y="50"/>
                  <a:pt x="0" y="39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0" name="Freeform 38"/>
          <p:cNvSpPr>
            <a:spLocks/>
          </p:cNvSpPr>
          <p:nvPr/>
        </p:nvSpPr>
        <p:spPr bwMode="auto">
          <a:xfrm>
            <a:off x="8773160" y="4400233"/>
            <a:ext cx="49213" cy="52387"/>
          </a:xfrm>
          <a:custGeom>
            <a:avLst/>
            <a:gdLst>
              <a:gd name="T0" fmla="*/ 0 w 31"/>
              <a:gd name="T1" fmla="*/ 26987 h 33"/>
              <a:gd name="T2" fmla="*/ 23813 w 31"/>
              <a:gd name="T3" fmla="*/ 0 h 33"/>
              <a:gd name="T4" fmla="*/ 49213 w 31"/>
              <a:gd name="T5" fmla="*/ 26987 h 33"/>
              <a:gd name="T6" fmla="*/ 49213 w 31"/>
              <a:gd name="T7" fmla="*/ 26987 h 33"/>
              <a:gd name="T8" fmla="*/ 23813 w 31"/>
              <a:gd name="T9" fmla="*/ 52387 h 33"/>
              <a:gd name="T10" fmla="*/ 0 w 31"/>
              <a:gd name="T11" fmla="*/ 26987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3"/>
              <a:gd name="T20" fmla="*/ 31 w 31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3">
                <a:moveTo>
                  <a:pt x="0" y="17"/>
                </a:moveTo>
                <a:cubicBezTo>
                  <a:pt x="0" y="8"/>
                  <a:pt x="7" y="0"/>
                  <a:pt x="15" y="0"/>
                </a:cubicBezTo>
                <a:cubicBezTo>
                  <a:pt x="24" y="0"/>
                  <a:pt x="31" y="8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26"/>
                  <a:pt x="24" y="33"/>
                  <a:pt x="15" y="33"/>
                </a:cubicBezTo>
                <a:cubicBezTo>
                  <a:pt x="7" y="33"/>
                  <a:pt x="0" y="26"/>
                  <a:pt x="0" y="17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1" name="Freeform 39"/>
          <p:cNvSpPr>
            <a:spLocks/>
          </p:cNvSpPr>
          <p:nvPr/>
        </p:nvSpPr>
        <p:spPr bwMode="auto">
          <a:xfrm>
            <a:off x="8773160" y="4503420"/>
            <a:ext cx="49213" cy="50800"/>
          </a:xfrm>
          <a:custGeom>
            <a:avLst/>
            <a:gdLst>
              <a:gd name="T0" fmla="*/ 0 w 49"/>
              <a:gd name="T1" fmla="*/ 25918 h 49"/>
              <a:gd name="T2" fmla="*/ 24104 w 49"/>
              <a:gd name="T3" fmla="*/ 0 h 49"/>
              <a:gd name="T4" fmla="*/ 49213 w 49"/>
              <a:gd name="T5" fmla="*/ 25918 h 49"/>
              <a:gd name="T6" fmla="*/ 49213 w 49"/>
              <a:gd name="T7" fmla="*/ 25918 h 49"/>
              <a:gd name="T8" fmla="*/ 24104 w 49"/>
              <a:gd name="T9" fmla="*/ 50800 h 49"/>
              <a:gd name="T10" fmla="*/ 0 w 49"/>
              <a:gd name="T11" fmla="*/ 25918 h 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"/>
              <a:gd name="T19" fmla="*/ 0 h 49"/>
              <a:gd name="T20" fmla="*/ 49 w 49"/>
              <a:gd name="T21" fmla="*/ 49 h 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" h="49">
                <a:moveTo>
                  <a:pt x="0" y="25"/>
                </a:moveTo>
                <a:cubicBezTo>
                  <a:pt x="0" y="11"/>
                  <a:pt x="11" y="0"/>
                  <a:pt x="24" y="0"/>
                </a:cubicBezTo>
                <a:cubicBezTo>
                  <a:pt x="38" y="0"/>
                  <a:pt x="49" y="11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38"/>
                  <a:pt x="38" y="49"/>
                  <a:pt x="24" y="49"/>
                </a:cubicBezTo>
                <a:cubicBezTo>
                  <a:pt x="11" y="49"/>
                  <a:pt x="0" y="38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8773160" y="4503420"/>
            <a:ext cx="49213" cy="50800"/>
          </a:xfrm>
          <a:custGeom>
            <a:avLst/>
            <a:gdLst>
              <a:gd name="T0" fmla="*/ 0 w 31"/>
              <a:gd name="T1" fmla="*/ 25400 h 32"/>
              <a:gd name="T2" fmla="*/ 23813 w 31"/>
              <a:gd name="T3" fmla="*/ 0 h 32"/>
              <a:gd name="T4" fmla="*/ 49213 w 31"/>
              <a:gd name="T5" fmla="*/ 25400 h 32"/>
              <a:gd name="T6" fmla="*/ 49213 w 31"/>
              <a:gd name="T7" fmla="*/ 25400 h 32"/>
              <a:gd name="T8" fmla="*/ 23813 w 31"/>
              <a:gd name="T9" fmla="*/ 50800 h 32"/>
              <a:gd name="T10" fmla="*/ 0 w 31"/>
              <a:gd name="T11" fmla="*/ 2540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"/>
              <a:gd name="T19" fmla="*/ 0 h 32"/>
              <a:gd name="T20" fmla="*/ 31 w 31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" h="32">
                <a:moveTo>
                  <a:pt x="0" y="16"/>
                </a:move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24"/>
                  <a:pt x="24" y="32"/>
                  <a:pt x="15" y="32"/>
                </a:cubicBezTo>
                <a:cubicBezTo>
                  <a:pt x="7" y="32"/>
                  <a:pt x="0" y="24"/>
                  <a:pt x="0" y="16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3" name="Line 41"/>
          <p:cNvSpPr>
            <a:spLocks noChangeShapeType="1"/>
          </p:cNvSpPr>
          <p:nvPr/>
        </p:nvSpPr>
        <p:spPr bwMode="auto">
          <a:xfrm>
            <a:off x="8796973" y="4909820"/>
            <a:ext cx="0" cy="222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4" name="Freeform 42"/>
          <p:cNvSpPr>
            <a:spLocks/>
          </p:cNvSpPr>
          <p:nvPr/>
        </p:nvSpPr>
        <p:spPr bwMode="auto">
          <a:xfrm>
            <a:off x="8712835" y="5090795"/>
            <a:ext cx="168275" cy="168275"/>
          </a:xfrm>
          <a:custGeom>
            <a:avLst/>
            <a:gdLst>
              <a:gd name="T0" fmla="*/ 84138 w 164"/>
              <a:gd name="T1" fmla="*/ 168275 h 164"/>
              <a:gd name="T2" fmla="*/ 0 w 164"/>
              <a:gd name="T3" fmla="*/ 0 h 164"/>
              <a:gd name="T4" fmla="*/ 168275 w 164"/>
              <a:gd name="T5" fmla="*/ 0 h 164"/>
              <a:gd name="T6" fmla="*/ 168275 w 164"/>
              <a:gd name="T7" fmla="*/ 0 h 164"/>
              <a:gd name="T8" fmla="*/ 84138 w 164"/>
              <a:gd name="T9" fmla="*/ 168275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"/>
              <a:gd name="T16" fmla="*/ 0 h 164"/>
              <a:gd name="T17" fmla="*/ 164 w 164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" h="164">
                <a:moveTo>
                  <a:pt x="82" y="164"/>
                </a:moveTo>
                <a:lnTo>
                  <a:pt x="0" y="0"/>
                </a:lnTo>
                <a:cubicBezTo>
                  <a:pt x="52" y="26"/>
                  <a:pt x="113" y="26"/>
                  <a:pt x="164" y="0"/>
                </a:cubicBezTo>
                <a:lnTo>
                  <a:pt x="82" y="16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7679373" y="4605020"/>
            <a:ext cx="2235200" cy="304800"/>
          </a:xfrm>
          <a:prstGeom prst="rect">
            <a:avLst/>
          </a:prstGeom>
          <a:solidFill>
            <a:srgbClr val="FFEAF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44"/>
          <p:cNvSpPr>
            <a:spLocks noChangeArrowheads="1"/>
          </p:cNvSpPr>
          <p:nvPr/>
        </p:nvSpPr>
        <p:spPr bwMode="auto">
          <a:xfrm>
            <a:off x="7679373" y="4605020"/>
            <a:ext cx="2235200" cy="30480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45"/>
          <p:cNvSpPr>
            <a:spLocks noChangeArrowheads="1"/>
          </p:cNvSpPr>
          <p:nvPr/>
        </p:nvSpPr>
        <p:spPr bwMode="auto">
          <a:xfrm>
            <a:off x="7893685" y="4597083"/>
            <a:ext cx="18669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Thread Warp 7</a:t>
            </a:r>
            <a:endParaRPr lang="en-US"/>
          </a:p>
        </p:txBody>
      </p:sp>
      <p:sp>
        <p:nvSpPr>
          <p:cNvPr id="58" name="Freeform 46"/>
          <p:cNvSpPr>
            <a:spLocks noEditPoints="1"/>
          </p:cNvSpPr>
          <p:nvPr/>
        </p:nvSpPr>
        <p:spPr bwMode="auto">
          <a:xfrm>
            <a:off x="6455410" y="3630295"/>
            <a:ext cx="1233488" cy="512763"/>
          </a:xfrm>
          <a:custGeom>
            <a:avLst/>
            <a:gdLst>
              <a:gd name="T0" fmla="*/ 1120794 w 1204"/>
              <a:gd name="T1" fmla="*/ 59362 h 501"/>
              <a:gd name="T2" fmla="*/ 1114647 w 1204"/>
              <a:gd name="T3" fmla="*/ 45033 h 501"/>
              <a:gd name="T4" fmla="*/ 1231439 w 1204"/>
              <a:gd name="T5" fmla="*/ 6141 h 501"/>
              <a:gd name="T6" fmla="*/ 1044981 w 1204"/>
              <a:gd name="T7" fmla="*/ 91090 h 501"/>
              <a:gd name="T8" fmla="*/ 1034736 w 1204"/>
              <a:gd name="T9" fmla="*/ 85972 h 501"/>
              <a:gd name="T10" fmla="*/ 1038834 w 1204"/>
              <a:gd name="T11" fmla="*/ 75737 h 501"/>
              <a:gd name="T12" fmla="*/ 1044981 w 1204"/>
              <a:gd name="T13" fmla="*/ 91090 h 501"/>
              <a:gd name="T14" fmla="*/ 862622 w 1204"/>
              <a:gd name="T15" fmla="*/ 164780 h 501"/>
              <a:gd name="T16" fmla="*/ 856475 w 1204"/>
              <a:gd name="T17" fmla="*/ 149428 h 501"/>
              <a:gd name="T18" fmla="*/ 973267 w 1204"/>
              <a:gd name="T19" fmla="*/ 110536 h 501"/>
              <a:gd name="T20" fmla="*/ 786810 w 1204"/>
              <a:gd name="T21" fmla="*/ 195485 h 501"/>
              <a:gd name="T22" fmla="*/ 776565 w 1204"/>
              <a:gd name="T23" fmla="*/ 191391 h 501"/>
              <a:gd name="T24" fmla="*/ 780663 w 1204"/>
              <a:gd name="T25" fmla="*/ 180132 h 501"/>
              <a:gd name="T26" fmla="*/ 786810 w 1204"/>
              <a:gd name="T27" fmla="*/ 195485 h 501"/>
              <a:gd name="T28" fmla="*/ 604450 w 1204"/>
              <a:gd name="T29" fmla="*/ 270199 h 501"/>
              <a:gd name="T30" fmla="*/ 598303 w 1204"/>
              <a:gd name="T31" fmla="*/ 254846 h 501"/>
              <a:gd name="T32" fmla="*/ 716120 w 1204"/>
              <a:gd name="T33" fmla="*/ 215954 h 501"/>
              <a:gd name="T34" fmla="*/ 528638 w 1204"/>
              <a:gd name="T35" fmla="*/ 300903 h 501"/>
              <a:gd name="T36" fmla="*/ 518393 w 1204"/>
              <a:gd name="T37" fmla="*/ 295785 h 501"/>
              <a:gd name="T38" fmla="*/ 522491 w 1204"/>
              <a:gd name="T39" fmla="*/ 285551 h 501"/>
              <a:gd name="T40" fmla="*/ 528638 w 1204"/>
              <a:gd name="T41" fmla="*/ 300903 h 501"/>
              <a:gd name="T42" fmla="*/ 346278 w 1204"/>
              <a:gd name="T43" fmla="*/ 374593 h 501"/>
              <a:gd name="T44" fmla="*/ 340131 w 1204"/>
              <a:gd name="T45" fmla="*/ 359241 h 501"/>
              <a:gd name="T46" fmla="*/ 457948 w 1204"/>
              <a:gd name="T47" fmla="*/ 321372 h 501"/>
              <a:gd name="T48" fmla="*/ 270466 w 1204"/>
              <a:gd name="T49" fmla="*/ 405298 h 501"/>
              <a:gd name="T50" fmla="*/ 260221 w 1204"/>
              <a:gd name="T51" fmla="*/ 401204 h 501"/>
              <a:gd name="T52" fmla="*/ 264319 w 1204"/>
              <a:gd name="T53" fmla="*/ 390969 h 501"/>
              <a:gd name="T54" fmla="*/ 270466 w 1204"/>
              <a:gd name="T55" fmla="*/ 405298 h 501"/>
              <a:gd name="T56" fmla="*/ 89131 w 1204"/>
              <a:gd name="T57" fmla="*/ 480012 h 501"/>
              <a:gd name="T58" fmla="*/ 82984 w 1204"/>
              <a:gd name="T59" fmla="*/ 464659 h 501"/>
              <a:gd name="T60" fmla="*/ 199776 w 1204"/>
              <a:gd name="T61" fmla="*/ 425767 h 501"/>
              <a:gd name="T62" fmla="*/ 12294 w 1204"/>
              <a:gd name="T63" fmla="*/ 510716 h 501"/>
              <a:gd name="T64" fmla="*/ 2049 w 1204"/>
              <a:gd name="T65" fmla="*/ 505599 h 501"/>
              <a:gd name="T66" fmla="*/ 7171 w 1204"/>
              <a:gd name="T67" fmla="*/ 495364 h 501"/>
              <a:gd name="T68" fmla="*/ 12294 w 1204"/>
              <a:gd name="T69" fmla="*/ 510716 h 50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204"/>
              <a:gd name="T106" fmla="*/ 0 h 501"/>
              <a:gd name="T107" fmla="*/ 1204 w 1204"/>
              <a:gd name="T108" fmla="*/ 501 h 501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204" h="501">
                <a:moveTo>
                  <a:pt x="1198" y="16"/>
                </a:moveTo>
                <a:lnTo>
                  <a:pt x="1094" y="58"/>
                </a:lnTo>
                <a:cubicBezTo>
                  <a:pt x="1090" y="60"/>
                  <a:pt x="1086" y="58"/>
                  <a:pt x="1084" y="54"/>
                </a:cubicBezTo>
                <a:cubicBezTo>
                  <a:pt x="1082" y="50"/>
                  <a:pt x="1084" y="45"/>
                  <a:pt x="1088" y="44"/>
                </a:cubicBezTo>
                <a:lnTo>
                  <a:pt x="1192" y="1"/>
                </a:lnTo>
                <a:cubicBezTo>
                  <a:pt x="1196" y="0"/>
                  <a:pt x="1201" y="2"/>
                  <a:pt x="1202" y="6"/>
                </a:cubicBezTo>
                <a:cubicBezTo>
                  <a:pt x="1204" y="10"/>
                  <a:pt x="1202" y="15"/>
                  <a:pt x="1198" y="16"/>
                </a:cubicBezTo>
                <a:close/>
                <a:moveTo>
                  <a:pt x="1020" y="89"/>
                </a:moveTo>
                <a:lnTo>
                  <a:pt x="1020" y="89"/>
                </a:lnTo>
                <a:cubicBezTo>
                  <a:pt x="1016" y="90"/>
                  <a:pt x="1011" y="88"/>
                  <a:pt x="1010" y="84"/>
                </a:cubicBezTo>
                <a:cubicBezTo>
                  <a:pt x="1008" y="80"/>
                  <a:pt x="1010" y="75"/>
                  <a:pt x="1014" y="74"/>
                </a:cubicBezTo>
                <a:cubicBezTo>
                  <a:pt x="1018" y="72"/>
                  <a:pt x="1023" y="74"/>
                  <a:pt x="1025" y="78"/>
                </a:cubicBezTo>
                <a:cubicBezTo>
                  <a:pt x="1026" y="82"/>
                  <a:pt x="1024" y="87"/>
                  <a:pt x="1020" y="89"/>
                </a:cubicBezTo>
                <a:close/>
                <a:moveTo>
                  <a:pt x="946" y="119"/>
                </a:moveTo>
                <a:lnTo>
                  <a:pt x="842" y="161"/>
                </a:lnTo>
                <a:cubicBezTo>
                  <a:pt x="838" y="163"/>
                  <a:pt x="834" y="161"/>
                  <a:pt x="832" y="157"/>
                </a:cubicBezTo>
                <a:cubicBezTo>
                  <a:pt x="830" y="153"/>
                  <a:pt x="832" y="148"/>
                  <a:pt x="836" y="146"/>
                </a:cubicBezTo>
                <a:lnTo>
                  <a:pt x="940" y="104"/>
                </a:lnTo>
                <a:cubicBezTo>
                  <a:pt x="944" y="102"/>
                  <a:pt x="949" y="104"/>
                  <a:pt x="950" y="108"/>
                </a:cubicBezTo>
                <a:cubicBezTo>
                  <a:pt x="952" y="112"/>
                  <a:pt x="950" y="117"/>
                  <a:pt x="946" y="119"/>
                </a:cubicBezTo>
                <a:close/>
                <a:moveTo>
                  <a:pt x="768" y="191"/>
                </a:moveTo>
                <a:lnTo>
                  <a:pt x="768" y="191"/>
                </a:lnTo>
                <a:cubicBezTo>
                  <a:pt x="764" y="193"/>
                  <a:pt x="759" y="191"/>
                  <a:pt x="758" y="187"/>
                </a:cubicBezTo>
                <a:cubicBezTo>
                  <a:pt x="756" y="183"/>
                  <a:pt x="758" y="178"/>
                  <a:pt x="762" y="176"/>
                </a:cubicBezTo>
                <a:cubicBezTo>
                  <a:pt x="766" y="175"/>
                  <a:pt x="771" y="177"/>
                  <a:pt x="773" y="181"/>
                </a:cubicBezTo>
                <a:cubicBezTo>
                  <a:pt x="774" y="185"/>
                  <a:pt x="772" y="190"/>
                  <a:pt x="768" y="191"/>
                </a:cubicBezTo>
                <a:close/>
                <a:moveTo>
                  <a:pt x="694" y="221"/>
                </a:moveTo>
                <a:lnTo>
                  <a:pt x="590" y="264"/>
                </a:lnTo>
                <a:cubicBezTo>
                  <a:pt x="586" y="265"/>
                  <a:pt x="582" y="263"/>
                  <a:pt x="580" y="259"/>
                </a:cubicBezTo>
                <a:cubicBezTo>
                  <a:pt x="578" y="255"/>
                  <a:pt x="580" y="250"/>
                  <a:pt x="584" y="249"/>
                </a:cubicBezTo>
                <a:lnTo>
                  <a:pt x="688" y="207"/>
                </a:lnTo>
                <a:cubicBezTo>
                  <a:pt x="692" y="205"/>
                  <a:pt x="697" y="207"/>
                  <a:pt x="699" y="211"/>
                </a:cubicBezTo>
                <a:cubicBezTo>
                  <a:pt x="700" y="215"/>
                  <a:pt x="698" y="220"/>
                  <a:pt x="694" y="221"/>
                </a:cubicBezTo>
                <a:close/>
                <a:moveTo>
                  <a:pt x="516" y="294"/>
                </a:moveTo>
                <a:lnTo>
                  <a:pt x="516" y="294"/>
                </a:lnTo>
                <a:cubicBezTo>
                  <a:pt x="512" y="295"/>
                  <a:pt x="508" y="293"/>
                  <a:pt x="506" y="289"/>
                </a:cubicBezTo>
                <a:cubicBezTo>
                  <a:pt x="504" y="285"/>
                  <a:pt x="506" y="281"/>
                  <a:pt x="510" y="279"/>
                </a:cubicBezTo>
                <a:cubicBezTo>
                  <a:pt x="514" y="277"/>
                  <a:pt x="519" y="279"/>
                  <a:pt x="521" y="283"/>
                </a:cubicBezTo>
                <a:cubicBezTo>
                  <a:pt x="522" y="288"/>
                  <a:pt x="520" y="292"/>
                  <a:pt x="516" y="294"/>
                </a:cubicBezTo>
                <a:close/>
                <a:moveTo>
                  <a:pt x="442" y="324"/>
                </a:moveTo>
                <a:lnTo>
                  <a:pt x="338" y="366"/>
                </a:lnTo>
                <a:cubicBezTo>
                  <a:pt x="334" y="368"/>
                  <a:pt x="330" y="366"/>
                  <a:pt x="328" y="362"/>
                </a:cubicBezTo>
                <a:cubicBezTo>
                  <a:pt x="326" y="358"/>
                  <a:pt x="328" y="353"/>
                  <a:pt x="332" y="351"/>
                </a:cubicBezTo>
                <a:lnTo>
                  <a:pt x="436" y="309"/>
                </a:lnTo>
                <a:cubicBezTo>
                  <a:pt x="440" y="307"/>
                  <a:pt x="445" y="309"/>
                  <a:pt x="447" y="314"/>
                </a:cubicBezTo>
                <a:cubicBezTo>
                  <a:pt x="448" y="318"/>
                  <a:pt x="446" y="322"/>
                  <a:pt x="442" y="324"/>
                </a:cubicBezTo>
                <a:close/>
                <a:moveTo>
                  <a:pt x="264" y="396"/>
                </a:moveTo>
                <a:lnTo>
                  <a:pt x="264" y="396"/>
                </a:lnTo>
                <a:cubicBezTo>
                  <a:pt x="260" y="398"/>
                  <a:pt x="256" y="396"/>
                  <a:pt x="254" y="392"/>
                </a:cubicBezTo>
                <a:cubicBezTo>
                  <a:pt x="252" y="388"/>
                  <a:pt x="254" y="383"/>
                  <a:pt x="258" y="382"/>
                </a:cubicBezTo>
                <a:cubicBezTo>
                  <a:pt x="263" y="380"/>
                  <a:pt x="267" y="382"/>
                  <a:pt x="269" y="386"/>
                </a:cubicBezTo>
                <a:cubicBezTo>
                  <a:pt x="270" y="390"/>
                  <a:pt x="268" y="395"/>
                  <a:pt x="264" y="396"/>
                </a:cubicBezTo>
                <a:close/>
                <a:moveTo>
                  <a:pt x="190" y="427"/>
                </a:moveTo>
                <a:lnTo>
                  <a:pt x="87" y="469"/>
                </a:lnTo>
                <a:cubicBezTo>
                  <a:pt x="82" y="470"/>
                  <a:pt x="78" y="468"/>
                  <a:pt x="76" y="464"/>
                </a:cubicBezTo>
                <a:cubicBezTo>
                  <a:pt x="74" y="460"/>
                  <a:pt x="76" y="456"/>
                  <a:pt x="81" y="454"/>
                </a:cubicBezTo>
                <a:lnTo>
                  <a:pt x="184" y="412"/>
                </a:lnTo>
                <a:cubicBezTo>
                  <a:pt x="188" y="410"/>
                  <a:pt x="193" y="412"/>
                  <a:pt x="195" y="416"/>
                </a:cubicBezTo>
                <a:cubicBezTo>
                  <a:pt x="196" y="420"/>
                  <a:pt x="194" y="425"/>
                  <a:pt x="190" y="427"/>
                </a:cubicBezTo>
                <a:close/>
                <a:moveTo>
                  <a:pt x="12" y="499"/>
                </a:moveTo>
                <a:lnTo>
                  <a:pt x="12" y="499"/>
                </a:lnTo>
                <a:cubicBezTo>
                  <a:pt x="8" y="501"/>
                  <a:pt x="4" y="499"/>
                  <a:pt x="2" y="494"/>
                </a:cubicBezTo>
                <a:cubicBezTo>
                  <a:pt x="0" y="490"/>
                  <a:pt x="2" y="486"/>
                  <a:pt x="7" y="484"/>
                </a:cubicBezTo>
                <a:cubicBezTo>
                  <a:pt x="11" y="482"/>
                  <a:pt x="15" y="484"/>
                  <a:pt x="17" y="489"/>
                </a:cubicBezTo>
                <a:cubicBezTo>
                  <a:pt x="19" y="493"/>
                  <a:pt x="17" y="497"/>
                  <a:pt x="12" y="499"/>
                </a:cubicBez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59" name="Freeform 47"/>
          <p:cNvSpPr>
            <a:spLocks noEditPoints="1"/>
          </p:cNvSpPr>
          <p:nvPr/>
        </p:nvSpPr>
        <p:spPr bwMode="auto">
          <a:xfrm>
            <a:off x="6474460" y="3935095"/>
            <a:ext cx="1214438" cy="1701800"/>
          </a:xfrm>
          <a:custGeom>
            <a:avLst/>
            <a:gdLst>
              <a:gd name="T0" fmla="*/ 1145774 w 1185"/>
              <a:gd name="T1" fmla="*/ 107514 h 1662"/>
              <a:gd name="T2" fmla="*/ 1132451 w 1185"/>
              <a:gd name="T3" fmla="*/ 97275 h 1662"/>
              <a:gd name="T4" fmla="*/ 1210339 w 1185"/>
              <a:gd name="T5" fmla="*/ 2048 h 1662"/>
              <a:gd name="T6" fmla="*/ 1097606 w 1185"/>
              <a:gd name="T7" fmla="*/ 174071 h 1662"/>
              <a:gd name="T8" fmla="*/ 1086333 w 1185"/>
              <a:gd name="T9" fmla="*/ 176119 h 1662"/>
              <a:gd name="T10" fmla="*/ 1084283 w 1185"/>
              <a:gd name="T11" fmla="*/ 164855 h 1662"/>
              <a:gd name="T12" fmla="*/ 1097606 w 1185"/>
              <a:gd name="T13" fmla="*/ 174071 h 1662"/>
              <a:gd name="T14" fmla="*/ 983848 w 1185"/>
              <a:gd name="T15" fmla="*/ 333807 h 1662"/>
              <a:gd name="T16" fmla="*/ 970525 w 1185"/>
              <a:gd name="T17" fmla="*/ 324591 h 1662"/>
              <a:gd name="T18" fmla="*/ 1048413 w 1185"/>
              <a:gd name="T19" fmla="*/ 229364 h 1662"/>
              <a:gd name="T20" fmla="*/ 936706 w 1185"/>
              <a:gd name="T21" fmla="*/ 401387 h 1662"/>
              <a:gd name="T22" fmla="*/ 925432 w 1185"/>
              <a:gd name="T23" fmla="*/ 403435 h 1662"/>
              <a:gd name="T24" fmla="*/ 923383 w 1185"/>
              <a:gd name="T25" fmla="*/ 391148 h 1662"/>
              <a:gd name="T26" fmla="*/ 936706 w 1185"/>
              <a:gd name="T27" fmla="*/ 401387 h 1662"/>
              <a:gd name="T28" fmla="*/ 822948 w 1185"/>
              <a:gd name="T29" fmla="*/ 561123 h 1662"/>
              <a:gd name="T30" fmla="*/ 809625 w 1185"/>
              <a:gd name="T31" fmla="*/ 551908 h 1662"/>
              <a:gd name="T32" fmla="*/ 887513 w 1185"/>
              <a:gd name="T33" fmla="*/ 456680 h 1662"/>
              <a:gd name="T34" fmla="*/ 774781 w 1185"/>
              <a:gd name="T35" fmla="*/ 628704 h 1662"/>
              <a:gd name="T36" fmla="*/ 763507 w 1185"/>
              <a:gd name="T37" fmla="*/ 629728 h 1662"/>
              <a:gd name="T38" fmla="*/ 761458 w 1185"/>
              <a:gd name="T39" fmla="*/ 618464 h 1662"/>
              <a:gd name="T40" fmla="*/ 774781 w 1185"/>
              <a:gd name="T41" fmla="*/ 628704 h 1662"/>
              <a:gd name="T42" fmla="*/ 661023 w 1185"/>
              <a:gd name="T43" fmla="*/ 788439 h 1662"/>
              <a:gd name="T44" fmla="*/ 647700 w 1185"/>
              <a:gd name="T45" fmla="*/ 779224 h 1662"/>
              <a:gd name="T46" fmla="*/ 725588 w 1185"/>
              <a:gd name="T47" fmla="*/ 683997 h 1662"/>
              <a:gd name="T48" fmla="*/ 613880 w 1185"/>
              <a:gd name="T49" fmla="*/ 854996 h 1662"/>
              <a:gd name="T50" fmla="*/ 602607 w 1185"/>
              <a:gd name="T51" fmla="*/ 857044 h 1662"/>
              <a:gd name="T52" fmla="*/ 600558 w 1185"/>
              <a:gd name="T53" fmla="*/ 845780 h 1662"/>
              <a:gd name="T54" fmla="*/ 613880 w 1185"/>
              <a:gd name="T55" fmla="*/ 854996 h 1662"/>
              <a:gd name="T56" fmla="*/ 500123 w 1185"/>
              <a:gd name="T57" fmla="*/ 1015755 h 1662"/>
              <a:gd name="T58" fmla="*/ 486800 w 1185"/>
              <a:gd name="T59" fmla="*/ 1006540 h 1662"/>
              <a:gd name="T60" fmla="*/ 564688 w 1185"/>
              <a:gd name="T61" fmla="*/ 910289 h 1662"/>
              <a:gd name="T62" fmla="*/ 452980 w 1185"/>
              <a:gd name="T63" fmla="*/ 1082312 h 1662"/>
              <a:gd name="T64" fmla="*/ 440682 w 1185"/>
              <a:gd name="T65" fmla="*/ 1084360 h 1662"/>
              <a:gd name="T66" fmla="*/ 439657 w 1185"/>
              <a:gd name="T67" fmla="*/ 1073097 h 1662"/>
              <a:gd name="T68" fmla="*/ 452980 w 1185"/>
              <a:gd name="T69" fmla="*/ 1082312 h 1662"/>
              <a:gd name="T70" fmla="*/ 338198 w 1185"/>
              <a:gd name="T71" fmla="*/ 1243072 h 1662"/>
              <a:gd name="T72" fmla="*/ 324875 w 1185"/>
              <a:gd name="T73" fmla="*/ 1232832 h 1662"/>
              <a:gd name="T74" fmla="*/ 402763 w 1185"/>
              <a:gd name="T75" fmla="*/ 1137605 h 1662"/>
              <a:gd name="T76" fmla="*/ 291055 w 1185"/>
              <a:gd name="T77" fmla="*/ 1309628 h 1662"/>
              <a:gd name="T78" fmla="*/ 279782 w 1185"/>
              <a:gd name="T79" fmla="*/ 1311676 h 1662"/>
              <a:gd name="T80" fmla="*/ 277732 w 1185"/>
              <a:gd name="T81" fmla="*/ 1300413 h 1662"/>
              <a:gd name="T82" fmla="*/ 291055 w 1185"/>
              <a:gd name="T83" fmla="*/ 1309628 h 1662"/>
              <a:gd name="T84" fmla="*/ 177298 w 1185"/>
              <a:gd name="T85" fmla="*/ 1470388 h 1662"/>
              <a:gd name="T86" fmla="*/ 163975 w 1185"/>
              <a:gd name="T87" fmla="*/ 1460149 h 1662"/>
              <a:gd name="T88" fmla="*/ 241863 w 1185"/>
              <a:gd name="T89" fmla="*/ 1364922 h 1662"/>
              <a:gd name="T90" fmla="*/ 130155 w 1185"/>
              <a:gd name="T91" fmla="*/ 1536945 h 1662"/>
              <a:gd name="T92" fmla="*/ 118882 w 1185"/>
              <a:gd name="T93" fmla="*/ 1538992 h 1662"/>
              <a:gd name="T94" fmla="*/ 116832 w 1185"/>
              <a:gd name="T95" fmla="*/ 1526705 h 1662"/>
              <a:gd name="T96" fmla="*/ 130155 w 1185"/>
              <a:gd name="T97" fmla="*/ 1536945 h 1662"/>
              <a:gd name="T98" fmla="*/ 16397 w 1185"/>
              <a:gd name="T99" fmla="*/ 1696680 h 1662"/>
              <a:gd name="T100" fmla="*/ 3075 w 1185"/>
              <a:gd name="T101" fmla="*/ 1687465 h 1662"/>
              <a:gd name="T102" fmla="*/ 79938 w 1185"/>
              <a:gd name="T103" fmla="*/ 1592238 h 166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185"/>
              <a:gd name="T157" fmla="*/ 0 h 1662"/>
              <a:gd name="T158" fmla="*/ 1185 w 1185"/>
              <a:gd name="T159" fmla="*/ 1662 h 166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185" h="1662">
                <a:moveTo>
                  <a:pt x="1183" y="13"/>
                </a:moveTo>
                <a:lnTo>
                  <a:pt x="1118" y="105"/>
                </a:lnTo>
                <a:cubicBezTo>
                  <a:pt x="1115" y="108"/>
                  <a:pt x="1110" y="109"/>
                  <a:pt x="1107" y="107"/>
                </a:cubicBezTo>
                <a:cubicBezTo>
                  <a:pt x="1103" y="104"/>
                  <a:pt x="1102" y="99"/>
                  <a:pt x="1105" y="95"/>
                </a:cubicBezTo>
                <a:lnTo>
                  <a:pt x="1169" y="4"/>
                </a:lnTo>
                <a:cubicBezTo>
                  <a:pt x="1172" y="0"/>
                  <a:pt x="1177" y="0"/>
                  <a:pt x="1181" y="2"/>
                </a:cubicBezTo>
                <a:cubicBezTo>
                  <a:pt x="1184" y="5"/>
                  <a:pt x="1185" y="10"/>
                  <a:pt x="1183" y="13"/>
                </a:cubicBezTo>
                <a:close/>
                <a:moveTo>
                  <a:pt x="1071" y="170"/>
                </a:moveTo>
                <a:lnTo>
                  <a:pt x="1071" y="170"/>
                </a:lnTo>
                <a:cubicBezTo>
                  <a:pt x="1069" y="173"/>
                  <a:pt x="1064" y="174"/>
                  <a:pt x="1060" y="172"/>
                </a:cubicBezTo>
                <a:cubicBezTo>
                  <a:pt x="1057" y="169"/>
                  <a:pt x="1056" y="164"/>
                  <a:pt x="1058" y="161"/>
                </a:cubicBezTo>
                <a:cubicBezTo>
                  <a:pt x="1061" y="157"/>
                  <a:pt x="1066" y="156"/>
                  <a:pt x="1070" y="159"/>
                </a:cubicBezTo>
                <a:cubicBezTo>
                  <a:pt x="1073" y="161"/>
                  <a:pt x="1074" y="166"/>
                  <a:pt x="1071" y="170"/>
                </a:cubicBezTo>
                <a:close/>
                <a:moveTo>
                  <a:pt x="1025" y="235"/>
                </a:moveTo>
                <a:lnTo>
                  <a:pt x="960" y="326"/>
                </a:lnTo>
                <a:cubicBezTo>
                  <a:pt x="958" y="330"/>
                  <a:pt x="953" y="331"/>
                  <a:pt x="949" y="328"/>
                </a:cubicBezTo>
                <a:cubicBezTo>
                  <a:pt x="945" y="326"/>
                  <a:pt x="945" y="321"/>
                  <a:pt x="947" y="317"/>
                </a:cubicBezTo>
                <a:lnTo>
                  <a:pt x="1012" y="226"/>
                </a:lnTo>
                <a:cubicBezTo>
                  <a:pt x="1015" y="222"/>
                  <a:pt x="1020" y="221"/>
                  <a:pt x="1023" y="224"/>
                </a:cubicBezTo>
                <a:cubicBezTo>
                  <a:pt x="1027" y="226"/>
                  <a:pt x="1028" y="231"/>
                  <a:pt x="1025" y="235"/>
                </a:cubicBezTo>
                <a:close/>
                <a:moveTo>
                  <a:pt x="914" y="392"/>
                </a:moveTo>
                <a:lnTo>
                  <a:pt x="914" y="392"/>
                </a:lnTo>
                <a:cubicBezTo>
                  <a:pt x="911" y="395"/>
                  <a:pt x="906" y="396"/>
                  <a:pt x="903" y="394"/>
                </a:cubicBezTo>
                <a:cubicBezTo>
                  <a:pt x="899" y="391"/>
                  <a:pt x="898" y="386"/>
                  <a:pt x="901" y="382"/>
                </a:cubicBezTo>
                <a:cubicBezTo>
                  <a:pt x="903" y="379"/>
                  <a:pt x="908" y="378"/>
                  <a:pt x="912" y="381"/>
                </a:cubicBezTo>
                <a:cubicBezTo>
                  <a:pt x="916" y="383"/>
                  <a:pt x="917" y="388"/>
                  <a:pt x="914" y="392"/>
                </a:cubicBezTo>
                <a:close/>
                <a:moveTo>
                  <a:pt x="868" y="457"/>
                </a:moveTo>
                <a:lnTo>
                  <a:pt x="803" y="548"/>
                </a:lnTo>
                <a:cubicBezTo>
                  <a:pt x="800" y="552"/>
                  <a:pt x="795" y="553"/>
                  <a:pt x="792" y="550"/>
                </a:cubicBezTo>
                <a:cubicBezTo>
                  <a:pt x="788" y="548"/>
                  <a:pt x="787" y="543"/>
                  <a:pt x="790" y="539"/>
                </a:cubicBezTo>
                <a:lnTo>
                  <a:pt x="855" y="448"/>
                </a:lnTo>
                <a:cubicBezTo>
                  <a:pt x="857" y="444"/>
                  <a:pt x="862" y="443"/>
                  <a:pt x="866" y="446"/>
                </a:cubicBezTo>
                <a:cubicBezTo>
                  <a:pt x="869" y="448"/>
                  <a:pt x="870" y="453"/>
                  <a:pt x="868" y="457"/>
                </a:cubicBezTo>
                <a:close/>
                <a:moveTo>
                  <a:pt x="756" y="614"/>
                </a:moveTo>
                <a:lnTo>
                  <a:pt x="756" y="614"/>
                </a:lnTo>
                <a:cubicBezTo>
                  <a:pt x="754" y="617"/>
                  <a:pt x="749" y="618"/>
                  <a:pt x="745" y="615"/>
                </a:cubicBezTo>
                <a:cubicBezTo>
                  <a:pt x="742" y="613"/>
                  <a:pt x="741" y="608"/>
                  <a:pt x="743" y="604"/>
                </a:cubicBezTo>
                <a:cubicBezTo>
                  <a:pt x="746" y="601"/>
                  <a:pt x="751" y="600"/>
                  <a:pt x="755" y="602"/>
                </a:cubicBezTo>
                <a:cubicBezTo>
                  <a:pt x="758" y="605"/>
                  <a:pt x="759" y="610"/>
                  <a:pt x="756" y="614"/>
                </a:cubicBezTo>
                <a:close/>
                <a:moveTo>
                  <a:pt x="710" y="679"/>
                </a:moveTo>
                <a:lnTo>
                  <a:pt x="645" y="770"/>
                </a:lnTo>
                <a:cubicBezTo>
                  <a:pt x="643" y="774"/>
                  <a:pt x="638" y="775"/>
                  <a:pt x="634" y="772"/>
                </a:cubicBezTo>
                <a:cubicBezTo>
                  <a:pt x="631" y="769"/>
                  <a:pt x="630" y="764"/>
                  <a:pt x="632" y="761"/>
                </a:cubicBezTo>
                <a:lnTo>
                  <a:pt x="697" y="669"/>
                </a:lnTo>
                <a:cubicBezTo>
                  <a:pt x="700" y="666"/>
                  <a:pt x="705" y="665"/>
                  <a:pt x="708" y="668"/>
                </a:cubicBezTo>
                <a:cubicBezTo>
                  <a:pt x="712" y="670"/>
                  <a:pt x="713" y="675"/>
                  <a:pt x="710" y="679"/>
                </a:cubicBezTo>
                <a:close/>
                <a:moveTo>
                  <a:pt x="599" y="835"/>
                </a:moveTo>
                <a:lnTo>
                  <a:pt x="599" y="835"/>
                </a:lnTo>
                <a:cubicBezTo>
                  <a:pt x="596" y="839"/>
                  <a:pt x="591" y="840"/>
                  <a:pt x="588" y="837"/>
                </a:cubicBezTo>
                <a:cubicBezTo>
                  <a:pt x="584" y="835"/>
                  <a:pt x="583" y="830"/>
                  <a:pt x="586" y="826"/>
                </a:cubicBezTo>
                <a:cubicBezTo>
                  <a:pt x="589" y="822"/>
                  <a:pt x="594" y="822"/>
                  <a:pt x="597" y="824"/>
                </a:cubicBezTo>
                <a:cubicBezTo>
                  <a:pt x="601" y="827"/>
                  <a:pt x="602" y="832"/>
                  <a:pt x="599" y="835"/>
                </a:cubicBezTo>
                <a:close/>
                <a:moveTo>
                  <a:pt x="553" y="901"/>
                </a:moveTo>
                <a:lnTo>
                  <a:pt x="488" y="992"/>
                </a:lnTo>
                <a:cubicBezTo>
                  <a:pt x="485" y="995"/>
                  <a:pt x="480" y="996"/>
                  <a:pt x="477" y="994"/>
                </a:cubicBezTo>
                <a:cubicBezTo>
                  <a:pt x="473" y="991"/>
                  <a:pt x="472" y="986"/>
                  <a:pt x="475" y="983"/>
                </a:cubicBezTo>
                <a:lnTo>
                  <a:pt x="540" y="891"/>
                </a:lnTo>
                <a:cubicBezTo>
                  <a:pt x="542" y="888"/>
                  <a:pt x="547" y="887"/>
                  <a:pt x="551" y="889"/>
                </a:cubicBezTo>
                <a:cubicBezTo>
                  <a:pt x="554" y="892"/>
                  <a:pt x="555" y="897"/>
                  <a:pt x="553" y="901"/>
                </a:cubicBezTo>
                <a:close/>
                <a:moveTo>
                  <a:pt x="442" y="1057"/>
                </a:moveTo>
                <a:lnTo>
                  <a:pt x="442" y="1057"/>
                </a:lnTo>
                <a:cubicBezTo>
                  <a:pt x="439" y="1061"/>
                  <a:pt x="434" y="1062"/>
                  <a:pt x="430" y="1059"/>
                </a:cubicBezTo>
                <a:cubicBezTo>
                  <a:pt x="427" y="1056"/>
                  <a:pt x="426" y="1051"/>
                  <a:pt x="429" y="1048"/>
                </a:cubicBezTo>
                <a:cubicBezTo>
                  <a:pt x="431" y="1044"/>
                  <a:pt x="436" y="1043"/>
                  <a:pt x="440" y="1046"/>
                </a:cubicBezTo>
                <a:cubicBezTo>
                  <a:pt x="443" y="1049"/>
                  <a:pt x="444" y="1054"/>
                  <a:pt x="442" y="1057"/>
                </a:cubicBezTo>
                <a:close/>
                <a:moveTo>
                  <a:pt x="395" y="1122"/>
                </a:moveTo>
                <a:lnTo>
                  <a:pt x="330" y="1214"/>
                </a:lnTo>
                <a:cubicBezTo>
                  <a:pt x="328" y="1217"/>
                  <a:pt x="323" y="1218"/>
                  <a:pt x="319" y="1216"/>
                </a:cubicBezTo>
                <a:cubicBezTo>
                  <a:pt x="316" y="1213"/>
                  <a:pt x="315" y="1208"/>
                  <a:pt x="317" y="1204"/>
                </a:cubicBezTo>
                <a:lnTo>
                  <a:pt x="382" y="1113"/>
                </a:lnTo>
                <a:cubicBezTo>
                  <a:pt x="385" y="1109"/>
                  <a:pt x="390" y="1109"/>
                  <a:pt x="393" y="1111"/>
                </a:cubicBezTo>
                <a:cubicBezTo>
                  <a:pt x="397" y="1114"/>
                  <a:pt x="398" y="1119"/>
                  <a:pt x="395" y="1122"/>
                </a:cubicBezTo>
                <a:close/>
                <a:moveTo>
                  <a:pt x="284" y="1279"/>
                </a:moveTo>
                <a:lnTo>
                  <a:pt x="284" y="1279"/>
                </a:lnTo>
                <a:cubicBezTo>
                  <a:pt x="282" y="1283"/>
                  <a:pt x="277" y="1283"/>
                  <a:pt x="273" y="1281"/>
                </a:cubicBezTo>
                <a:cubicBezTo>
                  <a:pt x="269" y="1278"/>
                  <a:pt x="269" y="1273"/>
                  <a:pt x="271" y="1270"/>
                </a:cubicBezTo>
                <a:cubicBezTo>
                  <a:pt x="274" y="1266"/>
                  <a:pt x="279" y="1265"/>
                  <a:pt x="282" y="1268"/>
                </a:cubicBezTo>
                <a:cubicBezTo>
                  <a:pt x="286" y="1270"/>
                  <a:pt x="287" y="1275"/>
                  <a:pt x="284" y="1279"/>
                </a:cubicBezTo>
                <a:close/>
                <a:moveTo>
                  <a:pt x="238" y="1344"/>
                </a:moveTo>
                <a:lnTo>
                  <a:pt x="173" y="1436"/>
                </a:lnTo>
                <a:cubicBezTo>
                  <a:pt x="170" y="1439"/>
                  <a:pt x="165" y="1440"/>
                  <a:pt x="162" y="1437"/>
                </a:cubicBezTo>
                <a:cubicBezTo>
                  <a:pt x="158" y="1435"/>
                  <a:pt x="157" y="1430"/>
                  <a:pt x="160" y="1426"/>
                </a:cubicBezTo>
                <a:lnTo>
                  <a:pt x="225" y="1335"/>
                </a:lnTo>
                <a:cubicBezTo>
                  <a:pt x="227" y="1331"/>
                  <a:pt x="232" y="1330"/>
                  <a:pt x="236" y="1333"/>
                </a:cubicBezTo>
                <a:cubicBezTo>
                  <a:pt x="240" y="1336"/>
                  <a:pt x="240" y="1341"/>
                  <a:pt x="238" y="1344"/>
                </a:cubicBezTo>
                <a:close/>
                <a:moveTo>
                  <a:pt x="127" y="1501"/>
                </a:moveTo>
                <a:lnTo>
                  <a:pt x="127" y="1501"/>
                </a:lnTo>
                <a:cubicBezTo>
                  <a:pt x="124" y="1504"/>
                  <a:pt x="119" y="1505"/>
                  <a:pt x="116" y="1503"/>
                </a:cubicBezTo>
                <a:cubicBezTo>
                  <a:pt x="112" y="1500"/>
                  <a:pt x="111" y="1495"/>
                  <a:pt x="114" y="1491"/>
                </a:cubicBezTo>
                <a:cubicBezTo>
                  <a:pt x="116" y="1488"/>
                  <a:pt x="121" y="1487"/>
                  <a:pt x="125" y="1490"/>
                </a:cubicBezTo>
                <a:cubicBezTo>
                  <a:pt x="128" y="1492"/>
                  <a:pt x="129" y="1497"/>
                  <a:pt x="127" y="1501"/>
                </a:cubicBezTo>
                <a:close/>
                <a:moveTo>
                  <a:pt x="80" y="1566"/>
                </a:moveTo>
                <a:lnTo>
                  <a:pt x="16" y="1657"/>
                </a:lnTo>
                <a:cubicBezTo>
                  <a:pt x="13" y="1661"/>
                  <a:pt x="8" y="1662"/>
                  <a:pt x="4" y="1659"/>
                </a:cubicBezTo>
                <a:cubicBezTo>
                  <a:pt x="1" y="1657"/>
                  <a:pt x="0" y="1652"/>
                  <a:pt x="3" y="1648"/>
                </a:cubicBezTo>
                <a:lnTo>
                  <a:pt x="67" y="1557"/>
                </a:lnTo>
                <a:cubicBezTo>
                  <a:pt x="70" y="1553"/>
                  <a:pt x="75" y="1552"/>
                  <a:pt x="78" y="1555"/>
                </a:cubicBezTo>
                <a:cubicBezTo>
                  <a:pt x="82" y="1557"/>
                  <a:pt x="83" y="1562"/>
                  <a:pt x="80" y="1566"/>
                </a:cubicBez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1991360" y="4135120"/>
            <a:ext cx="4470400" cy="1524000"/>
          </a:xfrm>
          <a:prstGeom prst="rect">
            <a:avLst/>
          </a:prstGeom>
          <a:solidFill>
            <a:srgbClr val="FFBFD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49"/>
          <p:cNvSpPr>
            <a:spLocks noChangeArrowheads="1"/>
          </p:cNvSpPr>
          <p:nvPr/>
        </p:nvSpPr>
        <p:spPr bwMode="auto">
          <a:xfrm>
            <a:off x="1991360" y="4135120"/>
            <a:ext cx="4470400" cy="152400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2089785" y="4220845"/>
            <a:ext cx="16335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Thread Warp</a:t>
            </a:r>
            <a:endParaRPr lang="en-US"/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2297748" y="4624070"/>
            <a:ext cx="812800" cy="831850"/>
          </a:xfrm>
          <a:prstGeom prst="rect">
            <a:avLst/>
          </a:prstGeom>
          <a:solidFill>
            <a:srgbClr val="FFEAF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Rectangle 52"/>
          <p:cNvSpPr>
            <a:spLocks noChangeArrowheads="1"/>
          </p:cNvSpPr>
          <p:nvPr/>
        </p:nvSpPr>
        <p:spPr bwMode="auto">
          <a:xfrm>
            <a:off x="2297748" y="4624070"/>
            <a:ext cx="812800" cy="83185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53"/>
          <p:cNvSpPr>
            <a:spLocks noChangeArrowheads="1"/>
          </p:cNvSpPr>
          <p:nvPr/>
        </p:nvSpPr>
        <p:spPr bwMode="auto">
          <a:xfrm>
            <a:off x="2385060" y="4630420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Scalar</a:t>
            </a:r>
            <a:endParaRPr lang="en-US" dirty="0"/>
          </a:p>
        </p:txBody>
      </p:sp>
      <p:sp>
        <p:nvSpPr>
          <p:cNvPr id="66" name="Rectangle 54"/>
          <p:cNvSpPr>
            <a:spLocks noChangeArrowheads="1"/>
          </p:cNvSpPr>
          <p:nvPr/>
        </p:nvSpPr>
        <p:spPr bwMode="auto">
          <a:xfrm>
            <a:off x="2351723" y="4892358"/>
            <a:ext cx="723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Thread</a:t>
            </a:r>
            <a:endParaRPr lang="en-US" dirty="0"/>
          </a:p>
        </p:txBody>
      </p:sp>
      <p:sp>
        <p:nvSpPr>
          <p:cNvPr id="67" name="Rectangle 55"/>
          <p:cNvSpPr>
            <a:spLocks noChangeArrowheads="1"/>
          </p:cNvSpPr>
          <p:nvPr/>
        </p:nvSpPr>
        <p:spPr bwMode="auto">
          <a:xfrm>
            <a:off x="2597785" y="517175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W</a:t>
            </a:r>
            <a:endParaRPr lang="en-US"/>
          </a:p>
        </p:txBody>
      </p:sp>
      <p:sp>
        <p:nvSpPr>
          <p:cNvPr id="68" name="Rectangle 56"/>
          <p:cNvSpPr>
            <a:spLocks noChangeArrowheads="1"/>
          </p:cNvSpPr>
          <p:nvPr/>
        </p:nvSpPr>
        <p:spPr bwMode="auto">
          <a:xfrm>
            <a:off x="3110548" y="4624070"/>
            <a:ext cx="811212" cy="831850"/>
          </a:xfrm>
          <a:prstGeom prst="rect">
            <a:avLst/>
          </a:prstGeom>
          <a:solidFill>
            <a:srgbClr val="FFEAF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Rectangle 57"/>
          <p:cNvSpPr>
            <a:spLocks noChangeArrowheads="1"/>
          </p:cNvSpPr>
          <p:nvPr/>
        </p:nvSpPr>
        <p:spPr bwMode="auto">
          <a:xfrm>
            <a:off x="3110548" y="4624070"/>
            <a:ext cx="811212" cy="83185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Rectangle 58"/>
          <p:cNvSpPr>
            <a:spLocks noChangeArrowheads="1"/>
          </p:cNvSpPr>
          <p:nvPr/>
        </p:nvSpPr>
        <p:spPr bwMode="auto">
          <a:xfrm>
            <a:off x="3188335" y="4630420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Scalar</a:t>
            </a:r>
            <a:endParaRPr lang="en-US"/>
          </a:p>
        </p:txBody>
      </p:sp>
      <p:sp>
        <p:nvSpPr>
          <p:cNvPr id="71" name="Rectangle 59"/>
          <p:cNvSpPr>
            <a:spLocks noChangeArrowheads="1"/>
          </p:cNvSpPr>
          <p:nvPr/>
        </p:nvSpPr>
        <p:spPr bwMode="auto">
          <a:xfrm>
            <a:off x="3154998" y="4892358"/>
            <a:ext cx="723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Thread</a:t>
            </a:r>
            <a:endParaRPr lang="en-US"/>
          </a:p>
        </p:txBody>
      </p:sp>
      <p:sp>
        <p:nvSpPr>
          <p:cNvPr id="72" name="Rectangle 60"/>
          <p:cNvSpPr>
            <a:spLocks noChangeArrowheads="1"/>
          </p:cNvSpPr>
          <p:nvPr/>
        </p:nvSpPr>
        <p:spPr bwMode="auto">
          <a:xfrm>
            <a:off x="3434398" y="5171758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X</a:t>
            </a:r>
            <a:endParaRPr lang="en-US"/>
          </a:p>
        </p:txBody>
      </p:sp>
      <p:sp>
        <p:nvSpPr>
          <p:cNvPr id="73" name="Rectangle 61"/>
          <p:cNvSpPr>
            <a:spLocks noChangeArrowheads="1"/>
          </p:cNvSpPr>
          <p:nvPr/>
        </p:nvSpPr>
        <p:spPr bwMode="auto">
          <a:xfrm>
            <a:off x="3921760" y="4624070"/>
            <a:ext cx="812800" cy="831850"/>
          </a:xfrm>
          <a:prstGeom prst="rect">
            <a:avLst/>
          </a:prstGeom>
          <a:solidFill>
            <a:srgbClr val="FFEAF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Rectangle 62"/>
          <p:cNvSpPr>
            <a:spLocks noChangeArrowheads="1"/>
          </p:cNvSpPr>
          <p:nvPr/>
        </p:nvSpPr>
        <p:spPr bwMode="auto">
          <a:xfrm>
            <a:off x="3921760" y="4624070"/>
            <a:ext cx="812800" cy="83185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Rectangle 63"/>
          <p:cNvSpPr>
            <a:spLocks noChangeArrowheads="1"/>
          </p:cNvSpPr>
          <p:nvPr/>
        </p:nvSpPr>
        <p:spPr bwMode="auto">
          <a:xfrm>
            <a:off x="4007485" y="4630420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Scalar</a:t>
            </a:r>
            <a:endParaRPr lang="en-US"/>
          </a:p>
        </p:txBody>
      </p:sp>
      <p:sp>
        <p:nvSpPr>
          <p:cNvPr id="110" name="Rectangle 64"/>
          <p:cNvSpPr>
            <a:spLocks noChangeArrowheads="1"/>
          </p:cNvSpPr>
          <p:nvPr/>
        </p:nvSpPr>
        <p:spPr bwMode="auto">
          <a:xfrm>
            <a:off x="3974148" y="4892358"/>
            <a:ext cx="723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Thread</a:t>
            </a:r>
            <a:endParaRPr lang="en-US"/>
          </a:p>
        </p:txBody>
      </p:sp>
      <p:sp>
        <p:nvSpPr>
          <p:cNvPr id="111" name="Rectangle 65"/>
          <p:cNvSpPr>
            <a:spLocks noChangeArrowheads="1"/>
          </p:cNvSpPr>
          <p:nvPr/>
        </p:nvSpPr>
        <p:spPr bwMode="auto">
          <a:xfrm>
            <a:off x="4253548" y="5171758"/>
            <a:ext cx="15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Y</a:t>
            </a:r>
            <a:endParaRPr lang="en-US"/>
          </a:p>
        </p:txBody>
      </p:sp>
      <p:sp>
        <p:nvSpPr>
          <p:cNvPr id="112" name="Rectangle 66"/>
          <p:cNvSpPr>
            <a:spLocks noChangeArrowheads="1"/>
          </p:cNvSpPr>
          <p:nvPr/>
        </p:nvSpPr>
        <p:spPr bwMode="auto">
          <a:xfrm>
            <a:off x="5445760" y="4624070"/>
            <a:ext cx="812800" cy="831850"/>
          </a:xfrm>
          <a:prstGeom prst="rect">
            <a:avLst/>
          </a:prstGeom>
          <a:solidFill>
            <a:srgbClr val="FFEAF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67"/>
          <p:cNvSpPr>
            <a:spLocks noChangeArrowheads="1"/>
          </p:cNvSpPr>
          <p:nvPr/>
        </p:nvSpPr>
        <p:spPr bwMode="auto">
          <a:xfrm>
            <a:off x="5445760" y="4624070"/>
            <a:ext cx="812800" cy="83185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Rectangle 68"/>
          <p:cNvSpPr>
            <a:spLocks noChangeArrowheads="1"/>
          </p:cNvSpPr>
          <p:nvPr/>
        </p:nvSpPr>
        <p:spPr bwMode="auto">
          <a:xfrm>
            <a:off x="5533073" y="4630420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Scalar</a:t>
            </a:r>
            <a:endParaRPr lang="en-US"/>
          </a:p>
        </p:txBody>
      </p:sp>
      <p:sp>
        <p:nvSpPr>
          <p:cNvPr id="115" name="Rectangle 69"/>
          <p:cNvSpPr>
            <a:spLocks noChangeArrowheads="1"/>
          </p:cNvSpPr>
          <p:nvPr/>
        </p:nvSpPr>
        <p:spPr bwMode="auto">
          <a:xfrm>
            <a:off x="5499735" y="4892358"/>
            <a:ext cx="723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Thread</a:t>
            </a:r>
            <a:endParaRPr lang="en-US"/>
          </a:p>
        </p:txBody>
      </p:sp>
      <p:sp>
        <p:nvSpPr>
          <p:cNvPr id="116" name="Rectangle 70"/>
          <p:cNvSpPr>
            <a:spLocks noChangeArrowheads="1"/>
          </p:cNvSpPr>
          <p:nvPr/>
        </p:nvSpPr>
        <p:spPr bwMode="auto">
          <a:xfrm>
            <a:off x="5777548" y="5171758"/>
            <a:ext cx="139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Z</a:t>
            </a:r>
            <a:endParaRPr lang="en-US"/>
          </a:p>
        </p:txBody>
      </p:sp>
      <p:sp>
        <p:nvSpPr>
          <p:cNvPr id="117" name="Freeform 71"/>
          <p:cNvSpPr>
            <a:spLocks/>
          </p:cNvSpPr>
          <p:nvPr/>
        </p:nvSpPr>
        <p:spPr bwMode="auto">
          <a:xfrm>
            <a:off x="4836160" y="5024120"/>
            <a:ext cx="50800" cy="50800"/>
          </a:xfrm>
          <a:custGeom>
            <a:avLst/>
            <a:gdLst>
              <a:gd name="T0" fmla="*/ 0 w 49"/>
              <a:gd name="T1" fmla="*/ 25918 h 49"/>
              <a:gd name="T2" fmla="*/ 24882 w 49"/>
              <a:gd name="T3" fmla="*/ 0 h 49"/>
              <a:gd name="T4" fmla="*/ 50800 w 49"/>
              <a:gd name="T5" fmla="*/ 25918 h 49"/>
              <a:gd name="T6" fmla="*/ 50800 w 49"/>
              <a:gd name="T7" fmla="*/ 25918 h 49"/>
              <a:gd name="T8" fmla="*/ 24882 w 49"/>
              <a:gd name="T9" fmla="*/ 50800 h 49"/>
              <a:gd name="T10" fmla="*/ 0 w 49"/>
              <a:gd name="T11" fmla="*/ 25918 h 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"/>
              <a:gd name="T19" fmla="*/ 0 h 49"/>
              <a:gd name="T20" fmla="*/ 49 w 49"/>
              <a:gd name="T21" fmla="*/ 49 h 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" h="49">
                <a:moveTo>
                  <a:pt x="0" y="25"/>
                </a:moveTo>
                <a:cubicBezTo>
                  <a:pt x="0" y="11"/>
                  <a:pt x="11" y="0"/>
                  <a:pt x="24" y="0"/>
                </a:cubicBezTo>
                <a:cubicBezTo>
                  <a:pt x="38" y="0"/>
                  <a:pt x="49" y="11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38"/>
                  <a:pt x="38" y="49"/>
                  <a:pt x="24" y="49"/>
                </a:cubicBezTo>
                <a:cubicBezTo>
                  <a:pt x="11" y="49"/>
                  <a:pt x="0" y="38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18" name="Freeform 72"/>
          <p:cNvSpPr>
            <a:spLocks/>
          </p:cNvSpPr>
          <p:nvPr/>
        </p:nvSpPr>
        <p:spPr bwMode="auto">
          <a:xfrm>
            <a:off x="4836160" y="5024120"/>
            <a:ext cx="50800" cy="50800"/>
          </a:xfrm>
          <a:custGeom>
            <a:avLst/>
            <a:gdLst>
              <a:gd name="T0" fmla="*/ 0 w 32"/>
              <a:gd name="T1" fmla="*/ 25400 h 32"/>
              <a:gd name="T2" fmla="*/ 25400 w 32"/>
              <a:gd name="T3" fmla="*/ 0 h 32"/>
              <a:gd name="T4" fmla="*/ 50800 w 32"/>
              <a:gd name="T5" fmla="*/ 25400 h 32"/>
              <a:gd name="T6" fmla="*/ 50800 w 32"/>
              <a:gd name="T7" fmla="*/ 25400 h 32"/>
              <a:gd name="T8" fmla="*/ 25400 w 32"/>
              <a:gd name="T9" fmla="*/ 50800 h 32"/>
              <a:gd name="T10" fmla="*/ 0 w 32"/>
              <a:gd name="T11" fmla="*/ 2540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32"/>
              <a:gd name="T20" fmla="*/ 32 w 32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32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5"/>
                  <a:pt x="25" y="32"/>
                  <a:pt x="16" y="32"/>
                </a:cubicBezTo>
                <a:cubicBezTo>
                  <a:pt x="7" y="32"/>
                  <a:pt x="0" y="25"/>
                  <a:pt x="0" y="16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19" name="Freeform 73"/>
          <p:cNvSpPr>
            <a:spLocks/>
          </p:cNvSpPr>
          <p:nvPr/>
        </p:nvSpPr>
        <p:spPr bwMode="auto">
          <a:xfrm>
            <a:off x="5039360" y="5024120"/>
            <a:ext cx="50800" cy="50800"/>
          </a:xfrm>
          <a:custGeom>
            <a:avLst/>
            <a:gdLst>
              <a:gd name="T0" fmla="*/ 0 w 49"/>
              <a:gd name="T1" fmla="*/ 25918 h 49"/>
              <a:gd name="T2" fmla="*/ 25918 w 49"/>
              <a:gd name="T3" fmla="*/ 0 h 49"/>
              <a:gd name="T4" fmla="*/ 50800 w 49"/>
              <a:gd name="T5" fmla="*/ 25918 h 49"/>
              <a:gd name="T6" fmla="*/ 50800 w 49"/>
              <a:gd name="T7" fmla="*/ 25918 h 49"/>
              <a:gd name="T8" fmla="*/ 25918 w 49"/>
              <a:gd name="T9" fmla="*/ 50800 h 49"/>
              <a:gd name="T10" fmla="*/ 0 w 49"/>
              <a:gd name="T11" fmla="*/ 25918 h 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"/>
              <a:gd name="T19" fmla="*/ 0 h 49"/>
              <a:gd name="T20" fmla="*/ 49 w 49"/>
              <a:gd name="T21" fmla="*/ 49 h 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" h="49">
                <a:moveTo>
                  <a:pt x="0" y="25"/>
                </a:moveTo>
                <a:cubicBezTo>
                  <a:pt x="0" y="11"/>
                  <a:pt x="11" y="0"/>
                  <a:pt x="25" y="0"/>
                </a:cubicBezTo>
                <a:cubicBezTo>
                  <a:pt x="38" y="0"/>
                  <a:pt x="49" y="11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38"/>
                  <a:pt x="38" y="49"/>
                  <a:pt x="25" y="49"/>
                </a:cubicBezTo>
                <a:cubicBezTo>
                  <a:pt x="11" y="49"/>
                  <a:pt x="0" y="38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20" name="Freeform 74"/>
          <p:cNvSpPr>
            <a:spLocks/>
          </p:cNvSpPr>
          <p:nvPr/>
        </p:nvSpPr>
        <p:spPr bwMode="auto">
          <a:xfrm>
            <a:off x="5039360" y="5024120"/>
            <a:ext cx="50800" cy="50800"/>
          </a:xfrm>
          <a:custGeom>
            <a:avLst/>
            <a:gdLst>
              <a:gd name="T0" fmla="*/ 0 w 32"/>
              <a:gd name="T1" fmla="*/ 25400 h 32"/>
              <a:gd name="T2" fmla="*/ 25400 w 32"/>
              <a:gd name="T3" fmla="*/ 0 h 32"/>
              <a:gd name="T4" fmla="*/ 50800 w 32"/>
              <a:gd name="T5" fmla="*/ 25400 h 32"/>
              <a:gd name="T6" fmla="*/ 50800 w 32"/>
              <a:gd name="T7" fmla="*/ 25400 h 32"/>
              <a:gd name="T8" fmla="*/ 25400 w 32"/>
              <a:gd name="T9" fmla="*/ 50800 h 32"/>
              <a:gd name="T10" fmla="*/ 0 w 32"/>
              <a:gd name="T11" fmla="*/ 2540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32"/>
              <a:gd name="T20" fmla="*/ 32 w 32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32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5"/>
                  <a:pt x="25" y="32"/>
                  <a:pt x="16" y="32"/>
                </a:cubicBezTo>
                <a:cubicBezTo>
                  <a:pt x="7" y="32"/>
                  <a:pt x="0" y="25"/>
                  <a:pt x="0" y="16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21" name="Freeform 75"/>
          <p:cNvSpPr>
            <a:spLocks/>
          </p:cNvSpPr>
          <p:nvPr/>
        </p:nvSpPr>
        <p:spPr bwMode="auto">
          <a:xfrm>
            <a:off x="5242560" y="5024120"/>
            <a:ext cx="50800" cy="50800"/>
          </a:xfrm>
          <a:custGeom>
            <a:avLst/>
            <a:gdLst>
              <a:gd name="T0" fmla="*/ 0 w 50"/>
              <a:gd name="T1" fmla="*/ 25918 h 49"/>
              <a:gd name="T2" fmla="*/ 25400 w 50"/>
              <a:gd name="T3" fmla="*/ 0 h 49"/>
              <a:gd name="T4" fmla="*/ 50800 w 50"/>
              <a:gd name="T5" fmla="*/ 25918 h 49"/>
              <a:gd name="T6" fmla="*/ 50800 w 50"/>
              <a:gd name="T7" fmla="*/ 25918 h 49"/>
              <a:gd name="T8" fmla="*/ 25400 w 50"/>
              <a:gd name="T9" fmla="*/ 50800 h 49"/>
              <a:gd name="T10" fmla="*/ 0 w 50"/>
              <a:gd name="T11" fmla="*/ 25918 h 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49"/>
              <a:gd name="T20" fmla="*/ 50 w 50"/>
              <a:gd name="T21" fmla="*/ 49 h 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49">
                <a:moveTo>
                  <a:pt x="0" y="25"/>
                </a:moveTo>
                <a:cubicBezTo>
                  <a:pt x="0" y="11"/>
                  <a:pt x="11" y="0"/>
                  <a:pt x="25" y="0"/>
                </a:cubicBezTo>
                <a:cubicBezTo>
                  <a:pt x="39" y="0"/>
                  <a:pt x="50" y="11"/>
                  <a:pt x="50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38"/>
                  <a:pt x="39" y="49"/>
                  <a:pt x="25" y="49"/>
                </a:cubicBezTo>
                <a:cubicBezTo>
                  <a:pt x="11" y="49"/>
                  <a:pt x="0" y="38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22" name="Freeform 76"/>
          <p:cNvSpPr>
            <a:spLocks/>
          </p:cNvSpPr>
          <p:nvPr/>
        </p:nvSpPr>
        <p:spPr bwMode="auto">
          <a:xfrm>
            <a:off x="5242560" y="5024120"/>
            <a:ext cx="50800" cy="50800"/>
          </a:xfrm>
          <a:custGeom>
            <a:avLst/>
            <a:gdLst>
              <a:gd name="T0" fmla="*/ 0 w 32"/>
              <a:gd name="T1" fmla="*/ 25400 h 32"/>
              <a:gd name="T2" fmla="*/ 25400 w 32"/>
              <a:gd name="T3" fmla="*/ 0 h 32"/>
              <a:gd name="T4" fmla="*/ 50800 w 32"/>
              <a:gd name="T5" fmla="*/ 25400 h 32"/>
              <a:gd name="T6" fmla="*/ 50800 w 32"/>
              <a:gd name="T7" fmla="*/ 25400 h 32"/>
              <a:gd name="T8" fmla="*/ 25400 w 32"/>
              <a:gd name="T9" fmla="*/ 50800 h 32"/>
              <a:gd name="T10" fmla="*/ 0 w 32"/>
              <a:gd name="T11" fmla="*/ 2540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32"/>
              <a:gd name="T20" fmla="*/ 32 w 32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32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5"/>
                  <a:pt x="25" y="32"/>
                  <a:pt x="16" y="32"/>
                </a:cubicBezTo>
                <a:cubicBezTo>
                  <a:pt x="7" y="32"/>
                  <a:pt x="0" y="25"/>
                  <a:pt x="0" y="16"/>
                </a:cubicBezTo>
              </a:path>
            </a:pathLst>
          </a:custGeom>
          <a:noFill/>
          <a:ln w="476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23" name="Rectangle 77"/>
          <p:cNvSpPr>
            <a:spLocks noChangeArrowheads="1"/>
          </p:cNvSpPr>
          <p:nvPr/>
        </p:nvSpPr>
        <p:spPr bwMode="auto">
          <a:xfrm>
            <a:off x="4493260" y="4135120"/>
            <a:ext cx="1968500" cy="417513"/>
          </a:xfrm>
          <a:prstGeom prst="rect">
            <a:avLst/>
          </a:prstGeom>
          <a:solidFill>
            <a:srgbClr val="FFEAF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Rectangle 78"/>
          <p:cNvSpPr>
            <a:spLocks noChangeArrowheads="1"/>
          </p:cNvSpPr>
          <p:nvPr/>
        </p:nvSpPr>
        <p:spPr bwMode="auto">
          <a:xfrm>
            <a:off x="4493260" y="4135120"/>
            <a:ext cx="1968500" cy="417513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Rectangle 79"/>
          <p:cNvSpPr>
            <a:spLocks noChangeArrowheads="1"/>
          </p:cNvSpPr>
          <p:nvPr/>
        </p:nvSpPr>
        <p:spPr bwMode="auto">
          <a:xfrm>
            <a:off x="4493260" y="4130358"/>
            <a:ext cx="1958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公有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26" name="Rectangle 80"/>
          <p:cNvSpPr>
            <a:spLocks noChangeArrowheads="1"/>
          </p:cNvSpPr>
          <p:nvPr/>
        </p:nvSpPr>
        <p:spPr bwMode="auto">
          <a:xfrm>
            <a:off x="7477760" y="5259070"/>
            <a:ext cx="2640013" cy="4508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Rectangle 81"/>
          <p:cNvSpPr>
            <a:spLocks noChangeArrowheads="1"/>
          </p:cNvSpPr>
          <p:nvPr/>
        </p:nvSpPr>
        <p:spPr bwMode="auto">
          <a:xfrm>
            <a:off x="7477760" y="5259070"/>
            <a:ext cx="2640013" cy="45085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Rectangle 82"/>
          <p:cNvSpPr>
            <a:spLocks noChangeArrowheads="1"/>
          </p:cNvSpPr>
          <p:nvPr/>
        </p:nvSpPr>
        <p:spPr bwMode="auto">
          <a:xfrm>
            <a:off x="7893685" y="5335270"/>
            <a:ext cx="181927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</a:rPr>
              <a:t>SIMT Pipeline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四、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 Core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内部结构</a:t>
            </a: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5</a:t>
            </a:fld>
            <a:endParaRPr lang="en-US"/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1935480" y="915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83055" y="1325563"/>
            <a:ext cx="8302625" cy="2438400"/>
            <a:chOff x="384175" y="1447800"/>
            <a:chExt cx="8302625" cy="2438400"/>
          </a:xfrm>
        </p:grpSpPr>
        <p:sp>
          <p:nvSpPr>
            <p:cNvPr id="29" name="Rectangle 2"/>
            <p:cNvSpPr>
              <a:spLocks noChangeArrowheads="1"/>
            </p:cNvSpPr>
            <p:nvPr/>
          </p:nvSpPr>
          <p:spPr bwMode="auto">
            <a:xfrm>
              <a:off x="457200" y="1447800"/>
              <a:ext cx="5105400" cy="24384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SIMT</a:t>
              </a:r>
              <a:r>
                <a:rPr lang="zh-CN" altLang="en-US" sz="2400" b="1" dirty="0" smtClean="0">
                  <a:solidFill>
                    <a:srgbClr val="009900"/>
                  </a:solidFill>
                </a:rPr>
                <a:t>前端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562600" y="1447800"/>
              <a:ext cx="3124200" cy="24384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2400" b="1" dirty="0" smtClean="0">
                  <a:solidFill>
                    <a:srgbClr val="FF9933"/>
                  </a:solidFill>
                </a:rPr>
                <a:t>SIMD</a:t>
              </a:r>
              <a:r>
                <a:rPr lang="zh-CN" altLang="en-US" sz="2400" b="1" dirty="0" smtClean="0">
                  <a:solidFill>
                    <a:srgbClr val="FF9933"/>
                  </a:solidFill>
                </a:rPr>
                <a:t>数据路径</a:t>
              </a:r>
              <a:endParaRPr lang="en-US" sz="2400" b="1" dirty="0">
                <a:solidFill>
                  <a:srgbClr val="FF9933"/>
                </a:solidFill>
              </a:endParaRPr>
            </a:p>
          </p:txBody>
        </p:sp>
        <p:grpSp>
          <p:nvGrpSpPr>
            <p:cNvPr id="31" name="Group 5"/>
            <p:cNvGrpSpPr>
              <a:grpSpLocks/>
            </p:cNvGrpSpPr>
            <p:nvPr/>
          </p:nvGrpSpPr>
          <p:grpSpPr bwMode="auto">
            <a:xfrm>
              <a:off x="561975" y="2073277"/>
              <a:ext cx="7867650" cy="1635125"/>
              <a:chOff x="354" y="2506"/>
              <a:chExt cx="4956" cy="1030"/>
            </a:xfrm>
          </p:grpSpPr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736" y="2697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/>
            </p:nvSpPr>
            <p:spPr bwMode="auto">
              <a:xfrm>
                <a:off x="4713" y="272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38" name="Rectangle 12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" name="Rectangle 14"/>
              <p:cNvSpPr>
                <a:spLocks noChangeArrowheads="1"/>
              </p:cNvSpPr>
              <p:nvPr/>
            </p:nvSpPr>
            <p:spPr bwMode="auto">
              <a:xfrm>
                <a:off x="4683" y="275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41" name="Oval 15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" name="Oval 16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" name="Oval 17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" name="Oval 18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" name="Oval 19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" name="Oval 20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7" name="Line 21"/>
              <p:cNvSpPr>
                <a:spLocks noChangeShapeType="1"/>
              </p:cNvSpPr>
              <p:nvPr/>
            </p:nvSpPr>
            <p:spPr bwMode="auto">
              <a:xfrm>
                <a:off x="944" y="3092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994" y="3043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" name="Line 23"/>
              <p:cNvSpPr>
                <a:spLocks noChangeShapeType="1"/>
              </p:cNvSpPr>
              <p:nvPr/>
            </p:nvSpPr>
            <p:spPr bwMode="auto">
              <a:xfrm>
                <a:off x="1682" y="3173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" name="Freeform 24"/>
              <p:cNvSpPr>
                <a:spLocks/>
              </p:cNvSpPr>
              <p:nvPr/>
            </p:nvSpPr>
            <p:spPr bwMode="auto">
              <a:xfrm>
                <a:off x="1796" y="3160"/>
                <a:ext cx="107" cy="94"/>
              </a:xfrm>
              <a:custGeom>
                <a:avLst/>
                <a:gdLst/>
                <a:ahLst/>
                <a:cxnLst>
                  <a:cxn ang="0">
                    <a:pos x="227" y="154"/>
                  </a:cxn>
                  <a:cxn ang="0">
                    <a:pos x="0" y="199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227" y="154"/>
                  </a:cxn>
                </a:cxnLst>
                <a:rect l="0" t="0" r="r" b="b"/>
                <a:pathLst>
                  <a:path w="227" h="199">
                    <a:moveTo>
                      <a:pt x="227" y="154"/>
                    </a:moveTo>
                    <a:lnTo>
                      <a:pt x="0" y="199"/>
                    </a:lnTo>
                    <a:cubicBezTo>
                      <a:pt x="49" y="145"/>
                      <a:pt x="69" y="71"/>
                      <a:pt x="55" y="0"/>
                    </a:cubicBezTo>
                    <a:lnTo>
                      <a:pt x="55" y="0"/>
                    </a:lnTo>
                    <a:lnTo>
                      <a:pt x="227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" name="Line 25"/>
              <p:cNvSpPr>
                <a:spLocks noChangeShapeType="1"/>
              </p:cNvSpPr>
              <p:nvPr/>
            </p:nvSpPr>
            <p:spPr bwMode="auto">
              <a:xfrm flipV="1">
                <a:off x="1682" y="2970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2" name="Freeform 26"/>
              <p:cNvSpPr>
                <a:spLocks/>
              </p:cNvSpPr>
              <p:nvPr/>
            </p:nvSpPr>
            <p:spPr bwMode="auto">
              <a:xfrm>
                <a:off x="1796" y="2930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3" name="Line 27"/>
              <p:cNvSpPr>
                <a:spLocks noChangeShapeType="1"/>
              </p:cNvSpPr>
              <p:nvPr/>
            </p:nvSpPr>
            <p:spPr bwMode="auto">
              <a:xfrm flipV="1">
                <a:off x="2198" y="3055"/>
                <a:ext cx="0" cy="74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4" name="Freeform 28"/>
              <p:cNvSpPr>
                <a:spLocks/>
              </p:cNvSpPr>
              <p:nvPr/>
            </p:nvSpPr>
            <p:spPr bwMode="auto">
              <a:xfrm>
                <a:off x="2149" y="3105"/>
                <a:ext cx="98" cy="98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5" name="Freeform 29"/>
              <p:cNvSpPr>
                <a:spLocks/>
              </p:cNvSpPr>
              <p:nvPr/>
            </p:nvSpPr>
            <p:spPr bwMode="auto">
              <a:xfrm>
                <a:off x="2149" y="2981"/>
                <a:ext cx="98" cy="98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206" y="206"/>
                  </a:cxn>
                  <a:cxn ang="0">
                    <a:pos x="0" y="206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206" y="206"/>
                    </a:lnTo>
                    <a:cubicBezTo>
                      <a:pt x="141" y="174"/>
                      <a:pt x="65" y="174"/>
                      <a:pt x="0" y="206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 flipV="1">
                <a:off x="2493" y="3192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" name="Freeform 31"/>
              <p:cNvSpPr>
                <a:spLocks/>
              </p:cNvSpPr>
              <p:nvPr/>
            </p:nvSpPr>
            <p:spPr bwMode="auto">
              <a:xfrm>
                <a:off x="2608" y="3151"/>
                <a:ext cx="106" cy="94"/>
              </a:xfrm>
              <a:custGeom>
                <a:avLst/>
                <a:gdLst/>
                <a:ahLst/>
                <a:cxnLst>
                  <a:cxn ang="0">
                    <a:pos x="226" y="45"/>
                  </a:cxn>
                  <a:cxn ang="0">
                    <a:pos x="54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6" y="45"/>
                  </a:cxn>
                </a:cxnLst>
                <a:rect l="0" t="0" r="r" b="b"/>
                <a:pathLst>
                  <a:path w="226" h="199">
                    <a:moveTo>
                      <a:pt x="226" y="45"/>
                    </a:moveTo>
                    <a:lnTo>
                      <a:pt x="54" y="199"/>
                    </a:lnTo>
                    <a:cubicBezTo>
                      <a:pt x="68" y="128"/>
                      <a:pt x="48" y="54"/>
                      <a:pt x="0" y="0"/>
                    </a:cubicBezTo>
                    <a:lnTo>
                      <a:pt x="0" y="0"/>
                    </a:lnTo>
                    <a:lnTo>
                      <a:pt x="22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>
                <a:off x="2493" y="2951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2608" y="2939"/>
                <a:ext cx="106" cy="94"/>
              </a:xfrm>
              <a:custGeom>
                <a:avLst/>
                <a:gdLst/>
                <a:ahLst/>
                <a:cxnLst>
                  <a:cxn ang="0">
                    <a:pos x="226" y="154"/>
                  </a:cxn>
                  <a:cxn ang="0">
                    <a:pos x="0" y="199"/>
                  </a:cxn>
                  <a:cxn ang="0">
                    <a:pos x="54" y="0"/>
                  </a:cxn>
                  <a:cxn ang="0">
                    <a:pos x="226" y="154"/>
                  </a:cxn>
                </a:cxnLst>
                <a:rect l="0" t="0" r="r" b="b"/>
                <a:pathLst>
                  <a:path w="226" h="199">
                    <a:moveTo>
                      <a:pt x="226" y="154"/>
                    </a:moveTo>
                    <a:lnTo>
                      <a:pt x="0" y="199"/>
                    </a:lnTo>
                    <a:cubicBezTo>
                      <a:pt x="48" y="145"/>
                      <a:pt x="68" y="71"/>
                      <a:pt x="54" y="0"/>
                    </a:cubicBezTo>
                    <a:lnTo>
                      <a:pt x="226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>
                <a:off x="3304" y="3099"/>
                <a:ext cx="222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" name="Freeform 35"/>
              <p:cNvSpPr>
                <a:spLocks/>
              </p:cNvSpPr>
              <p:nvPr/>
            </p:nvSpPr>
            <p:spPr bwMode="auto">
              <a:xfrm>
                <a:off x="3502" y="3051"/>
                <a:ext cx="97" cy="97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6">
                    <a:moveTo>
                      <a:pt x="206" y="103"/>
                    </a:moveTo>
                    <a:lnTo>
                      <a:pt x="0" y="206"/>
                    </a:lnTo>
                    <a:cubicBezTo>
                      <a:pt x="32" y="141"/>
                      <a:pt x="32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" name="Line 36"/>
              <p:cNvSpPr>
                <a:spLocks noChangeShapeType="1"/>
              </p:cNvSpPr>
              <p:nvPr/>
            </p:nvSpPr>
            <p:spPr bwMode="auto">
              <a:xfrm>
                <a:off x="4302" y="3192"/>
                <a:ext cx="113" cy="27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" name="Freeform 37"/>
              <p:cNvSpPr>
                <a:spLocks/>
              </p:cNvSpPr>
              <p:nvPr/>
            </p:nvSpPr>
            <p:spPr bwMode="auto">
              <a:xfrm>
                <a:off x="4233" y="3110"/>
                <a:ext cx="107" cy="172"/>
              </a:xfrm>
              <a:custGeom>
                <a:avLst/>
                <a:gdLst/>
                <a:ahLst/>
                <a:cxnLst>
                  <a:cxn ang="0">
                    <a:pos x="66" y="172"/>
                  </a:cxn>
                  <a:cxn ang="0">
                    <a:pos x="0" y="66"/>
                  </a:cxn>
                  <a:cxn ang="0">
                    <a:pos x="107" y="0"/>
                  </a:cxn>
                  <a:cxn ang="0">
                    <a:pos x="66" y="172"/>
                  </a:cxn>
                </a:cxnLst>
                <a:rect l="0" t="0" r="r" b="b"/>
                <a:pathLst>
                  <a:path w="107" h="172">
                    <a:moveTo>
                      <a:pt x="66" y="172"/>
                    </a:moveTo>
                    <a:lnTo>
                      <a:pt x="0" y="66"/>
                    </a:lnTo>
                    <a:lnTo>
                      <a:pt x="107" y="0"/>
                    </a:lnTo>
                    <a:lnTo>
                      <a:pt x="6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" name="Freeform 38"/>
              <p:cNvSpPr>
                <a:spLocks/>
              </p:cNvSpPr>
              <p:nvPr/>
            </p:nvSpPr>
            <p:spPr bwMode="auto">
              <a:xfrm>
                <a:off x="4377" y="3129"/>
                <a:ext cx="107" cy="17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07" y="107"/>
                  </a:cxn>
                  <a:cxn ang="0">
                    <a:pos x="0" y="172"/>
                  </a:cxn>
                  <a:cxn ang="0">
                    <a:pos x="42" y="0"/>
                  </a:cxn>
                </a:cxnLst>
                <a:rect l="0" t="0" r="r" b="b"/>
                <a:pathLst>
                  <a:path w="107" h="172">
                    <a:moveTo>
                      <a:pt x="42" y="0"/>
                    </a:moveTo>
                    <a:lnTo>
                      <a:pt x="107" y="107"/>
                    </a:lnTo>
                    <a:lnTo>
                      <a:pt x="0" y="17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5" name="Line 39"/>
              <p:cNvSpPr>
                <a:spLocks noChangeShapeType="1"/>
              </p:cNvSpPr>
              <p:nvPr/>
            </p:nvSpPr>
            <p:spPr bwMode="auto">
              <a:xfrm flipV="1">
                <a:off x="4302" y="2967"/>
                <a:ext cx="114" cy="30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6" name="Freeform 40"/>
              <p:cNvSpPr>
                <a:spLocks/>
              </p:cNvSpPr>
              <p:nvPr/>
            </p:nvSpPr>
            <p:spPr bwMode="auto">
              <a:xfrm>
                <a:off x="4233" y="2907"/>
                <a:ext cx="109" cy="171"/>
              </a:xfrm>
              <a:custGeom>
                <a:avLst/>
                <a:gdLst/>
                <a:ahLst/>
                <a:cxnLst>
                  <a:cxn ang="0">
                    <a:pos x="109" y="171"/>
                  </a:cxn>
                  <a:cxn ang="0">
                    <a:pos x="0" y="108"/>
                  </a:cxn>
                  <a:cxn ang="0">
                    <a:pos x="64" y="0"/>
                  </a:cxn>
                  <a:cxn ang="0">
                    <a:pos x="109" y="171"/>
                  </a:cxn>
                </a:cxnLst>
                <a:rect l="0" t="0" r="r" b="b"/>
                <a:pathLst>
                  <a:path w="109" h="171">
                    <a:moveTo>
                      <a:pt x="109" y="171"/>
                    </a:moveTo>
                    <a:lnTo>
                      <a:pt x="0" y="108"/>
                    </a:lnTo>
                    <a:lnTo>
                      <a:pt x="64" y="0"/>
                    </a:lnTo>
                    <a:lnTo>
                      <a:pt x="109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7" name="Freeform 41"/>
              <p:cNvSpPr>
                <a:spLocks/>
              </p:cNvSpPr>
              <p:nvPr/>
            </p:nvSpPr>
            <p:spPr bwMode="auto">
              <a:xfrm>
                <a:off x="4376" y="2885"/>
                <a:ext cx="108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64"/>
                  </a:cxn>
                  <a:cxn ang="0">
                    <a:pos x="45" y="172"/>
                  </a:cxn>
                  <a:cxn ang="0">
                    <a:pos x="0" y="0"/>
                  </a:cxn>
                </a:cxnLst>
                <a:rect l="0" t="0" r="r" b="b"/>
                <a:pathLst>
                  <a:path w="108" h="172">
                    <a:moveTo>
                      <a:pt x="0" y="0"/>
                    </a:moveTo>
                    <a:lnTo>
                      <a:pt x="108" y="64"/>
                    </a:lnTo>
                    <a:lnTo>
                      <a:pt x="45" y="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9" name="Rectangle 43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0" name="Rectangle 44"/>
              <p:cNvSpPr>
                <a:spLocks noChangeArrowheads="1"/>
              </p:cNvSpPr>
              <p:nvPr/>
            </p:nvSpPr>
            <p:spPr bwMode="auto">
              <a:xfrm>
                <a:off x="427" y="3007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I-Cache</a:t>
                </a:r>
                <a:endParaRPr lang="en-US" dirty="0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1230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9" name="Rectangle 49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0" name="Rectangle 50"/>
              <p:cNvSpPr>
                <a:spLocks noChangeArrowheads="1"/>
              </p:cNvSpPr>
              <p:nvPr/>
            </p:nvSpPr>
            <p:spPr bwMode="auto">
              <a:xfrm>
                <a:off x="1976" y="2788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101" name="Rectangle 51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2" name="Rectangle 52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3" name="Rectangle 53"/>
              <p:cNvSpPr>
                <a:spLocks noChangeArrowheads="1"/>
              </p:cNvSpPr>
              <p:nvPr/>
            </p:nvSpPr>
            <p:spPr bwMode="auto">
              <a:xfrm>
                <a:off x="2008" y="32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记分牌</a:t>
                </a:r>
                <a:endParaRPr lang="en-US" dirty="0"/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6" name="Rectangle 56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7" name="Rectangle 57"/>
              <p:cNvSpPr>
                <a:spLocks noChangeArrowheads="1"/>
              </p:cNvSpPr>
              <p:nvPr/>
            </p:nvSpPr>
            <p:spPr bwMode="auto">
              <a:xfrm>
                <a:off x="2846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发射</a:t>
                </a:r>
                <a:endParaRPr lang="en-US" dirty="0"/>
              </a:p>
            </p:txBody>
          </p:sp>
          <p:sp>
            <p:nvSpPr>
              <p:cNvPr id="108" name="Rectangle 58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" name="Rectangle 59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0" name="Rectangle 60"/>
              <p:cNvSpPr>
                <a:spLocks noChangeArrowheads="1"/>
              </p:cNvSpPr>
              <p:nvPr/>
            </p:nvSpPr>
            <p:spPr bwMode="auto">
              <a:xfrm>
                <a:off x="3707" y="29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操作数</a:t>
                </a:r>
                <a:endParaRPr lang="en-US" dirty="0"/>
              </a:p>
            </p:txBody>
          </p:sp>
          <p:sp>
            <p:nvSpPr>
              <p:cNvPr id="111" name="Rectangle 61"/>
              <p:cNvSpPr>
                <a:spLocks noChangeArrowheads="1"/>
              </p:cNvSpPr>
              <p:nvPr/>
            </p:nvSpPr>
            <p:spPr bwMode="auto">
              <a:xfrm>
                <a:off x="3711" y="3090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收集器</a:t>
                </a:r>
                <a:endParaRPr lang="en-US" dirty="0"/>
              </a:p>
            </p:txBody>
          </p:sp>
          <p:sp>
            <p:nvSpPr>
              <p:cNvPr id="112" name="Rectangle 62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3" name="Rectangle 63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4" name="Rectangle 64"/>
              <p:cNvSpPr>
                <a:spLocks noChangeArrowheads="1"/>
              </p:cNvSpPr>
              <p:nvPr/>
            </p:nvSpPr>
            <p:spPr bwMode="auto">
              <a:xfrm>
                <a:off x="4630" y="3219"/>
                <a:ext cx="2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115" name="Rectangle 65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" name="Rectangle 66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" name="Rectangle 67"/>
              <p:cNvSpPr>
                <a:spLocks noChangeArrowheads="1"/>
              </p:cNvSpPr>
              <p:nvPr/>
            </p:nvSpPr>
            <p:spPr bwMode="auto">
              <a:xfrm>
                <a:off x="4652" y="278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118" name="Rectangle 68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9" name="Rectangle 69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0" name="Rectangle 70"/>
              <p:cNvSpPr>
                <a:spLocks noChangeArrowheads="1"/>
              </p:cNvSpPr>
              <p:nvPr/>
            </p:nvSpPr>
            <p:spPr bwMode="auto">
              <a:xfrm>
                <a:off x="504" y="2581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121" name="Rectangle 71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2" name="Rectangle 72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3" name="Rectangle 73"/>
              <p:cNvSpPr>
                <a:spLocks noChangeArrowheads="1"/>
              </p:cNvSpPr>
              <p:nvPr/>
            </p:nvSpPr>
            <p:spPr bwMode="auto">
              <a:xfrm>
                <a:off x="2690" y="2569"/>
                <a:ext cx="62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SIMT-</a:t>
                </a: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堆栈</a:t>
                </a:r>
                <a:endParaRPr lang="en-US" dirty="0"/>
              </a:p>
            </p:txBody>
          </p:sp>
          <p:sp>
            <p:nvSpPr>
              <p:cNvPr id="124" name="Freeform 74"/>
              <p:cNvSpPr>
                <a:spLocks/>
              </p:cNvSpPr>
              <p:nvPr/>
            </p:nvSpPr>
            <p:spPr bwMode="auto">
              <a:xfrm>
                <a:off x="1682" y="2612"/>
                <a:ext cx="3628" cy="924"/>
              </a:xfrm>
              <a:custGeom>
                <a:avLst/>
                <a:gdLst/>
                <a:ahLst/>
                <a:cxnLst>
                  <a:cxn ang="0">
                    <a:pos x="1733" y="0"/>
                  </a:cxn>
                  <a:cxn ang="0">
                    <a:pos x="3628" y="0"/>
                  </a:cxn>
                  <a:cxn ang="0">
                    <a:pos x="3628" y="924"/>
                  </a:cxn>
                  <a:cxn ang="0">
                    <a:pos x="0" y="924"/>
                  </a:cxn>
                  <a:cxn ang="0">
                    <a:pos x="0" y="739"/>
                  </a:cxn>
                  <a:cxn ang="0">
                    <a:pos x="162" y="739"/>
                  </a:cxn>
                </a:cxnLst>
                <a:rect l="0" t="0" r="r" b="b"/>
                <a:pathLst>
                  <a:path w="3628" h="924">
                    <a:moveTo>
                      <a:pt x="1733" y="0"/>
                    </a:moveTo>
                    <a:lnTo>
                      <a:pt x="3628" y="0"/>
                    </a:lnTo>
                    <a:lnTo>
                      <a:pt x="3628" y="924"/>
                    </a:lnTo>
                    <a:lnTo>
                      <a:pt x="0" y="924"/>
                    </a:lnTo>
                    <a:lnTo>
                      <a:pt x="0" y="739"/>
                    </a:lnTo>
                    <a:lnTo>
                      <a:pt x="162" y="739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5" name="Freeform 75"/>
              <p:cNvSpPr>
                <a:spLocks/>
              </p:cNvSpPr>
              <p:nvPr/>
            </p:nvSpPr>
            <p:spPr bwMode="auto">
              <a:xfrm>
                <a:off x="1826" y="3312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5" y="112"/>
                      <a:pt x="25" y="51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6" name="Line 76"/>
              <p:cNvSpPr>
                <a:spLocks noChangeShapeType="1"/>
              </p:cNvSpPr>
              <p:nvPr/>
            </p:nvSpPr>
            <p:spPr bwMode="auto">
              <a:xfrm flipH="1">
                <a:off x="1003" y="2642"/>
                <a:ext cx="1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7" name="Freeform 77"/>
              <p:cNvSpPr>
                <a:spLocks/>
              </p:cNvSpPr>
              <p:nvPr/>
            </p:nvSpPr>
            <p:spPr bwMode="auto">
              <a:xfrm>
                <a:off x="944" y="2603"/>
                <a:ext cx="78" cy="7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64" y="0"/>
                  </a:cxn>
                  <a:cxn ang="0">
                    <a:pos x="164" y="164"/>
                  </a:cxn>
                  <a:cxn ang="0">
                    <a:pos x="164" y="164"/>
                  </a:cxn>
                  <a:cxn ang="0">
                    <a:pos x="0" y="82"/>
                  </a:cxn>
                </a:cxnLst>
                <a:rect l="0" t="0" r="r" b="b"/>
                <a:pathLst>
                  <a:path w="164" h="164">
                    <a:moveTo>
                      <a:pt x="0" y="82"/>
                    </a:moveTo>
                    <a:lnTo>
                      <a:pt x="164" y="0"/>
                    </a:lnTo>
                    <a:cubicBezTo>
                      <a:pt x="138" y="51"/>
                      <a:pt x="138" y="112"/>
                      <a:pt x="164" y="164"/>
                    </a:cubicBezTo>
                    <a:lnTo>
                      <a:pt x="164" y="16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Line 78"/>
              <p:cNvSpPr>
                <a:spLocks noChangeShapeType="1"/>
              </p:cNvSpPr>
              <p:nvPr/>
            </p:nvSpPr>
            <p:spPr bwMode="auto">
              <a:xfrm>
                <a:off x="586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79"/>
              <p:cNvSpPr>
                <a:spLocks/>
              </p:cNvSpPr>
              <p:nvPr/>
            </p:nvSpPr>
            <p:spPr bwMode="auto">
              <a:xfrm>
                <a:off x="538" y="2884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80"/>
              <p:cNvSpPr>
                <a:spLocks/>
              </p:cNvSpPr>
              <p:nvPr/>
            </p:nvSpPr>
            <p:spPr bwMode="auto">
              <a:xfrm>
                <a:off x="856" y="2818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81"/>
              <p:cNvSpPr>
                <a:spLocks/>
              </p:cNvSpPr>
              <p:nvPr/>
            </p:nvSpPr>
            <p:spPr bwMode="auto">
              <a:xfrm>
                <a:off x="817" y="2760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Line 82"/>
              <p:cNvSpPr>
                <a:spLocks noChangeShapeType="1"/>
              </p:cNvSpPr>
              <p:nvPr/>
            </p:nvSpPr>
            <p:spPr bwMode="auto">
              <a:xfrm flipV="1">
                <a:off x="2980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83"/>
              <p:cNvSpPr>
                <a:spLocks/>
              </p:cNvSpPr>
              <p:nvPr/>
            </p:nvSpPr>
            <p:spPr bwMode="auto">
              <a:xfrm>
                <a:off x="2931" y="2884"/>
                <a:ext cx="98" cy="97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0" y="0"/>
                  </a:cxn>
                  <a:cxn ang="0">
                    <a:pos x="207" y="0"/>
                  </a:cxn>
                  <a:cxn ang="0">
                    <a:pos x="207" y="0"/>
                  </a:cxn>
                  <a:cxn ang="0">
                    <a:pos x="104" y="207"/>
                  </a:cxn>
                </a:cxnLst>
                <a:rect l="0" t="0" r="r" b="b"/>
                <a:pathLst>
                  <a:path w="207" h="207">
                    <a:moveTo>
                      <a:pt x="104" y="207"/>
                    </a:moveTo>
                    <a:lnTo>
                      <a:pt x="0" y="0"/>
                    </a:lnTo>
                    <a:cubicBezTo>
                      <a:pt x="65" y="33"/>
                      <a:pt x="142" y="33"/>
                      <a:pt x="207" y="0"/>
                    </a:cubicBezTo>
                    <a:lnTo>
                      <a:pt x="207" y="0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Rectangle 84"/>
              <p:cNvSpPr>
                <a:spLocks noChangeArrowheads="1"/>
              </p:cNvSpPr>
              <p:nvPr/>
            </p:nvSpPr>
            <p:spPr bwMode="auto">
              <a:xfrm>
                <a:off x="2747" y="3386"/>
                <a:ext cx="55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Done (WID)</a:t>
                </a:r>
                <a:endParaRPr lang="en-US"/>
              </a:p>
            </p:txBody>
          </p:sp>
          <p:sp>
            <p:nvSpPr>
              <p:cNvPr id="135" name="Rectangle 85"/>
              <p:cNvSpPr>
                <a:spLocks noChangeArrowheads="1"/>
              </p:cNvSpPr>
              <p:nvPr/>
            </p:nvSpPr>
            <p:spPr bwMode="auto">
              <a:xfrm>
                <a:off x="1213" y="275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136" name="Rectangle 86"/>
              <p:cNvSpPr>
                <a:spLocks noChangeArrowheads="1"/>
              </p:cNvSpPr>
              <p:nvPr/>
            </p:nvSpPr>
            <p:spPr bwMode="auto">
              <a:xfrm>
                <a:off x="1515" y="2506"/>
                <a:ext cx="54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分支目标</a:t>
                </a:r>
                <a:r>
                  <a:rPr lang="en-US" sz="1300" dirty="0" smtClean="0">
                    <a:solidFill>
                      <a:srgbClr val="000000"/>
                    </a:solidFill>
                  </a:rPr>
                  <a:t>PC</a:t>
                </a:r>
                <a:endParaRPr lang="en-US" dirty="0"/>
              </a:p>
            </p:txBody>
          </p:sp>
          <p:sp>
            <p:nvSpPr>
              <p:cNvPr id="137" name="Line 87"/>
              <p:cNvSpPr>
                <a:spLocks noChangeShapeType="1"/>
              </p:cNvSpPr>
              <p:nvPr/>
            </p:nvSpPr>
            <p:spPr bwMode="auto">
              <a:xfrm>
                <a:off x="3472" y="2806"/>
                <a:ext cx="127" cy="10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8" name="Freeform 88"/>
              <p:cNvSpPr>
                <a:spLocks/>
              </p:cNvSpPr>
              <p:nvPr/>
            </p:nvSpPr>
            <p:spPr bwMode="auto">
              <a:xfrm>
                <a:off x="3415" y="2760"/>
                <a:ext cx="106" cy="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5" y="48"/>
                  </a:cxn>
                  <a:cxn ang="0">
                    <a:pos x="96" y="209"/>
                  </a:cxn>
                  <a:cxn ang="0">
                    <a:pos x="96" y="209"/>
                  </a:cxn>
                  <a:cxn ang="0">
                    <a:pos x="0" y="0"/>
                  </a:cxn>
                </a:cxnLst>
                <a:rect l="0" t="0" r="r" b="b"/>
                <a:pathLst>
                  <a:path w="225" h="209">
                    <a:moveTo>
                      <a:pt x="0" y="0"/>
                    </a:moveTo>
                    <a:lnTo>
                      <a:pt x="225" y="48"/>
                    </a:lnTo>
                    <a:cubicBezTo>
                      <a:pt x="159" y="79"/>
                      <a:pt x="111" y="138"/>
                      <a:pt x="96" y="209"/>
                    </a:cubicBezTo>
                    <a:lnTo>
                      <a:pt x="96" y="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Rectangle 89"/>
              <p:cNvSpPr>
                <a:spLocks noChangeArrowheads="1"/>
              </p:cNvSpPr>
              <p:nvPr/>
            </p:nvSpPr>
            <p:spPr bwMode="auto">
              <a:xfrm>
                <a:off x="3549" y="277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预测</a:t>
                </a:r>
                <a:endParaRPr lang="en-US" dirty="0"/>
              </a:p>
            </p:txBody>
          </p:sp>
          <p:sp>
            <p:nvSpPr>
              <p:cNvPr id="140" name="Line 90"/>
              <p:cNvSpPr>
                <a:spLocks noChangeShapeType="1"/>
              </p:cNvSpPr>
              <p:nvPr/>
            </p:nvSpPr>
            <p:spPr bwMode="auto">
              <a:xfrm>
                <a:off x="5074" y="2878"/>
                <a:ext cx="1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1" name="Freeform 91"/>
              <p:cNvSpPr>
                <a:spLocks/>
              </p:cNvSpPr>
              <p:nvPr/>
            </p:nvSpPr>
            <p:spPr bwMode="auto">
              <a:xfrm>
                <a:off x="5233" y="2839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2" name="Line 92"/>
              <p:cNvSpPr>
                <a:spLocks noChangeShapeType="1"/>
              </p:cNvSpPr>
              <p:nvPr/>
            </p:nvSpPr>
            <p:spPr bwMode="auto">
              <a:xfrm>
                <a:off x="5074" y="3319"/>
                <a:ext cx="177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93"/>
              <p:cNvSpPr>
                <a:spLocks/>
              </p:cNvSpPr>
              <p:nvPr/>
            </p:nvSpPr>
            <p:spPr bwMode="auto">
              <a:xfrm>
                <a:off x="5233" y="3282"/>
                <a:ext cx="77" cy="77"/>
              </a:xfrm>
              <a:custGeom>
                <a:avLst/>
                <a:gdLst/>
                <a:ahLst/>
                <a:cxnLst>
                  <a:cxn ang="0">
                    <a:pos x="164" y="83"/>
                  </a:cxn>
                  <a:cxn ang="0">
                    <a:pos x="0" y="164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4" y="83"/>
                  </a:cxn>
                </a:cxnLst>
                <a:rect l="0" t="0" r="r" b="b"/>
                <a:pathLst>
                  <a:path w="164" h="164">
                    <a:moveTo>
                      <a:pt x="164" y="83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1" y="0"/>
                    </a:cubicBezTo>
                    <a:lnTo>
                      <a:pt x="1" y="0"/>
                    </a:lnTo>
                    <a:lnTo>
                      <a:pt x="164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Rectangle 94"/>
              <p:cNvSpPr>
                <a:spLocks noChangeArrowheads="1"/>
              </p:cNvSpPr>
              <p:nvPr/>
            </p:nvSpPr>
            <p:spPr bwMode="auto">
              <a:xfrm>
                <a:off x="3020" y="2758"/>
                <a:ext cx="2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Active</a:t>
                </a:r>
                <a:endParaRPr lang="en-US"/>
              </a:p>
            </p:txBody>
          </p:sp>
          <p:sp>
            <p:nvSpPr>
              <p:cNvPr id="145" name="Rectangle 95"/>
              <p:cNvSpPr>
                <a:spLocks noChangeArrowheads="1"/>
              </p:cNvSpPr>
              <p:nvPr/>
            </p:nvSpPr>
            <p:spPr bwMode="auto">
              <a:xfrm>
                <a:off x="3035" y="2841"/>
                <a:ext cx="2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dirty="0" smtClean="0">
                    <a:solidFill>
                      <a:srgbClr val="000000"/>
                    </a:solidFill>
                  </a:rPr>
                  <a:t>Mask</a:t>
                </a:r>
                <a:endParaRPr lang="en-US" dirty="0"/>
              </a:p>
            </p:txBody>
          </p:sp>
        </p:grpSp>
        <p:sp>
          <p:nvSpPr>
            <p:cNvPr id="146" name="Rectangle 97"/>
            <p:cNvSpPr>
              <a:spLocks noChangeArrowheads="1"/>
            </p:cNvSpPr>
            <p:nvPr/>
          </p:nvSpPr>
          <p:spPr bwMode="auto">
            <a:xfrm>
              <a:off x="384175" y="1834437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调度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器 </a:t>
              </a:r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98"/>
            <p:cNvSpPr>
              <a:spLocks noChangeArrowheads="1"/>
            </p:cNvSpPr>
            <p:nvPr/>
          </p:nvSpPr>
          <p:spPr bwMode="auto">
            <a:xfrm>
              <a:off x="4114800" y="3124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 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99"/>
            <p:cNvSpPr>
              <a:spLocks noChangeArrowheads="1"/>
            </p:cNvSpPr>
            <p:nvPr/>
          </p:nvSpPr>
          <p:spPr bwMode="auto">
            <a:xfrm>
              <a:off x="6019800" y="2362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49" name="Rectangle 96"/>
          <p:cNvSpPr txBox="1">
            <a:spLocks noChangeArrowheads="1"/>
          </p:cNvSpPr>
          <p:nvPr/>
        </p:nvSpPr>
        <p:spPr>
          <a:xfrm>
            <a:off x="1602105" y="40386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V3.0</a:t>
            </a:r>
            <a:r>
              <a:rPr lang="zh-CN" altLang="en-US" dirty="0" smtClean="0"/>
              <a:t>模拟器新加内容：</a:t>
            </a:r>
            <a:endParaRPr lang="en-US" dirty="0" smtClean="0"/>
          </a:p>
          <a:p>
            <a:pPr lvl="1"/>
            <a:r>
              <a:rPr lang="zh-CN" altLang="en-US" dirty="0" smtClean="0"/>
              <a:t>三个独立的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调度器</a:t>
            </a:r>
            <a:endParaRPr lang="en-US" dirty="0" smtClean="0"/>
          </a:p>
          <a:p>
            <a:pPr lvl="1"/>
            <a:r>
              <a:rPr lang="zh-CN" altLang="en-US" dirty="0" smtClean="0"/>
              <a:t>记分牌</a:t>
            </a:r>
            <a:endParaRPr lang="en-US" dirty="0" smtClean="0"/>
          </a:p>
          <a:p>
            <a:pPr lvl="1"/>
            <a:r>
              <a:rPr lang="zh-CN" altLang="en-US" dirty="0" smtClean="0"/>
              <a:t>操作数收集器</a:t>
            </a:r>
            <a:endParaRPr lang="en-US" dirty="0" smtClean="0"/>
          </a:p>
          <a:p>
            <a:pPr lvl="1"/>
            <a:r>
              <a:rPr lang="zh-CN" altLang="en-US" dirty="0" smtClean="0"/>
              <a:t>多个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功能单元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（一）取指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 + 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解码</a:t>
            </a: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6</a:t>
            </a:fld>
            <a:endParaRPr lang="en-US"/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1935480" y="915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150" name="Group 420"/>
          <p:cNvGrpSpPr>
            <a:grpSpLocks/>
          </p:cNvGrpSpPr>
          <p:nvPr/>
        </p:nvGrpSpPr>
        <p:grpSpPr bwMode="auto">
          <a:xfrm>
            <a:off x="8859078" y="5714683"/>
            <a:ext cx="2257425" cy="660400"/>
            <a:chOff x="3984" y="3600"/>
            <a:chExt cx="1422" cy="416"/>
          </a:xfrm>
        </p:grpSpPr>
        <p:sp>
          <p:nvSpPr>
            <p:cNvPr id="151" name="Rectangle 28"/>
            <p:cNvSpPr>
              <a:spLocks noChangeArrowheads="1"/>
            </p:cNvSpPr>
            <p:nvPr/>
          </p:nvSpPr>
          <p:spPr bwMode="auto">
            <a:xfrm>
              <a:off x="5195" y="3655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2" name="Rectangle 29"/>
            <p:cNvSpPr>
              <a:spLocks noChangeArrowheads="1"/>
            </p:cNvSpPr>
            <p:nvPr/>
          </p:nvSpPr>
          <p:spPr bwMode="auto">
            <a:xfrm>
              <a:off x="5195" y="3655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" name="Rectangle 31"/>
            <p:cNvSpPr>
              <a:spLocks noChangeArrowheads="1"/>
            </p:cNvSpPr>
            <p:nvPr/>
          </p:nvSpPr>
          <p:spPr bwMode="auto">
            <a:xfrm>
              <a:off x="5186" y="3668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" name="Rectangle 32"/>
            <p:cNvSpPr>
              <a:spLocks noChangeArrowheads="1"/>
            </p:cNvSpPr>
            <p:nvPr/>
          </p:nvSpPr>
          <p:spPr bwMode="auto">
            <a:xfrm>
              <a:off x="5186" y="3668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5" name="Rectangle 34"/>
            <p:cNvSpPr>
              <a:spLocks noChangeArrowheads="1"/>
            </p:cNvSpPr>
            <p:nvPr/>
          </p:nvSpPr>
          <p:spPr bwMode="auto">
            <a:xfrm>
              <a:off x="5178" y="3680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6" name="Rectangle 35"/>
            <p:cNvSpPr>
              <a:spLocks noChangeArrowheads="1"/>
            </p:cNvSpPr>
            <p:nvPr/>
          </p:nvSpPr>
          <p:spPr bwMode="auto">
            <a:xfrm>
              <a:off x="5178" y="3680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7" name="Oval 37"/>
            <p:cNvSpPr>
              <a:spLocks noChangeArrowheads="1"/>
            </p:cNvSpPr>
            <p:nvPr/>
          </p:nvSpPr>
          <p:spPr bwMode="auto">
            <a:xfrm>
              <a:off x="5368" y="3695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8" name="Oval 38"/>
            <p:cNvSpPr>
              <a:spLocks noChangeArrowheads="1"/>
            </p:cNvSpPr>
            <p:nvPr/>
          </p:nvSpPr>
          <p:spPr bwMode="auto">
            <a:xfrm>
              <a:off x="5368" y="3695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9" name="Oval 39"/>
            <p:cNvSpPr>
              <a:spLocks noChangeArrowheads="1"/>
            </p:cNvSpPr>
            <p:nvPr/>
          </p:nvSpPr>
          <p:spPr bwMode="auto">
            <a:xfrm>
              <a:off x="5374" y="3686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0" name="Oval 40"/>
            <p:cNvSpPr>
              <a:spLocks noChangeArrowheads="1"/>
            </p:cNvSpPr>
            <p:nvPr/>
          </p:nvSpPr>
          <p:spPr bwMode="auto">
            <a:xfrm>
              <a:off x="5374" y="3686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1" name="Oval 41"/>
            <p:cNvSpPr>
              <a:spLocks noChangeArrowheads="1"/>
            </p:cNvSpPr>
            <p:nvPr/>
          </p:nvSpPr>
          <p:spPr bwMode="auto">
            <a:xfrm>
              <a:off x="5381" y="3677"/>
              <a:ext cx="4" cy="6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2" name="Oval 42"/>
            <p:cNvSpPr>
              <a:spLocks noChangeArrowheads="1"/>
            </p:cNvSpPr>
            <p:nvPr/>
          </p:nvSpPr>
          <p:spPr bwMode="auto">
            <a:xfrm>
              <a:off x="5381" y="3677"/>
              <a:ext cx="4" cy="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3" name="Line 43"/>
            <p:cNvSpPr>
              <a:spLocks noChangeShapeType="1"/>
            </p:cNvSpPr>
            <p:nvPr/>
          </p:nvSpPr>
          <p:spPr bwMode="auto">
            <a:xfrm>
              <a:off x="4153" y="3831"/>
              <a:ext cx="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4" name="Freeform 44"/>
            <p:cNvSpPr>
              <a:spLocks/>
            </p:cNvSpPr>
            <p:nvPr/>
          </p:nvSpPr>
          <p:spPr bwMode="auto">
            <a:xfrm>
              <a:off x="4168" y="3811"/>
              <a:ext cx="27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5" name="Line 45"/>
            <p:cNvSpPr>
              <a:spLocks noChangeShapeType="1"/>
            </p:cNvSpPr>
            <p:nvPr/>
          </p:nvSpPr>
          <p:spPr bwMode="auto">
            <a:xfrm>
              <a:off x="4365" y="3865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6" name="Freeform 46"/>
            <p:cNvSpPr>
              <a:spLocks/>
            </p:cNvSpPr>
            <p:nvPr/>
          </p:nvSpPr>
          <p:spPr bwMode="auto">
            <a:xfrm>
              <a:off x="4398" y="3859"/>
              <a:ext cx="30" cy="39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7" name="Line 47"/>
            <p:cNvSpPr>
              <a:spLocks noChangeShapeType="1"/>
            </p:cNvSpPr>
            <p:nvPr/>
          </p:nvSpPr>
          <p:spPr bwMode="auto">
            <a:xfrm flipV="1">
              <a:off x="4365" y="3780"/>
              <a:ext cx="43" cy="1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8" name="Freeform 48"/>
            <p:cNvSpPr>
              <a:spLocks/>
            </p:cNvSpPr>
            <p:nvPr/>
          </p:nvSpPr>
          <p:spPr bwMode="auto">
            <a:xfrm>
              <a:off x="4398" y="3763"/>
              <a:ext cx="30" cy="40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9" name="Line 49"/>
            <p:cNvSpPr>
              <a:spLocks noChangeShapeType="1"/>
            </p:cNvSpPr>
            <p:nvPr/>
          </p:nvSpPr>
          <p:spPr bwMode="auto">
            <a:xfrm flipV="1">
              <a:off x="4513" y="3816"/>
              <a:ext cx="0" cy="3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0" name="Freeform 50"/>
            <p:cNvSpPr>
              <a:spLocks/>
            </p:cNvSpPr>
            <p:nvPr/>
          </p:nvSpPr>
          <p:spPr bwMode="auto">
            <a:xfrm>
              <a:off x="4499" y="3836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1" name="Freeform 51"/>
            <p:cNvSpPr>
              <a:spLocks/>
            </p:cNvSpPr>
            <p:nvPr/>
          </p:nvSpPr>
          <p:spPr bwMode="auto">
            <a:xfrm>
              <a:off x="4499" y="3785"/>
              <a:ext cx="28" cy="41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2" name="Line 52"/>
            <p:cNvSpPr>
              <a:spLocks noChangeShapeType="1"/>
            </p:cNvSpPr>
            <p:nvPr/>
          </p:nvSpPr>
          <p:spPr bwMode="auto">
            <a:xfrm flipV="1">
              <a:off x="4598" y="3873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3" name="Freeform 53"/>
            <p:cNvSpPr>
              <a:spLocks/>
            </p:cNvSpPr>
            <p:nvPr/>
          </p:nvSpPr>
          <p:spPr bwMode="auto">
            <a:xfrm>
              <a:off x="4631" y="3856"/>
              <a:ext cx="30" cy="39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4" name="Line 54"/>
            <p:cNvSpPr>
              <a:spLocks noChangeShapeType="1"/>
            </p:cNvSpPr>
            <p:nvPr/>
          </p:nvSpPr>
          <p:spPr bwMode="auto">
            <a:xfrm>
              <a:off x="4598" y="3772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5" name="Freeform 55"/>
            <p:cNvSpPr>
              <a:spLocks/>
            </p:cNvSpPr>
            <p:nvPr/>
          </p:nvSpPr>
          <p:spPr bwMode="auto">
            <a:xfrm>
              <a:off x="4631" y="3767"/>
              <a:ext cx="30" cy="39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6" name="Line 56"/>
            <p:cNvSpPr>
              <a:spLocks noChangeShapeType="1"/>
            </p:cNvSpPr>
            <p:nvPr/>
          </p:nvSpPr>
          <p:spPr bwMode="auto">
            <a:xfrm>
              <a:off x="4830" y="3834"/>
              <a:ext cx="6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7" name="Freeform 57"/>
            <p:cNvSpPr>
              <a:spLocks/>
            </p:cNvSpPr>
            <p:nvPr/>
          </p:nvSpPr>
          <p:spPr bwMode="auto">
            <a:xfrm>
              <a:off x="4887" y="3814"/>
              <a:ext cx="28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8" name="Line 58"/>
            <p:cNvSpPr>
              <a:spLocks noChangeShapeType="1"/>
            </p:cNvSpPr>
            <p:nvPr/>
          </p:nvSpPr>
          <p:spPr bwMode="auto">
            <a:xfrm>
              <a:off x="5117" y="3873"/>
              <a:ext cx="32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9" name="Freeform 59"/>
            <p:cNvSpPr>
              <a:spLocks/>
            </p:cNvSpPr>
            <p:nvPr/>
          </p:nvSpPr>
          <p:spPr bwMode="auto">
            <a:xfrm>
              <a:off x="5097" y="3838"/>
              <a:ext cx="31" cy="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0" name="Freeform 60"/>
            <p:cNvSpPr>
              <a:spLocks/>
            </p:cNvSpPr>
            <p:nvPr/>
          </p:nvSpPr>
          <p:spPr bwMode="auto">
            <a:xfrm>
              <a:off x="5138" y="3846"/>
              <a:ext cx="31" cy="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1" name="Line 61"/>
            <p:cNvSpPr>
              <a:spLocks noChangeShapeType="1"/>
            </p:cNvSpPr>
            <p:nvPr/>
          </p:nvSpPr>
          <p:spPr bwMode="auto">
            <a:xfrm flipV="1">
              <a:off x="5117" y="3779"/>
              <a:ext cx="32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2" name="Freeform 62"/>
            <p:cNvSpPr>
              <a:spLocks/>
            </p:cNvSpPr>
            <p:nvPr/>
          </p:nvSpPr>
          <p:spPr bwMode="auto">
            <a:xfrm>
              <a:off x="5097" y="3754"/>
              <a:ext cx="31" cy="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3" name="Freeform 63"/>
            <p:cNvSpPr>
              <a:spLocks/>
            </p:cNvSpPr>
            <p:nvPr/>
          </p:nvSpPr>
          <p:spPr bwMode="auto">
            <a:xfrm>
              <a:off x="5138" y="3745"/>
              <a:ext cx="31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4" name="Rectangle 64"/>
            <p:cNvSpPr>
              <a:spLocks noChangeArrowheads="1"/>
            </p:cNvSpPr>
            <p:nvPr/>
          </p:nvSpPr>
          <p:spPr bwMode="auto">
            <a:xfrm>
              <a:off x="3984" y="3785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5" name="Rectangle 65"/>
            <p:cNvSpPr>
              <a:spLocks noChangeArrowheads="1"/>
            </p:cNvSpPr>
            <p:nvPr/>
          </p:nvSpPr>
          <p:spPr bwMode="auto">
            <a:xfrm>
              <a:off x="3984" y="3785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6" name="Rectangle 67"/>
            <p:cNvSpPr>
              <a:spLocks noChangeArrowheads="1"/>
            </p:cNvSpPr>
            <p:nvPr/>
          </p:nvSpPr>
          <p:spPr bwMode="auto">
            <a:xfrm>
              <a:off x="4195" y="3785"/>
              <a:ext cx="170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7" name="Rectangle 68"/>
            <p:cNvSpPr>
              <a:spLocks noChangeArrowheads="1"/>
            </p:cNvSpPr>
            <p:nvPr/>
          </p:nvSpPr>
          <p:spPr bwMode="auto">
            <a:xfrm>
              <a:off x="4195" y="3785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8" name="Rectangle 70"/>
            <p:cNvSpPr>
              <a:spLocks noChangeArrowheads="1"/>
            </p:cNvSpPr>
            <p:nvPr/>
          </p:nvSpPr>
          <p:spPr bwMode="auto">
            <a:xfrm>
              <a:off x="4428" y="3693"/>
              <a:ext cx="170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5490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9" name="Rectangle 71"/>
            <p:cNvSpPr>
              <a:spLocks noChangeArrowheads="1"/>
            </p:cNvSpPr>
            <p:nvPr/>
          </p:nvSpPr>
          <p:spPr bwMode="auto">
            <a:xfrm>
              <a:off x="4428" y="3693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0" name="Rectangle 73"/>
            <p:cNvSpPr>
              <a:spLocks noChangeArrowheads="1"/>
            </p:cNvSpPr>
            <p:nvPr/>
          </p:nvSpPr>
          <p:spPr bwMode="auto">
            <a:xfrm>
              <a:off x="4428" y="3877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1" name="Rectangle 74"/>
            <p:cNvSpPr>
              <a:spLocks noChangeArrowheads="1"/>
            </p:cNvSpPr>
            <p:nvPr/>
          </p:nvSpPr>
          <p:spPr bwMode="auto">
            <a:xfrm>
              <a:off x="4428" y="3877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2" name="Rectangle 77"/>
            <p:cNvSpPr>
              <a:spLocks noChangeArrowheads="1"/>
            </p:cNvSpPr>
            <p:nvPr/>
          </p:nvSpPr>
          <p:spPr bwMode="auto">
            <a:xfrm>
              <a:off x="4661" y="3785"/>
              <a:ext cx="169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3" name="Rectangle 78"/>
            <p:cNvSpPr>
              <a:spLocks noChangeArrowheads="1"/>
            </p:cNvSpPr>
            <p:nvPr/>
          </p:nvSpPr>
          <p:spPr bwMode="auto">
            <a:xfrm>
              <a:off x="4661" y="3785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" name="Rectangle 80"/>
            <p:cNvSpPr>
              <a:spLocks noChangeArrowheads="1"/>
            </p:cNvSpPr>
            <p:nvPr/>
          </p:nvSpPr>
          <p:spPr bwMode="auto">
            <a:xfrm>
              <a:off x="4915" y="3754"/>
              <a:ext cx="182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5" name="Rectangle 81"/>
            <p:cNvSpPr>
              <a:spLocks noChangeArrowheads="1"/>
            </p:cNvSpPr>
            <p:nvPr/>
          </p:nvSpPr>
          <p:spPr bwMode="auto">
            <a:xfrm>
              <a:off x="4915" y="3754"/>
              <a:ext cx="182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6" name="Rectangle 84"/>
            <p:cNvSpPr>
              <a:spLocks noChangeArrowheads="1"/>
            </p:cNvSpPr>
            <p:nvPr/>
          </p:nvSpPr>
          <p:spPr bwMode="auto">
            <a:xfrm>
              <a:off x="5169" y="3840"/>
              <a:ext cx="169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7" name="Rectangle 85"/>
            <p:cNvSpPr>
              <a:spLocks noChangeArrowheads="1"/>
            </p:cNvSpPr>
            <p:nvPr/>
          </p:nvSpPr>
          <p:spPr bwMode="auto">
            <a:xfrm>
              <a:off x="5169" y="3840"/>
              <a:ext cx="169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8" name="Rectangle 87"/>
            <p:cNvSpPr>
              <a:spLocks noChangeArrowheads="1"/>
            </p:cNvSpPr>
            <p:nvPr/>
          </p:nvSpPr>
          <p:spPr bwMode="auto">
            <a:xfrm>
              <a:off x="5169" y="3693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9" name="Rectangle 88"/>
            <p:cNvSpPr>
              <a:spLocks noChangeArrowheads="1"/>
            </p:cNvSpPr>
            <p:nvPr/>
          </p:nvSpPr>
          <p:spPr bwMode="auto">
            <a:xfrm>
              <a:off x="5169" y="3693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0" name="Rectangle 90"/>
            <p:cNvSpPr>
              <a:spLocks noChangeArrowheads="1"/>
            </p:cNvSpPr>
            <p:nvPr/>
          </p:nvSpPr>
          <p:spPr bwMode="auto">
            <a:xfrm>
              <a:off x="3984" y="3600"/>
              <a:ext cx="169" cy="93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1" name="Rectangle 91"/>
            <p:cNvSpPr>
              <a:spLocks noChangeArrowheads="1"/>
            </p:cNvSpPr>
            <p:nvPr/>
          </p:nvSpPr>
          <p:spPr bwMode="auto">
            <a:xfrm>
              <a:off x="3984" y="3600"/>
              <a:ext cx="169" cy="93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2" name="Rectangle 93"/>
            <p:cNvSpPr>
              <a:spLocks noChangeArrowheads="1"/>
            </p:cNvSpPr>
            <p:nvPr/>
          </p:nvSpPr>
          <p:spPr bwMode="auto">
            <a:xfrm>
              <a:off x="4629" y="3602"/>
              <a:ext cx="233" cy="91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3" name="Rectangle 94"/>
            <p:cNvSpPr>
              <a:spLocks noChangeArrowheads="1"/>
            </p:cNvSpPr>
            <p:nvPr/>
          </p:nvSpPr>
          <p:spPr bwMode="auto">
            <a:xfrm>
              <a:off x="4629" y="3602"/>
              <a:ext cx="233" cy="9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4" name="Freeform 96"/>
            <p:cNvSpPr>
              <a:spLocks/>
            </p:cNvSpPr>
            <p:nvPr/>
          </p:nvSpPr>
          <p:spPr bwMode="auto">
            <a:xfrm>
              <a:off x="4365" y="3631"/>
              <a:ext cx="1041" cy="385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5" name="Freeform 97"/>
            <p:cNvSpPr>
              <a:spLocks/>
            </p:cNvSpPr>
            <p:nvPr/>
          </p:nvSpPr>
          <p:spPr bwMode="auto">
            <a:xfrm>
              <a:off x="4406" y="3923"/>
              <a:ext cx="22" cy="32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" name="Line 98"/>
            <p:cNvSpPr>
              <a:spLocks noChangeShapeType="1"/>
            </p:cNvSpPr>
            <p:nvPr/>
          </p:nvSpPr>
          <p:spPr bwMode="auto">
            <a:xfrm flipH="1">
              <a:off x="4170" y="3643"/>
              <a:ext cx="4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" name="Freeform 99"/>
            <p:cNvSpPr>
              <a:spLocks/>
            </p:cNvSpPr>
            <p:nvPr/>
          </p:nvSpPr>
          <p:spPr bwMode="auto">
            <a:xfrm>
              <a:off x="4153" y="3627"/>
              <a:ext cx="23" cy="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" name="Line 100"/>
            <p:cNvSpPr>
              <a:spLocks noChangeShapeType="1"/>
            </p:cNvSpPr>
            <p:nvPr/>
          </p:nvSpPr>
          <p:spPr bwMode="auto">
            <a:xfrm>
              <a:off x="4051" y="3693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9" name="Freeform 101"/>
            <p:cNvSpPr>
              <a:spLocks/>
            </p:cNvSpPr>
            <p:nvPr/>
          </p:nvSpPr>
          <p:spPr bwMode="auto">
            <a:xfrm>
              <a:off x="4037" y="3744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0" name="Freeform 102"/>
            <p:cNvSpPr>
              <a:spLocks/>
            </p:cNvSpPr>
            <p:nvPr/>
          </p:nvSpPr>
          <p:spPr bwMode="auto">
            <a:xfrm>
              <a:off x="4128" y="3717"/>
              <a:ext cx="300" cy="25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1" name="Freeform 103"/>
            <p:cNvSpPr>
              <a:spLocks/>
            </p:cNvSpPr>
            <p:nvPr/>
          </p:nvSpPr>
          <p:spPr bwMode="auto">
            <a:xfrm>
              <a:off x="4117" y="3693"/>
              <a:ext cx="22" cy="3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2" name="Line 104"/>
            <p:cNvSpPr>
              <a:spLocks noChangeShapeType="1"/>
            </p:cNvSpPr>
            <p:nvPr/>
          </p:nvSpPr>
          <p:spPr bwMode="auto">
            <a:xfrm flipV="1">
              <a:off x="4737" y="3693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3" name="Freeform 105"/>
            <p:cNvSpPr>
              <a:spLocks/>
            </p:cNvSpPr>
            <p:nvPr/>
          </p:nvSpPr>
          <p:spPr bwMode="auto">
            <a:xfrm>
              <a:off x="4723" y="3744"/>
              <a:ext cx="29" cy="41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4" name="Line 109"/>
            <p:cNvSpPr>
              <a:spLocks noChangeShapeType="1"/>
            </p:cNvSpPr>
            <p:nvPr/>
          </p:nvSpPr>
          <p:spPr bwMode="auto">
            <a:xfrm>
              <a:off x="4879" y="3712"/>
              <a:ext cx="36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" name="Freeform 110"/>
            <p:cNvSpPr>
              <a:spLocks/>
            </p:cNvSpPr>
            <p:nvPr/>
          </p:nvSpPr>
          <p:spPr bwMode="auto">
            <a:xfrm>
              <a:off x="4862" y="3693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6" name="Line 112"/>
            <p:cNvSpPr>
              <a:spLocks noChangeShapeType="1"/>
            </p:cNvSpPr>
            <p:nvPr/>
          </p:nvSpPr>
          <p:spPr bwMode="auto">
            <a:xfrm>
              <a:off x="5338" y="3742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7" name="Freeform 113"/>
            <p:cNvSpPr>
              <a:spLocks/>
            </p:cNvSpPr>
            <p:nvPr/>
          </p:nvSpPr>
          <p:spPr bwMode="auto">
            <a:xfrm>
              <a:off x="5384" y="3725"/>
              <a:ext cx="22" cy="33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8" name="Line 114"/>
            <p:cNvSpPr>
              <a:spLocks noChangeShapeType="1"/>
            </p:cNvSpPr>
            <p:nvPr/>
          </p:nvSpPr>
          <p:spPr bwMode="auto">
            <a:xfrm>
              <a:off x="5338" y="3926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9" name="Freeform 115"/>
            <p:cNvSpPr>
              <a:spLocks/>
            </p:cNvSpPr>
            <p:nvPr/>
          </p:nvSpPr>
          <p:spPr bwMode="auto">
            <a:xfrm>
              <a:off x="5384" y="3910"/>
              <a:ext cx="22" cy="32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20" name="Rectangle 121"/>
          <p:cNvSpPr txBox="1">
            <a:spLocks noChangeArrowheads="1"/>
          </p:cNvSpPr>
          <p:nvPr/>
        </p:nvSpPr>
        <p:spPr>
          <a:xfrm>
            <a:off x="731519" y="1188720"/>
            <a:ext cx="670463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在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之间</a:t>
            </a:r>
            <a:r>
              <a:rPr lang="zh-CN" altLang="en-US" dirty="0"/>
              <a:t>仲裁</a:t>
            </a:r>
            <a:r>
              <a:rPr lang="en-US" dirty="0" smtClean="0"/>
              <a:t>I-cache</a:t>
            </a:r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稍后</a:t>
            </a:r>
            <a:r>
              <a:rPr lang="zh-CN" altLang="en-US" dirty="0" smtClean="0"/>
              <a:t>再次取指来</a:t>
            </a:r>
            <a:r>
              <a:rPr lang="zh-CN" altLang="en-US" dirty="0"/>
              <a:t>处理缓存未</a:t>
            </a:r>
            <a:r>
              <a:rPr lang="zh-CN" altLang="en-US" dirty="0" smtClean="0"/>
              <a:t>命中问题</a:t>
            </a:r>
            <a:endParaRPr lang="en-US" dirty="0" smtClean="0"/>
          </a:p>
          <a:p>
            <a:r>
              <a:rPr lang="zh-CN" altLang="en-US" dirty="0" smtClean="0"/>
              <a:t>提取</a:t>
            </a:r>
            <a:r>
              <a:rPr lang="zh-CN" altLang="en-US" dirty="0"/>
              <a:t>的指令被解码，然后存储在</a:t>
            </a:r>
            <a:r>
              <a:rPr lang="en-US" dirty="0"/>
              <a:t>I-Buffer</a:t>
            </a:r>
            <a:r>
              <a:rPr lang="zh-CN" altLang="en-US" dirty="0"/>
              <a:t>中</a:t>
            </a:r>
            <a:endParaRPr lang="en-US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/>
              <a:t>W</a:t>
            </a:r>
            <a:r>
              <a:rPr lang="en-US" dirty="0" smtClean="0"/>
              <a:t>arp</a:t>
            </a:r>
            <a:r>
              <a:rPr lang="zh-CN" altLang="en-US" dirty="0" smtClean="0"/>
              <a:t>有</a:t>
            </a:r>
            <a:r>
              <a:rPr lang="zh-CN" altLang="en-US" dirty="0"/>
              <a:t>单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多个条目</a:t>
            </a:r>
            <a:endParaRPr lang="en-US" dirty="0" smtClean="0"/>
          </a:p>
          <a:p>
            <a:pPr lvl="1"/>
            <a:r>
              <a:rPr lang="zh-CN" altLang="en-US" dirty="0" smtClean="0"/>
              <a:t>在取值时只</a:t>
            </a:r>
            <a:r>
              <a:rPr lang="zh-CN" altLang="en-US" dirty="0"/>
              <a:t>考虑具有空条目</a:t>
            </a:r>
            <a:r>
              <a:rPr lang="zh-CN" altLang="en-US" dirty="0" smtClean="0"/>
              <a:t>的</a:t>
            </a:r>
            <a:r>
              <a:rPr lang="en-US" altLang="zh-CN" dirty="0"/>
              <a:t>Warp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434569" y="471963"/>
            <a:ext cx="3695711" cy="3600451"/>
            <a:chOff x="5227320" y="1615757"/>
            <a:chExt cx="3695711" cy="3600451"/>
          </a:xfrm>
        </p:grpSpPr>
        <p:grpSp>
          <p:nvGrpSpPr>
            <p:cNvPr id="221" name="Group 326"/>
            <p:cNvGrpSpPr>
              <a:grpSpLocks/>
            </p:cNvGrpSpPr>
            <p:nvPr/>
          </p:nvGrpSpPr>
          <p:grpSpPr bwMode="auto">
            <a:xfrm>
              <a:off x="7056128" y="1615757"/>
              <a:ext cx="1866903" cy="2203450"/>
              <a:chOff x="2402" y="1749"/>
              <a:chExt cx="1176" cy="1388"/>
            </a:xfrm>
          </p:grpSpPr>
          <p:sp>
            <p:nvSpPr>
              <p:cNvPr id="222" name="Rectangle 125"/>
              <p:cNvSpPr>
                <a:spLocks noChangeArrowheads="1"/>
              </p:cNvSpPr>
              <p:nvPr/>
            </p:nvSpPr>
            <p:spPr bwMode="auto">
              <a:xfrm>
                <a:off x="2402" y="1749"/>
                <a:ext cx="1176" cy="1359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3" name="Rectangle 126"/>
              <p:cNvSpPr>
                <a:spLocks noChangeArrowheads="1"/>
              </p:cNvSpPr>
              <p:nvPr/>
            </p:nvSpPr>
            <p:spPr bwMode="auto">
              <a:xfrm>
                <a:off x="2674" y="2057"/>
                <a:ext cx="723" cy="7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4" name="Rectangle 127"/>
              <p:cNvSpPr>
                <a:spLocks noChangeArrowheads="1"/>
              </p:cNvSpPr>
              <p:nvPr/>
            </p:nvSpPr>
            <p:spPr bwMode="auto">
              <a:xfrm>
                <a:off x="2674" y="2057"/>
                <a:ext cx="723" cy="7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5" name="Rectangle 128"/>
              <p:cNvSpPr>
                <a:spLocks noChangeArrowheads="1"/>
              </p:cNvSpPr>
              <p:nvPr/>
            </p:nvSpPr>
            <p:spPr bwMode="auto">
              <a:xfrm>
                <a:off x="2764" y="2057"/>
                <a:ext cx="542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" name="Rectangle 129"/>
              <p:cNvSpPr>
                <a:spLocks noChangeArrowheads="1"/>
              </p:cNvSpPr>
              <p:nvPr/>
            </p:nvSpPr>
            <p:spPr bwMode="auto">
              <a:xfrm>
                <a:off x="2764" y="2057"/>
                <a:ext cx="542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7" name="Rectangle 130"/>
              <p:cNvSpPr>
                <a:spLocks noChangeArrowheads="1"/>
              </p:cNvSpPr>
              <p:nvPr/>
            </p:nvSpPr>
            <p:spPr bwMode="auto">
              <a:xfrm>
                <a:off x="2802" y="2062"/>
                <a:ext cx="4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Inst. W1</a:t>
                </a:r>
                <a:endParaRPr lang="en-US"/>
              </a:p>
            </p:txBody>
          </p:sp>
          <p:sp>
            <p:nvSpPr>
              <p:cNvPr id="228" name="Rectangle 131"/>
              <p:cNvSpPr>
                <a:spLocks noChangeArrowheads="1"/>
              </p:cNvSpPr>
              <p:nvPr/>
            </p:nvSpPr>
            <p:spPr bwMode="auto">
              <a:xfrm>
                <a:off x="3306" y="2057"/>
                <a:ext cx="91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9" name="Rectangle 132"/>
              <p:cNvSpPr>
                <a:spLocks noChangeArrowheads="1"/>
              </p:cNvSpPr>
              <p:nvPr/>
            </p:nvSpPr>
            <p:spPr bwMode="auto">
              <a:xfrm>
                <a:off x="3306" y="2057"/>
                <a:ext cx="9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0" name="Rectangle 133"/>
              <p:cNvSpPr>
                <a:spLocks noChangeArrowheads="1"/>
              </p:cNvSpPr>
              <p:nvPr/>
            </p:nvSpPr>
            <p:spPr bwMode="auto">
              <a:xfrm>
                <a:off x="3330" y="2062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231" name="Oval 134"/>
              <p:cNvSpPr>
                <a:spLocks noChangeArrowheads="1"/>
              </p:cNvSpPr>
              <p:nvPr/>
            </p:nvSpPr>
            <p:spPr bwMode="auto">
              <a:xfrm>
                <a:off x="3017" y="261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2" name="Oval 135"/>
              <p:cNvSpPr>
                <a:spLocks noChangeArrowheads="1"/>
              </p:cNvSpPr>
              <p:nvPr/>
            </p:nvSpPr>
            <p:spPr bwMode="auto">
              <a:xfrm>
                <a:off x="3017" y="2619"/>
                <a:ext cx="36" cy="36"/>
              </a:xfrm>
              <a:prstGeom prst="ellipse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3" name="Oval 136"/>
              <p:cNvSpPr>
                <a:spLocks noChangeArrowheads="1"/>
              </p:cNvSpPr>
              <p:nvPr/>
            </p:nvSpPr>
            <p:spPr bwMode="auto">
              <a:xfrm>
                <a:off x="3017" y="2673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4" name="Oval 137"/>
              <p:cNvSpPr>
                <a:spLocks noChangeArrowheads="1"/>
              </p:cNvSpPr>
              <p:nvPr/>
            </p:nvSpPr>
            <p:spPr bwMode="auto">
              <a:xfrm>
                <a:off x="3017" y="2673"/>
                <a:ext cx="36" cy="36"/>
              </a:xfrm>
              <a:prstGeom prst="ellipse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" name="Oval 138"/>
              <p:cNvSpPr>
                <a:spLocks noChangeArrowheads="1"/>
              </p:cNvSpPr>
              <p:nvPr/>
            </p:nvSpPr>
            <p:spPr bwMode="auto">
              <a:xfrm>
                <a:off x="3017" y="2727"/>
                <a:ext cx="36" cy="3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6" name="Freeform 139"/>
              <p:cNvSpPr>
                <a:spLocks/>
              </p:cNvSpPr>
              <p:nvPr/>
            </p:nvSpPr>
            <p:spPr bwMode="auto">
              <a:xfrm>
                <a:off x="3017" y="2727"/>
                <a:ext cx="36" cy="37"/>
              </a:xfrm>
              <a:custGeom>
                <a:avLst/>
                <a:gdLst/>
                <a:ahLst/>
                <a:cxnLst>
                  <a:cxn ang="0">
                    <a:pos x="36" y="18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18" y="37"/>
                  </a:cxn>
                  <a:cxn ang="0">
                    <a:pos x="36" y="18"/>
                  </a:cxn>
                </a:cxnLst>
                <a:rect l="0" t="0" r="r" b="b"/>
                <a:pathLst>
                  <a:path w="36" h="37">
                    <a:moveTo>
                      <a:pt x="36" y="18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8" y="0"/>
                      <a:pt x="0" y="9"/>
                      <a:pt x="0" y="18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8"/>
                    </a:cubicBez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7" name="Rectangle 140"/>
              <p:cNvSpPr>
                <a:spLocks noChangeArrowheads="1"/>
              </p:cNvSpPr>
              <p:nvPr/>
            </p:nvSpPr>
            <p:spPr bwMode="auto">
              <a:xfrm>
                <a:off x="2764" y="2238"/>
                <a:ext cx="542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8" name="Rectangle 141"/>
              <p:cNvSpPr>
                <a:spLocks noChangeArrowheads="1"/>
              </p:cNvSpPr>
              <p:nvPr/>
            </p:nvSpPr>
            <p:spPr bwMode="auto">
              <a:xfrm>
                <a:off x="2764" y="2238"/>
                <a:ext cx="542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9" name="Rectangle 142"/>
              <p:cNvSpPr>
                <a:spLocks noChangeArrowheads="1"/>
              </p:cNvSpPr>
              <p:nvPr/>
            </p:nvSpPr>
            <p:spPr bwMode="auto">
              <a:xfrm>
                <a:off x="2802" y="2248"/>
                <a:ext cx="4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Inst. W2</a:t>
                </a:r>
                <a:endParaRPr lang="en-US" dirty="0"/>
              </a:p>
            </p:txBody>
          </p:sp>
          <p:sp>
            <p:nvSpPr>
              <p:cNvPr id="240" name="Rectangle 143"/>
              <p:cNvSpPr>
                <a:spLocks noChangeArrowheads="1"/>
              </p:cNvSpPr>
              <p:nvPr/>
            </p:nvSpPr>
            <p:spPr bwMode="auto">
              <a:xfrm>
                <a:off x="2764" y="2419"/>
                <a:ext cx="542" cy="182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1" name="Rectangle 144"/>
              <p:cNvSpPr>
                <a:spLocks noChangeArrowheads="1"/>
              </p:cNvSpPr>
              <p:nvPr/>
            </p:nvSpPr>
            <p:spPr bwMode="auto">
              <a:xfrm>
                <a:off x="2764" y="2419"/>
                <a:ext cx="542" cy="18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2" name="Rectangle 145"/>
              <p:cNvSpPr>
                <a:spLocks noChangeArrowheads="1"/>
              </p:cNvSpPr>
              <p:nvPr/>
            </p:nvSpPr>
            <p:spPr bwMode="auto">
              <a:xfrm>
                <a:off x="2802" y="2424"/>
                <a:ext cx="4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Inst. W3</a:t>
                </a:r>
                <a:endParaRPr lang="en-US"/>
              </a:p>
            </p:txBody>
          </p:sp>
          <p:sp>
            <p:nvSpPr>
              <p:cNvPr id="243" name="Rectangle 146"/>
              <p:cNvSpPr>
                <a:spLocks noChangeArrowheads="1"/>
              </p:cNvSpPr>
              <p:nvPr/>
            </p:nvSpPr>
            <p:spPr bwMode="auto">
              <a:xfrm>
                <a:off x="2674" y="2057"/>
                <a:ext cx="90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4" name="Rectangle 147"/>
              <p:cNvSpPr>
                <a:spLocks noChangeArrowheads="1"/>
              </p:cNvSpPr>
              <p:nvPr/>
            </p:nvSpPr>
            <p:spPr bwMode="auto">
              <a:xfrm>
                <a:off x="2674" y="2057"/>
                <a:ext cx="90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5" name="Rectangle 148"/>
              <p:cNvSpPr>
                <a:spLocks noChangeArrowheads="1"/>
              </p:cNvSpPr>
              <p:nvPr/>
            </p:nvSpPr>
            <p:spPr bwMode="auto">
              <a:xfrm>
                <a:off x="2690" y="2062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v</a:t>
                </a:r>
                <a:endParaRPr lang="en-US" dirty="0"/>
              </a:p>
            </p:txBody>
          </p:sp>
          <p:sp>
            <p:nvSpPr>
              <p:cNvPr id="246" name="Rectangle 149"/>
              <p:cNvSpPr>
                <a:spLocks noChangeArrowheads="1"/>
              </p:cNvSpPr>
              <p:nvPr/>
            </p:nvSpPr>
            <p:spPr bwMode="auto">
              <a:xfrm>
                <a:off x="3306" y="2238"/>
                <a:ext cx="91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" name="Rectangle 150"/>
              <p:cNvSpPr>
                <a:spLocks noChangeArrowheads="1"/>
              </p:cNvSpPr>
              <p:nvPr/>
            </p:nvSpPr>
            <p:spPr bwMode="auto">
              <a:xfrm>
                <a:off x="3306" y="2238"/>
                <a:ext cx="9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8" name="Rectangle 151"/>
              <p:cNvSpPr>
                <a:spLocks noChangeArrowheads="1"/>
              </p:cNvSpPr>
              <p:nvPr/>
            </p:nvSpPr>
            <p:spPr bwMode="auto">
              <a:xfrm>
                <a:off x="3330" y="2248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249" name="Rectangle 152"/>
              <p:cNvSpPr>
                <a:spLocks noChangeArrowheads="1"/>
              </p:cNvSpPr>
              <p:nvPr/>
            </p:nvSpPr>
            <p:spPr bwMode="auto">
              <a:xfrm>
                <a:off x="2674" y="2238"/>
                <a:ext cx="90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0" name="Rectangle 153"/>
              <p:cNvSpPr>
                <a:spLocks noChangeArrowheads="1"/>
              </p:cNvSpPr>
              <p:nvPr/>
            </p:nvSpPr>
            <p:spPr bwMode="auto">
              <a:xfrm>
                <a:off x="2674" y="2238"/>
                <a:ext cx="90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1" name="Rectangle 154"/>
              <p:cNvSpPr>
                <a:spLocks noChangeArrowheads="1"/>
              </p:cNvSpPr>
              <p:nvPr/>
            </p:nvSpPr>
            <p:spPr bwMode="auto">
              <a:xfrm>
                <a:off x="2690" y="2248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v</a:t>
                </a:r>
                <a:endParaRPr lang="en-US"/>
              </a:p>
            </p:txBody>
          </p:sp>
          <p:sp>
            <p:nvSpPr>
              <p:cNvPr id="252" name="Rectangle 155"/>
              <p:cNvSpPr>
                <a:spLocks noChangeArrowheads="1"/>
              </p:cNvSpPr>
              <p:nvPr/>
            </p:nvSpPr>
            <p:spPr bwMode="auto">
              <a:xfrm>
                <a:off x="3306" y="2419"/>
                <a:ext cx="91" cy="182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3" name="Rectangle 156"/>
              <p:cNvSpPr>
                <a:spLocks noChangeArrowheads="1"/>
              </p:cNvSpPr>
              <p:nvPr/>
            </p:nvSpPr>
            <p:spPr bwMode="auto">
              <a:xfrm>
                <a:off x="3306" y="2419"/>
                <a:ext cx="91" cy="18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4" name="Rectangle 157"/>
              <p:cNvSpPr>
                <a:spLocks noChangeArrowheads="1"/>
              </p:cNvSpPr>
              <p:nvPr/>
            </p:nvSpPr>
            <p:spPr bwMode="auto">
              <a:xfrm>
                <a:off x="3330" y="2424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255" name="Rectangle 158"/>
              <p:cNvSpPr>
                <a:spLocks noChangeArrowheads="1"/>
              </p:cNvSpPr>
              <p:nvPr/>
            </p:nvSpPr>
            <p:spPr bwMode="auto">
              <a:xfrm>
                <a:off x="2674" y="2419"/>
                <a:ext cx="90" cy="182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" name="Rectangle 159"/>
              <p:cNvSpPr>
                <a:spLocks noChangeArrowheads="1"/>
              </p:cNvSpPr>
              <p:nvPr/>
            </p:nvSpPr>
            <p:spPr bwMode="auto">
              <a:xfrm>
                <a:off x="2674" y="2419"/>
                <a:ext cx="90" cy="18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7" name="Rectangle 160"/>
              <p:cNvSpPr>
                <a:spLocks noChangeArrowheads="1"/>
              </p:cNvSpPr>
              <p:nvPr/>
            </p:nvSpPr>
            <p:spPr bwMode="auto">
              <a:xfrm>
                <a:off x="2690" y="2424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v</a:t>
                </a:r>
                <a:endParaRPr lang="en-US"/>
              </a:p>
            </p:txBody>
          </p:sp>
          <p:sp>
            <p:nvSpPr>
              <p:cNvPr id="258" name="Freeform 161"/>
              <p:cNvSpPr>
                <a:spLocks/>
              </p:cNvSpPr>
              <p:nvPr/>
            </p:nvSpPr>
            <p:spPr bwMode="auto">
              <a:xfrm>
                <a:off x="2464" y="2796"/>
                <a:ext cx="253" cy="167"/>
              </a:xfrm>
              <a:custGeom>
                <a:avLst/>
                <a:gdLst/>
                <a:ahLst/>
                <a:cxnLst>
                  <a:cxn ang="0">
                    <a:pos x="253" y="0"/>
                  </a:cxn>
                  <a:cxn ang="0">
                    <a:pos x="253" y="167"/>
                  </a:cxn>
                  <a:cxn ang="0">
                    <a:pos x="0" y="167"/>
                  </a:cxn>
                </a:cxnLst>
                <a:rect l="0" t="0" r="r" b="b"/>
                <a:pathLst>
                  <a:path w="253" h="167">
                    <a:moveTo>
                      <a:pt x="253" y="0"/>
                    </a:moveTo>
                    <a:lnTo>
                      <a:pt x="253" y="167"/>
                    </a:lnTo>
                    <a:lnTo>
                      <a:pt x="0" y="167"/>
                    </a:lnTo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9" name="Freeform 162"/>
              <p:cNvSpPr>
                <a:spLocks/>
              </p:cNvSpPr>
              <p:nvPr/>
            </p:nvSpPr>
            <p:spPr bwMode="auto">
              <a:xfrm>
                <a:off x="2402" y="2922"/>
                <a:ext cx="83" cy="8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43" y="0"/>
                  </a:cxn>
                  <a:cxn ang="0">
                    <a:pos x="143" y="143"/>
                  </a:cxn>
                  <a:cxn ang="0">
                    <a:pos x="0" y="72"/>
                  </a:cxn>
                </a:cxnLst>
                <a:rect l="0" t="0" r="r" b="b"/>
                <a:pathLst>
                  <a:path w="143" h="143">
                    <a:moveTo>
                      <a:pt x="0" y="72"/>
                    </a:moveTo>
                    <a:lnTo>
                      <a:pt x="143" y="0"/>
                    </a:lnTo>
                    <a:cubicBezTo>
                      <a:pt x="121" y="45"/>
                      <a:pt x="121" y="98"/>
                      <a:pt x="143" y="143"/>
                    </a:cubicBez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1" name="Rectangle 164"/>
              <p:cNvSpPr>
                <a:spLocks noChangeArrowheads="1"/>
              </p:cNvSpPr>
              <p:nvPr/>
            </p:nvSpPr>
            <p:spPr bwMode="auto">
              <a:xfrm>
                <a:off x="2449" y="282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262" name="Line 165"/>
              <p:cNvSpPr>
                <a:spLocks noChangeShapeType="1"/>
              </p:cNvSpPr>
              <p:nvPr/>
            </p:nvSpPr>
            <p:spPr bwMode="auto">
              <a:xfrm>
                <a:off x="3361" y="2800"/>
                <a:ext cx="0" cy="64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3" name="Freeform 166"/>
              <p:cNvSpPr>
                <a:spLocks/>
              </p:cNvSpPr>
              <p:nvPr/>
            </p:nvSpPr>
            <p:spPr bwMode="auto">
              <a:xfrm>
                <a:off x="3320" y="2844"/>
                <a:ext cx="82" cy="83"/>
              </a:xfrm>
              <a:custGeom>
                <a:avLst/>
                <a:gdLst/>
                <a:ahLst/>
                <a:cxnLst>
                  <a:cxn ang="0">
                    <a:pos x="71" y="143"/>
                  </a:cxn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0"/>
                  </a:cxn>
                  <a:cxn ang="0">
                    <a:pos x="71" y="143"/>
                  </a:cxn>
                </a:cxnLst>
                <a:rect l="0" t="0" r="r" b="b"/>
                <a:pathLst>
                  <a:path w="142" h="143">
                    <a:moveTo>
                      <a:pt x="71" y="143"/>
                    </a:moveTo>
                    <a:lnTo>
                      <a:pt x="0" y="0"/>
                    </a:lnTo>
                    <a:cubicBezTo>
                      <a:pt x="45" y="23"/>
                      <a:pt x="97" y="23"/>
                      <a:pt x="142" y="0"/>
                    </a:cubicBezTo>
                    <a:lnTo>
                      <a:pt x="142" y="0"/>
                    </a:lnTo>
                    <a:lnTo>
                      <a:pt x="71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4" name="Rectangle 167"/>
              <p:cNvSpPr>
                <a:spLocks noChangeArrowheads="1"/>
              </p:cNvSpPr>
              <p:nvPr/>
            </p:nvSpPr>
            <p:spPr bwMode="auto">
              <a:xfrm>
                <a:off x="2949" y="295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发射</a:t>
                </a:r>
                <a:endParaRPr lang="en-US" dirty="0"/>
              </a:p>
            </p:txBody>
          </p:sp>
          <p:sp>
            <p:nvSpPr>
              <p:cNvPr id="265" name="Freeform 168"/>
              <p:cNvSpPr>
                <a:spLocks/>
              </p:cNvSpPr>
              <p:nvPr/>
            </p:nvSpPr>
            <p:spPr bwMode="auto">
              <a:xfrm>
                <a:off x="3035" y="2782"/>
                <a:ext cx="18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0"/>
                  </a:cxn>
                  <a:cxn ang="0">
                    <a:pos x="18" y="123"/>
                  </a:cxn>
                </a:cxnLst>
                <a:rect l="0" t="0" r="r" b="b"/>
                <a:pathLst>
                  <a:path w="18" h="123">
                    <a:moveTo>
                      <a:pt x="0" y="0"/>
                    </a:moveTo>
                    <a:lnTo>
                      <a:pt x="18" y="0"/>
                    </a:lnTo>
                    <a:lnTo>
                      <a:pt x="18" y="123"/>
                    </a:lnTo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6" name="Freeform 169"/>
              <p:cNvSpPr>
                <a:spLocks/>
              </p:cNvSpPr>
              <p:nvPr/>
            </p:nvSpPr>
            <p:spPr bwMode="auto">
              <a:xfrm>
                <a:off x="3012" y="2885"/>
                <a:ext cx="83" cy="83"/>
              </a:xfrm>
              <a:custGeom>
                <a:avLst/>
                <a:gdLst/>
                <a:ahLst/>
                <a:cxnLst>
                  <a:cxn ang="0">
                    <a:pos x="71" y="143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71" y="143"/>
                  </a:cxn>
                </a:cxnLst>
                <a:rect l="0" t="0" r="r" b="b"/>
                <a:pathLst>
                  <a:path w="143" h="143">
                    <a:moveTo>
                      <a:pt x="71" y="143"/>
                    </a:moveTo>
                    <a:lnTo>
                      <a:pt x="0" y="0"/>
                    </a:lnTo>
                    <a:cubicBezTo>
                      <a:pt x="45" y="22"/>
                      <a:pt x="98" y="22"/>
                      <a:pt x="143" y="0"/>
                    </a:cubicBezTo>
                    <a:lnTo>
                      <a:pt x="71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7" name="Rectangle 170"/>
              <p:cNvSpPr>
                <a:spLocks noChangeArrowheads="1"/>
              </p:cNvSpPr>
              <p:nvPr/>
            </p:nvSpPr>
            <p:spPr bwMode="auto">
              <a:xfrm>
                <a:off x="2651" y="2039"/>
                <a:ext cx="131" cy="757"/>
              </a:xfrm>
              <a:prstGeom prst="rect">
                <a:avLst/>
              </a:prstGeom>
              <a:noFill/>
              <a:ln w="44450" cap="rnd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8" name="Rectangle 171"/>
              <p:cNvSpPr>
                <a:spLocks noChangeArrowheads="1"/>
              </p:cNvSpPr>
              <p:nvPr/>
            </p:nvSpPr>
            <p:spPr bwMode="auto">
              <a:xfrm>
                <a:off x="3288" y="2039"/>
                <a:ext cx="127" cy="761"/>
              </a:xfrm>
              <a:prstGeom prst="rect">
                <a:avLst/>
              </a:prstGeom>
              <a:noFill/>
              <a:ln w="44450" cap="rnd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9" name="Rectangle 172"/>
              <p:cNvSpPr>
                <a:spLocks noChangeArrowheads="1"/>
              </p:cNvSpPr>
              <p:nvPr/>
            </p:nvSpPr>
            <p:spPr bwMode="auto">
              <a:xfrm>
                <a:off x="2922" y="1822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270" name="Rectangle 173"/>
              <p:cNvSpPr>
                <a:spLocks noChangeArrowheads="1"/>
              </p:cNvSpPr>
              <p:nvPr/>
            </p:nvSpPr>
            <p:spPr bwMode="auto">
              <a:xfrm>
                <a:off x="2674" y="2601"/>
                <a:ext cx="90" cy="18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1" name="Rectangle 174"/>
              <p:cNvSpPr>
                <a:spLocks noChangeArrowheads="1"/>
              </p:cNvSpPr>
              <p:nvPr/>
            </p:nvSpPr>
            <p:spPr bwMode="auto">
              <a:xfrm>
                <a:off x="2674" y="2601"/>
                <a:ext cx="90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3" name="Rectangle 176"/>
              <p:cNvSpPr>
                <a:spLocks noChangeArrowheads="1"/>
              </p:cNvSpPr>
              <p:nvPr/>
            </p:nvSpPr>
            <p:spPr bwMode="auto">
              <a:xfrm>
                <a:off x="3205" y="1819"/>
                <a:ext cx="315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记分牌</a:t>
                </a:r>
                <a:endParaRPr lang="en-US" dirty="0"/>
              </a:p>
            </p:txBody>
          </p:sp>
          <p:sp>
            <p:nvSpPr>
              <p:cNvPr id="274" name="Line 177"/>
              <p:cNvSpPr>
                <a:spLocks noChangeShapeType="1"/>
              </p:cNvSpPr>
              <p:nvPr/>
            </p:nvSpPr>
            <p:spPr bwMode="auto">
              <a:xfrm>
                <a:off x="3035" y="1930"/>
                <a:ext cx="0" cy="64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5" name="Freeform 178"/>
              <p:cNvSpPr>
                <a:spLocks/>
              </p:cNvSpPr>
              <p:nvPr/>
            </p:nvSpPr>
            <p:spPr bwMode="auto">
              <a:xfrm>
                <a:off x="2994" y="1974"/>
                <a:ext cx="82" cy="83"/>
              </a:xfrm>
              <a:custGeom>
                <a:avLst/>
                <a:gdLst/>
                <a:ahLst/>
                <a:cxnLst>
                  <a:cxn ang="0">
                    <a:pos x="71" y="143"/>
                  </a:cxn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0"/>
                  </a:cxn>
                  <a:cxn ang="0">
                    <a:pos x="71" y="143"/>
                  </a:cxn>
                </a:cxnLst>
                <a:rect l="0" t="0" r="r" b="b"/>
                <a:pathLst>
                  <a:path w="142" h="143">
                    <a:moveTo>
                      <a:pt x="71" y="143"/>
                    </a:moveTo>
                    <a:lnTo>
                      <a:pt x="0" y="0"/>
                    </a:lnTo>
                    <a:cubicBezTo>
                      <a:pt x="45" y="23"/>
                      <a:pt x="97" y="23"/>
                      <a:pt x="142" y="0"/>
                    </a:cubicBezTo>
                    <a:lnTo>
                      <a:pt x="142" y="0"/>
                    </a:lnTo>
                    <a:lnTo>
                      <a:pt x="71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6" name="Line 179"/>
              <p:cNvSpPr>
                <a:spLocks noChangeShapeType="1"/>
              </p:cNvSpPr>
              <p:nvPr/>
            </p:nvSpPr>
            <p:spPr bwMode="auto">
              <a:xfrm>
                <a:off x="3361" y="1930"/>
                <a:ext cx="0" cy="64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7" name="Freeform 180"/>
              <p:cNvSpPr>
                <a:spLocks/>
              </p:cNvSpPr>
              <p:nvPr/>
            </p:nvSpPr>
            <p:spPr bwMode="auto">
              <a:xfrm>
                <a:off x="3320" y="1974"/>
                <a:ext cx="82" cy="83"/>
              </a:xfrm>
              <a:custGeom>
                <a:avLst/>
                <a:gdLst/>
                <a:ahLst/>
                <a:cxnLst>
                  <a:cxn ang="0">
                    <a:pos x="71" y="143"/>
                  </a:cxn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0"/>
                  </a:cxn>
                  <a:cxn ang="0">
                    <a:pos x="71" y="143"/>
                  </a:cxn>
                </a:cxnLst>
                <a:rect l="0" t="0" r="r" b="b"/>
                <a:pathLst>
                  <a:path w="142" h="143">
                    <a:moveTo>
                      <a:pt x="71" y="143"/>
                    </a:moveTo>
                    <a:lnTo>
                      <a:pt x="0" y="0"/>
                    </a:lnTo>
                    <a:cubicBezTo>
                      <a:pt x="45" y="23"/>
                      <a:pt x="97" y="23"/>
                      <a:pt x="142" y="0"/>
                    </a:cubicBezTo>
                    <a:lnTo>
                      <a:pt x="142" y="0"/>
                    </a:lnTo>
                    <a:lnTo>
                      <a:pt x="71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8" name="Rectangle 181"/>
              <p:cNvSpPr>
                <a:spLocks noChangeArrowheads="1"/>
              </p:cNvSpPr>
              <p:nvPr/>
            </p:nvSpPr>
            <p:spPr bwMode="auto">
              <a:xfrm>
                <a:off x="3306" y="2601"/>
                <a:ext cx="91" cy="18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9" name="Rectangle 182"/>
              <p:cNvSpPr>
                <a:spLocks noChangeArrowheads="1"/>
              </p:cNvSpPr>
              <p:nvPr/>
            </p:nvSpPr>
            <p:spPr bwMode="auto">
              <a:xfrm>
                <a:off x="3306" y="2601"/>
                <a:ext cx="9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0" name="Rectangle 183"/>
              <p:cNvSpPr>
                <a:spLocks noChangeArrowheads="1"/>
              </p:cNvSpPr>
              <p:nvPr/>
            </p:nvSpPr>
            <p:spPr bwMode="auto">
              <a:xfrm>
                <a:off x="3260" y="2885"/>
                <a:ext cx="21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发射</a:t>
                </a:r>
                <a:endParaRPr lang="en-US" altLang="zh-CN" sz="13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仲裁</a:t>
                </a:r>
                <a:endParaRPr lang="en-US" dirty="0"/>
              </a:p>
            </p:txBody>
          </p:sp>
        </p:grpSp>
        <p:grpSp>
          <p:nvGrpSpPr>
            <p:cNvPr id="282" name="Group 325"/>
            <p:cNvGrpSpPr>
              <a:grpSpLocks/>
            </p:cNvGrpSpPr>
            <p:nvPr/>
          </p:nvGrpSpPr>
          <p:grpSpPr bwMode="auto">
            <a:xfrm>
              <a:off x="5227320" y="1645920"/>
              <a:ext cx="1436688" cy="2157413"/>
              <a:chOff x="1406" y="1749"/>
              <a:chExt cx="905" cy="1359"/>
            </a:xfrm>
          </p:grpSpPr>
          <p:sp>
            <p:nvSpPr>
              <p:cNvPr id="283" name="Rectangle 185"/>
              <p:cNvSpPr>
                <a:spLocks noChangeArrowheads="1"/>
              </p:cNvSpPr>
              <p:nvPr/>
            </p:nvSpPr>
            <p:spPr bwMode="auto">
              <a:xfrm>
                <a:off x="1406" y="1749"/>
                <a:ext cx="905" cy="1359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4" name="Rectangle 186"/>
              <p:cNvSpPr>
                <a:spLocks noChangeArrowheads="1"/>
              </p:cNvSpPr>
              <p:nvPr/>
            </p:nvSpPr>
            <p:spPr bwMode="auto">
              <a:xfrm>
                <a:off x="1769" y="1840"/>
                <a:ext cx="361" cy="7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5" name="Rectangle 187"/>
              <p:cNvSpPr>
                <a:spLocks noChangeArrowheads="1"/>
              </p:cNvSpPr>
              <p:nvPr/>
            </p:nvSpPr>
            <p:spPr bwMode="auto">
              <a:xfrm>
                <a:off x="1769" y="1840"/>
                <a:ext cx="361" cy="7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6" name="Rectangle 188"/>
              <p:cNvSpPr>
                <a:spLocks noChangeArrowheads="1"/>
              </p:cNvSpPr>
              <p:nvPr/>
            </p:nvSpPr>
            <p:spPr bwMode="auto">
              <a:xfrm>
                <a:off x="1769" y="1840"/>
                <a:ext cx="361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" name="Rectangle 189"/>
              <p:cNvSpPr>
                <a:spLocks noChangeArrowheads="1"/>
              </p:cNvSpPr>
              <p:nvPr/>
            </p:nvSpPr>
            <p:spPr bwMode="auto">
              <a:xfrm>
                <a:off x="1769" y="1840"/>
                <a:ext cx="36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8" name="Rectangle 190"/>
              <p:cNvSpPr>
                <a:spLocks noChangeArrowheads="1"/>
              </p:cNvSpPr>
              <p:nvPr/>
            </p:nvSpPr>
            <p:spPr bwMode="auto">
              <a:xfrm>
                <a:off x="1837" y="1849"/>
                <a:ext cx="1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PC</a:t>
                </a:r>
                <a:endParaRPr lang="en-US"/>
              </a:p>
            </p:txBody>
          </p:sp>
          <p:sp>
            <p:nvSpPr>
              <p:cNvPr id="289" name="Rectangle 191"/>
              <p:cNvSpPr>
                <a:spLocks noChangeArrowheads="1"/>
              </p:cNvSpPr>
              <p:nvPr/>
            </p:nvSpPr>
            <p:spPr bwMode="auto">
              <a:xfrm>
                <a:off x="2013" y="1933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290" name="Rectangle 192"/>
              <p:cNvSpPr>
                <a:spLocks noChangeArrowheads="1"/>
              </p:cNvSpPr>
              <p:nvPr/>
            </p:nvSpPr>
            <p:spPr bwMode="auto">
              <a:xfrm>
                <a:off x="1769" y="2021"/>
                <a:ext cx="361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1" name="Rectangle 193"/>
              <p:cNvSpPr>
                <a:spLocks noChangeArrowheads="1"/>
              </p:cNvSpPr>
              <p:nvPr/>
            </p:nvSpPr>
            <p:spPr bwMode="auto">
              <a:xfrm>
                <a:off x="1769" y="2021"/>
                <a:ext cx="36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2" name="Rectangle 194"/>
              <p:cNvSpPr>
                <a:spLocks noChangeArrowheads="1"/>
              </p:cNvSpPr>
              <p:nvPr/>
            </p:nvSpPr>
            <p:spPr bwMode="auto">
              <a:xfrm>
                <a:off x="1837" y="2025"/>
                <a:ext cx="1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PC</a:t>
                </a:r>
                <a:endParaRPr lang="en-US"/>
              </a:p>
            </p:txBody>
          </p:sp>
          <p:sp>
            <p:nvSpPr>
              <p:cNvPr id="293" name="Rectangle 195"/>
              <p:cNvSpPr>
                <a:spLocks noChangeArrowheads="1"/>
              </p:cNvSpPr>
              <p:nvPr/>
            </p:nvSpPr>
            <p:spPr bwMode="auto">
              <a:xfrm>
                <a:off x="2013" y="2119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294" name="Rectangle 196"/>
              <p:cNvSpPr>
                <a:spLocks noChangeArrowheads="1"/>
              </p:cNvSpPr>
              <p:nvPr/>
            </p:nvSpPr>
            <p:spPr bwMode="auto">
              <a:xfrm>
                <a:off x="1769" y="2202"/>
                <a:ext cx="361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5" name="Rectangle 197"/>
              <p:cNvSpPr>
                <a:spLocks noChangeArrowheads="1"/>
              </p:cNvSpPr>
              <p:nvPr/>
            </p:nvSpPr>
            <p:spPr bwMode="auto">
              <a:xfrm>
                <a:off x="1769" y="2202"/>
                <a:ext cx="36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6" name="Rectangle 198"/>
              <p:cNvSpPr>
                <a:spLocks noChangeArrowheads="1"/>
              </p:cNvSpPr>
              <p:nvPr/>
            </p:nvSpPr>
            <p:spPr bwMode="auto">
              <a:xfrm>
                <a:off x="1837" y="2211"/>
                <a:ext cx="1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PC</a:t>
                </a:r>
                <a:endParaRPr lang="en-US"/>
              </a:p>
            </p:txBody>
          </p:sp>
          <p:sp>
            <p:nvSpPr>
              <p:cNvPr id="297" name="Rectangle 199"/>
              <p:cNvSpPr>
                <a:spLocks noChangeArrowheads="1"/>
              </p:cNvSpPr>
              <p:nvPr/>
            </p:nvSpPr>
            <p:spPr bwMode="auto">
              <a:xfrm>
                <a:off x="2013" y="2295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298" name="Freeform 200"/>
              <p:cNvSpPr>
                <a:spLocks/>
              </p:cNvSpPr>
              <p:nvPr/>
            </p:nvSpPr>
            <p:spPr bwMode="auto">
              <a:xfrm>
                <a:off x="1646" y="1840"/>
                <a:ext cx="91" cy="72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0" y="90"/>
                  </a:cxn>
                  <a:cxn ang="0">
                    <a:pos x="0" y="634"/>
                  </a:cxn>
                  <a:cxn ang="0">
                    <a:pos x="91" y="725"/>
                  </a:cxn>
                  <a:cxn ang="0">
                    <a:pos x="91" y="0"/>
                  </a:cxn>
                </a:cxnLst>
                <a:rect l="0" t="0" r="r" b="b"/>
                <a:pathLst>
                  <a:path w="91" h="725">
                    <a:moveTo>
                      <a:pt x="91" y="0"/>
                    </a:moveTo>
                    <a:lnTo>
                      <a:pt x="0" y="90"/>
                    </a:lnTo>
                    <a:lnTo>
                      <a:pt x="0" y="634"/>
                    </a:lnTo>
                    <a:lnTo>
                      <a:pt x="91" y="72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C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9" name="Freeform 201"/>
              <p:cNvSpPr>
                <a:spLocks/>
              </p:cNvSpPr>
              <p:nvPr/>
            </p:nvSpPr>
            <p:spPr bwMode="auto">
              <a:xfrm>
                <a:off x="1646" y="1840"/>
                <a:ext cx="91" cy="72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0" y="90"/>
                  </a:cxn>
                  <a:cxn ang="0">
                    <a:pos x="0" y="634"/>
                  </a:cxn>
                  <a:cxn ang="0">
                    <a:pos x="91" y="725"/>
                  </a:cxn>
                  <a:cxn ang="0">
                    <a:pos x="91" y="0"/>
                  </a:cxn>
                </a:cxnLst>
                <a:rect l="0" t="0" r="r" b="b"/>
                <a:pathLst>
                  <a:path w="91" h="725">
                    <a:moveTo>
                      <a:pt x="91" y="0"/>
                    </a:moveTo>
                    <a:lnTo>
                      <a:pt x="0" y="90"/>
                    </a:lnTo>
                    <a:lnTo>
                      <a:pt x="0" y="634"/>
                    </a:lnTo>
                    <a:lnTo>
                      <a:pt x="91" y="725"/>
                    </a:lnTo>
                    <a:lnTo>
                      <a:pt x="91" y="0"/>
                    </a:lnTo>
                    <a:close/>
                  </a:path>
                </a:pathLst>
              </a:cu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0" name="Rectangle 202"/>
              <p:cNvSpPr>
                <a:spLocks noChangeArrowheads="1"/>
              </p:cNvSpPr>
              <p:nvPr/>
            </p:nvSpPr>
            <p:spPr bwMode="auto">
              <a:xfrm>
                <a:off x="1652" y="2016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01" name="Rectangle 203"/>
              <p:cNvSpPr>
                <a:spLocks noChangeArrowheads="1"/>
              </p:cNvSpPr>
              <p:nvPr/>
            </p:nvSpPr>
            <p:spPr bwMode="auto">
              <a:xfrm>
                <a:off x="1652" y="212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302" name="Rectangle 204"/>
              <p:cNvSpPr>
                <a:spLocks noChangeArrowheads="1"/>
              </p:cNvSpPr>
              <p:nvPr/>
            </p:nvSpPr>
            <p:spPr bwMode="auto">
              <a:xfrm>
                <a:off x="1652" y="2239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03" name="Freeform 205"/>
              <p:cNvSpPr>
                <a:spLocks/>
              </p:cNvSpPr>
              <p:nvPr/>
            </p:nvSpPr>
            <p:spPr bwMode="auto">
              <a:xfrm>
                <a:off x="1537" y="2207"/>
                <a:ext cx="109" cy="657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0" y="0"/>
                  </a:cxn>
                  <a:cxn ang="0">
                    <a:pos x="0" y="657"/>
                  </a:cxn>
                </a:cxnLst>
                <a:rect l="0" t="0" r="r" b="b"/>
                <a:pathLst>
                  <a:path w="109" h="657">
                    <a:moveTo>
                      <a:pt x="109" y="0"/>
                    </a:moveTo>
                    <a:lnTo>
                      <a:pt x="0" y="0"/>
                    </a:lnTo>
                    <a:lnTo>
                      <a:pt x="0" y="657"/>
                    </a:lnTo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4" name="Freeform 206"/>
              <p:cNvSpPr>
                <a:spLocks/>
              </p:cNvSpPr>
              <p:nvPr/>
            </p:nvSpPr>
            <p:spPr bwMode="auto">
              <a:xfrm>
                <a:off x="1496" y="2844"/>
                <a:ext cx="83" cy="83"/>
              </a:xfrm>
              <a:custGeom>
                <a:avLst/>
                <a:gdLst/>
                <a:ahLst/>
                <a:cxnLst>
                  <a:cxn ang="0">
                    <a:pos x="71" y="143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0"/>
                  </a:cxn>
                  <a:cxn ang="0">
                    <a:pos x="71" y="143"/>
                  </a:cxn>
                </a:cxnLst>
                <a:rect l="0" t="0" r="r" b="b"/>
                <a:pathLst>
                  <a:path w="143" h="143">
                    <a:moveTo>
                      <a:pt x="71" y="143"/>
                    </a:moveTo>
                    <a:lnTo>
                      <a:pt x="0" y="0"/>
                    </a:lnTo>
                    <a:cubicBezTo>
                      <a:pt x="45" y="23"/>
                      <a:pt x="98" y="23"/>
                      <a:pt x="143" y="0"/>
                    </a:cubicBezTo>
                    <a:lnTo>
                      <a:pt x="143" y="0"/>
                    </a:lnTo>
                    <a:lnTo>
                      <a:pt x="71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5" name="Rectangle 207"/>
              <p:cNvSpPr>
                <a:spLocks noChangeArrowheads="1"/>
              </p:cNvSpPr>
              <p:nvPr/>
            </p:nvSpPr>
            <p:spPr bwMode="auto">
              <a:xfrm>
                <a:off x="1646" y="2655"/>
                <a:ext cx="543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6" name="Rectangle 208"/>
              <p:cNvSpPr>
                <a:spLocks noChangeArrowheads="1"/>
              </p:cNvSpPr>
              <p:nvPr/>
            </p:nvSpPr>
            <p:spPr bwMode="auto">
              <a:xfrm>
                <a:off x="1646" y="2655"/>
                <a:ext cx="543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7" name="Rectangle 209"/>
              <p:cNvSpPr>
                <a:spLocks noChangeArrowheads="1"/>
              </p:cNvSpPr>
              <p:nvPr/>
            </p:nvSpPr>
            <p:spPr bwMode="auto">
              <a:xfrm>
                <a:off x="1652" y="2665"/>
                <a:ext cx="52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Selection</a:t>
                </a:r>
                <a:endParaRPr lang="en-US" dirty="0"/>
              </a:p>
            </p:txBody>
          </p:sp>
          <p:sp>
            <p:nvSpPr>
              <p:cNvPr id="308" name="Line 210"/>
              <p:cNvSpPr>
                <a:spLocks noChangeShapeType="1"/>
              </p:cNvSpPr>
              <p:nvPr/>
            </p:nvSpPr>
            <p:spPr bwMode="auto">
              <a:xfrm flipH="1">
                <a:off x="1737" y="1930"/>
                <a:ext cx="32" cy="0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9" name="Line 211"/>
              <p:cNvSpPr>
                <a:spLocks noChangeShapeType="1"/>
              </p:cNvSpPr>
              <p:nvPr/>
            </p:nvSpPr>
            <p:spPr bwMode="auto">
              <a:xfrm flipH="1">
                <a:off x="1737" y="2112"/>
                <a:ext cx="32" cy="0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0" name="Line 212"/>
              <p:cNvSpPr>
                <a:spLocks noChangeShapeType="1"/>
              </p:cNvSpPr>
              <p:nvPr/>
            </p:nvSpPr>
            <p:spPr bwMode="auto">
              <a:xfrm flipH="1">
                <a:off x="1737" y="2293"/>
                <a:ext cx="32" cy="0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1" name="Line 213"/>
              <p:cNvSpPr>
                <a:spLocks noChangeShapeType="1"/>
              </p:cNvSpPr>
              <p:nvPr/>
            </p:nvSpPr>
            <p:spPr bwMode="auto">
              <a:xfrm flipV="1">
                <a:off x="1692" y="2582"/>
                <a:ext cx="0" cy="73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2" name="Freeform 214"/>
              <p:cNvSpPr>
                <a:spLocks/>
              </p:cNvSpPr>
              <p:nvPr/>
            </p:nvSpPr>
            <p:spPr bwMode="auto">
              <a:xfrm>
                <a:off x="1650" y="2519"/>
                <a:ext cx="83" cy="83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143" y="143"/>
                  </a:cxn>
                  <a:cxn ang="0">
                    <a:pos x="0" y="143"/>
                  </a:cxn>
                  <a:cxn ang="0">
                    <a:pos x="72" y="0"/>
                  </a:cxn>
                </a:cxnLst>
                <a:rect l="0" t="0" r="r" b="b"/>
                <a:pathLst>
                  <a:path w="143" h="143">
                    <a:moveTo>
                      <a:pt x="72" y="0"/>
                    </a:moveTo>
                    <a:lnTo>
                      <a:pt x="143" y="143"/>
                    </a:lnTo>
                    <a:cubicBezTo>
                      <a:pt x="98" y="121"/>
                      <a:pt x="45" y="121"/>
                      <a:pt x="0" y="143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3" name="Rectangle 215"/>
              <p:cNvSpPr>
                <a:spLocks noChangeArrowheads="1"/>
              </p:cNvSpPr>
              <p:nvPr/>
            </p:nvSpPr>
            <p:spPr bwMode="auto">
              <a:xfrm rot="16200000">
                <a:off x="1460" y="2688"/>
                <a:ext cx="6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T</a:t>
                </a:r>
                <a:endParaRPr lang="en-US"/>
              </a:p>
            </p:txBody>
          </p:sp>
          <p:sp>
            <p:nvSpPr>
              <p:cNvPr id="314" name="Rectangle 216"/>
              <p:cNvSpPr>
                <a:spLocks noChangeArrowheads="1"/>
              </p:cNvSpPr>
              <p:nvPr/>
            </p:nvSpPr>
            <p:spPr bwMode="auto">
              <a:xfrm rot="16200000">
                <a:off x="1463" y="2636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o</a:t>
                </a:r>
                <a:endParaRPr lang="en-US"/>
              </a:p>
            </p:txBody>
          </p:sp>
          <p:sp>
            <p:nvSpPr>
              <p:cNvPr id="315" name="Rectangle 217"/>
              <p:cNvSpPr>
                <a:spLocks noChangeArrowheads="1"/>
              </p:cNvSpPr>
              <p:nvPr/>
            </p:nvSpPr>
            <p:spPr bwMode="auto">
              <a:xfrm rot="16200000">
                <a:off x="1477" y="2596"/>
                <a:ext cx="2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 </a:t>
                </a:r>
                <a:endParaRPr lang="en-US"/>
              </a:p>
            </p:txBody>
          </p:sp>
          <p:sp>
            <p:nvSpPr>
              <p:cNvPr id="316" name="Rectangle 218"/>
              <p:cNvSpPr>
                <a:spLocks noChangeArrowheads="1"/>
              </p:cNvSpPr>
              <p:nvPr/>
            </p:nvSpPr>
            <p:spPr bwMode="auto">
              <a:xfrm rot="16200000">
                <a:off x="1477" y="2560"/>
                <a:ext cx="2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I</a:t>
                </a:r>
                <a:endParaRPr lang="en-US"/>
              </a:p>
            </p:txBody>
          </p:sp>
          <p:sp>
            <p:nvSpPr>
              <p:cNvPr id="317" name="Rectangle 219"/>
              <p:cNvSpPr>
                <a:spLocks noChangeArrowheads="1"/>
              </p:cNvSpPr>
              <p:nvPr/>
            </p:nvSpPr>
            <p:spPr bwMode="auto">
              <a:xfrm rot="16200000">
                <a:off x="1474" y="2528"/>
                <a:ext cx="3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-</a:t>
                </a:r>
                <a:endParaRPr lang="en-US"/>
              </a:p>
            </p:txBody>
          </p:sp>
          <p:sp>
            <p:nvSpPr>
              <p:cNvPr id="318" name="Rectangle 220"/>
              <p:cNvSpPr>
                <a:spLocks noChangeArrowheads="1"/>
              </p:cNvSpPr>
              <p:nvPr/>
            </p:nvSpPr>
            <p:spPr bwMode="auto">
              <a:xfrm rot="16200000">
                <a:off x="1454" y="2480"/>
                <a:ext cx="7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19" name="Rectangle 221"/>
              <p:cNvSpPr>
                <a:spLocks noChangeArrowheads="1"/>
              </p:cNvSpPr>
              <p:nvPr/>
            </p:nvSpPr>
            <p:spPr bwMode="auto">
              <a:xfrm rot="16200000">
                <a:off x="1463" y="2416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20" name="Rectangle 222"/>
              <p:cNvSpPr>
                <a:spLocks noChangeArrowheads="1"/>
              </p:cNvSpPr>
              <p:nvPr/>
            </p:nvSpPr>
            <p:spPr bwMode="auto">
              <a:xfrm rot="16200000">
                <a:off x="1466" y="2362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21" name="Rectangle 223"/>
              <p:cNvSpPr>
                <a:spLocks noChangeArrowheads="1"/>
              </p:cNvSpPr>
              <p:nvPr/>
            </p:nvSpPr>
            <p:spPr bwMode="auto">
              <a:xfrm rot="16200000">
                <a:off x="1463" y="2305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h</a:t>
                </a:r>
                <a:endParaRPr lang="en-US"/>
              </a:p>
            </p:txBody>
          </p:sp>
          <p:sp>
            <p:nvSpPr>
              <p:cNvPr id="322" name="Rectangle 224"/>
              <p:cNvSpPr>
                <a:spLocks noChangeArrowheads="1"/>
              </p:cNvSpPr>
              <p:nvPr/>
            </p:nvSpPr>
            <p:spPr bwMode="auto">
              <a:xfrm rot="16200000">
                <a:off x="1463" y="2249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323" name="Rectangle 225"/>
              <p:cNvSpPr>
                <a:spLocks noChangeArrowheads="1"/>
              </p:cNvSpPr>
              <p:nvPr/>
            </p:nvSpPr>
            <p:spPr bwMode="auto">
              <a:xfrm>
                <a:off x="1726" y="297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324" name="Freeform 226"/>
              <p:cNvSpPr>
                <a:spLocks/>
              </p:cNvSpPr>
              <p:nvPr/>
            </p:nvSpPr>
            <p:spPr bwMode="auto">
              <a:xfrm>
                <a:off x="1918" y="2899"/>
                <a:ext cx="393" cy="64"/>
              </a:xfrm>
              <a:custGeom>
                <a:avLst/>
                <a:gdLst/>
                <a:ahLst/>
                <a:cxnLst>
                  <a:cxn ang="0">
                    <a:pos x="393" y="64"/>
                  </a:cxn>
                  <a:cxn ang="0">
                    <a:pos x="0" y="64"/>
                  </a:cxn>
                  <a:cxn ang="0">
                    <a:pos x="0" y="0"/>
                  </a:cxn>
                </a:cxnLst>
                <a:rect l="0" t="0" r="r" b="b"/>
                <a:pathLst>
                  <a:path w="393" h="64">
                    <a:moveTo>
                      <a:pt x="393" y="64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5" name="Freeform 227"/>
              <p:cNvSpPr>
                <a:spLocks/>
              </p:cNvSpPr>
              <p:nvPr/>
            </p:nvSpPr>
            <p:spPr bwMode="auto">
              <a:xfrm>
                <a:off x="1877" y="2836"/>
                <a:ext cx="82" cy="83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42" y="143"/>
                  </a:cxn>
                  <a:cxn ang="0">
                    <a:pos x="0" y="143"/>
                  </a:cxn>
                  <a:cxn ang="0">
                    <a:pos x="71" y="0"/>
                  </a:cxn>
                </a:cxnLst>
                <a:rect l="0" t="0" r="r" b="b"/>
                <a:pathLst>
                  <a:path w="142" h="143">
                    <a:moveTo>
                      <a:pt x="71" y="0"/>
                    </a:moveTo>
                    <a:lnTo>
                      <a:pt x="142" y="143"/>
                    </a:lnTo>
                    <a:cubicBezTo>
                      <a:pt x="97" y="120"/>
                      <a:pt x="44" y="120"/>
                      <a:pt x="0" y="143"/>
                    </a:cubicBez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6" name="Oval 228"/>
              <p:cNvSpPr>
                <a:spLocks noChangeArrowheads="1"/>
              </p:cNvSpPr>
              <p:nvPr/>
            </p:nvSpPr>
            <p:spPr bwMode="auto">
              <a:xfrm>
                <a:off x="1932" y="2401"/>
                <a:ext cx="36" cy="3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7" name="Oval 229"/>
              <p:cNvSpPr>
                <a:spLocks noChangeArrowheads="1"/>
              </p:cNvSpPr>
              <p:nvPr/>
            </p:nvSpPr>
            <p:spPr bwMode="auto">
              <a:xfrm>
                <a:off x="1932" y="2401"/>
                <a:ext cx="36" cy="37"/>
              </a:xfrm>
              <a:prstGeom prst="ellipse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8" name="Oval 230"/>
              <p:cNvSpPr>
                <a:spLocks noChangeArrowheads="1"/>
              </p:cNvSpPr>
              <p:nvPr/>
            </p:nvSpPr>
            <p:spPr bwMode="auto">
              <a:xfrm>
                <a:off x="1932" y="2456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9" name="Oval 231"/>
              <p:cNvSpPr>
                <a:spLocks noChangeArrowheads="1"/>
              </p:cNvSpPr>
              <p:nvPr/>
            </p:nvSpPr>
            <p:spPr bwMode="auto">
              <a:xfrm>
                <a:off x="1932" y="2456"/>
                <a:ext cx="36" cy="36"/>
              </a:xfrm>
              <a:prstGeom prst="ellipse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0" name="Oval 232"/>
              <p:cNvSpPr>
                <a:spLocks noChangeArrowheads="1"/>
              </p:cNvSpPr>
              <p:nvPr/>
            </p:nvSpPr>
            <p:spPr bwMode="auto">
              <a:xfrm>
                <a:off x="1932" y="2510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1" name="Oval 233"/>
              <p:cNvSpPr>
                <a:spLocks noChangeArrowheads="1"/>
              </p:cNvSpPr>
              <p:nvPr/>
            </p:nvSpPr>
            <p:spPr bwMode="auto">
              <a:xfrm>
                <a:off x="1932" y="2510"/>
                <a:ext cx="36" cy="36"/>
              </a:xfrm>
              <a:prstGeom prst="ellipse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32" name="Group 418"/>
            <p:cNvGrpSpPr>
              <a:grpSpLocks/>
            </p:cNvGrpSpPr>
            <p:nvPr/>
          </p:nvGrpSpPr>
          <p:grpSpPr bwMode="auto">
            <a:xfrm>
              <a:off x="5379720" y="4160520"/>
              <a:ext cx="3395663" cy="1055688"/>
              <a:chOff x="432" y="2563"/>
              <a:chExt cx="2139" cy="665"/>
            </a:xfrm>
          </p:grpSpPr>
          <p:sp>
            <p:nvSpPr>
              <p:cNvPr id="333" name="Line 343"/>
              <p:cNvSpPr>
                <a:spLocks noChangeShapeType="1"/>
              </p:cNvSpPr>
              <p:nvPr/>
            </p:nvSpPr>
            <p:spPr bwMode="auto">
              <a:xfrm>
                <a:off x="1022" y="3117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4" name="Freeform 344"/>
              <p:cNvSpPr>
                <a:spLocks/>
              </p:cNvSpPr>
              <p:nvPr/>
            </p:nvSpPr>
            <p:spPr bwMode="auto">
              <a:xfrm>
                <a:off x="1072" y="3068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5" name="Line 347"/>
              <p:cNvSpPr>
                <a:spLocks noChangeShapeType="1"/>
              </p:cNvSpPr>
              <p:nvPr/>
            </p:nvSpPr>
            <p:spPr bwMode="auto">
              <a:xfrm flipV="1">
                <a:off x="1760" y="2995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6" name="Freeform 348"/>
              <p:cNvSpPr>
                <a:spLocks/>
              </p:cNvSpPr>
              <p:nvPr/>
            </p:nvSpPr>
            <p:spPr bwMode="auto">
              <a:xfrm>
                <a:off x="1874" y="2955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7" name="Rectangle 364"/>
              <p:cNvSpPr>
                <a:spLocks noChangeArrowheads="1"/>
              </p:cNvSpPr>
              <p:nvPr/>
            </p:nvSpPr>
            <p:spPr bwMode="auto">
              <a:xfrm>
                <a:off x="432" y="3006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8" name="Rectangle 365"/>
              <p:cNvSpPr>
                <a:spLocks noChangeArrowheads="1"/>
              </p:cNvSpPr>
              <p:nvPr/>
            </p:nvSpPr>
            <p:spPr bwMode="auto">
              <a:xfrm>
                <a:off x="432" y="3006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9" name="Rectangle 366"/>
              <p:cNvSpPr>
                <a:spLocks noChangeArrowheads="1"/>
              </p:cNvSpPr>
              <p:nvPr/>
            </p:nvSpPr>
            <p:spPr bwMode="auto">
              <a:xfrm>
                <a:off x="505" y="3032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I-Cache</a:t>
                </a:r>
                <a:endParaRPr lang="en-US" dirty="0"/>
              </a:p>
            </p:txBody>
          </p:sp>
          <p:sp>
            <p:nvSpPr>
              <p:cNvPr id="340" name="Rectangle 367"/>
              <p:cNvSpPr>
                <a:spLocks noChangeArrowheads="1"/>
              </p:cNvSpPr>
              <p:nvPr/>
            </p:nvSpPr>
            <p:spPr bwMode="auto">
              <a:xfrm>
                <a:off x="1169" y="3006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1" name="Rectangle 368"/>
              <p:cNvSpPr>
                <a:spLocks noChangeArrowheads="1"/>
              </p:cNvSpPr>
              <p:nvPr/>
            </p:nvSpPr>
            <p:spPr bwMode="auto">
              <a:xfrm>
                <a:off x="1169" y="3006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2" name="Rectangle 369"/>
              <p:cNvSpPr>
                <a:spLocks noChangeArrowheads="1"/>
              </p:cNvSpPr>
              <p:nvPr/>
            </p:nvSpPr>
            <p:spPr bwMode="auto">
              <a:xfrm>
                <a:off x="1312" y="3032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343" name="Rectangle 370"/>
              <p:cNvSpPr>
                <a:spLocks noChangeArrowheads="1"/>
              </p:cNvSpPr>
              <p:nvPr/>
            </p:nvSpPr>
            <p:spPr bwMode="auto">
              <a:xfrm>
                <a:off x="1981" y="2785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4" name="Rectangle 371"/>
              <p:cNvSpPr>
                <a:spLocks noChangeArrowheads="1"/>
              </p:cNvSpPr>
              <p:nvPr/>
            </p:nvSpPr>
            <p:spPr bwMode="auto">
              <a:xfrm>
                <a:off x="1981" y="2785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5" name="Rectangle 372"/>
              <p:cNvSpPr>
                <a:spLocks noChangeArrowheads="1"/>
              </p:cNvSpPr>
              <p:nvPr/>
            </p:nvSpPr>
            <p:spPr bwMode="auto">
              <a:xfrm>
                <a:off x="2054" y="2813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346" name="Rectangle 390"/>
              <p:cNvSpPr>
                <a:spLocks noChangeArrowheads="1"/>
              </p:cNvSpPr>
              <p:nvPr/>
            </p:nvSpPr>
            <p:spPr bwMode="auto">
              <a:xfrm>
                <a:off x="432" y="2563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7" name="Rectangle 391"/>
              <p:cNvSpPr>
                <a:spLocks noChangeArrowheads="1"/>
              </p:cNvSpPr>
              <p:nvPr/>
            </p:nvSpPr>
            <p:spPr bwMode="auto">
              <a:xfrm>
                <a:off x="432" y="2563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8" name="Rectangle 392"/>
              <p:cNvSpPr>
                <a:spLocks noChangeArrowheads="1"/>
              </p:cNvSpPr>
              <p:nvPr/>
            </p:nvSpPr>
            <p:spPr bwMode="auto">
              <a:xfrm>
                <a:off x="586" y="2594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349" name="Line 400"/>
              <p:cNvSpPr>
                <a:spLocks noChangeShapeType="1"/>
              </p:cNvSpPr>
              <p:nvPr/>
            </p:nvSpPr>
            <p:spPr bwMode="auto">
              <a:xfrm>
                <a:off x="664" y="2785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Freeform 401"/>
              <p:cNvSpPr>
                <a:spLocks/>
              </p:cNvSpPr>
              <p:nvPr/>
            </p:nvSpPr>
            <p:spPr bwMode="auto">
              <a:xfrm>
                <a:off x="616" y="2909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1" name="Freeform 402"/>
              <p:cNvSpPr>
                <a:spLocks/>
              </p:cNvSpPr>
              <p:nvPr/>
            </p:nvSpPr>
            <p:spPr bwMode="auto">
              <a:xfrm>
                <a:off x="934" y="2843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Freeform 403"/>
              <p:cNvSpPr>
                <a:spLocks/>
              </p:cNvSpPr>
              <p:nvPr/>
            </p:nvSpPr>
            <p:spPr bwMode="auto">
              <a:xfrm>
                <a:off x="895" y="2785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3" name="Rectangle 407"/>
              <p:cNvSpPr>
                <a:spLocks noChangeArrowheads="1"/>
              </p:cNvSpPr>
              <p:nvPr/>
            </p:nvSpPr>
            <p:spPr bwMode="auto">
              <a:xfrm>
                <a:off x="1291" y="2776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</p:grpSp>
        <p:sp>
          <p:nvSpPr>
            <p:cNvPr id="354" name="Line 421"/>
            <p:cNvSpPr>
              <a:spLocks noChangeShapeType="1"/>
            </p:cNvSpPr>
            <p:nvPr/>
          </p:nvSpPr>
          <p:spPr bwMode="auto">
            <a:xfrm flipH="1" flipV="1">
              <a:off x="5227320" y="377952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55" name="Line 422"/>
            <p:cNvSpPr>
              <a:spLocks noChangeShapeType="1"/>
            </p:cNvSpPr>
            <p:nvPr/>
          </p:nvSpPr>
          <p:spPr bwMode="auto">
            <a:xfrm flipV="1">
              <a:off x="6294120" y="377952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56" name="Line 423"/>
            <p:cNvSpPr>
              <a:spLocks noChangeShapeType="1"/>
            </p:cNvSpPr>
            <p:nvPr/>
          </p:nvSpPr>
          <p:spPr bwMode="auto">
            <a:xfrm flipH="1" flipV="1">
              <a:off x="7056120" y="377952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57" name="Line 424"/>
            <p:cNvSpPr>
              <a:spLocks noChangeShapeType="1"/>
            </p:cNvSpPr>
            <p:nvPr/>
          </p:nvSpPr>
          <p:spPr bwMode="auto">
            <a:xfrm flipV="1">
              <a:off x="8808720" y="3779520"/>
              <a:ext cx="76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50" name="组合 549"/>
          <p:cNvGrpSpPr/>
          <p:nvPr/>
        </p:nvGrpSpPr>
        <p:grpSpPr>
          <a:xfrm>
            <a:off x="-72818" y="4419600"/>
            <a:ext cx="8302625" cy="2438400"/>
            <a:chOff x="384175" y="1447800"/>
            <a:chExt cx="8302625" cy="2438400"/>
          </a:xfrm>
        </p:grpSpPr>
        <p:sp>
          <p:nvSpPr>
            <p:cNvPr id="551" name="Rectangle 2"/>
            <p:cNvSpPr>
              <a:spLocks noChangeArrowheads="1"/>
            </p:cNvSpPr>
            <p:nvPr/>
          </p:nvSpPr>
          <p:spPr bwMode="auto">
            <a:xfrm>
              <a:off x="457200" y="1447800"/>
              <a:ext cx="5105400" cy="24384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SIMT</a:t>
              </a:r>
              <a:r>
                <a:rPr lang="zh-CN" altLang="en-US" sz="2400" b="1" dirty="0" smtClean="0">
                  <a:solidFill>
                    <a:srgbClr val="009900"/>
                  </a:solidFill>
                </a:rPr>
                <a:t>前端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552" name="Rectangle 4"/>
            <p:cNvSpPr>
              <a:spLocks noChangeArrowheads="1"/>
            </p:cNvSpPr>
            <p:nvPr/>
          </p:nvSpPr>
          <p:spPr bwMode="auto">
            <a:xfrm>
              <a:off x="5562600" y="1447800"/>
              <a:ext cx="3124200" cy="24384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2400" b="1" dirty="0" smtClean="0">
                  <a:solidFill>
                    <a:srgbClr val="FF9933"/>
                  </a:solidFill>
                </a:rPr>
                <a:t>SIMD</a:t>
              </a:r>
              <a:r>
                <a:rPr lang="zh-CN" altLang="en-US" sz="2400" b="1" dirty="0" smtClean="0">
                  <a:solidFill>
                    <a:srgbClr val="FF9933"/>
                  </a:solidFill>
                </a:rPr>
                <a:t>数据路径</a:t>
              </a:r>
              <a:endParaRPr lang="en-US" sz="2400" b="1" dirty="0">
                <a:solidFill>
                  <a:srgbClr val="FF9933"/>
                </a:solidFill>
              </a:endParaRPr>
            </a:p>
          </p:txBody>
        </p:sp>
        <p:grpSp>
          <p:nvGrpSpPr>
            <p:cNvPr id="553" name="Group 5"/>
            <p:cNvGrpSpPr>
              <a:grpSpLocks/>
            </p:cNvGrpSpPr>
            <p:nvPr/>
          </p:nvGrpSpPr>
          <p:grpSpPr bwMode="auto">
            <a:xfrm>
              <a:off x="561975" y="2073277"/>
              <a:ext cx="7867650" cy="1635125"/>
              <a:chOff x="354" y="2506"/>
              <a:chExt cx="4956" cy="1030"/>
            </a:xfrm>
          </p:grpSpPr>
          <p:sp>
            <p:nvSpPr>
              <p:cNvPr id="557" name="Rectangle 6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58" name="Rectangle 7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59" name="Rectangle 8"/>
              <p:cNvSpPr>
                <a:spLocks noChangeArrowheads="1"/>
              </p:cNvSpPr>
              <p:nvPr/>
            </p:nvSpPr>
            <p:spPr bwMode="auto">
              <a:xfrm>
                <a:off x="4736" y="2697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560" name="Rectangle 9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61" name="Rectangle 10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62" name="Rectangle 11"/>
              <p:cNvSpPr>
                <a:spLocks noChangeArrowheads="1"/>
              </p:cNvSpPr>
              <p:nvPr/>
            </p:nvSpPr>
            <p:spPr bwMode="auto">
              <a:xfrm>
                <a:off x="4713" y="272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563" name="Rectangle 12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64" name="Rectangle 13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65" name="Rectangle 14"/>
              <p:cNvSpPr>
                <a:spLocks noChangeArrowheads="1"/>
              </p:cNvSpPr>
              <p:nvPr/>
            </p:nvSpPr>
            <p:spPr bwMode="auto">
              <a:xfrm>
                <a:off x="4683" y="275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566" name="Oval 15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67" name="Oval 16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68" name="Oval 17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69" name="Oval 18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0" name="Oval 19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1" name="Oval 20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2" name="Line 21"/>
              <p:cNvSpPr>
                <a:spLocks noChangeShapeType="1"/>
              </p:cNvSpPr>
              <p:nvPr/>
            </p:nvSpPr>
            <p:spPr bwMode="auto">
              <a:xfrm>
                <a:off x="944" y="3092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3" name="Freeform 22"/>
              <p:cNvSpPr>
                <a:spLocks/>
              </p:cNvSpPr>
              <p:nvPr/>
            </p:nvSpPr>
            <p:spPr bwMode="auto">
              <a:xfrm>
                <a:off x="994" y="3043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4" name="Line 23"/>
              <p:cNvSpPr>
                <a:spLocks noChangeShapeType="1"/>
              </p:cNvSpPr>
              <p:nvPr/>
            </p:nvSpPr>
            <p:spPr bwMode="auto">
              <a:xfrm>
                <a:off x="1682" y="3173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5" name="Freeform 24"/>
              <p:cNvSpPr>
                <a:spLocks/>
              </p:cNvSpPr>
              <p:nvPr/>
            </p:nvSpPr>
            <p:spPr bwMode="auto">
              <a:xfrm>
                <a:off x="1796" y="3160"/>
                <a:ext cx="107" cy="94"/>
              </a:xfrm>
              <a:custGeom>
                <a:avLst/>
                <a:gdLst/>
                <a:ahLst/>
                <a:cxnLst>
                  <a:cxn ang="0">
                    <a:pos x="227" y="154"/>
                  </a:cxn>
                  <a:cxn ang="0">
                    <a:pos x="0" y="199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227" y="154"/>
                  </a:cxn>
                </a:cxnLst>
                <a:rect l="0" t="0" r="r" b="b"/>
                <a:pathLst>
                  <a:path w="227" h="199">
                    <a:moveTo>
                      <a:pt x="227" y="154"/>
                    </a:moveTo>
                    <a:lnTo>
                      <a:pt x="0" y="199"/>
                    </a:lnTo>
                    <a:cubicBezTo>
                      <a:pt x="49" y="145"/>
                      <a:pt x="69" y="71"/>
                      <a:pt x="55" y="0"/>
                    </a:cubicBezTo>
                    <a:lnTo>
                      <a:pt x="55" y="0"/>
                    </a:lnTo>
                    <a:lnTo>
                      <a:pt x="227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6" name="Line 25"/>
              <p:cNvSpPr>
                <a:spLocks noChangeShapeType="1"/>
              </p:cNvSpPr>
              <p:nvPr/>
            </p:nvSpPr>
            <p:spPr bwMode="auto">
              <a:xfrm flipV="1">
                <a:off x="1682" y="2970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7" name="Freeform 26"/>
              <p:cNvSpPr>
                <a:spLocks/>
              </p:cNvSpPr>
              <p:nvPr/>
            </p:nvSpPr>
            <p:spPr bwMode="auto">
              <a:xfrm>
                <a:off x="1796" y="2930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8" name="Line 27"/>
              <p:cNvSpPr>
                <a:spLocks noChangeShapeType="1"/>
              </p:cNvSpPr>
              <p:nvPr/>
            </p:nvSpPr>
            <p:spPr bwMode="auto">
              <a:xfrm flipV="1">
                <a:off x="2198" y="3055"/>
                <a:ext cx="0" cy="74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9" name="Freeform 28"/>
              <p:cNvSpPr>
                <a:spLocks/>
              </p:cNvSpPr>
              <p:nvPr/>
            </p:nvSpPr>
            <p:spPr bwMode="auto">
              <a:xfrm>
                <a:off x="2149" y="3105"/>
                <a:ext cx="98" cy="98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0" name="Freeform 29"/>
              <p:cNvSpPr>
                <a:spLocks/>
              </p:cNvSpPr>
              <p:nvPr/>
            </p:nvSpPr>
            <p:spPr bwMode="auto">
              <a:xfrm>
                <a:off x="2149" y="2981"/>
                <a:ext cx="98" cy="98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206" y="206"/>
                  </a:cxn>
                  <a:cxn ang="0">
                    <a:pos x="0" y="206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206" y="206"/>
                    </a:lnTo>
                    <a:cubicBezTo>
                      <a:pt x="141" y="174"/>
                      <a:pt x="65" y="174"/>
                      <a:pt x="0" y="206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1" name="Line 30"/>
              <p:cNvSpPr>
                <a:spLocks noChangeShapeType="1"/>
              </p:cNvSpPr>
              <p:nvPr/>
            </p:nvSpPr>
            <p:spPr bwMode="auto">
              <a:xfrm flipV="1">
                <a:off x="2493" y="3192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2" name="Freeform 31"/>
              <p:cNvSpPr>
                <a:spLocks/>
              </p:cNvSpPr>
              <p:nvPr/>
            </p:nvSpPr>
            <p:spPr bwMode="auto">
              <a:xfrm>
                <a:off x="2608" y="3151"/>
                <a:ext cx="106" cy="94"/>
              </a:xfrm>
              <a:custGeom>
                <a:avLst/>
                <a:gdLst/>
                <a:ahLst/>
                <a:cxnLst>
                  <a:cxn ang="0">
                    <a:pos x="226" y="45"/>
                  </a:cxn>
                  <a:cxn ang="0">
                    <a:pos x="54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6" y="45"/>
                  </a:cxn>
                </a:cxnLst>
                <a:rect l="0" t="0" r="r" b="b"/>
                <a:pathLst>
                  <a:path w="226" h="199">
                    <a:moveTo>
                      <a:pt x="226" y="45"/>
                    </a:moveTo>
                    <a:lnTo>
                      <a:pt x="54" y="199"/>
                    </a:lnTo>
                    <a:cubicBezTo>
                      <a:pt x="68" y="128"/>
                      <a:pt x="48" y="54"/>
                      <a:pt x="0" y="0"/>
                    </a:cubicBezTo>
                    <a:lnTo>
                      <a:pt x="0" y="0"/>
                    </a:lnTo>
                    <a:lnTo>
                      <a:pt x="22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3" name="Line 32"/>
              <p:cNvSpPr>
                <a:spLocks noChangeShapeType="1"/>
              </p:cNvSpPr>
              <p:nvPr/>
            </p:nvSpPr>
            <p:spPr bwMode="auto">
              <a:xfrm>
                <a:off x="2493" y="2951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4" name="Freeform 33"/>
              <p:cNvSpPr>
                <a:spLocks/>
              </p:cNvSpPr>
              <p:nvPr/>
            </p:nvSpPr>
            <p:spPr bwMode="auto">
              <a:xfrm>
                <a:off x="2608" y="2939"/>
                <a:ext cx="106" cy="94"/>
              </a:xfrm>
              <a:custGeom>
                <a:avLst/>
                <a:gdLst/>
                <a:ahLst/>
                <a:cxnLst>
                  <a:cxn ang="0">
                    <a:pos x="226" y="154"/>
                  </a:cxn>
                  <a:cxn ang="0">
                    <a:pos x="0" y="199"/>
                  </a:cxn>
                  <a:cxn ang="0">
                    <a:pos x="54" y="0"/>
                  </a:cxn>
                  <a:cxn ang="0">
                    <a:pos x="226" y="154"/>
                  </a:cxn>
                </a:cxnLst>
                <a:rect l="0" t="0" r="r" b="b"/>
                <a:pathLst>
                  <a:path w="226" h="199">
                    <a:moveTo>
                      <a:pt x="226" y="154"/>
                    </a:moveTo>
                    <a:lnTo>
                      <a:pt x="0" y="199"/>
                    </a:lnTo>
                    <a:cubicBezTo>
                      <a:pt x="48" y="145"/>
                      <a:pt x="68" y="71"/>
                      <a:pt x="54" y="0"/>
                    </a:cubicBezTo>
                    <a:lnTo>
                      <a:pt x="226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5" name="Line 34"/>
              <p:cNvSpPr>
                <a:spLocks noChangeShapeType="1"/>
              </p:cNvSpPr>
              <p:nvPr/>
            </p:nvSpPr>
            <p:spPr bwMode="auto">
              <a:xfrm>
                <a:off x="3304" y="3099"/>
                <a:ext cx="222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6" name="Freeform 35"/>
              <p:cNvSpPr>
                <a:spLocks/>
              </p:cNvSpPr>
              <p:nvPr/>
            </p:nvSpPr>
            <p:spPr bwMode="auto">
              <a:xfrm>
                <a:off x="3502" y="3051"/>
                <a:ext cx="97" cy="97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6">
                    <a:moveTo>
                      <a:pt x="206" y="103"/>
                    </a:moveTo>
                    <a:lnTo>
                      <a:pt x="0" y="206"/>
                    </a:lnTo>
                    <a:cubicBezTo>
                      <a:pt x="32" y="141"/>
                      <a:pt x="32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7" name="Line 36"/>
              <p:cNvSpPr>
                <a:spLocks noChangeShapeType="1"/>
              </p:cNvSpPr>
              <p:nvPr/>
            </p:nvSpPr>
            <p:spPr bwMode="auto">
              <a:xfrm>
                <a:off x="4302" y="3192"/>
                <a:ext cx="113" cy="27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8" name="Freeform 37"/>
              <p:cNvSpPr>
                <a:spLocks/>
              </p:cNvSpPr>
              <p:nvPr/>
            </p:nvSpPr>
            <p:spPr bwMode="auto">
              <a:xfrm>
                <a:off x="4233" y="3110"/>
                <a:ext cx="107" cy="172"/>
              </a:xfrm>
              <a:custGeom>
                <a:avLst/>
                <a:gdLst/>
                <a:ahLst/>
                <a:cxnLst>
                  <a:cxn ang="0">
                    <a:pos x="66" y="172"/>
                  </a:cxn>
                  <a:cxn ang="0">
                    <a:pos x="0" y="66"/>
                  </a:cxn>
                  <a:cxn ang="0">
                    <a:pos x="107" y="0"/>
                  </a:cxn>
                  <a:cxn ang="0">
                    <a:pos x="66" y="172"/>
                  </a:cxn>
                </a:cxnLst>
                <a:rect l="0" t="0" r="r" b="b"/>
                <a:pathLst>
                  <a:path w="107" h="172">
                    <a:moveTo>
                      <a:pt x="66" y="172"/>
                    </a:moveTo>
                    <a:lnTo>
                      <a:pt x="0" y="66"/>
                    </a:lnTo>
                    <a:lnTo>
                      <a:pt x="107" y="0"/>
                    </a:lnTo>
                    <a:lnTo>
                      <a:pt x="6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9" name="Freeform 38"/>
              <p:cNvSpPr>
                <a:spLocks/>
              </p:cNvSpPr>
              <p:nvPr/>
            </p:nvSpPr>
            <p:spPr bwMode="auto">
              <a:xfrm>
                <a:off x="4377" y="3129"/>
                <a:ext cx="107" cy="17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07" y="107"/>
                  </a:cxn>
                  <a:cxn ang="0">
                    <a:pos x="0" y="172"/>
                  </a:cxn>
                  <a:cxn ang="0">
                    <a:pos x="42" y="0"/>
                  </a:cxn>
                </a:cxnLst>
                <a:rect l="0" t="0" r="r" b="b"/>
                <a:pathLst>
                  <a:path w="107" h="172">
                    <a:moveTo>
                      <a:pt x="42" y="0"/>
                    </a:moveTo>
                    <a:lnTo>
                      <a:pt x="107" y="107"/>
                    </a:lnTo>
                    <a:lnTo>
                      <a:pt x="0" y="17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0" name="Line 39"/>
              <p:cNvSpPr>
                <a:spLocks noChangeShapeType="1"/>
              </p:cNvSpPr>
              <p:nvPr/>
            </p:nvSpPr>
            <p:spPr bwMode="auto">
              <a:xfrm flipV="1">
                <a:off x="4302" y="2967"/>
                <a:ext cx="114" cy="30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1" name="Freeform 40"/>
              <p:cNvSpPr>
                <a:spLocks/>
              </p:cNvSpPr>
              <p:nvPr/>
            </p:nvSpPr>
            <p:spPr bwMode="auto">
              <a:xfrm>
                <a:off x="4233" y="2907"/>
                <a:ext cx="109" cy="171"/>
              </a:xfrm>
              <a:custGeom>
                <a:avLst/>
                <a:gdLst/>
                <a:ahLst/>
                <a:cxnLst>
                  <a:cxn ang="0">
                    <a:pos x="109" y="171"/>
                  </a:cxn>
                  <a:cxn ang="0">
                    <a:pos x="0" y="108"/>
                  </a:cxn>
                  <a:cxn ang="0">
                    <a:pos x="64" y="0"/>
                  </a:cxn>
                  <a:cxn ang="0">
                    <a:pos x="109" y="171"/>
                  </a:cxn>
                </a:cxnLst>
                <a:rect l="0" t="0" r="r" b="b"/>
                <a:pathLst>
                  <a:path w="109" h="171">
                    <a:moveTo>
                      <a:pt x="109" y="171"/>
                    </a:moveTo>
                    <a:lnTo>
                      <a:pt x="0" y="108"/>
                    </a:lnTo>
                    <a:lnTo>
                      <a:pt x="64" y="0"/>
                    </a:lnTo>
                    <a:lnTo>
                      <a:pt x="109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2" name="Freeform 41"/>
              <p:cNvSpPr>
                <a:spLocks/>
              </p:cNvSpPr>
              <p:nvPr/>
            </p:nvSpPr>
            <p:spPr bwMode="auto">
              <a:xfrm>
                <a:off x="4376" y="2885"/>
                <a:ext cx="108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64"/>
                  </a:cxn>
                  <a:cxn ang="0">
                    <a:pos x="45" y="172"/>
                  </a:cxn>
                  <a:cxn ang="0">
                    <a:pos x="0" y="0"/>
                  </a:cxn>
                </a:cxnLst>
                <a:rect l="0" t="0" r="r" b="b"/>
                <a:pathLst>
                  <a:path w="108" h="172">
                    <a:moveTo>
                      <a:pt x="0" y="0"/>
                    </a:moveTo>
                    <a:lnTo>
                      <a:pt x="108" y="64"/>
                    </a:lnTo>
                    <a:lnTo>
                      <a:pt x="45" y="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3" name="Rectangle 42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4" name="Rectangle 43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5" name="Rectangle 44"/>
              <p:cNvSpPr>
                <a:spLocks noChangeArrowheads="1"/>
              </p:cNvSpPr>
              <p:nvPr/>
            </p:nvSpPr>
            <p:spPr bwMode="auto">
              <a:xfrm>
                <a:off x="427" y="3007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I-Cache</a:t>
                </a:r>
                <a:endParaRPr lang="en-US" dirty="0"/>
              </a:p>
            </p:txBody>
          </p:sp>
          <p:sp>
            <p:nvSpPr>
              <p:cNvPr id="596" name="Rectangle 45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7" name="Rectangle 46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8" name="Rectangle 47"/>
              <p:cNvSpPr>
                <a:spLocks noChangeArrowheads="1"/>
              </p:cNvSpPr>
              <p:nvPr/>
            </p:nvSpPr>
            <p:spPr bwMode="auto">
              <a:xfrm>
                <a:off x="1230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599" name="Rectangle 48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0" name="Rectangle 49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1" name="Rectangle 50"/>
              <p:cNvSpPr>
                <a:spLocks noChangeArrowheads="1"/>
              </p:cNvSpPr>
              <p:nvPr/>
            </p:nvSpPr>
            <p:spPr bwMode="auto">
              <a:xfrm>
                <a:off x="1976" y="2788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602" name="Rectangle 51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3" name="Rectangle 52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4" name="Rectangle 53"/>
              <p:cNvSpPr>
                <a:spLocks noChangeArrowheads="1"/>
              </p:cNvSpPr>
              <p:nvPr/>
            </p:nvSpPr>
            <p:spPr bwMode="auto">
              <a:xfrm>
                <a:off x="2008" y="32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记分牌</a:t>
                </a:r>
                <a:endParaRPr lang="en-US" dirty="0"/>
              </a:p>
            </p:txBody>
          </p:sp>
          <p:sp>
            <p:nvSpPr>
              <p:cNvPr id="605" name="Rectangle 55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6" name="Rectangle 56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7" name="Rectangle 57"/>
              <p:cNvSpPr>
                <a:spLocks noChangeArrowheads="1"/>
              </p:cNvSpPr>
              <p:nvPr/>
            </p:nvSpPr>
            <p:spPr bwMode="auto">
              <a:xfrm>
                <a:off x="2846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发射</a:t>
                </a:r>
                <a:endParaRPr lang="en-US" dirty="0"/>
              </a:p>
            </p:txBody>
          </p:sp>
          <p:sp>
            <p:nvSpPr>
              <p:cNvPr id="608" name="Rectangle 58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9" name="Rectangle 59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0" name="Rectangle 60"/>
              <p:cNvSpPr>
                <a:spLocks noChangeArrowheads="1"/>
              </p:cNvSpPr>
              <p:nvPr/>
            </p:nvSpPr>
            <p:spPr bwMode="auto">
              <a:xfrm>
                <a:off x="3707" y="29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操作数</a:t>
                </a:r>
                <a:endParaRPr lang="en-US" dirty="0"/>
              </a:p>
            </p:txBody>
          </p:sp>
          <p:sp>
            <p:nvSpPr>
              <p:cNvPr id="611" name="Rectangle 61"/>
              <p:cNvSpPr>
                <a:spLocks noChangeArrowheads="1"/>
              </p:cNvSpPr>
              <p:nvPr/>
            </p:nvSpPr>
            <p:spPr bwMode="auto">
              <a:xfrm>
                <a:off x="3711" y="3090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收集器</a:t>
                </a:r>
                <a:endParaRPr lang="en-US" dirty="0"/>
              </a:p>
            </p:txBody>
          </p:sp>
          <p:sp>
            <p:nvSpPr>
              <p:cNvPr id="612" name="Rectangle 62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3" name="Rectangle 63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4" name="Rectangle 64"/>
              <p:cNvSpPr>
                <a:spLocks noChangeArrowheads="1"/>
              </p:cNvSpPr>
              <p:nvPr/>
            </p:nvSpPr>
            <p:spPr bwMode="auto">
              <a:xfrm>
                <a:off x="4630" y="3219"/>
                <a:ext cx="2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615" name="Rectangle 65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6" name="Rectangle 66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7" name="Rectangle 67"/>
              <p:cNvSpPr>
                <a:spLocks noChangeArrowheads="1"/>
              </p:cNvSpPr>
              <p:nvPr/>
            </p:nvSpPr>
            <p:spPr bwMode="auto">
              <a:xfrm>
                <a:off x="4652" y="278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618" name="Rectangle 68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9" name="Rectangle 69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0" name="Rectangle 70"/>
              <p:cNvSpPr>
                <a:spLocks noChangeArrowheads="1"/>
              </p:cNvSpPr>
              <p:nvPr/>
            </p:nvSpPr>
            <p:spPr bwMode="auto">
              <a:xfrm>
                <a:off x="504" y="2581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621" name="Rectangle 71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2" name="Rectangle 72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3" name="Rectangle 73"/>
              <p:cNvSpPr>
                <a:spLocks noChangeArrowheads="1"/>
              </p:cNvSpPr>
              <p:nvPr/>
            </p:nvSpPr>
            <p:spPr bwMode="auto">
              <a:xfrm>
                <a:off x="2690" y="2569"/>
                <a:ext cx="62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SIMT-</a:t>
                </a: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堆栈</a:t>
                </a:r>
                <a:endParaRPr lang="en-US" dirty="0"/>
              </a:p>
            </p:txBody>
          </p:sp>
          <p:sp>
            <p:nvSpPr>
              <p:cNvPr id="624" name="Freeform 74"/>
              <p:cNvSpPr>
                <a:spLocks/>
              </p:cNvSpPr>
              <p:nvPr/>
            </p:nvSpPr>
            <p:spPr bwMode="auto">
              <a:xfrm>
                <a:off x="1682" y="2612"/>
                <a:ext cx="3628" cy="924"/>
              </a:xfrm>
              <a:custGeom>
                <a:avLst/>
                <a:gdLst/>
                <a:ahLst/>
                <a:cxnLst>
                  <a:cxn ang="0">
                    <a:pos x="1733" y="0"/>
                  </a:cxn>
                  <a:cxn ang="0">
                    <a:pos x="3628" y="0"/>
                  </a:cxn>
                  <a:cxn ang="0">
                    <a:pos x="3628" y="924"/>
                  </a:cxn>
                  <a:cxn ang="0">
                    <a:pos x="0" y="924"/>
                  </a:cxn>
                  <a:cxn ang="0">
                    <a:pos x="0" y="739"/>
                  </a:cxn>
                  <a:cxn ang="0">
                    <a:pos x="162" y="739"/>
                  </a:cxn>
                </a:cxnLst>
                <a:rect l="0" t="0" r="r" b="b"/>
                <a:pathLst>
                  <a:path w="3628" h="924">
                    <a:moveTo>
                      <a:pt x="1733" y="0"/>
                    </a:moveTo>
                    <a:lnTo>
                      <a:pt x="3628" y="0"/>
                    </a:lnTo>
                    <a:lnTo>
                      <a:pt x="3628" y="924"/>
                    </a:lnTo>
                    <a:lnTo>
                      <a:pt x="0" y="924"/>
                    </a:lnTo>
                    <a:lnTo>
                      <a:pt x="0" y="739"/>
                    </a:lnTo>
                    <a:lnTo>
                      <a:pt x="162" y="739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5" name="Freeform 75"/>
              <p:cNvSpPr>
                <a:spLocks/>
              </p:cNvSpPr>
              <p:nvPr/>
            </p:nvSpPr>
            <p:spPr bwMode="auto">
              <a:xfrm>
                <a:off x="1826" y="3312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5" y="112"/>
                      <a:pt x="25" y="51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6" name="Line 76"/>
              <p:cNvSpPr>
                <a:spLocks noChangeShapeType="1"/>
              </p:cNvSpPr>
              <p:nvPr/>
            </p:nvSpPr>
            <p:spPr bwMode="auto">
              <a:xfrm flipH="1">
                <a:off x="1003" y="2642"/>
                <a:ext cx="1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7" name="Freeform 77"/>
              <p:cNvSpPr>
                <a:spLocks/>
              </p:cNvSpPr>
              <p:nvPr/>
            </p:nvSpPr>
            <p:spPr bwMode="auto">
              <a:xfrm>
                <a:off x="944" y="2603"/>
                <a:ext cx="78" cy="7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64" y="0"/>
                  </a:cxn>
                  <a:cxn ang="0">
                    <a:pos x="164" y="164"/>
                  </a:cxn>
                  <a:cxn ang="0">
                    <a:pos x="164" y="164"/>
                  </a:cxn>
                  <a:cxn ang="0">
                    <a:pos x="0" y="82"/>
                  </a:cxn>
                </a:cxnLst>
                <a:rect l="0" t="0" r="r" b="b"/>
                <a:pathLst>
                  <a:path w="164" h="164">
                    <a:moveTo>
                      <a:pt x="0" y="82"/>
                    </a:moveTo>
                    <a:lnTo>
                      <a:pt x="164" y="0"/>
                    </a:lnTo>
                    <a:cubicBezTo>
                      <a:pt x="138" y="51"/>
                      <a:pt x="138" y="112"/>
                      <a:pt x="164" y="164"/>
                    </a:cubicBezTo>
                    <a:lnTo>
                      <a:pt x="164" y="16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8" name="Line 78"/>
              <p:cNvSpPr>
                <a:spLocks noChangeShapeType="1"/>
              </p:cNvSpPr>
              <p:nvPr/>
            </p:nvSpPr>
            <p:spPr bwMode="auto">
              <a:xfrm>
                <a:off x="586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9" name="Freeform 79"/>
              <p:cNvSpPr>
                <a:spLocks/>
              </p:cNvSpPr>
              <p:nvPr/>
            </p:nvSpPr>
            <p:spPr bwMode="auto">
              <a:xfrm>
                <a:off x="538" y="2884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0" name="Freeform 80"/>
              <p:cNvSpPr>
                <a:spLocks/>
              </p:cNvSpPr>
              <p:nvPr/>
            </p:nvSpPr>
            <p:spPr bwMode="auto">
              <a:xfrm>
                <a:off x="856" y="2818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1" name="Freeform 81"/>
              <p:cNvSpPr>
                <a:spLocks/>
              </p:cNvSpPr>
              <p:nvPr/>
            </p:nvSpPr>
            <p:spPr bwMode="auto">
              <a:xfrm>
                <a:off x="817" y="2760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2" name="Line 82"/>
              <p:cNvSpPr>
                <a:spLocks noChangeShapeType="1"/>
              </p:cNvSpPr>
              <p:nvPr/>
            </p:nvSpPr>
            <p:spPr bwMode="auto">
              <a:xfrm flipV="1">
                <a:off x="2980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3" name="Freeform 83"/>
              <p:cNvSpPr>
                <a:spLocks/>
              </p:cNvSpPr>
              <p:nvPr/>
            </p:nvSpPr>
            <p:spPr bwMode="auto">
              <a:xfrm>
                <a:off x="2931" y="2884"/>
                <a:ext cx="98" cy="97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0" y="0"/>
                  </a:cxn>
                  <a:cxn ang="0">
                    <a:pos x="207" y="0"/>
                  </a:cxn>
                  <a:cxn ang="0">
                    <a:pos x="207" y="0"/>
                  </a:cxn>
                  <a:cxn ang="0">
                    <a:pos x="104" y="207"/>
                  </a:cxn>
                </a:cxnLst>
                <a:rect l="0" t="0" r="r" b="b"/>
                <a:pathLst>
                  <a:path w="207" h="207">
                    <a:moveTo>
                      <a:pt x="104" y="207"/>
                    </a:moveTo>
                    <a:lnTo>
                      <a:pt x="0" y="0"/>
                    </a:lnTo>
                    <a:cubicBezTo>
                      <a:pt x="65" y="33"/>
                      <a:pt x="142" y="33"/>
                      <a:pt x="207" y="0"/>
                    </a:cubicBezTo>
                    <a:lnTo>
                      <a:pt x="207" y="0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4" name="Rectangle 84"/>
              <p:cNvSpPr>
                <a:spLocks noChangeArrowheads="1"/>
              </p:cNvSpPr>
              <p:nvPr/>
            </p:nvSpPr>
            <p:spPr bwMode="auto">
              <a:xfrm>
                <a:off x="2747" y="3386"/>
                <a:ext cx="55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Done (WID)</a:t>
                </a:r>
                <a:endParaRPr lang="en-US"/>
              </a:p>
            </p:txBody>
          </p:sp>
          <p:sp>
            <p:nvSpPr>
              <p:cNvPr id="635" name="Rectangle 85"/>
              <p:cNvSpPr>
                <a:spLocks noChangeArrowheads="1"/>
              </p:cNvSpPr>
              <p:nvPr/>
            </p:nvSpPr>
            <p:spPr bwMode="auto">
              <a:xfrm>
                <a:off x="1213" y="275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636" name="Rectangle 86"/>
              <p:cNvSpPr>
                <a:spLocks noChangeArrowheads="1"/>
              </p:cNvSpPr>
              <p:nvPr/>
            </p:nvSpPr>
            <p:spPr bwMode="auto">
              <a:xfrm>
                <a:off x="1515" y="2506"/>
                <a:ext cx="54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分支目标</a:t>
                </a:r>
                <a:r>
                  <a:rPr lang="en-US" sz="1300" dirty="0" smtClean="0">
                    <a:solidFill>
                      <a:srgbClr val="000000"/>
                    </a:solidFill>
                  </a:rPr>
                  <a:t>PC</a:t>
                </a:r>
                <a:endParaRPr lang="en-US" dirty="0"/>
              </a:p>
            </p:txBody>
          </p:sp>
          <p:sp>
            <p:nvSpPr>
              <p:cNvPr id="637" name="Line 87"/>
              <p:cNvSpPr>
                <a:spLocks noChangeShapeType="1"/>
              </p:cNvSpPr>
              <p:nvPr/>
            </p:nvSpPr>
            <p:spPr bwMode="auto">
              <a:xfrm>
                <a:off x="3472" y="2806"/>
                <a:ext cx="127" cy="10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8" name="Freeform 88"/>
              <p:cNvSpPr>
                <a:spLocks/>
              </p:cNvSpPr>
              <p:nvPr/>
            </p:nvSpPr>
            <p:spPr bwMode="auto">
              <a:xfrm>
                <a:off x="3415" y="2760"/>
                <a:ext cx="106" cy="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5" y="48"/>
                  </a:cxn>
                  <a:cxn ang="0">
                    <a:pos x="96" y="209"/>
                  </a:cxn>
                  <a:cxn ang="0">
                    <a:pos x="96" y="209"/>
                  </a:cxn>
                  <a:cxn ang="0">
                    <a:pos x="0" y="0"/>
                  </a:cxn>
                </a:cxnLst>
                <a:rect l="0" t="0" r="r" b="b"/>
                <a:pathLst>
                  <a:path w="225" h="209">
                    <a:moveTo>
                      <a:pt x="0" y="0"/>
                    </a:moveTo>
                    <a:lnTo>
                      <a:pt x="225" y="48"/>
                    </a:lnTo>
                    <a:cubicBezTo>
                      <a:pt x="159" y="79"/>
                      <a:pt x="111" y="138"/>
                      <a:pt x="96" y="209"/>
                    </a:cubicBezTo>
                    <a:lnTo>
                      <a:pt x="96" y="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9" name="Rectangle 89"/>
              <p:cNvSpPr>
                <a:spLocks noChangeArrowheads="1"/>
              </p:cNvSpPr>
              <p:nvPr/>
            </p:nvSpPr>
            <p:spPr bwMode="auto">
              <a:xfrm>
                <a:off x="3549" y="277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预测</a:t>
                </a:r>
                <a:endParaRPr lang="en-US" dirty="0"/>
              </a:p>
            </p:txBody>
          </p:sp>
          <p:sp>
            <p:nvSpPr>
              <p:cNvPr id="640" name="Line 90"/>
              <p:cNvSpPr>
                <a:spLocks noChangeShapeType="1"/>
              </p:cNvSpPr>
              <p:nvPr/>
            </p:nvSpPr>
            <p:spPr bwMode="auto">
              <a:xfrm>
                <a:off x="5074" y="2878"/>
                <a:ext cx="1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1" name="Freeform 91"/>
              <p:cNvSpPr>
                <a:spLocks/>
              </p:cNvSpPr>
              <p:nvPr/>
            </p:nvSpPr>
            <p:spPr bwMode="auto">
              <a:xfrm>
                <a:off x="5233" y="2839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2" name="Line 92"/>
              <p:cNvSpPr>
                <a:spLocks noChangeShapeType="1"/>
              </p:cNvSpPr>
              <p:nvPr/>
            </p:nvSpPr>
            <p:spPr bwMode="auto">
              <a:xfrm>
                <a:off x="5074" y="3319"/>
                <a:ext cx="177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3" name="Freeform 93"/>
              <p:cNvSpPr>
                <a:spLocks/>
              </p:cNvSpPr>
              <p:nvPr/>
            </p:nvSpPr>
            <p:spPr bwMode="auto">
              <a:xfrm>
                <a:off x="5233" y="3282"/>
                <a:ext cx="77" cy="77"/>
              </a:xfrm>
              <a:custGeom>
                <a:avLst/>
                <a:gdLst/>
                <a:ahLst/>
                <a:cxnLst>
                  <a:cxn ang="0">
                    <a:pos x="164" y="83"/>
                  </a:cxn>
                  <a:cxn ang="0">
                    <a:pos x="0" y="164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4" y="83"/>
                  </a:cxn>
                </a:cxnLst>
                <a:rect l="0" t="0" r="r" b="b"/>
                <a:pathLst>
                  <a:path w="164" h="164">
                    <a:moveTo>
                      <a:pt x="164" y="83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1" y="0"/>
                    </a:cubicBezTo>
                    <a:lnTo>
                      <a:pt x="1" y="0"/>
                    </a:lnTo>
                    <a:lnTo>
                      <a:pt x="164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4" name="Rectangle 94"/>
              <p:cNvSpPr>
                <a:spLocks noChangeArrowheads="1"/>
              </p:cNvSpPr>
              <p:nvPr/>
            </p:nvSpPr>
            <p:spPr bwMode="auto">
              <a:xfrm>
                <a:off x="3020" y="2758"/>
                <a:ext cx="2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Active</a:t>
                </a:r>
                <a:endParaRPr lang="en-US"/>
              </a:p>
            </p:txBody>
          </p:sp>
          <p:sp>
            <p:nvSpPr>
              <p:cNvPr id="645" name="Rectangle 95"/>
              <p:cNvSpPr>
                <a:spLocks noChangeArrowheads="1"/>
              </p:cNvSpPr>
              <p:nvPr/>
            </p:nvSpPr>
            <p:spPr bwMode="auto">
              <a:xfrm>
                <a:off x="3035" y="2841"/>
                <a:ext cx="2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dirty="0" smtClean="0">
                    <a:solidFill>
                      <a:srgbClr val="000000"/>
                    </a:solidFill>
                  </a:rPr>
                  <a:t>Mask</a:t>
                </a:r>
                <a:endParaRPr lang="en-US" dirty="0"/>
              </a:p>
            </p:txBody>
          </p:sp>
        </p:grpSp>
        <p:sp>
          <p:nvSpPr>
            <p:cNvPr id="554" name="Rectangle 97"/>
            <p:cNvSpPr>
              <a:spLocks noChangeArrowheads="1"/>
            </p:cNvSpPr>
            <p:nvPr/>
          </p:nvSpPr>
          <p:spPr bwMode="auto">
            <a:xfrm>
              <a:off x="384175" y="1834437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调度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器 </a:t>
              </a:r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55" name="Rectangle 98"/>
            <p:cNvSpPr>
              <a:spLocks noChangeArrowheads="1"/>
            </p:cNvSpPr>
            <p:nvPr/>
          </p:nvSpPr>
          <p:spPr bwMode="auto">
            <a:xfrm>
              <a:off x="4114800" y="3124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 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56" name="Rectangle 99"/>
            <p:cNvSpPr>
              <a:spLocks noChangeArrowheads="1"/>
            </p:cNvSpPr>
            <p:nvPr/>
          </p:nvSpPr>
          <p:spPr bwMode="auto">
            <a:xfrm>
              <a:off x="6019800" y="2362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（二）指令发射</a:t>
            </a: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7</a:t>
            </a:fld>
            <a:endParaRPr lang="en-US"/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1935480" y="915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150" name="Group 420"/>
          <p:cNvGrpSpPr>
            <a:grpSpLocks/>
          </p:cNvGrpSpPr>
          <p:nvPr/>
        </p:nvGrpSpPr>
        <p:grpSpPr bwMode="auto">
          <a:xfrm>
            <a:off x="8856604" y="5695950"/>
            <a:ext cx="2257425" cy="660400"/>
            <a:chOff x="3984" y="3600"/>
            <a:chExt cx="1422" cy="416"/>
          </a:xfrm>
        </p:grpSpPr>
        <p:sp>
          <p:nvSpPr>
            <p:cNvPr id="151" name="Rectangle 28"/>
            <p:cNvSpPr>
              <a:spLocks noChangeArrowheads="1"/>
            </p:cNvSpPr>
            <p:nvPr/>
          </p:nvSpPr>
          <p:spPr bwMode="auto">
            <a:xfrm>
              <a:off x="5195" y="3655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2" name="Rectangle 29"/>
            <p:cNvSpPr>
              <a:spLocks noChangeArrowheads="1"/>
            </p:cNvSpPr>
            <p:nvPr/>
          </p:nvSpPr>
          <p:spPr bwMode="auto">
            <a:xfrm>
              <a:off x="5195" y="3655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" name="Rectangle 31"/>
            <p:cNvSpPr>
              <a:spLocks noChangeArrowheads="1"/>
            </p:cNvSpPr>
            <p:nvPr/>
          </p:nvSpPr>
          <p:spPr bwMode="auto">
            <a:xfrm>
              <a:off x="5186" y="3668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" name="Rectangle 32"/>
            <p:cNvSpPr>
              <a:spLocks noChangeArrowheads="1"/>
            </p:cNvSpPr>
            <p:nvPr/>
          </p:nvSpPr>
          <p:spPr bwMode="auto">
            <a:xfrm>
              <a:off x="5186" y="3668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5" name="Rectangle 34"/>
            <p:cNvSpPr>
              <a:spLocks noChangeArrowheads="1"/>
            </p:cNvSpPr>
            <p:nvPr/>
          </p:nvSpPr>
          <p:spPr bwMode="auto">
            <a:xfrm>
              <a:off x="5178" y="3680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6" name="Rectangle 35"/>
            <p:cNvSpPr>
              <a:spLocks noChangeArrowheads="1"/>
            </p:cNvSpPr>
            <p:nvPr/>
          </p:nvSpPr>
          <p:spPr bwMode="auto">
            <a:xfrm>
              <a:off x="5178" y="3680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7" name="Oval 37"/>
            <p:cNvSpPr>
              <a:spLocks noChangeArrowheads="1"/>
            </p:cNvSpPr>
            <p:nvPr/>
          </p:nvSpPr>
          <p:spPr bwMode="auto">
            <a:xfrm>
              <a:off x="5368" y="3695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8" name="Oval 38"/>
            <p:cNvSpPr>
              <a:spLocks noChangeArrowheads="1"/>
            </p:cNvSpPr>
            <p:nvPr/>
          </p:nvSpPr>
          <p:spPr bwMode="auto">
            <a:xfrm>
              <a:off x="5368" y="3695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9" name="Oval 39"/>
            <p:cNvSpPr>
              <a:spLocks noChangeArrowheads="1"/>
            </p:cNvSpPr>
            <p:nvPr/>
          </p:nvSpPr>
          <p:spPr bwMode="auto">
            <a:xfrm>
              <a:off x="5374" y="3686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0" name="Oval 40"/>
            <p:cNvSpPr>
              <a:spLocks noChangeArrowheads="1"/>
            </p:cNvSpPr>
            <p:nvPr/>
          </p:nvSpPr>
          <p:spPr bwMode="auto">
            <a:xfrm>
              <a:off x="5374" y="3686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1" name="Oval 41"/>
            <p:cNvSpPr>
              <a:spLocks noChangeArrowheads="1"/>
            </p:cNvSpPr>
            <p:nvPr/>
          </p:nvSpPr>
          <p:spPr bwMode="auto">
            <a:xfrm>
              <a:off x="5381" y="3677"/>
              <a:ext cx="4" cy="6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2" name="Oval 42"/>
            <p:cNvSpPr>
              <a:spLocks noChangeArrowheads="1"/>
            </p:cNvSpPr>
            <p:nvPr/>
          </p:nvSpPr>
          <p:spPr bwMode="auto">
            <a:xfrm>
              <a:off x="5381" y="3677"/>
              <a:ext cx="4" cy="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3" name="Line 43"/>
            <p:cNvSpPr>
              <a:spLocks noChangeShapeType="1"/>
            </p:cNvSpPr>
            <p:nvPr/>
          </p:nvSpPr>
          <p:spPr bwMode="auto">
            <a:xfrm>
              <a:off x="4153" y="3831"/>
              <a:ext cx="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4" name="Freeform 44"/>
            <p:cNvSpPr>
              <a:spLocks/>
            </p:cNvSpPr>
            <p:nvPr/>
          </p:nvSpPr>
          <p:spPr bwMode="auto">
            <a:xfrm>
              <a:off x="4168" y="3811"/>
              <a:ext cx="27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5" name="Line 45"/>
            <p:cNvSpPr>
              <a:spLocks noChangeShapeType="1"/>
            </p:cNvSpPr>
            <p:nvPr/>
          </p:nvSpPr>
          <p:spPr bwMode="auto">
            <a:xfrm>
              <a:off x="4365" y="3865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6" name="Freeform 46"/>
            <p:cNvSpPr>
              <a:spLocks/>
            </p:cNvSpPr>
            <p:nvPr/>
          </p:nvSpPr>
          <p:spPr bwMode="auto">
            <a:xfrm>
              <a:off x="4398" y="3859"/>
              <a:ext cx="30" cy="39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7" name="Line 47"/>
            <p:cNvSpPr>
              <a:spLocks noChangeShapeType="1"/>
            </p:cNvSpPr>
            <p:nvPr/>
          </p:nvSpPr>
          <p:spPr bwMode="auto">
            <a:xfrm flipV="1">
              <a:off x="4365" y="3780"/>
              <a:ext cx="43" cy="1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8" name="Freeform 48"/>
            <p:cNvSpPr>
              <a:spLocks/>
            </p:cNvSpPr>
            <p:nvPr/>
          </p:nvSpPr>
          <p:spPr bwMode="auto">
            <a:xfrm>
              <a:off x="4398" y="3763"/>
              <a:ext cx="30" cy="40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9" name="Line 49"/>
            <p:cNvSpPr>
              <a:spLocks noChangeShapeType="1"/>
            </p:cNvSpPr>
            <p:nvPr/>
          </p:nvSpPr>
          <p:spPr bwMode="auto">
            <a:xfrm flipV="1">
              <a:off x="4513" y="3816"/>
              <a:ext cx="0" cy="3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0" name="Freeform 50"/>
            <p:cNvSpPr>
              <a:spLocks/>
            </p:cNvSpPr>
            <p:nvPr/>
          </p:nvSpPr>
          <p:spPr bwMode="auto">
            <a:xfrm>
              <a:off x="4499" y="3836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1" name="Freeform 51"/>
            <p:cNvSpPr>
              <a:spLocks/>
            </p:cNvSpPr>
            <p:nvPr/>
          </p:nvSpPr>
          <p:spPr bwMode="auto">
            <a:xfrm>
              <a:off x="4499" y="3785"/>
              <a:ext cx="28" cy="41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2" name="Line 52"/>
            <p:cNvSpPr>
              <a:spLocks noChangeShapeType="1"/>
            </p:cNvSpPr>
            <p:nvPr/>
          </p:nvSpPr>
          <p:spPr bwMode="auto">
            <a:xfrm flipV="1">
              <a:off x="4598" y="3873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3" name="Freeform 53"/>
            <p:cNvSpPr>
              <a:spLocks/>
            </p:cNvSpPr>
            <p:nvPr/>
          </p:nvSpPr>
          <p:spPr bwMode="auto">
            <a:xfrm>
              <a:off x="4631" y="3856"/>
              <a:ext cx="30" cy="39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4" name="Line 54"/>
            <p:cNvSpPr>
              <a:spLocks noChangeShapeType="1"/>
            </p:cNvSpPr>
            <p:nvPr/>
          </p:nvSpPr>
          <p:spPr bwMode="auto">
            <a:xfrm>
              <a:off x="4598" y="3772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5" name="Freeform 55"/>
            <p:cNvSpPr>
              <a:spLocks/>
            </p:cNvSpPr>
            <p:nvPr/>
          </p:nvSpPr>
          <p:spPr bwMode="auto">
            <a:xfrm>
              <a:off x="4631" y="3767"/>
              <a:ext cx="30" cy="39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6" name="Line 56"/>
            <p:cNvSpPr>
              <a:spLocks noChangeShapeType="1"/>
            </p:cNvSpPr>
            <p:nvPr/>
          </p:nvSpPr>
          <p:spPr bwMode="auto">
            <a:xfrm>
              <a:off x="4830" y="3834"/>
              <a:ext cx="6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7" name="Freeform 57"/>
            <p:cNvSpPr>
              <a:spLocks/>
            </p:cNvSpPr>
            <p:nvPr/>
          </p:nvSpPr>
          <p:spPr bwMode="auto">
            <a:xfrm>
              <a:off x="4887" y="3814"/>
              <a:ext cx="28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8" name="Line 58"/>
            <p:cNvSpPr>
              <a:spLocks noChangeShapeType="1"/>
            </p:cNvSpPr>
            <p:nvPr/>
          </p:nvSpPr>
          <p:spPr bwMode="auto">
            <a:xfrm>
              <a:off x="5117" y="3873"/>
              <a:ext cx="32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9" name="Freeform 59"/>
            <p:cNvSpPr>
              <a:spLocks/>
            </p:cNvSpPr>
            <p:nvPr/>
          </p:nvSpPr>
          <p:spPr bwMode="auto">
            <a:xfrm>
              <a:off x="5097" y="3838"/>
              <a:ext cx="31" cy="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0" name="Freeform 60"/>
            <p:cNvSpPr>
              <a:spLocks/>
            </p:cNvSpPr>
            <p:nvPr/>
          </p:nvSpPr>
          <p:spPr bwMode="auto">
            <a:xfrm>
              <a:off x="5138" y="3846"/>
              <a:ext cx="31" cy="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1" name="Line 61"/>
            <p:cNvSpPr>
              <a:spLocks noChangeShapeType="1"/>
            </p:cNvSpPr>
            <p:nvPr/>
          </p:nvSpPr>
          <p:spPr bwMode="auto">
            <a:xfrm flipV="1">
              <a:off x="5117" y="3779"/>
              <a:ext cx="32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2" name="Freeform 62"/>
            <p:cNvSpPr>
              <a:spLocks/>
            </p:cNvSpPr>
            <p:nvPr/>
          </p:nvSpPr>
          <p:spPr bwMode="auto">
            <a:xfrm>
              <a:off x="5097" y="3754"/>
              <a:ext cx="31" cy="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3" name="Freeform 63"/>
            <p:cNvSpPr>
              <a:spLocks/>
            </p:cNvSpPr>
            <p:nvPr/>
          </p:nvSpPr>
          <p:spPr bwMode="auto">
            <a:xfrm>
              <a:off x="5138" y="3745"/>
              <a:ext cx="31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4" name="Rectangle 64"/>
            <p:cNvSpPr>
              <a:spLocks noChangeArrowheads="1"/>
            </p:cNvSpPr>
            <p:nvPr/>
          </p:nvSpPr>
          <p:spPr bwMode="auto">
            <a:xfrm>
              <a:off x="3984" y="3785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5" name="Rectangle 65"/>
            <p:cNvSpPr>
              <a:spLocks noChangeArrowheads="1"/>
            </p:cNvSpPr>
            <p:nvPr/>
          </p:nvSpPr>
          <p:spPr bwMode="auto">
            <a:xfrm>
              <a:off x="3984" y="3785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6" name="Rectangle 67"/>
            <p:cNvSpPr>
              <a:spLocks noChangeArrowheads="1"/>
            </p:cNvSpPr>
            <p:nvPr/>
          </p:nvSpPr>
          <p:spPr bwMode="auto">
            <a:xfrm>
              <a:off x="4195" y="3785"/>
              <a:ext cx="170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7" name="Rectangle 68"/>
            <p:cNvSpPr>
              <a:spLocks noChangeArrowheads="1"/>
            </p:cNvSpPr>
            <p:nvPr/>
          </p:nvSpPr>
          <p:spPr bwMode="auto">
            <a:xfrm>
              <a:off x="4195" y="3785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8" name="Rectangle 70"/>
            <p:cNvSpPr>
              <a:spLocks noChangeArrowheads="1"/>
            </p:cNvSpPr>
            <p:nvPr/>
          </p:nvSpPr>
          <p:spPr bwMode="auto">
            <a:xfrm>
              <a:off x="4428" y="3693"/>
              <a:ext cx="170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5490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9" name="Rectangle 71"/>
            <p:cNvSpPr>
              <a:spLocks noChangeArrowheads="1"/>
            </p:cNvSpPr>
            <p:nvPr/>
          </p:nvSpPr>
          <p:spPr bwMode="auto">
            <a:xfrm>
              <a:off x="4428" y="3693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0" name="Rectangle 73"/>
            <p:cNvSpPr>
              <a:spLocks noChangeArrowheads="1"/>
            </p:cNvSpPr>
            <p:nvPr/>
          </p:nvSpPr>
          <p:spPr bwMode="auto">
            <a:xfrm>
              <a:off x="4428" y="3877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1" name="Rectangle 74"/>
            <p:cNvSpPr>
              <a:spLocks noChangeArrowheads="1"/>
            </p:cNvSpPr>
            <p:nvPr/>
          </p:nvSpPr>
          <p:spPr bwMode="auto">
            <a:xfrm>
              <a:off x="4428" y="3877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2" name="Rectangle 77"/>
            <p:cNvSpPr>
              <a:spLocks noChangeArrowheads="1"/>
            </p:cNvSpPr>
            <p:nvPr/>
          </p:nvSpPr>
          <p:spPr bwMode="auto">
            <a:xfrm>
              <a:off x="4661" y="3785"/>
              <a:ext cx="169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3" name="Rectangle 78"/>
            <p:cNvSpPr>
              <a:spLocks noChangeArrowheads="1"/>
            </p:cNvSpPr>
            <p:nvPr/>
          </p:nvSpPr>
          <p:spPr bwMode="auto">
            <a:xfrm>
              <a:off x="4661" y="3785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" name="Rectangle 80"/>
            <p:cNvSpPr>
              <a:spLocks noChangeArrowheads="1"/>
            </p:cNvSpPr>
            <p:nvPr/>
          </p:nvSpPr>
          <p:spPr bwMode="auto">
            <a:xfrm>
              <a:off x="4915" y="3754"/>
              <a:ext cx="182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5" name="Rectangle 81"/>
            <p:cNvSpPr>
              <a:spLocks noChangeArrowheads="1"/>
            </p:cNvSpPr>
            <p:nvPr/>
          </p:nvSpPr>
          <p:spPr bwMode="auto">
            <a:xfrm>
              <a:off x="4915" y="3754"/>
              <a:ext cx="182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6" name="Rectangle 84"/>
            <p:cNvSpPr>
              <a:spLocks noChangeArrowheads="1"/>
            </p:cNvSpPr>
            <p:nvPr/>
          </p:nvSpPr>
          <p:spPr bwMode="auto">
            <a:xfrm>
              <a:off x="5169" y="3840"/>
              <a:ext cx="169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7" name="Rectangle 85"/>
            <p:cNvSpPr>
              <a:spLocks noChangeArrowheads="1"/>
            </p:cNvSpPr>
            <p:nvPr/>
          </p:nvSpPr>
          <p:spPr bwMode="auto">
            <a:xfrm>
              <a:off x="5169" y="3840"/>
              <a:ext cx="169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8" name="Rectangle 87"/>
            <p:cNvSpPr>
              <a:spLocks noChangeArrowheads="1"/>
            </p:cNvSpPr>
            <p:nvPr/>
          </p:nvSpPr>
          <p:spPr bwMode="auto">
            <a:xfrm>
              <a:off x="5169" y="3693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9" name="Rectangle 88"/>
            <p:cNvSpPr>
              <a:spLocks noChangeArrowheads="1"/>
            </p:cNvSpPr>
            <p:nvPr/>
          </p:nvSpPr>
          <p:spPr bwMode="auto">
            <a:xfrm>
              <a:off x="5169" y="3693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0" name="Rectangle 90"/>
            <p:cNvSpPr>
              <a:spLocks noChangeArrowheads="1"/>
            </p:cNvSpPr>
            <p:nvPr/>
          </p:nvSpPr>
          <p:spPr bwMode="auto">
            <a:xfrm>
              <a:off x="3984" y="3600"/>
              <a:ext cx="169" cy="93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1" name="Rectangle 91"/>
            <p:cNvSpPr>
              <a:spLocks noChangeArrowheads="1"/>
            </p:cNvSpPr>
            <p:nvPr/>
          </p:nvSpPr>
          <p:spPr bwMode="auto">
            <a:xfrm>
              <a:off x="3984" y="3600"/>
              <a:ext cx="169" cy="93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2" name="Rectangle 93"/>
            <p:cNvSpPr>
              <a:spLocks noChangeArrowheads="1"/>
            </p:cNvSpPr>
            <p:nvPr/>
          </p:nvSpPr>
          <p:spPr bwMode="auto">
            <a:xfrm>
              <a:off x="4629" y="3602"/>
              <a:ext cx="233" cy="91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3" name="Rectangle 94"/>
            <p:cNvSpPr>
              <a:spLocks noChangeArrowheads="1"/>
            </p:cNvSpPr>
            <p:nvPr/>
          </p:nvSpPr>
          <p:spPr bwMode="auto">
            <a:xfrm>
              <a:off x="4629" y="3602"/>
              <a:ext cx="233" cy="9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4" name="Freeform 96"/>
            <p:cNvSpPr>
              <a:spLocks/>
            </p:cNvSpPr>
            <p:nvPr/>
          </p:nvSpPr>
          <p:spPr bwMode="auto">
            <a:xfrm>
              <a:off x="4365" y="3631"/>
              <a:ext cx="1041" cy="385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5" name="Freeform 97"/>
            <p:cNvSpPr>
              <a:spLocks/>
            </p:cNvSpPr>
            <p:nvPr/>
          </p:nvSpPr>
          <p:spPr bwMode="auto">
            <a:xfrm>
              <a:off x="4406" y="3923"/>
              <a:ext cx="22" cy="32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6" name="Line 98"/>
            <p:cNvSpPr>
              <a:spLocks noChangeShapeType="1"/>
            </p:cNvSpPr>
            <p:nvPr/>
          </p:nvSpPr>
          <p:spPr bwMode="auto">
            <a:xfrm flipH="1">
              <a:off x="4170" y="3643"/>
              <a:ext cx="4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" name="Freeform 99"/>
            <p:cNvSpPr>
              <a:spLocks/>
            </p:cNvSpPr>
            <p:nvPr/>
          </p:nvSpPr>
          <p:spPr bwMode="auto">
            <a:xfrm>
              <a:off x="4153" y="3627"/>
              <a:ext cx="23" cy="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8" name="Line 100"/>
            <p:cNvSpPr>
              <a:spLocks noChangeShapeType="1"/>
            </p:cNvSpPr>
            <p:nvPr/>
          </p:nvSpPr>
          <p:spPr bwMode="auto">
            <a:xfrm>
              <a:off x="4051" y="3693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9" name="Freeform 101"/>
            <p:cNvSpPr>
              <a:spLocks/>
            </p:cNvSpPr>
            <p:nvPr/>
          </p:nvSpPr>
          <p:spPr bwMode="auto">
            <a:xfrm>
              <a:off x="4037" y="3744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0" name="Freeform 102"/>
            <p:cNvSpPr>
              <a:spLocks/>
            </p:cNvSpPr>
            <p:nvPr/>
          </p:nvSpPr>
          <p:spPr bwMode="auto">
            <a:xfrm>
              <a:off x="4128" y="3717"/>
              <a:ext cx="300" cy="25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1" name="Freeform 103"/>
            <p:cNvSpPr>
              <a:spLocks/>
            </p:cNvSpPr>
            <p:nvPr/>
          </p:nvSpPr>
          <p:spPr bwMode="auto">
            <a:xfrm>
              <a:off x="4117" y="3693"/>
              <a:ext cx="22" cy="3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2" name="Line 104"/>
            <p:cNvSpPr>
              <a:spLocks noChangeShapeType="1"/>
            </p:cNvSpPr>
            <p:nvPr/>
          </p:nvSpPr>
          <p:spPr bwMode="auto">
            <a:xfrm flipV="1">
              <a:off x="4737" y="3693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3" name="Freeform 105"/>
            <p:cNvSpPr>
              <a:spLocks/>
            </p:cNvSpPr>
            <p:nvPr/>
          </p:nvSpPr>
          <p:spPr bwMode="auto">
            <a:xfrm>
              <a:off x="4723" y="3744"/>
              <a:ext cx="29" cy="41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4" name="Line 109"/>
            <p:cNvSpPr>
              <a:spLocks noChangeShapeType="1"/>
            </p:cNvSpPr>
            <p:nvPr/>
          </p:nvSpPr>
          <p:spPr bwMode="auto">
            <a:xfrm>
              <a:off x="4879" y="3712"/>
              <a:ext cx="36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5" name="Freeform 110"/>
            <p:cNvSpPr>
              <a:spLocks/>
            </p:cNvSpPr>
            <p:nvPr/>
          </p:nvSpPr>
          <p:spPr bwMode="auto">
            <a:xfrm>
              <a:off x="4862" y="3693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6" name="Line 112"/>
            <p:cNvSpPr>
              <a:spLocks noChangeShapeType="1"/>
            </p:cNvSpPr>
            <p:nvPr/>
          </p:nvSpPr>
          <p:spPr bwMode="auto">
            <a:xfrm>
              <a:off x="5338" y="3742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7" name="Freeform 113"/>
            <p:cNvSpPr>
              <a:spLocks/>
            </p:cNvSpPr>
            <p:nvPr/>
          </p:nvSpPr>
          <p:spPr bwMode="auto">
            <a:xfrm>
              <a:off x="5384" y="3725"/>
              <a:ext cx="22" cy="33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8" name="Line 114"/>
            <p:cNvSpPr>
              <a:spLocks noChangeShapeType="1"/>
            </p:cNvSpPr>
            <p:nvPr/>
          </p:nvSpPr>
          <p:spPr bwMode="auto">
            <a:xfrm>
              <a:off x="5338" y="3926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9" name="Freeform 115"/>
            <p:cNvSpPr>
              <a:spLocks/>
            </p:cNvSpPr>
            <p:nvPr/>
          </p:nvSpPr>
          <p:spPr bwMode="auto">
            <a:xfrm>
              <a:off x="5384" y="3910"/>
              <a:ext cx="22" cy="32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47717" y="464343"/>
            <a:ext cx="3695711" cy="3600451"/>
            <a:chOff x="5227320" y="1615757"/>
            <a:chExt cx="3695711" cy="3600451"/>
          </a:xfrm>
        </p:grpSpPr>
        <p:grpSp>
          <p:nvGrpSpPr>
            <p:cNvPr id="221" name="Group 326"/>
            <p:cNvGrpSpPr>
              <a:grpSpLocks/>
            </p:cNvGrpSpPr>
            <p:nvPr/>
          </p:nvGrpSpPr>
          <p:grpSpPr bwMode="auto">
            <a:xfrm>
              <a:off x="7056128" y="1615757"/>
              <a:ext cx="1866903" cy="2203450"/>
              <a:chOff x="2402" y="1749"/>
              <a:chExt cx="1176" cy="1388"/>
            </a:xfrm>
          </p:grpSpPr>
          <p:sp>
            <p:nvSpPr>
              <p:cNvPr id="222" name="Rectangle 125"/>
              <p:cNvSpPr>
                <a:spLocks noChangeArrowheads="1"/>
              </p:cNvSpPr>
              <p:nvPr/>
            </p:nvSpPr>
            <p:spPr bwMode="auto">
              <a:xfrm>
                <a:off x="2402" y="1749"/>
                <a:ext cx="1176" cy="1359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3" name="Rectangle 126"/>
              <p:cNvSpPr>
                <a:spLocks noChangeArrowheads="1"/>
              </p:cNvSpPr>
              <p:nvPr/>
            </p:nvSpPr>
            <p:spPr bwMode="auto">
              <a:xfrm>
                <a:off x="2674" y="2057"/>
                <a:ext cx="723" cy="7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4" name="Rectangle 127"/>
              <p:cNvSpPr>
                <a:spLocks noChangeArrowheads="1"/>
              </p:cNvSpPr>
              <p:nvPr/>
            </p:nvSpPr>
            <p:spPr bwMode="auto">
              <a:xfrm>
                <a:off x="2674" y="2057"/>
                <a:ext cx="723" cy="7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5" name="Rectangle 128"/>
              <p:cNvSpPr>
                <a:spLocks noChangeArrowheads="1"/>
              </p:cNvSpPr>
              <p:nvPr/>
            </p:nvSpPr>
            <p:spPr bwMode="auto">
              <a:xfrm>
                <a:off x="2764" y="2057"/>
                <a:ext cx="542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6" name="Rectangle 129"/>
              <p:cNvSpPr>
                <a:spLocks noChangeArrowheads="1"/>
              </p:cNvSpPr>
              <p:nvPr/>
            </p:nvSpPr>
            <p:spPr bwMode="auto">
              <a:xfrm>
                <a:off x="2764" y="2057"/>
                <a:ext cx="542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7" name="Rectangle 130"/>
              <p:cNvSpPr>
                <a:spLocks noChangeArrowheads="1"/>
              </p:cNvSpPr>
              <p:nvPr/>
            </p:nvSpPr>
            <p:spPr bwMode="auto">
              <a:xfrm>
                <a:off x="2802" y="2062"/>
                <a:ext cx="4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Inst. W1</a:t>
                </a:r>
                <a:endParaRPr lang="en-US"/>
              </a:p>
            </p:txBody>
          </p:sp>
          <p:sp>
            <p:nvSpPr>
              <p:cNvPr id="228" name="Rectangle 131"/>
              <p:cNvSpPr>
                <a:spLocks noChangeArrowheads="1"/>
              </p:cNvSpPr>
              <p:nvPr/>
            </p:nvSpPr>
            <p:spPr bwMode="auto">
              <a:xfrm>
                <a:off x="3306" y="2057"/>
                <a:ext cx="91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9" name="Rectangle 132"/>
              <p:cNvSpPr>
                <a:spLocks noChangeArrowheads="1"/>
              </p:cNvSpPr>
              <p:nvPr/>
            </p:nvSpPr>
            <p:spPr bwMode="auto">
              <a:xfrm>
                <a:off x="3306" y="2057"/>
                <a:ext cx="9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0" name="Rectangle 133"/>
              <p:cNvSpPr>
                <a:spLocks noChangeArrowheads="1"/>
              </p:cNvSpPr>
              <p:nvPr/>
            </p:nvSpPr>
            <p:spPr bwMode="auto">
              <a:xfrm>
                <a:off x="3330" y="2062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231" name="Oval 134"/>
              <p:cNvSpPr>
                <a:spLocks noChangeArrowheads="1"/>
              </p:cNvSpPr>
              <p:nvPr/>
            </p:nvSpPr>
            <p:spPr bwMode="auto">
              <a:xfrm>
                <a:off x="3017" y="2619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2" name="Oval 135"/>
              <p:cNvSpPr>
                <a:spLocks noChangeArrowheads="1"/>
              </p:cNvSpPr>
              <p:nvPr/>
            </p:nvSpPr>
            <p:spPr bwMode="auto">
              <a:xfrm>
                <a:off x="3017" y="2619"/>
                <a:ext cx="36" cy="36"/>
              </a:xfrm>
              <a:prstGeom prst="ellipse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3" name="Oval 136"/>
              <p:cNvSpPr>
                <a:spLocks noChangeArrowheads="1"/>
              </p:cNvSpPr>
              <p:nvPr/>
            </p:nvSpPr>
            <p:spPr bwMode="auto">
              <a:xfrm>
                <a:off x="3017" y="2673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4" name="Oval 137"/>
              <p:cNvSpPr>
                <a:spLocks noChangeArrowheads="1"/>
              </p:cNvSpPr>
              <p:nvPr/>
            </p:nvSpPr>
            <p:spPr bwMode="auto">
              <a:xfrm>
                <a:off x="3017" y="2673"/>
                <a:ext cx="36" cy="36"/>
              </a:xfrm>
              <a:prstGeom prst="ellipse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5" name="Oval 138"/>
              <p:cNvSpPr>
                <a:spLocks noChangeArrowheads="1"/>
              </p:cNvSpPr>
              <p:nvPr/>
            </p:nvSpPr>
            <p:spPr bwMode="auto">
              <a:xfrm>
                <a:off x="3017" y="2727"/>
                <a:ext cx="36" cy="3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6" name="Freeform 139"/>
              <p:cNvSpPr>
                <a:spLocks/>
              </p:cNvSpPr>
              <p:nvPr/>
            </p:nvSpPr>
            <p:spPr bwMode="auto">
              <a:xfrm>
                <a:off x="3017" y="2727"/>
                <a:ext cx="36" cy="37"/>
              </a:xfrm>
              <a:custGeom>
                <a:avLst/>
                <a:gdLst/>
                <a:ahLst/>
                <a:cxnLst>
                  <a:cxn ang="0">
                    <a:pos x="36" y="18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18" y="37"/>
                  </a:cxn>
                  <a:cxn ang="0">
                    <a:pos x="36" y="18"/>
                  </a:cxn>
                </a:cxnLst>
                <a:rect l="0" t="0" r="r" b="b"/>
                <a:pathLst>
                  <a:path w="36" h="37">
                    <a:moveTo>
                      <a:pt x="36" y="18"/>
                    </a:moveTo>
                    <a:cubicBezTo>
                      <a:pt x="36" y="9"/>
                      <a:pt x="28" y="0"/>
                      <a:pt x="18" y="0"/>
                    </a:cubicBezTo>
                    <a:cubicBezTo>
                      <a:pt x="8" y="0"/>
                      <a:pt x="0" y="9"/>
                      <a:pt x="0" y="18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8" y="37"/>
                      <a:pt x="36" y="29"/>
                      <a:pt x="36" y="18"/>
                    </a:cubicBez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7" name="Rectangle 140"/>
              <p:cNvSpPr>
                <a:spLocks noChangeArrowheads="1"/>
              </p:cNvSpPr>
              <p:nvPr/>
            </p:nvSpPr>
            <p:spPr bwMode="auto">
              <a:xfrm>
                <a:off x="2764" y="2238"/>
                <a:ext cx="542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8" name="Rectangle 141"/>
              <p:cNvSpPr>
                <a:spLocks noChangeArrowheads="1"/>
              </p:cNvSpPr>
              <p:nvPr/>
            </p:nvSpPr>
            <p:spPr bwMode="auto">
              <a:xfrm>
                <a:off x="2764" y="2238"/>
                <a:ext cx="542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9" name="Rectangle 142"/>
              <p:cNvSpPr>
                <a:spLocks noChangeArrowheads="1"/>
              </p:cNvSpPr>
              <p:nvPr/>
            </p:nvSpPr>
            <p:spPr bwMode="auto">
              <a:xfrm>
                <a:off x="2802" y="2248"/>
                <a:ext cx="4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Inst. W2</a:t>
                </a:r>
                <a:endParaRPr lang="en-US"/>
              </a:p>
            </p:txBody>
          </p:sp>
          <p:sp>
            <p:nvSpPr>
              <p:cNvPr id="240" name="Rectangle 143"/>
              <p:cNvSpPr>
                <a:spLocks noChangeArrowheads="1"/>
              </p:cNvSpPr>
              <p:nvPr/>
            </p:nvSpPr>
            <p:spPr bwMode="auto">
              <a:xfrm>
                <a:off x="2764" y="2419"/>
                <a:ext cx="542" cy="182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1" name="Rectangle 144"/>
              <p:cNvSpPr>
                <a:spLocks noChangeArrowheads="1"/>
              </p:cNvSpPr>
              <p:nvPr/>
            </p:nvSpPr>
            <p:spPr bwMode="auto">
              <a:xfrm>
                <a:off x="2764" y="2419"/>
                <a:ext cx="542" cy="18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2" name="Rectangle 145"/>
              <p:cNvSpPr>
                <a:spLocks noChangeArrowheads="1"/>
              </p:cNvSpPr>
              <p:nvPr/>
            </p:nvSpPr>
            <p:spPr bwMode="auto">
              <a:xfrm>
                <a:off x="2802" y="2424"/>
                <a:ext cx="4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Inst. W3</a:t>
                </a:r>
                <a:endParaRPr lang="en-US"/>
              </a:p>
            </p:txBody>
          </p:sp>
          <p:sp>
            <p:nvSpPr>
              <p:cNvPr id="243" name="Rectangle 146"/>
              <p:cNvSpPr>
                <a:spLocks noChangeArrowheads="1"/>
              </p:cNvSpPr>
              <p:nvPr/>
            </p:nvSpPr>
            <p:spPr bwMode="auto">
              <a:xfrm>
                <a:off x="2674" y="2057"/>
                <a:ext cx="90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4" name="Rectangle 147"/>
              <p:cNvSpPr>
                <a:spLocks noChangeArrowheads="1"/>
              </p:cNvSpPr>
              <p:nvPr/>
            </p:nvSpPr>
            <p:spPr bwMode="auto">
              <a:xfrm>
                <a:off x="2674" y="2057"/>
                <a:ext cx="90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5" name="Rectangle 148"/>
              <p:cNvSpPr>
                <a:spLocks noChangeArrowheads="1"/>
              </p:cNvSpPr>
              <p:nvPr/>
            </p:nvSpPr>
            <p:spPr bwMode="auto">
              <a:xfrm>
                <a:off x="2690" y="2062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v</a:t>
                </a:r>
                <a:endParaRPr lang="en-US" dirty="0"/>
              </a:p>
            </p:txBody>
          </p:sp>
          <p:sp>
            <p:nvSpPr>
              <p:cNvPr id="246" name="Rectangle 149"/>
              <p:cNvSpPr>
                <a:spLocks noChangeArrowheads="1"/>
              </p:cNvSpPr>
              <p:nvPr/>
            </p:nvSpPr>
            <p:spPr bwMode="auto">
              <a:xfrm>
                <a:off x="3306" y="2238"/>
                <a:ext cx="91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7" name="Rectangle 150"/>
              <p:cNvSpPr>
                <a:spLocks noChangeArrowheads="1"/>
              </p:cNvSpPr>
              <p:nvPr/>
            </p:nvSpPr>
            <p:spPr bwMode="auto">
              <a:xfrm>
                <a:off x="3306" y="2238"/>
                <a:ext cx="9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8" name="Rectangle 151"/>
              <p:cNvSpPr>
                <a:spLocks noChangeArrowheads="1"/>
              </p:cNvSpPr>
              <p:nvPr/>
            </p:nvSpPr>
            <p:spPr bwMode="auto">
              <a:xfrm>
                <a:off x="3330" y="2248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249" name="Rectangle 152"/>
              <p:cNvSpPr>
                <a:spLocks noChangeArrowheads="1"/>
              </p:cNvSpPr>
              <p:nvPr/>
            </p:nvSpPr>
            <p:spPr bwMode="auto">
              <a:xfrm>
                <a:off x="2674" y="2238"/>
                <a:ext cx="90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0" name="Rectangle 153"/>
              <p:cNvSpPr>
                <a:spLocks noChangeArrowheads="1"/>
              </p:cNvSpPr>
              <p:nvPr/>
            </p:nvSpPr>
            <p:spPr bwMode="auto">
              <a:xfrm>
                <a:off x="2674" y="2238"/>
                <a:ext cx="90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1" name="Rectangle 154"/>
              <p:cNvSpPr>
                <a:spLocks noChangeArrowheads="1"/>
              </p:cNvSpPr>
              <p:nvPr/>
            </p:nvSpPr>
            <p:spPr bwMode="auto">
              <a:xfrm>
                <a:off x="2690" y="2248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v</a:t>
                </a:r>
                <a:endParaRPr lang="en-US"/>
              </a:p>
            </p:txBody>
          </p:sp>
          <p:sp>
            <p:nvSpPr>
              <p:cNvPr id="252" name="Rectangle 155"/>
              <p:cNvSpPr>
                <a:spLocks noChangeArrowheads="1"/>
              </p:cNvSpPr>
              <p:nvPr/>
            </p:nvSpPr>
            <p:spPr bwMode="auto">
              <a:xfrm>
                <a:off x="3306" y="2419"/>
                <a:ext cx="91" cy="182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3" name="Rectangle 156"/>
              <p:cNvSpPr>
                <a:spLocks noChangeArrowheads="1"/>
              </p:cNvSpPr>
              <p:nvPr/>
            </p:nvSpPr>
            <p:spPr bwMode="auto">
              <a:xfrm>
                <a:off x="3306" y="2419"/>
                <a:ext cx="91" cy="18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4" name="Rectangle 157"/>
              <p:cNvSpPr>
                <a:spLocks noChangeArrowheads="1"/>
              </p:cNvSpPr>
              <p:nvPr/>
            </p:nvSpPr>
            <p:spPr bwMode="auto">
              <a:xfrm>
                <a:off x="3330" y="2424"/>
                <a:ext cx="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255" name="Rectangle 158"/>
              <p:cNvSpPr>
                <a:spLocks noChangeArrowheads="1"/>
              </p:cNvSpPr>
              <p:nvPr/>
            </p:nvSpPr>
            <p:spPr bwMode="auto">
              <a:xfrm>
                <a:off x="2674" y="2419"/>
                <a:ext cx="90" cy="182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6" name="Rectangle 159"/>
              <p:cNvSpPr>
                <a:spLocks noChangeArrowheads="1"/>
              </p:cNvSpPr>
              <p:nvPr/>
            </p:nvSpPr>
            <p:spPr bwMode="auto">
              <a:xfrm>
                <a:off x="2674" y="2419"/>
                <a:ext cx="90" cy="182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7" name="Rectangle 160"/>
              <p:cNvSpPr>
                <a:spLocks noChangeArrowheads="1"/>
              </p:cNvSpPr>
              <p:nvPr/>
            </p:nvSpPr>
            <p:spPr bwMode="auto">
              <a:xfrm>
                <a:off x="2690" y="2424"/>
                <a:ext cx="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v</a:t>
                </a:r>
                <a:endParaRPr lang="en-US"/>
              </a:p>
            </p:txBody>
          </p:sp>
          <p:sp>
            <p:nvSpPr>
              <p:cNvPr id="258" name="Freeform 161"/>
              <p:cNvSpPr>
                <a:spLocks/>
              </p:cNvSpPr>
              <p:nvPr/>
            </p:nvSpPr>
            <p:spPr bwMode="auto">
              <a:xfrm>
                <a:off x="2464" y="2796"/>
                <a:ext cx="253" cy="167"/>
              </a:xfrm>
              <a:custGeom>
                <a:avLst/>
                <a:gdLst/>
                <a:ahLst/>
                <a:cxnLst>
                  <a:cxn ang="0">
                    <a:pos x="253" y="0"/>
                  </a:cxn>
                  <a:cxn ang="0">
                    <a:pos x="253" y="167"/>
                  </a:cxn>
                  <a:cxn ang="0">
                    <a:pos x="0" y="167"/>
                  </a:cxn>
                </a:cxnLst>
                <a:rect l="0" t="0" r="r" b="b"/>
                <a:pathLst>
                  <a:path w="253" h="167">
                    <a:moveTo>
                      <a:pt x="253" y="0"/>
                    </a:moveTo>
                    <a:lnTo>
                      <a:pt x="253" y="167"/>
                    </a:lnTo>
                    <a:lnTo>
                      <a:pt x="0" y="167"/>
                    </a:lnTo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9" name="Freeform 162"/>
              <p:cNvSpPr>
                <a:spLocks/>
              </p:cNvSpPr>
              <p:nvPr/>
            </p:nvSpPr>
            <p:spPr bwMode="auto">
              <a:xfrm>
                <a:off x="2402" y="2922"/>
                <a:ext cx="83" cy="82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43" y="0"/>
                  </a:cxn>
                  <a:cxn ang="0">
                    <a:pos x="143" y="143"/>
                  </a:cxn>
                  <a:cxn ang="0">
                    <a:pos x="0" y="72"/>
                  </a:cxn>
                </a:cxnLst>
                <a:rect l="0" t="0" r="r" b="b"/>
                <a:pathLst>
                  <a:path w="143" h="143">
                    <a:moveTo>
                      <a:pt x="0" y="72"/>
                    </a:moveTo>
                    <a:lnTo>
                      <a:pt x="143" y="0"/>
                    </a:lnTo>
                    <a:cubicBezTo>
                      <a:pt x="121" y="45"/>
                      <a:pt x="121" y="98"/>
                      <a:pt x="143" y="143"/>
                    </a:cubicBez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1" name="Rectangle 164"/>
              <p:cNvSpPr>
                <a:spLocks noChangeArrowheads="1"/>
              </p:cNvSpPr>
              <p:nvPr/>
            </p:nvSpPr>
            <p:spPr bwMode="auto">
              <a:xfrm>
                <a:off x="2449" y="282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262" name="Line 165"/>
              <p:cNvSpPr>
                <a:spLocks noChangeShapeType="1"/>
              </p:cNvSpPr>
              <p:nvPr/>
            </p:nvSpPr>
            <p:spPr bwMode="auto">
              <a:xfrm>
                <a:off x="3361" y="2800"/>
                <a:ext cx="0" cy="64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3" name="Freeform 166"/>
              <p:cNvSpPr>
                <a:spLocks/>
              </p:cNvSpPr>
              <p:nvPr/>
            </p:nvSpPr>
            <p:spPr bwMode="auto">
              <a:xfrm>
                <a:off x="3320" y="2844"/>
                <a:ext cx="82" cy="83"/>
              </a:xfrm>
              <a:custGeom>
                <a:avLst/>
                <a:gdLst/>
                <a:ahLst/>
                <a:cxnLst>
                  <a:cxn ang="0">
                    <a:pos x="71" y="143"/>
                  </a:cxn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0"/>
                  </a:cxn>
                  <a:cxn ang="0">
                    <a:pos x="71" y="143"/>
                  </a:cxn>
                </a:cxnLst>
                <a:rect l="0" t="0" r="r" b="b"/>
                <a:pathLst>
                  <a:path w="142" h="143">
                    <a:moveTo>
                      <a:pt x="71" y="143"/>
                    </a:moveTo>
                    <a:lnTo>
                      <a:pt x="0" y="0"/>
                    </a:lnTo>
                    <a:cubicBezTo>
                      <a:pt x="45" y="23"/>
                      <a:pt x="97" y="23"/>
                      <a:pt x="142" y="0"/>
                    </a:cubicBezTo>
                    <a:lnTo>
                      <a:pt x="142" y="0"/>
                    </a:lnTo>
                    <a:lnTo>
                      <a:pt x="71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4" name="Rectangle 167"/>
              <p:cNvSpPr>
                <a:spLocks noChangeArrowheads="1"/>
              </p:cNvSpPr>
              <p:nvPr/>
            </p:nvSpPr>
            <p:spPr bwMode="auto">
              <a:xfrm>
                <a:off x="2949" y="295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发射</a:t>
                </a:r>
                <a:endParaRPr lang="en-US" dirty="0"/>
              </a:p>
            </p:txBody>
          </p:sp>
          <p:sp>
            <p:nvSpPr>
              <p:cNvPr id="265" name="Freeform 168"/>
              <p:cNvSpPr>
                <a:spLocks/>
              </p:cNvSpPr>
              <p:nvPr/>
            </p:nvSpPr>
            <p:spPr bwMode="auto">
              <a:xfrm>
                <a:off x="3035" y="2782"/>
                <a:ext cx="18" cy="1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0"/>
                  </a:cxn>
                  <a:cxn ang="0">
                    <a:pos x="18" y="123"/>
                  </a:cxn>
                </a:cxnLst>
                <a:rect l="0" t="0" r="r" b="b"/>
                <a:pathLst>
                  <a:path w="18" h="123">
                    <a:moveTo>
                      <a:pt x="0" y="0"/>
                    </a:moveTo>
                    <a:lnTo>
                      <a:pt x="18" y="0"/>
                    </a:lnTo>
                    <a:lnTo>
                      <a:pt x="18" y="123"/>
                    </a:lnTo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6" name="Freeform 169"/>
              <p:cNvSpPr>
                <a:spLocks/>
              </p:cNvSpPr>
              <p:nvPr/>
            </p:nvSpPr>
            <p:spPr bwMode="auto">
              <a:xfrm>
                <a:off x="3012" y="2885"/>
                <a:ext cx="83" cy="83"/>
              </a:xfrm>
              <a:custGeom>
                <a:avLst/>
                <a:gdLst/>
                <a:ahLst/>
                <a:cxnLst>
                  <a:cxn ang="0">
                    <a:pos x="71" y="143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71" y="143"/>
                  </a:cxn>
                </a:cxnLst>
                <a:rect l="0" t="0" r="r" b="b"/>
                <a:pathLst>
                  <a:path w="143" h="143">
                    <a:moveTo>
                      <a:pt x="71" y="143"/>
                    </a:moveTo>
                    <a:lnTo>
                      <a:pt x="0" y="0"/>
                    </a:lnTo>
                    <a:cubicBezTo>
                      <a:pt x="45" y="22"/>
                      <a:pt x="98" y="22"/>
                      <a:pt x="143" y="0"/>
                    </a:cubicBezTo>
                    <a:lnTo>
                      <a:pt x="71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7" name="Rectangle 170"/>
              <p:cNvSpPr>
                <a:spLocks noChangeArrowheads="1"/>
              </p:cNvSpPr>
              <p:nvPr/>
            </p:nvSpPr>
            <p:spPr bwMode="auto">
              <a:xfrm>
                <a:off x="2651" y="2039"/>
                <a:ext cx="131" cy="757"/>
              </a:xfrm>
              <a:prstGeom prst="rect">
                <a:avLst/>
              </a:prstGeom>
              <a:noFill/>
              <a:ln w="44450" cap="rnd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8" name="Rectangle 171"/>
              <p:cNvSpPr>
                <a:spLocks noChangeArrowheads="1"/>
              </p:cNvSpPr>
              <p:nvPr/>
            </p:nvSpPr>
            <p:spPr bwMode="auto">
              <a:xfrm>
                <a:off x="3288" y="2039"/>
                <a:ext cx="127" cy="761"/>
              </a:xfrm>
              <a:prstGeom prst="rect">
                <a:avLst/>
              </a:prstGeom>
              <a:noFill/>
              <a:ln w="44450" cap="rnd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9" name="Rectangle 172"/>
              <p:cNvSpPr>
                <a:spLocks noChangeArrowheads="1"/>
              </p:cNvSpPr>
              <p:nvPr/>
            </p:nvSpPr>
            <p:spPr bwMode="auto">
              <a:xfrm>
                <a:off x="2922" y="1822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270" name="Rectangle 173"/>
              <p:cNvSpPr>
                <a:spLocks noChangeArrowheads="1"/>
              </p:cNvSpPr>
              <p:nvPr/>
            </p:nvSpPr>
            <p:spPr bwMode="auto">
              <a:xfrm>
                <a:off x="2674" y="2601"/>
                <a:ext cx="90" cy="18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1" name="Rectangle 174"/>
              <p:cNvSpPr>
                <a:spLocks noChangeArrowheads="1"/>
              </p:cNvSpPr>
              <p:nvPr/>
            </p:nvSpPr>
            <p:spPr bwMode="auto">
              <a:xfrm>
                <a:off x="2674" y="2601"/>
                <a:ext cx="90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3" name="Rectangle 176"/>
              <p:cNvSpPr>
                <a:spLocks noChangeArrowheads="1"/>
              </p:cNvSpPr>
              <p:nvPr/>
            </p:nvSpPr>
            <p:spPr bwMode="auto">
              <a:xfrm>
                <a:off x="3205" y="1819"/>
                <a:ext cx="315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记分牌</a:t>
                </a:r>
                <a:endParaRPr lang="en-US" dirty="0"/>
              </a:p>
            </p:txBody>
          </p:sp>
          <p:sp>
            <p:nvSpPr>
              <p:cNvPr id="274" name="Line 177"/>
              <p:cNvSpPr>
                <a:spLocks noChangeShapeType="1"/>
              </p:cNvSpPr>
              <p:nvPr/>
            </p:nvSpPr>
            <p:spPr bwMode="auto">
              <a:xfrm>
                <a:off x="3035" y="1930"/>
                <a:ext cx="0" cy="64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5" name="Freeform 178"/>
              <p:cNvSpPr>
                <a:spLocks/>
              </p:cNvSpPr>
              <p:nvPr/>
            </p:nvSpPr>
            <p:spPr bwMode="auto">
              <a:xfrm>
                <a:off x="2994" y="1974"/>
                <a:ext cx="82" cy="83"/>
              </a:xfrm>
              <a:custGeom>
                <a:avLst/>
                <a:gdLst/>
                <a:ahLst/>
                <a:cxnLst>
                  <a:cxn ang="0">
                    <a:pos x="71" y="143"/>
                  </a:cxn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0"/>
                  </a:cxn>
                  <a:cxn ang="0">
                    <a:pos x="71" y="143"/>
                  </a:cxn>
                </a:cxnLst>
                <a:rect l="0" t="0" r="r" b="b"/>
                <a:pathLst>
                  <a:path w="142" h="143">
                    <a:moveTo>
                      <a:pt x="71" y="143"/>
                    </a:moveTo>
                    <a:lnTo>
                      <a:pt x="0" y="0"/>
                    </a:lnTo>
                    <a:cubicBezTo>
                      <a:pt x="45" y="23"/>
                      <a:pt x="97" y="23"/>
                      <a:pt x="142" y="0"/>
                    </a:cubicBezTo>
                    <a:lnTo>
                      <a:pt x="142" y="0"/>
                    </a:lnTo>
                    <a:lnTo>
                      <a:pt x="71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6" name="Line 179"/>
              <p:cNvSpPr>
                <a:spLocks noChangeShapeType="1"/>
              </p:cNvSpPr>
              <p:nvPr/>
            </p:nvSpPr>
            <p:spPr bwMode="auto">
              <a:xfrm>
                <a:off x="3361" y="1930"/>
                <a:ext cx="0" cy="64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7" name="Freeform 180"/>
              <p:cNvSpPr>
                <a:spLocks/>
              </p:cNvSpPr>
              <p:nvPr/>
            </p:nvSpPr>
            <p:spPr bwMode="auto">
              <a:xfrm>
                <a:off x="3320" y="1974"/>
                <a:ext cx="82" cy="83"/>
              </a:xfrm>
              <a:custGeom>
                <a:avLst/>
                <a:gdLst/>
                <a:ahLst/>
                <a:cxnLst>
                  <a:cxn ang="0">
                    <a:pos x="71" y="143"/>
                  </a:cxn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0"/>
                  </a:cxn>
                  <a:cxn ang="0">
                    <a:pos x="71" y="143"/>
                  </a:cxn>
                </a:cxnLst>
                <a:rect l="0" t="0" r="r" b="b"/>
                <a:pathLst>
                  <a:path w="142" h="143">
                    <a:moveTo>
                      <a:pt x="71" y="143"/>
                    </a:moveTo>
                    <a:lnTo>
                      <a:pt x="0" y="0"/>
                    </a:lnTo>
                    <a:cubicBezTo>
                      <a:pt x="45" y="23"/>
                      <a:pt x="97" y="23"/>
                      <a:pt x="142" y="0"/>
                    </a:cubicBezTo>
                    <a:lnTo>
                      <a:pt x="142" y="0"/>
                    </a:lnTo>
                    <a:lnTo>
                      <a:pt x="71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8" name="Rectangle 181"/>
              <p:cNvSpPr>
                <a:spLocks noChangeArrowheads="1"/>
              </p:cNvSpPr>
              <p:nvPr/>
            </p:nvSpPr>
            <p:spPr bwMode="auto">
              <a:xfrm>
                <a:off x="3306" y="2601"/>
                <a:ext cx="91" cy="18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9" name="Rectangle 182"/>
              <p:cNvSpPr>
                <a:spLocks noChangeArrowheads="1"/>
              </p:cNvSpPr>
              <p:nvPr/>
            </p:nvSpPr>
            <p:spPr bwMode="auto">
              <a:xfrm>
                <a:off x="3306" y="2601"/>
                <a:ext cx="9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0" name="Rectangle 183"/>
              <p:cNvSpPr>
                <a:spLocks noChangeArrowheads="1"/>
              </p:cNvSpPr>
              <p:nvPr/>
            </p:nvSpPr>
            <p:spPr bwMode="auto">
              <a:xfrm>
                <a:off x="3260" y="2885"/>
                <a:ext cx="21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发射</a:t>
                </a:r>
                <a:endParaRPr lang="en-US" altLang="zh-CN" sz="1300" dirty="0" smtClean="0">
                  <a:solidFill>
                    <a:srgbClr val="000000"/>
                  </a:solidFill>
                </a:endParaRPr>
              </a:p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仲裁</a:t>
                </a:r>
                <a:endParaRPr lang="en-US" dirty="0"/>
              </a:p>
            </p:txBody>
          </p:sp>
        </p:grpSp>
        <p:grpSp>
          <p:nvGrpSpPr>
            <p:cNvPr id="282" name="Group 325"/>
            <p:cNvGrpSpPr>
              <a:grpSpLocks/>
            </p:cNvGrpSpPr>
            <p:nvPr/>
          </p:nvGrpSpPr>
          <p:grpSpPr bwMode="auto">
            <a:xfrm>
              <a:off x="5227320" y="1645920"/>
              <a:ext cx="1436688" cy="2157413"/>
              <a:chOff x="1406" y="1749"/>
              <a:chExt cx="905" cy="1359"/>
            </a:xfrm>
          </p:grpSpPr>
          <p:sp>
            <p:nvSpPr>
              <p:cNvPr id="283" name="Rectangle 185"/>
              <p:cNvSpPr>
                <a:spLocks noChangeArrowheads="1"/>
              </p:cNvSpPr>
              <p:nvPr/>
            </p:nvSpPr>
            <p:spPr bwMode="auto">
              <a:xfrm>
                <a:off x="1406" y="1749"/>
                <a:ext cx="905" cy="1359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4" name="Rectangle 186"/>
              <p:cNvSpPr>
                <a:spLocks noChangeArrowheads="1"/>
              </p:cNvSpPr>
              <p:nvPr/>
            </p:nvSpPr>
            <p:spPr bwMode="auto">
              <a:xfrm>
                <a:off x="1769" y="1840"/>
                <a:ext cx="361" cy="7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5" name="Rectangle 187"/>
              <p:cNvSpPr>
                <a:spLocks noChangeArrowheads="1"/>
              </p:cNvSpPr>
              <p:nvPr/>
            </p:nvSpPr>
            <p:spPr bwMode="auto">
              <a:xfrm>
                <a:off x="1769" y="1840"/>
                <a:ext cx="361" cy="7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6" name="Rectangle 188"/>
              <p:cNvSpPr>
                <a:spLocks noChangeArrowheads="1"/>
              </p:cNvSpPr>
              <p:nvPr/>
            </p:nvSpPr>
            <p:spPr bwMode="auto">
              <a:xfrm>
                <a:off x="1769" y="1840"/>
                <a:ext cx="361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7" name="Rectangle 189"/>
              <p:cNvSpPr>
                <a:spLocks noChangeArrowheads="1"/>
              </p:cNvSpPr>
              <p:nvPr/>
            </p:nvSpPr>
            <p:spPr bwMode="auto">
              <a:xfrm>
                <a:off x="1769" y="1840"/>
                <a:ext cx="36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8" name="Rectangle 190"/>
              <p:cNvSpPr>
                <a:spLocks noChangeArrowheads="1"/>
              </p:cNvSpPr>
              <p:nvPr/>
            </p:nvSpPr>
            <p:spPr bwMode="auto">
              <a:xfrm>
                <a:off x="1837" y="1849"/>
                <a:ext cx="1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PC</a:t>
                </a:r>
                <a:endParaRPr lang="en-US"/>
              </a:p>
            </p:txBody>
          </p:sp>
          <p:sp>
            <p:nvSpPr>
              <p:cNvPr id="289" name="Rectangle 191"/>
              <p:cNvSpPr>
                <a:spLocks noChangeArrowheads="1"/>
              </p:cNvSpPr>
              <p:nvPr/>
            </p:nvSpPr>
            <p:spPr bwMode="auto">
              <a:xfrm>
                <a:off x="2013" y="1933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290" name="Rectangle 192"/>
              <p:cNvSpPr>
                <a:spLocks noChangeArrowheads="1"/>
              </p:cNvSpPr>
              <p:nvPr/>
            </p:nvSpPr>
            <p:spPr bwMode="auto">
              <a:xfrm>
                <a:off x="1769" y="2021"/>
                <a:ext cx="361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1" name="Rectangle 193"/>
              <p:cNvSpPr>
                <a:spLocks noChangeArrowheads="1"/>
              </p:cNvSpPr>
              <p:nvPr/>
            </p:nvSpPr>
            <p:spPr bwMode="auto">
              <a:xfrm>
                <a:off x="1769" y="2021"/>
                <a:ext cx="36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2" name="Rectangle 194"/>
              <p:cNvSpPr>
                <a:spLocks noChangeArrowheads="1"/>
              </p:cNvSpPr>
              <p:nvPr/>
            </p:nvSpPr>
            <p:spPr bwMode="auto">
              <a:xfrm>
                <a:off x="1837" y="2025"/>
                <a:ext cx="1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PC</a:t>
                </a:r>
                <a:endParaRPr lang="en-US"/>
              </a:p>
            </p:txBody>
          </p:sp>
          <p:sp>
            <p:nvSpPr>
              <p:cNvPr id="293" name="Rectangle 195"/>
              <p:cNvSpPr>
                <a:spLocks noChangeArrowheads="1"/>
              </p:cNvSpPr>
              <p:nvPr/>
            </p:nvSpPr>
            <p:spPr bwMode="auto">
              <a:xfrm>
                <a:off x="2013" y="2119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294" name="Rectangle 196"/>
              <p:cNvSpPr>
                <a:spLocks noChangeArrowheads="1"/>
              </p:cNvSpPr>
              <p:nvPr/>
            </p:nvSpPr>
            <p:spPr bwMode="auto">
              <a:xfrm>
                <a:off x="1769" y="2202"/>
                <a:ext cx="361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5" name="Rectangle 197"/>
              <p:cNvSpPr>
                <a:spLocks noChangeArrowheads="1"/>
              </p:cNvSpPr>
              <p:nvPr/>
            </p:nvSpPr>
            <p:spPr bwMode="auto">
              <a:xfrm>
                <a:off x="1769" y="2202"/>
                <a:ext cx="361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6" name="Rectangle 198"/>
              <p:cNvSpPr>
                <a:spLocks noChangeArrowheads="1"/>
              </p:cNvSpPr>
              <p:nvPr/>
            </p:nvSpPr>
            <p:spPr bwMode="auto">
              <a:xfrm>
                <a:off x="1837" y="2211"/>
                <a:ext cx="17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</a:rPr>
                  <a:t>PC</a:t>
                </a:r>
                <a:endParaRPr lang="en-US"/>
              </a:p>
            </p:txBody>
          </p:sp>
          <p:sp>
            <p:nvSpPr>
              <p:cNvPr id="297" name="Rectangle 199"/>
              <p:cNvSpPr>
                <a:spLocks noChangeArrowheads="1"/>
              </p:cNvSpPr>
              <p:nvPr/>
            </p:nvSpPr>
            <p:spPr bwMode="auto">
              <a:xfrm>
                <a:off x="2013" y="2295"/>
                <a:ext cx="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298" name="Freeform 200"/>
              <p:cNvSpPr>
                <a:spLocks/>
              </p:cNvSpPr>
              <p:nvPr/>
            </p:nvSpPr>
            <p:spPr bwMode="auto">
              <a:xfrm>
                <a:off x="1646" y="1840"/>
                <a:ext cx="91" cy="72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0" y="90"/>
                  </a:cxn>
                  <a:cxn ang="0">
                    <a:pos x="0" y="634"/>
                  </a:cxn>
                  <a:cxn ang="0">
                    <a:pos x="91" y="725"/>
                  </a:cxn>
                  <a:cxn ang="0">
                    <a:pos x="91" y="0"/>
                  </a:cxn>
                </a:cxnLst>
                <a:rect l="0" t="0" r="r" b="b"/>
                <a:pathLst>
                  <a:path w="91" h="725">
                    <a:moveTo>
                      <a:pt x="91" y="0"/>
                    </a:moveTo>
                    <a:lnTo>
                      <a:pt x="0" y="90"/>
                    </a:lnTo>
                    <a:lnTo>
                      <a:pt x="0" y="634"/>
                    </a:lnTo>
                    <a:lnTo>
                      <a:pt x="91" y="72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C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9" name="Freeform 201"/>
              <p:cNvSpPr>
                <a:spLocks/>
              </p:cNvSpPr>
              <p:nvPr/>
            </p:nvSpPr>
            <p:spPr bwMode="auto">
              <a:xfrm>
                <a:off x="1646" y="1840"/>
                <a:ext cx="91" cy="72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0" y="90"/>
                  </a:cxn>
                  <a:cxn ang="0">
                    <a:pos x="0" y="634"/>
                  </a:cxn>
                  <a:cxn ang="0">
                    <a:pos x="91" y="725"/>
                  </a:cxn>
                  <a:cxn ang="0">
                    <a:pos x="91" y="0"/>
                  </a:cxn>
                </a:cxnLst>
                <a:rect l="0" t="0" r="r" b="b"/>
                <a:pathLst>
                  <a:path w="91" h="725">
                    <a:moveTo>
                      <a:pt x="91" y="0"/>
                    </a:moveTo>
                    <a:lnTo>
                      <a:pt x="0" y="90"/>
                    </a:lnTo>
                    <a:lnTo>
                      <a:pt x="0" y="634"/>
                    </a:lnTo>
                    <a:lnTo>
                      <a:pt x="91" y="725"/>
                    </a:lnTo>
                    <a:lnTo>
                      <a:pt x="91" y="0"/>
                    </a:lnTo>
                    <a:close/>
                  </a:path>
                </a:pathLst>
              </a:cu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0" name="Rectangle 202"/>
              <p:cNvSpPr>
                <a:spLocks noChangeArrowheads="1"/>
              </p:cNvSpPr>
              <p:nvPr/>
            </p:nvSpPr>
            <p:spPr bwMode="auto">
              <a:xfrm>
                <a:off x="1652" y="2016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01" name="Rectangle 203"/>
              <p:cNvSpPr>
                <a:spLocks noChangeArrowheads="1"/>
              </p:cNvSpPr>
              <p:nvPr/>
            </p:nvSpPr>
            <p:spPr bwMode="auto">
              <a:xfrm>
                <a:off x="1652" y="2128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R</a:t>
                </a:r>
                <a:endParaRPr lang="en-US"/>
              </a:p>
            </p:txBody>
          </p:sp>
          <p:sp>
            <p:nvSpPr>
              <p:cNvPr id="302" name="Rectangle 204"/>
              <p:cNvSpPr>
                <a:spLocks noChangeArrowheads="1"/>
              </p:cNvSpPr>
              <p:nvPr/>
            </p:nvSpPr>
            <p:spPr bwMode="auto">
              <a:xfrm>
                <a:off x="1652" y="2239"/>
                <a:ext cx="75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03" name="Freeform 205"/>
              <p:cNvSpPr>
                <a:spLocks/>
              </p:cNvSpPr>
              <p:nvPr/>
            </p:nvSpPr>
            <p:spPr bwMode="auto">
              <a:xfrm>
                <a:off x="1537" y="2207"/>
                <a:ext cx="109" cy="657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0" y="0"/>
                  </a:cxn>
                  <a:cxn ang="0">
                    <a:pos x="0" y="657"/>
                  </a:cxn>
                </a:cxnLst>
                <a:rect l="0" t="0" r="r" b="b"/>
                <a:pathLst>
                  <a:path w="109" h="657">
                    <a:moveTo>
                      <a:pt x="109" y="0"/>
                    </a:moveTo>
                    <a:lnTo>
                      <a:pt x="0" y="0"/>
                    </a:lnTo>
                    <a:lnTo>
                      <a:pt x="0" y="657"/>
                    </a:lnTo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4" name="Freeform 206"/>
              <p:cNvSpPr>
                <a:spLocks/>
              </p:cNvSpPr>
              <p:nvPr/>
            </p:nvSpPr>
            <p:spPr bwMode="auto">
              <a:xfrm>
                <a:off x="1496" y="2844"/>
                <a:ext cx="83" cy="83"/>
              </a:xfrm>
              <a:custGeom>
                <a:avLst/>
                <a:gdLst/>
                <a:ahLst/>
                <a:cxnLst>
                  <a:cxn ang="0">
                    <a:pos x="71" y="143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0"/>
                  </a:cxn>
                  <a:cxn ang="0">
                    <a:pos x="71" y="143"/>
                  </a:cxn>
                </a:cxnLst>
                <a:rect l="0" t="0" r="r" b="b"/>
                <a:pathLst>
                  <a:path w="143" h="143">
                    <a:moveTo>
                      <a:pt x="71" y="143"/>
                    </a:moveTo>
                    <a:lnTo>
                      <a:pt x="0" y="0"/>
                    </a:lnTo>
                    <a:cubicBezTo>
                      <a:pt x="45" y="23"/>
                      <a:pt x="98" y="23"/>
                      <a:pt x="143" y="0"/>
                    </a:cubicBezTo>
                    <a:lnTo>
                      <a:pt x="143" y="0"/>
                    </a:lnTo>
                    <a:lnTo>
                      <a:pt x="71" y="14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5" name="Rectangle 207"/>
              <p:cNvSpPr>
                <a:spLocks noChangeArrowheads="1"/>
              </p:cNvSpPr>
              <p:nvPr/>
            </p:nvSpPr>
            <p:spPr bwMode="auto">
              <a:xfrm>
                <a:off x="1646" y="2655"/>
                <a:ext cx="543" cy="181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6" name="Rectangle 208"/>
              <p:cNvSpPr>
                <a:spLocks noChangeArrowheads="1"/>
              </p:cNvSpPr>
              <p:nvPr/>
            </p:nvSpPr>
            <p:spPr bwMode="auto">
              <a:xfrm>
                <a:off x="1646" y="2655"/>
                <a:ext cx="543" cy="181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7" name="Rectangle 209"/>
              <p:cNvSpPr>
                <a:spLocks noChangeArrowheads="1"/>
              </p:cNvSpPr>
              <p:nvPr/>
            </p:nvSpPr>
            <p:spPr bwMode="auto">
              <a:xfrm>
                <a:off x="1652" y="2665"/>
                <a:ext cx="52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Selection</a:t>
                </a:r>
                <a:endParaRPr lang="en-US" dirty="0"/>
              </a:p>
            </p:txBody>
          </p:sp>
          <p:sp>
            <p:nvSpPr>
              <p:cNvPr id="308" name="Line 210"/>
              <p:cNvSpPr>
                <a:spLocks noChangeShapeType="1"/>
              </p:cNvSpPr>
              <p:nvPr/>
            </p:nvSpPr>
            <p:spPr bwMode="auto">
              <a:xfrm flipH="1">
                <a:off x="1737" y="1930"/>
                <a:ext cx="32" cy="0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9" name="Line 211"/>
              <p:cNvSpPr>
                <a:spLocks noChangeShapeType="1"/>
              </p:cNvSpPr>
              <p:nvPr/>
            </p:nvSpPr>
            <p:spPr bwMode="auto">
              <a:xfrm flipH="1">
                <a:off x="1737" y="2112"/>
                <a:ext cx="32" cy="0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0" name="Line 212"/>
              <p:cNvSpPr>
                <a:spLocks noChangeShapeType="1"/>
              </p:cNvSpPr>
              <p:nvPr/>
            </p:nvSpPr>
            <p:spPr bwMode="auto">
              <a:xfrm flipH="1">
                <a:off x="1737" y="2293"/>
                <a:ext cx="32" cy="0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1" name="Line 213"/>
              <p:cNvSpPr>
                <a:spLocks noChangeShapeType="1"/>
              </p:cNvSpPr>
              <p:nvPr/>
            </p:nvSpPr>
            <p:spPr bwMode="auto">
              <a:xfrm flipV="1">
                <a:off x="1692" y="2582"/>
                <a:ext cx="0" cy="73"/>
              </a:xfrm>
              <a:prstGeom prst="line">
                <a:avLst/>
              </a:prstGeom>
              <a:noFill/>
              <a:ln w="14288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2" name="Freeform 214"/>
              <p:cNvSpPr>
                <a:spLocks/>
              </p:cNvSpPr>
              <p:nvPr/>
            </p:nvSpPr>
            <p:spPr bwMode="auto">
              <a:xfrm>
                <a:off x="1650" y="2519"/>
                <a:ext cx="83" cy="83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143" y="143"/>
                  </a:cxn>
                  <a:cxn ang="0">
                    <a:pos x="0" y="143"/>
                  </a:cxn>
                  <a:cxn ang="0">
                    <a:pos x="72" y="0"/>
                  </a:cxn>
                </a:cxnLst>
                <a:rect l="0" t="0" r="r" b="b"/>
                <a:pathLst>
                  <a:path w="143" h="143">
                    <a:moveTo>
                      <a:pt x="72" y="0"/>
                    </a:moveTo>
                    <a:lnTo>
                      <a:pt x="143" y="143"/>
                    </a:lnTo>
                    <a:cubicBezTo>
                      <a:pt x="98" y="121"/>
                      <a:pt x="45" y="121"/>
                      <a:pt x="0" y="143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3" name="Rectangle 215"/>
              <p:cNvSpPr>
                <a:spLocks noChangeArrowheads="1"/>
              </p:cNvSpPr>
              <p:nvPr/>
            </p:nvSpPr>
            <p:spPr bwMode="auto">
              <a:xfrm rot="16200000">
                <a:off x="1460" y="2688"/>
                <a:ext cx="64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T</a:t>
                </a:r>
                <a:endParaRPr lang="en-US"/>
              </a:p>
            </p:txBody>
          </p:sp>
          <p:sp>
            <p:nvSpPr>
              <p:cNvPr id="314" name="Rectangle 216"/>
              <p:cNvSpPr>
                <a:spLocks noChangeArrowheads="1"/>
              </p:cNvSpPr>
              <p:nvPr/>
            </p:nvSpPr>
            <p:spPr bwMode="auto">
              <a:xfrm rot="16200000">
                <a:off x="1463" y="2636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o</a:t>
                </a:r>
                <a:endParaRPr lang="en-US"/>
              </a:p>
            </p:txBody>
          </p:sp>
          <p:sp>
            <p:nvSpPr>
              <p:cNvPr id="315" name="Rectangle 217"/>
              <p:cNvSpPr>
                <a:spLocks noChangeArrowheads="1"/>
              </p:cNvSpPr>
              <p:nvPr/>
            </p:nvSpPr>
            <p:spPr bwMode="auto">
              <a:xfrm rot="16200000">
                <a:off x="1477" y="2596"/>
                <a:ext cx="2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 </a:t>
                </a:r>
                <a:endParaRPr lang="en-US"/>
              </a:p>
            </p:txBody>
          </p:sp>
          <p:sp>
            <p:nvSpPr>
              <p:cNvPr id="316" name="Rectangle 218"/>
              <p:cNvSpPr>
                <a:spLocks noChangeArrowheads="1"/>
              </p:cNvSpPr>
              <p:nvPr/>
            </p:nvSpPr>
            <p:spPr bwMode="auto">
              <a:xfrm rot="16200000">
                <a:off x="1477" y="2560"/>
                <a:ext cx="2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I</a:t>
                </a:r>
                <a:endParaRPr lang="en-US"/>
              </a:p>
            </p:txBody>
          </p:sp>
          <p:sp>
            <p:nvSpPr>
              <p:cNvPr id="317" name="Rectangle 219"/>
              <p:cNvSpPr>
                <a:spLocks noChangeArrowheads="1"/>
              </p:cNvSpPr>
              <p:nvPr/>
            </p:nvSpPr>
            <p:spPr bwMode="auto">
              <a:xfrm rot="16200000">
                <a:off x="1474" y="2528"/>
                <a:ext cx="3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-</a:t>
                </a:r>
                <a:endParaRPr lang="en-US"/>
              </a:p>
            </p:txBody>
          </p:sp>
          <p:sp>
            <p:nvSpPr>
              <p:cNvPr id="318" name="Rectangle 220"/>
              <p:cNvSpPr>
                <a:spLocks noChangeArrowheads="1"/>
              </p:cNvSpPr>
              <p:nvPr/>
            </p:nvSpPr>
            <p:spPr bwMode="auto">
              <a:xfrm rot="16200000">
                <a:off x="1454" y="2480"/>
                <a:ext cx="7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19" name="Rectangle 221"/>
              <p:cNvSpPr>
                <a:spLocks noChangeArrowheads="1"/>
              </p:cNvSpPr>
              <p:nvPr/>
            </p:nvSpPr>
            <p:spPr bwMode="auto">
              <a:xfrm rot="16200000">
                <a:off x="1463" y="2416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20" name="Rectangle 222"/>
              <p:cNvSpPr>
                <a:spLocks noChangeArrowheads="1"/>
              </p:cNvSpPr>
              <p:nvPr/>
            </p:nvSpPr>
            <p:spPr bwMode="auto">
              <a:xfrm rot="16200000">
                <a:off x="1466" y="2362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21" name="Rectangle 223"/>
              <p:cNvSpPr>
                <a:spLocks noChangeArrowheads="1"/>
              </p:cNvSpPr>
              <p:nvPr/>
            </p:nvSpPr>
            <p:spPr bwMode="auto">
              <a:xfrm rot="16200000">
                <a:off x="1463" y="2305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h</a:t>
                </a:r>
                <a:endParaRPr lang="en-US"/>
              </a:p>
            </p:txBody>
          </p:sp>
          <p:sp>
            <p:nvSpPr>
              <p:cNvPr id="322" name="Rectangle 224"/>
              <p:cNvSpPr>
                <a:spLocks noChangeArrowheads="1"/>
              </p:cNvSpPr>
              <p:nvPr/>
            </p:nvSpPr>
            <p:spPr bwMode="auto">
              <a:xfrm rot="16200000">
                <a:off x="1463" y="2249"/>
                <a:ext cx="58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323" name="Rectangle 225"/>
              <p:cNvSpPr>
                <a:spLocks noChangeArrowheads="1"/>
              </p:cNvSpPr>
              <p:nvPr/>
            </p:nvSpPr>
            <p:spPr bwMode="auto">
              <a:xfrm>
                <a:off x="1726" y="297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324" name="Freeform 226"/>
              <p:cNvSpPr>
                <a:spLocks/>
              </p:cNvSpPr>
              <p:nvPr/>
            </p:nvSpPr>
            <p:spPr bwMode="auto">
              <a:xfrm>
                <a:off x="1918" y="2899"/>
                <a:ext cx="393" cy="64"/>
              </a:xfrm>
              <a:custGeom>
                <a:avLst/>
                <a:gdLst/>
                <a:ahLst/>
                <a:cxnLst>
                  <a:cxn ang="0">
                    <a:pos x="393" y="64"/>
                  </a:cxn>
                  <a:cxn ang="0">
                    <a:pos x="0" y="64"/>
                  </a:cxn>
                  <a:cxn ang="0">
                    <a:pos x="0" y="0"/>
                  </a:cxn>
                </a:cxnLst>
                <a:rect l="0" t="0" r="r" b="b"/>
                <a:pathLst>
                  <a:path w="393" h="64">
                    <a:moveTo>
                      <a:pt x="393" y="64"/>
                    </a:moveTo>
                    <a:lnTo>
                      <a:pt x="0" y="64"/>
                    </a:lnTo>
                    <a:lnTo>
                      <a:pt x="0" y="0"/>
                    </a:lnTo>
                  </a:path>
                </a:pathLst>
              </a:custGeom>
              <a:noFill/>
              <a:ln w="1428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5" name="Freeform 227"/>
              <p:cNvSpPr>
                <a:spLocks/>
              </p:cNvSpPr>
              <p:nvPr/>
            </p:nvSpPr>
            <p:spPr bwMode="auto">
              <a:xfrm>
                <a:off x="1877" y="2836"/>
                <a:ext cx="82" cy="83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42" y="143"/>
                  </a:cxn>
                  <a:cxn ang="0">
                    <a:pos x="0" y="143"/>
                  </a:cxn>
                  <a:cxn ang="0">
                    <a:pos x="71" y="0"/>
                  </a:cxn>
                </a:cxnLst>
                <a:rect l="0" t="0" r="r" b="b"/>
                <a:pathLst>
                  <a:path w="142" h="143">
                    <a:moveTo>
                      <a:pt x="71" y="0"/>
                    </a:moveTo>
                    <a:lnTo>
                      <a:pt x="142" y="143"/>
                    </a:lnTo>
                    <a:cubicBezTo>
                      <a:pt x="97" y="120"/>
                      <a:pt x="44" y="120"/>
                      <a:pt x="0" y="143"/>
                    </a:cubicBez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6" name="Oval 228"/>
              <p:cNvSpPr>
                <a:spLocks noChangeArrowheads="1"/>
              </p:cNvSpPr>
              <p:nvPr/>
            </p:nvSpPr>
            <p:spPr bwMode="auto">
              <a:xfrm>
                <a:off x="1932" y="2401"/>
                <a:ext cx="36" cy="37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7" name="Oval 229"/>
              <p:cNvSpPr>
                <a:spLocks noChangeArrowheads="1"/>
              </p:cNvSpPr>
              <p:nvPr/>
            </p:nvSpPr>
            <p:spPr bwMode="auto">
              <a:xfrm>
                <a:off x="1932" y="2401"/>
                <a:ext cx="36" cy="37"/>
              </a:xfrm>
              <a:prstGeom prst="ellipse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8" name="Oval 230"/>
              <p:cNvSpPr>
                <a:spLocks noChangeArrowheads="1"/>
              </p:cNvSpPr>
              <p:nvPr/>
            </p:nvSpPr>
            <p:spPr bwMode="auto">
              <a:xfrm>
                <a:off x="1932" y="2456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9" name="Oval 231"/>
              <p:cNvSpPr>
                <a:spLocks noChangeArrowheads="1"/>
              </p:cNvSpPr>
              <p:nvPr/>
            </p:nvSpPr>
            <p:spPr bwMode="auto">
              <a:xfrm>
                <a:off x="1932" y="2456"/>
                <a:ext cx="36" cy="36"/>
              </a:xfrm>
              <a:prstGeom prst="ellipse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0" name="Oval 232"/>
              <p:cNvSpPr>
                <a:spLocks noChangeArrowheads="1"/>
              </p:cNvSpPr>
              <p:nvPr/>
            </p:nvSpPr>
            <p:spPr bwMode="auto">
              <a:xfrm>
                <a:off x="1932" y="2510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1" name="Oval 233"/>
              <p:cNvSpPr>
                <a:spLocks noChangeArrowheads="1"/>
              </p:cNvSpPr>
              <p:nvPr/>
            </p:nvSpPr>
            <p:spPr bwMode="auto">
              <a:xfrm>
                <a:off x="1932" y="2510"/>
                <a:ext cx="36" cy="36"/>
              </a:xfrm>
              <a:prstGeom prst="ellipse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32" name="Group 418"/>
            <p:cNvGrpSpPr>
              <a:grpSpLocks/>
            </p:cNvGrpSpPr>
            <p:nvPr/>
          </p:nvGrpSpPr>
          <p:grpSpPr bwMode="auto">
            <a:xfrm>
              <a:off x="5379720" y="4160520"/>
              <a:ext cx="3395663" cy="1055688"/>
              <a:chOff x="432" y="2563"/>
              <a:chExt cx="2139" cy="665"/>
            </a:xfrm>
          </p:grpSpPr>
          <p:sp>
            <p:nvSpPr>
              <p:cNvPr id="333" name="Line 343"/>
              <p:cNvSpPr>
                <a:spLocks noChangeShapeType="1"/>
              </p:cNvSpPr>
              <p:nvPr/>
            </p:nvSpPr>
            <p:spPr bwMode="auto">
              <a:xfrm>
                <a:off x="1022" y="3117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4" name="Freeform 344"/>
              <p:cNvSpPr>
                <a:spLocks/>
              </p:cNvSpPr>
              <p:nvPr/>
            </p:nvSpPr>
            <p:spPr bwMode="auto">
              <a:xfrm>
                <a:off x="1072" y="3068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5" name="Line 347"/>
              <p:cNvSpPr>
                <a:spLocks noChangeShapeType="1"/>
              </p:cNvSpPr>
              <p:nvPr/>
            </p:nvSpPr>
            <p:spPr bwMode="auto">
              <a:xfrm flipV="1">
                <a:off x="1760" y="2995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6" name="Freeform 348"/>
              <p:cNvSpPr>
                <a:spLocks/>
              </p:cNvSpPr>
              <p:nvPr/>
            </p:nvSpPr>
            <p:spPr bwMode="auto">
              <a:xfrm>
                <a:off x="1874" y="2955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7" name="Rectangle 364"/>
              <p:cNvSpPr>
                <a:spLocks noChangeArrowheads="1"/>
              </p:cNvSpPr>
              <p:nvPr/>
            </p:nvSpPr>
            <p:spPr bwMode="auto">
              <a:xfrm>
                <a:off x="432" y="3006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8" name="Rectangle 365"/>
              <p:cNvSpPr>
                <a:spLocks noChangeArrowheads="1"/>
              </p:cNvSpPr>
              <p:nvPr/>
            </p:nvSpPr>
            <p:spPr bwMode="auto">
              <a:xfrm>
                <a:off x="432" y="3006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9" name="Rectangle 366"/>
              <p:cNvSpPr>
                <a:spLocks noChangeArrowheads="1"/>
              </p:cNvSpPr>
              <p:nvPr/>
            </p:nvSpPr>
            <p:spPr bwMode="auto">
              <a:xfrm>
                <a:off x="505" y="3032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I-Cache</a:t>
                </a:r>
                <a:endParaRPr lang="en-US" dirty="0"/>
              </a:p>
            </p:txBody>
          </p:sp>
          <p:sp>
            <p:nvSpPr>
              <p:cNvPr id="340" name="Rectangle 367"/>
              <p:cNvSpPr>
                <a:spLocks noChangeArrowheads="1"/>
              </p:cNvSpPr>
              <p:nvPr/>
            </p:nvSpPr>
            <p:spPr bwMode="auto">
              <a:xfrm>
                <a:off x="1169" y="3006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1" name="Rectangle 368"/>
              <p:cNvSpPr>
                <a:spLocks noChangeArrowheads="1"/>
              </p:cNvSpPr>
              <p:nvPr/>
            </p:nvSpPr>
            <p:spPr bwMode="auto">
              <a:xfrm>
                <a:off x="1169" y="3006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2" name="Rectangle 369"/>
              <p:cNvSpPr>
                <a:spLocks noChangeArrowheads="1"/>
              </p:cNvSpPr>
              <p:nvPr/>
            </p:nvSpPr>
            <p:spPr bwMode="auto">
              <a:xfrm>
                <a:off x="1312" y="3032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343" name="Rectangle 370"/>
              <p:cNvSpPr>
                <a:spLocks noChangeArrowheads="1"/>
              </p:cNvSpPr>
              <p:nvPr/>
            </p:nvSpPr>
            <p:spPr bwMode="auto">
              <a:xfrm>
                <a:off x="1981" y="2785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4" name="Rectangle 371"/>
              <p:cNvSpPr>
                <a:spLocks noChangeArrowheads="1"/>
              </p:cNvSpPr>
              <p:nvPr/>
            </p:nvSpPr>
            <p:spPr bwMode="auto">
              <a:xfrm>
                <a:off x="1981" y="2785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5" name="Rectangle 372"/>
              <p:cNvSpPr>
                <a:spLocks noChangeArrowheads="1"/>
              </p:cNvSpPr>
              <p:nvPr/>
            </p:nvSpPr>
            <p:spPr bwMode="auto">
              <a:xfrm>
                <a:off x="2054" y="2813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346" name="Rectangle 390"/>
              <p:cNvSpPr>
                <a:spLocks noChangeArrowheads="1"/>
              </p:cNvSpPr>
              <p:nvPr/>
            </p:nvSpPr>
            <p:spPr bwMode="auto">
              <a:xfrm>
                <a:off x="432" y="2563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7" name="Rectangle 391"/>
              <p:cNvSpPr>
                <a:spLocks noChangeArrowheads="1"/>
              </p:cNvSpPr>
              <p:nvPr/>
            </p:nvSpPr>
            <p:spPr bwMode="auto">
              <a:xfrm>
                <a:off x="432" y="2563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8" name="Rectangle 392"/>
              <p:cNvSpPr>
                <a:spLocks noChangeArrowheads="1"/>
              </p:cNvSpPr>
              <p:nvPr/>
            </p:nvSpPr>
            <p:spPr bwMode="auto">
              <a:xfrm>
                <a:off x="586" y="2594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349" name="Line 400"/>
              <p:cNvSpPr>
                <a:spLocks noChangeShapeType="1"/>
              </p:cNvSpPr>
              <p:nvPr/>
            </p:nvSpPr>
            <p:spPr bwMode="auto">
              <a:xfrm>
                <a:off x="664" y="2785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0" name="Freeform 401"/>
              <p:cNvSpPr>
                <a:spLocks/>
              </p:cNvSpPr>
              <p:nvPr/>
            </p:nvSpPr>
            <p:spPr bwMode="auto">
              <a:xfrm>
                <a:off x="616" y="2909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1" name="Freeform 402"/>
              <p:cNvSpPr>
                <a:spLocks/>
              </p:cNvSpPr>
              <p:nvPr/>
            </p:nvSpPr>
            <p:spPr bwMode="auto">
              <a:xfrm>
                <a:off x="934" y="2843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2" name="Freeform 403"/>
              <p:cNvSpPr>
                <a:spLocks/>
              </p:cNvSpPr>
              <p:nvPr/>
            </p:nvSpPr>
            <p:spPr bwMode="auto">
              <a:xfrm>
                <a:off x="895" y="2785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3" name="Rectangle 407"/>
              <p:cNvSpPr>
                <a:spLocks noChangeArrowheads="1"/>
              </p:cNvSpPr>
              <p:nvPr/>
            </p:nvSpPr>
            <p:spPr bwMode="auto">
              <a:xfrm>
                <a:off x="1291" y="2776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</p:grpSp>
        <p:sp>
          <p:nvSpPr>
            <p:cNvPr id="354" name="Line 421"/>
            <p:cNvSpPr>
              <a:spLocks noChangeShapeType="1"/>
            </p:cNvSpPr>
            <p:nvPr/>
          </p:nvSpPr>
          <p:spPr bwMode="auto">
            <a:xfrm flipH="1" flipV="1">
              <a:off x="5227320" y="377952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55" name="Line 422"/>
            <p:cNvSpPr>
              <a:spLocks noChangeShapeType="1"/>
            </p:cNvSpPr>
            <p:nvPr/>
          </p:nvSpPr>
          <p:spPr bwMode="auto">
            <a:xfrm flipV="1">
              <a:off x="6294120" y="377952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56" name="Line 423"/>
            <p:cNvSpPr>
              <a:spLocks noChangeShapeType="1"/>
            </p:cNvSpPr>
            <p:nvPr/>
          </p:nvSpPr>
          <p:spPr bwMode="auto">
            <a:xfrm flipH="1" flipV="1">
              <a:off x="7056120" y="3779520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57" name="Line 424"/>
            <p:cNvSpPr>
              <a:spLocks noChangeShapeType="1"/>
            </p:cNvSpPr>
            <p:nvPr/>
          </p:nvSpPr>
          <p:spPr bwMode="auto">
            <a:xfrm flipV="1">
              <a:off x="8808720" y="3779520"/>
              <a:ext cx="76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-72818" y="4419600"/>
            <a:ext cx="8302625" cy="2438400"/>
            <a:chOff x="384175" y="1447800"/>
            <a:chExt cx="8302625" cy="2438400"/>
          </a:xfrm>
        </p:grpSpPr>
        <p:sp>
          <p:nvSpPr>
            <p:cNvPr id="358" name="Rectangle 2"/>
            <p:cNvSpPr>
              <a:spLocks noChangeArrowheads="1"/>
            </p:cNvSpPr>
            <p:nvPr/>
          </p:nvSpPr>
          <p:spPr bwMode="auto">
            <a:xfrm>
              <a:off x="457200" y="1447800"/>
              <a:ext cx="5105400" cy="24384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SIMT</a:t>
              </a:r>
              <a:r>
                <a:rPr lang="zh-CN" altLang="en-US" sz="2400" b="1" dirty="0" smtClean="0">
                  <a:solidFill>
                    <a:srgbClr val="009900"/>
                  </a:solidFill>
                </a:rPr>
                <a:t>前端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359" name="Rectangle 4"/>
            <p:cNvSpPr>
              <a:spLocks noChangeArrowheads="1"/>
            </p:cNvSpPr>
            <p:nvPr/>
          </p:nvSpPr>
          <p:spPr bwMode="auto">
            <a:xfrm>
              <a:off x="5562600" y="1447800"/>
              <a:ext cx="3124200" cy="24384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2400" b="1" dirty="0" smtClean="0">
                  <a:solidFill>
                    <a:srgbClr val="FF9933"/>
                  </a:solidFill>
                </a:rPr>
                <a:t>SIMD</a:t>
              </a:r>
              <a:r>
                <a:rPr lang="zh-CN" altLang="en-US" sz="2400" b="1" dirty="0" smtClean="0">
                  <a:solidFill>
                    <a:srgbClr val="FF9933"/>
                  </a:solidFill>
                </a:rPr>
                <a:t>数据路径</a:t>
              </a:r>
              <a:endParaRPr lang="en-US" sz="2400" b="1" dirty="0">
                <a:solidFill>
                  <a:srgbClr val="FF9933"/>
                </a:solidFill>
              </a:endParaRPr>
            </a:p>
          </p:txBody>
        </p:sp>
        <p:grpSp>
          <p:nvGrpSpPr>
            <p:cNvPr id="360" name="Group 5"/>
            <p:cNvGrpSpPr>
              <a:grpSpLocks/>
            </p:cNvGrpSpPr>
            <p:nvPr/>
          </p:nvGrpSpPr>
          <p:grpSpPr bwMode="auto">
            <a:xfrm>
              <a:off x="561975" y="2073277"/>
              <a:ext cx="7867650" cy="1635125"/>
              <a:chOff x="354" y="2506"/>
              <a:chExt cx="4956" cy="1030"/>
            </a:xfrm>
          </p:grpSpPr>
          <p:sp>
            <p:nvSpPr>
              <p:cNvPr id="364" name="Rectangle 6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5" name="Rectangle 7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6" name="Rectangle 8"/>
              <p:cNvSpPr>
                <a:spLocks noChangeArrowheads="1"/>
              </p:cNvSpPr>
              <p:nvPr/>
            </p:nvSpPr>
            <p:spPr bwMode="auto">
              <a:xfrm>
                <a:off x="4736" y="2697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367" name="Rectangle 9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8" name="Rectangle 10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9" name="Rectangle 11"/>
              <p:cNvSpPr>
                <a:spLocks noChangeArrowheads="1"/>
              </p:cNvSpPr>
              <p:nvPr/>
            </p:nvSpPr>
            <p:spPr bwMode="auto">
              <a:xfrm>
                <a:off x="4713" y="272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370" name="Rectangle 12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1" name="Rectangle 13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2" name="Rectangle 14"/>
              <p:cNvSpPr>
                <a:spLocks noChangeArrowheads="1"/>
              </p:cNvSpPr>
              <p:nvPr/>
            </p:nvSpPr>
            <p:spPr bwMode="auto">
              <a:xfrm>
                <a:off x="4683" y="275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373" name="Oval 15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4" name="Oval 16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5" name="Oval 17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6" name="Oval 18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7" name="Oval 19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8" name="Oval 20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9" name="Line 21"/>
              <p:cNvSpPr>
                <a:spLocks noChangeShapeType="1"/>
              </p:cNvSpPr>
              <p:nvPr/>
            </p:nvSpPr>
            <p:spPr bwMode="auto">
              <a:xfrm>
                <a:off x="944" y="3092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0" name="Freeform 22"/>
              <p:cNvSpPr>
                <a:spLocks/>
              </p:cNvSpPr>
              <p:nvPr/>
            </p:nvSpPr>
            <p:spPr bwMode="auto">
              <a:xfrm>
                <a:off x="994" y="3043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1" name="Line 23"/>
              <p:cNvSpPr>
                <a:spLocks noChangeShapeType="1"/>
              </p:cNvSpPr>
              <p:nvPr/>
            </p:nvSpPr>
            <p:spPr bwMode="auto">
              <a:xfrm>
                <a:off x="1682" y="3173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2" name="Freeform 24"/>
              <p:cNvSpPr>
                <a:spLocks/>
              </p:cNvSpPr>
              <p:nvPr/>
            </p:nvSpPr>
            <p:spPr bwMode="auto">
              <a:xfrm>
                <a:off x="1796" y="3160"/>
                <a:ext cx="107" cy="94"/>
              </a:xfrm>
              <a:custGeom>
                <a:avLst/>
                <a:gdLst/>
                <a:ahLst/>
                <a:cxnLst>
                  <a:cxn ang="0">
                    <a:pos x="227" y="154"/>
                  </a:cxn>
                  <a:cxn ang="0">
                    <a:pos x="0" y="199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227" y="154"/>
                  </a:cxn>
                </a:cxnLst>
                <a:rect l="0" t="0" r="r" b="b"/>
                <a:pathLst>
                  <a:path w="227" h="199">
                    <a:moveTo>
                      <a:pt x="227" y="154"/>
                    </a:moveTo>
                    <a:lnTo>
                      <a:pt x="0" y="199"/>
                    </a:lnTo>
                    <a:cubicBezTo>
                      <a:pt x="49" y="145"/>
                      <a:pt x="69" y="71"/>
                      <a:pt x="55" y="0"/>
                    </a:cubicBezTo>
                    <a:lnTo>
                      <a:pt x="55" y="0"/>
                    </a:lnTo>
                    <a:lnTo>
                      <a:pt x="227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3" name="Line 25"/>
              <p:cNvSpPr>
                <a:spLocks noChangeShapeType="1"/>
              </p:cNvSpPr>
              <p:nvPr/>
            </p:nvSpPr>
            <p:spPr bwMode="auto">
              <a:xfrm flipV="1">
                <a:off x="1682" y="2970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4" name="Freeform 26"/>
              <p:cNvSpPr>
                <a:spLocks/>
              </p:cNvSpPr>
              <p:nvPr/>
            </p:nvSpPr>
            <p:spPr bwMode="auto">
              <a:xfrm>
                <a:off x="1796" y="2930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5" name="Line 27"/>
              <p:cNvSpPr>
                <a:spLocks noChangeShapeType="1"/>
              </p:cNvSpPr>
              <p:nvPr/>
            </p:nvSpPr>
            <p:spPr bwMode="auto">
              <a:xfrm flipV="1">
                <a:off x="2198" y="3055"/>
                <a:ext cx="0" cy="74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6" name="Freeform 28"/>
              <p:cNvSpPr>
                <a:spLocks/>
              </p:cNvSpPr>
              <p:nvPr/>
            </p:nvSpPr>
            <p:spPr bwMode="auto">
              <a:xfrm>
                <a:off x="2149" y="3105"/>
                <a:ext cx="98" cy="98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7" name="Freeform 29"/>
              <p:cNvSpPr>
                <a:spLocks/>
              </p:cNvSpPr>
              <p:nvPr/>
            </p:nvSpPr>
            <p:spPr bwMode="auto">
              <a:xfrm>
                <a:off x="2149" y="2981"/>
                <a:ext cx="98" cy="98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206" y="206"/>
                  </a:cxn>
                  <a:cxn ang="0">
                    <a:pos x="0" y="206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206" y="206"/>
                    </a:lnTo>
                    <a:cubicBezTo>
                      <a:pt x="141" y="174"/>
                      <a:pt x="65" y="174"/>
                      <a:pt x="0" y="206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8" name="Line 30"/>
              <p:cNvSpPr>
                <a:spLocks noChangeShapeType="1"/>
              </p:cNvSpPr>
              <p:nvPr/>
            </p:nvSpPr>
            <p:spPr bwMode="auto">
              <a:xfrm flipV="1">
                <a:off x="2493" y="3192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9" name="Freeform 31"/>
              <p:cNvSpPr>
                <a:spLocks/>
              </p:cNvSpPr>
              <p:nvPr/>
            </p:nvSpPr>
            <p:spPr bwMode="auto">
              <a:xfrm>
                <a:off x="2608" y="3151"/>
                <a:ext cx="106" cy="94"/>
              </a:xfrm>
              <a:custGeom>
                <a:avLst/>
                <a:gdLst/>
                <a:ahLst/>
                <a:cxnLst>
                  <a:cxn ang="0">
                    <a:pos x="226" y="45"/>
                  </a:cxn>
                  <a:cxn ang="0">
                    <a:pos x="54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6" y="45"/>
                  </a:cxn>
                </a:cxnLst>
                <a:rect l="0" t="0" r="r" b="b"/>
                <a:pathLst>
                  <a:path w="226" h="199">
                    <a:moveTo>
                      <a:pt x="226" y="45"/>
                    </a:moveTo>
                    <a:lnTo>
                      <a:pt x="54" y="199"/>
                    </a:lnTo>
                    <a:cubicBezTo>
                      <a:pt x="68" y="128"/>
                      <a:pt x="48" y="54"/>
                      <a:pt x="0" y="0"/>
                    </a:cubicBezTo>
                    <a:lnTo>
                      <a:pt x="0" y="0"/>
                    </a:lnTo>
                    <a:lnTo>
                      <a:pt x="22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0" name="Line 32"/>
              <p:cNvSpPr>
                <a:spLocks noChangeShapeType="1"/>
              </p:cNvSpPr>
              <p:nvPr/>
            </p:nvSpPr>
            <p:spPr bwMode="auto">
              <a:xfrm>
                <a:off x="2493" y="2951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1" name="Freeform 33"/>
              <p:cNvSpPr>
                <a:spLocks/>
              </p:cNvSpPr>
              <p:nvPr/>
            </p:nvSpPr>
            <p:spPr bwMode="auto">
              <a:xfrm>
                <a:off x="2608" y="2939"/>
                <a:ext cx="106" cy="94"/>
              </a:xfrm>
              <a:custGeom>
                <a:avLst/>
                <a:gdLst/>
                <a:ahLst/>
                <a:cxnLst>
                  <a:cxn ang="0">
                    <a:pos x="226" y="154"/>
                  </a:cxn>
                  <a:cxn ang="0">
                    <a:pos x="0" y="199"/>
                  </a:cxn>
                  <a:cxn ang="0">
                    <a:pos x="54" y="0"/>
                  </a:cxn>
                  <a:cxn ang="0">
                    <a:pos x="226" y="154"/>
                  </a:cxn>
                </a:cxnLst>
                <a:rect l="0" t="0" r="r" b="b"/>
                <a:pathLst>
                  <a:path w="226" h="199">
                    <a:moveTo>
                      <a:pt x="226" y="154"/>
                    </a:moveTo>
                    <a:lnTo>
                      <a:pt x="0" y="199"/>
                    </a:lnTo>
                    <a:cubicBezTo>
                      <a:pt x="48" y="145"/>
                      <a:pt x="68" y="71"/>
                      <a:pt x="54" y="0"/>
                    </a:cubicBezTo>
                    <a:lnTo>
                      <a:pt x="226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2" name="Line 34"/>
              <p:cNvSpPr>
                <a:spLocks noChangeShapeType="1"/>
              </p:cNvSpPr>
              <p:nvPr/>
            </p:nvSpPr>
            <p:spPr bwMode="auto">
              <a:xfrm>
                <a:off x="3304" y="3099"/>
                <a:ext cx="222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3" name="Freeform 35"/>
              <p:cNvSpPr>
                <a:spLocks/>
              </p:cNvSpPr>
              <p:nvPr/>
            </p:nvSpPr>
            <p:spPr bwMode="auto">
              <a:xfrm>
                <a:off x="3502" y="3051"/>
                <a:ext cx="97" cy="97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6">
                    <a:moveTo>
                      <a:pt x="206" y="103"/>
                    </a:moveTo>
                    <a:lnTo>
                      <a:pt x="0" y="206"/>
                    </a:lnTo>
                    <a:cubicBezTo>
                      <a:pt x="32" y="141"/>
                      <a:pt x="32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4" name="Line 36"/>
              <p:cNvSpPr>
                <a:spLocks noChangeShapeType="1"/>
              </p:cNvSpPr>
              <p:nvPr/>
            </p:nvSpPr>
            <p:spPr bwMode="auto">
              <a:xfrm>
                <a:off x="4302" y="3192"/>
                <a:ext cx="113" cy="27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5" name="Freeform 37"/>
              <p:cNvSpPr>
                <a:spLocks/>
              </p:cNvSpPr>
              <p:nvPr/>
            </p:nvSpPr>
            <p:spPr bwMode="auto">
              <a:xfrm>
                <a:off x="4233" y="3110"/>
                <a:ext cx="107" cy="172"/>
              </a:xfrm>
              <a:custGeom>
                <a:avLst/>
                <a:gdLst/>
                <a:ahLst/>
                <a:cxnLst>
                  <a:cxn ang="0">
                    <a:pos x="66" y="172"/>
                  </a:cxn>
                  <a:cxn ang="0">
                    <a:pos x="0" y="66"/>
                  </a:cxn>
                  <a:cxn ang="0">
                    <a:pos x="107" y="0"/>
                  </a:cxn>
                  <a:cxn ang="0">
                    <a:pos x="66" y="172"/>
                  </a:cxn>
                </a:cxnLst>
                <a:rect l="0" t="0" r="r" b="b"/>
                <a:pathLst>
                  <a:path w="107" h="172">
                    <a:moveTo>
                      <a:pt x="66" y="172"/>
                    </a:moveTo>
                    <a:lnTo>
                      <a:pt x="0" y="66"/>
                    </a:lnTo>
                    <a:lnTo>
                      <a:pt x="107" y="0"/>
                    </a:lnTo>
                    <a:lnTo>
                      <a:pt x="6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6" name="Freeform 38"/>
              <p:cNvSpPr>
                <a:spLocks/>
              </p:cNvSpPr>
              <p:nvPr/>
            </p:nvSpPr>
            <p:spPr bwMode="auto">
              <a:xfrm>
                <a:off x="4377" y="3129"/>
                <a:ext cx="107" cy="17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07" y="107"/>
                  </a:cxn>
                  <a:cxn ang="0">
                    <a:pos x="0" y="172"/>
                  </a:cxn>
                  <a:cxn ang="0">
                    <a:pos x="42" y="0"/>
                  </a:cxn>
                </a:cxnLst>
                <a:rect l="0" t="0" r="r" b="b"/>
                <a:pathLst>
                  <a:path w="107" h="172">
                    <a:moveTo>
                      <a:pt x="42" y="0"/>
                    </a:moveTo>
                    <a:lnTo>
                      <a:pt x="107" y="107"/>
                    </a:lnTo>
                    <a:lnTo>
                      <a:pt x="0" y="17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7" name="Line 39"/>
              <p:cNvSpPr>
                <a:spLocks noChangeShapeType="1"/>
              </p:cNvSpPr>
              <p:nvPr/>
            </p:nvSpPr>
            <p:spPr bwMode="auto">
              <a:xfrm flipV="1">
                <a:off x="4302" y="2967"/>
                <a:ext cx="114" cy="30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8" name="Freeform 40"/>
              <p:cNvSpPr>
                <a:spLocks/>
              </p:cNvSpPr>
              <p:nvPr/>
            </p:nvSpPr>
            <p:spPr bwMode="auto">
              <a:xfrm>
                <a:off x="4233" y="2907"/>
                <a:ext cx="109" cy="171"/>
              </a:xfrm>
              <a:custGeom>
                <a:avLst/>
                <a:gdLst/>
                <a:ahLst/>
                <a:cxnLst>
                  <a:cxn ang="0">
                    <a:pos x="109" y="171"/>
                  </a:cxn>
                  <a:cxn ang="0">
                    <a:pos x="0" y="108"/>
                  </a:cxn>
                  <a:cxn ang="0">
                    <a:pos x="64" y="0"/>
                  </a:cxn>
                  <a:cxn ang="0">
                    <a:pos x="109" y="171"/>
                  </a:cxn>
                </a:cxnLst>
                <a:rect l="0" t="0" r="r" b="b"/>
                <a:pathLst>
                  <a:path w="109" h="171">
                    <a:moveTo>
                      <a:pt x="109" y="171"/>
                    </a:moveTo>
                    <a:lnTo>
                      <a:pt x="0" y="108"/>
                    </a:lnTo>
                    <a:lnTo>
                      <a:pt x="64" y="0"/>
                    </a:lnTo>
                    <a:lnTo>
                      <a:pt x="109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9" name="Freeform 41"/>
              <p:cNvSpPr>
                <a:spLocks/>
              </p:cNvSpPr>
              <p:nvPr/>
            </p:nvSpPr>
            <p:spPr bwMode="auto">
              <a:xfrm>
                <a:off x="4376" y="2885"/>
                <a:ext cx="108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64"/>
                  </a:cxn>
                  <a:cxn ang="0">
                    <a:pos x="45" y="172"/>
                  </a:cxn>
                  <a:cxn ang="0">
                    <a:pos x="0" y="0"/>
                  </a:cxn>
                </a:cxnLst>
                <a:rect l="0" t="0" r="r" b="b"/>
                <a:pathLst>
                  <a:path w="108" h="172">
                    <a:moveTo>
                      <a:pt x="0" y="0"/>
                    </a:moveTo>
                    <a:lnTo>
                      <a:pt x="108" y="64"/>
                    </a:lnTo>
                    <a:lnTo>
                      <a:pt x="45" y="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0" name="Rectangle 42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1" name="Rectangle 43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2" name="Rectangle 44"/>
              <p:cNvSpPr>
                <a:spLocks noChangeArrowheads="1"/>
              </p:cNvSpPr>
              <p:nvPr/>
            </p:nvSpPr>
            <p:spPr bwMode="auto">
              <a:xfrm>
                <a:off x="427" y="3007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I-Cache</a:t>
                </a:r>
                <a:endParaRPr lang="en-US" dirty="0"/>
              </a:p>
            </p:txBody>
          </p:sp>
          <p:sp>
            <p:nvSpPr>
              <p:cNvPr id="403" name="Rectangle 45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4" name="Rectangle 46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5" name="Rectangle 47"/>
              <p:cNvSpPr>
                <a:spLocks noChangeArrowheads="1"/>
              </p:cNvSpPr>
              <p:nvPr/>
            </p:nvSpPr>
            <p:spPr bwMode="auto">
              <a:xfrm>
                <a:off x="1230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406" name="Rectangle 48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7" name="Rectangle 49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8" name="Rectangle 50"/>
              <p:cNvSpPr>
                <a:spLocks noChangeArrowheads="1"/>
              </p:cNvSpPr>
              <p:nvPr/>
            </p:nvSpPr>
            <p:spPr bwMode="auto">
              <a:xfrm>
                <a:off x="1976" y="2788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409" name="Rectangle 51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0" name="Rectangle 52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1" name="Rectangle 53"/>
              <p:cNvSpPr>
                <a:spLocks noChangeArrowheads="1"/>
              </p:cNvSpPr>
              <p:nvPr/>
            </p:nvSpPr>
            <p:spPr bwMode="auto">
              <a:xfrm>
                <a:off x="2008" y="32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记分牌</a:t>
                </a:r>
                <a:endParaRPr lang="en-US" dirty="0"/>
              </a:p>
            </p:txBody>
          </p:sp>
          <p:sp>
            <p:nvSpPr>
              <p:cNvPr id="412" name="Rectangle 55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3" name="Rectangle 56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4" name="Rectangle 57"/>
              <p:cNvSpPr>
                <a:spLocks noChangeArrowheads="1"/>
              </p:cNvSpPr>
              <p:nvPr/>
            </p:nvSpPr>
            <p:spPr bwMode="auto">
              <a:xfrm>
                <a:off x="2846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发射</a:t>
                </a:r>
                <a:endParaRPr lang="en-US" dirty="0"/>
              </a:p>
            </p:txBody>
          </p:sp>
          <p:sp>
            <p:nvSpPr>
              <p:cNvPr id="415" name="Rectangle 58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6" name="Rectangle 59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7" name="Rectangle 60"/>
              <p:cNvSpPr>
                <a:spLocks noChangeArrowheads="1"/>
              </p:cNvSpPr>
              <p:nvPr/>
            </p:nvSpPr>
            <p:spPr bwMode="auto">
              <a:xfrm>
                <a:off x="3707" y="29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操作数</a:t>
                </a:r>
                <a:endParaRPr lang="en-US" dirty="0"/>
              </a:p>
            </p:txBody>
          </p:sp>
          <p:sp>
            <p:nvSpPr>
              <p:cNvPr id="418" name="Rectangle 61"/>
              <p:cNvSpPr>
                <a:spLocks noChangeArrowheads="1"/>
              </p:cNvSpPr>
              <p:nvPr/>
            </p:nvSpPr>
            <p:spPr bwMode="auto">
              <a:xfrm>
                <a:off x="3711" y="3090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收集器</a:t>
                </a:r>
                <a:endParaRPr lang="en-US" dirty="0"/>
              </a:p>
            </p:txBody>
          </p:sp>
          <p:sp>
            <p:nvSpPr>
              <p:cNvPr id="419" name="Rectangle 62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0" name="Rectangle 63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1" name="Rectangle 64"/>
              <p:cNvSpPr>
                <a:spLocks noChangeArrowheads="1"/>
              </p:cNvSpPr>
              <p:nvPr/>
            </p:nvSpPr>
            <p:spPr bwMode="auto">
              <a:xfrm>
                <a:off x="4630" y="3219"/>
                <a:ext cx="2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422" name="Rectangle 65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3" name="Rectangle 66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4" name="Rectangle 67"/>
              <p:cNvSpPr>
                <a:spLocks noChangeArrowheads="1"/>
              </p:cNvSpPr>
              <p:nvPr/>
            </p:nvSpPr>
            <p:spPr bwMode="auto">
              <a:xfrm>
                <a:off x="4652" y="278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425" name="Rectangle 68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6" name="Rectangle 69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7" name="Rectangle 70"/>
              <p:cNvSpPr>
                <a:spLocks noChangeArrowheads="1"/>
              </p:cNvSpPr>
              <p:nvPr/>
            </p:nvSpPr>
            <p:spPr bwMode="auto">
              <a:xfrm>
                <a:off x="504" y="2581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428" name="Rectangle 71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9" name="Rectangle 72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0" name="Rectangle 73"/>
              <p:cNvSpPr>
                <a:spLocks noChangeArrowheads="1"/>
              </p:cNvSpPr>
              <p:nvPr/>
            </p:nvSpPr>
            <p:spPr bwMode="auto">
              <a:xfrm>
                <a:off x="2690" y="2569"/>
                <a:ext cx="62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SIMT-</a:t>
                </a: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堆栈</a:t>
                </a:r>
                <a:endParaRPr lang="en-US" dirty="0"/>
              </a:p>
            </p:txBody>
          </p:sp>
          <p:sp>
            <p:nvSpPr>
              <p:cNvPr id="431" name="Freeform 74"/>
              <p:cNvSpPr>
                <a:spLocks/>
              </p:cNvSpPr>
              <p:nvPr/>
            </p:nvSpPr>
            <p:spPr bwMode="auto">
              <a:xfrm>
                <a:off x="1682" y="2612"/>
                <a:ext cx="3628" cy="924"/>
              </a:xfrm>
              <a:custGeom>
                <a:avLst/>
                <a:gdLst/>
                <a:ahLst/>
                <a:cxnLst>
                  <a:cxn ang="0">
                    <a:pos x="1733" y="0"/>
                  </a:cxn>
                  <a:cxn ang="0">
                    <a:pos x="3628" y="0"/>
                  </a:cxn>
                  <a:cxn ang="0">
                    <a:pos x="3628" y="924"/>
                  </a:cxn>
                  <a:cxn ang="0">
                    <a:pos x="0" y="924"/>
                  </a:cxn>
                  <a:cxn ang="0">
                    <a:pos x="0" y="739"/>
                  </a:cxn>
                  <a:cxn ang="0">
                    <a:pos x="162" y="739"/>
                  </a:cxn>
                </a:cxnLst>
                <a:rect l="0" t="0" r="r" b="b"/>
                <a:pathLst>
                  <a:path w="3628" h="924">
                    <a:moveTo>
                      <a:pt x="1733" y="0"/>
                    </a:moveTo>
                    <a:lnTo>
                      <a:pt x="3628" y="0"/>
                    </a:lnTo>
                    <a:lnTo>
                      <a:pt x="3628" y="924"/>
                    </a:lnTo>
                    <a:lnTo>
                      <a:pt x="0" y="924"/>
                    </a:lnTo>
                    <a:lnTo>
                      <a:pt x="0" y="739"/>
                    </a:lnTo>
                    <a:lnTo>
                      <a:pt x="162" y="739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2" name="Freeform 75"/>
              <p:cNvSpPr>
                <a:spLocks/>
              </p:cNvSpPr>
              <p:nvPr/>
            </p:nvSpPr>
            <p:spPr bwMode="auto">
              <a:xfrm>
                <a:off x="1826" y="3312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5" y="112"/>
                      <a:pt x="25" y="51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3" name="Line 76"/>
              <p:cNvSpPr>
                <a:spLocks noChangeShapeType="1"/>
              </p:cNvSpPr>
              <p:nvPr/>
            </p:nvSpPr>
            <p:spPr bwMode="auto">
              <a:xfrm flipH="1">
                <a:off x="1003" y="2642"/>
                <a:ext cx="1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4" name="Freeform 77"/>
              <p:cNvSpPr>
                <a:spLocks/>
              </p:cNvSpPr>
              <p:nvPr/>
            </p:nvSpPr>
            <p:spPr bwMode="auto">
              <a:xfrm>
                <a:off x="944" y="2603"/>
                <a:ext cx="78" cy="7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64" y="0"/>
                  </a:cxn>
                  <a:cxn ang="0">
                    <a:pos x="164" y="164"/>
                  </a:cxn>
                  <a:cxn ang="0">
                    <a:pos x="164" y="164"/>
                  </a:cxn>
                  <a:cxn ang="0">
                    <a:pos x="0" y="82"/>
                  </a:cxn>
                </a:cxnLst>
                <a:rect l="0" t="0" r="r" b="b"/>
                <a:pathLst>
                  <a:path w="164" h="164">
                    <a:moveTo>
                      <a:pt x="0" y="82"/>
                    </a:moveTo>
                    <a:lnTo>
                      <a:pt x="164" y="0"/>
                    </a:lnTo>
                    <a:cubicBezTo>
                      <a:pt x="138" y="51"/>
                      <a:pt x="138" y="112"/>
                      <a:pt x="164" y="164"/>
                    </a:cubicBezTo>
                    <a:lnTo>
                      <a:pt x="164" y="16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5" name="Line 78"/>
              <p:cNvSpPr>
                <a:spLocks noChangeShapeType="1"/>
              </p:cNvSpPr>
              <p:nvPr/>
            </p:nvSpPr>
            <p:spPr bwMode="auto">
              <a:xfrm>
                <a:off x="586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6" name="Freeform 79"/>
              <p:cNvSpPr>
                <a:spLocks/>
              </p:cNvSpPr>
              <p:nvPr/>
            </p:nvSpPr>
            <p:spPr bwMode="auto">
              <a:xfrm>
                <a:off x="538" y="2884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7" name="Freeform 80"/>
              <p:cNvSpPr>
                <a:spLocks/>
              </p:cNvSpPr>
              <p:nvPr/>
            </p:nvSpPr>
            <p:spPr bwMode="auto">
              <a:xfrm>
                <a:off x="856" y="2818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8" name="Freeform 81"/>
              <p:cNvSpPr>
                <a:spLocks/>
              </p:cNvSpPr>
              <p:nvPr/>
            </p:nvSpPr>
            <p:spPr bwMode="auto">
              <a:xfrm>
                <a:off x="817" y="2760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9" name="Line 82"/>
              <p:cNvSpPr>
                <a:spLocks noChangeShapeType="1"/>
              </p:cNvSpPr>
              <p:nvPr/>
            </p:nvSpPr>
            <p:spPr bwMode="auto">
              <a:xfrm flipV="1">
                <a:off x="2980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0" name="Freeform 83"/>
              <p:cNvSpPr>
                <a:spLocks/>
              </p:cNvSpPr>
              <p:nvPr/>
            </p:nvSpPr>
            <p:spPr bwMode="auto">
              <a:xfrm>
                <a:off x="2931" y="2884"/>
                <a:ext cx="98" cy="97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0" y="0"/>
                  </a:cxn>
                  <a:cxn ang="0">
                    <a:pos x="207" y="0"/>
                  </a:cxn>
                  <a:cxn ang="0">
                    <a:pos x="207" y="0"/>
                  </a:cxn>
                  <a:cxn ang="0">
                    <a:pos x="104" y="207"/>
                  </a:cxn>
                </a:cxnLst>
                <a:rect l="0" t="0" r="r" b="b"/>
                <a:pathLst>
                  <a:path w="207" h="207">
                    <a:moveTo>
                      <a:pt x="104" y="207"/>
                    </a:moveTo>
                    <a:lnTo>
                      <a:pt x="0" y="0"/>
                    </a:lnTo>
                    <a:cubicBezTo>
                      <a:pt x="65" y="33"/>
                      <a:pt x="142" y="33"/>
                      <a:pt x="207" y="0"/>
                    </a:cubicBezTo>
                    <a:lnTo>
                      <a:pt x="207" y="0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1" name="Rectangle 84"/>
              <p:cNvSpPr>
                <a:spLocks noChangeArrowheads="1"/>
              </p:cNvSpPr>
              <p:nvPr/>
            </p:nvSpPr>
            <p:spPr bwMode="auto">
              <a:xfrm>
                <a:off x="2747" y="3386"/>
                <a:ext cx="55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Done (WID)</a:t>
                </a:r>
                <a:endParaRPr lang="en-US"/>
              </a:p>
            </p:txBody>
          </p:sp>
          <p:sp>
            <p:nvSpPr>
              <p:cNvPr id="442" name="Rectangle 85"/>
              <p:cNvSpPr>
                <a:spLocks noChangeArrowheads="1"/>
              </p:cNvSpPr>
              <p:nvPr/>
            </p:nvSpPr>
            <p:spPr bwMode="auto">
              <a:xfrm>
                <a:off x="1213" y="275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443" name="Rectangle 86"/>
              <p:cNvSpPr>
                <a:spLocks noChangeArrowheads="1"/>
              </p:cNvSpPr>
              <p:nvPr/>
            </p:nvSpPr>
            <p:spPr bwMode="auto">
              <a:xfrm>
                <a:off x="1515" y="2506"/>
                <a:ext cx="54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分支目标</a:t>
                </a:r>
                <a:r>
                  <a:rPr lang="en-US" sz="1300" dirty="0" smtClean="0">
                    <a:solidFill>
                      <a:srgbClr val="000000"/>
                    </a:solidFill>
                  </a:rPr>
                  <a:t>PC</a:t>
                </a:r>
                <a:endParaRPr lang="en-US" dirty="0"/>
              </a:p>
            </p:txBody>
          </p:sp>
          <p:sp>
            <p:nvSpPr>
              <p:cNvPr id="444" name="Line 87"/>
              <p:cNvSpPr>
                <a:spLocks noChangeShapeType="1"/>
              </p:cNvSpPr>
              <p:nvPr/>
            </p:nvSpPr>
            <p:spPr bwMode="auto">
              <a:xfrm>
                <a:off x="3472" y="2806"/>
                <a:ext cx="127" cy="10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5" name="Freeform 88"/>
              <p:cNvSpPr>
                <a:spLocks/>
              </p:cNvSpPr>
              <p:nvPr/>
            </p:nvSpPr>
            <p:spPr bwMode="auto">
              <a:xfrm>
                <a:off x="3415" y="2760"/>
                <a:ext cx="106" cy="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5" y="48"/>
                  </a:cxn>
                  <a:cxn ang="0">
                    <a:pos x="96" y="209"/>
                  </a:cxn>
                  <a:cxn ang="0">
                    <a:pos x="96" y="209"/>
                  </a:cxn>
                  <a:cxn ang="0">
                    <a:pos x="0" y="0"/>
                  </a:cxn>
                </a:cxnLst>
                <a:rect l="0" t="0" r="r" b="b"/>
                <a:pathLst>
                  <a:path w="225" h="209">
                    <a:moveTo>
                      <a:pt x="0" y="0"/>
                    </a:moveTo>
                    <a:lnTo>
                      <a:pt x="225" y="48"/>
                    </a:lnTo>
                    <a:cubicBezTo>
                      <a:pt x="159" y="79"/>
                      <a:pt x="111" y="138"/>
                      <a:pt x="96" y="209"/>
                    </a:cubicBezTo>
                    <a:lnTo>
                      <a:pt x="96" y="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6" name="Rectangle 89"/>
              <p:cNvSpPr>
                <a:spLocks noChangeArrowheads="1"/>
              </p:cNvSpPr>
              <p:nvPr/>
            </p:nvSpPr>
            <p:spPr bwMode="auto">
              <a:xfrm>
                <a:off x="3549" y="277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预测</a:t>
                </a:r>
                <a:endParaRPr lang="en-US" dirty="0"/>
              </a:p>
            </p:txBody>
          </p:sp>
          <p:sp>
            <p:nvSpPr>
              <p:cNvPr id="447" name="Line 90"/>
              <p:cNvSpPr>
                <a:spLocks noChangeShapeType="1"/>
              </p:cNvSpPr>
              <p:nvPr/>
            </p:nvSpPr>
            <p:spPr bwMode="auto">
              <a:xfrm>
                <a:off x="5074" y="2878"/>
                <a:ext cx="1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8" name="Freeform 91"/>
              <p:cNvSpPr>
                <a:spLocks/>
              </p:cNvSpPr>
              <p:nvPr/>
            </p:nvSpPr>
            <p:spPr bwMode="auto">
              <a:xfrm>
                <a:off x="5233" y="2839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9" name="Line 92"/>
              <p:cNvSpPr>
                <a:spLocks noChangeShapeType="1"/>
              </p:cNvSpPr>
              <p:nvPr/>
            </p:nvSpPr>
            <p:spPr bwMode="auto">
              <a:xfrm>
                <a:off x="5074" y="3319"/>
                <a:ext cx="177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0" name="Freeform 93"/>
              <p:cNvSpPr>
                <a:spLocks/>
              </p:cNvSpPr>
              <p:nvPr/>
            </p:nvSpPr>
            <p:spPr bwMode="auto">
              <a:xfrm>
                <a:off x="5233" y="3282"/>
                <a:ext cx="77" cy="77"/>
              </a:xfrm>
              <a:custGeom>
                <a:avLst/>
                <a:gdLst/>
                <a:ahLst/>
                <a:cxnLst>
                  <a:cxn ang="0">
                    <a:pos x="164" y="83"/>
                  </a:cxn>
                  <a:cxn ang="0">
                    <a:pos x="0" y="164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4" y="83"/>
                  </a:cxn>
                </a:cxnLst>
                <a:rect l="0" t="0" r="r" b="b"/>
                <a:pathLst>
                  <a:path w="164" h="164">
                    <a:moveTo>
                      <a:pt x="164" y="83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1" y="0"/>
                    </a:cubicBezTo>
                    <a:lnTo>
                      <a:pt x="1" y="0"/>
                    </a:lnTo>
                    <a:lnTo>
                      <a:pt x="164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1" name="Rectangle 94"/>
              <p:cNvSpPr>
                <a:spLocks noChangeArrowheads="1"/>
              </p:cNvSpPr>
              <p:nvPr/>
            </p:nvSpPr>
            <p:spPr bwMode="auto">
              <a:xfrm>
                <a:off x="3020" y="2758"/>
                <a:ext cx="2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Active</a:t>
                </a:r>
                <a:endParaRPr lang="en-US"/>
              </a:p>
            </p:txBody>
          </p:sp>
          <p:sp>
            <p:nvSpPr>
              <p:cNvPr id="452" name="Rectangle 95"/>
              <p:cNvSpPr>
                <a:spLocks noChangeArrowheads="1"/>
              </p:cNvSpPr>
              <p:nvPr/>
            </p:nvSpPr>
            <p:spPr bwMode="auto">
              <a:xfrm>
                <a:off x="3035" y="2841"/>
                <a:ext cx="2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dirty="0" smtClean="0">
                    <a:solidFill>
                      <a:srgbClr val="000000"/>
                    </a:solidFill>
                  </a:rPr>
                  <a:t>Mask</a:t>
                </a:r>
                <a:endParaRPr lang="en-US" dirty="0"/>
              </a:p>
            </p:txBody>
          </p:sp>
        </p:grpSp>
        <p:sp>
          <p:nvSpPr>
            <p:cNvPr id="361" name="Rectangle 97"/>
            <p:cNvSpPr>
              <a:spLocks noChangeArrowheads="1"/>
            </p:cNvSpPr>
            <p:nvPr/>
          </p:nvSpPr>
          <p:spPr bwMode="auto">
            <a:xfrm>
              <a:off x="384175" y="1834437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调度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器 </a:t>
              </a:r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2" name="Rectangle 98"/>
            <p:cNvSpPr>
              <a:spLocks noChangeArrowheads="1"/>
            </p:cNvSpPr>
            <p:nvPr/>
          </p:nvSpPr>
          <p:spPr bwMode="auto">
            <a:xfrm>
              <a:off x="4114800" y="3124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 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3" name="Rectangle 99"/>
            <p:cNvSpPr>
              <a:spLocks noChangeArrowheads="1"/>
            </p:cNvSpPr>
            <p:nvPr/>
          </p:nvSpPr>
          <p:spPr bwMode="auto">
            <a:xfrm>
              <a:off x="6019800" y="2362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72" name="Rectangle 3"/>
          <p:cNvSpPr txBox="1">
            <a:spLocks noChangeArrowheads="1"/>
          </p:cNvSpPr>
          <p:nvPr/>
        </p:nvSpPr>
        <p:spPr>
          <a:xfrm>
            <a:off x="457200" y="1158081"/>
            <a:ext cx="6766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发射仲裁器选择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/>
              <a:t>Warp</a:t>
            </a:r>
            <a:r>
              <a:rPr lang="zh-CN" altLang="en-US" dirty="0" smtClean="0"/>
              <a:t>并</a:t>
            </a:r>
            <a:r>
              <a:rPr lang="zh-CN" altLang="en-US" dirty="0"/>
              <a:t>从</a:t>
            </a:r>
            <a:r>
              <a:rPr lang="zh-CN" altLang="en-US" dirty="0" smtClean="0"/>
              <a:t>其</a:t>
            </a:r>
            <a:r>
              <a:rPr lang="en-US" altLang="zh-CN" dirty="0" smtClean="0"/>
              <a:t>I-Buffer</a:t>
            </a:r>
            <a:r>
              <a:rPr lang="zh-CN" altLang="en-US" dirty="0"/>
              <a:t>中发出指令以执行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轮询策略选择：有硬件可用</a:t>
            </a:r>
            <a:r>
              <a:rPr lang="en-US" altLang="zh-CN" dirty="0"/>
              <a:t>/</a:t>
            </a:r>
            <a:r>
              <a:rPr lang="zh-CN" altLang="en-US" dirty="0" smtClean="0"/>
              <a:t>无数据相关性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对于</a:t>
            </a:r>
            <a:r>
              <a:rPr lang="zh-CN" altLang="en-US" dirty="0"/>
              <a:t>每个</a:t>
            </a:r>
            <a:r>
              <a:rPr lang="zh-CN" altLang="en-US" dirty="0" smtClean="0"/>
              <a:t>发射的</a:t>
            </a:r>
            <a:r>
              <a:rPr lang="zh-CN" altLang="en-US" dirty="0"/>
              <a:t>指令</a:t>
            </a:r>
            <a:r>
              <a:rPr 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功能性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从</a:t>
            </a:r>
            <a:r>
              <a:rPr lang="zh-CN" altLang="en-US" dirty="0"/>
              <a:t>功能模拟器</a:t>
            </a:r>
            <a:r>
              <a:rPr lang="zh-CN" altLang="en-US" dirty="0" smtClean="0"/>
              <a:t>获取</a:t>
            </a:r>
            <a:r>
              <a:rPr lang="zh-CN" altLang="en-US" dirty="0"/>
              <a:t>结果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生成</a:t>
            </a:r>
            <a:r>
              <a:rPr lang="zh-CN" altLang="en-US" dirty="0"/>
              <a:t>联合内存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更新记分牌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更新</a:t>
            </a:r>
            <a:r>
              <a:rPr lang="en-US" altLang="zh-CN" dirty="0"/>
              <a:t>SIMT</a:t>
            </a:r>
            <a:r>
              <a:rPr lang="zh-CN" altLang="en-US" dirty="0"/>
              <a:t>堆栈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（三）记分牌</a:t>
            </a: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8</a:t>
            </a:fld>
            <a:endParaRPr lang="en-US"/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1935480" y="915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20" name="Rectangle 3"/>
          <p:cNvSpPr txBox="1">
            <a:spLocks noChangeArrowheads="1"/>
          </p:cNvSpPr>
          <p:nvPr/>
        </p:nvSpPr>
        <p:spPr>
          <a:xfrm>
            <a:off x="457200" y="16002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检查</a:t>
            </a:r>
            <a:r>
              <a:rPr lang="en-US" dirty="0" smtClean="0"/>
              <a:t>RAW</a:t>
            </a:r>
            <a:r>
              <a:rPr lang="zh-CN" altLang="en-US" dirty="0"/>
              <a:t>和</a:t>
            </a:r>
            <a:r>
              <a:rPr lang="en-US" dirty="0" smtClean="0"/>
              <a:t>WAW</a:t>
            </a:r>
            <a:r>
              <a:rPr lang="zh-CN" altLang="en-US" dirty="0" smtClean="0"/>
              <a:t>冒险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>在</a:t>
            </a:r>
            <a:r>
              <a:rPr lang="en-US" altLang="zh-CN" dirty="0"/>
              <a:t>I-Buffer</a:t>
            </a:r>
            <a:r>
              <a:rPr lang="zh-CN" altLang="en-US" dirty="0" smtClean="0"/>
              <a:t>中，带有冒险标记的指令置为</a:t>
            </a:r>
            <a:r>
              <a:rPr lang="zh-CN" altLang="en-US" dirty="0"/>
              <a:t>未</a:t>
            </a:r>
            <a:r>
              <a:rPr lang="zh-CN" altLang="en-US" dirty="0" smtClean="0"/>
              <a:t>就绪，调度器屏蔽该</a:t>
            </a:r>
            <a:r>
              <a:rPr lang="en-US" altLang="zh-CN" dirty="0" smtClean="0"/>
              <a:t>Warp</a:t>
            </a:r>
            <a:r>
              <a:rPr lang="zh-CN" altLang="en-US" dirty="0" smtClean="0"/>
              <a:t>指令的发射</a:t>
            </a:r>
            <a:endParaRPr lang="en-US" dirty="0" smtClean="0"/>
          </a:p>
          <a:p>
            <a:r>
              <a:rPr lang="zh-CN" altLang="en-US" dirty="0" smtClean="0"/>
              <a:t>指令发射时更新记分牌的保留站</a:t>
            </a:r>
            <a:endParaRPr lang="en-US" altLang="zh-CN" dirty="0" smtClean="0"/>
          </a:p>
          <a:p>
            <a:r>
              <a:rPr lang="zh-CN" altLang="en-US" dirty="0" smtClean="0"/>
              <a:t>指令完成写回步骤后释放保留站</a:t>
            </a:r>
            <a:endParaRPr lang="en-US" dirty="0"/>
          </a:p>
        </p:txBody>
      </p:sp>
      <p:grpSp>
        <p:nvGrpSpPr>
          <p:cNvPr id="260" name="Group 4"/>
          <p:cNvGrpSpPr>
            <a:grpSpLocks/>
          </p:cNvGrpSpPr>
          <p:nvPr/>
        </p:nvGrpSpPr>
        <p:grpSpPr bwMode="auto">
          <a:xfrm>
            <a:off x="8853487" y="5695950"/>
            <a:ext cx="2257425" cy="660400"/>
            <a:chOff x="3984" y="3648"/>
            <a:chExt cx="1422" cy="416"/>
          </a:xfrm>
        </p:grpSpPr>
        <p:sp>
          <p:nvSpPr>
            <p:cNvPr id="281" name="Rectangle 5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58" name="Rectangle 6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59" name="Rectangle 7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0" name="Rectangle 8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1" name="Rectangle 9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2" name="Rectangle 10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3" name="Oval 11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4" name="Oval 12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5" name="Oval 13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6" name="Oval 14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7" name="Oval 15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8" name="Oval 16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9" name="Line 17"/>
            <p:cNvSpPr>
              <a:spLocks noChangeShapeType="1"/>
            </p:cNvSpPr>
            <p:nvPr/>
          </p:nvSpPr>
          <p:spPr bwMode="auto">
            <a:xfrm>
              <a:off x="4153" y="3879"/>
              <a:ext cx="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0" name="Freeform 18"/>
            <p:cNvSpPr>
              <a:spLocks/>
            </p:cNvSpPr>
            <p:nvPr/>
          </p:nvSpPr>
          <p:spPr bwMode="auto">
            <a:xfrm>
              <a:off x="4168" y="3859"/>
              <a:ext cx="27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1" name="Line 19"/>
            <p:cNvSpPr>
              <a:spLocks noChangeShapeType="1"/>
            </p:cNvSpPr>
            <p:nvPr/>
          </p:nvSpPr>
          <p:spPr bwMode="auto">
            <a:xfrm>
              <a:off x="4365" y="3913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2" name="Freeform 20"/>
            <p:cNvSpPr>
              <a:spLocks/>
            </p:cNvSpPr>
            <p:nvPr/>
          </p:nvSpPr>
          <p:spPr bwMode="auto">
            <a:xfrm>
              <a:off x="4398" y="3907"/>
              <a:ext cx="30" cy="39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3" name="Line 21"/>
            <p:cNvSpPr>
              <a:spLocks noChangeShapeType="1"/>
            </p:cNvSpPr>
            <p:nvPr/>
          </p:nvSpPr>
          <p:spPr bwMode="auto">
            <a:xfrm flipV="1">
              <a:off x="4365" y="3828"/>
              <a:ext cx="43" cy="1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4" name="Freeform 22"/>
            <p:cNvSpPr>
              <a:spLocks/>
            </p:cNvSpPr>
            <p:nvPr/>
          </p:nvSpPr>
          <p:spPr bwMode="auto">
            <a:xfrm>
              <a:off x="4398" y="3811"/>
              <a:ext cx="30" cy="40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5" name="Line 23"/>
            <p:cNvSpPr>
              <a:spLocks noChangeShapeType="1"/>
            </p:cNvSpPr>
            <p:nvPr/>
          </p:nvSpPr>
          <p:spPr bwMode="auto">
            <a:xfrm flipV="1">
              <a:off x="4513" y="3864"/>
              <a:ext cx="0" cy="3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6" name="Freeform 24"/>
            <p:cNvSpPr>
              <a:spLocks/>
            </p:cNvSpPr>
            <p:nvPr/>
          </p:nvSpPr>
          <p:spPr bwMode="auto">
            <a:xfrm>
              <a:off x="4499" y="3884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7" name="Freeform 25"/>
            <p:cNvSpPr>
              <a:spLocks/>
            </p:cNvSpPr>
            <p:nvPr/>
          </p:nvSpPr>
          <p:spPr bwMode="auto">
            <a:xfrm>
              <a:off x="4499" y="3833"/>
              <a:ext cx="28" cy="41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8" name="Line 26"/>
            <p:cNvSpPr>
              <a:spLocks noChangeShapeType="1"/>
            </p:cNvSpPr>
            <p:nvPr/>
          </p:nvSpPr>
          <p:spPr bwMode="auto">
            <a:xfrm flipV="1">
              <a:off x="4598" y="3921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9" name="Freeform 27"/>
            <p:cNvSpPr>
              <a:spLocks/>
            </p:cNvSpPr>
            <p:nvPr/>
          </p:nvSpPr>
          <p:spPr bwMode="auto">
            <a:xfrm>
              <a:off x="4631" y="3904"/>
              <a:ext cx="30" cy="39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0" name="Line 28"/>
            <p:cNvSpPr>
              <a:spLocks noChangeShapeType="1"/>
            </p:cNvSpPr>
            <p:nvPr/>
          </p:nvSpPr>
          <p:spPr bwMode="auto">
            <a:xfrm>
              <a:off x="4598" y="3820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1" name="Freeform 29"/>
            <p:cNvSpPr>
              <a:spLocks/>
            </p:cNvSpPr>
            <p:nvPr/>
          </p:nvSpPr>
          <p:spPr bwMode="auto">
            <a:xfrm>
              <a:off x="4631" y="3815"/>
              <a:ext cx="30" cy="39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2" name="Line 30"/>
            <p:cNvSpPr>
              <a:spLocks noChangeShapeType="1"/>
            </p:cNvSpPr>
            <p:nvPr/>
          </p:nvSpPr>
          <p:spPr bwMode="auto">
            <a:xfrm>
              <a:off x="4830" y="3882"/>
              <a:ext cx="6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3" name="Freeform 31"/>
            <p:cNvSpPr>
              <a:spLocks/>
            </p:cNvSpPr>
            <p:nvPr/>
          </p:nvSpPr>
          <p:spPr bwMode="auto">
            <a:xfrm>
              <a:off x="4887" y="3862"/>
              <a:ext cx="28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4" name="Line 32"/>
            <p:cNvSpPr>
              <a:spLocks noChangeShapeType="1"/>
            </p:cNvSpPr>
            <p:nvPr/>
          </p:nvSpPr>
          <p:spPr bwMode="auto">
            <a:xfrm>
              <a:off x="5117" y="3921"/>
              <a:ext cx="32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5" name="Freeform 33"/>
            <p:cNvSpPr>
              <a:spLocks/>
            </p:cNvSpPr>
            <p:nvPr/>
          </p:nvSpPr>
          <p:spPr bwMode="auto">
            <a:xfrm>
              <a:off x="5097" y="3886"/>
              <a:ext cx="31" cy="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6" name="Freeform 34"/>
            <p:cNvSpPr>
              <a:spLocks/>
            </p:cNvSpPr>
            <p:nvPr/>
          </p:nvSpPr>
          <p:spPr bwMode="auto">
            <a:xfrm>
              <a:off x="5138" y="3894"/>
              <a:ext cx="31" cy="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7" name="Line 35"/>
            <p:cNvSpPr>
              <a:spLocks noChangeShapeType="1"/>
            </p:cNvSpPr>
            <p:nvPr/>
          </p:nvSpPr>
          <p:spPr bwMode="auto">
            <a:xfrm flipV="1">
              <a:off x="5117" y="3827"/>
              <a:ext cx="32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8" name="Freeform 36"/>
            <p:cNvSpPr>
              <a:spLocks/>
            </p:cNvSpPr>
            <p:nvPr/>
          </p:nvSpPr>
          <p:spPr bwMode="auto">
            <a:xfrm>
              <a:off x="5097" y="3802"/>
              <a:ext cx="31" cy="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9" name="Freeform 37"/>
            <p:cNvSpPr>
              <a:spLocks/>
            </p:cNvSpPr>
            <p:nvPr/>
          </p:nvSpPr>
          <p:spPr bwMode="auto">
            <a:xfrm>
              <a:off x="5138" y="3793"/>
              <a:ext cx="31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0" name="Rectangle 38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1" name="Rectangle 39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2" name="Rectangle 40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3" name="Rectangle 41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4" name="Rectangle 42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5" name="Rectangle 43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6" name="Rectangle 44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7" name="Rectangle 45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8" name="Rectangle 46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9" name="Rectangle 47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0" name="Rectangle 48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1" name="Rectangle 49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2" name="Rectangle 50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3" name="Rectangle 51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4" name="Rectangle 52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5" name="Rectangle 53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" name="Rectangle 54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7" name="Rectangle 55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8" name="Rectangle 56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9" name="Rectangle 57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0" name="Freeform 58"/>
            <p:cNvSpPr>
              <a:spLocks/>
            </p:cNvSpPr>
            <p:nvPr/>
          </p:nvSpPr>
          <p:spPr bwMode="auto">
            <a:xfrm>
              <a:off x="4365" y="3679"/>
              <a:ext cx="1041" cy="385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1" name="Freeform 59"/>
            <p:cNvSpPr>
              <a:spLocks/>
            </p:cNvSpPr>
            <p:nvPr/>
          </p:nvSpPr>
          <p:spPr bwMode="auto">
            <a:xfrm>
              <a:off x="4406" y="3971"/>
              <a:ext cx="22" cy="32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2" name="Line 60"/>
            <p:cNvSpPr>
              <a:spLocks noChangeShapeType="1"/>
            </p:cNvSpPr>
            <p:nvPr/>
          </p:nvSpPr>
          <p:spPr bwMode="auto">
            <a:xfrm flipH="1">
              <a:off x="4170" y="3691"/>
              <a:ext cx="4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3" name="Freeform 61"/>
            <p:cNvSpPr>
              <a:spLocks/>
            </p:cNvSpPr>
            <p:nvPr/>
          </p:nvSpPr>
          <p:spPr bwMode="auto">
            <a:xfrm>
              <a:off x="4153" y="3675"/>
              <a:ext cx="23" cy="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4" name="Line 62"/>
            <p:cNvSpPr>
              <a:spLocks noChangeShapeType="1"/>
            </p:cNvSpPr>
            <p:nvPr/>
          </p:nvSpPr>
          <p:spPr bwMode="auto">
            <a:xfrm>
              <a:off x="4051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5" name="Freeform 63"/>
            <p:cNvSpPr>
              <a:spLocks/>
            </p:cNvSpPr>
            <p:nvPr/>
          </p:nvSpPr>
          <p:spPr bwMode="auto">
            <a:xfrm>
              <a:off x="4037" y="3792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6" name="Freeform 64"/>
            <p:cNvSpPr>
              <a:spLocks/>
            </p:cNvSpPr>
            <p:nvPr/>
          </p:nvSpPr>
          <p:spPr bwMode="auto">
            <a:xfrm>
              <a:off x="4128" y="3765"/>
              <a:ext cx="300" cy="25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7" name="Freeform 65"/>
            <p:cNvSpPr>
              <a:spLocks/>
            </p:cNvSpPr>
            <p:nvPr/>
          </p:nvSpPr>
          <p:spPr bwMode="auto">
            <a:xfrm>
              <a:off x="4117" y="3741"/>
              <a:ext cx="22" cy="3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8" name="Line 66"/>
            <p:cNvSpPr>
              <a:spLocks noChangeShapeType="1"/>
            </p:cNvSpPr>
            <p:nvPr/>
          </p:nvSpPr>
          <p:spPr bwMode="auto">
            <a:xfrm flipV="1">
              <a:off x="4737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9" name="Freeform 67"/>
            <p:cNvSpPr>
              <a:spLocks/>
            </p:cNvSpPr>
            <p:nvPr/>
          </p:nvSpPr>
          <p:spPr bwMode="auto">
            <a:xfrm>
              <a:off x="4723" y="3792"/>
              <a:ext cx="29" cy="41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0" name="Line 68"/>
            <p:cNvSpPr>
              <a:spLocks noChangeShapeType="1"/>
            </p:cNvSpPr>
            <p:nvPr/>
          </p:nvSpPr>
          <p:spPr bwMode="auto">
            <a:xfrm>
              <a:off x="4879" y="3760"/>
              <a:ext cx="36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1" name="Freeform 69"/>
            <p:cNvSpPr>
              <a:spLocks/>
            </p:cNvSpPr>
            <p:nvPr/>
          </p:nvSpPr>
          <p:spPr bwMode="auto">
            <a:xfrm>
              <a:off x="4862" y="3741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2" name="Line 70"/>
            <p:cNvSpPr>
              <a:spLocks noChangeShapeType="1"/>
            </p:cNvSpPr>
            <p:nvPr/>
          </p:nvSpPr>
          <p:spPr bwMode="auto">
            <a:xfrm>
              <a:off x="5338" y="3790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3" name="Freeform 71"/>
            <p:cNvSpPr>
              <a:spLocks/>
            </p:cNvSpPr>
            <p:nvPr/>
          </p:nvSpPr>
          <p:spPr bwMode="auto">
            <a:xfrm>
              <a:off x="5384" y="3773"/>
              <a:ext cx="22" cy="33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4" name="Line 72"/>
            <p:cNvSpPr>
              <a:spLocks noChangeShapeType="1"/>
            </p:cNvSpPr>
            <p:nvPr/>
          </p:nvSpPr>
          <p:spPr bwMode="auto">
            <a:xfrm>
              <a:off x="5338" y="3974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5" name="Freeform 73"/>
            <p:cNvSpPr>
              <a:spLocks/>
            </p:cNvSpPr>
            <p:nvPr/>
          </p:nvSpPr>
          <p:spPr bwMode="auto">
            <a:xfrm>
              <a:off x="5384" y="3958"/>
              <a:ext cx="22" cy="32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26" name="组合 425"/>
          <p:cNvGrpSpPr/>
          <p:nvPr/>
        </p:nvGrpSpPr>
        <p:grpSpPr>
          <a:xfrm>
            <a:off x="-72818" y="4419600"/>
            <a:ext cx="8302625" cy="2438400"/>
            <a:chOff x="384175" y="1447800"/>
            <a:chExt cx="8302625" cy="2438400"/>
          </a:xfrm>
        </p:grpSpPr>
        <p:sp>
          <p:nvSpPr>
            <p:cNvPr id="427" name="Rectangle 2"/>
            <p:cNvSpPr>
              <a:spLocks noChangeArrowheads="1"/>
            </p:cNvSpPr>
            <p:nvPr/>
          </p:nvSpPr>
          <p:spPr bwMode="auto">
            <a:xfrm>
              <a:off x="457200" y="1447800"/>
              <a:ext cx="5105400" cy="24384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SIMT</a:t>
              </a:r>
              <a:r>
                <a:rPr lang="zh-CN" altLang="en-US" sz="2400" b="1" dirty="0" smtClean="0">
                  <a:solidFill>
                    <a:srgbClr val="009900"/>
                  </a:solidFill>
                </a:rPr>
                <a:t>前端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428" name="Rectangle 4"/>
            <p:cNvSpPr>
              <a:spLocks noChangeArrowheads="1"/>
            </p:cNvSpPr>
            <p:nvPr/>
          </p:nvSpPr>
          <p:spPr bwMode="auto">
            <a:xfrm>
              <a:off x="5562600" y="1447800"/>
              <a:ext cx="3124200" cy="24384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2400" b="1" dirty="0" smtClean="0">
                  <a:solidFill>
                    <a:srgbClr val="FF9933"/>
                  </a:solidFill>
                </a:rPr>
                <a:t>SIMD</a:t>
              </a:r>
              <a:r>
                <a:rPr lang="zh-CN" altLang="en-US" sz="2400" b="1" dirty="0" smtClean="0">
                  <a:solidFill>
                    <a:srgbClr val="FF9933"/>
                  </a:solidFill>
                </a:rPr>
                <a:t>数据路径</a:t>
              </a:r>
              <a:endParaRPr lang="en-US" sz="2400" b="1" dirty="0">
                <a:solidFill>
                  <a:srgbClr val="FF9933"/>
                </a:solidFill>
              </a:endParaRPr>
            </a:p>
          </p:txBody>
        </p:sp>
        <p:grpSp>
          <p:nvGrpSpPr>
            <p:cNvPr id="429" name="Group 5"/>
            <p:cNvGrpSpPr>
              <a:grpSpLocks/>
            </p:cNvGrpSpPr>
            <p:nvPr/>
          </p:nvGrpSpPr>
          <p:grpSpPr bwMode="auto">
            <a:xfrm>
              <a:off x="561975" y="2073277"/>
              <a:ext cx="7867650" cy="1635125"/>
              <a:chOff x="354" y="2506"/>
              <a:chExt cx="4956" cy="1030"/>
            </a:xfrm>
          </p:grpSpPr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5" name="Rectangle 8"/>
              <p:cNvSpPr>
                <a:spLocks noChangeArrowheads="1"/>
              </p:cNvSpPr>
              <p:nvPr/>
            </p:nvSpPr>
            <p:spPr bwMode="auto">
              <a:xfrm>
                <a:off x="4736" y="2697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436" name="Rectangle 9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7" name="Rectangle 10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8" name="Rectangle 11"/>
              <p:cNvSpPr>
                <a:spLocks noChangeArrowheads="1"/>
              </p:cNvSpPr>
              <p:nvPr/>
            </p:nvSpPr>
            <p:spPr bwMode="auto">
              <a:xfrm>
                <a:off x="4713" y="272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439" name="Rectangle 12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0" name="Rectangle 13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1" name="Rectangle 14"/>
              <p:cNvSpPr>
                <a:spLocks noChangeArrowheads="1"/>
              </p:cNvSpPr>
              <p:nvPr/>
            </p:nvSpPr>
            <p:spPr bwMode="auto">
              <a:xfrm>
                <a:off x="4683" y="275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442" name="Oval 15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3" name="Oval 16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4" name="Oval 17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5" name="Oval 18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6" name="Oval 19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7" name="Oval 20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8" name="Line 21"/>
              <p:cNvSpPr>
                <a:spLocks noChangeShapeType="1"/>
              </p:cNvSpPr>
              <p:nvPr/>
            </p:nvSpPr>
            <p:spPr bwMode="auto">
              <a:xfrm>
                <a:off x="944" y="3092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9" name="Freeform 22"/>
              <p:cNvSpPr>
                <a:spLocks/>
              </p:cNvSpPr>
              <p:nvPr/>
            </p:nvSpPr>
            <p:spPr bwMode="auto">
              <a:xfrm>
                <a:off x="994" y="3043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0" name="Line 23"/>
              <p:cNvSpPr>
                <a:spLocks noChangeShapeType="1"/>
              </p:cNvSpPr>
              <p:nvPr/>
            </p:nvSpPr>
            <p:spPr bwMode="auto">
              <a:xfrm>
                <a:off x="1682" y="3173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1" name="Freeform 24"/>
              <p:cNvSpPr>
                <a:spLocks/>
              </p:cNvSpPr>
              <p:nvPr/>
            </p:nvSpPr>
            <p:spPr bwMode="auto">
              <a:xfrm>
                <a:off x="1796" y="3160"/>
                <a:ext cx="107" cy="94"/>
              </a:xfrm>
              <a:custGeom>
                <a:avLst/>
                <a:gdLst/>
                <a:ahLst/>
                <a:cxnLst>
                  <a:cxn ang="0">
                    <a:pos x="227" y="154"/>
                  </a:cxn>
                  <a:cxn ang="0">
                    <a:pos x="0" y="199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227" y="154"/>
                  </a:cxn>
                </a:cxnLst>
                <a:rect l="0" t="0" r="r" b="b"/>
                <a:pathLst>
                  <a:path w="227" h="199">
                    <a:moveTo>
                      <a:pt x="227" y="154"/>
                    </a:moveTo>
                    <a:lnTo>
                      <a:pt x="0" y="199"/>
                    </a:lnTo>
                    <a:cubicBezTo>
                      <a:pt x="49" y="145"/>
                      <a:pt x="69" y="71"/>
                      <a:pt x="55" y="0"/>
                    </a:cubicBezTo>
                    <a:lnTo>
                      <a:pt x="55" y="0"/>
                    </a:lnTo>
                    <a:lnTo>
                      <a:pt x="227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2" name="Line 25"/>
              <p:cNvSpPr>
                <a:spLocks noChangeShapeType="1"/>
              </p:cNvSpPr>
              <p:nvPr/>
            </p:nvSpPr>
            <p:spPr bwMode="auto">
              <a:xfrm flipV="1">
                <a:off x="1682" y="2970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3" name="Freeform 26"/>
              <p:cNvSpPr>
                <a:spLocks/>
              </p:cNvSpPr>
              <p:nvPr/>
            </p:nvSpPr>
            <p:spPr bwMode="auto">
              <a:xfrm>
                <a:off x="1796" y="2930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4" name="Line 27"/>
              <p:cNvSpPr>
                <a:spLocks noChangeShapeType="1"/>
              </p:cNvSpPr>
              <p:nvPr/>
            </p:nvSpPr>
            <p:spPr bwMode="auto">
              <a:xfrm flipV="1">
                <a:off x="2198" y="3055"/>
                <a:ext cx="0" cy="74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5" name="Freeform 28"/>
              <p:cNvSpPr>
                <a:spLocks/>
              </p:cNvSpPr>
              <p:nvPr/>
            </p:nvSpPr>
            <p:spPr bwMode="auto">
              <a:xfrm>
                <a:off x="2149" y="3105"/>
                <a:ext cx="98" cy="98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6" name="Freeform 29"/>
              <p:cNvSpPr>
                <a:spLocks/>
              </p:cNvSpPr>
              <p:nvPr/>
            </p:nvSpPr>
            <p:spPr bwMode="auto">
              <a:xfrm>
                <a:off x="2149" y="2981"/>
                <a:ext cx="98" cy="98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206" y="206"/>
                  </a:cxn>
                  <a:cxn ang="0">
                    <a:pos x="0" y="206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206" y="206"/>
                    </a:lnTo>
                    <a:cubicBezTo>
                      <a:pt x="141" y="174"/>
                      <a:pt x="65" y="174"/>
                      <a:pt x="0" y="206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7" name="Line 30"/>
              <p:cNvSpPr>
                <a:spLocks noChangeShapeType="1"/>
              </p:cNvSpPr>
              <p:nvPr/>
            </p:nvSpPr>
            <p:spPr bwMode="auto">
              <a:xfrm flipV="1">
                <a:off x="2493" y="3192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8" name="Freeform 31"/>
              <p:cNvSpPr>
                <a:spLocks/>
              </p:cNvSpPr>
              <p:nvPr/>
            </p:nvSpPr>
            <p:spPr bwMode="auto">
              <a:xfrm>
                <a:off x="2608" y="3151"/>
                <a:ext cx="106" cy="94"/>
              </a:xfrm>
              <a:custGeom>
                <a:avLst/>
                <a:gdLst/>
                <a:ahLst/>
                <a:cxnLst>
                  <a:cxn ang="0">
                    <a:pos x="226" y="45"/>
                  </a:cxn>
                  <a:cxn ang="0">
                    <a:pos x="54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6" y="45"/>
                  </a:cxn>
                </a:cxnLst>
                <a:rect l="0" t="0" r="r" b="b"/>
                <a:pathLst>
                  <a:path w="226" h="199">
                    <a:moveTo>
                      <a:pt x="226" y="45"/>
                    </a:moveTo>
                    <a:lnTo>
                      <a:pt x="54" y="199"/>
                    </a:lnTo>
                    <a:cubicBezTo>
                      <a:pt x="68" y="128"/>
                      <a:pt x="48" y="54"/>
                      <a:pt x="0" y="0"/>
                    </a:cubicBezTo>
                    <a:lnTo>
                      <a:pt x="0" y="0"/>
                    </a:lnTo>
                    <a:lnTo>
                      <a:pt x="22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9" name="Line 32"/>
              <p:cNvSpPr>
                <a:spLocks noChangeShapeType="1"/>
              </p:cNvSpPr>
              <p:nvPr/>
            </p:nvSpPr>
            <p:spPr bwMode="auto">
              <a:xfrm>
                <a:off x="2493" y="2951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0" name="Freeform 33"/>
              <p:cNvSpPr>
                <a:spLocks/>
              </p:cNvSpPr>
              <p:nvPr/>
            </p:nvSpPr>
            <p:spPr bwMode="auto">
              <a:xfrm>
                <a:off x="2608" y="2939"/>
                <a:ext cx="106" cy="94"/>
              </a:xfrm>
              <a:custGeom>
                <a:avLst/>
                <a:gdLst/>
                <a:ahLst/>
                <a:cxnLst>
                  <a:cxn ang="0">
                    <a:pos x="226" y="154"/>
                  </a:cxn>
                  <a:cxn ang="0">
                    <a:pos x="0" y="199"/>
                  </a:cxn>
                  <a:cxn ang="0">
                    <a:pos x="54" y="0"/>
                  </a:cxn>
                  <a:cxn ang="0">
                    <a:pos x="226" y="154"/>
                  </a:cxn>
                </a:cxnLst>
                <a:rect l="0" t="0" r="r" b="b"/>
                <a:pathLst>
                  <a:path w="226" h="199">
                    <a:moveTo>
                      <a:pt x="226" y="154"/>
                    </a:moveTo>
                    <a:lnTo>
                      <a:pt x="0" y="199"/>
                    </a:lnTo>
                    <a:cubicBezTo>
                      <a:pt x="48" y="145"/>
                      <a:pt x="68" y="71"/>
                      <a:pt x="54" y="0"/>
                    </a:cubicBezTo>
                    <a:lnTo>
                      <a:pt x="226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1" name="Line 34"/>
              <p:cNvSpPr>
                <a:spLocks noChangeShapeType="1"/>
              </p:cNvSpPr>
              <p:nvPr/>
            </p:nvSpPr>
            <p:spPr bwMode="auto">
              <a:xfrm>
                <a:off x="3304" y="3099"/>
                <a:ext cx="222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2" name="Freeform 35"/>
              <p:cNvSpPr>
                <a:spLocks/>
              </p:cNvSpPr>
              <p:nvPr/>
            </p:nvSpPr>
            <p:spPr bwMode="auto">
              <a:xfrm>
                <a:off x="3502" y="3051"/>
                <a:ext cx="97" cy="97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6">
                    <a:moveTo>
                      <a:pt x="206" y="103"/>
                    </a:moveTo>
                    <a:lnTo>
                      <a:pt x="0" y="206"/>
                    </a:lnTo>
                    <a:cubicBezTo>
                      <a:pt x="32" y="141"/>
                      <a:pt x="32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3" name="Line 36"/>
              <p:cNvSpPr>
                <a:spLocks noChangeShapeType="1"/>
              </p:cNvSpPr>
              <p:nvPr/>
            </p:nvSpPr>
            <p:spPr bwMode="auto">
              <a:xfrm>
                <a:off x="4302" y="3192"/>
                <a:ext cx="113" cy="27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4" name="Freeform 37"/>
              <p:cNvSpPr>
                <a:spLocks/>
              </p:cNvSpPr>
              <p:nvPr/>
            </p:nvSpPr>
            <p:spPr bwMode="auto">
              <a:xfrm>
                <a:off x="4233" y="3110"/>
                <a:ext cx="107" cy="172"/>
              </a:xfrm>
              <a:custGeom>
                <a:avLst/>
                <a:gdLst/>
                <a:ahLst/>
                <a:cxnLst>
                  <a:cxn ang="0">
                    <a:pos x="66" y="172"/>
                  </a:cxn>
                  <a:cxn ang="0">
                    <a:pos x="0" y="66"/>
                  </a:cxn>
                  <a:cxn ang="0">
                    <a:pos x="107" y="0"/>
                  </a:cxn>
                  <a:cxn ang="0">
                    <a:pos x="66" y="172"/>
                  </a:cxn>
                </a:cxnLst>
                <a:rect l="0" t="0" r="r" b="b"/>
                <a:pathLst>
                  <a:path w="107" h="172">
                    <a:moveTo>
                      <a:pt x="66" y="172"/>
                    </a:moveTo>
                    <a:lnTo>
                      <a:pt x="0" y="66"/>
                    </a:lnTo>
                    <a:lnTo>
                      <a:pt x="107" y="0"/>
                    </a:lnTo>
                    <a:lnTo>
                      <a:pt x="6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5" name="Freeform 38"/>
              <p:cNvSpPr>
                <a:spLocks/>
              </p:cNvSpPr>
              <p:nvPr/>
            </p:nvSpPr>
            <p:spPr bwMode="auto">
              <a:xfrm>
                <a:off x="4377" y="3129"/>
                <a:ext cx="107" cy="17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07" y="107"/>
                  </a:cxn>
                  <a:cxn ang="0">
                    <a:pos x="0" y="172"/>
                  </a:cxn>
                  <a:cxn ang="0">
                    <a:pos x="42" y="0"/>
                  </a:cxn>
                </a:cxnLst>
                <a:rect l="0" t="0" r="r" b="b"/>
                <a:pathLst>
                  <a:path w="107" h="172">
                    <a:moveTo>
                      <a:pt x="42" y="0"/>
                    </a:moveTo>
                    <a:lnTo>
                      <a:pt x="107" y="107"/>
                    </a:lnTo>
                    <a:lnTo>
                      <a:pt x="0" y="17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6" name="Line 39"/>
              <p:cNvSpPr>
                <a:spLocks noChangeShapeType="1"/>
              </p:cNvSpPr>
              <p:nvPr/>
            </p:nvSpPr>
            <p:spPr bwMode="auto">
              <a:xfrm flipV="1">
                <a:off x="4302" y="2967"/>
                <a:ext cx="114" cy="30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7" name="Freeform 40"/>
              <p:cNvSpPr>
                <a:spLocks/>
              </p:cNvSpPr>
              <p:nvPr/>
            </p:nvSpPr>
            <p:spPr bwMode="auto">
              <a:xfrm>
                <a:off x="4233" y="2907"/>
                <a:ext cx="109" cy="171"/>
              </a:xfrm>
              <a:custGeom>
                <a:avLst/>
                <a:gdLst/>
                <a:ahLst/>
                <a:cxnLst>
                  <a:cxn ang="0">
                    <a:pos x="109" y="171"/>
                  </a:cxn>
                  <a:cxn ang="0">
                    <a:pos x="0" y="108"/>
                  </a:cxn>
                  <a:cxn ang="0">
                    <a:pos x="64" y="0"/>
                  </a:cxn>
                  <a:cxn ang="0">
                    <a:pos x="109" y="171"/>
                  </a:cxn>
                </a:cxnLst>
                <a:rect l="0" t="0" r="r" b="b"/>
                <a:pathLst>
                  <a:path w="109" h="171">
                    <a:moveTo>
                      <a:pt x="109" y="171"/>
                    </a:moveTo>
                    <a:lnTo>
                      <a:pt x="0" y="108"/>
                    </a:lnTo>
                    <a:lnTo>
                      <a:pt x="64" y="0"/>
                    </a:lnTo>
                    <a:lnTo>
                      <a:pt x="109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8" name="Freeform 41"/>
              <p:cNvSpPr>
                <a:spLocks/>
              </p:cNvSpPr>
              <p:nvPr/>
            </p:nvSpPr>
            <p:spPr bwMode="auto">
              <a:xfrm>
                <a:off x="4376" y="2885"/>
                <a:ext cx="108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64"/>
                  </a:cxn>
                  <a:cxn ang="0">
                    <a:pos x="45" y="172"/>
                  </a:cxn>
                  <a:cxn ang="0">
                    <a:pos x="0" y="0"/>
                  </a:cxn>
                </a:cxnLst>
                <a:rect l="0" t="0" r="r" b="b"/>
                <a:pathLst>
                  <a:path w="108" h="172">
                    <a:moveTo>
                      <a:pt x="0" y="0"/>
                    </a:moveTo>
                    <a:lnTo>
                      <a:pt x="108" y="64"/>
                    </a:lnTo>
                    <a:lnTo>
                      <a:pt x="45" y="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9" name="Rectangle 42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70" name="Rectangle 43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71" name="Rectangle 44"/>
              <p:cNvSpPr>
                <a:spLocks noChangeArrowheads="1"/>
              </p:cNvSpPr>
              <p:nvPr/>
            </p:nvSpPr>
            <p:spPr bwMode="auto">
              <a:xfrm>
                <a:off x="427" y="3007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I-Cache</a:t>
                </a:r>
                <a:endParaRPr lang="en-US" dirty="0"/>
              </a:p>
            </p:txBody>
          </p:sp>
          <p:sp>
            <p:nvSpPr>
              <p:cNvPr id="472" name="Rectangle 45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73" name="Rectangle 46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74" name="Rectangle 47"/>
              <p:cNvSpPr>
                <a:spLocks noChangeArrowheads="1"/>
              </p:cNvSpPr>
              <p:nvPr/>
            </p:nvSpPr>
            <p:spPr bwMode="auto">
              <a:xfrm>
                <a:off x="1230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475" name="Rectangle 48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76" name="Rectangle 49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77" name="Rectangle 50"/>
              <p:cNvSpPr>
                <a:spLocks noChangeArrowheads="1"/>
              </p:cNvSpPr>
              <p:nvPr/>
            </p:nvSpPr>
            <p:spPr bwMode="auto">
              <a:xfrm>
                <a:off x="1976" y="2788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478" name="Rectangle 51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79" name="Rectangle 52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0" name="Rectangle 53"/>
              <p:cNvSpPr>
                <a:spLocks noChangeArrowheads="1"/>
              </p:cNvSpPr>
              <p:nvPr/>
            </p:nvSpPr>
            <p:spPr bwMode="auto">
              <a:xfrm>
                <a:off x="2008" y="32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记分牌</a:t>
                </a:r>
                <a:endParaRPr lang="en-US" dirty="0"/>
              </a:p>
            </p:txBody>
          </p:sp>
          <p:sp>
            <p:nvSpPr>
              <p:cNvPr id="481" name="Rectangle 55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2" name="Rectangle 56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3" name="Rectangle 57"/>
              <p:cNvSpPr>
                <a:spLocks noChangeArrowheads="1"/>
              </p:cNvSpPr>
              <p:nvPr/>
            </p:nvSpPr>
            <p:spPr bwMode="auto">
              <a:xfrm>
                <a:off x="2846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发射</a:t>
                </a:r>
                <a:endParaRPr lang="en-US" dirty="0"/>
              </a:p>
            </p:txBody>
          </p:sp>
          <p:sp>
            <p:nvSpPr>
              <p:cNvPr id="484" name="Rectangle 58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5" name="Rectangle 59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6" name="Rectangle 60"/>
              <p:cNvSpPr>
                <a:spLocks noChangeArrowheads="1"/>
              </p:cNvSpPr>
              <p:nvPr/>
            </p:nvSpPr>
            <p:spPr bwMode="auto">
              <a:xfrm>
                <a:off x="3707" y="29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操作数</a:t>
                </a:r>
                <a:endParaRPr lang="en-US" dirty="0"/>
              </a:p>
            </p:txBody>
          </p:sp>
          <p:sp>
            <p:nvSpPr>
              <p:cNvPr id="487" name="Rectangle 61"/>
              <p:cNvSpPr>
                <a:spLocks noChangeArrowheads="1"/>
              </p:cNvSpPr>
              <p:nvPr/>
            </p:nvSpPr>
            <p:spPr bwMode="auto">
              <a:xfrm>
                <a:off x="3711" y="3090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收集器</a:t>
                </a:r>
                <a:endParaRPr lang="en-US" dirty="0"/>
              </a:p>
            </p:txBody>
          </p:sp>
          <p:sp>
            <p:nvSpPr>
              <p:cNvPr id="488" name="Rectangle 62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9" name="Rectangle 63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0" name="Rectangle 64"/>
              <p:cNvSpPr>
                <a:spLocks noChangeArrowheads="1"/>
              </p:cNvSpPr>
              <p:nvPr/>
            </p:nvSpPr>
            <p:spPr bwMode="auto">
              <a:xfrm>
                <a:off x="4630" y="3219"/>
                <a:ext cx="2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491" name="Rectangle 65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2" name="Rectangle 66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3" name="Rectangle 67"/>
              <p:cNvSpPr>
                <a:spLocks noChangeArrowheads="1"/>
              </p:cNvSpPr>
              <p:nvPr/>
            </p:nvSpPr>
            <p:spPr bwMode="auto">
              <a:xfrm>
                <a:off x="4652" y="278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494" name="Rectangle 68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5" name="Rectangle 69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6" name="Rectangle 70"/>
              <p:cNvSpPr>
                <a:spLocks noChangeArrowheads="1"/>
              </p:cNvSpPr>
              <p:nvPr/>
            </p:nvSpPr>
            <p:spPr bwMode="auto">
              <a:xfrm>
                <a:off x="504" y="2581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497" name="Rectangle 71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8" name="Rectangle 72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9" name="Rectangle 73"/>
              <p:cNvSpPr>
                <a:spLocks noChangeArrowheads="1"/>
              </p:cNvSpPr>
              <p:nvPr/>
            </p:nvSpPr>
            <p:spPr bwMode="auto">
              <a:xfrm>
                <a:off x="2690" y="2569"/>
                <a:ext cx="62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SIMT-</a:t>
                </a: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堆栈</a:t>
                </a:r>
                <a:endParaRPr lang="en-US" dirty="0"/>
              </a:p>
            </p:txBody>
          </p:sp>
          <p:sp>
            <p:nvSpPr>
              <p:cNvPr id="500" name="Freeform 74"/>
              <p:cNvSpPr>
                <a:spLocks/>
              </p:cNvSpPr>
              <p:nvPr/>
            </p:nvSpPr>
            <p:spPr bwMode="auto">
              <a:xfrm>
                <a:off x="1682" y="2612"/>
                <a:ext cx="3628" cy="924"/>
              </a:xfrm>
              <a:custGeom>
                <a:avLst/>
                <a:gdLst/>
                <a:ahLst/>
                <a:cxnLst>
                  <a:cxn ang="0">
                    <a:pos x="1733" y="0"/>
                  </a:cxn>
                  <a:cxn ang="0">
                    <a:pos x="3628" y="0"/>
                  </a:cxn>
                  <a:cxn ang="0">
                    <a:pos x="3628" y="924"/>
                  </a:cxn>
                  <a:cxn ang="0">
                    <a:pos x="0" y="924"/>
                  </a:cxn>
                  <a:cxn ang="0">
                    <a:pos x="0" y="739"/>
                  </a:cxn>
                  <a:cxn ang="0">
                    <a:pos x="162" y="739"/>
                  </a:cxn>
                </a:cxnLst>
                <a:rect l="0" t="0" r="r" b="b"/>
                <a:pathLst>
                  <a:path w="3628" h="924">
                    <a:moveTo>
                      <a:pt x="1733" y="0"/>
                    </a:moveTo>
                    <a:lnTo>
                      <a:pt x="3628" y="0"/>
                    </a:lnTo>
                    <a:lnTo>
                      <a:pt x="3628" y="924"/>
                    </a:lnTo>
                    <a:lnTo>
                      <a:pt x="0" y="924"/>
                    </a:lnTo>
                    <a:lnTo>
                      <a:pt x="0" y="739"/>
                    </a:lnTo>
                    <a:lnTo>
                      <a:pt x="162" y="739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1" name="Freeform 75"/>
              <p:cNvSpPr>
                <a:spLocks/>
              </p:cNvSpPr>
              <p:nvPr/>
            </p:nvSpPr>
            <p:spPr bwMode="auto">
              <a:xfrm>
                <a:off x="1826" y="3312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5" y="112"/>
                      <a:pt x="25" y="51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2" name="Line 76"/>
              <p:cNvSpPr>
                <a:spLocks noChangeShapeType="1"/>
              </p:cNvSpPr>
              <p:nvPr/>
            </p:nvSpPr>
            <p:spPr bwMode="auto">
              <a:xfrm flipH="1">
                <a:off x="1003" y="2642"/>
                <a:ext cx="1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" name="Freeform 77"/>
              <p:cNvSpPr>
                <a:spLocks/>
              </p:cNvSpPr>
              <p:nvPr/>
            </p:nvSpPr>
            <p:spPr bwMode="auto">
              <a:xfrm>
                <a:off x="944" y="2603"/>
                <a:ext cx="78" cy="7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64" y="0"/>
                  </a:cxn>
                  <a:cxn ang="0">
                    <a:pos x="164" y="164"/>
                  </a:cxn>
                  <a:cxn ang="0">
                    <a:pos x="164" y="164"/>
                  </a:cxn>
                  <a:cxn ang="0">
                    <a:pos x="0" y="82"/>
                  </a:cxn>
                </a:cxnLst>
                <a:rect l="0" t="0" r="r" b="b"/>
                <a:pathLst>
                  <a:path w="164" h="164">
                    <a:moveTo>
                      <a:pt x="0" y="82"/>
                    </a:moveTo>
                    <a:lnTo>
                      <a:pt x="164" y="0"/>
                    </a:lnTo>
                    <a:cubicBezTo>
                      <a:pt x="138" y="51"/>
                      <a:pt x="138" y="112"/>
                      <a:pt x="164" y="164"/>
                    </a:cubicBezTo>
                    <a:lnTo>
                      <a:pt x="164" y="16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4" name="Line 78"/>
              <p:cNvSpPr>
                <a:spLocks noChangeShapeType="1"/>
              </p:cNvSpPr>
              <p:nvPr/>
            </p:nvSpPr>
            <p:spPr bwMode="auto">
              <a:xfrm>
                <a:off x="586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5" name="Freeform 79"/>
              <p:cNvSpPr>
                <a:spLocks/>
              </p:cNvSpPr>
              <p:nvPr/>
            </p:nvSpPr>
            <p:spPr bwMode="auto">
              <a:xfrm>
                <a:off x="538" y="2884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6" name="Freeform 80"/>
              <p:cNvSpPr>
                <a:spLocks/>
              </p:cNvSpPr>
              <p:nvPr/>
            </p:nvSpPr>
            <p:spPr bwMode="auto">
              <a:xfrm>
                <a:off x="856" y="2818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7" name="Freeform 81"/>
              <p:cNvSpPr>
                <a:spLocks/>
              </p:cNvSpPr>
              <p:nvPr/>
            </p:nvSpPr>
            <p:spPr bwMode="auto">
              <a:xfrm>
                <a:off x="817" y="2760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8" name="Line 82"/>
              <p:cNvSpPr>
                <a:spLocks noChangeShapeType="1"/>
              </p:cNvSpPr>
              <p:nvPr/>
            </p:nvSpPr>
            <p:spPr bwMode="auto">
              <a:xfrm flipV="1">
                <a:off x="2980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9" name="Freeform 83"/>
              <p:cNvSpPr>
                <a:spLocks/>
              </p:cNvSpPr>
              <p:nvPr/>
            </p:nvSpPr>
            <p:spPr bwMode="auto">
              <a:xfrm>
                <a:off x="2931" y="2884"/>
                <a:ext cx="98" cy="97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0" y="0"/>
                  </a:cxn>
                  <a:cxn ang="0">
                    <a:pos x="207" y="0"/>
                  </a:cxn>
                  <a:cxn ang="0">
                    <a:pos x="207" y="0"/>
                  </a:cxn>
                  <a:cxn ang="0">
                    <a:pos x="104" y="207"/>
                  </a:cxn>
                </a:cxnLst>
                <a:rect l="0" t="0" r="r" b="b"/>
                <a:pathLst>
                  <a:path w="207" h="207">
                    <a:moveTo>
                      <a:pt x="104" y="207"/>
                    </a:moveTo>
                    <a:lnTo>
                      <a:pt x="0" y="0"/>
                    </a:lnTo>
                    <a:cubicBezTo>
                      <a:pt x="65" y="33"/>
                      <a:pt x="142" y="33"/>
                      <a:pt x="207" y="0"/>
                    </a:cubicBezTo>
                    <a:lnTo>
                      <a:pt x="207" y="0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0" name="Rectangle 84"/>
              <p:cNvSpPr>
                <a:spLocks noChangeArrowheads="1"/>
              </p:cNvSpPr>
              <p:nvPr/>
            </p:nvSpPr>
            <p:spPr bwMode="auto">
              <a:xfrm>
                <a:off x="2747" y="3386"/>
                <a:ext cx="55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Done (WID)</a:t>
                </a:r>
                <a:endParaRPr lang="en-US"/>
              </a:p>
            </p:txBody>
          </p:sp>
          <p:sp>
            <p:nvSpPr>
              <p:cNvPr id="511" name="Rectangle 85"/>
              <p:cNvSpPr>
                <a:spLocks noChangeArrowheads="1"/>
              </p:cNvSpPr>
              <p:nvPr/>
            </p:nvSpPr>
            <p:spPr bwMode="auto">
              <a:xfrm>
                <a:off x="1213" y="275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512" name="Rectangle 86"/>
              <p:cNvSpPr>
                <a:spLocks noChangeArrowheads="1"/>
              </p:cNvSpPr>
              <p:nvPr/>
            </p:nvSpPr>
            <p:spPr bwMode="auto">
              <a:xfrm>
                <a:off x="1515" y="2506"/>
                <a:ext cx="54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分支目标</a:t>
                </a:r>
                <a:r>
                  <a:rPr lang="en-US" sz="1300" dirty="0" smtClean="0">
                    <a:solidFill>
                      <a:srgbClr val="000000"/>
                    </a:solidFill>
                  </a:rPr>
                  <a:t>PC</a:t>
                </a:r>
                <a:endParaRPr lang="en-US" dirty="0"/>
              </a:p>
            </p:txBody>
          </p:sp>
          <p:sp>
            <p:nvSpPr>
              <p:cNvPr id="513" name="Line 87"/>
              <p:cNvSpPr>
                <a:spLocks noChangeShapeType="1"/>
              </p:cNvSpPr>
              <p:nvPr/>
            </p:nvSpPr>
            <p:spPr bwMode="auto">
              <a:xfrm>
                <a:off x="3472" y="2806"/>
                <a:ext cx="127" cy="10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4" name="Freeform 88"/>
              <p:cNvSpPr>
                <a:spLocks/>
              </p:cNvSpPr>
              <p:nvPr/>
            </p:nvSpPr>
            <p:spPr bwMode="auto">
              <a:xfrm>
                <a:off x="3415" y="2760"/>
                <a:ext cx="106" cy="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5" y="48"/>
                  </a:cxn>
                  <a:cxn ang="0">
                    <a:pos x="96" y="209"/>
                  </a:cxn>
                  <a:cxn ang="0">
                    <a:pos x="96" y="209"/>
                  </a:cxn>
                  <a:cxn ang="0">
                    <a:pos x="0" y="0"/>
                  </a:cxn>
                </a:cxnLst>
                <a:rect l="0" t="0" r="r" b="b"/>
                <a:pathLst>
                  <a:path w="225" h="209">
                    <a:moveTo>
                      <a:pt x="0" y="0"/>
                    </a:moveTo>
                    <a:lnTo>
                      <a:pt x="225" y="48"/>
                    </a:lnTo>
                    <a:cubicBezTo>
                      <a:pt x="159" y="79"/>
                      <a:pt x="111" y="138"/>
                      <a:pt x="96" y="209"/>
                    </a:cubicBezTo>
                    <a:lnTo>
                      <a:pt x="96" y="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5" name="Rectangle 89"/>
              <p:cNvSpPr>
                <a:spLocks noChangeArrowheads="1"/>
              </p:cNvSpPr>
              <p:nvPr/>
            </p:nvSpPr>
            <p:spPr bwMode="auto">
              <a:xfrm>
                <a:off x="3549" y="277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预测</a:t>
                </a:r>
                <a:endParaRPr lang="en-US" dirty="0"/>
              </a:p>
            </p:txBody>
          </p:sp>
          <p:sp>
            <p:nvSpPr>
              <p:cNvPr id="516" name="Line 90"/>
              <p:cNvSpPr>
                <a:spLocks noChangeShapeType="1"/>
              </p:cNvSpPr>
              <p:nvPr/>
            </p:nvSpPr>
            <p:spPr bwMode="auto">
              <a:xfrm>
                <a:off x="5074" y="2878"/>
                <a:ext cx="1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7" name="Freeform 91"/>
              <p:cNvSpPr>
                <a:spLocks/>
              </p:cNvSpPr>
              <p:nvPr/>
            </p:nvSpPr>
            <p:spPr bwMode="auto">
              <a:xfrm>
                <a:off x="5233" y="2839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8" name="Line 92"/>
              <p:cNvSpPr>
                <a:spLocks noChangeShapeType="1"/>
              </p:cNvSpPr>
              <p:nvPr/>
            </p:nvSpPr>
            <p:spPr bwMode="auto">
              <a:xfrm>
                <a:off x="5074" y="3319"/>
                <a:ext cx="177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9" name="Freeform 93"/>
              <p:cNvSpPr>
                <a:spLocks/>
              </p:cNvSpPr>
              <p:nvPr/>
            </p:nvSpPr>
            <p:spPr bwMode="auto">
              <a:xfrm>
                <a:off x="5233" y="3282"/>
                <a:ext cx="77" cy="77"/>
              </a:xfrm>
              <a:custGeom>
                <a:avLst/>
                <a:gdLst/>
                <a:ahLst/>
                <a:cxnLst>
                  <a:cxn ang="0">
                    <a:pos x="164" y="83"/>
                  </a:cxn>
                  <a:cxn ang="0">
                    <a:pos x="0" y="164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4" y="83"/>
                  </a:cxn>
                </a:cxnLst>
                <a:rect l="0" t="0" r="r" b="b"/>
                <a:pathLst>
                  <a:path w="164" h="164">
                    <a:moveTo>
                      <a:pt x="164" y="83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1" y="0"/>
                    </a:cubicBezTo>
                    <a:lnTo>
                      <a:pt x="1" y="0"/>
                    </a:lnTo>
                    <a:lnTo>
                      <a:pt x="164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20" name="Rectangle 94"/>
              <p:cNvSpPr>
                <a:spLocks noChangeArrowheads="1"/>
              </p:cNvSpPr>
              <p:nvPr/>
            </p:nvSpPr>
            <p:spPr bwMode="auto">
              <a:xfrm>
                <a:off x="3020" y="2758"/>
                <a:ext cx="2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Active</a:t>
                </a:r>
                <a:endParaRPr lang="en-US"/>
              </a:p>
            </p:txBody>
          </p:sp>
          <p:sp>
            <p:nvSpPr>
              <p:cNvPr id="521" name="Rectangle 95"/>
              <p:cNvSpPr>
                <a:spLocks noChangeArrowheads="1"/>
              </p:cNvSpPr>
              <p:nvPr/>
            </p:nvSpPr>
            <p:spPr bwMode="auto">
              <a:xfrm>
                <a:off x="3035" y="2841"/>
                <a:ext cx="2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dirty="0" smtClean="0">
                    <a:solidFill>
                      <a:srgbClr val="000000"/>
                    </a:solidFill>
                  </a:rPr>
                  <a:t>Mask</a:t>
                </a:r>
                <a:endParaRPr lang="en-US" dirty="0"/>
              </a:p>
            </p:txBody>
          </p:sp>
        </p:grpSp>
        <p:sp>
          <p:nvSpPr>
            <p:cNvPr id="430" name="Rectangle 97"/>
            <p:cNvSpPr>
              <a:spLocks noChangeArrowheads="1"/>
            </p:cNvSpPr>
            <p:nvPr/>
          </p:nvSpPr>
          <p:spPr bwMode="auto">
            <a:xfrm>
              <a:off x="384175" y="1834437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调度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器 </a:t>
              </a:r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1" name="Rectangle 98"/>
            <p:cNvSpPr>
              <a:spLocks noChangeArrowheads="1"/>
            </p:cNvSpPr>
            <p:nvPr/>
          </p:nvSpPr>
          <p:spPr bwMode="auto">
            <a:xfrm>
              <a:off x="4114800" y="3124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 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2" name="Rectangle 99"/>
            <p:cNvSpPr>
              <a:spLocks noChangeArrowheads="1"/>
            </p:cNvSpPr>
            <p:nvPr/>
          </p:nvSpPr>
          <p:spPr bwMode="auto">
            <a:xfrm>
              <a:off x="6019800" y="2362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2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B78-908D-48FC-982D-CA47F84F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5480" cy="1325563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（四）</a:t>
            </a:r>
            <a:r>
              <a:rPr lang="en-US" altLang="zh-CN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SIMT</a:t>
            </a:r>
            <a:r>
              <a:rPr lang="zh-CN" altLang="en-US" dirty="0" smtClean="0">
                <a:latin typeface="苹方 常规" panose="020B0300000000000000" pitchFamily="34" charset="-122"/>
                <a:ea typeface="苹方 常规" panose="020B0300000000000000" pitchFamily="34" charset="-122"/>
              </a:rPr>
              <a:t>堆栈</a:t>
            </a:r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A5BD-588E-4CC8-BE17-DCBB01C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FC2F-9F3E-40BA-BF15-0F7774B3E1B8}" type="slidenum">
              <a:rPr lang="en-US" smtClean="0"/>
              <a:t>9</a:t>
            </a:fld>
            <a:endParaRPr lang="en-US"/>
          </a:p>
        </p:txBody>
      </p: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1935480" y="9151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220" name="Group 144"/>
          <p:cNvGrpSpPr>
            <a:grpSpLocks/>
          </p:cNvGrpSpPr>
          <p:nvPr/>
        </p:nvGrpSpPr>
        <p:grpSpPr bwMode="auto">
          <a:xfrm>
            <a:off x="8853487" y="5695950"/>
            <a:ext cx="2257425" cy="660400"/>
            <a:chOff x="3984" y="3648"/>
            <a:chExt cx="1422" cy="416"/>
          </a:xfrm>
        </p:grpSpPr>
        <p:sp>
          <p:nvSpPr>
            <p:cNvPr id="260" name="Rectangle 75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1" name="Rectangle 76"/>
            <p:cNvSpPr>
              <a:spLocks noChangeArrowheads="1"/>
            </p:cNvSpPr>
            <p:nvPr/>
          </p:nvSpPr>
          <p:spPr bwMode="auto">
            <a:xfrm>
              <a:off x="5195" y="3703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58" name="Rectangle 77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59" name="Rectangle 78"/>
            <p:cNvSpPr>
              <a:spLocks noChangeArrowheads="1"/>
            </p:cNvSpPr>
            <p:nvPr/>
          </p:nvSpPr>
          <p:spPr bwMode="auto">
            <a:xfrm>
              <a:off x="5186" y="3716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0" name="Rectangle 79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1" name="Rectangle 80"/>
            <p:cNvSpPr>
              <a:spLocks noChangeArrowheads="1"/>
            </p:cNvSpPr>
            <p:nvPr/>
          </p:nvSpPr>
          <p:spPr bwMode="auto">
            <a:xfrm>
              <a:off x="5178" y="3728"/>
              <a:ext cx="169" cy="93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2" name="Oval 81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3" name="Oval 82"/>
            <p:cNvSpPr>
              <a:spLocks noChangeArrowheads="1"/>
            </p:cNvSpPr>
            <p:nvPr/>
          </p:nvSpPr>
          <p:spPr bwMode="auto">
            <a:xfrm>
              <a:off x="5368" y="3743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4" name="Oval 83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5" name="Oval 84"/>
            <p:cNvSpPr>
              <a:spLocks noChangeArrowheads="1"/>
            </p:cNvSpPr>
            <p:nvPr/>
          </p:nvSpPr>
          <p:spPr bwMode="auto">
            <a:xfrm>
              <a:off x="5374" y="3734"/>
              <a:ext cx="4" cy="7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6" name="Oval 85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7" name="Oval 86"/>
            <p:cNvSpPr>
              <a:spLocks noChangeArrowheads="1"/>
            </p:cNvSpPr>
            <p:nvPr/>
          </p:nvSpPr>
          <p:spPr bwMode="auto">
            <a:xfrm>
              <a:off x="5381" y="3725"/>
              <a:ext cx="4" cy="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8" name="Line 87"/>
            <p:cNvSpPr>
              <a:spLocks noChangeShapeType="1"/>
            </p:cNvSpPr>
            <p:nvPr/>
          </p:nvSpPr>
          <p:spPr bwMode="auto">
            <a:xfrm>
              <a:off x="4153" y="3879"/>
              <a:ext cx="22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9" name="Freeform 88"/>
            <p:cNvSpPr>
              <a:spLocks/>
            </p:cNvSpPr>
            <p:nvPr/>
          </p:nvSpPr>
          <p:spPr bwMode="auto">
            <a:xfrm>
              <a:off x="4168" y="3859"/>
              <a:ext cx="27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7">
                  <a:moveTo>
                    <a:pt x="206" y="103"/>
                  </a:moveTo>
                  <a:lnTo>
                    <a:pt x="0" y="207"/>
                  </a:lnTo>
                  <a:cubicBezTo>
                    <a:pt x="33" y="142"/>
                    <a:pt x="33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0" name="Line 89"/>
            <p:cNvSpPr>
              <a:spLocks noChangeShapeType="1"/>
            </p:cNvSpPr>
            <p:nvPr/>
          </p:nvSpPr>
          <p:spPr bwMode="auto">
            <a:xfrm>
              <a:off x="4365" y="3913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1" name="Freeform 90"/>
            <p:cNvSpPr>
              <a:spLocks/>
            </p:cNvSpPr>
            <p:nvPr/>
          </p:nvSpPr>
          <p:spPr bwMode="auto">
            <a:xfrm>
              <a:off x="4398" y="3907"/>
              <a:ext cx="30" cy="39"/>
            </a:xfrm>
            <a:custGeom>
              <a:avLst/>
              <a:gdLst/>
              <a:ahLst/>
              <a:cxnLst>
                <a:cxn ang="0">
                  <a:pos x="227" y="154"/>
                </a:cxn>
                <a:cxn ang="0">
                  <a:pos x="0" y="199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227" y="154"/>
                </a:cxn>
              </a:cxnLst>
              <a:rect l="0" t="0" r="r" b="b"/>
              <a:pathLst>
                <a:path w="227" h="199">
                  <a:moveTo>
                    <a:pt x="227" y="154"/>
                  </a:moveTo>
                  <a:lnTo>
                    <a:pt x="0" y="199"/>
                  </a:lnTo>
                  <a:cubicBezTo>
                    <a:pt x="49" y="145"/>
                    <a:pt x="69" y="71"/>
                    <a:pt x="55" y="0"/>
                  </a:cubicBezTo>
                  <a:lnTo>
                    <a:pt x="55" y="0"/>
                  </a:lnTo>
                  <a:lnTo>
                    <a:pt x="227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2" name="Line 91"/>
            <p:cNvSpPr>
              <a:spLocks noChangeShapeType="1"/>
            </p:cNvSpPr>
            <p:nvPr/>
          </p:nvSpPr>
          <p:spPr bwMode="auto">
            <a:xfrm flipV="1">
              <a:off x="4365" y="3828"/>
              <a:ext cx="43" cy="1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3" name="Freeform 92"/>
            <p:cNvSpPr>
              <a:spLocks/>
            </p:cNvSpPr>
            <p:nvPr/>
          </p:nvSpPr>
          <p:spPr bwMode="auto">
            <a:xfrm>
              <a:off x="4398" y="3811"/>
              <a:ext cx="30" cy="40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55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7" y="45"/>
                </a:cxn>
              </a:cxnLst>
              <a:rect l="0" t="0" r="r" b="b"/>
              <a:pathLst>
                <a:path w="227" h="199">
                  <a:moveTo>
                    <a:pt x="227" y="45"/>
                  </a:moveTo>
                  <a:lnTo>
                    <a:pt x="55" y="199"/>
                  </a:lnTo>
                  <a:cubicBezTo>
                    <a:pt x="69" y="128"/>
                    <a:pt x="49" y="54"/>
                    <a:pt x="0" y="0"/>
                  </a:cubicBezTo>
                  <a:lnTo>
                    <a:pt x="0" y="0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4" name="Line 93"/>
            <p:cNvSpPr>
              <a:spLocks noChangeShapeType="1"/>
            </p:cNvSpPr>
            <p:nvPr/>
          </p:nvSpPr>
          <p:spPr bwMode="auto">
            <a:xfrm flipV="1">
              <a:off x="4513" y="3864"/>
              <a:ext cx="0" cy="3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5" name="Freeform 94"/>
            <p:cNvSpPr>
              <a:spLocks/>
            </p:cNvSpPr>
            <p:nvPr/>
          </p:nvSpPr>
          <p:spPr bwMode="auto">
            <a:xfrm>
              <a:off x="4499" y="3884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6" name="Freeform 95"/>
            <p:cNvSpPr>
              <a:spLocks/>
            </p:cNvSpPr>
            <p:nvPr/>
          </p:nvSpPr>
          <p:spPr bwMode="auto">
            <a:xfrm>
              <a:off x="4499" y="3833"/>
              <a:ext cx="28" cy="41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206" y="206"/>
                </a:cxn>
                <a:cxn ang="0">
                  <a:pos x="0" y="206"/>
                </a:cxn>
                <a:cxn ang="0">
                  <a:pos x="103" y="0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206" y="206"/>
                  </a:lnTo>
                  <a:cubicBezTo>
                    <a:pt x="141" y="174"/>
                    <a:pt x="65" y="174"/>
                    <a:pt x="0" y="206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7" name="Line 96"/>
            <p:cNvSpPr>
              <a:spLocks noChangeShapeType="1"/>
            </p:cNvSpPr>
            <p:nvPr/>
          </p:nvSpPr>
          <p:spPr bwMode="auto">
            <a:xfrm flipV="1">
              <a:off x="4598" y="3921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8" name="Freeform 97"/>
            <p:cNvSpPr>
              <a:spLocks/>
            </p:cNvSpPr>
            <p:nvPr/>
          </p:nvSpPr>
          <p:spPr bwMode="auto">
            <a:xfrm>
              <a:off x="4631" y="3904"/>
              <a:ext cx="30" cy="39"/>
            </a:xfrm>
            <a:custGeom>
              <a:avLst/>
              <a:gdLst/>
              <a:ahLst/>
              <a:cxnLst>
                <a:cxn ang="0">
                  <a:pos x="226" y="45"/>
                </a:cxn>
                <a:cxn ang="0">
                  <a:pos x="54" y="19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6" y="45"/>
                </a:cxn>
              </a:cxnLst>
              <a:rect l="0" t="0" r="r" b="b"/>
              <a:pathLst>
                <a:path w="226" h="199">
                  <a:moveTo>
                    <a:pt x="226" y="45"/>
                  </a:moveTo>
                  <a:lnTo>
                    <a:pt x="54" y="199"/>
                  </a:lnTo>
                  <a:cubicBezTo>
                    <a:pt x="68" y="128"/>
                    <a:pt x="48" y="54"/>
                    <a:pt x="0" y="0"/>
                  </a:cubicBezTo>
                  <a:lnTo>
                    <a:pt x="0" y="0"/>
                  </a:lnTo>
                  <a:lnTo>
                    <a:pt x="226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9" name="Line 98"/>
            <p:cNvSpPr>
              <a:spLocks noChangeShapeType="1"/>
            </p:cNvSpPr>
            <p:nvPr/>
          </p:nvSpPr>
          <p:spPr bwMode="auto">
            <a:xfrm>
              <a:off x="4598" y="3820"/>
              <a:ext cx="43" cy="1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0" name="Freeform 99"/>
            <p:cNvSpPr>
              <a:spLocks/>
            </p:cNvSpPr>
            <p:nvPr/>
          </p:nvSpPr>
          <p:spPr bwMode="auto">
            <a:xfrm>
              <a:off x="4631" y="3815"/>
              <a:ext cx="30" cy="39"/>
            </a:xfrm>
            <a:custGeom>
              <a:avLst/>
              <a:gdLst/>
              <a:ahLst/>
              <a:cxnLst>
                <a:cxn ang="0">
                  <a:pos x="226" y="154"/>
                </a:cxn>
                <a:cxn ang="0">
                  <a:pos x="0" y="199"/>
                </a:cxn>
                <a:cxn ang="0">
                  <a:pos x="54" y="0"/>
                </a:cxn>
                <a:cxn ang="0">
                  <a:pos x="226" y="154"/>
                </a:cxn>
              </a:cxnLst>
              <a:rect l="0" t="0" r="r" b="b"/>
              <a:pathLst>
                <a:path w="226" h="199">
                  <a:moveTo>
                    <a:pt x="226" y="154"/>
                  </a:moveTo>
                  <a:lnTo>
                    <a:pt x="0" y="199"/>
                  </a:lnTo>
                  <a:cubicBezTo>
                    <a:pt x="48" y="145"/>
                    <a:pt x="68" y="71"/>
                    <a:pt x="54" y="0"/>
                  </a:cubicBezTo>
                  <a:lnTo>
                    <a:pt x="226" y="1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1" name="Line 100"/>
            <p:cNvSpPr>
              <a:spLocks noChangeShapeType="1"/>
            </p:cNvSpPr>
            <p:nvPr/>
          </p:nvSpPr>
          <p:spPr bwMode="auto">
            <a:xfrm>
              <a:off x="4830" y="3882"/>
              <a:ext cx="64" cy="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2" name="Freeform 101"/>
            <p:cNvSpPr>
              <a:spLocks/>
            </p:cNvSpPr>
            <p:nvPr/>
          </p:nvSpPr>
          <p:spPr bwMode="auto">
            <a:xfrm>
              <a:off x="4887" y="3862"/>
              <a:ext cx="28" cy="40"/>
            </a:xfrm>
            <a:custGeom>
              <a:avLst/>
              <a:gdLst/>
              <a:ahLst/>
              <a:cxnLst>
                <a:cxn ang="0">
                  <a:pos x="206" y="103"/>
                </a:cxn>
                <a:cxn ang="0">
                  <a:pos x="0" y="20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6" y="103"/>
                </a:cxn>
              </a:cxnLst>
              <a:rect l="0" t="0" r="r" b="b"/>
              <a:pathLst>
                <a:path w="206" h="206">
                  <a:moveTo>
                    <a:pt x="206" y="103"/>
                  </a:moveTo>
                  <a:lnTo>
                    <a:pt x="0" y="206"/>
                  </a:lnTo>
                  <a:cubicBezTo>
                    <a:pt x="32" y="141"/>
                    <a:pt x="32" y="65"/>
                    <a:pt x="0" y="0"/>
                  </a:cubicBezTo>
                  <a:lnTo>
                    <a:pt x="0" y="0"/>
                  </a:lnTo>
                  <a:lnTo>
                    <a:pt x="206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3" name="Line 102"/>
            <p:cNvSpPr>
              <a:spLocks noChangeShapeType="1"/>
            </p:cNvSpPr>
            <p:nvPr/>
          </p:nvSpPr>
          <p:spPr bwMode="auto">
            <a:xfrm>
              <a:off x="5117" y="3921"/>
              <a:ext cx="32" cy="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4" name="Freeform 103"/>
            <p:cNvSpPr>
              <a:spLocks/>
            </p:cNvSpPr>
            <p:nvPr/>
          </p:nvSpPr>
          <p:spPr bwMode="auto">
            <a:xfrm>
              <a:off x="5097" y="3886"/>
              <a:ext cx="31" cy="72"/>
            </a:xfrm>
            <a:custGeom>
              <a:avLst/>
              <a:gdLst/>
              <a:ahLst/>
              <a:cxnLst>
                <a:cxn ang="0">
                  <a:pos x="66" y="172"/>
                </a:cxn>
                <a:cxn ang="0">
                  <a:pos x="0" y="66"/>
                </a:cxn>
                <a:cxn ang="0">
                  <a:pos x="107" y="0"/>
                </a:cxn>
                <a:cxn ang="0">
                  <a:pos x="66" y="172"/>
                </a:cxn>
              </a:cxnLst>
              <a:rect l="0" t="0" r="r" b="b"/>
              <a:pathLst>
                <a:path w="107" h="172">
                  <a:moveTo>
                    <a:pt x="66" y="172"/>
                  </a:moveTo>
                  <a:lnTo>
                    <a:pt x="0" y="66"/>
                  </a:lnTo>
                  <a:lnTo>
                    <a:pt x="107" y="0"/>
                  </a:lnTo>
                  <a:lnTo>
                    <a:pt x="6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5" name="Freeform 104"/>
            <p:cNvSpPr>
              <a:spLocks/>
            </p:cNvSpPr>
            <p:nvPr/>
          </p:nvSpPr>
          <p:spPr bwMode="auto">
            <a:xfrm>
              <a:off x="5138" y="3894"/>
              <a:ext cx="31" cy="7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07" y="107"/>
                </a:cxn>
                <a:cxn ang="0">
                  <a:pos x="0" y="172"/>
                </a:cxn>
                <a:cxn ang="0">
                  <a:pos x="42" y="0"/>
                </a:cxn>
              </a:cxnLst>
              <a:rect l="0" t="0" r="r" b="b"/>
              <a:pathLst>
                <a:path w="107" h="172">
                  <a:moveTo>
                    <a:pt x="42" y="0"/>
                  </a:moveTo>
                  <a:lnTo>
                    <a:pt x="107" y="107"/>
                  </a:lnTo>
                  <a:lnTo>
                    <a:pt x="0" y="17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6" name="Line 105"/>
            <p:cNvSpPr>
              <a:spLocks noChangeShapeType="1"/>
            </p:cNvSpPr>
            <p:nvPr/>
          </p:nvSpPr>
          <p:spPr bwMode="auto">
            <a:xfrm flipV="1">
              <a:off x="5117" y="3827"/>
              <a:ext cx="32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7" name="Freeform 106"/>
            <p:cNvSpPr>
              <a:spLocks/>
            </p:cNvSpPr>
            <p:nvPr/>
          </p:nvSpPr>
          <p:spPr bwMode="auto">
            <a:xfrm>
              <a:off x="5097" y="3802"/>
              <a:ext cx="31" cy="71"/>
            </a:xfrm>
            <a:custGeom>
              <a:avLst/>
              <a:gdLst/>
              <a:ahLst/>
              <a:cxnLst>
                <a:cxn ang="0">
                  <a:pos x="109" y="171"/>
                </a:cxn>
                <a:cxn ang="0">
                  <a:pos x="0" y="108"/>
                </a:cxn>
                <a:cxn ang="0">
                  <a:pos x="64" y="0"/>
                </a:cxn>
                <a:cxn ang="0">
                  <a:pos x="109" y="171"/>
                </a:cxn>
              </a:cxnLst>
              <a:rect l="0" t="0" r="r" b="b"/>
              <a:pathLst>
                <a:path w="109" h="171">
                  <a:moveTo>
                    <a:pt x="109" y="171"/>
                  </a:moveTo>
                  <a:lnTo>
                    <a:pt x="0" y="108"/>
                  </a:lnTo>
                  <a:lnTo>
                    <a:pt x="64" y="0"/>
                  </a:lnTo>
                  <a:lnTo>
                    <a:pt x="109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8" name="Freeform 107"/>
            <p:cNvSpPr>
              <a:spLocks/>
            </p:cNvSpPr>
            <p:nvPr/>
          </p:nvSpPr>
          <p:spPr bwMode="auto">
            <a:xfrm>
              <a:off x="5138" y="3793"/>
              <a:ext cx="31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45" y="172"/>
                </a:cxn>
                <a:cxn ang="0">
                  <a:pos x="0" y="0"/>
                </a:cxn>
              </a:cxnLst>
              <a:rect l="0" t="0" r="r" b="b"/>
              <a:pathLst>
                <a:path w="108" h="172">
                  <a:moveTo>
                    <a:pt x="0" y="0"/>
                  </a:moveTo>
                  <a:lnTo>
                    <a:pt x="108" y="64"/>
                  </a:lnTo>
                  <a:lnTo>
                    <a:pt x="45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9" name="Rectangle 108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0" name="Rectangle 109"/>
            <p:cNvSpPr>
              <a:spLocks noChangeArrowheads="1"/>
            </p:cNvSpPr>
            <p:nvPr/>
          </p:nvSpPr>
          <p:spPr bwMode="auto">
            <a:xfrm>
              <a:off x="3984" y="3833"/>
              <a:ext cx="169" cy="92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1" name="Rectangle 110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2" name="Rectangle 111"/>
            <p:cNvSpPr>
              <a:spLocks noChangeArrowheads="1"/>
            </p:cNvSpPr>
            <p:nvPr/>
          </p:nvSpPr>
          <p:spPr bwMode="auto">
            <a:xfrm>
              <a:off x="4195" y="3833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3" name="Rectangle 112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4" name="Rectangle 113"/>
            <p:cNvSpPr>
              <a:spLocks noChangeArrowheads="1"/>
            </p:cNvSpPr>
            <p:nvPr/>
          </p:nvSpPr>
          <p:spPr bwMode="auto">
            <a:xfrm>
              <a:off x="4428" y="3741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5" name="Rectangle 114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6" name="Rectangle 115"/>
            <p:cNvSpPr>
              <a:spLocks noChangeArrowheads="1"/>
            </p:cNvSpPr>
            <p:nvPr/>
          </p:nvSpPr>
          <p:spPr bwMode="auto">
            <a:xfrm>
              <a:off x="4428" y="3925"/>
              <a:ext cx="170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7" name="Rectangle 116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8" name="Rectangle 117"/>
            <p:cNvSpPr>
              <a:spLocks noChangeArrowheads="1"/>
            </p:cNvSpPr>
            <p:nvPr/>
          </p:nvSpPr>
          <p:spPr bwMode="auto">
            <a:xfrm>
              <a:off x="4661" y="3833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9" name="Rectangle 118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0" name="Rectangle 119"/>
            <p:cNvSpPr>
              <a:spLocks noChangeArrowheads="1"/>
            </p:cNvSpPr>
            <p:nvPr/>
          </p:nvSpPr>
          <p:spPr bwMode="auto">
            <a:xfrm>
              <a:off x="4915" y="3802"/>
              <a:ext cx="182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1" name="Rectangle 120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2" name="Rectangle 121"/>
            <p:cNvSpPr>
              <a:spLocks noChangeArrowheads="1"/>
            </p:cNvSpPr>
            <p:nvPr/>
          </p:nvSpPr>
          <p:spPr bwMode="auto">
            <a:xfrm>
              <a:off x="5169" y="3888"/>
              <a:ext cx="169" cy="160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3" name="Rectangle 122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4" name="Rectangle 123"/>
            <p:cNvSpPr>
              <a:spLocks noChangeArrowheads="1"/>
            </p:cNvSpPr>
            <p:nvPr/>
          </p:nvSpPr>
          <p:spPr bwMode="auto">
            <a:xfrm>
              <a:off x="5169" y="3741"/>
              <a:ext cx="169" cy="92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5" name="Rectangle 124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6" name="Rectangle 125"/>
            <p:cNvSpPr>
              <a:spLocks noChangeArrowheads="1"/>
            </p:cNvSpPr>
            <p:nvPr/>
          </p:nvSpPr>
          <p:spPr bwMode="auto">
            <a:xfrm>
              <a:off x="3984" y="3648"/>
              <a:ext cx="169" cy="93"/>
            </a:xfrm>
            <a:prstGeom prst="rect">
              <a:avLst/>
            </a:prstGeom>
            <a:solidFill>
              <a:srgbClr val="99FF99"/>
            </a:solidFill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7" name="Rectangle 126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gradFill rotWithShape="1">
              <a:gsLst>
                <a:gs pos="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8" name="Rectangle 127"/>
            <p:cNvSpPr>
              <a:spLocks noChangeArrowheads="1"/>
            </p:cNvSpPr>
            <p:nvPr/>
          </p:nvSpPr>
          <p:spPr bwMode="auto">
            <a:xfrm>
              <a:off x="4629" y="3650"/>
              <a:ext cx="233" cy="9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9" name="Freeform 128"/>
            <p:cNvSpPr>
              <a:spLocks/>
            </p:cNvSpPr>
            <p:nvPr/>
          </p:nvSpPr>
          <p:spPr bwMode="auto">
            <a:xfrm>
              <a:off x="4365" y="3679"/>
              <a:ext cx="1041" cy="385"/>
            </a:xfrm>
            <a:custGeom>
              <a:avLst/>
              <a:gdLst/>
              <a:ahLst/>
              <a:cxnLst>
                <a:cxn ang="0">
                  <a:pos x="1733" y="0"/>
                </a:cxn>
                <a:cxn ang="0">
                  <a:pos x="3628" y="0"/>
                </a:cxn>
                <a:cxn ang="0">
                  <a:pos x="3628" y="924"/>
                </a:cxn>
                <a:cxn ang="0">
                  <a:pos x="0" y="924"/>
                </a:cxn>
                <a:cxn ang="0">
                  <a:pos x="0" y="739"/>
                </a:cxn>
                <a:cxn ang="0">
                  <a:pos x="162" y="739"/>
                </a:cxn>
              </a:cxnLst>
              <a:rect l="0" t="0" r="r" b="b"/>
              <a:pathLst>
                <a:path w="3628" h="924">
                  <a:moveTo>
                    <a:pt x="1733" y="0"/>
                  </a:moveTo>
                  <a:lnTo>
                    <a:pt x="3628" y="0"/>
                  </a:lnTo>
                  <a:lnTo>
                    <a:pt x="3628" y="924"/>
                  </a:lnTo>
                  <a:lnTo>
                    <a:pt x="0" y="924"/>
                  </a:lnTo>
                  <a:lnTo>
                    <a:pt x="0" y="739"/>
                  </a:lnTo>
                  <a:lnTo>
                    <a:pt x="162" y="7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0" name="Freeform 129"/>
            <p:cNvSpPr>
              <a:spLocks/>
            </p:cNvSpPr>
            <p:nvPr/>
          </p:nvSpPr>
          <p:spPr bwMode="auto">
            <a:xfrm>
              <a:off x="4406" y="3971"/>
              <a:ext cx="22" cy="32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5" y="112"/>
                    <a:pt x="25" y="51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1" name="Line 130"/>
            <p:cNvSpPr>
              <a:spLocks noChangeShapeType="1"/>
            </p:cNvSpPr>
            <p:nvPr/>
          </p:nvSpPr>
          <p:spPr bwMode="auto">
            <a:xfrm flipH="1">
              <a:off x="4170" y="3691"/>
              <a:ext cx="4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2" name="Freeform 131"/>
            <p:cNvSpPr>
              <a:spLocks/>
            </p:cNvSpPr>
            <p:nvPr/>
          </p:nvSpPr>
          <p:spPr bwMode="auto">
            <a:xfrm>
              <a:off x="4153" y="3675"/>
              <a:ext cx="23" cy="3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164" y="0"/>
                </a:cxn>
                <a:cxn ang="0">
                  <a:pos x="164" y="164"/>
                </a:cxn>
                <a:cxn ang="0">
                  <a:pos x="164" y="164"/>
                </a:cxn>
                <a:cxn ang="0">
                  <a:pos x="0" y="82"/>
                </a:cxn>
              </a:cxnLst>
              <a:rect l="0" t="0" r="r" b="b"/>
              <a:pathLst>
                <a:path w="164" h="164">
                  <a:moveTo>
                    <a:pt x="0" y="82"/>
                  </a:moveTo>
                  <a:lnTo>
                    <a:pt x="164" y="0"/>
                  </a:lnTo>
                  <a:cubicBezTo>
                    <a:pt x="138" y="51"/>
                    <a:pt x="138" y="112"/>
                    <a:pt x="164" y="164"/>
                  </a:cubicBezTo>
                  <a:lnTo>
                    <a:pt x="164" y="16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3" name="Line 132"/>
            <p:cNvSpPr>
              <a:spLocks noChangeShapeType="1"/>
            </p:cNvSpPr>
            <p:nvPr/>
          </p:nvSpPr>
          <p:spPr bwMode="auto">
            <a:xfrm>
              <a:off x="4051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4" name="Freeform 133"/>
            <p:cNvSpPr>
              <a:spLocks/>
            </p:cNvSpPr>
            <p:nvPr/>
          </p:nvSpPr>
          <p:spPr bwMode="auto">
            <a:xfrm>
              <a:off x="4037" y="3792"/>
              <a:ext cx="28" cy="41"/>
            </a:xfrm>
            <a:custGeom>
              <a:avLst/>
              <a:gdLst/>
              <a:ahLst/>
              <a:cxnLst>
                <a:cxn ang="0">
                  <a:pos x="103" y="207"/>
                </a:cxn>
                <a:cxn ang="0">
                  <a:pos x="0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103" y="207"/>
                </a:cxn>
              </a:cxnLst>
              <a:rect l="0" t="0" r="r" b="b"/>
              <a:pathLst>
                <a:path w="206" h="207">
                  <a:moveTo>
                    <a:pt x="103" y="207"/>
                  </a:moveTo>
                  <a:lnTo>
                    <a:pt x="0" y="0"/>
                  </a:lnTo>
                  <a:cubicBezTo>
                    <a:pt x="65" y="33"/>
                    <a:pt x="141" y="33"/>
                    <a:pt x="206" y="0"/>
                  </a:cubicBezTo>
                  <a:lnTo>
                    <a:pt x="206" y="0"/>
                  </a:lnTo>
                  <a:lnTo>
                    <a:pt x="103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5" name="Freeform 134"/>
            <p:cNvSpPr>
              <a:spLocks/>
            </p:cNvSpPr>
            <p:nvPr/>
          </p:nvSpPr>
          <p:spPr bwMode="auto">
            <a:xfrm>
              <a:off x="4128" y="3765"/>
              <a:ext cx="300" cy="25"/>
            </a:xfrm>
            <a:custGeom>
              <a:avLst/>
              <a:gdLst/>
              <a:ahLst/>
              <a:cxnLst>
                <a:cxn ang="0">
                  <a:pos x="1047" y="60"/>
                </a:cxn>
                <a:cxn ang="0">
                  <a:pos x="0" y="60"/>
                </a:cxn>
                <a:cxn ang="0">
                  <a:pos x="0" y="0"/>
                </a:cxn>
              </a:cxnLst>
              <a:rect l="0" t="0" r="r" b="b"/>
              <a:pathLst>
                <a:path w="1047" h="60">
                  <a:moveTo>
                    <a:pt x="1047" y="60"/>
                  </a:moveTo>
                  <a:lnTo>
                    <a:pt x="0" y="6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6" name="Freeform 135"/>
            <p:cNvSpPr>
              <a:spLocks/>
            </p:cNvSpPr>
            <p:nvPr/>
          </p:nvSpPr>
          <p:spPr bwMode="auto">
            <a:xfrm>
              <a:off x="4117" y="3741"/>
              <a:ext cx="22" cy="32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64" y="164"/>
                </a:cxn>
                <a:cxn ang="0">
                  <a:pos x="0" y="164"/>
                </a:cxn>
                <a:cxn ang="0">
                  <a:pos x="0" y="164"/>
                </a:cxn>
                <a:cxn ang="0">
                  <a:pos x="82" y="0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lnTo>
                    <a:pt x="164" y="164"/>
                  </a:lnTo>
                  <a:cubicBezTo>
                    <a:pt x="112" y="138"/>
                    <a:pt x="52" y="138"/>
                    <a:pt x="0" y="164"/>
                  </a:cubicBezTo>
                  <a:lnTo>
                    <a:pt x="0" y="16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7" name="Line 136"/>
            <p:cNvSpPr>
              <a:spLocks noChangeShapeType="1"/>
            </p:cNvSpPr>
            <p:nvPr/>
          </p:nvSpPr>
          <p:spPr bwMode="auto">
            <a:xfrm flipV="1">
              <a:off x="4737" y="3741"/>
              <a:ext cx="0" cy="6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8" name="Freeform 137"/>
            <p:cNvSpPr>
              <a:spLocks/>
            </p:cNvSpPr>
            <p:nvPr/>
          </p:nvSpPr>
          <p:spPr bwMode="auto">
            <a:xfrm>
              <a:off x="4723" y="3792"/>
              <a:ext cx="29" cy="41"/>
            </a:xfrm>
            <a:custGeom>
              <a:avLst/>
              <a:gdLst/>
              <a:ahLst/>
              <a:cxnLst>
                <a:cxn ang="0">
                  <a:pos x="104" y="207"/>
                </a:cxn>
                <a:cxn ang="0">
                  <a:pos x="0" y="0"/>
                </a:cxn>
                <a:cxn ang="0">
                  <a:pos x="207" y="0"/>
                </a:cxn>
                <a:cxn ang="0">
                  <a:pos x="207" y="0"/>
                </a:cxn>
                <a:cxn ang="0">
                  <a:pos x="104" y="207"/>
                </a:cxn>
              </a:cxnLst>
              <a:rect l="0" t="0" r="r" b="b"/>
              <a:pathLst>
                <a:path w="207" h="207">
                  <a:moveTo>
                    <a:pt x="104" y="207"/>
                  </a:moveTo>
                  <a:lnTo>
                    <a:pt x="0" y="0"/>
                  </a:lnTo>
                  <a:cubicBezTo>
                    <a:pt x="65" y="33"/>
                    <a:pt x="142" y="33"/>
                    <a:pt x="207" y="0"/>
                  </a:cubicBezTo>
                  <a:lnTo>
                    <a:pt x="207" y="0"/>
                  </a:lnTo>
                  <a:lnTo>
                    <a:pt x="104" y="2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9" name="Line 138"/>
            <p:cNvSpPr>
              <a:spLocks noChangeShapeType="1"/>
            </p:cNvSpPr>
            <p:nvPr/>
          </p:nvSpPr>
          <p:spPr bwMode="auto">
            <a:xfrm>
              <a:off x="4879" y="3760"/>
              <a:ext cx="36" cy="4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0" name="Freeform 139"/>
            <p:cNvSpPr>
              <a:spLocks/>
            </p:cNvSpPr>
            <p:nvPr/>
          </p:nvSpPr>
          <p:spPr bwMode="auto">
            <a:xfrm>
              <a:off x="4862" y="3741"/>
              <a:ext cx="3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48"/>
                </a:cxn>
                <a:cxn ang="0">
                  <a:pos x="96" y="209"/>
                </a:cxn>
                <a:cxn ang="0">
                  <a:pos x="96" y="209"/>
                </a:cxn>
                <a:cxn ang="0">
                  <a:pos x="0" y="0"/>
                </a:cxn>
              </a:cxnLst>
              <a:rect l="0" t="0" r="r" b="b"/>
              <a:pathLst>
                <a:path w="225" h="209">
                  <a:moveTo>
                    <a:pt x="0" y="0"/>
                  </a:moveTo>
                  <a:lnTo>
                    <a:pt x="225" y="48"/>
                  </a:lnTo>
                  <a:cubicBezTo>
                    <a:pt x="159" y="79"/>
                    <a:pt x="111" y="138"/>
                    <a:pt x="96" y="209"/>
                  </a:cubicBezTo>
                  <a:lnTo>
                    <a:pt x="96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1" name="Line 140"/>
            <p:cNvSpPr>
              <a:spLocks noChangeShapeType="1"/>
            </p:cNvSpPr>
            <p:nvPr/>
          </p:nvSpPr>
          <p:spPr bwMode="auto">
            <a:xfrm>
              <a:off x="5338" y="3790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2" name="Freeform 141"/>
            <p:cNvSpPr>
              <a:spLocks/>
            </p:cNvSpPr>
            <p:nvPr/>
          </p:nvSpPr>
          <p:spPr bwMode="auto">
            <a:xfrm>
              <a:off x="5384" y="3773"/>
              <a:ext cx="22" cy="33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0" y="164"/>
                  </a:lnTo>
                  <a:cubicBezTo>
                    <a:pt x="26" y="112"/>
                    <a:pt x="26" y="52"/>
                    <a:pt x="0" y="0"/>
                  </a:cubicBezTo>
                  <a:lnTo>
                    <a:pt x="0" y="0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3" name="Line 142"/>
            <p:cNvSpPr>
              <a:spLocks noChangeShapeType="1"/>
            </p:cNvSpPr>
            <p:nvPr/>
          </p:nvSpPr>
          <p:spPr bwMode="auto">
            <a:xfrm>
              <a:off x="5338" y="3974"/>
              <a:ext cx="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4" name="Freeform 143"/>
            <p:cNvSpPr>
              <a:spLocks/>
            </p:cNvSpPr>
            <p:nvPr/>
          </p:nvSpPr>
          <p:spPr bwMode="auto">
            <a:xfrm>
              <a:off x="5384" y="3958"/>
              <a:ext cx="22" cy="32"/>
            </a:xfrm>
            <a:custGeom>
              <a:avLst/>
              <a:gdLst/>
              <a:ahLst/>
              <a:cxnLst>
                <a:cxn ang="0">
                  <a:pos x="164" y="83"/>
                </a:cxn>
                <a:cxn ang="0">
                  <a:pos x="0" y="16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64" y="83"/>
                </a:cxn>
              </a:cxnLst>
              <a:rect l="0" t="0" r="r" b="b"/>
              <a:pathLst>
                <a:path w="164" h="164">
                  <a:moveTo>
                    <a:pt x="164" y="83"/>
                  </a:moveTo>
                  <a:lnTo>
                    <a:pt x="0" y="164"/>
                  </a:lnTo>
                  <a:cubicBezTo>
                    <a:pt x="26" y="112"/>
                    <a:pt x="26" y="52"/>
                    <a:pt x="1" y="0"/>
                  </a:cubicBezTo>
                  <a:lnTo>
                    <a:pt x="1" y="0"/>
                  </a:lnTo>
                  <a:lnTo>
                    <a:pt x="164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25" name="Text Box 4"/>
          <p:cNvSpPr txBox="1">
            <a:spLocks noChangeArrowheads="1"/>
          </p:cNvSpPr>
          <p:nvPr/>
        </p:nvSpPr>
        <p:spPr bwMode="auto">
          <a:xfrm>
            <a:off x="1781215" y="1445568"/>
            <a:ext cx="32004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A: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v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= </a:t>
            </a:r>
            <a:r>
              <a:rPr lang="en-US" b="1" dirty="0" err="1" smtClean="0">
                <a:latin typeface="Courier New" pitchFamily="49" charset="0"/>
                <a:ea typeface="ＭＳ Ｐゴシック" pitchFamily="34" charset="-128"/>
              </a:rPr>
              <a:t>foo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[</a:t>
            </a:r>
            <a:r>
              <a:rPr lang="en-US" b="1" dirty="0" err="1" smtClean="0">
                <a:latin typeface="Courier New" pitchFamily="49" charset="0"/>
                <a:ea typeface="ＭＳ Ｐゴシック" pitchFamily="34" charset="-128"/>
              </a:rPr>
              <a:t>tid.x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];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B: if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(v &lt;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10) 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C:   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v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=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0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   else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D:   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v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=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10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E: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w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= 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bar[</a:t>
            </a:r>
            <a:r>
              <a:rPr lang="en-US" b="1" dirty="0" err="1" smtClean="0">
                <a:latin typeface="Courier New" pitchFamily="49" charset="0"/>
                <a:ea typeface="ＭＳ Ｐゴシック" pitchFamily="34" charset="-128"/>
              </a:rPr>
              <a:t>tid.x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]+v;</a:t>
            </a:r>
            <a:endParaRPr lang="en-US" b="1" dirty="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426" name="Line 76"/>
          <p:cNvSpPr>
            <a:spLocks noChangeShapeType="1"/>
          </p:cNvSpPr>
          <p:nvPr/>
        </p:nvSpPr>
        <p:spPr bwMode="auto">
          <a:xfrm>
            <a:off x="6581815" y="1216968"/>
            <a:ext cx="0" cy="312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en-CA"/>
          </a:p>
        </p:txBody>
      </p:sp>
      <p:sp>
        <p:nvSpPr>
          <p:cNvPr id="427" name="Text Box 83"/>
          <p:cNvSpPr txBox="1">
            <a:spLocks noChangeArrowheads="1"/>
          </p:cNvSpPr>
          <p:nvPr/>
        </p:nvSpPr>
        <p:spPr bwMode="auto">
          <a:xfrm>
            <a:off x="6581815" y="3731568"/>
            <a:ext cx="4587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>
                <a:ea typeface="ＭＳ Ｐゴシック" pitchFamily="34" charset="-128"/>
              </a:rPr>
              <a:t>Time</a:t>
            </a:r>
          </a:p>
        </p:txBody>
      </p:sp>
      <p:sp>
        <p:nvSpPr>
          <p:cNvPr id="428" name="Text Box 92"/>
          <p:cNvSpPr txBox="1">
            <a:spLocks noChangeArrowheads="1"/>
          </p:cNvSpPr>
          <p:nvPr/>
        </p:nvSpPr>
        <p:spPr bwMode="auto">
          <a:xfrm>
            <a:off x="4804724" y="3928904"/>
            <a:ext cx="14205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ＭＳ Ｐゴシック" pitchFamily="34" charset="-128"/>
              </a:rPr>
              <a:t>线程</a:t>
            </a:r>
            <a:r>
              <a:rPr lang="zh-CN" altLang="en-US" sz="2400" dirty="0" smtClean="0">
                <a:ea typeface="ＭＳ Ｐゴシック" pitchFamily="34" charset="-128"/>
              </a:rPr>
              <a:t>分支</a:t>
            </a:r>
            <a:endParaRPr lang="en-US" sz="240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grpSp>
        <p:nvGrpSpPr>
          <p:cNvPr id="429" name="Group 111"/>
          <p:cNvGrpSpPr>
            <a:grpSpLocks/>
          </p:cNvGrpSpPr>
          <p:nvPr/>
        </p:nvGrpSpPr>
        <p:grpSpPr bwMode="auto">
          <a:xfrm>
            <a:off x="7416705" y="2588568"/>
            <a:ext cx="2514600" cy="304800"/>
            <a:chOff x="3888" y="1440"/>
            <a:chExt cx="1584" cy="192"/>
          </a:xfrm>
        </p:grpSpPr>
        <p:sp>
          <p:nvSpPr>
            <p:cNvPr id="430" name="Rectangle 104"/>
            <p:cNvSpPr>
              <a:spLocks noChangeArrowheads="1"/>
            </p:cNvSpPr>
            <p:nvPr/>
          </p:nvSpPr>
          <p:spPr bwMode="auto">
            <a:xfrm>
              <a:off x="3888" y="144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ＭＳ Ｐゴシック" pitchFamily="34" charset="-128"/>
                </a:rPr>
                <a:t>D</a:t>
              </a:r>
            </a:p>
          </p:txBody>
        </p:sp>
        <p:sp>
          <p:nvSpPr>
            <p:cNvPr id="431" name="Rectangle 105"/>
            <p:cNvSpPr>
              <a:spLocks noChangeArrowheads="1"/>
            </p:cNvSpPr>
            <p:nvPr/>
          </p:nvSpPr>
          <p:spPr bwMode="auto">
            <a:xfrm>
              <a:off x="4176" y="144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ＭＳ Ｐゴシック" pitchFamily="34" charset="-128"/>
                </a:rPr>
                <a:t>E</a:t>
              </a:r>
            </a:p>
          </p:txBody>
        </p:sp>
        <p:sp>
          <p:nvSpPr>
            <p:cNvPr id="432" name="Rectangle 106"/>
            <p:cNvSpPr>
              <a:spLocks noChangeArrowheads="1"/>
            </p:cNvSpPr>
            <p:nvPr/>
          </p:nvSpPr>
          <p:spPr bwMode="auto">
            <a:xfrm>
              <a:off x="4464" y="1440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0011</a:t>
              </a:r>
            </a:p>
          </p:txBody>
        </p:sp>
      </p:grpSp>
      <p:grpSp>
        <p:nvGrpSpPr>
          <p:cNvPr id="433" name="Group 112"/>
          <p:cNvGrpSpPr>
            <a:grpSpLocks/>
          </p:cNvGrpSpPr>
          <p:nvPr/>
        </p:nvGrpSpPr>
        <p:grpSpPr bwMode="auto">
          <a:xfrm>
            <a:off x="7416705" y="2893368"/>
            <a:ext cx="2514600" cy="304800"/>
            <a:chOff x="3888" y="1632"/>
            <a:chExt cx="1584" cy="192"/>
          </a:xfrm>
        </p:grpSpPr>
        <p:sp>
          <p:nvSpPr>
            <p:cNvPr id="434" name="Rectangle 107"/>
            <p:cNvSpPr>
              <a:spLocks noChangeArrowheads="1"/>
            </p:cNvSpPr>
            <p:nvPr/>
          </p:nvSpPr>
          <p:spPr bwMode="auto">
            <a:xfrm>
              <a:off x="3888" y="163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ＭＳ Ｐゴシック" pitchFamily="34" charset="-128"/>
                </a:rPr>
                <a:t>C</a:t>
              </a:r>
            </a:p>
          </p:txBody>
        </p:sp>
        <p:sp>
          <p:nvSpPr>
            <p:cNvPr id="435" name="Rectangle 108"/>
            <p:cNvSpPr>
              <a:spLocks noChangeArrowheads="1"/>
            </p:cNvSpPr>
            <p:nvPr/>
          </p:nvSpPr>
          <p:spPr bwMode="auto">
            <a:xfrm>
              <a:off x="4176" y="163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ＭＳ Ｐゴシック" pitchFamily="34" charset="-128"/>
                </a:rPr>
                <a:t>E</a:t>
              </a:r>
            </a:p>
          </p:txBody>
        </p:sp>
        <p:sp>
          <p:nvSpPr>
            <p:cNvPr id="436" name="Rectangle 109"/>
            <p:cNvSpPr>
              <a:spLocks noChangeArrowheads="1"/>
            </p:cNvSpPr>
            <p:nvPr/>
          </p:nvSpPr>
          <p:spPr bwMode="auto">
            <a:xfrm>
              <a:off x="4464" y="163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1100</a:t>
              </a:r>
            </a:p>
          </p:txBody>
        </p:sp>
      </p:grpSp>
      <p:grpSp>
        <p:nvGrpSpPr>
          <p:cNvPr id="437" name="Group 121"/>
          <p:cNvGrpSpPr>
            <a:grpSpLocks/>
          </p:cNvGrpSpPr>
          <p:nvPr/>
        </p:nvGrpSpPr>
        <p:grpSpPr bwMode="auto">
          <a:xfrm>
            <a:off x="7416705" y="1978968"/>
            <a:ext cx="2514600" cy="609600"/>
            <a:chOff x="3888" y="1056"/>
            <a:chExt cx="1584" cy="384"/>
          </a:xfrm>
        </p:grpSpPr>
        <p:grpSp>
          <p:nvGrpSpPr>
            <p:cNvPr id="438" name="Group 110"/>
            <p:cNvGrpSpPr>
              <a:grpSpLocks/>
            </p:cNvGrpSpPr>
            <p:nvPr/>
          </p:nvGrpSpPr>
          <p:grpSpPr bwMode="auto">
            <a:xfrm>
              <a:off x="3888" y="1248"/>
              <a:ext cx="1584" cy="192"/>
              <a:chOff x="3888" y="1248"/>
              <a:chExt cx="1584" cy="192"/>
            </a:xfrm>
          </p:grpSpPr>
          <p:sp>
            <p:nvSpPr>
              <p:cNvPr id="443" name="Rectangle 101"/>
              <p:cNvSpPr>
                <a:spLocks noChangeArrowheads="1"/>
              </p:cNvSpPr>
              <p:nvPr/>
            </p:nvSpPr>
            <p:spPr bwMode="auto">
              <a:xfrm>
                <a:off x="3888" y="1248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ea typeface="ＭＳ Ｐゴシック" pitchFamily="34" charset="-128"/>
                  </a:rPr>
                  <a:t>B</a:t>
                </a:r>
              </a:p>
            </p:txBody>
          </p:sp>
          <p:sp>
            <p:nvSpPr>
              <p:cNvPr id="444" name="Rectangle 102"/>
              <p:cNvSpPr>
                <a:spLocks noChangeArrowheads="1"/>
              </p:cNvSpPr>
              <p:nvPr/>
            </p:nvSpPr>
            <p:spPr bwMode="auto">
              <a:xfrm>
                <a:off x="4176" y="1248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ea typeface="ＭＳ Ｐゴシック" pitchFamily="34" charset="-128"/>
                  </a:rPr>
                  <a:t>-</a:t>
                </a:r>
              </a:p>
            </p:txBody>
          </p:sp>
          <p:sp>
            <p:nvSpPr>
              <p:cNvPr id="445" name="Rectangle 103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100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  <a:ea typeface="ＭＳ Ｐゴシック" pitchFamily="34" charset="-128"/>
                  </a:rPr>
                  <a:t>1111</a:t>
                </a:r>
              </a:p>
            </p:txBody>
          </p:sp>
        </p:grpSp>
        <p:grpSp>
          <p:nvGrpSpPr>
            <p:cNvPr id="439" name="Group 113"/>
            <p:cNvGrpSpPr>
              <a:grpSpLocks/>
            </p:cNvGrpSpPr>
            <p:nvPr/>
          </p:nvGrpSpPr>
          <p:grpSpPr bwMode="auto">
            <a:xfrm>
              <a:off x="3888" y="1056"/>
              <a:ext cx="1584" cy="192"/>
              <a:chOff x="3888" y="1248"/>
              <a:chExt cx="1584" cy="192"/>
            </a:xfrm>
          </p:grpSpPr>
          <p:sp>
            <p:nvSpPr>
              <p:cNvPr id="440" name="Rectangle 114"/>
              <p:cNvSpPr>
                <a:spLocks noChangeArrowheads="1"/>
              </p:cNvSpPr>
              <p:nvPr/>
            </p:nvSpPr>
            <p:spPr bwMode="auto">
              <a:xfrm>
                <a:off x="3888" y="1248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ea typeface="ＭＳ Ｐゴシック" pitchFamily="34" charset="-128"/>
                  </a:rPr>
                  <a:t>PC</a:t>
                </a:r>
              </a:p>
            </p:txBody>
          </p:sp>
          <p:sp>
            <p:nvSpPr>
              <p:cNvPr id="441" name="Rectangle 115"/>
              <p:cNvSpPr>
                <a:spLocks noChangeArrowheads="1"/>
              </p:cNvSpPr>
              <p:nvPr/>
            </p:nvSpPr>
            <p:spPr bwMode="auto">
              <a:xfrm>
                <a:off x="4176" y="1248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ea typeface="ＭＳ Ｐゴシック" pitchFamily="34" charset="-128"/>
                  </a:rPr>
                  <a:t>RPC</a:t>
                </a:r>
              </a:p>
            </p:txBody>
          </p:sp>
          <p:sp>
            <p:nvSpPr>
              <p:cNvPr id="442" name="Rectangle 116"/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ea typeface="ＭＳ Ｐゴシック" pitchFamily="34" charset="-128"/>
                  </a:rPr>
                  <a:t>Active Mask</a:t>
                </a:r>
              </a:p>
            </p:txBody>
          </p:sp>
        </p:grpSp>
      </p:grpSp>
      <p:grpSp>
        <p:nvGrpSpPr>
          <p:cNvPr id="446" name="Group 117"/>
          <p:cNvGrpSpPr>
            <a:grpSpLocks/>
          </p:cNvGrpSpPr>
          <p:nvPr/>
        </p:nvGrpSpPr>
        <p:grpSpPr bwMode="auto">
          <a:xfrm>
            <a:off x="7416705" y="2283768"/>
            <a:ext cx="2514600" cy="304800"/>
            <a:chOff x="3888" y="1248"/>
            <a:chExt cx="1584" cy="192"/>
          </a:xfrm>
        </p:grpSpPr>
        <p:sp>
          <p:nvSpPr>
            <p:cNvPr id="447" name="Rectangle 118"/>
            <p:cNvSpPr>
              <a:spLocks noChangeArrowheads="1"/>
            </p:cNvSpPr>
            <p:nvPr/>
          </p:nvSpPr>
          <p:spPr bwMode="auto">
            <a:xfrm>
              <a:off x="3888" y="1248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ＭＳ Ｐゴシック" pitchFamily="34" charset="-128"/>
                </a:rPr>
                <a:t>E</a:t>
              </a:r>
            </a:p>
          </p:txBody>
        </p:sp>
        <p:sp>
          <p:nvSpPr>
            <p:cNvPr id="448" name="Rectangle 119"/>
            <p:cNvSpPr>
              <a:spLocks noChangeArrowheads="1"/>
            </p:cNvSpPr>
            <p:nvPr/>
          </p:nvSpPr>
          <p:spPr bwMode="auto">
            <a:xfrm>
              <a:off x="4176" y="1248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ea typeface="ＭＳ Ｐゴシック" pitchFamily="34" charset="-128"/>
                </a:rPr>
                <a:t>-</a:t>
              </a:r>
            </a:p>
          </p:txBody>
        </p:sp>
        <p:sp>
          <p:nvSpPr>
            <p:cNvPr id="449" name="Rectangle 120"/>
            <p:cNvSpPr>
              <a:spLocks noChangeArrowheads="1"/>
            </p:cNvSpPr>
            <p:nvPr/>
          </p:nvSpPr>
          <p:spPr bwMode="auto">
            <a:xfrm>
              <a:off x="4464" y="1248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1111</a:t>
              </a:r>
            </a:p>
          </p:txBody>
        </p:sp>
      </p:grpSp>
      <p:grpSp>
        <p:nvGrpSpPr>
          <p:cNvPr id="450" name="Group 147"/>
          <p:cNvGrpSpPr>
            <a:grpSpLocks/>
          </p:cNvGrpSpPr>
          <p:nvPr/>
        </p:nvGrpSpPr>
        <p:grpSpPr bwMode="auto">
          <a:xfrm>
            <a:off x="4600615" y="1445568"/>
            <a:ext cx="1752600" cy="457200"/>
            <a:chOff x="2208" y="1392"/>
            <a:chExt cx="1104" cy="288"/>
          </a:xfrm>
        </p:grpSpPr>
        <p:sp>
          <p:nvSpPr>
            <p:cNvPr id="451" name="Rectangle 27"/>
            <p:cNvSpPr>
              <a:spLocks noChangeArrowheads="1"/>
            </p:cNvSpPr>
            <p:nvPr/>
          </p:nvSpPr>
          <p:spPr bwMode="auto">
            <a:xfrm>
              <a:off x="2448" y="139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452" name="Rectangle 93"/>
            <p:cNvSpPr>
              <a:spLocks noChangeArrowheads="1"/>
            </p:cNvSpPr>
            <p:nvPr/>
          </p:nvSpPr>
          <p:spPr bwMode="auto">
            <a:xfrm>
              <a:off x="2208" y="1392"/>
              <a:ext cx="24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A</a:t>
              </a:r>
            </a:p>
          </p:txBody>
        </p:sp>
        <p:sp>
          <p:nvSpPr>
            <p:cNvPr id="453" name="Rectangle 126"/>
            <p:cNvSpPr>
              <a:spLocks noChangeArrowheads="1"/>
            </p:cNvSpPr>
            <p:nvPr/>
          </p:nvSpPr>
          <p:spPr bwMode="auto">
            <a:xfrm>
              <a:off x="2496" y="144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T1</a:t>
              </a:r>
            </a:p>
          </p:txBody>
        </p:sp>
        <p:sp>
          <p:nvSpPr>
            <p:cNvPr id="454" name="Rectangle 127"/>
            <p:cNvSpPr>
              <a:spLocks noChangeArrowheads="1"/>
            </p:cNvSpPr>
            <p:nvPr/>
          </p:nvSpPr>
          <p:spPr bwMode="auto">
            <a:xfrm>
              <a:off x="2688" y="144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T2</a:t>
              </a:r>
            </a:p>
          </p:txBody>
        </p:sp>
        <p:sp>
          <p:nvSpPr>
            <p:cNvPr id="455" name="Rectangle 128"/>
            <p:cNvSpPr>
              <a:spLocks noChangeArrowheads="1"/>
            </p:cNvSpPr>
            <p:nvPr/>
          </p:nvSpPr>
          <p:spPr bwMode="auto">
            <a:xfrm>
              <a:off x="2880" y="144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T3</a:t>
              </a:r>
            </a:p>
          </p:txBody>
        </p:sp>
        <p:sp>
          <p:nvSpPr>
            <p:cNvPr id="456" name="Rectangle 129"/>
            <p:cNvSpPr>
              <a:spLocks noChangeArrowheads="1"/>
            </p:cNvSpPr>
            <p:nvPr/>
          </p:nvSpPr>
          <p:spPr bwMode="auto">
            <a:xfrm>
              <a:off x="3072" y="144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T4</a:t>
              </a:r>
            </a:p>
          </p:txBody>
        </p:sp>
      </p:grpSp>
      <p:grpSp>
        <p:nvGrpSpPr>
          <p:cNvPr id="457" name="Group 148"/>
          <p:cNvGrpSpPr>
            <a:grpSpLocks/>
          </p:cNvGrpSpPr>
          <p:nvPr/>
        </p:nvGrpSpPr>
        <p:grpSpPr bwMode="auto">
          <a:xfrm>
            <a:off x="4600615" y="1902768"/>
            <a:ext cx="1752600" cy="457200"/>
            <a:chOff x="2208" y="1680"/>
            <a:chExt cx="1104" cy="288"/>
          </a:xfrm>
        </p:grpSpPr>
        <p:sp>
          <p:nvSpPr>
            <p:cNvPr id="458" name="Rectangle 37"/>
            <p:cNvSpPr>
              <a:spLocks noChangeArrowheads="1"/>
            </p:cNvSpPr>
            <p:nvPr/>
          </p:nvSpPr>
          <p:spPr bwMode="auto">
            <a:xfrm>
              <a:off x="2448" y="1680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459" name="Rectangle 94"/>
            <p:cNvSpPr>
              <a:spLocks noChangeArrowheads="1"/>
            </p:cNvSpPr>
            <p:nvPr/>
          </p:nvSpPr>
          <p:spPr bwMode="auto">
            <a:xfrm>
              <a:off x="2208" y="1680"/>
              <a:ext cx="24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B</a:t>
              </a:r>
            </a:p>
          </p:txBody>
        </p:sp>
        <p:sp>
          <p:nvSpPr>
            <p:cNvPr id="460" name="Rectangle 130"/>
            <p:cNvSpPr>
              <a:spLocks noChangeArrowheads="1"/>
            </p:cNvSpPr>
            <p:nvPr/>
          </p:nvSpPr>
          <p:spPr bwMode="auto">
            <a:xfrm>
              <a:off x="2496" y="1728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T1</a:t>
              </a:r>
            </a:p>
          </p:txBody>
        </p:sp>
        <p:sp>
          <p:nvSpPr>
            <p:cNvPr id="461" name="Rectangle 131"/>
            <p:cNvSpPr>
              <a:spLocks noChangeArrowheads="1"/>
            </p:cNvSpPr>
            <p:nvPr/>
          </p:nvSpPr>
          <p:spPr bwMode="auto">
            <a:xfrm>
              <a:off x="2688" y="1728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T2</a:t>
              </a:r>
            </a:p>
          </p:txBody>
        </p:sp>
        <p:sp>
          <p:nvSpPr>
            <p:cNvPr id="462" name="Rectangle 132"/>
            <p:cNvSpPr>
              <a:spLocks noChangeArrowheads="1"/>
            </p:cNvSpPr>
            <p:nvPr/>
          </p:nvSpPr>
          <p:spPr bwMode="auto">
            <a:xfrm>
              <a:off x="2880" y="1728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T3</a:t>
              </a:r>
            </a:p>
          </p:txBody>
        </p:sp>
        <p:sp>
          <p:nvSpPr>
            <p:cNvPr id="463" name="Rectangle 133"/>
            <p:cNvSpPr>
              <a:spLocks noChangeArrowheads="1"/>
            </p:cNvSpPr>
            <p:nvPr/>
          </p:nvSpPr>
          <p:spPr bwMode="auto">
            <a:xfrm>
              <a:off x="3072" y="1728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a typeface="ＭＳ Ｐゴシック" pitchFamily="34" charset="-128"/>
                </a:rPr>
                <a:t>T4</a:t>
              </a:r>
            </a:p>
          </p:txBody>
        </p:sp>
      </p:grpSp>
      <p:grpSp>
        <p:nvGrpSpPr>
          <p:cNvPr id="464" name="Group 149"/>
          <p:cNvGrpSpPr>
            <a:grpSpLocks/>
          </p:cNvGrpSpPr>
          <p:nvPr/>
        </p:nvGrpSpPr>
        <p:grpSpPr bwMode="auto">
          <a:xfrm>
            <a:off x="4600615" y="2436168"/>
            <a:ext cx="1752600" cy="457200"/>
            <a:chOff x="2208" y="2016"/>
            <a:chExt cx="1104" cy="288"/>
          </a:xfrm>
        </p:grpSpPr>
        <p:sp>
          <p:nvSpPr>
            <p:cNvPr id="465" name="Rectangle 47"/>
            <p:cNvSpPr>
              <a:spLocks noChangeArrowheads="1"/>
            </p:cNvSpPr>
            <p:nvPr/>
          </p:nvSpPr>
          <p:spPr bwMode="auto">
            <a:xfrm>
              <a:off x="2448" y="2016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466" name="Rectangle 80"/>
            <p:cNvSpPr>
              <a:spLocks noChangeArrowheads="1"/>
            </p:cNvSpPr>
            <p:nvPr/>
          </p:nvSpPr>
          <p:spPr bwMode="auto">
            <a:xfrm>
              <a:off x="2208" y="2016"/>
              <a:ext cx="24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C</a:t>
              </a:r>
            </a:p>
          </p:txBody>
        </p:sp>
        <p:sp>
          <p:nvSpPr>
            <p:cNvPr id="467" name="Rectangle 134"/>
            <p:cNvSpPr>
              <a:spLocks noChangeArrowheads="1"/>
            </p:cNvSpPr>
            <p:nvPr/>
          </p:nvSpPr>
          <p:spPr bwMode="auto">
            <a:xfrm>
              <a:off x="2496" y="206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T1</a:t>
              </a:r>
            </a:p>
          </p:txBody>
        </p:sp>
        <p:sp>
          <p:nvSpPr>
            <p:cNvPr id="468" name="Rectangle 135"/>
            <p:cNvSpPr>
              <a:spLocks noChangeArrowheads="1"/>
            </p:cNvSpPr>
            <p:nvPr/>
          </p:nvSpPr>
          <p:spPr bwMode="auto">
            <a:xfrm>
              <a:off x="2688" y="2064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T2</a:t>
              </a:r>
            </a:p>
          </p:txBody>
        </p:sp>
      </p:grpSp>
      <p:grpSp>
        <p:nvGrpSpPr>
          <p:cNvPr id="469" name="Group 150"/>
          <p:cNvGrpSpPr>
            <a:grpSpLocks/>
          </p:cNvGrpSpPr>
          <p:nvPr/>
        </p:nvGrpSpPr>
        <p:grpSpPr bwMode="auto">
          <a:xfrm>
            <a:off x="4600615" y="2969568"/>
            <a:ext cx="1752600" cy="457200"/>
            <a:chOff x="2208" y="2352"/>
            <a:chExt cx="1104" cy="288"/>
          </a:xfrm>
        </p:grpSpPr>
        <p:sp>
          <p:nvSpPr>
            <p:cNvPr id="470" name="Rectangle 57"/>
            <p:cNvSpPr>
              <a:spLocks noChangeArrowheads="1"/>
            </p:cNvSpPr>
            <p:nvPr/>
          </p:nvSpPr>
          <p:spPr bwMode="auto">
            <a:xfrm>
              <a:off x="2448" y="2352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471" name="Rectangle 81"/>
            <p:cNvSpPr>
              <a:spLocks noChangeArrowheads="1"/>
            </p:cNvSpPr>
            <p:nvPr/>
          </p:nvSpPr>
          <p:spPr bwMode="auto">
            <a:xfrm>
              <a:off x="2208" y="2352"/>
              <a:ext cx="24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D</a:t>
              </a:r>
            </a:p>
          </p:txBody>
        </p:sp>
        <p:sp>
          <p:nvSpPr>
            <p:cNvPr id="472" name="Rectangle 140"/>
            <p:cNvSpPr>
              <a:spLocks noChangeArrowheads="1"/>
            </p:cNvSpPr>
            <p:nvPr/>
          </p:nvSpPr>
          <p:spPr bwMode="auto">
            <a:xfrm>
              <a:off x="2880" y="240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T3</a:t>
              </a:r>
            </a:p>
          </p:txBody>
        </p:sp>
        <p:sp>
          <p:nvSpPr>
            <p:cNvPr id="473" name="Rectangle 141"/>
            <p:cNvSpPr>
              <a:spLocks noChangeArrowheads="1"/>
            </p:cNvSpPr>
            <p:nvPr/>
          </p:nvSpPr>
          <p:spPr bwMode="auto">
            <a:xfrm>
              <a:off x="3072" y="2400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T4</a:t>
              </a:r>
            </a:p>
          </p:txBody>
        </p:sp>
      </p:grpSp>
      <p:grpSp>
        <p:nvGrpSpPr>
          <p:cNvPr id="474" name="Group 151"/>
          <p:cNvGrpSpPr>
            <a:grpSpLocks/>
          </p:cNvGrpSpPr>
          <p:nvPr/>
        </p:nvGrpSpPr>
        <p:grpSpPr bwMode="auto">
          <a:xfrm>
            <a:off x="4600615" y="3502968"/>
            <a:ext cx="1752600" cy="457200"/>
            <a:chOff x="2208" y="2688"/>
            <a:chExt cx="1104" cy="288"/>
          </a:xfrm>
        </p:grpSpPr>
        <p:sp>
          <p:nvSpPr>
            <p:cNvPr id="475" name="Rectangle 67"/>
            <p:cNvSpPr>
              <a:spLocks noChangeArrowheads="1"/>
            </p:cNvSpPr>
            <p:nvPr/>
          </p:nvSpPr>
          <p:spPr bwMode="auto">
            <a:xfrm>
              <a:off x="2448" y="2688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476" name="Rectangle 82"/>
            <p:cNvSpPr>
              <a:spLocks noChangeArrowheads="1"/>
            </p:cNvSpPr>
            <p:nvPr/>
          </p:nvSpPr>
          <p:spPr bwMode="auto">
            <a:xfrm>
              <a:off x="2208" y="2688"/>
              <a:ext cx="240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ea typeface="ＭＳ Ｐゴシック" pitchFamily="34" charset="-128"/>
                </a:rPr>
                <a:t>E</a:t>
              </a:r>
            </a:p>
          </p:txBody>
        </p:sp>
        <p:sp>
          <p:nvSpPr>
            <p:cNvPr id="477" name="Rectangle 142"/>
            <p:cNvSpPr>
              <a:spLocks noChangeArrowheads="1"/>
            </p:cNvSpPr>
            <p:nvPr/>
          </p:nvSpPr>
          <p:spPr bwMode="auto">
            <a:xfrm>
              <a:off x="2496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T1</a:t>
              </a:r>
            </a:p>
          </p:txBody>
        </p:sp>
        <p:sp>
          <p:nvSpPr>
            <p:cNvPr id="478" name="Rectangle 143"/>
            <p:cNvSpPr>
              <a:spLocks noChangeArrowheads="1"/>
            </p:cNvSpPr>
            <p:nvPr/>
          </p:nvSpPr>
          <p:spPr bwMode="auto">
            <a:xfrm>
              <a:off x="2688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T2</a:t>
              </a:r>
            </a:p>
          </p:txBody>
        </p:sp>
        <p:sp>
          <p:nvSpPr>
            <p:cNvPr id="479" name="Rectangle 144"/>
            <p:cNvSpPr>
              <a:spLocks noChangeArrowheads="1"/>
            </p:cNvSpPr>
            <p:nvPr/>
          </p:nvSpPr>
          <p:spPr bwMode="auto">
            <a:xfrm>
              <a:off x="2880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T3</a:t>
              </a:r>
            </a:p>
          </p:txBody>
        </p:sp>
        <p:sp>
          <p:nvSpPr>
            <p:cNvPr id="480" name="Rectangle 145"/>
            <p:cNvSpPr>
              <a:spLocks noChangeArrowheads="1"/>
            </p:cNvSpPr>
            <p:nvPr/>
          </p:nvSpPr>
          <p:spPr bwMode="auto">
            <a:xfrm>
              <a:off x="3072" y="2736"/>
              <a:ext cx="19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  <a:ea typeface="ＭＳ Ｐゴシック" pitchFamily="34" charset="-128"/>
                </a:rPr>
                <a:t>T4</a:t>
              </a:r>
            </a:p>
          </p:txBody>
        </p:sp>
      </p:grpSp>
      <p:grpSp>
        <p:nvGrpSpPr>
          <p:cNvPr id="481" name="Group 88"/>
          <p:cNvGrpSpPr>
            <a:grpSpLocks/>
          </p:cNvGrpSpPr>
          <p:nvPr/>
        </p:nvGrpSpPr>
        <p:grpSpPr bwMode="auto">
          <a:xfrm>
            <a:off x="5210215" y="2207568"/>
            <a:ext cx="690563" cy="384175"/>
            <a:chOff x="3195" y="2015"/>
            <a:chExt cx="435" cy="242"/>
          </a:xfrm>
        </p:grpSpPr>
        <p:sp>
          <p:nvSpPr>
            <p:cNvPr id="482" name="AutoShape 89"/>
            <p:cNvSpPr>
              <a:spLocks noChangeArrowheads="1"/>
            </p:cNvSpPr>
            <p:nvPr/>
          </p:nvSpPr>
          <p:spPr bwMode="auto">
            <a:xfrm>
              <a:off x="3195" y="2015"/>
              <a:ext cx="435" cy="242"/>
            </a:xfrm>
            <a:prstGeom prst="irregularSeal1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  <p:sp>
          <p:nvSpPr>
            <p:cNvPr id="483" name="AutoShape 90"/>
            <p:cNvSpPr>
              <a:spLocks noChangeArrowheads="1"/>
            </p:cNvSpPr>
            <p:nvPr/>
          </p:nvSpPr>
          <p:spPr bwMode="auto">
            <a:xfrm>
              <a:off x="3267" y="2087"/>
              <a:ext cx="290" cy="97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>
                <a:ea typeface="ＭＳ Ｐゴシック" pitchFamily="34" charset="-128"/>
              </a:endParaRPr>
            </a:p>
          </p:txBody>
        </p:sp>
      </p:grpSp>
      <p:sp>
        <p:nvSpPr>
          <p:cNvPr id="484" name="Text Box 81"/>
          <p:cNvSpPr txBox="1">
            <a:spLocks noChangeArrowheads="1"/>
          </p:cNvSpPr>
          <p:nvPr/>
        </p:nvSpPr>
        <p:spPr bwMode="auto">
          <a:xfrm>
            <a:off x="7721505" y="1445568"/>
            <a:ext cx="180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>
                <a:ea typeface="ＭＳ Ｐゴシック" pitchFamily="34" charset="-128"/>
              </a:rPr>
              <a:t>SIMT Stack</a:t>
            </a:r>
          </a:p>
        </p:txBody>
      </p:sp>
      <p:sp>
        <p:nvSpPr>
          <p:cNvPr id="485" name="Text Box 86"/>
          <p:cNvSpPr txBox="1">
            <a:spLocks noChangeArrowheads="1"/>
          </p:cNvSpPr>
          <p:nvPr/>
        </p:nvSpPr>
        <p:spPr bwMode="auto">
          <a:xfrm>
            <a:off x="1628815" y="988368"/>
            <a:ext cx="29418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ea typeface="ＭＳ Ｐゴシック" pitchFamily="34" charset="-128"/>
              </a:rPr>
              <a:t>foo</a:t>
            </a:r>
            <a:r>
              <a:rPr lang="en-US" b="1" dirty="0" smtClean="0">
                <a:latin typeface="Courier New" pitchFamily="49" charset="0"/>
                <a:ea typeface="ＭＳ Ｐゴシック" pitchFamily="34" charset="-128"/>
              </a:rPr>
              <a:t>[] </a:t>
            </a:r>
            <a:r>
              <a:rPr lang="en-US" b="1" dirty="0">
                <a:latin typeface="Courier New" pitchFamily="49" charset="0"/>
                <a:ea typeface="ＭＳ Ｐゴシック" pitchFamily="34" charset="-128"/>
              </a:rPr>
              <a:t>= {4,8,12,16};</a:t>
            </a:r>
          </a:p>
        </p:txBody>
      </p:sp>
      <p:sp>
        <p:nvSpPr>
          <p:cNvPr id="486" name="Text Box 92"/>
          <p:cNvSpPr txBox="1">
            <a:spLocks noChangeArrowheads="1"/>
          </p:cNvSpPr>
          <p:nvPr/>
        </p:nvSpPr>
        <p:spPr bwMode="auto">
          <a:xfrm>
            <a:off x="6868391" y="1140768"/>
            <a:ext cx="3817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a typeface="ＭＳ Ｐゴシック" pitchFamily="34" charset="-128"/>
              </a:rPr>
              <a:t>每个</a:t>
            </a:r>
            <a:r>
              <a:rPr lang="en-US" altLang="zh-CN" sz="2400" b="1" dirty="0" smtClean="0">
                <a:ea typeface="ＭＳ Ｐゴシック" pitchFamily="34" charset="-128"/>
              </a:rPr>
              <a:t>Warp</a:t>
            </a:r>
            <a:r>
              <a:rPr lang="zh-CN" altLang="en-US" sz="2400" b="1" dirty="0" smtClean="0">
                <a:ea typeface="ＭＳ Ｐゴシック" pitchFamily="34" charset="-128"/>
              </a:rPr>
              <a:t>有一个</a:t>
            </a:r>
            <a:r>
              <a:rPr lang="en-US" altLang="zh-CN" sz="2400" b="1" dirty="0" smtClean="0">
                <a:ea typeface="ＭＳ Ｐゴシック" pitchFamily="34" charset="-128"/>
              </a:rPr>
              <a:t>SIMT</a:t>
            </a:r>
            <a:r>
              <a:rPr lang="zh-CN" altLang="en-US" sz="2400" b="1" dirty="0" smtClean="0">
                <a:ea typeface="ＭＳ Ｐゴシック" pitchFamily="34" charset="-128"/>
              </a:rPr>
              <a:t>堆栈</a:t>
            </a:r>
            <a:endParaRPr lang="en-US" sz="2400" b="1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grpSp>
        <p:nvGrpSpPr>
          <p:cNvPr id="583" name="组合 582"/>
          <p:cNvGrpSpPr/>
          <p:nvPr/>
        </p:nvGrpSpPr>
        <p:grpSpPr>
          <a:xfrm>
            <a:off x="-72818" y="4419600"/>
            <a:ext cx="8302625" cy="2438400"/>
            <a:chOff x="384175" y="1447800"/>
            <a:chExt cx="8302625" cy="2438400"/>
          </a:xfrm>
        </p:grpSpPr>
        <p:sp>
          <p:nvSpPr>
            <p:cNvPr id="584" name="Rectangle 2"/>
            <p:cNvSpPr>
              <a:spLocks noChangeArrowheads="1"/>
            </p:cNvSpPr>
            <p:nvPr/>
          </p:nvSpPr>
          <p:spPr bwMode="auto">
            <a:xfrm>
              <a:off x="457200" y="1447800"/>
              <a:ext cx="5105400" cy="24384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en-US" sz="2400" b="1" dirty="0" smtClean="0">
                  <a:solidFill>
                    <a:srgbClr val="009900"/>
                  </a:solidFill>
                </a:rPr>
                <a:t>SIMT</a:t>
              </a:r>
              <a:r>
                <a:rPr lang="zh-CN" altLang="en-US" sz="2400" b="1" dirty="0" smtClean="0">
                  <a:solidFill>
                    <a:srgbClr val="009900"/>
                  </a:solidFill>
                </a:rPr>
                <a:t>前端</a:t>
              </a:r>
              <a:endParaRPr lang="en-US" sz="2400" b="1" dirty="0">
                <a:solidFill>
                  <a:srgbClr val="009900"/>
                </a:solidFill>
              </a:endParaRPr>
            </a:p>
          </p:txBody>
        </p:sp>
        <p:sp>
          <p:nvSpPr>
            <p:cNvPr id="585" name="Rectangle 4"/>
            <p:cNvSpPr>
              <a:spLocks noChangeArrowheads="1"/>
            </p:cNvSpPr>
            <p:nvPr/>
          </p:nvSpPr>
          <p:spPr bwMode="auto">
            <a:xfrm>
              <a:off x="5562600" y="1447800"/>
              <a:ext cx="3124200" cy="243840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r"/>
              <a:r>
                <a:rPr lang="en-US" sz="2400" b="1" dirty="0" smtClean="0">
                  <a:solidFill>
                    <a:srgbClr val="FF9933"/>
                  </a:solidFill>
                </a:rPr>
                <a:t>SIMD</a:t>
              </a:r>
              <a:r>
                <a:rPr lang="zh-CN" altLang="en-US" sz="2400" b="1" dirty="0" smtClean="0">
                  <a:solidFill>
                    <a:srgbClr val="FF9933"/>
                  </a:solidFill>
                </a:rPr>
                <a:t>数据路径</a:t>
              </a:r>
              <a:endParaRPr lang="en-US" sz="2400" b="1" dirty="0">
                <a:solidFill>
                  <a:srgbClr val="FF9933"/>
                </a:solidFill>
              </a:endParaRPr>
            </a:p>
          </p:txBody>
        </p:sp>
        <p:grpSp>
          <p:nvGrpSpPr>
            <p:cNvPr id="586" name="Group 5"/>
            <p:cNvGrpSpPr>
              <a:grpSpLocks/>
            </p:cNvGrpSpPr>
            <p:nvPr/>
          </p:nvGrpSpPr>
          <p:grpSpPr bwMode="auto">
            <a:xfrm>
              <a:off x="561975" y="2073277"/>
              <a:ext cx="7867650" cy="1635125"/>
              <a:chOff x="354" y="2506"/>
              <a:chExt cx="4956" cy="1030"/>
            </a:xfrm>
          </p:grpSpPr>
          <p:sp>
            <p:nvSpPr>
              <p:cNvPr id="590" name="Rectangle 6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1" name="Rectangle 7"/>
              <p:cNvSpPr>
                <a:spLocks noChangeArrowheads="1"/>
              </p:cNvSpPr>
              <p:nvPr/>
            </p:nvSpPr>
            <p:spPr bwMode="auto">
              <a:xfrm>
                <a:off x="4573" y="267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2" name="Rectangle 8"/>
              <p:cNvSpPr>
                <a:spLocks noChangeArrowheads="1"/>
              </p:cNvSpPr>
              <p:nvPr/>
            </p:nvSpPr>
            <p:spPr bwMode="auto">
              <a:xfrm>
                <a:off x="4736" y="2697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593" name="Rectangle 9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4" name="Rectangle 10"/>
              <p:cNvSpPr>
                <a:spLocks noChangeArrowheads="1"/>
              </p:cNvSpPr>
              <p:nvPr/>
            </p:nvSpPr>
            <p:spPr bwMode="auto">
              <a:xfrm>
                <a:off x="4543" y="2701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5" name="Rectangle 11"/>
              <p:cNvSpPr>
                <a:spLocks noChangeArrowheads="1"/>
              </p:cNvSpPr>
              <p:nvPr/>
            </p:nvSpPr>
            <p:spPr bwMode="auto">
              <a:xfrm>
                <a:off x="4713" y="272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596" name="Rectangle 12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7" name="Rectangle 13"/>
              <p:cNvSpPr>
                <a:spLocks noChangeArrowheads="1"/>
              </p:cNvSpPr>
              <p:nvPr/>
            </p:nvSpPr>
            <p:spPr bwMode="auto">
              <a:xfrm>
                <a:off x="4514" y="2730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98" name="Rectangle 14"/>
              <p:cNvSpPr>
                <a:spLocks noChangeArrowheads="1"/>
              </p:cNvSpPr>
              <p:nvPr/>
            </p:nvSpPr>
            <p:spPr bwMode="auto">
              <a:xfrm>
                <a:off x="4683" y="275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599" name="Oval 15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0" name="Oval 16"/>
              <p:cNvSpPr>
                <a:spLocks noChangeArrowheads="1"/>
              </p:cNvSpPr>
              <p:nvPr/>
            </p:nvSpPr>
            <p:spPr bwMode="auto">
              <a:xfrm>
                <a:off x="5177" y="2767"/>
                <a:ext cx="15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1" name="Oval 17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2" name="Oval 18"/>
              <p:cNvSpPr>
                <a:spLocks noChangeArrowheads="1"/>
              </p:cNvSpPr>
              <p:nvPr/>
            </p:nvSpPr>
            <p:spPr bwMode="auto">
              <a:xfrm>
                <a:off x="5200" y="2745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3" name="Oval 19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solidFill>
                <a:srgbClr val="FFFF6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4" name="Oval 20"/>
              <p:cNvSpPr>
                <a:spLocks noChangeArrowheads="1"/>
              </p:cNvSpPr>
              <p:nvPr/>
            </p:nvSpPr>
            <p:spPr bwMode="auto">
              <a:xfrm>
                <a:off x="5222" y="2723"/>
                <a:ext cx="14" cy="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5" name="Line 21"/>
              <p:cNvSpPr>
                <a:spLocks noChangeShapeType="1"/>
              </p:cNvSpPr>
              <p:nvPr/>
            </p:nvSpPr>
            <p:spPr bwMode="auto">
              <a:xfrm>
                <a:off x="944" y="3092"/>
                <a:ext cx="74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6" name="Freeform 22"/>
              <p:cNvSpPr>
                <a:spLocks/>
              </p:cNvSpPr>
              <p:nvPr/>
            </p:nvSpPr>
            <p:spPr bwMode="auto">
              <a:xfrm>
                <a:off x="994" y="3043"/>
                <a:ext cx="97" cy="98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7">
                    <a:moveTo>
                      <a:pt x="206" y="103"/>
                    </a:moveTo>
                    <a:lnTo>
                      <a:pt x="0" y="207"/>
                    </a:lnTo>
                    <a:cubicBezTo>
                      <a:pt x="33" y="142"/>
                      <a:pt x="33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7" name="Line 23"/>
              <p:cNvSpPr>
                <a:spLocks noChangeShapeType="1"/>
              </p:cNvSpPr>
              <p:nvPr/>
            </p:nvSpPr>
            <p:spPr bwMode="auto">
              <a:xfrm>
                <a:off x="1682" y="3173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8" name="Freeform 24"/>
              <p:cNvSpPr>
                <a:spLocks/>
              </p:cNvSpPr>
              <p:nvPr/>
            </p:nvSpPr>
            <p:spPr bwMode="auto">
              <a:xfrm>
                <a:off x="1796" y="3160"/>
                <a:ext cx="107" cy="94"/>
              </a:xfrm>
              <a:custGeom>
                <a:avLst/>
                <a:gdLst/>
                <a:ahLst/>
                <a:cxnLst>
                  <a:cxn ang="0">
                    <a:pos x="227" y="154"/>
                  </a:cxn>
                  <a:cxn ang="0">
                    <a:pos x="0" y="199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227" y="154"/>
                  </a:cxn>
                </a:cxnLst>
                <a:rect l="0" t="0" r="r" b="b"/>
                <a:pathLst>
                  <a:path w="227" h="199">
                    <a:moveTo>
                      <a:pt x="227" y="154"/>
                    </a:moveTo>
                    <a:lnTo>
                      <a:pt x="0" y="199"/>
                    </a:lnTo>
                    <a:cubicBezTo>
                      <a:pt x="49" y="145"/>
                      <a:pt x="69" y="71"/>
                      <a:pt x="55" y="0"/>
                    </a:cubicBezTo>
                    <a:lnTo>
                      <a:pt x="55" y="0"/>
                    </a:lnTo>
                    <a:lnTo>
                      <a:pt x="227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09" name="Line 25"/>
              <p:cNvSpPr>
                <a:spLocks noChangeShapeType="1"/>
              </p:cNvSpPr>
              <p:nvPr/>
            </p:nvSpPr>
            <p:spPr bwMode="auto">
              <a:xfrm flipV="1">
                <a:off x="1682" y="2970"/>
                <a:ext cx="150" cy="4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0" name="Freeform 26"/>
              <p:cNvSpPr>
                <a:spLocks/>
              </p:cNvSpPr>
              <p:nvPr/>
            </p:nvSpPr>
            <p:spPr bwMode="auto">
              <a:xfrm>
                <a:off x="1796" y="2930"/>
                <a:ext cx="107" cy="94"/>
              </a:xfrm>
              <a:custGeom>
                <a:avLst/>
                <a:gdLst/>
                <a:ahLst/>
                <a:cxnLst>
                  <a:cxn ang="0">
                    <a:pos x="227" y="45"/>
                  </a:cxn>
                  <a:cxn ang="0">
                    <a:pos x="55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7" y="45"/>
                  </a:cxn>
                </a:cxnLst>
                <a:rect l="0" t="0" r="r" b="b"/>
                <a:pathLst>
                  <a:path w="227" h="199">
                    <a:moveTo>
                      <a:pt x="227" y="45"/>
                    </a:moveTo>
                    <a:lnTo>
                      <a:pt x="55" y="199"/>
                    </a:lnTo>
                    <a:cubicBezTo>
                      <a:pt x="69" y="128"/>
                      <a:pt x="49" y="54"/>
                      <a:pt x="0" y="0"/>
                    </a:cubicBezTo>
                    <a:lnTo>
                      <a:pt x="0" y="0"/>
                    </a:lnTo>
                    <a:lnTo>
                      <a:pt x="227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1" name="Line 27"/>
              <p:cNvSpPr>
                <a:spLocks noChangeShapeType="1"/>
              </p:cNvSpPr>
              <p:nvPr/>
            </p:nvSpPr>
            <p:spPr bwMode="auto">
              <a:xfrm flipV="1">
                <a:off x="2198" y="3055"/>
                <a:ext cx="0" cy="74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2" name="Freeform 28"/>
              <p:cNvSpPr>
                <a:spLocks/>
              </p:cNvSpPr>
              <p:nvPr/>
            </p:nvSpPr>
            <p:spPr bwMode="auto">
              <a:xfrm>
                <a:off x="2149" y="3105"/>
                <a:ext cx="98" cy="98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3" name="Freeform 29"/>
              <p:cNvSpPr>
                <a:spLocks/>
              </p:cNvSpPr>
              <p:nvPr/>
            </p:nvSpPr>
            <p:spPr bwMode="auto">
              <a:xfrm>
                <a:off x="2149" y="2981"/>
                <a:ext cx="98" cy="98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206" y="206"/>
                  </a:cxn>
                  <a:cxn ang="0">
                    <a:pos x="0" y="206"/>
                  </a:cxn>
                  <a:cxn ang="0">
                    <a:pos x="103" y="0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206" y="206"/>
                    </a:lnTo>
                    <a:cubicBezTo>
                      <a:pt x="141" y="174"/>
                      <a:pt x="65" y="174"/>
                      <a:pt x="0" y="206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4" name="Line 30"/>
              <p:cNvSpPr>
                <a:spLocks noChangeShapeType="1"/>
              </p:cNvSpPr>
              <p:nvPr/>
            </p:nvSpPr>
            <p:spPr bwMode="auto">
              <a:xfrm flipV="1">
                <a:off x="2493" y="3192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5" name="Freeform 31"/>
              <p:cNvSpPr>
                <a:spLocks/>
              </p:cNvSpPr>
              <p:nvPr/>
            </p:nvSpPr>
            <p:spPr bwMode="auto">
              <a:xfrm>
                <a:off x="2608" y="3151"/>
                <a:ext cx="106" cy="94"/>
              </a:xfrm>
              <a:custGeom>
                <a:avLst/>
                <a:gdLst/>
                <a:ahLst/>
                <a:cxnLst>
                  <a:cxn ang="0">
                    <a:pos x="226" y="45"/>
                  </a:cxn>
                  <a:cxn ang="0">
                    <a:pos x="54" y="19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6" y="45"/>
                  </a:cxn>
                </a:cxnLst>
                <a:rect l="0" t="0" r="r" b="b"/>
                <a:pathLst>
                  <a:path w="226" h="199">
                    <a:moveTo>
                      <a:pt x="226" y="45"/>
                    </a:moveTo>
                    <a:lnTo>
                      <a:pt x="54" y="199"/>
                    </a:lnTo>
                    <a:cubicBezTo>
                      <a:pt x="68" y="128"/>
                      <a:pt x="48" y="54"/>
                      <a:pt x="0" y="0"/>
                    </a:cubicBezTo>
                    <a:lnTo>
                      <a:pt x="0" y="0"/>
                    </a:lnTo>
                    <a:lnTo>
                      <a:pt x="22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6" name="Line 32"/>
              <p:cNvSpPr>
                <a:spLocks noChangeShapeType="1"/>
              </p:cNvSpPr>
              <p:nvPr/>
            </p:nvSpPr>
            <p:spPr bwMode="auto">
              <a:xfrm>
                <a:off x="2493" y="2951"/>
                <a:ext cx="150" cy="4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7" name="Freeform 33"/>
              <p:cNvSpPr>
                <a:spLocks/>
              </p:cNvSpPr>
              <p:nvPr/>
            </p:nvSpPr>
            <p:spPr bwMode="auto">
              <a:xfrm>
                <a:off x="2608" y="2939"/>
                <a:ext cx="106" cy="94"/>
              </a:xfrm>
              <a:custGeom>
                <a:avLst/>
                <a:gdLst/>
                <a:ahLst/>
                <a:cxnLst>
                  <a:cxn ang="0">
                    <a:pos x="226" y="154"/>
                  </a:cxn>
                  <a:cxn ang="0">
                    <a:pos x="0" y="199"/>
                  </a:cxn>
                  <a:cxn ang="0">
                    <a:pos x="54" y="0"/>
                  </a:cxn>
                  <a:cxn ang="0">
                    <a:pos x="226" y="154"/>
                  </a:cxn>
                </a:cxnLst>
                <a:rect l="0" t="0" r="r" b="b"/>
                <a:pathLst>
                  <a:path w="226" h="199">
                    <a:moveTo>
                      <a:pt x="226" y="154"/>
                    </a:moveTo>
                    <a:lnTo>
                      <a:pt x="0" y="199"/>
                    </a:lnTo>
                    <a:cubicBezTo>
                      <a:pt x="48" y="145"/>
                      <a:pt x="68" y="71"/>
                      <a:pt x="54" y="0"/>
                    </a:cubicBezTo>
                    <a:lnTo>
                      <a:pt x="226" y="15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8" name="Line 34"/>
              <p:cNvSpPr>
                <a:spLocks noChangeShapeType="1"/>
              </p:cNvSpPr>
              <p:nvPr/>
            </p:nvSpPr>
            <p:spPr bwMode="auto">
              <a:xfrm>
                <a:off x="3304" y="3099"/>
                <a:ext cx="222" cy="0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19" name="Freeform 35"/>
              <p:cNvSpPr>
                <a:spLocks/>
              </p:cNvSpPr>
              <p:nvPr/>
            </p:nvSpPr>
            <p:spPr bwMode="auto">
              <a:xfrm>
                <a:off x="3502" y="3051"/>
                <a:ext cx="97" cy="97"/>
              </a:xfrm>
              <a:custGeom>
                <a:avLst/>
                <a:gdLst/>
                <a:ahLst/>
                <a:cxnLst>
                  <a:cxn ang="0">
                    <a:pos x="206" y="103"/>
                  </a:cxn>
                  <a:cxn ang="0">
                    <a:pos x="0" y="20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6" y="103"/>
                  </a:cxn>
                </a:cxnLst>
                <a:rect l="0" t="0" r="r" b="b"/>
                <a:pathLst>
                  <a:path w="206" h="206">
                    <a:moveTo>
                      <a:pt x="206" y="103"/>
                    </a:moveTo>
                    <a:lnTo>
                      <a:pt x="0" y="206"/>
                    </a:lnTo>
                    <a:cubicBezTo>
                      <a:pt x="32" y="141"/>
                      <a:pt x="32" y="65"/>
                      <a:pt x="0" y="0"/>
                    </a:cubicBezTo>
                    <a:lnTo>
                      <a:pt x="0" y="0"/>
                    </a:lnTo>
                    <a:lnTo>
                      <a:pt x="206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0" name="Line 36"/>
              <p:cNvSpPr>
                <a:spLocks noChangeShapeType="1"/>
              </p:cNvSpPr>
              <p:nvPr/>
            </p:nvSpPr>
            <p:spPr bwMode="auto">
              <a:xfrm>
                <a:off x="4302" y="3192"/>
                <a:ext cx="113" cy="27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1" name="Freeform 37"/>
              <p:cNvSpPr>
                <a:spLocks/>
              </p:cNvSpPr>
              <p:nvPr/>
            </p:nvSpPr>
            <p:spPr bwMode="auto">
              <a:xfrm>
                <a:off x="4233" y="3110"/>
                <a:ext cx="107" cy="172"/>
              </a:xfrm>
              <a:custGeom>
                <a:avLst/>
                <a:gdLst/>
                <a:ahLst/>
                <a:cxnLst>
                  <a:cxn ang="0">
                    <a:pos x="66" y="172"/>
                  </a:cxn>
                  <a:cxn ang="0">
                    <a:pos x="0" y="66"/>
                  </a:cxn>
                  <a:cxn ang="0">
                    <a:pos x="107" y="0"/>
                  </a:cxn>
                  <a:cxn ang="0">
                    <a:pos x="66" y="172"/>
                  </a:cxn>
                </a:cxnLst>
                <a:rect l="0" t="0" r="r" b="b"/>
                <a:pathLst>
                  <a:path w="107" h="172">
                    <a:moveTo>
                      <a:pt x="66" y="172"/>
                    </a:moveTo>
                    <a:lnTo>
                      <a:pt x="0" y="66"/>
                    </a:lnTo>
                    <a:lnTo>
                      <a:pt x="107" y="0"/>
                    </a:lnTo>
                    <a:lnTo>
                      <a:pt x="66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2" name="Freeform 38"/>
              <p:cNvSpPr>
                <a:spLocks/>
              </p:cNvSpPr>
              <p:nvPr/>
            </p:nvSpPr>
            <p:spPr bwMode="auto">
              <a:xfrm>
                <a:off x="4377" y="3129"/>
                <a:ext cx="107" cy="17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07" y="107"/>
                  </a:cxn>
                  <a:cxn ang="0">
                    <a:pos x="0" y="172"/>
                  </a:cxn>
                  <a:cxn ang="0">
                    <a:pos x="42" y="0"/>
                  </a:cxn>
                </a:cxnLst>
                <a:rect l="0" t="0" r="r" b="b"/>
                <a:pathLst>
                  <a:path w="107" h="172">
                    <a:moveTo>
                      <a:pt x="42" y="0"/>
                    </a:moveTo>
                    <a:lnTo>
                      <a:pt x="107" y="107"/>
                    </a:lnTo>
                    <a:lnTo>
                      <a:pt x="0" y="17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3" name="Line 39"/>
              <p:cNvSpPr>
                <a:spLocks noChangeShapeType="1"/>
              </p:cNvSpPr>
              <p:nvPr/>
            </p:nvSpPr>
            <p:spPr bwMode="auto">
              <a:xfrm flipV="1">
                <a:off x="4302" y="2967"/>
                <a:ext cx="114" cy="30"/>
              </a:xfrm>
              <a:prstGeom prst="line">
                <a:avLst/>
              </a:prstGeom>
              <a:noFill/>
              <a:ln w="984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4" name="Freeform 40"/>
              <p:cNvSpPr>
                <a:spLocks/>
              </p:cNvSpPr>
              <p:nvPr/>
            </p:nvSpPr>
            <p:spPr bwMode="auto">
              <a:xfrm>
                <a:off x="4233" y="2907"/>
                <a:ext cx="109" cy="171"/>
              </a:xfrm>
              <a:custGeom>
                <a:avLst/>
                <a:gdLst/>
                <a:ahLst/>
                <a:cxnLst>
                  <a:cxn ang="0">
                    <a:pos x="109" y="171"/>
                  </a:cxn>
                  <a:cxn ang="0">
                    <a:pos x="0" y="108"/>
                  </a:cxn>
                  <a:cxn ang="0">
                    <a:pos x="64" y="0"/>
                  </a:cxn>
                  <a:cxn ang="0">
                    <a:pos x="109" y="171"/>
                  </a:cxn>
                </a:cxnLst>
                <a:rect l="0" t="0" r="r" b="b"/>
                <a:pathLst>
                  <a:path w="109" h="171">
                    <a:moveTo>
                      <a:pt x="109" y="171"/>
                    </a:moveTo>
                    <a:lnTo>
                      <a:pt x="0" y="108"/>
                    </a:lnTo>
                    <a:lnTo>
                      <a:pt x="64" y="0"/>
                    </a:lnTo>
                    <a:lnTo>
                      <a:pt x="109" y="1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5" name="Freeform 41"/>
              <p:cNvSpPr>
                <a:spLocks/>
              </p:cNvSpPr>
              <p:nvPr/>
            </p:nvSpPr>
            <p:spPr bwMode="auto">
              <a:xfrm>
                <a:off x="4376" y="2885"/>
                <a:ext cx="108" cy="1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64"/>
                  </a:cxn>
                  <a:cxn ang="0">
                    <a:pos x="45" y="172"/>
                  </a:cxn>
                  <a:cxn ang="0">
                    <a:pos x="0" y="0"/>
                  </a:cxn>
                </a:cxnLst>
                <a:rect l="0" t="0" r="r" b="b"/>
                <a:pathLst>
                  <a:path w="108" h="172">
                    <a:moveTo>
                      <a:pt x="0" y="0"/>
                    </a:moveTo>
                    <a:lnTo>
                      <a:pt x="108" y="64"/>
                    </a:lnTo>
                    <a:lnTo>
                      <a:pt x="45" y="1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6" name="Rectangle 42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7" name="Rectangle 43"/>
              <p:cNvSpPr>
                <a:spLocks noChangeArrowheads="1"/>
              </p:cNvSpPr>
              <p:nvPr/>
            </p:nvSpPr>
            <p:spPr bwMode="auto">
              <a:xfrm>
                <a:off x="35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28" name="Rectangle 44"/>
              <p:cNvSpPr>
                <a:spLocks noChangeArrowheads="1"/>
              </p:cNvSpPr>
              <p:nvPr/>
            </p:nvSpPr>
            <p:spPr bwMode="auto">
              <a:xfrm>
                <a:off x="427" y="3007"/>
                <a:ext cx="4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I-Cache</a:t>
                </a:r>
                <a:endParaRPr lang="en-US" dirty="0"/>
              </a:p>
            </p:txBody>
          </p:sp>
          <p:sp>
            <p:nvSpPr>
              <p:cNvPr id="629" name="Rectangle 45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0" name="Rectangle 46"/>
              <p:cNvSpPr>
                <a:spLocks noChangeArrowheads="1"/>
              </p:cNvSpPr>
              <p:nvPr/>
            </p:nvSpPr>
            <p:spPr bwMode="auto">
              <a:xfrm>
                <a:off x="1091" y="2981"/>
                <a:ext cx="591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1" name="Rectangle 47"/>
              <p:cNvSpPr>
                <a:spLocks noChangeArrowheads="1"/>
              </p:cNvSpPr>
              <p:nvPr/>
            </p:nvSpPr>
            <p:spPr bwMode="auto">
              <a:xfrm>
                <a:off x="1230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解码</a:t>
                </a:r>
                <a:endParaRPr lang="en-US" dirty="0"/>
              </a:p>
            </p:txBody>
          </p:sp>
          <p:sp>
            <p:nvSpPr>
              <p:cNvPr id="632" name="Rectangle 48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3" name="Rectangle 49"/>
              <p:cNvSpPr>
                <a:spLocks noChangeArrowheads="1"/>
              </p:cNvSpPr>
              <p:nvPr/>
            </p:nvSpPr>
            <p:spPr bwMode="auto">
              <a:xfrm>
                <a:off x="1903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4" name="Rectangle 50"/>
              <p:cNvSpPr>
                <a:spLocks noChangeArrowheads="1"/>
              </p:cNvSpPr>
              <p:nvPr/>
            </p:nvSpPr>
            <p:spPr bwMode="auto">
              <a:xfrm>
                <a:off x="1976" y="2788"/>
                <a:ext cx="45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I-Buffer</a:t>
                </a:r>
                <a:endParaRPr lang="en-US"/>
              </a:p>
            </p:txBody>
          </p:sp>
          <p:sp>
            <p:nvSpPr>
              <p:cNvPr id="635" name="Rectangle 51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6" name="Rectangle 52"/>
              <p:cNvSpPr>
                <a:spLocks noChangeArrowheads="1"/>
              </p:cNvSpPr>
              <p:nvPr/>
            </p:nvSpPr>
            <p:spPr bwMode="auto">
              <a:xfrm>
                <a:off x="1903" y="3203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7" name="Rectangle 53"/>
              <p:cNvSpPr>
                <a:spLocks noChangeArrowheads="1"/>
              </p:cNvSpPr>
              <p:nvPr/>
            </p:nvSpPr>
            <p:spPr bwMode="auto">
              <a:xfrm>
                <a:off x="2008" y="32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记分牌</a:t>
                </a:r>
                <a:endParaRPr lang="en-US" dirty="0"/>
              </a:p>
            </p:txBody>
          </p:sp>
          <p:sp>
            <p:nvSpPr>
              <p:cNvPr id="638" name="Rectangle 55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39" name="Rectangle 56"/>
              <p:cNvSpPr>
                <a:spLocks noChangeArrowheads="1"/>
              </p:cNvSpPr>
              <p:nvPr/>
            </p:nvSpPr>
            <p:spPr bwMode="auto">
              <a:xfrm>
                <a:off x="2714" y="2981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0" name="Rectangle 57"/>
              <p:cNvSpPr>
                <a:spLocks noChangeArrowheads="1"/>
              </p:cNvSpPr>
              <p:nvPr/>
            </p:nvSpPr>
            <p:spPr bwMode="auto">
              <a:xfrm>
                <a:off x="2846" y="3007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发射</a:t>
                </a:r>
                <a:endParaRPr lang="en-US" dirty="0"/>
              </a:p>
            </p:txBody>
          </p:sp>
          <p:sp>
            <p:nvSpPr>
              <p:cNvPr id="641" name="Rectangle 58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2" name="Rectangle 59"/>
              <p:cNvSpPr>
                <a:spLocks noChangeArrowheads="1"/>
              </p:cNvSpPr>
              <p:nvPr/>
            </p:nvSpPr>
            <p:spPr bwMode="auto">
              <a:xfrm>
                <a:off x="3599" y="2908"/>
                <a:ext cx="634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3" name="Rectangle 60"/>
              <p:cNvSpPr>
                <a:spLocks noChangeArrowheads="1"/>
              </p:cNvSpPr>
              <p:nvPr/>
            </p:nvSpPr>
            <p:spPr bwMode="auto">
              <a:xfrm>
                <a:off x="3707" y="2939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操作数</a:t>
                </a:r>
                <a:endParaRPr lang="en-US" dirty="0"/>
              </a:p>
            </p:txBody>
          </p:sp>
          <p:sp>
            <p:nvSpPr>
              <p:cNvPr id="644" name="Rectangle 61"/>
              <p:cNvSpPr>
                <a:spLocks noChangeArrowheads="1"/>
              </p:cNvSpPr>
              <p:nvPr/>
            </p:nvSpPr>
            <p:spPr bwMode="auto">
              <a:xfrm>
                <a:off x="3711" y="3090"/>
                <a:ext cx="38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收集器</a:t>
                </a:r>
                <a:endParaRPr lang="en-US" dirty="0"/>
              </a:p>
            </p:txBody>
          </p:sp>
          <p:sp>
            <p:nvSpPr>
              <p:cNvPr id="645" name="Rectangle 62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6" name="Rectangle 63"/>
              <p:cNvSpPr>
                <a:spLocks noChangeArrowheads="1"/>
              </p:cNvSpPr>
              <p:nvPr/>
            </p:nvSpPr>
            <p:spPr bwMode="auto">
              <a:xfrm>
                <a:off x="4484" y="3114"/>
                <a:ext cx="590" cy="384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7" name="Rectangle 64"/>
              <p:cNvSpPr>
                <a:spLocks noChangeArrowheads="1"/>
              </p:cNvSpPr>
              <p:nvPr/>
            </p:nvSpPr>
            <p:spPr bwMode="auto">
              <a:xfrm>
                <a:off x="4630" y="3219"/>
                <a:ext cx="29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648" name="Rectangle 65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9" name="Rectangle 66"/>
              <p:cNvSpPr>
                <a:spLocks noChangeArrowheads="1"/>
              </p:cNvSpPr>
              <p:nvPr/>
            </p:nvSpPr>
            <p:spPr bwMode="auto">
              <a:xfrm>
                <a:off x="4484" y="2760"/>
                <a:ext cx="590" cy="22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50" name="Rectangle 67"/>
              <p:cNvSpPr>
                <a:spLocks noChangeArrowheads="1"/>
              </p:cNvSpPr>
              <p:nvPr/>
            </p:nvSpPr>
            <p:spPr bwMode="auto">
              <a:xfrm>
                <a:off x="4652" y="2788"/>
                <a:ext cx="26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</a:rPr>
                  <a:t>ALU</a:t>
                </a:r>
                <a:endParaRPr lang="en-US"/>
              </a:p>
            </p:txBody>
          </p:sp>
          <p:sp>
            <p:nvSpPr>
              <p:cNvPr id="651" name="Rectangle 68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52" name="Rectangle 69"/>
              <p:cNvSpPr>
                <a:spLocks noChangeArrowheads="1"/>
              </p:cNvSpPr>
              <p:nvPr/>
            </p:nvSpPr>
            <p:spPr bwMode="auto">
              <a:xfrm>
                <a:off x="354" y="2538"/>
                <a:ext cx="590" cy="222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53" name="Rectangle 70"/>
              <p:cNvSpPr>
                <a:spLocks noChangeArrowheads="1"/>
              </p:cNvSpPr>
              <p:nvPr/>
            </p:nvSpPr>
            <p:spPr bwMode="auto">
              <a:xfrm>
                <a:off x="504" y="2581"/>
                <a:ext cx="259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取指</a:t>
                </a:r>
                <a:endParaRPr lang="en-US" dirty="0"/>
              </a:p>
            </p:txBody>
          </p:sp>
          <p:sp>
            <p:nvSpPr>
              <p:cNvPr id="654" name="Rectangle 71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55" name="Rectangle 72"/>
              <p:cNvSpPr>
                <a:spLocks noChangeArrowheads="1"/>
              </p:cNvSpPr>
              <p:nvPr/>
            </p:nvSpPr>
            <p:spPr bwMode="auto">
              <a:xfrm>
                <a:off x="2603" y="2542"/>
                <a:ext cx="812" cy="2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56" name="Rectangle 73"/>
              <p:cNvSpPr>
                <a:spLocks noChangeArrowheads="1"/>
              </p:cNvSpPr>
              <p:nvPr/>
            </p:nvSpPr>
            <p:spPr bwMode="auto">
              <a:xfrm>
                <a:off x="2690" y="2569"/>
                <a:ext cx="622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00"/>
                    </a:solidFill>
                  </a:rPr>
                  <a:t>SIMT-</a:t>
                </a: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堆栈</a:t>
                </a:r>
                <a:endParaRPr lang="en-US" dirty="0"/>
              </a:p>
            </p:txBody>
          </p:sp>
          <p:sp>
            <p:nvSpPr>
              <p:cNvPr id="657" name="Freeform 74"/>
              <p:cNvSpPr>
                <a:spLocks/>
              </p:cNvSpPr>
              <p:nvPr/>
            </p:nvSpPr>
            <p:spPr bwMode="auto">
              <a:xfrm>
                <a:off x="1682" y="2612"/>
                <a:ext cx="3628" cy="924"/>
              </a:xfrm>
              <a:custGeom>
                <a:avLst/>
                <a:gdLst/>
                <a:ahLst/>
                <a:cxnLst>
                  <a:cxn ang="0">
                    <a:pos x="1733" y="0"/>
                  </a:cxn>
                  <a:cxn ang="0">
                    <a:pos x="3628" y="0"/>
                  </a:cxn>
                  <a:cxn ang="0">
                    <a:pos x="3628" y="924"/>
                  </a:cxn>
                  <a:cxn ang="0">
                    <a:pos x="0" y="924"/>
                  </a:cxn>
                  <a:cxn ang="0">
                    <a:pos x="0" y="739"/>
                  </a:cxn>
                  <a:cxn ang="0">
                    <a:pos x="162" y="739"/>
                  </a:cxn>
                </a:cxnLst>
                <a:rect l="0" t="0" r="r" b="b"/>
                <a:pathLst>
                  <a:path w="3628" h="924">
                    <a:moveTo>
                      <a:pt x="1733" y="0"/>
                    </a:moveTo>
                    <a:lnTo>
                      <a:pt x="3628" y="0"/>
                    </a:lnTo>
                    <a:lnTo>
                      <a:pt x="3628" y="924"/>
                    </a:lnTo>
                    <a:lnTo>
                      <a:pt x="0" y="924"/>
                    </a:lnTo>
                    <a:lnTo>
                      <a:pt x="0" y="739"/>
                    </a:lnTo>
                    <a:lnTo>
                      <a:pt x="162" y="739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58" name="Freeform 75"/>
              <p:cNvSpPr>
                <a:spLocks/>
              </p:cNvSpPr>
              <p:nvPr/>
            </p:nvSpPr>
            <p:spPr bwMode="auto">
              <a:xfrm>
                <a:off x="1826" y="3312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5" y="112"/>
                      <a:pt x="25" y="51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59" name="Line 76"/>
              <p:cNvSpPr>
                <a:spLocks noChangeShapeType="1"/>
              </p:cNvSpPr>
              <p:nvPr/>
            </p:nvSpPr>
            <p:spPr bwMode="auto">
              <a:xfrm flipH="1">
                <a:off x="1003" y="2642"/>
                <a:ext cx="1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60" name="Freeform 77"/>
              <p:cNvSpPr>
                <a:spLocks/>
              </p:cNvSpPr>
              <p:nvPr/>
            </p:nvSpPr>
            <p:spPr bwMode="auto">
              <a:xfrm>
                <a:off x="944" y="2603"/>
                <a:ext cx="78" cy="7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164" y="0"/>
                  </a:cxn>
                  <a:cxn ang="0">
                    <a:pos x="164" y="164"/>
                  </a:cxn>
                  <a:cxn ang="0">
                    <a:pos x="164" y="164"/>
                  </a:cxn>
                  <a:cxn ang="0">
                    <a:pos x="0" y="82"/>
                  </a:cxn>
                </a:cxnLst>
                <a:rect l="0" t="0" r="r" b="b"/>
                <a:pathLst>
                  <a:path w="164" h="164">
                    <a:moveTo>
                      <a:pt x="0" y="82"/>
                    </a:moveTo>
                    <a:lnTo>
                      <a:pt x="164" y="0"/>
                    </a:lnTo>
                    <a:cubicBezTo>
                      <a:pt x="138" y="51"/>
                      <a:pt x="138" y="112"/>
                      <a:pt x="164" y="164"/>
                    </a:cubicBezTo>
                    <a:lnTo>
                      <a:pt x="164" y="164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61" name="Line 78"/>
              <p:cNvSpPr>
                <a:spLocks noChangeShapeType="1"/>
              </p:cNvSpPr>
              <p:nvPr/>
            </p:nvSpPr>
            <p:spPr bwMode="auto">
              <a:xfrm>
                <a:off x="586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62" name="Freeform 79"/>
              <p:cNvSpPr>
                <a:spLocks/>
              </p:cNvSpPr>
              <p:nvPr/>
            </p:nvSpPr>
            <p:spPr bwMode="auto">
              <a:xfrm>
                <a:off x="538" y="2884"/>
                <a:ext cx="97" cy="97"/>
              </a:xfrm>
              <a:custGeom>
                <a:avLst/>
                <a:gdLst/>
                <a:ahLst/>
                <a:cxnLst>
                  <a:cxn ang="0">
                    <a:pos x="103" y="207"/>
                  </a:cxn>
                  <a:cxn ang="0">
                    <a:pos x="0" y="0"/>
                  </a:cxn>
                  <a:cxn ang="0">
                    <a:pos x="206" y="0"/>
                  </a:cxn>
                  <a:cxn ang="0">
                    <a:pos x="206" y="0"/>
                  </a:cxn>
                  <a:cxn ang="0">
                    <a:pos x="103" y="207"/>
                  </a:cxn>
                </a:cxnLst>
                <a:rect l="0" t="0" r="r" b="b"/>
                <a:pathLst>
                  <a:path w="206" h="207">
                    <a:moveTo>
                      <a:pt x="103" y="207"/>
                    </a:moveTo>
                    <a:lnTo>
                      <a:pt x="0" y="0"/>
                    </a:lnTo>
                    <a:cubicBezTo>
                      <a:pt x="65" y="33"/>
                      <a:pt x="141" y="33"/>
                      <a:pt x="206" y="0"/>
                    </a:cubicBezTo>
                    <a:lnTo>
                      <a:pt x="206" y="0"/>
                    </a:lnTo>
                    <a:lnTo>
                      <a:pt x="103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63" name="Freeform 80"/>
              <p:cNvSpPr>
                <a:spLocks/>
              </p:cNvSpPr>
              <p:nvPr/>
            </p:nvSpPr>
            <p:spPr bwMode="auto">
              <a:xfrm>
                <a:off x="856" y="2818"/>
                <a:ext cx="1047" cy="60"/>
              </a:xfrm>
              <a:custGeom>
                <a:avLst/>
                <a:gdLst/>
                <a:ahLst/>
                <a:cxnLst>
                  <a:cxn ang="0">
                    <a:pos x="1047" y="60"/>
                  </a:cxn>
                  <a:cxn ang="0">
                    <a:pos x="0" y="60"/>
                  </a:cxn>
                  <a:cxn ang="0">
                    <a:pos x="0" y="0"/>
                  </a:cxn>
                </a:cxnLst>
                <a:rect l="0" t="0" r="r" b="b"/>
                <a:pathLst>
                  <a:path w="1047" h="60">
                    <a:moveTo>
                      <a:pt x="1047" y="60"/>
                    </a:moveTo>
                    <a:lnTo>
                      <a:pt x="0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64" name="Freeform 81"/>
              <p:cNvSpPr>
                <a:spLocks/>
              </p:cNvSpPr>
              <p:nvPr/>
            </p:nvSpPr>
            <p:spPr bwMode="auto">
              <a:xfrm>
                <a:off x="817" y="2760"/>
                <a:ext cx="77" cy="7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4" y="164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82" y="0"/>
                  </a:cxn>
                </a:cxnLst>
                <a:rect l="0" t="0" r="r" b="b"/>
                <a:pathLst>
                  <a:path w="164" h="164">
                    <a:moveTo>
                      <a:pt x="82" y="0"/>
                    </a:moveTo>
                    <a:lnTo>
                      <a:pt x="164" y="164"/>
                    </a:lnTo>
                    <a:cubicBezTo>
                      <a:pt x="112" y="138"/>
                      <a:pt x="52" y="138"/>
                      <a:pt x="0" y="164"/>
                    </a:cubicBezTo>
                    <a:lnTo>
                      <a:pt x="0" y="16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65" name="Line 82"/>
              <p:cNvSpPr>
                <a:spLocks noChangeShapeType="1"/>
              </p:cNvSpPr>
              <p:nvPr/>
            </p:nvSpPr>
            <p:spPr bwMode="auto">
              <a:xfrm flipV="1">
                <a:off x="2980" y="2760"/>
                <a:ext cx="0" cy="148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66" name="Freeform 83"/>
              <p:cNvSpPr>
                <a:spLocks/>
              </p:cNvSpPr>
              <p:nvPr/>
            </p:nvSpPr>
            <p:spPr bwMode="auto">
              <a:xfrm>
                <a:off x="2931" y="2884"/>
                <a:ext cx="98" cy="97"/>
              </a:xfrm>
              <a:custGeom>
                <a:avLst/>
                <a:gdLst/>
                <a:ahLst/>
                <a:cxnLst>
                  <a:cxn ang="0">
                    <a:pos x="104" y="207"/>
                  </a:cxn>
                  <a:cxn ang="0">
                    <a:pos x="0" y="0"/>
                  </a:cxn>
                  <a:cxn ang="0">
                    <a:pos x="207" y="0"/>
                  </a:cxn>
                  <a:cxn ang="0">
                    <a:pos x="207" y="0"/>
                  </a:cxn>
                  <a:cxn ang="0">
                    <a:pos x="104" y="207"/>
                  </a:cxn>
                </a:cxnLst>
                <a:rect l="0" t="0" r="r" b="b"/>
                <a:pathLst>
                  <a:path w="207" h="207">
                    <a:moveTo>
                      <a:pt x="104" y="207"/>
                    </a:moveTo>
                    <a:lnTo>
                      <a:pt x="0" y="0"/>
                    </a:lnTo>
                    <a:cubicBezTo>
                      <a:pt x="65" y="33"/>
                      <a:pt x="142" y="33"/>
                      <a:pt x="207" y="0"/>
                    </a:cubicBezTo>
                    <a:lnTo>
                      <a:pt x="207" y="0"/>
                    </a:lnTo>
                    <a:lnTo>
                      <a:pt x="104" y="20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67" name="Rectangle 84"/>
              <p:cNvSpPr>
                <a:spLocks noChangeArrowheads="1"/>
              </p:cNvSpPr>
              <p:nvPr/>
            </p:nvSpPr>
            <p:spPr bwMode="auto">
              <a:xfrm>
                <a:off x="2747" y="3386"/>
                <a:ext cx="55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Done (WID)</a:t>
                </a:r>
                <a:endParaRPr lang="en-US"/>
              </a:p>
            </p:txBody>
          </p:sp>
          <p:sp>
            <p:nvSpPr>
              <p:cNvPr id="668" name="Rectangle 85"/>
              <p:cNvSpPr>
                <a:spLocks noChangeArrowheads="1"/>
              </p:cNvSpPr>
              <p:nvPr/>
            </p:nvSpPr>
            <p:spPr bwMode="auto">
              <a:xfrm>
                <a:off x="1213" y="2751"/>
                <a:ext cx="451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Valid[1:N]</a:t>
                </a:r>
                <a:endParaRPr lang="en-US"/>
              </a:p>
            </p:txBody>
          </p:sp>
          <p:sp>
            <p:nvSpPr>
              <p:cNvPr id="669" name="Rectangle 86"/>
              <p:cNvSpPr>
                <a:spLocks noChangeArrowheads="1"/>
              </p:cNvSpPr>
              <p:nvPr/>
            </p:nvSpPr>
            <p:spPr bwMode="auto">
              <a:xfrm>
                <a:off x="1515" y="2506"/>
                <a:ext cx="54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分支目标</a:t>
                </a:r>
                <a:r>
                  <a:rPr lang="en-US" sz="1300" dirty="0" smtClean="0">
                    <a:solidFill>
                      <a:srgbClr val="000000"/>
                    </a:solidFill>
                  </a:rPr>
                  <a:t>PC</a:t>
                </a:r>
                <a:endParaRPr lang="en-US" dirty="0"/>
              </a:p>
            </p:txBody>
          </p:sp>
          <p:sp>
            <p:nvSpPr>
              <p:cNvPr id="670" name="Line 87"/>
              <p:cNvSpPr>
                <a:spLocks noChangeShapeType="1"/>
              </p:cNvSpPr>
              <p:nvPr/>
            </p:nvSpPr>
            <p:spPr bwMode="auto">
              <a:xfrm>
                <a:off x="3472" y="2806"/>
                <a:ext cx="127" cy="102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71" name="Freeform 88"/>
              <p:cNvSpPr>
                <a:spLocks/>
              </p:cNvSpPr>
              <p:nvPr/>
            </p:nvSpPr>
            <p:spPr bwMode="auto">
              <a:xfrm>
                <a:off x="3415" y="2760"/>
                <a:ext cx="106" cy="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5" y="48"/>
                  </a:cxn>
                  <a:cxn ang="0">
                    <a:pos x="96" y="209"/>
                  </a:cxn>
                  <a:cxn ang="0">
                    <a:pos x="96" y="209"/>
                  </a:cxn>
                  <a:cxn ang="0">
                    <a:pos x="0" y="0"/>
                  </a:cxn>
                </a:cxnLst>
                <a:rect l="0" t="0" r="r" b="b"/>
                <a:pathLst>
                  <a:path w="225" h="209">
                    <a:moveTo>
                      <a:pt x="0" y="0"/>
                    </a:moveTo>
                    <a:lnTo>
                      <a:pt x="225" y="48"/>
                    </a:lnTo>
                    <a:cubicBezTo>
                      <a:pt x="159" y="79"/>
                      <a:pt x="111" y="138"/>
                      <a:pt x="96" y="209"/>
                    </a:cubicBezTo>
                    <a:lnTo>
                      <a:pt x="96" y="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72" name="Rectangle 89"/>
              <p:cNvSpPr>
                <a:spLocks noChangeArrowheads="1"/>
              </p:cNvSpPr>
              <p:nvPr/>
            </p:nvSpPr>
            <p:spPr bwMode="auto">
              <a:xfrm>
                <a:off x="3549" y="2773"/>
                <a:ext cx="210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1300" dirty="0" smtClean="0">
                    <a:solidFill>
                      <a:srgbClr val="000000"/>
                    </a:solidFill>
                  </a:rPr>
                  <a:t>预测</a:t>
                </a:r>
                <a:endParaRPr lang="en-US" dirty="0"/>
              </a:p>
            </p:txBody>
          </p:sp>
          <p:sp>
            <p:nvSpPr>
              <p:cNvPr id="673" name="Line 90"/>
              <p:cNvSpPr>
                <a:spLocks noChangeShapeType="1"/>
              </p:cNvSpPr>
              <p:nvPr/>
            </p:nvSpPr>
            <p:spPr bwMode="auto">
              <a:xfrm>
                <a:off x="5074" y="2878"/>
                <a:ext cx="1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74" name="Freeform 91"/>
              <p:cNvSpPr>
                <a:spLocks/>
              </p:cNvSpPr>
              <p:nvPr/>
            </p:nvSpPr>
            <p:spPr bwMode="auto">
              <a:xfrm>
                <a:off x="5233" y="2839"/>
                <a:ext cx="77" cy="78"/>
              </a:xfrm>
              <a:custGeom>
                <a:avLst/>
                <a:gdLst/>
                <a:ahLst/>
                <a:cxnLst>
                  <a:cxn ang="0">
                    <a:pos x="164" y="82"/>
                  </a:cxn>
                  <a:cxn ang="0">
                    <a:pos x="0" y="16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4" y="82"/>
                  </a:cxn>
                </a:cxnLst>
                <a:rect l="0" t="0" r="r" b="b"/>
                <a:pathLst>
                  <a:path w="164" h="164">
                    <a:moveTo>
                      <a:pt x="164" y="82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0" y="0"/>
                    </a:cubicBezTo>
                    <a:lnTo>
                      <a:pt x="0" y="0"/>
                    </a:lnTo>
                    <a:lnTo>
                      <a:pt x="16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>
                <a:off x="5074" y="3319"/>
                <a:ext cx="177" cy="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76" name="Freeform 93"/>
              <p:cNvSpPr>
                <a:spLocks/>
              </p:cNvSpPr>
              <p:nvPr/>
            </p:nvSpPr>
            <p:spPr bwMode="auto">
              <a:xfrm>
                <a:off x="5233" y="3282"/>
                <a:ext cx="77" cy="77"/>
              </a:xfrm>
              <a:custGeom>
                <a:avLst/>
                <a:gdLst/>
                <a:ahLst/>
                <a:cxnLst>
                  <a:cxn ang="0">
                    <a:pos x="164" y="83"/>
                  </a:cxn>
                  <a:cxn ang="0">
                    <a:pos x="0" y="164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4" y="83"/>
                  </a:cxn>
                </a:cxnLst>
                <a:rect l="0" t="0" r="r" b="b"/>
                <a:pathLst>
                  <a:path w="164" h="164">
                    <a:moveTo>
                      <a:pt x="164" y="83"/>
                    </a:moveTo>
                    <a:lnTo>
                      <a:pt x="0" y="164"/>
                    </a:lnTo>
                    <a:cubicBezTo>
                      <a:pt x="26" y="112"/>
                      <a:pt x="26" y="52"/>
                      <a:pt x="1" y="0"/>
                    </a:cubicBezTo>
                    <a:lnTo>
                      <a:pt x="1" y="0"/>
                    </a:lnTo>
                    <a:lnTo>
                      <a:pt x="164" y="8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77" name="Rectangle 94"/>
              <p:cNvSpPr>
                <a:spLocks noChangeArrowheads="1"/>
              </p:cNvSpPr>
              <p:nvPr/>
            </p:nvSpPr>
            <p:spPr bwMode="auto">
              <a:xfrm>
                <a:off x="3020" y="2758"/>
                <a:ext cx="2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</a:rPr>
                  <a:t>Active</a:t>
                </a:r>
                <a:endParaRPr lang="en-US"/>
              </a:p>
            </p:txBody>
          </p:sp>
          <p:sp>
            <p:nvSpPr>
              <p:cNvPr id="678" name="Rectangle 95"/>
              <p:cNvSpPr>
                <a:spLocks noChangeArrowheads="1"/>
              </p:cNvSpPr>
              <p:nvPr/>
            </p:nvSpPr>
            <p:spPr bwMode="auto">
              <a:xfrm>
                <a:off x="3035" y="2841"/>
                <a:ext cx="249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dirty="0" smtClean="0">
                    <a:solidFill>
                      <a:srgbClr val="000000"/>
                    </a:solidFill>
                  </a:rPr>
                  <a:t>Mask</a:t>
                </a:r>
                <a:endParaRPr lang="en-US" dirty="0"/>
              </a:p>
            </p:txBody>
          </p:sp>
        </p:grpSp>
        <p:sp>
          <p:nvSpPr>
            <p:cNvPr id="587" name="Rectangle 97"/>
            <p:cNvSpPr>
              <a:spLocks noChangeArrowheads="1"/>
            </p:cNvSpPr>
            <p:nvPr/>
          </p:nvSpPr>
          <p:spPr bwMode="auto">
            <a:xfrm>
              <a:off x="384175" y="1834437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调度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器 </a:t>
              </a:r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88" name="Rectangle 98"/>
            <p:cNvSpPr>
              <a:spLocks noChangeArrowheads="1"/>
            </p:cNvSpPr>
            <p:nvPr/>
          </p:nvSpPr>
          <p:spPr bwMode="auto">
            <a:xfrm>
              <a:off x="4114800" y="3124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 </a:t>
              </a:r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89" name="Rectangle 99"/>
            <p:cNvSpPr>
              <a:spLocks noChangeArrowheads="1"/>
            </p:cNvSpPr>
            <p:nvPr/>
          </p:nvSpPr>
          <p:spPr bwMode="auto">
            <a:xfrm>
              <a:off x="6019800" y="2362200"/>
              <a:ext cx="1447800" cy="3810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调度器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73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3504</Words>
  <Application>Microsoft Office PowerPoint</Application>
  <PresentationFormat>宽屏</PresentationFormat>
  <Paragraphs>1046</Paragraphs>
  <Slides>38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ＭＳ Ｐゴシック</vt:lpstr>
      <vt:lpstr>NimbusRomNo9L-Medi</vt:lpstr>
      <vt:lpstr>NimbusRomNo9L-Regu</vt:lpstr>
      <vt:lpstr>等线</vt:lpstr>
      <vt:lpstr>等线 Light</vt:lpstr>
      <vt:lpstr>苹方 常规</vt:lpstr>
      <vt:lpstr>Arial</vt:lpstr>
      <vt:lpstr>Calibri</vt:lpstr>
      <vt:lpstr>Consolas</vt:lpstr>
      <vt:lpstr>Courier New</vt:lpstr>
      <vt:lpstr>Wingdings</vt:lpstr>
      <vt:lpstr>Office 主题​​</vt:lpstr>
      <vt:lpstr>Visio</vt:lpstr>
      <vt:lpstr>SIMT Core</vt:lpstr>
      <vt:lpstr>一、V100 GPU的SIMT Core</vt:lpstr>
      <vt:lpstr>二、网格、线程块与SM的映射</vt:lpstr>
      <vt:lpstr>三、SM中基本的执行单元——Warp</vt:lpstr>
      <vt:lpstr>四、SIMT Core内部结构</vt:lpstr>
      <vt:lpstr>（一）取指 + 解码</vt:lpstr>
      <vt:lpstr>（二）指令发射</vt:lpstr>
      <vt:lpstr>（三）记分牌</vt:lpstr>
      <vt:lpstr>（四）SIMT堆栈</vt:lpstr>
      <vt:lpstr>（五）操作数收集器</vt:lpstr>
      <vt:lpstr>（六）ALU流水线</vt:lpstr>
      <vt:lpstr>（七）写回</vt:lpstr>
      <vt:lpstr>（八）存储单元</vt:lpstr>
      <vt:lpstr>GPGPU-Sim模拟器</vt:lpstr>
      <vt:lpstr>一、GPGPU-Sim模拟的SIMT架构</vt:lpstr>
      <vt:lpstr>GPGPU-Sim模拟的SIMT架构</vt:lpstr>
      <vt:lpstr>二、GPGPU-Sim能模拟什么</vt:lpstr>
      <vt:lpstr>GPGPU-Sim能模拟什么—PTX/SASS功能模拟</vt:lpstr>
      <vt:lpstr>GPGPU-Sim能模拟什么—PTX/SASS功能模拟</vt:lpstr>
      <vt:lpstr>GPGPU-Sim能模拟什么—PTX/SASS功能模拟</vt:lpstr>
      <vt:lpstr>GPGPU-Sim能模拟什么—GPU时序模拟</vt:lpstr>
      <vt:lpstr>GPGPU-Sim能模拟什么—GPU时序模拟</vt:lpstr>
      <vt:lpstr>GPGPU-Sim能模拟什么—GPU时序模拟</vt:lpstr>
      <vt:lpstr>GPGPU-Sim能模拟什么—GPU功耗模拟</vt:lpstr>
      <vt:lpstr>三、GPGPU-Sim怎么使用</vt:lpstr>
      <vt:lpstr>GPGPU-Sim怎么使用—动态链接</vt:lpstr>
      <vt:lpstr>GPGPU-Sim怎么使用-wmma模拟示例</vt:lpstr>
      <vt:lpstr>GPGPU-Sim怎么使用-wmma模拟示例</vt:lpstr>
      <vt:lpstr>GPGPU-Sim怎么使用—单步调试</vt:lpstr>
      <vt:lpstr>GPGPU-Sim怎么使用—性能可视化</vt:lpstr>
      <vt:lpstr>四、GPGPU-Sim模拟的缺陷</vt:lpstr>
      <vt:lpstr>GPGPU-Sim模拟的缺点</vt:lpstr>
      <vt:lpstr>五、GPGPU-Sim的升级版Accel-Sim模拟器</vt:lpstr>
      <vt:lpstr>硬件架构每1~2年更换一次</vt:lpstr>
      <vt:lpstr>当前GPU模拟的缺点</vt:lpstr>
      <vt:lpstr>Accel-Sim[1]的整体结构</vt:lpstr>
      <vt:lpstr>Accel-Sim模拟的相关性和准确率</vt:lpstr>
      <vt:lpstr>Accel-Sim模拟的相关性和准确率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Jianchao Yang</dc:creator>
  <cp:lastModifiedBy>Jianchao Yang</cp:lastModifiedBy>
  <cp:revision>995</cp:revision>
  <dcterms:created xsi:type="dcterms:W3CDTF">2022-12-14T01:12:41Z</dcterms:created>
  <dcterms:modified xsi:type="dcterms:W3CDTF">2023-01-13T01:54:38Z</dcterms:modified>
</cp:coreProperties>
</file>