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7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8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FA59-3557-43EB-B48D-5AF0992D436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2449-A598-4422-9F1C-3EA707752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GPGPU-Sim</a:t>
            </a:r>
            <a:r>
              <a:rPr lang="zh-CN" altLang="en-US" dirty="0" smtClean="0"/>
              <a:t>功能模拟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/>
              <a:t>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3"/>
            </a:pPr>
            <a:r>
              <a:rPr lang="zh-CN" altLang="en-US" dirty="0" smtClean="0"/>
              <a:t>共享存储的使用情况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en-US" dirty="0" smtClean="0"/>
              <a:t>依据</a:t>
            </a:r>
            <a:r>
              <a:rPr lang="en-US" altLang="zh-CN" dirty="0" smtClean="0"/>
              <a:t>shared memory</a:t>
            </a:r>
            <a:r>
              <a:rPr lang="zh-CN" altLang="en-US" dirty="0" smtClean="0"/>
              <a:t>，每个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上的理论最大并发</a:t>
            </a:r>
            <a:r>
              <a:rPr lang="en-US" altLang="zh-CN" dirty="0" smtClean="0"/>
              <a:t>CTA</a:t>
            </a:r>
            <a:r>
              <a:rPr lang="zh-CN" altLang="en-US" dirty="0" smtClean="0"/>
              <a:t>数。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int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result_shmem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= (unsigned)-1;</a:t>
            </a:r>
          </a:p>
          <a:p>
            <a:pPr lvl="1"/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result_shmem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=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gpgpu_shmem_size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/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kernel_info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-&gt;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smem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;</a:t>
            </a:r>
          </a:p>
          <a:p>
            <a:pPr lvl="1"/>
            <a:endParaRPr lang="en-US" altLang="zh-CN" dirty="0" smtClean="0">
              <a:solidFill>
                <a:srgbClr val="7A3E9D"/>
              </a:solidFill>
              <a:latin typeface="Fira Code"/>
            </a:endParaRPr>
          </a:p>
          <a:p>
            <a:pPr marL="0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4"/>
            </a:pPr>
            <a:r>
              <a:rPr lang="zh-CN" altLang="en-US" dirty="0" smtClean="0"/>
              <a:t>配置的每个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最大线程块数的限制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9365" cy="4351338"/>
          </a:xfrm>
        </p:spPr>
        <p:txBody>
          <a:bodyPr/>
          <a:lstStyle/>
          <a:p>
            <a:r>
              <a:rPr lang="en-US" altLang="zh-CN" dirty="0" err="1" smtClean="0"/>
              <a:t>max_cta_per_core</a:t>
            </a:r>
            <a:r>
              <a:rPr lang="zh-CN" altLang="en-US" dirty="0"/>
              <a:t>是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中配置的并发</a:t>
            </a:r>
            <a:r>
              <a:rPr lang="en-US" altLang="zh-CN" dirty="0" err="1" smtClean="0"/>
              <a:t>cta</a:t>
            </a:r>
            <a:r>
              <a:rPr lang="zh-CN" altLang="en-US" dirty="0" smtClean="0"/>
              <a:t>的最大数量。</a:t>
            </a:r>
            <a:endParaRPr lang="en-US" altLang="zh-CN" dirty="0" smtClean="0"/>
          </a:p>
          <a:p>
            <a:pPr lvl="1"/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result_cta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max_cta_per_core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Result=min{</a:t>
            </a:r>
            <a:r>
              <a:rPr lang="en-US" altLang="zh-CN" sz="2800" dirty="0" err="1" smtClean="0">
                <a:solidFill>
                  <a:srgbClr val="7A3E9D"/>
                </a:solidFill>
                <a:latin typeface="Fira Code"/>
              </a:rPr>
              <a:t>result_thread,result_regs,result_shmem,result_cta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3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对内核函数的每一个</a:t>
            </a:r>
            <a:r>
              <a:rPr lang="en-US" altLang="zh-CN" dirty="0" smtClean="0"/>
              <a:t>CTA</a:t>
            </a:r>
            <a:r>
              <a:rPr lang="zh-CN" altLang="en-US" dirty="0" smtClean="0"/>
              <a:t>循环执行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b="0" dirty="0" smtClean="0">
                <a:solidFill>
                  <a:srgbClr val="4B69C6"/>
                </a:solidFill>
                <a:effectLst/>
                <a:latin typeface="Fira Code"/>
              </a:rPr>
              <a:t>while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(!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kernel</a:t>
            </a:r>
            <a:r>
              <a:rPr lang="en-US" altLang="zh-CN" sz="24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400" b="1" dirty="0" err="1" smtClean="0">
                <a:solidFill>
                  <a:srgbClr val="AA3731"/>
                </a:solidFill>
                <a:effectLst/>
                <a:latin typeface="Fira Code"/>
              </a:rPr>
              <a:t>no_more_ctas_to_run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())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Fira Code"/>
              </a:rPr>
              <a:t>	</a:t>
            </a:r>
            <a:r>
              <a:rPr lang="en-US" altLang="zh-CN" sz="2400" b="1" dirty="0" err="1" smtClean="0">
                <a:solidFill>
                  <a:srgbClr val="7A3E9D"/>
                </a:solidFill>
                <a:effectLst/>
                <a:latin typeface="Fira Code"/>
              </a:rPr>
              <a:t>functionalCoreSim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400" b="1" dirty="0" err="1" smtClean="0">
                <a:solidFill>
                  <a:srgbClr val="7A3E9D"/>
                </a:solidFill>
                <a:effectLst/>
                <a:latin typeface="Fira Code"/>
              </a:rPr>
              <a:t>cta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endParaRPr lang="en-US" altLang="zh-CN" sz="24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           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&amp;</a:t>
            </a:r>
            <a:r>
              <a:rPr lang="en-US" altLang="zh-CN" sz="2400" b="0" dirty="0" smtClean="0">
                <a:solidFill>
                  <a:srgbClr val="7A3E9D"/>
                </a:solidFill>
                <a:effectLst/>
                <a:latin typeface="Fira Code"/>
              </a:rPr>
              <a:t>kernel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endParaRPr lang="en-US" altLang="zh-CN" sz="24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           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sz="2400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warp_size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zh-CN" altLang="en-US" sz="24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zh-CN" altLang="en-US" sz="2400" b="0" dirty="0" smtClean="0">
                <a:solidFill>
                  <a:srgbClr val="333333"/>
                </a:solidFill>
                <a:effectLst/>
                <a:latin typeface="Fira Code"/>
              </a:rPr>
              <a:t>       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cta</a:t>
            </a:r>
            <a:r>
              <a:rPr lang="en-US" altLang="zh-CN" sz="24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400" b="1" dirty="0" err="1" smtClean="0">
                <a:solidFill>
                  <a:srgbClr val="AA3731"/>
                </a:solidFill>
                <a:effectLst/>
                <a:latin typeface="Fira Code"/>
              </a:rPr>
              <a:t>execute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sz="2400" b="0" dirty="0" err="1" smtClean="0">
                <a:solidFill>
                  <a:srgbClr val="7A3E9D"/>
                </a:solidFill>
                <a:effectLst/>
                <a:latin typeface="Fira Code"/>
              </a:rPr>
              <a:t>cp_count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400" b="0" dirty="0" smtClean="0">
                <a:solidFill>
                  <a:srgbClr val="7A3E9D"/>
                </a:solidFill>
                <a:effectLst/>
                <a:latin typeface="Fira Code"/>
              </a:rPr>
              <a:t>temp</a:t>
            </a:r>
            <a:r>
              <a:rPr lang="en-US" altLang="zh-CN" sz="2400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sz="2400" dirty="0" smtClean="0">
              <a:solidFill>
                <a:srgbClr val="333333"/>
              </a:solidFill>
              <a:latin typeface="Fira Code"/>
            </a:endParaRP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400" b="0" dirty="0" smtClean="0">
                <a:solidFill>
                  <a:srgbClr val="333333"/>
                </a:solidFill>
                <a:effectLst/>
                <a:latin typeface="Fira Code"/>
              </a:rPr>
              <a:t> }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7A3E9D"/>
              </a:solidFill>
              <a:latin typeface="Fira Code"/>
            </a:endParaRPr>
          </a:p>
          <a:p>
            <a:r>
              <a:rPr lang="en-US" altLang="zh-CN" sz="2200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1" dirty="0" err="1" smtClean="0">
                <a:solidFill>
                  <a:srgbClr val="AA3731"/>
                </a:solidFill>
                <a:effectLst/>
                <a:latin typeface="Fira Code"/>
              </a:rPr>
              <a:t>no_more_ctas_to_run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()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4B69C6"/>
                </a:solidFill>
                <a:effectLst/>
                <a:latin typeface="Fira Code"/>
              </a:rPr>
              <a:t>const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sz="22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Fira Code"/>
              </a:rPr>
              <a:t>	</a:t>
            </a:r>
            <a:r>
              <a:rPr lang="en-US" altLang="zh-CN" sz="2200" b="0" dirty="0" smtClean="0">
                <a:solidFill>
                  <a:srgbClr val="4B69C6"/>
                </a:solidFill>
                <a:effectLst/>
                <a:latin typeface="Fira Code"/>
              </a:rPr>
              <a:t>return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||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sz="2200" dirty="0" smtClean="0">
                <a:solidFill>
                  <a:srgbClr val="7A3E9D"/>
                </a:solidFill>
                <a:latin typeface="Fira Code"/>
              </a:rPr>
              <a:t>             </a:t>
            </a:r>
            <a:r>
              <a:rPr lang="en-US" altLang="zh-CN" sz="1100" dirty="0" smtClean="0">
                <a:solidFill>
                  <a:srgbClr val="7A3E9D"/>
                </a:solidFill>
                <a:latin typeface="Fira Code"/>
              </a:rPr>
              <a:t>  </a:t>
            </a:r>
            <a:r>
              <a:rPr lang="en-US" altLang="zh-CN" sz="1200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||</a:t>
            </a:r>
            <a:endParaRPr lang="en-US" altLang="zh-CN" sz="22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200" dirty="0" smtClean="0">
                <a:solidFill>
                  <a:srgbClr val="333333"/>
                </a:solidFill>
                <a:latin typeface="Fira Code"/>
              </a:rPr>
              <a:t>             </a:t>
            </a:r>
            <a:r>
              <a:rPr lang="en-US" altLang="zh-CN" sz="1100" dirty="0" smtClean="0">
                <a:solidFill>
                  <a:srgbClr val="333333"/>
                </a:solidFill>
                <a:latin typeface="Fira Code"/>
              </a:rPr>
              <a:t>  </a:t>
            </a:r>
            <a:r>
              <a:rPr lang="en-US" altLang="zh-CN" sz="12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  <a:r>
              <a:rPr lang="en-US" altLang="zh-CN" sz="22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2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2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sz="22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200" b="0" dirty="0" smtClean="0">
                <a:solidFill>
                  <a:srgbClr val="777777"/>
                </a:solidFill>
                <a:effectLst/>
                <a:latin typeface="Fira Code"/>
              </a:rPr>
              <a:t>  }</a:t>
            </a:r>
            <a:endParaRPr lang="en-US" altLang="zh-CN" sz="22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CTA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void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functionalCoreSim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1" dirty="0" smtClean="0">
                <a:solidFill>
                  <a:srgbClr val="AA3731"/>
                </a:solidFill>
                <a:effectLst/>
                <a:latin typeface="Fira Code"/>
              </a:rPr>
              <a:t>execute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inst_count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ctaid_cp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//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ctaid_cp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=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m_next_cta.x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+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m_grid_dim.x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*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m_next_cta.y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+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//          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m_grid_dim.x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*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m_grid_dim.y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* 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m_next_cta.z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initializeCTA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ctaid_cp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while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true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someOneLive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false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allAtBarrier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true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  //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m_warp_count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是一个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CTA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中的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总数。即下面的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i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相当于当前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CTA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内的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 ID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。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for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0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m_warp_count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++)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executeWarp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allAtBarrier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someOneLive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(!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someOneLive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break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allAtBarrier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for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0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m_warp_count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++)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m_warpAtBarrier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false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}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ctaid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m_kernel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get_next_cta_id_single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}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0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Warp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void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functionalCoreSim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executeWarp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&amp;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allAtBarrier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&amp;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someOneLive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第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i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不处于屏障状态，且第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i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内的活跃线程数不为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0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，需要执行该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。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(!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m_warpAtBarrier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&amp;&amp;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m_liveThreadCount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!=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0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获取当前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CTA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内第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i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的指令。</a:t>
            </a:r>
            <a:endParaRPr lang="zh-CN" altLang="en-US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zh-CN" altLang="en-US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warp_inst_t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inst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getExecuteWarp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执行该条指令。</a:t>
            </a:r>
            <a:endParaRPr lang="zh-CN" altLang="en-US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zh-CN" altLang="en-US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execute_warp_inst_t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inst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判断是否指令是屏障指令，并相应地设置对应此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的屏障指示器。</a:t>
            </a:r>
            <a:endParaRPr lang="zh-CN" altLang="en-US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zh-CN" altLang="en-US" b="0" dirty="0" smtClean="0">
                <a:solidFill>
                  <a:srgbClr val="333333"/>
                </a:solidFill>
                <a:effectLst/>
                <a:latin typeface="Fira Code"/>
              </a:rPr>
              <a:t>  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inst</a:t>
            </a:r>
            <a:r>
              <a:rPr lang="en-US" altLang="zh-CN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op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BARRIER_OP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||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inst</a:t>
            </a:r>
            <a:r>
              <a:rPr lang="en-US" altLang="zh-CN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op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MEMORY_BARRIER_OP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m_warpAtBarrier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true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}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如果该条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的活跃线程数大于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0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，则设置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someOneLive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= true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。因为一旦有一个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的活跃线程数大于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0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，则</a:t>
            </a:r>
            <a:endParaRPr lang="zh-CN" altLang="en-US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  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指示有某个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warp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处于活跃状态，就需要设置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someOneLive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= true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。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m_liveThreadCount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0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someOneLive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true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  //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如果该条线程的活跃线程数大于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0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，且不处于屏障指令，设置</a:t>
            </a:r>
            <a:r>
              <a:rPr lang="en-US" altLang="zh-CN" b="0" i="1" dirty="0" err="1" smtClean="0">
                <a:solidFill>
                  <a:srgbClr val="AAAAAA"/>
                </a:solidFill>
                <a:effectLst/>
                <a:latin typeface="Fira Code"/>
              </a:rPr>
              <a:t>allAtBarrier</a:t>
            </a:r>
            <a:r>
              <a:rPr lang="en-US" altLang="zh-CN" b="0" i="1" dirty="0" smtClean="0">
                <a:solidFill>
                  <a:srgbClr val="AAAAAA"/>
                </a:solidFill>
                <a:effectLst/>
                <a:latin typeface="Fira Code"/>
              </a:rPr>
              <a:t> = false</a:t>
            </a:r>
            <a:r>
              <a:rPr lang="zh-CN" altLang="en-US" b="0" i="1" dirty="0" smtClean="0">
                <a:solidFill>
                  <a:srgbClr val="AAAAAA"/>
                </a:solidFill>
                <a:effectLst/>
                <a:latin typeface="Fira Code"/>
              </a:rPr>
              <a:t>。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4B69C6"/>
                </a:solidFill>
                <a:effectLst/>
                <a:latin typeface="Fira Code"/>
              </a:rPr>
              <a:t>if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(!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m_warpAtBarrier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&amp;&amp;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m_liveThreadCount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[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]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0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allAtBarrier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9C5D27"/>
                </a:solidFill>
                <a:effectLst/>
                <a:latin typeface="Fira Code"/>
              </a:rPr>
              <a:t>false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}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4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 smtClean="0"/>
              <a:t>功能模拟主函数：</a:t>
            </a:r>
            <a:r>
              <a:rPr lang="en-US" altLang="zh-CN" dirty="0" smtClean="0"/>
              <a:t>cuda-sim.cc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ts val="1600"/>
              </a:lnSpc>
            </a:pPr>
            <a:r>
              <a:rPr lang="en-US" altLang="zh-CN" sz="2000" dirty="0" smtClean="0">
                <a:solidFill>
                  <a:srgbClr val="7A3E9D"/>
                </a:solidFill>
                <a:latin typeface="Fira Code"/>
              </a:rPr>
              <a:t>void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1" dirty="0" err="1" smtClean="0">
                <a:solidFill>
                  <a:srgbClr val="7A3E9D"/>
                </a:solidFill>
                <a:latin typeface="Fira Code"/>
              </a:rPr>
              <a:t>cuda_sim</a:t>
            </a:r>
            <a:r>
              <a:rPr lang="en-US" altLang="zh-CN" sz="2000" dirty="0" smtClean="0">
                <a:solidFill>
                  <a:srgbClr val="777777"/>
                </a:solidFill>
                <a:latin typeface="Fira Code"/>
              </a:rPr>
              <a:t>::</a:t>
            </a:r>
            <a:r>
              <a:rPr lang="en-US" altLang="zh-CN" sz="2000" b="1" dirty="0" err="1" smtClean="0">
                <a:solidFill>
                  <a:srgbClr val="AA3731"/>
                </a:solidFill>
                <a:latin typeface="Fira Code"/>
              </a:rPr>
              <a:t>gpgpu_cuda_ptx_sim_main_func</a:t>
            </a:r>
            <a:r>
              <a:rPr lang="en-US" altLang="zh-CN" sz="2000" dirty="0" smtClean="0">
                <a:solidFill>
                  <a:srgbClr val="777777"/>
                </a:solidFill>
                <a:latin typeface="Fira Code"/>
              </a:rPr>
              <a:t>(</a:t>
            </a:r>
            <a:r>
              <a:rPr lang="en-US" altLang="zh-CN" sz="2000" b="1" dirty="0" err="1" smtClean="0">
                <a:solidFill>
                  <a:srgbClr val="7A3E9D"/>
                </a:solidFill>
                <a:latin typeface="Fira Code"/>
              </a:rPr>
              <a:t>kernel_info_t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dirty="0" smtClean="0">
                <a:solidFill>
                  <a:srgbClr val="777777"/>
                </a:solidFill>
                <a:latin typeface="Fira Code"/>
              </a:rPr>
              <a:t>&amp;</a:t>
            </a:r>
            <a:r>
              <a:rPr lang="en-US" altLang="zh-CN" sz="2000" dirty="0" smtClean="0">
                <a:solidFill>
                  <a:srgbClr val="7A3E9D"/>
                </a:solidFill>
                <a:latin typeface="Fira Code"/>
              </a:rPr>
              <a:t>kernel</a:t>
            </a:r>
            <a:r>
              <a:rPr lang="en-US" altLang="zh-CN" sz="2000" dirty="0" smtClean="0">
                <a:solidFill>
                  <a:srgbClr val="777777"/>
                </a:solidFill>
                <a:latin typeface="Fira Code"/>
              </a:rPr>
              <a:t>, </a:t>
            </a:r>
            <a:r>
              <a:rPr lang="en-US" altLang="zh-CN" sz="2000" b="1" dirty="0" smtClean="0">
                <a:solidFill>
                  <a:srgbClr val="7A3E9D"/>
                </a:solidFill>
                <a:latin typeface="Fira Code"/>
              </a:rPr>
              <a:t>bool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dirty="0" err="1" smtClean="0">
                <a:solidFill>
                  <a:srgbClr val="7A3E9D"/>
                </a:solidFill>
                <a:latin typeface="Fira Code"/>
              </a:rPr>
              <a:t>openCL</a:t>
            </a:r>
            <a:r>
              <a:rPr lang="en-US" altLang="zh-CN" sz="2000" dirty="0" smtClean="0">
                <a:solidFill>
                  <a:srgbClr val="777777"/>
                </a:solidFill>
                <a:latin typeface="Fira Code"/>
              </a:rPr>
              <a:t>)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latin typeface="Fira Code"/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b="1" dirty="0" err="1" smtClean="0">
                <a:solidFill>
                  <a:srgbClr val="7A3E9D"/>
                </a:solidFill>
                <a:latin typeface="Fira Code"/>
              </a:rPr>
              <a:t>kernel_info_t</a:t>
            </a:r>
            <a:r>
              <a:rPr lang="en-US" altLang="zh-CN" sz="2000" b="1" dirty="0" smtClean="0">
                <a:solidFill>
                  <a:srgbClr val="7A3E9D"/>
                </a:solidFill>
                <a:latin typeface="Fira Code"/>
              </a:rPr>
              <a:t>: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7A3E9D"/>
                </a:solidFill>
                <a:effectLst/>
                <a:latin typeface="Fira Code"/>
              </a:rPr>
              <a:t>dim3</a:t>
            </a:r>
            <a:r>
              <a:rPr lang="en-US" altLang="zh-CN" sz="2000" dirty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,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,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solidFill>
                  <a:srgbClr val="777777"/>
                </a:solidFill>
                <a:latin typeface="Fira Code"/>
              </a:rPr>
              <a:t>	</a:t>
            </a:r>
            <a:r>
              <a:rPr lang="en-US" altLang="zh-CN" sz="2000" b="1" dirty="0" smtClean="0">
                <a:solidFill>
                  <a:srgbClr val="7A3E9D"/>
                </a:solidFill>
                <a:effectLst/>
                <a:latin typeface="Fira Code"/>
              </a:rPr>
              <a:t>dim3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,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,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	</a:t>
            </a:r>
            <a:r>
              <a:rPr lang="en-US" altLang="zh-CN" sz="2000" b="1" dirty="0" err="1" smtClean="0">
                <a:solidFill>
                  <a:srgbClr val="AA3731"/>
                </a:solidFill>
                <a:effectLst/>
                <a:latin typeface="Fira Code"/>
              </a:rPr>
              <a:t>num_blocks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()</a:t>
            </a:r>
            <a:r>
              <a:rPr lang="zh-CN" altLang="en-US" sz="2000" dirty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1" dirty="0" smtClean="0">
                <a:solidFill>
                  <a:srgbClr val="AA3731"/>
                </a:solidFill>
                <a:effectLst/>
                <a:latin typeface="Fira Code"/>
              </a:rPr>
              <a:t>=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solidFill>
                  <a:srgbClr val="333333"/>
                </a:solidFill>
                <a:latin typeface="Fira Code"/>
              </a:rPr>
              <a:t>	</a:t>
            </a:r>
            <a:r>
              <a:rPr lang="en-US" altLang="zh-CN" sz="2000" b="1" dirty="0" err="1" smtClean="0">
                <a:solidFill>
                  <a:srgbClr val="AA3731"/>
                </a:solidFill>
                <a:effectLst/>
                <a:latin typeface="Fira Code"/>
              </a:rPr>
              <a:t>threads_per_cta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()</a:t>
            </a:r>
            <a:r>
              <a:rPr lang="en-US" altLang="zh-CN" sz="2000" b="1" dirty="0" smtClean="0">
                <a:solidFill>
                  <a:srgbClr val="AA3731"/>
                </a:solidFill>
                <a:effectLst/>
                <a:latin typeface="Fira Code"/>
              </a:rPr>
              <a:t> =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m_block_dim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0" dirty="0" smtClean="0">
                <a:solidFill>
                  <a:srgbClr val="7A3E9D"/>
                </a:solidFill>
                <a:effectLst/>
                <a:latin typeface="Fira Code"/>
              </a:rPr>
              <a:t>	</a:t>
            </a:r>
            <a:r>
              <a:rPr lang="en-US" altLang="zh-CN" sz="2000" b="1" dirty="0" smtClean="0">
                <a:solidFill>
                  <a:srgbClr val="7A3E9D"/>
                </a:solidFill>
                <a:effectLst/>
                <a:latin typeface="Fira Code"/>
              </a:rPr>
              <a:t>dim3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000" b="0" dirty="0" smtClean="0">
                <a:solidFill>
                  <a:srgbClr val="7A3E9D"/>
                </a:solidFill>
                <a:effectLst/>
                <a:latin typeface="Fira Code"/>
              </a:rPr>
              <a:t>: </a:t>
            </a:r>
            <a:r>
              <a:rPr lang="zh-CN" altLang="en-US" sz="2000" b="0" dirty="0" smtClean="0">
                <a:solidFill>
                  <a:srgbClr val="7A3E9D"/>
                </a:solidFill>
                <a:effectLst/>
                <a:latin typeface="Fira Code"/>
              </a:rPr>
              <a:t>下一个要执行的</a:t>
            </a:r>
            <a:r>
              <a:rPr lang="en-US" altLang="zh-CN" sz="2000" b="0" dirty="0" smtClean="0">
                <a:solidFill>
                  <a:srgbClr val="7A3E9D"/>
                </a:solidFill>
                <a:effectLst/>
                <a:latin typeface="Fira Code"/>
              </a:rPr>
              <a:t>CTA</a:t>
            </a: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0" dirty="0" smtClean="0">
                <a:solidFill>
                  <a:srgbClr val="7A3E9D"/>
                </a:solidFill>
                <a:effectLst/>
                <a:latin typeface="Fira Code"/>
              </a:rPr>
              <a:t>	</a:t>
            </a:r>
            <a:r>
              <a:rPr lang="en-US" altLang="zh-CN" sz="2000" b="1" dirty="0" smtClean="0">
                <a:solidFill>
                  <a:srgbClr val="7A3E9D"/>
                </a:solidFill>
                <a:effectLst/>
                <a:latin typeface="Fira Code"/>
              </a:rPr>
              <a:t>dim3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m_next_tid</a:t>
            </a:r>
            <a:r>
              <a:rPr lang="en-US" altLang="zh-CN" sz="2000" dirty="0" smtClean="0">
                <a:solidFill>
                  <a:srgbClr val="7A3E9D"/>
                </a:solidFill>
                <a:latin typeface="Fira Code"/>
              </a:rPr>
              <a:t>: </a:t>
            </a:r>
            <a:r>
              <a:rPr lang="zh-CN" altLang="en-US" sz="2000" b="0" dirty="0" smtClean="0">
                <a:solidFill>
                  <a:srgbClr val="7A3E9D"/>
                </a:solidFill>
                <a:effectLst/>
                <a:latin typeface="Fira Code"/>
              </a:rPr>
              <a:t>一个</a:t>
            </a:r>
            <a:r>
              <a:rPr lang="zh-CN" altLang="en-US" sz="2000" dirty="0" smtClean="0">
                <a:solidFill>
                  <a:srgbClr val="7A3E9D"/>
                </a:solidFill>
                <a:latin typeface="Fira Code"/>
              </a:rPr>
              <a:t>正</a:t>
            </a:r>
            <a:r>
              <a:rPr lang="zh-CN" altLang="en-US" sz="2000" b="0" dirty="0" smtClean="0">
                <a:solidFill>
                  <a:srgbClr val="7A3E9D"/>
                </a:solidFill>
                <a:effectLst/>
                <a:latin typeface="Fira Code"/>
              </a:rPr>
              <a:t>执行的</a:t>
            </a:r>
            <a:r>
              <a:rPr lang="en-US" altLang="zh-CN" sz="2000" b="0" dirty="0" smtClean="0">
                <a:solidFill>
                  <a:srgbClr val="7A3E9D"/>
                </a:solidFill>
                <a:effectLst/>
                <a:latin typeface="Fira Code"/>
              </a:rPr>
              <a:t>CTA</a:t>
            </a:r>
            <a:r>
              <a:rPr lang="zh-CN" altLang="en-US" sz="2000" b="0" dirty="0" smtClean="0">
                <a:solidFill>
                  <a:srgbClr val="7A3E9D"/>
                </a:solidFill>
                <a:effectLst/>
                <a:latin typeface="Fira Code"/>
              </a:rPr>
              <a:t>中，下一个要执行的线程的索引。</a:t>
            </a:r>
            <a:endParaRPr lang="en-US" altLang="zh-CN" sz="2000" b="0" dirty="0" smtClean="0">
              <a:solidFill>
                <a:srgbClr val="7A3E9D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dirty="0" smtClean="0">
                <a:solidFill>
                  <a:srgbClr val="AA3731"/>
                </a:solidFill>
                <a:latin typeface="Fira Code"/>
              </a:rPr>
              <a:t>	</a:t>
            </a:r>
            <a:r>
              <a:rPr lang="en-US" altLang="zh-CN" sz="2000" b="1" dirty="0" err="1" smtClean="0">
                <a:solidFill>
                  <a:srgbClr val="AA3731"/>
                </a:solidFill>
                <a:latin typeface="Fira Code"/>
              </a:rPr>
              <a:t>no_more_ctas_to_run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()</a:t>
            </a:r>
            <a:r>
              <a:rPr lang="en-US" altLang="zh-CN" sz="2000" b="1" dirty="0" smtClean="0">
                <a:solidFill>
                  <a:srgbClr val="AA3731"/>
                </a:solidFill>
                <a:effectLst/>
                <a:latin typeface="Fira Code"/>
              </a:rPr>
              <a:t> =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x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||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solidFill>
                  <a:srgbClr val="333333"/>
                </a:solidFill>
                <a:latin typeface="Fira Code"/>
              </a:rPr>
              <a:t>	</a:t>
            </a:r>
            <a:r>
              <a:rPr lang="en-US" altLang="zh-CN" sz="2000" dirty="0" smtClean="0">
                <a:solidFill>
                  <a:srgbClr val="333333"/>
                </a:solidFill>
                <a:latin typeface="Fira Code"/>
              </a:rPr>
              <a:t>			   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y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||</a:t>
            </a:r>
            <a:r>
              <a:rPr lang="en-US" altLang="zh-CN" sz="2000" dirty="0">
                <a:solidFill>
                  <a:srgbClr val="333333"/>
                </a:solidFill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m_next_cta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&gt;=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m_grid_dim</a:t>
            </a:r>
            <a:r>
              <a:rPr lang="en-US" altLang="zh-CN" sz="2000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z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A3E9D"/>
                </a:solidFill>
                <a:latin typeface="Fira Code"/>
              </a:rPr>
              <a:t>	</a:t>
            </a:r>
            <a:r>
              <a:rPr lang="en-US" altLang="zh-CN" sz="2000" b="1" dirty="0" err="1" smtClean="0">
                <a:solidFill>
                  <a:srgbClr val="7A3E9D"/>
                </a:solidFill>
                <a:effectLst/>
                <a:latin typeface="Fira Code"/>
              </a:rPr>
              <a:t>function_info</a:t>
            </a:r>
            <a:r>
              <a:rPr lang="en-US" altLang="zh-CN" sz="2000" b="1" dirty="0" smtClean="0">
                <a:solidFill>
                  <a:srgbClr val="7A3E9D"/>
                </a:solidFill>
                <a:effectLst/>
                <a:latin typeface="Fira Code"/>
              </a:rPr>
              <a:t> </a:t>
            </a:r>
            <a:r>
              <a:rPr lang="en-US" altLang="zh-CN" sz="2000" dirty="0" err="1" smtClean="0">
                <a:solidFill>
                  <a:srgbClr val="7A3E9D"/>
                </a:solidFill>
                <a:latin typeface="Fira Code"/>
              </a:rPr>
              <a:t>m_kernel_entry</a:t>
            </a:r>
            <a:r>
              <a:rPr lang="en-US" altLang="zh-CN" sz="2000" dirty="0" smtClean="0">
                <a:solidFill>
                  <a:srgbClr val="7A3E9D"/>
                </a:solidFill>
                <a:latin typeface="Fira Code"/>
              </a:rPr>
              <a:t>:</a:t>
            </a:r>
            <a:r>
              <a:rPr lang="zh-CN" altLang="en-US" sz="2000" dirty="0">
                <a:solidFill>
                  <a:srgbClr val="7A3E9D"/>
                </a:solidFill>
                <a:latin typeface="Fira Code"/>
              </a:rPr>
              <a:t> </a:t>
            </a:r>
            <a:r>
              <a:rPr lang="zh-CN" altLang="en-US" sz="2000" dirty="0" smtClean="0">
                <a:solidFill>
                  <a:srgbClr val="7A3E9D"/>
                </a:solidFill>
                <a:latin typeface="Fira Code"/>
              </a:rPr>
              <a:t>内</a:t>
            </a:r>
            <a:r>
              <a:rPr lang="zh-CN" altLang="en-US" sz="2000" dirty="0">
                <a:solidFill>
                  <a:srgbClr val="7A3E9D"/>
                </a:solidFill>
                <a:latin typeface="Fira Code"/>
              </a:rPr>
              <a:t>核函数的入口</a:t>
            </a:r>
            <a:endParaRPr lang="en-US" altLang="zh-CN" sz="2000" dirty="0">
              <a:solidFill>
                <a:srgbClr val="7A3E9D"/>
              </a:solidFill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dirty="0">
                <a:solidFill>
                  <a:srgbClr val="7A3E9D"/>
                </a:solidFill>
                <a:latin typeface="Fira Code"/>
              </a:rPr>
              <a:t>	</a:t>
            </a:r>
            <a:r>
              <a:rPr lang="en-US" altLang="zh-CN" sz="2000" b="1" dirty="0" err="1" smtClean="0">
                <a:solidFill>
                  <a:srgbClr val="7A3E9D"/>
                </a:solidFill>
                <a:effectLst/>
                <a:latin typeface="Fira Code"/>
              </a:rPr>
              <a:t>function_info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4B69C6"/>
                </a:solidFill>
                <a:effectLst/>
                <a:latin typeface="Fira Code"/>
              </a:rPr>
              <a:t>*</a:t>
            </a:r>
            <a:r>
              <a:rPr lang="en-US" altLang="zh-CN" sz="2000" b="1" dirty="0" smtClean="0">
                <a:solidFill>
                  <a:srgbClr val="AA3731"/>
                </a:solidFill>
                <a:effectLst/>
                <a:latin typeface="Fira Code"/>
              </a:rPr>
              <a:t>entry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()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4B69C6"/>
                </a:solidFill>
                <a:effectLst/>
                <a:latin typeface="Fira Code"/>
              </a:rPr>
              <a:t>const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4B69C6"/>
                </a:solidFill>
                <a:effectLst/>
                <a:latin typeface="Fira Code"/>
              </a:rPr>
              <a:t>return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err="1" smtClean="0">
                <a:solidFill>
                  <a:srgbClr val="7A3E9D"/>
                </a:solidFill>
                <a:effectLst/>
                <a:latin typeface="Fira Code"/>
              </a:rPr>
              <a:t>m_kernel_entry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r>
              <a:rPr lang="en-US" altLang="zh-CN" sz="2000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sz="2000" b="0" dirty="0" smtClean="0">
                <a:solidFill>
                  <a:srgbClr val="777777"/>
                </a:solidFill>
                <a:effectLst/>
                <a:latin typeface="Fira Code"/>
              </a:rPr>
              <a:t>}</a:t>
            </a:r>
            <a:endParaRPr lang="en-US" altLang="zh-CN" sz="2000" dirty="0">
              <a:solidFill>
                <a:srgbClr val="7A3E9D"/>
              </a:solidFill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endParaRPr lang="en-US" altLang="zh-CN" sz="2000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pPr marL="0" indent="0">
              <a:lnSpc>
                <a:spcPts val="16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85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功能模拟的流程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输入：一个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PTX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dominator</a:t>
            </a:r>
            <a:r>
              <a:rPr lang="zh-CN" altLang="en-US" dirty="0" smtClean="0"/>
              <a:t>（指令基本块的必经节点检测）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PTX</a:t>
            </a:r>
            <a:r>
              <a:rPr lang="zh-CN" altLang="en-US" dirty="0" smtClean="0"/>
              <a:t>指令的基本块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基本</a:t>
            </a:r>
            <a:r>
              <a:rPr lang="zh-CN" altLang="en-US" dirty="0" smtClean="0"/>
              <a:t>块之间的链接，形成控制流图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/>
              <a:t>必经</a:t>
            </a:r>
            <a:r>
              <a:rPr lang="zh-CN" altLang="en-US" dirty="0" smtClean="0"/>
              <a:t>结点检测、直接必经结点检测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后必经结点检测、直接后必经结点检测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中执行内核函数时并发</a:t>
            </a:r>
            <a:r>
              <a:rPr lang="en-US" altLang="zh-CN" dirty="0" smtClean="0"/>
              <a:t>CTA</a:t>
            </a:r>
            <a:r>
              <a:rPr lang="zh-CN" altLang="en-US" dirty="0" smtClean="0"/>
              <a:t>的最大限制数量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对内核函数的每一个</a:t>
            </a:r>
            <a:r>
              <a:rPr lang="en-US" altLang="zh-CN" dirty="0" smtClean="0"/>
              <a:t>CTA</a:t>
            </a:r>
            <a:r>
              <a:rPr lang="zh-CN" altLang="en-US" dirty="0" smtClean="0"/>
              <a:t>循环执行：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创建 </a:t>
            </a:r>
            <a:r>
              <a:rPr lang="en-US" altLang="zh-CN" dirty="0" err="1" smtClean="0"/>
              <a:t>functionalCoreSim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</a:t>
            </a:r>
            <a:r>
              <a:rPr lang="en-US" altLang="zh-CN" dirty="0" err="1" smtClean="0"/>
              <a:t>cta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执行</a:t>
            </a:r>
            <a:r>
              <a:rPr lang="en-US" altLang="zh-CN" dirty="0" err="1" smtClean="0"/>
              <a:t>cta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PTX</a:t>
            </a:r>
            <a:r>
              <a:rPr lang="zh-CN" altLang="en-US" dirty="0" smtClean="0"/>
              <a:t>指令的基本块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40" y="216417"/>
            <a:ext cx="6400556" cy="64176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1756" y="183939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PTX</a:t>
            </a:r>
            <a:r>
              <a:rPr lang="zh-CN" altLang="en-US" dirty="0" smtClean="0"/>
              <a:t>指令的基本块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基本块之间的链接，形成控制流图</a:t>
            </a:r>
            <a:endParaRPr lang="en-US" altLang="zh-CN" dirty="0" smtClean="0"/>
          </a:p>
          <a:p>
            <a:endParaRPr lang="en-US" altLang="zh-CN" b="0" dirty="0" smtClean="0">
              <a:solidFill>
                <a:srgbClr val="7A3E9D"/>
              </a:solidFill>
              <a:effectLst/>
              <a:latin typeface="Fira Code"/>
            </a:endParaRPr>
          </a:p>
          <a:p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struct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basic_block_t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{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ptx_instruction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ptx_begin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ptx_instruction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*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ptx_end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std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set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predecessor_ids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std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set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successor_ids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std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set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postdominator_ids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1" dirty="0" err="1" smtClean="0">
                <a:solidFill>
                  <a:srgbClr val="7A3E9D"/>
                </a:solidFill>
                <a:effectLst/>
                <a:latin typeface="Fira Code"/>
              </a:rPr>
              <a:t>std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::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set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&lt;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&gt;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dominator_ids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immediatepostdominator_id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immediatedominator_id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is_entry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bool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is_exit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</a:t>
            </a:r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333333"/>
                </a:solidFill>
                <a:effectLst/>
                <a:latin typeface="Fira Code"/>
              </a:rPr>
              <a:t>bb_id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};</a:t>
            </a:r>
            <a:endParaRPr lang="en-US" altLang="zh-CN" b="0" dirty="0">
              <a:solidFill>
                <a:srgbClr val="333333"/>
              </a:solidFill>
              <a:effectLst/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313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dominator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必经结点（</a:t>
            </a:r>
            <a:r>
              <a:rPr lang="en-US" altLang="zh-CN" dirty="0" smtClean="0"/>
              <a:t>dominators</a:t>
            </a:r>
            <a:r>
              <a:rPr lang="zh-CN" altLang="en-US" dirty="0" smtClean="0"/>
              <a:t>）：如果从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结点到结点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的每一条可能的执行路径都包含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，则结点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的必经结点，记为</a:t>
            </a:r>
            <a:r>
              <a:rPr lang="en-US" altLang="zh-CN" dirty="0" smtClean="0"/>
              <a:t>d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直接必经结点（</a:t>
            </a:r>
            <a:r>
              <a:rPr lang="en-US" altLang="zh-CN" dirty="0" smtClean="0"/>
              <a:t>immediate dominators</a:t>
            </a:r>
            <a:r>
              <a:rPr lang="zh-CN" altLang="en-US" dirty="0" smtClean="0"/>
              <a:t>）：对于</a:t>
            </a:r>
            <a:r>
              <a:rPr lang="en-US" altLang="zh-CN" dirty="0" err="1" smtClean="0"/>
              <a:t>a≠b</a:t>
            </a:r>
            <a:r>
              <a:rPr lang="zh-CN" altLang="en-US" dirty="0" smtClean="0"/>
              <a:t>，当且仅当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b</a:t>
            </a:r>
            <a:r>
              <a:rPr lang="zh-CN" altLang="en-US" dirty="0" smtClean="0"/>
              <a:t>且不存在一个</a:t>
            </a:r>
            <a:r>
              <a:rPr lang="en-US" altLang="zh-CN" dirty="0" err="1" smtClean="0"/>
              <a:t>c≠a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c≠b</a:t>
            </a:r>
            <a:r>
              <a:rPr lang="zh-CN" altLang="en-US" dirty="0" smtClean="0"/>
              <a:t>的结点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c</a:t>
            </a:r>
            <a:r>
              <a:rPr lang="zh-CN" altLang="en-US" dirty="0" smtClean="0"/>
              <a:t>且</a:t>
            </a:r>
            <a:r>
              <a:rPr lang="en-US" altLang="zh-CN" dirty="0" smtClean="0"/>
              <a:t>c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b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的直接必经结点，记为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idom</a:t>
            </a:r>
            <a:r>
              <a:rPr lang="en-US" altLang="zh-CN" dirty="0" smtClean="0"/>
              <a:t> b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后必经结点（</a:t>
            </a:r>
            <a:r>
              <a:rPr lang="en-US" altLang="zh-CN" dirty="0" smtClean="0"/>
              <a:t>post-dominator</a:t>
            </a:r>
            <a:r>
              <a:rPr lang="zh-CN" altLang="en-US" dirty="0" smtClean="0"/>
              <a:t>）：从结点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结点的每一条可能的执行路径都包含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，则结点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的后必经结点，记为</a:t>
            </a:r>
            <a:r>
              <a:rPr lang="en-US" altLang="zh-CN" dirty="0" smtClean="0"/>
              <a:t>p </a:t>
            </a:r>
            <a:r>
              <a:rPr lang="en-US" altLang="zh-CN" dirty="0" err="1" smtClean="0"/>
              <a:t>pdom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6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必经节点检测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645487" y="1751567"/>
            <a:ext cx="3621091" cy="4447339"/>
            <a:chOff x="982318" y="1761727"/>
            <a:chExt cx="3621091" cy="4447339"/>
          </a:xfrm>
        </p:grpSpPr>
        <p:sp>
          <p:nvSpPr>
            <p:cNvPr id="7" name="矩形 6"/>
            <p:cNvSpPr/>
            <p:nvPr/>
          </p:nvSpPr>
          <p:spPr>
            <a:xfrm>
              <a:off x="2151822" y="1761727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entry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1822" y="2567850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B1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60793" y="3401081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B3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760792" y="4244250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B4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760792" y="5106029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B6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10240" y="5106029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B5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97276" y="5841524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exit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2318" y="3401081"/>
              <a:ext cx="829917" cy="367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B2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2566781" y="2129269"/>
              <a:ext cx="0" cy="438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8" idx="1"/>
              <a:endCxn id="14" idx="0"/>
            </p:cNvCxnSpPr>
            <p:nvPr/>
          </p:nvCxnSpPr>
          <p:spPr>
            <a:xfrm rot="10800000" flipV="1">
              <a:off x="1397278" y="2751621"/>
              <a:ext cx="754545" cy="64946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8" idx="3"/>
              <a:endCxn id="9" idx="0"/>
            </p:cNvCxnSpPr>
            <p:nvPr/>
          </p:nvCxnSpPr>
          <p:spPr>
            <a:xfrm>
              <a:off x="2981739" y="2751621"/>
              <a:ext cx="1194013" cy="64946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0" idx="0"/>
            </p:cNvCxnSpPr>
            <p:nvPr/>
          </p:nvCxnSpPr>
          <p:spPr>
            <a:xfrm flipH="1">
              <a:off x="4175751" y="3768623"/>
              <a:ext cx="1" cy="475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2"/>
              <a:endCxn id="11" idx="0"/>
            </p:cNvCxnSpPr>
            <p:nvPr/>
          </p:nvCxnSpPr>
          <p:spPr>
            <a:xfrm>
              <a:off x="4175751" y="4611792"/>
              <a:ext cx="0" cy="494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1" idx="3"/>
              <a:endCxn id="10" idx="3"/>
            </p:cNvCxnSpPr>
            <p:nvPr/>
          </p:nvCxnSpPr>
          <p:spPr>
            <a:xfrm flipV="1">
              <a:off x="4590709" y="4428021"/>
              <a:ext cx="12700" cy="86177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0" idx="1"/>
              <a:endCxn id="12" idx="0"/>
            </p:cNvCxnSpPr>
            <p:nvPr/>
          </p:nvCxnSpPr>
          <p:spPr>
            <a:xfrm rot="10800000" flipV="1">
              <a:off x="2825200" y="4428021"/>
              <a:ext cx="935593" cy="6780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14" idx="2"/>
              <a:endCxn id="13" idx="0"/>
            </p:cNvCxnSpPr>
            <p:nvPr/>
          </p:nvCxnSpPr>
          <p:spPr>
            <a:xfrm rot="16200000" flipH="1">
              <a:off x="568306" y="4597594"/>
              <a:ext cx="2072901" cy="414958"/>
            </a:xfrm>
            <a:prstGeom prst="bentConnector3">
              <a:avLst>
                <a:gd name="adj1" fmla="val 899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2" idx="2"/>
              <a:endCxn id="13" idx="0"/>
            </p:cNvCxnSpPr>
            <p:nvPr/>
          </p:nvCxnSpPr>
          <p:spPr>
            <a:xfrm rot="5400000">
              <a:off x="2134741" y="5151065"/>
              <a:ext cx="367953" cy="1012964"/>
            </a:xfrm>
            <a:prstGeom prst="bentConnector3">
              <a:avLst>
                <a:gd name="adj1" fmla="val 4330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505945" y="2423916"/>
              <a:ext cx="53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06294" y="4620407"/>
              <a:ext cx="53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321074" y="2423916"/>
              <a:ext cx="53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035983" y="4092682"/>
              <a:ext cx="53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</p:grpSp>
      <p:sp>
        <p:nvSpPr>
          <p:cNvPr id="52" name="矩形 51"/>
          <p:cNvSpPr/>
          <p:nvPr/>
        </p:nvSpPr>
        <p:spPr>
          <a:xfrm>
            <a:off x="4539766" y="3813367"/>
            <a:ext cx="4043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chemeClr val="accent5"/>
                </a:solidFill>
                <a:effectLst/>
                <a:latin typeface="Fira Code"/>
              </a:rPr>
              <a:t>必经结点集合：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entry |    {entry}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B1    |    {entry,B1}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B2    |    {entry,B1,B2}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B3    |    {entry,B1,B3}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B4    |    {entry,B1,B3,B4}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B5    |    {entry,B1,B3,B4,B5}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B6    |    {entry,B1,B3,B4,B6}</a:t>
            </a:r>
          </a:p>
          <a:p>
            <a:r>
              <a:rPr lang="en-US" altLang="zh-CN" b="0" dirty="0" smtClean="0">
                <a:solidFill>
                  <a:schemeClr val="accent5"/>
                </a:solidFill>
                <a:effectLst/>
                <a:latin typeface="Fira Code"/>
              </a:rPr>
              <a:t>    exit  |    {entry,B1,exit}</a:t>
            </a:r>
            <a:endParaRPr lang="en-US" altLang="zh-CN" b="0" dirty="0">
              <a:solidFill>
                <a:schemeClr val="accent5"/>
              </a:solidFill>
              <a:effectLst/>
              <a:latin typeface="Fira Code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37123" y="3813367"/>
            <a:ext cx="3798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Fira Code"/>
              </a:rPr>
              <a:t>后必经结点</a:t>
            </a:r>
            <a:r>
              <a:rPr lang="zh-CN" altLang="en-US" dirty="0" smtClean="0">
                <a:solidFill>
                  <a:schemeClr val="accent5"/>
                </a:solidFill>
                <a:latin typeface="Fira Code"/>
              </a:rPr>
              <a:t>集合：</a:t>
            </a:r>
            <a:endParaRPr lang="zh-CN" altLang="en-US" dirty="0">
              <a:solidFill>
                <a:schemeClr val="accent5"/>
              </a:solidFill>
              <a:latin typeface="Fira Code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entry |    {exit,B1,entry}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B1    |    {exit,B1}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B2    |    {exit,B2}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B3    |    {exit,B5,B4,B3}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B4    |    {exit,B5,B4}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B5    |    {exit,B5}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B6    |    {exit,B5,B4,B6}</a:t>
            </a: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exit  |    {exit}</a:t>
            </a:r>
          </a:p>
        </p:txBody>
      </p:sp>
      <p:sp>
        <p:nvSpPr>
          <p:cNvPr id="54" name="矩形 53"/>
          <p:cNvSpPr/>
          <p:nvPr/>
        </p:nvSpPr>
        <p:spPr>
          <a:xfrm>
            <a:off x="4593213" y="2203709"/>
            <a:ext cx="63250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Fira Code"/>
              </a:rPr>
              <a:t>直接必经结点</a:t>
            </a:r>
            <a:r>
              <a:rPr lang="zh-CN" altLang="en-US" dirty="0" smtClean="0">
                <a:solidFill>
                  <a:schemeClr val="accent5"/>
                </a:solidFill>
                <a:latin typeface="Fira Code"/>
              </a:rPr>
              <a:t>集合：</a:t>
            </a:r>
            <a:endParaRPr lang="zh-CN" altLang="en-US" dirty="0">
              <a:solidFill>
                <a:schemeClr val="accent5"/>
              </a:solidFill>
              <a:latin typeface="Fira Code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entry |    </a:t>
            </a:r>
            <a:r>
              <a:rPr lang="en-US" altLang="zh-CN" dirty="0" smtClean="0">
                <a:solidFill>
                  <a:schemeClr val="accent5"/>
                </a:solidFill>
                <a:latin typeface="Fira Code"/>
              </a:rPr>
              <a:t>NULL       ||      B4    |    {B3}</a:t>
            </a:r>
            <a:endParaRPr lang="en-US" altLang="zh-CN" dirty="0">
              <a:solidFill>
                <a:schemeClr val="accent5"/>
              </a:solidFill>
              <a:latin typeface="Fira Code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B1    |    {entry</a:t>
            </a:r>
            <a:r>
              <a:rPr lang="en-US" altLang="zh-CN" dirty="0" smtClean="0">
                <a:solidFill>
                  <a:schemeClr val="accent5"/>
                </a:solidFill>
                <a:latin typeface="Fira Code"/>
              </a:rPr>
              <a:t>}    ||      B5    |    {B4}</a:t>
            </a:r>
            <a:endParaRPr lang="en-US" altLang="zh-CN" dirty="0">
              <a:solidFill>
                <a:schemeClr val="accent5"/>
              </a:solidFill>
              <a:latin typeface="Fira Code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B2    |    {B1</a:t>
            </a:r>
            <a:r>
              <a:rPr lang="en-US" altLang="zh-CN" dirty="0" smtClean="0">
                <a:solidFill>
                  <a:schemeClr val="accent5"/>
                </a:solidFill>
                <a:latin typeface="Fira Code"/>
              </a:rPr>
              <a:t>}       ||      B6    |    {B4}</a:t>
            </a:r>
            <a:endParaRPr lang="en-US" altLang="zh-CN" dirty="0">
              <a:solidFill>
                <a:schemeClr val="accent5"/>
              </a:solidFill>
              <a:latin typeface="Fira Code"/>
            </a:endParaRPr>
          </a:p>
          <a:p>
            <a:r>
              <a:rPr lang="en-US" altLang="zh-CN" dirty="0">
                <a:solidFill>
                  <a:schemeClr val="accent5"/>
                </a:solidFill>
                <a:latin typeface="Fira Code"/>
              </a:rPr>
              <a:t>    B3    |    {B1</a:t>
            </a:r>
            <a:r>
              <a:rPr lang="en-US" altLang="zh-CN" dirty="0" smtClean="0">
                <a:solidFill>
                  <a:schemeClr val="accent5"/>
                </a:solidFill>
                <a:latin typeface="Fira Code"/>
              </a:rPr>
              <a:t>}       ||      exit  |    {B1}</a:t>
            </a:r>
            <a:endParaRPr lang="en-US" altLang="zh-CN" dirty="0">
              <a:solidFill>
                <a:schemeClr val="accent5"/>
              </a:solidFill>
              <a:latin typeface="Fira Code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83" y="794217"/>
            <a:ext cx="7788279" cy="12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计算执行内核函数时并发</a:t>
            </a:r>
            <a:r>
              <a:rPr lang="en-US" altLang="zh-CN" sz="4000" dirty="0" smtClean="0"/>
              <a:t>CTA</a:t>
            </a:r>
            <a:r>
              <a:rPr lang="zh-CN" altLang="en-US" sz="4000" dirty="0" smtClean="0"/>
              <a:t>的最大限制数量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SIMT Core</a:t>
            </a:r>
            <a:r>
              <a:rPr lang="zh-CN" altLang="en-US" dirty="0" smtClean="0"/>
              <a:t>上可同时调度的最大线程块（或</a:t>
            </a:r>
            <a:r>
              <a:rPr lang="en-US" altLang="zh-CN" dirty="0" smtClean="0"/>
              <a:t>CTA</a:t>
            </a:r>
            <a:r>
              <a:rPr lang="zh-CN" altLang="en-US" dirty="0" smtClean="0"/>
              <a:t>）的数量由函数 </a:t>
            </a:r>
            <a:r>
              <a:rPr lang="en-US" altLang="zh-CN" dirty="0" err="1" smtClean="0"/>
              <a:t>max_cta</a:t>
            </a:r>
            <a:r>
              <a:rPr lang="en-US" altLang="zh-CN" dirty="0" smtClean="0"/>
              <a:t>(...) </a:t>
            </a:r>
            <a:r>
              <a:rPr lang="zh-CN" altLang="en-US" dirty="0" smtClean="0"/>
              <a:t>计算。它受以下因素影响：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CUDA</a:t>
            </a:r>
            <a:r>
              <a:rPr lang="zh-CN" altLang="en-US" dirty="0" smtClean="0"/>
              <a:t>程序指定的每个线程块的数量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每个线程寄存器的使用情况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共享存储的使用情况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配置的每个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最大线程块数的限制</a:t>
            </a:r>
            <a:endParaRPr lang="en-US" altLang="zh-CN" dirty="0" smtClean="0"/>
          </a:p>
          <a:p>
            <a:r>
              <a:rPr lang="zh-CN" altLang="en-US" dirty="0" smtClean="0"/>
              <a:t>上述限制</a:t>
            </a:r>
            <a:r>
              <a:rPr lang="en-US" altLang="zh-CN" dirty="0" smtClean="0"/>
              <a:t>CTA</a:t>
            </a:r>
            <a:r>
              <a:rPr lang="zh-CN" altLang="en-US" dirty="0" smtClean="0"/>
              <a:t>数的</a:t>
            </a:r>
            <a:r>
              <a:rPr lang="zh-CN" altLang="en-US" dirty="0"/>
              <a:t>最小值就是可以分配给</a:t>
            </a:r>
            <a:r>
              <a:rPr lang="en-US" altLang="zh-CN" dirty="0"/>
              <a:t>SIMT Core</a:t>
            </a:r>
            <a:r>
              <a:rPr lang="zh-CN" altLang="en-US" dirty="0"/>
              <a:t>的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CTA</a:t>
            </a:r>
            <a:r>
              <a:rPr lang="zh-CN" altLang="en-US" dirty="0" smtClean="0"/>
              <a:t>数。</a:t>
            </a:r>
            <a:endParaRPr lang="zh-CN" altLang="en-US" dirty="0"/>
          </a:p>
          <a:p>
            <a:pPr lvl="1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838200" y="4710143"/>
            <a:ext cx="11161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7A3E9D"/>
                </a:solidFill>
                <a:effectLst/>
                <a:latin typeface="Fira Code"/>
              </a:rPr>
              <a:t>unsigned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max_cta_tot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max_cta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kernel_info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kernel</a:t>
            </a:r>
            <a:r>
              <a:rPr lang="en-US" altLang="zh-CN" b="0" dirty="0" err="1" smtClean="0">
                <a:solidFill>
                  <a:srgbClr val="777777"/>
                </a:solidFill>
                <a:effectLst/>
                <a:latin typeface="Fira Code"/>
              </a:rPr>
              <a:t>.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threads_per_cta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(),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warp_size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n_thread_per_shader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gpgpu_shmem_size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gpgpu_shader_registers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,</a:t>
            </a:r>
            <a:endParaRPr lang="en-US" altLang="zh-CN" b="0" dirty="0" smtClean="0">
              <a:solidFill>
                <a:srgbClr val="333333"/>
              </a:solidFill>
              <a:effectLst/>
              <a:latin typeface="Fira Code"/>
            </a:endParaRPr>
          </a:p>
          <a:p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     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gpgpu_ctx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the_gpgpusim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g_the_gpu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-&gt;</a:t>
            </a:r>
            <a:r>
              <a:rPr lang="en-US" altLang="zh-CN" b="1" dirty="0" err="1" smtClean="0">
                <a:solidFill>
                  <a:srgbClr val="AA3731"/>
                </a:solidFill>
                <a:effectLst/>
                <a:latin typeface="Fira Code"/>
              </a:rPr>
              <a:t>getShaderCoreConfig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()-&gt;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max_cta_per_core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11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en-US" altLang="zh-CN" dirty="0" smtClean="0"/>
              <a:t>CUDA</a:t>
            </a:r>
            <a:r>
              <a:rPr lang="zh-CN" altLang="en-US" dirty="0" smtClean="0"/>
              <a:t>程序指定的每个线程块的数量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en-US" dirty="0" smtClean="0"/>
              <a:t>首先</a:t>
            </a:r>
            <a:r>
              <a:rPr lang="zh-CN" altLang="en-US" dirty="0"/>
              <a:t>计算除以</a:t>
            </a:r>
            <a:r>
              <a:rPr lang="en-US" altLang="zh-CN" dirty="0" err="1"/>
              <a:t>warp_size</a:t>
            </a:r>
            <a:r>
              <a:rPr lang="zh-CN" altLang="en-US" dirty="0"/>
              <a:t>向上取整的</a:t>
            </a:r>
            <a:r>
              <a:rPr lang="en-US" altLang="zh-CN" dirty="0" err="1"/>
              <a:t>CTA_size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int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padded_cta_size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=</a:t>
            </a:r>
            <a:r>
              <a:rPr lang="en-US" altLang="zh-CN" b="0" dirty="0" smtClean="0">
                <a:solidFill>
                  <a:srgbClr val="333333"/>
                </a:solidFill>
                <a:effectLst/>
                <a:latin typeface="Fira Code"/>
              </a:rPr>
              <a:t> </a:t>
            </a:r>
            <a:r>
              <a:rPr lang="en-US" altLang="zh-CN" b="0" dirty="0" err="1" smtClean="0">
                <a:solidFill>
                  <a:srgbClr val="7A3E9D"/>
                </a:solidFill>
                <a:effectLst/>
                <a:latin typeface="Fira Code"/>
              </a:rPr>
              <a:t>threads_per_cta</a:t>
            </a:r>
            <a:r>
              <a:rPr lang="en-US" altLang="zh-CN" b="0" dirty="0" smtClean="0">
                <a:solidFill>
                  <a:srgbClr val="777777"/>
                </a:solidFill>
                <a:effectLst/>
                <a:latin typeface="Fira Code"/>
              </a:rPr>
              <a:t>;</a:t>
            </a:r>
          </a:p>
          <a:p>
            <a:pPr lvl="1"/>
            <a:r>
              <a:rPr lang="en-US" altLang="zh-CN" dirty="0">
                <a:solidFill>
                  <a:srgbClr val="7A3E9D"/>
                </a:solidFill>
                <a:latin typeface="Fira Code"/>
              </a:rPr>
              <a:t>if (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padded_cta_size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%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warp_size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)</a:t>
            </a:r>
            <a:endParaRPr lang="en-US" altLang="zh-CN" b="0" dirty="0" smtClean="0">
              <a:solidFill>
                <a:srgbClr val="777777"/>
              </a:solidFill>
              <a:effectLst/>
              <a:latin typeface="Fira Code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padded_cta_size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= ((</a:t>
            </a:r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padded_cta_size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/</a:t>
            </a:r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warp_size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)+1)*(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warp_size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);</a:t>
            </a:r>
          </a:p>
          <a:p>
            <a:pPr lvl="1"/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例如，一般</a:t>
            </a:r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warp_size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=32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，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CUDA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程序设置了每个线程块有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258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个线程，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258/32=8……2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，那么实际上</a:t>
            </a:r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cta_size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应该是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256+32=288</a:t>
            </a:r>
            <a:r>
              <a:rPr lang="zh-CN" altLang="en-US" dirty="0" smtClean="0">
                <a:solidFill>
                  <a:srgbClr val="7A3E9D"/>
                </a:solidFill>
                <a:latin typeface="Fira Code"/>
              </a:rPr>
              <a:t>。</a:t>
            </a:r>
            <a:endParaRPr lang="en-US" altLang="zh-CN" dirty="0">
              <a:solidFill>
                <a:srgbClr val="7A3E9D"/>
              </a:solidFill>
              <a:latin typeface="Fira Code"/>
            </a:endParaRPr>
          </a:p>
          <a:p>
            <a:pPr marL="0"/>
            <a:r>
              <a:rPr lang="zh-CN" altLang="en-US" dirty="0" smtClean="0"/>
              <a:t>依据</a:t>
            </a:r>
            <a:r>
              <a:rPr lang="en-US" altLang="zh-CN" dirty="0" err="1" smtClean="0"/>
              <a:t>CTA_size</a:t>
            </a:r>
            <a:r>
              <a:rPr lang="zh-CN" altLang="en-US" dirty="0" smtClean="0"/>
              <a:t>计算</a:t>
            </a:r>
            <a:r>
              <a:rPr lang="zh-CN" altLang="en-US" dirty="0"/>
              <a:t>理论上每个</a:t>
            </a:r>
            <a:r>
              <a:rPr lang="en-US" altLang="zh-CN" dirty="0" err="1"/>
              <a:t>Shader</a:t>
            </a:r>
            <a:r>
              <a:rPr lang="en-US" altLang="zh-CN" dirty="0"/>
              <a:t> Core</a:t>
            </a:r>
            <a:r>
              <a:rPr lang="zh-CN" altLang="en-US" dirty="0"/>
              <a:t>上的并发</a:t>
            </a:r>
            <a:r>
              <a:rPr lang="en-US" altLang="zh-CN" dirty="0"/>
              <a:t>CTA</a:t>
            </a:r>
            <a:r>
              <a:rPr lang="zh-CN" altLang="en-US" dirty="0"/>
              <a:t>的</a:t>
            </a:r>
            <a:r>
              <a:rPr lang="zh-CN" altLang="en-US" dirty="0" smtClean="0"/>
              <a:t>个数。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int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result_thread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=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n_thread_per_shader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/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padded_cta_size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;</a:t>
            </a:r>
          </a:p>
          <a:p>
            <a:pPr mar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9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 startAt="2"/>
            </a:pPr>
            <a:r>
              <a:rPr lang="zh-CN" altLang="en-US" dirty="0" smtClean="0"/>
              <a:t>每个线程寄存器的使用情况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zh-CN" altLang="en-US" sz="2800" dirty="0"/>
              <a:t>首先计算除以</a:t>
            </a:r>
            <a:r>
              <a:rPr lang="en-US" altLang="zh-CN" sz="2800" dirty="0" err="1"/>
              <a:t>warp_size</a:t>
            </a:r>
            <a:r>
              <a:rPr lang="zh-CN" altLang="en-US" sz="2800" dirty="0"/>
              <a:t>向上取整的</a:t>
            </a:r>
            <a:r>
              <a:rPr lang="en-US" altLang="zh-CN" sz="2800" dirty="0" err="1"/>
              <a:t>CTA_size</a:t>
            </a:r>
            <a:r>
              <a:rPr lang="zh-CN" altLang="en-US" sz="2800" dirty="0" smtClean="0"/>
              <a:t>。</a:t>
            </a:r>
            <a:endParaRPr lang="en-US" altLang="zh-CN" dirty="0" smtClean="0">
              <a:solidFill>
                <a:srgbClr val="7A3E9D"/>
              </a:solidFill>
              <a:latin typeface="Fira Code"/>
            </a:endParaRPr>
          </a:p>
          <a:p>
            <a:pPr lvl="1"/>
            <a:r>
              <a:rPr lang="en-US" altLang="zh-CN" dirty="0" err="1" smtClean="0">
                <a:solidFill>
                  <a:srgbClr val="7A3E9D"/>
                </a:solidFill>
                <a:latin typeface="Fira Code"/>
              </a:rPr>
              <a:t>result_regs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= 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gpgpu_shader_registers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/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             </a:t>
            </a:r>
            <a:r>
              <a:rPr lang="en-US" altLang="zh-CN" dirty="0" smtClean="0">
                <a:solidFill>
                  <a:srgbClr val="7A3E9D"/>
                </a:solidFill>
                <a:latin typeface="Fira Code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padded_cta_size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* ((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kernel_info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-&gt;</a:t>
            </a:r>
            <a:r>
              <a:rPr lang="en-US" altLang="zh-CN" dirty="0" err="1">
                <a:solidFill>
                  <a:srgbClr val="7A3E9D"/>
                </a:solidFill>
                <a:latin typeface="Fira Code"/>
              </a:rPr>
              <a:t>regs</a:t>
            </a:r>
            <a:r>
              <a:rPr lang="en-US" altLang="zh-CN" dirty="0">
                <a:solidFill>
                  <a:srgbClr val="7A3E9D"/>
                </a:solidFill>
                <a:latin typeface="Fira Code"/>
              </a:rPr>
              <a:t> + 3) &amp; ~3));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17" y="3357582"/>
            <a:ext cx="8992283" cy="26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621</Words>
  <Application>Microsoft Office PowerPoint</Application>
  <PresentationFormat>宽屏</PresentationFormat>
  <Paragraphs>166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Fira Code</vt:lpstr>
      <vt:lpstr>等线</vt:lpstr>
      <vt:lpstr>等线 Light</vt:lpstr>
      <vt:lpstr>Arial</vt:lpstr>
      <vt:lpstr>Office 主题​​</vt:lpstr>
      <vt:lpstr>GPGPU-Sim功能模拟</vt:lpstr>
      <vt:lpstr>功能模拟主函数：cuda-sim.cc</vt:lpstr>
      <vt:lpstr>功能模拟的流程</vt:lpstr>
      <vt:lpstr>PTX指令的基本块</vt:lpstr>
      <vt:lpstr>dominator</vt:lpstr>
      <vt:lpstr>必经节点检测</vt:lpstr>
      <vt:lpstr>计算执行内核函数时并发CTA的最大限制数量</vt:lpstr>
      <vt:lpstr>CUDA程序指定的每个线程块的数量</vt:lpstr>
      <vt:lpstr>每个线程寄存器的使用情况</vt:lpstr>
      <vt:lpstr>共享存储的使用情况</vt:lpstr>
      <vt:lpstr>配置的每个Core最大线程块数的限制</vt:lpstr>
      <vt:lpstr>对内核函数的每一个CTA循环执行</vt:lpstr>
      <vt:lpstr>CTA执行</vt:lpstr>
      <vt:lpstr>Warp执行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Jianchao Yang</cp:lastModifiedBy>
  <cp:revision>114</cp:revision>
  <dcterms:created xsi:type="dcterms:W3CDTF">2023-03-03T01:07:44Z</dcterms:created>
  <dcterms:modified xsi:type="dcterms:W3CDTF">2023-03-04T00:42:44Z</dcterms:modified>
</cp:coreProperties>
</file>