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67" r:id="rId3"/>
    <p:sldId id="268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6187" autoAdjust="0"/>
  </p:normalViewPr>
  <p:slideViewPr>
    <p:cSldViewPr snapToGrid="0">
      <p:cViewPr varScale="1">
        <p:scale>
          <a:sx n="49" d="100"/>
          <a:sy n="49" d="100"/>
        </p:scale>
        <p:origin x="3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58C7-289A-4874-8748-7C27DBA75238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455D-A97F-4759-BFDE-371EBEE61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计算机科学</a:t>
            </a:r>
            <a:r>
              <a:rPr lang="en-US" altLang="zh-CN" dirty="0"/>
              <a:t>2023</a:t>
            </a:r>
            <a:r>
              <a:rPr lang="zh-CN" altLang="en-US" dirty="0"/>
              <a:t>北航</a:t>
            </a:r>
            <a:r>
              <a:rPr lang="en-US" altLang="zh-CN" dirty="0"/>
              <a:t> Gemini</a:t>
            </a:r>
            <a:r>
              <a:rPr lang="zh-CN" altLang="en-US" dirty="0"/>
              <a:t>支持</a:t>
            </a:r>
            <a:r>
              <a:rPr lang="en-US" altLang="zh-CN" dirty="0"/>
              <a:t>WSISOS</a:t>
            </a:r>
            <a:r>
              <a:rPr lang="zh-CN" altLang="en-US" dirty="0"/>
              <a:t>不灵活配置，</a:t>
            </a:r>
            <a:r>
              <a:rPr lang="en-US" altLang="zh-CN" dirty="0" err="1"/>
              <a:t>planria</a:t>
            </a:r>
            <a:r>
              <a:rPr lang="zh-CN" altLang="en-US" dirty="0"/>
              <a:t>只支持</a:t>
            </a:r>
            <a:r>
              <a:rPr lang="en-US" altLang="zh-CN" dirty="0"/>
              <a:t>WS</a:t>
            </a:r>
            <a:r>
              <a:rPr lang="zh-CN" altLang="en-US" dirty="0"/>
              <a:t>；</a:t>
            </a:r>
            <a:r>
              <a:rPr lang="en-US" altLang="zh-CN" dirty="0"/>
              <a:t>so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PE</a:t>
            </a:r>
            <a:r>
              <a:rPr lang="zh-CN" altLang="en-US" dirty="0"/>
              <a:t>阵列，</a:t>
            </a:r>
            <a:r>
              <a:rPr lang="en-US" altLang="zh-CN" dirty="0"/>
              <a:t>2</a:t>
            </a:r>
            <a:r>
              <a:rPr lang="zh-CN" altLang="en-US" dirty="0"/>
              <a:t>）围绕</a:t>
            </a:r>
            <a:r>
              <a:rPr lang="en-US" altLang="zh-CN" dirty="0"/>
              <a:t>PE</a:t>
            </a:r>
            <a:r>
              <a:rPr lang="zh-CN" altLang="en-US" dirty="0"/>
              <a:t>阵列的四个多模缓冲器，累加器（</a:t>
            </a:r>
            <a:r>
              <a:rPr lang="en-US" altLang="zh-CN" dirty="0"/>
              <a:t>WS IS)</a:t>
            </a:r>
            <a:r>
              <a:rPr lang="zh-CN" altLang="en-US" dirty="0"/>
              <a:t>。。</a:t>
            </a:r>
            <a:r>
              <a:rPr lang="en-US" altLang="zh-CN" dirty="0"/>
              <a:t>3</a:t>
            </a:r>
            <a:r>
              <a:rPr lang="zh-CN" altLang="en-US" dirty="0"/>
              <a:t>）和一个固定数据缓冲器 还有</a:t>
            </a:r>
            <a:r>
              <a:rPr lang="en-US" altLang="zh-CN" dirty="0"/>
              <a:t>DMA</a:t>
            </a:r>
            <a:r>
              <a:rPr lang="zh-CN" altLang="en-US" dirty="0"/>
              <a:t>、控制单元等。</a:t>
            </a:r>
            <a:r>
              <a:rPr lang="en-US" altLang="zh-CN" dirty="0"/>
              <a:t>PE</a:t>
            </a:r>
            <a:r>
              <a:rPr lang="zh-CN" altLang="en-US" dirty="0"/>
              <a:t>是双向链路连接的。</a:t>
            </a:r>
            <a:endParaRPr lang="en-US" altLang="zh-CN" dirty="0"/>
          </a:p>
          <a:p>
            <a:r>
              <a:rPr lang="zh-CN" altLang="en-US" dirty="0"/>
              <a:t>考虑到成本，子阵列的高度不应超过</a:t>
            </a:r>
            <a:r>
              <a:rPr lang="en-US" altLang="zh-CN" dirty="0"/>
              <a:t>PE</a:t>
            </a:r>
            <a:r>
              <a:rPr lang="zh-CN" altLang="en-US" dirty="0"/>
              <a:t>阵列的一半。因此，具有</a:t>
            </a:r>
            <a:r>
              <a:rPr lang="en-US" altLang="zh-CN" dirty="0"/>
              <a:t>R×R</a:t>
            </a:r>
            <a:r>
              <a:rPr lang="zh-CN" altLang="en-US" dirty="0"/>
              <a:t>大小的</a:t>
            </a:r>
            <a:r>
              <a:rPr lang="en-US" altLang="zh-CN" dirty="0"/>
              <a:t>PE</a:t>
            </a:r>
            <a:r>
              <a:rPr lang="zh-CN" altLang="en-US" dirty="0"/>
              <a:t>阵列完全支持</a:t>
            </a:r>
            <a:r>
              <a:rPr lang="en-US" altLang="zh-CN" dirty="0"/>
              <a:t>R+1</a:t>
            </a:r>
            <a:r>
              <a:rPr lang="zh-CN" altLang="en-US" dirty="0"/>
              <a:t>个不同的逻辑形状。</a:t>
            </a:r>
            <a:r>
              <a:rPr lang="en-US" altLang="zh-CN" dirty="0"/>
              <a:t>OS</a:t>
            </a:r>
            <a:r>
              <a:rPr lang="zh-CN" altLang="en-US" dirty="0"/>
              <a:t>为例</a:t>
            </a:r>
            <a:r>
              <a:rPr lang="en-US" altLang="zh-CN" dirty="0"/>
              <a:t>6x6</a:t>
            </a:r>
            <a:r>
              <a:rPr lang="zh-CN" altLang="en-US" dirty="0"/>
              <a:t>支持七种，图中给了</a:t>
            </a:r>
            <a:r>
              <a:rPr lang="en-US" altLang="zh-CN" dirty="0"/>
              <a:t>2x16</a:t>
            </a:r>
            <a:r>
              <a:rPr lang="zh-CN" altLang="en-US" dirty="0"/>
              <a:t>的步骤，输入传输，权重红色从子阵列边缘打入。，同样输入传播还可以重塑</a:t>
            </a:r>
            <a:r>
              <a:rPr lang="en-US" altLang="zh-CN" dirty="0"/>
              <a:t>1x20,3x12,</a:t>
            </a:r>
            <a:r>
              <a:rPr lang="zh-CN" altLang="en-US" dirty="0"/>
              <a:t>如果是权重传播</a:t>
            </a:r>
            <a:r>
              <a:rPr lang="en-US" altLang="zh-CN" dirty="0"/>
              <a:t>20x1,16x2,12x3, 6x6, </a:t>
            </a:r>
            <a:r>
              <a:rPr lang="zh-CN" altLang="en-US" dirty="0"/>
              <a:t>尽管</a:t>
            </a:r>
            <a:r>
              <a:rPr lang="en-US" altLang="zh-CN" dirty="0"/>
              <a:t>PE</a:t>
            </a:r>
            <a:r>
              <a:rPr lang="zh-CN" altLang="en-US" dirty="0"/>
              <a:t>没全用</a:t>
            </a:r>
            <a:r>
              <a:rPr lang="en-US" altLang="zh-CN" dirty="0" err="1"/>
              <a:t>ReDas</a:t>
            </a:r>
            <a:r>
              <a:rPr lang="zh-CN" altLang="en-US" dirty="0"/>
              <a:t>在某些情况下仍可以将</a:t>
            </a:r>
            <a:r>
              <a:rPr lang="en-US" altLang="zh-CN" dirty="0"/>
              <a:t>PE</a:t>
            </a:r>
            <a:r>
              <a:rPr lang="zh-CN" altLang="en-US" dirty="0"/>
              <a:t>利用率提高</a:t>
            </a:r>
            <a:r>
              <a:rPr lang="en-US" altLang="zh-CN" dirty="0"/>
              <a:t>4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1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大小为</a:t>
            </a:r>
            <a:r>
              <a:rPr lang="en-US" altLang="zh-CN" b="1" dirty="0"/>
              <a:t>2×4</a:t>
            </a:r>
            <a:r>
              <a:rPr lang="zh-CN" altLang="en-US" b="1" dirty="0"/>
              <a:t>的子阵列重塑为</a:t>
            </a:r>
            <a:r>
              <a:rPr lang="en-US" altLang="zh-CN" b="1" dirty="0"/>
              <a:t>2×16</a:t>
            </a:r>
            <a:r>
              <a:rPr lang="zh-CN" altLang="en-US" b="1" dirty="0"/>
              <a:t>和</a:t>
            </a:r>
            <a:r>
              <a:rPr lang="en-US" altLang="zh-CN" b="1" dirty="0"/>
              <a:t>16×2</a:t>
            </a:r>
            <a:r>
              <a:rPr lang="zh-CN" altLang="en-US" b="1" dirty="0"/>
              <a:t>的示例，支持三种数据流，片上缓冲区分为静态数据缓冲区和非静态缓冲区（称为多模缓冲区）。四个多模缓冲可以动态划分多个</a:t>
            </a:r>
            <a:r>
              <a:rPr lang="en-US" altLang="zh-CN" b="1" dirty="0"/>
              <a:t>bank</a:t>
            </a:r>
            <a:r>
              <a:rPr lang="zh-CN" altLang="en-US" b="1" dirty="0"/>
              <a:t>，每个存储体有独立的控制器</a:t>
            </a:r>
            <a:endParaRPr lang="en-US" altLang="zh-CN" b="1" dirty="0"/>
          </a:p>
          <a:p>
            <a:r>
              <a:rPr lang="en-US" altLang="zh-CN" b="1" dirty="0"/>
              <a:t>PE</a:t>
            </a:r>
            <a:r>
              <a:rPr lang="zh-CN" altLang="en-US" b="1" dirty="0"/>
              <a:t>有四个输入 四个输出，</a:t>
            </a:r>
            <a:r>
              <a:rPr lang="en-US" altLang="zh-CN" b="1" dirty="0"/>
              <a:t>PE</a:t>
            </a:r>
            <a:r>
              <a:rPr lang="zh-CN" altLang="en-US" b="1" dirty="0"/>
              <a:t>有</a:t>
            </a:r>
            <a:r>
              <a:rPr lang="en-US" altLang="zh-CN" b="1" dirty="0"/>
              <a:t>crossbar</a:t>
            </a:r>
            <a:r>
              <a:rPr lang="zh-CN" altLang="en-US" b="1" dirty="0"/>
              <a:t>和</a:t>
            </a:r>
            <a:r>
              <a:rPr lang="en-US" altLang="zh-CN" b="1" dirty="0"/>
              <a:t>MUX</a:t>
            </a:r>
            <a:r>
              <a:rPr lang="zh-CN" altLang="en-US" b="1" dirty="0"/>
              <a:t>支持不同模式，可能会有四个输入同时，两个来自非静态，两个要</a:t>
            </a:r>
            <a:r>
              <a:rPr lang="en-US" altLang="zh-CN" b="1" dirty="0"/>
              <a:t>bypass</a:t>
            </a:r>
            <a:r>
              <a:rPr lang="zh-CN" altLang="en-US" b="1" dirty="0"/>
              <a:t>透传的。输入口的</a:t>
            </a:r>
            <a:r>
              <a:rPr lang="en-US" altLang="zh-CN" b="1" dirty="0"/>
              <a:t>CB</a:t>
            </a:r>
            <a:r>
              <a:rPr lang="zh-CN" altLang="en-US" b="1" dirty="0"/>
              <a:t>区分操作数据和</a:t>
            </a:r>
            <a:r>
              <a:rPr lang="en-US" altLang="zh-CN" b="1" dirty="0"/>
              <a:t>BP</a:t>
            </a:r>
            <a:r>
              <a:rPr lang="zh-CN" altLang="en-US" b="1" dirty="0"/>
              <a:t>数据；中间</a:t>
            </a:r>
            <a:r>
              <a:rPr lang="en-US" altLang="zh-CN" b="1" dirty="0"/>
              <a:t>CB </a:t>
            </a:r>
            <a:r>
              <a:rPr lang="zh-CN" altLang="en-US" b="1" dirty="0"/>
              <a:t>调整乘加顺序，输出转发操作数和</a:t>
            </a:r>
            <a:r>
              <a:rPr lang="en-US" altLang="zh-CN" b="1" dirty="0"/>
              <a:t>BP</a:t>
            </a:r>
            <a:r>
              <a:rPr lang="zh-CN" altLang="en-US" b="1" dirty="0"/>
              <a:t>数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ReDas</a:t>
            </a:r>
            <a:r>
              <a:rPr lang="zh-CN" altLang="en-US" b="1" dirty="0"/>
              <a:t>的最佳形状和数据流在编译阶段通过贪婪调度器确定。</a:t>
            </a:r>
            <a:endParaRPr lang="en-US" altLang="zh-CN" b="1" dirty="0"/>
          </a:p>
          <a:p>
            <a:r>
              <a:rPr lang="en-US" altLang="zh-CN" b="1" dirty="0"/>
              <a:t>Verilog</a:t>
            </a:r>
            <a:r>
              <a:rPr lang="zh-CN" altLang="en-US" b="1" dirty="0"/>
              <a:t>实现，</a:t>
            </a:r>
            <a:r>
              <a:rPr lang="en-US" altLang="zh-CN" b="1" dirty="0"/>
              <a:t>28nm</a:t>
            </a:r>
            <a:r>
              <a:rPr lang="zh-CN" altLang="en-US" b="1" dirty="0"/>
              <a:t>综合，</a:t>
            </a:r>
            <a:r>
              <a:rPr lang="en-US" altLang="zh-CN" b="1" dirty="0"/>
              <a:t>SRAM mem compiler</a:t>
            </a:r>
            <a:r>
              <a:rPr lang="zh-CN" altLang="en-US" b="1" dirty="0"/>
              <a:t>生成，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期刊，剑桥三星 讨论了多</a:t>
            </a:r>
            <a:r>
              <a:rPr lang="en-US" altLang="zh-CN" dirty="0"/>
              <a:t>DNN</a:t>
            </a:r>
            <a:r>
              <a:rPr lang="zh-CN" altLang="en-US" dirty="0"/>
              <a:t>计算机架构的当前进展，并确定了它们的主要组件、常见挑战和各种优化技术。多</a:t>
            </a:r>
            <a:r>
              <a:rPr lang="en-US" altLang="zh-CN" dirty="0"/>
              <a:t>DNN</a:t>
            </a:r>
            <a:r>
              <a:rPr lang="zh-CN" altLang="en-US" dirty="0"/>
              <a:t>：并行化策略；架构设计；调度。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如何利用加速器资源，时间 空间并行，时间并行 优化主要是调度级别 不改硬件，</a:t>
            </a:r>
            <a:r>
              <a:rPr lang="en-US" altLang="zh-CN" dirty="0" err="1"/>
              <a:t>prema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单个</a:t>
            </a:r>
            <a:r>
              <a:rPr lang="en-US" altLang="zh-CN" dirty="0"/>
              <a:t>DNN</a:t>
            </a:r>
            <a:r>
              <a:rPr lang="zh-CN" altLang="en-US" dirty="0"/>
              <a:t>占全部资源，。</a:t>
            </a:r>
            <a:r>
              <a:rPr lang="en-US" altLang="zh-CN" dirty="0"/>
              <a:t>AI-MT </a:t>
            </a:r>
            <a:r>
              <a:rPr lang="zh-CN" altLang="en-US" dirty="0"/>
              <a:t>一个</a:t>
            </a:r>
            <a:r>
              <a:rPr lang="en-US" altLang="zh-CN" dirty="0"/>
              <a:t>DNN</a:t>
            </a:r>
            <a:r>
              <a:rPr lang="zh-CN" altLang="en-US" dirty="0"/>
              <a:t>占</a:t>
            </a:r>
            <a:r>
              <a:rPr lang="en-US" altLang="zh-CN" dirty="0"/>
              <a:t>PE  </a:t>
            </a:r>
            <a:r>
              <a:rPr lang="zh-CN" altLang="en-US" dirty="0"/>
              <a:t>另一个占存储带宽。 空间协同，多个</a:t>
            </a:r>
            <a:r>
              <a:rPr lang="en-US" altLang="zh-CN" dirty="0"/>
              <a:t>DNN</a:t>
            </a:r>
            <a:r>
              <a:rPr lang="zh-CN" altLang="en-US" dirty="0"/>
              <a:t>占据加速器的不同部分，并行。两条路线：动态可组合，设计可重构架构</a:t>
            </a:r>
            <a:r>
              <a:rPr lang="en-US" altLang="zh-CN" dirty="0"/>
              <a:t>b 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；静态的异构</a:t>
            </a:r>
            <a:r>
              <a:rPr lang="en-US" altLang="zh-CN" dirty="0"/>
              <a:t>c 7</a:t>
            </a:r>
            <a:r>
              <a:rPr lang="zh-CN" altLang="en-US" dirty="0"/>
              <a:t>前提目标</a:t>
            </a:r>
            <a:r>
              <a:rPr lang="en-US" altLang="zh-CN" dirty="0"/>
              <a:t>DNN</a:t>
            </a:r>
            <a:r>
              <a:rPr lang="zh-CN" altLang="en-US" dirty="0"/>
              <a:t>集合已知 比如在芯片上放三个不同数据流的子加速器 为了不同层的更优映射；更进一步为每个</a:t>
            </a:r>
            <a:r>
              <a:rPr lang="en-US" altLang="zh-CN" dirty="0"/>
              <a:t>DNN</a:t>
            </a:r>
            <a:r>
              <a:rPr lang="zh-CN" altLang="en-US" dirty="0"/>
              <a:t>定制一个引擎，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455D-A97F-4759-BFDE-371EBEE616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5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文章提到架构在可编程和定制中找平衡；第一种增强现有的结构支持多个</a:t>
            </a:r>
            <a:r>
              <a:rPr lang="en-US" altLang="zh-CN" dirty="0"/>
              <a:t>DNN</a:t>
            </a:r>
            <a:r>
              <a:rPr lang="zh-CN" altLang="en-US" dirty="0"/>
              <a:t>。第二个重点是设计定制加速器</a:t>
            </a:r>
            <a:endParaRPr lang="en-US" altLang="zh-CN" dirty="0"/>
          </a:p>
          <a:p>
            <a:r>
              <a:rPr lang="en-US" altLang="zh-CN" dirty="0"/>
              <a:t>PREMA[3]</a:t>
            </a:r>
            <a:r>
              <a:rPr lang="zh-CN" altLang="en-US" dirty="0"/>
              <a:t>引入了一个位于核心</a:t>
            </a:r>
            <a:r>
              <a:rPr lang="en-US" altLang="zh-CN" dirty="0"/>
              <a:t>DNN</a:t>
            </a:r>
            <a:r>
              <a:rPr lang="zh-CN" altLang="en-US" dirty="0"/>
              <a:t>引擎旁边的抢占模块（图</a:t>
            </a:r>
            <a:r>
              <a:rPr lang="en-US" altLang="zh-CN" dirty="0"/>
              <a:t>2a</a:t>
            </a:r>
            <a:r>
              <a:rPr lang="zh-CN" altLang="en-US" dirty="0"/>
              <a:t>）。</a:t>
            </a:r>
            <a:r>
              <a:rPr lang="en-US" altLang="zh-CN" dirty="0"/>
              <a:t>AI-MT[4]</a:t>
            </a:r>
            <a:r>
              <a:rPr lang="zh-CN" altLang="en-US" dirty="0"/>
              <a:t>引入一个硬件调度器，不断监控</a:t>
            </a:r>
            <a:r>
              <a:rPr lang="en-US" altLang="zh-CN" dirty="0"/>
              <a:t>DNN</a:t>
            </a:r>
            <a:r>
              <a:rPr lang="zh-CN" altLang="en-US" dirty="0"/>
              <a:t>引擎的状态，并做出调度决策以协调执行（图</a:t>
            </a:r>
            <a:r>
              <a:rPr lang="en-US" altLang="zh-CN" dirty="0"/>
              <a:t>2aH/W</a:t>
            </a:r>
            <a:r>
              <a:rPr lang="zh-CN" altLang="en-US" dirty="0"/>
              <a:t>调度器）。</a:t>
            </a:r>
            <a:endParaRPr lang="en-US" altLang="zh-CN" dirty="0"/>
          </a:p>
          <a:p>
            <a:r>
              <a:rPr lang="zh-CN" altLang="en-US" dirty="0"/>
              <a:t>设计定制架构，空间协同定位策略占据主导地位。可动态组合的引擎在每个收缩阵列的</a:t>
            </a:r>
            <a:r>
              <a:rPr lang="en-US" altLang="zh-CN" dirty="0"/>
              <a:t>PE</a:t>
            </a:r>
            <a:r>
              <a:rPr lang="zh-CN" altLang="en-US" dirty="0"/>
              <a:t>之间引入全向连接（图</a:t>
            </a:r>
            <a:r>
              <a:rPr lang="en-US" altLang="zh-CN" dirty="0"/>
              <a:t>2b</a:t>
            </a:r>
            <a:r>
              <a:rPr lang="zh-CN" altLang="en-US" dirty="0"/>
              <a:t>）比如</a:t>
            </a:r>
            <a:r>
              <a:rPr lang="en-US" altLang="zh-CN" dirty="0"/>
              <a:t>Planaria[5]</a:t>
            </a:r>
            <a:r>
              <a:rPr lang="zh-CN" altLang="en-US" dirty="0"/>
              <a:t>分成大小一致子阵列，通过交叉开关连接，分组通过双向环形总线通信。。</a:t>
            </a:r>
            <a:r>
              <a:rPr lang="en-US" altLang="zh-CN" dirty="0" err="1"/>
              <a:t>FGSpMtNPU</a:t>
            </a:r>
            <a:r>
              <a:rPr lang="en-US" altLang="zh-CN" dirty="0"/>
              <a:t>[6]</a:t>
            </a:r>
            <a:r>
              <a:rPr lang="zh-CN" altLang="en-US" dirty="0"/>
              <a:t>提出了数据流镜像技术。任意行列作为切分的边界，更细粒度划分。</a:t>
            </a:r>
            <a:endParaRPr lang="en-US" altLang="zh-CN" dirty="0"/>
          </a:p>
          <a:p>
            <a:r>
              <a:rPr lang="zh-CN" altLang="en-US" dirty="0"/>
              <a:t>静态异构引擎（图</a:t>
            </a:r>
            <a:r>
              <a:rPr lang="en-US" altLang="zh-CN" dirty="0"/>
              <a:t>2c</a:t>
            </a:r>
            <a:r>
              <a:rPr lang="zh-CN" altLang="en-US" dirty="0"/>
              <a:t>）。以</a:t>
            </a:r>
            <a:r>
              <a:rPr lang="en-US" altLang="zh-CN" dirty="0"/>
              <a:t>Herald[7]</a:t>
            </a:r>
            <a:r>
              <a:rPr lang="zh-CN" altLang="en-US" dirty="0"/>
              <a:t>为例，加速器视为具有不同数据流，不同的</a:t>
            </a:r>
            <a:r>
              <a:rPr lang="en-US" altLang="zh-CN" dirty="0"/>
              <a:t>DNN</a:t>
            </a:r>
            <a:r>
              <a:rPr lang="zh-CN" altLang="en-US" dirty="0"/>
              <a:t>上并行运行，并通过片上网络（</a:t>
            </a:r>
            <a:r>
              <a:rPr lang="en-US" altLang="zh-CN" dirty="0" err="1"/>
              <a:t>NoC</a:t>
            </a:r>
            <a:r>
              <a:rPr lang="zh-CN" altLang="en-US" dirty="0"/>
              <a:t>）连接到共享的片上缓冲区。这种方法侧重于在所选加速器之间分配资源和带宽，而不需要新的硬件模块。</a:t>
            </a:r>
            <a:endParaRPr lang="en-US" altLang="zh-CN" dirty="0"/>
          </a:p>
          <a:p>
            <a:r>
              <a:rPr lang="zh-CN" altLang="en-US" dirty="0"/>
              <a:t>为了进一步实现可定制性，完全基于目标</a:t>
            </a:r>
            <a:r>
              <a:rPr lang="en-US" altLang="zh-CN" dirty="0"/>
              <a:t>DNN</a:t>
            </a:r>
            <a:r>
              <a:rPr lang="zh-CN" altLang="en-US" dirty="0"/>
              <a:t>集的工作负载特性和每个</a:t>
            </a:r>
            <a:r>
              <a:rPr lang="en-US" altLang="zh-CN" dirty="0"/>
              <a:t>DNN</a:t>
            </a:r>
            <a:r>
              <a:rPr lang="zh-CN" altLang="en-US" dirty="0"/>
              <a:t>的性能要求（图</a:t>
            </a:r>
            <a:r>
              <a:rPr lang="en-US" altLang="zh-CN" dirty="0"/>
              <a:t>2d</a:t>
            </a:r>
            <a:r>
              <a:rPr lang="zh-CN" altLang="en-US" dirty="0"/>
              <a:t>）。如</a:t>
            </a:r>
            <a:r>
              <a:rPr lang="en-US" altLang="zh-CN" dirty="0"/>
              <a:t>f-</a:t>
            </a:r>
            <a:r>
              <a:rPr lang="en-US" altLang="zh-CN" dirty="0" err="1"/>
              <a:t>CNNx</a:t>
            </a:r>
            <a:r>
              <a:rPr lang="en-US" altLang="zh-CN" dirty="0"/>
              <a:t>[2]</a:t>
            </a:r>
            <a:r>
              <a:rPr lang="zh-CN" altLang="en-US" dirty="0"/>
              <a:t>所示，为每个</a:t>
            </a:r>
            <a:r>
              <a:rPr lang="en-US" altLang="zh-CN" dirty="0"/>
              <a:t>DNN</a:t>
            </a:r>
            <a:r>
              <a:rPr lang="zh-CN" altLang="en-US" dirty="0"/>
              <a:t>导出专用引擎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455D-A97F-4759-BFDE-371EBEE616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0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调度 依赖于时间复用，动态可组合的动态调度，高度定制的设计时知道目标</a:t>
            </a:r>
            <a:r>
              <a:rPr lang="en-US" altLang="zh-CN" dirty="0"/>
              <a:t>DNN </a:t>
            </a:r>
            <a:r>
              <a:rPr lang="zh-CN" altLang="en-US" dirty="0"/>
              <a:t>静态</a:t>
            </a:r>
            <a:endParaRPr lang="en-US" altLang="zh-CN" dirty="0"/>
          </a:p>
          <a:p>
            <a:r>
              <a:rPr lang="zh-CN" altLang="en-US" dirty="0"/>
              <a:t>不改硬件的复杂调度，关注空间协同的启发式算法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455D-A97F-4759-BFDE-371EBEE616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2BA90-636A-4BD3-059F-A655650C9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FA92F-A3CF-E2D1-EE67-C7A9DF234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7F160-5E46-4EB8-CBEB-DB66431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39218-3C53-8BA1-8E15-3B08C213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5E9B-1FBC-BEC7-ADF1-AA293591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C88-D1E7-B1C2-2063-DC7B578B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DEB87-AF75-EE65-D0A3-AADF0CF3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4FA39-C8B3-4B75-4FB6-418666BB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E07A7-FD4C-DE75-E823-9E4ACC0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A417D-9E76-5F72-A90C-73271C01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D29FF-F44D-6944-E49E-A45979EC3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2436A-AD5A-FFB5-16E8-E1C6335C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C6DEB-DC0E-D8CE-C0C1-375A04C7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9A29A-4F02-5F00-D0DC-8FDEB7D9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A3766-7D3D-037D-827D-00BACA89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A2CF7-8FE8-FB99-A727-6EB3092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DDBE9-B975-EC54-D07D-6F577D14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46A66-3621-1A7D-C890-6C9A1F2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E641A-B9E4-F081-7C35-3E2F713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8CF4-0097-6122-8E4F-9D795957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2C85-1575-5B99-5666-F7912C1D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C3757-B0E6-D331-6920-00EC1905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2D181-05EB-6E4F-2998-F63C396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1DA75-BD18-9648-9252-8AF53D61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BDC4-396C-59E0-2D9A-5C5F5D11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CE3BF-B8DD-6C8E-722E-F6F50F30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798B8-9960-4C39-9884-B2C5203FB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68607-6550-7CA5-9FD8-E8B4B6EF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9C84A-4800-BBE8-FBAF-A94CF6D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421DE-648C-79E8-613A-095E26B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219E5-BDB6-BADA-CEF2-30F5057F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B665-269B-4BC4-368F-24948297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41963-1BCB-817B-69E3-073A845C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6364B-D661-326A-F0D4-124E7DC7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979256-9B6B-DBB1-04A6-885FECA76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F3CBA-A6B5-D810-CDEB-A4B3FA6B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ECF03-018B-525A-7E30-794D130A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392EA6-ED23-F490-FA56-576029C6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F42100-5D80-3C85-AD63-3DB6DE0C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667B-7BF5-5B8C-83A8-BFC4B66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F9397-5FA4-BAAE-26C3-101F761C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6BF1B-70DD-29D8-7C63-9237DDC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59B54F-2612-F898-DDDA-6216F9A0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874A3-976F-3252-A7AB-CC0B02F1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BFCD9-C856-4F62-2F18-3970D6A6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19F10-7356-54BE-E171-7D413E2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D6A0-68A8-DAF4-A2AA-18F3B187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4C78-1608-5269-4C05-E720B38C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C09AB-C7F9-FC2C-42EF-1DFA7E4F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7524B-815C-22C6-2565-5AD04665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0ECD2-FCF2-BF79-F5C5-332CC649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3640B-4D04-0FE0-9D32-396423E7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359D-264A-B62E-5886-DB70CB6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76876-432B-D23A-4459-9733AE5FD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FA86D-7C59-9B07-60A8-FE6730F6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474F1-99CB-DBD1-A04A-03674983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A8892-0415-5630-466B-17ABBAAB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9B0D4-0F9B-D2A1-8BBE-1091927A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131B60-6022-75A4-5892-502E99D0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0D9C2-A155-8DC4-7E7B-83B97021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1793C-3122-FA14-5225-67AF4B1E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609B-BE94-40ED-B326-AB5C33D8C810}" type="datetimeFigureOut">
              <a:rPr lang="zh-CN" altLang="en-US" smtClean="0"/>
              <a:t>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75628-A1F1-81DB-2A39-95A60C6F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DD842-19B7-1666-0B9B-CB043E22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2558-A6E6-40B9-8CD4-B981EDF4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2849" y="105261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ReDas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1025630" y="848368"/>
            <a:ext cx="10501806" cy="216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，四个多模缓冲，固定数据缓冲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具有</a:t>
            </a:r>
            <a:r>
              <a:rPr lang="en-US" altLang="zh-CN" sz="2400" dirty="0"/>
              <a:t>R×R</a:t>
            </a:r>
            <a:r>
              <a:rPr lang="zh-CN" altLang="en-US" sz="2400" dirty="0"/>
              <a:t>大小的</a:t>
            </a:r>
            <a:r>
              <a:rPr lang="en-US" altLang="zh-CN" sz="2400" dirty="0"/>
              <a:t>PE</a:t>
            </a:r>
            <a:r>
              <a:rPr lang="zh-CN" altLang="en-US" sz="2400" dirty="0"/>
              <a:t>阵列完全支持</a:t>
            </a:r>
            <a:r>
              <a:rPr lang="en-US" altLang="zh-CN" sz="2400" dirty="0"/>
              <a:t>R+1</a:t>
            </a:r>
            <a:r>
              <a:rPr lang="zh-CN" altLang="en-US" sz="2400" dirty="0"/>
              <a:t>个不同的逻辑形状。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ED652-5DFA-483A-5EF6-27E46FCF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3" y="2228850"/>
            <a:ext cx="4781550" cy="4362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6BE56E-A1F9-D647-3CC3-59499CCB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76" y="-20638"/>
            <a:ext cx="7724775" cy="904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F63592-9AE1-B7C5-1D4E-E47420E34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60" y="1978061"/>
            <a:ext cx="4507574" cy="4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2849" y="105261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ReDas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3A5D1FD-0A41-05DB-DFF9-3F1F0DCE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50" y="659444"/>
            <a:ext cx="6294889" cy="61814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1AA038-163B-10D1-6EF9-A6FB36BE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0290"/>
            <a:ext cx="5822503" cy="6079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ED6BD09-B001-DBE5-407F-F2E5CB7F2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F5AD06-F3F0-B428-8A3E-F7261CC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14" y="3258590"/>
            <a:ext cx="9369372" cy="35994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5BDBA5-691D-B6D2-91D4-D1B7971597DA}"/>
              </a:ext>
            </a:extLst>
          </p:cNvPr>
          <p:cNvSpPr txBox="1"/>
          <p:nvPr/>
        </p:nvSpPr>
        <p:spPr>
          <a:xfrm>
            <a:off x="4632287" y="6459120"/>
            <a:ext cx="24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DNN engine </a:t>
            </a:r>
            <a:r>
              <a:rPr lang="zh-CN" altLang="en-US" dirty="0"/>
              <a:t>微架构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3E0DD4-E3CA-457C-CCDE-477E9590B442}"/>
              </a:ext>
            </a:extLst>
          </p:cNvPr>
          <p:cNvSpPr txBox="1"/>
          <p:nvPr/>
        </p:nvSpPr>
        <p:spPr>
          <a:xfrm>
            <a:off x="638438" y="2954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Multi-DNN Accelerators for Next-Generation AI Systems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2C3C01-78C5-08D4-079F-9B5D508E9EEF}"/>
              </a:ext>
            </a:extLst>
          </p:cNvPr>
          <p:cNvSpPr txBox="1"/>
          <p:nvPr/>
        </p:nvSpPr>
        <p:spPr>
          <a:xfrm>
            <a:off x="773349" y="630704"/>
            <a:ext cx="10677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多</a:t>
            </a:r>
            <a:r>
              <a:rPr lang="en-US" altLang="zh-CN" sz="2400" dirty="0"/>
              <a:t>DNN</a:t>
            </a:r>
            <a:r>
              <a:rPr lang="zh-CN" altLang="en-US" sz="2400" dirty="0"/>
              <a:t>关键：并行化策略；架构设计；调度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并行化策略：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时间并行：优化主要是调度级别，基本不改硬件</a:t>
            </a:r>
            <a:endParaRPr lang="en-US" altLang="zh-CN" sz="2400" dirty="0"/>
          </a:p>
          <a:p>
            <a:r>
              <a:rPr lang="en-US" altLang="zh-CN" sz="2400" dirty="0"/>
              <a:t>     PREMA</a:t>
            </a:r>
            <a:r>
              <a:rPr lang="zh-CN" altLang="en-US" sz="2400" dirty="0"/>
              <a:t>单个</a:t>
            </a:r>
            <a:r>
              <a:rPr lang="en-US" altLang="zh-CN" sz="2400" dirty="0"/>
              <a:t>DNN</a:t>
            </a:r>
            <a:r>
              <a:rPr lang="zh-CN" altLang="en-US" sz="2400" dirty="0"/>
              <a:t>占全部资源</a:t>
            </a:r>
            <a:r>
              <a:rPr lang="en-US" altLang="zh-CN" sz="2400" dirty="0"/>
              <a:t>; AI-MT </a:t>
            </a:r>
            <a:r>
              <a:rPr lang="zh-CN" altLang="en-US" sz="2400" dirty="0"/>
              <a:t>一个</a:t>
            </a:r>
            <a:r>
              <a:rPr lang="en-US" altLang="zh-CN" sz="2400" dirty="0"/>
              <a:t>DNN</a:t>
            </a:r>
            <a:r>
              <a:rPr lang="zh-CN" altLang="en-US" sz="2400" dirty="0"/>
              <a:t>占</a:t>
            </a:r>
            <a:r>
              <a:rPr lang="en-US" altLang="zh-CN" sz="2400" dirty="0"/>
              <a:t>PE  </a:t>
            </a:r>
            <a:r>
              <a:rPr lang="zh-CN" altLang="en-US" sz="2400" dirty="0"/>
              <a:t>另一个</a:t>
            </a:r>
            <a:r>
              <a:rPr lang="en-US" altLang="zh-CN" sz="2400" dirty="0"/>
              <a:t>DNN</a:t>
            </a:r>
            <a:r>
              <a:rPr lang="zh-CN" altLang="en-US" sz="2400" dirty="0"/>
              <a:t>占存储带宽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空间协同：多个</a:t>
            </a:r>
            <a:r>
              <a:rPr lang="en-US" altLang="zh-CN" sz="2400" dirty="0"/>
              <a:t>DNN</a:t>
            </a:r>
            <a:r>
              <a:rPr lang="zh-CN" altLang="en-US" sz="2400" dirty="0"/>
              <a:t>占据加速器的不同部分，并行执行</a:t>
            </a:r>
            <a:endParaRPr lang="en-US" altLang="zh-CN" sz="2400" dirty="0"/>
          </a:p>
          <a:p>
            <a:r>
              <a:rPr lang="zh-CN" altLang="en-US" sz="2400" dirty="0"/>
              <a:t>    动态可组合引擎和静态实例化的异构引擎</a:t>
            </a:r>
          </a:p>
        </p:txBody>
      </p:sp>
    </p:spTree>
    <p:extLst>
      <p:ext uri="{BB962C8B-B14F-4D97-AF65-F5344CB8AC3E}">
        <p14:creationId xmlns:p14="http://schemas.microsoft.com/office/powerpoint/2010/main" val="345774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ED6BD09-B001-DBE5-407F-F2E5CB7F2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F5AD06-F3F0-B428-8A3E-F7261CC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14" y="3258590"/>
            <a:ext cx="9369372" cy="35994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5BDBA5-691D-B6D2-91D4-D1B7971597DA}"/>
              </a:ext>
            </a:extLst>
          </p:cNvPr>
          <p:cNvSpPr txBox="1"/>
          <p:nvPr/>
        </p:nvSpPr>
        <p:spPr>
          <a:xfrm>
            <a:off x="4632287" y="6459120"/>
            <a:ext cx="24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DNN engine </a:t>
            </a:r>
            <a:r>
              <a:rPr lang="zh-CN" altLang="en-US" dirty="0"/>
              <a:t>微架构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3E0DD4-E3CA-457C-CCDE-477E9590B442}"/>
              </a:ext>
            </a:extLst>
          </p:cNvPr>
          <p:cNvSpPr txBox="1"/>
          <p:nvPr/>
        </p:nvSpPr>
        <p:spPr>
          <a:xfrm>
            <a:off x="638438" y="2954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Multi-DNN Accelerators for Next-Generation AI Systems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2C3C01-78C5-08D4-079F-9B5D508E9EEF}"/>
              </a:ext>
            </a:extLst>
          </p:cNvPr>
          <p:cNvSpPr txBox="1"/>
          <p:nvPr/>
        </p:nvSpPr>
        <p:spPr>
          <a:xfrm>
            <a:off x="773349" y="630704"/>
            <a:ext cx="10677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多</a:t>
            </a:r>
            <a:r>
              <a:rPr lang="en-US" altLang="zh-CN" sz="2400" dirty="0"/>
              <a:t>DNN</a:t>
            </a:r>
            <a:r>
              <a:rPr lang="zh-CN" altLang="en-US" sz="2400" dirty="0"/>
              <a:t>关键：并行化策略；架构设计；调度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架构设计：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有效地使现有</a:t>
            </a:r>
            <a:r>
              <a:rPr lang="en-US" altLang="zh-CN" sz="2400" dirty="0"/>
              <a:t>DNN</a:t>
            </a:r>
            <a:r>
              <a:rPr lang="zh-CN" altLang="en-US" sz="2400" dirty="0"/>
              <a:t>加速器支持多个</a:t>
            </a:r>
            <a:r>
              <a:rPr lang="en-US" altLang="zh-CN" sz="2400" dirty="0"/>
              <a:t>DNN</a:t>
            </a:r>
          </a:p>
          <a:p>
            <a:r>
              <a:rPr lang="en-US" altLang="zh-CN" sz="2400" dirty="0"/>
              <a:t>     PREMA</a:t>
            </a:r>
            <a:r>
              <a:rPr lang="zh-CN" altLang="en-US" sz="2400" dirty="0"/>
              <a:t>引入抢占模块；</a:t>
            </a:r>
            <a:r>
              <a:rPr lang="en-US" altLang="zh-CN" sz="2400" dirty="0"/>
              <a:t>AI-MT</a:t>
            </a:r>
            <a:r>
              <a:rPr lang="zh-CN" altLang="en-US" sz="2400" dirty="0"/>
              <a:t>引入硬件调度器；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设计定制结构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空间协调占主导地位；动态可组合：</a:t>
            </a:r>
            <a:r>
              <a:rPr lang="en-US" altLang="zh-CN" sz="2400" dirty="0"/>
              <a:t>Planaria</a:t>
            </a:r>
            <a:r>
              <a:rPr lang="zh-CN" altLang="en-US" sz="2400" dirty="0"/>
              <a:t>，数据流镜像；异构；定制</a:t>
            </a:r>
          </a:p>
        </p:txBody>
      </p:sp>
    </p:spTree>
    <p:extLst>
      <p:ext uri="{BB962C8B-B14F-4D97-AF65-F5344CB8AC3E}">
        <p14:creationId xmlns:p14="http://schemas.microsoft.com/office/powerpoint/2010/main" val="197354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53E0DD4-E3CA-457C-CCDE-477E9590B442}"/>
              </a:ext>
            </a:extLst>
          </p:cNvPr>
          <p:cNvSpPr txBox="1"/>
          <p:nvPr/>
        </p:nvSpPr>
        <p:spPr>
          <a:xfrm>
            <a:off x="638438" y="2954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Multi-DNN Accelerators for Next-Generation AI Systems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2C3C01-78C5-08D4-079F-9B5D508E9EEF}"/>
              </a:ext>
            </a:extLst>
          </p:cNvPr>
          <p:cNvSpPr txBox="1"/>
          <p:nvPr/>
        </p:nvSpPr>
        <p:spPr>
          <a:xfrm>
            <a:off x="773349" y="630704"/>
            <a:ext cx="106776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多</a:t>
            </a:r>
            <a:r>
              <a:rPr lang="en-US" altLang="zh-CN" sz="2400" dirty="0"/>
              <a:t>DNN</a:t>
            </a:r>
            <a:r>
              <a:rPr lang="zh-CN" altLang="en-US" sz="2400" dirty="0"/>
              <a:t>关键：并行化策略；架构设计；调度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调度：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动态</a:t>
            </a:r>
            <a:r>
              <a:rPr lang="en-US" altLang="zh-CN" sz="2400" dirty="0"/>
              <a:t>or</a:t>
            </a:r>
            <a:r>
              <a:rPr lang="zh-CN" altLang="en-US" sz="2400" dirty="0"/>
              <a:t>静态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是否控制时间或者空间映射以及资源划分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软件</a:t>
            </a:r>
            <a:r>
              <a:rPr lang="en-US" altLang="zh-CN" sz="2400" dirty="0"/>
              <a:t>or</a:t>
            </a:r>
            <a:r>
              <a:rPr lang="zh-CN" altLang="en-US" sz="2400" dirty="0"/>
              <a:t>硬件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CE3256-085F-C782-36EF-EB1E6915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3" y="3612631"/>
            <a:ext cx="11758174" cy="27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2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1007</Words>
  <Application>Microsoft Office PowerPoint</Application>
  <PresentationFormat>宽屏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思源黑体 CN Medium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17</cp:revision>
  <dcterms:created xsi:type="dcterms:W3CDTF">2023-03-01T11:58:55Z</dcterms:created>
  <dcterms:modified xsi:type="dcterms:W3CDTF">2023-03-03T20:16:31Z</dcterms:modified>
</cp:coreProperties>
</file>