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7" r:id="rId2"/>
    <p:sldId id="273" r:id="rId3"/>
    <p:sldId id="272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0" autoAdjust="0"/>
    <p:restoredTop sz="64149" autoAdjust="0"/>
  </p:normalViewPr>
  <p:slideViewPr>
    <p:cSldViewPr snapToGrid="0">
      <p:cViewPr varScale="1">
        <p:scale>
          <a:sx n="38" d="100"/>
          <a:sy n="38" d="100"/>
        </p:scale>
        <p:origin x="55" y="3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41283-71B8-4600-AEEA-68161E17F126}" type="datetimeFigureOut">
              <a:rPr lang="zh-CN" altLang="en-US" smtClean="0"/>
              <a:t>23/2/22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F8846-1DF2-4742-93CB-5D55C3009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延世大学 提出最多</a:t>
            </a:r>
            <a:r>
              <a:rPr lang="en-US" altLang="zh-CN" dirty="0"/>
              <a:t>4</a:t>
            </a:r>
            <a:r>
              <a:rPr lang="zh-CN" altLang="en-US" dirty="0"/>
              <a:t>路多任务处理</a:t>
            </a:r>
            <a:r>
              <a:rPr lang="en-US" altLang="zh-CN" dirty="0"/>
              <a:t>NPU</a:t>
            </a:r>
          </a:p>
          <a:p>
            <a:r>
              <a:rPr lang="zh-CN" altLang="en-US" dirty="0"/>
              <a:t>该原型通过将谷歌的</a:t>
            </a:r>
            <a:r>
              <a:rPr lang="en-US" altLang="zh-CN" dirty="0"/>
              <a:t>TPU</a:t>
            </a:r>
            <a:r>
              <a:rPr lang="zh-CN" altLang="en-US" dirty="0"/>
              <a:t>扩展到位于同一位置的网络节点，实现高效的细粒度空间多任务处理，该</a:t>
            </a:r>
            <a:r>
              <a:rPr lang="en-US" altLang="zh-CN" dirty="0"/>
              <a:t>TPU</a:t>
            </a:r>
            <a:r>
              <a:rPr lang="zh-CN" altLang="en-US" dirty="0"/>
              <a:t>具有收缩阵列、片上</a:t>
            </a:r>
            <a:r>
              <a:rPr lang="en-US" altLang="zh-CN" dirty="0"/>
              <a:t>SRAM</a:t>
            </a:r>
            <a:r>
              <a:rPr lang="zh-CN" altLang="en-US" dirty="0"/>
              <a:t>缓冲区和片外</a:t>
            </a:r>
            <a:r>
              <a:rPr lang="en-US" altLang="zh-CN" dirty="0"/>
              <a:t>DRAM</a:t>
            </a:r>
            <a:r>
              <a:rPr lang="zh-CN" altLang="en-US" dirty="0"/>
              <a:t>带宽的细粒度分配。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两种模式，</a:t>
            </a:r>
            <a:r>
              <a:rPr lang="en-US" altLang="zh-CN" dirty="0" err="1"/>
              <a:t>iact</a:t>
            </a:r>
            <a:r>
              <a:rPr lang="zh-CN" altLang="en-US" dirty="0"/>
              <a:t>镜像和</a:t>
            </a:r>
            <a:r>
              <a:rPr lang="en-US" altLang="zh-CN" dirty="0" err="1"/>
              <a:t>psum</a:t>
            </a:r>
            <a:r>
              <a:rPr lang="zh-CN" altLang="en-US" dirty="0"/>
              <a:t>镜像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F934A-2A99-4710-800F-F319DDB5C6D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44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F934A-2A99-4710-800F-F319DDB5C6D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050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该原型还通过利用轻量级抢占支持，支持</a:t>
            </a:r>
            <a:r>
              <a:rPr lang="en-US" altLang="zh-CN" dirty="0"/>
              <a:t>NN</a:t>
            </a:r>
            <a:r>
              <a:rPr lang="zh-CN" altLang="en-US" dirty="0"/>
              <a:t>进入退出时的动态重新分配硬件资源 </a:t>
            </a:r>
            <a:r>
              <a:rPr lang="en-US" altLang="zh-CN" dirty="0"/>
              <a:t>[3]</a:t>
            </a:r>
            <a:r>
              <a:rPr lang="zh-CN" altLang="en-US" dirty="0"/>
              <a:t>。软件运行时使用精确的</a:t>
            </a:r>
            <a:r>
              <a:rPr lang="en-US" altLang="zh-CN" dirty="0"/>
              <a:t>NPU</a:t>
            </a:r>
            <a:r>
              <a:rPr lang="zh-CN" altLang="en-US" dirty="0"/>
              <a:t>性能模型，自动找到位于多</a:t>
            </a:r>
            <a:r>
              <a:rPr lang="en-US" altLang="zh-CN" dirty="0"/>
              <a:t>NN</a:t>
            </a:r>
            <a:r>
              <a:rPr lang="zh-CN" altLang="en-US" dirty="0"/>
              <a:t>的最佳收缩阵列分配</a:t>
            </a:r>
            <a:r>
              <a:rPr lang="en-US" altLang="zh-CN" dirty="0"/>
              <a:t>[3]</a:t>
            </a:r>
            <a:r>
              <a:rPr lang="zh-CN" altLang="en-US" dirty="0"/>
              <a:t>。通过利用原型的细粒度资源分配和抢占能力，软件运行时动态地重新分配硬件资源，以最大化硬件利用率和性能。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图</a:t>
            </a:r>
            <a:r>
              <a:rPr lang="en-US" altLang="zh-CN" dirty="0"/>
              <a:t>6</a:t>
            </a:r>
            <a:r>
              <a:rPr lang="zh-CN" altLang="en-US" dirty="0"/>
              <a:t>当占据收缩阵列右下部分的</a:t>
            </a:r>
            <a:r>
              <a:rPr lang="en-US" altLang="zh-CN" dirty="0"/>
              <a:t>NN</a:t>
            </a:r>
            <a:r>
              <a:rPr lang="zh-CN" altLang="en-US" dirty="0"/>
              <a:t>完成其执行时 抢占当前执行的层，</a:t>
            </a:r>
            <a:r>
              <a:rPr lang="en-US" altLang="zh-CN" dirty="0"/>
              <a:t>NN</a:t>
            </a:r>
            <a:r>
              <a:rPr lang="zh-CN" altLang="en-US" dirty="0"/>
              <a:t>回收所有硬件资源。之后，将其硬件资源重新分配给其余三个</a:t>
            </a:r>
            <a:r>
              <a:rPr lang="en-US" altLang="zh-CN" dirty="0"/>
              <a:t>NN</a:t>
            </a:r>
            <a:r>
              <a:rPr lang="zh-CN" altLang="en-US" dirty="0"/>
              <a:t>，并使用</a:t>
            </a:r>
            <a:r>
              <a:rPr lang="en-US" altLang="zh-CN" dirty="0" err="1"/>
              <a:t>iact</a:t>
            </a:r>
            <a:r>
              <a:rPr lang="zh-CN" altLang="en-US" dirty="0"/>
              <a:t>然后</a:t>
            </a:r>
            <a:r>
              <a:rPr lang="en-US" altLang="zh-CN" dirty="0" err="1"/>
              <a:t>psum</a:t>
            </a:r>
            <a:r>
              <a:rPr lang="zh-CN" altLang="en-US" dirty="0"/>
              <a:t>镜像恢复其执行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F934A-2A99-4710-800F-F319DDB5C6D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293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韩国科学院，本文提出了一个“可抢占”神经处理单元（</a:t>
            </a:r>
            <a:r>
              <a:rPr lang="en-US" altLang="zh-CN" dirty="0"/>
              <a:t>NPU</a:t>
            </a:r>
            <a:r>
              <a:rPr lang="zh-CN" altLang="en-US" dirty="0"/>
              <a:t>）和“预测”多任务调度器。</a:t>
            </a:r>
            <a:r>
              <a:rPr lang="en-US" altLang="zh-CN" dirty="0"/>
              <a:t>PREMA</a:t>
            </a:r>
            <a:r>
              <a:rPr lang="zh-CN" altLang="en-US" dirty="0"/>
              <a:t>是第一次探索多任务</a:t>
            </a:r>
            <a:r>
              <a:rPr lang="en-US" altLang="zh-CN" dirty="0"/>
              <a:t>DNN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F934A-2A99-4710-800F-F319DDB5C6D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518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[4] STP ANTT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F934A-2A99-4710-800F-F319DDB5C6D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832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[4] STP ANTT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F934A-2A99-4710-800F-F319DDB5C6D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337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A023A-0ED9-2A08-FBA9-731DD329A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C2E364-2E05-3E46-8E82-A7771123C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39FC8E-CE13-4E84-A025-54EB56A6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75A9-271D-4DC3-8C36-0A64BC7246EE}" type="datetimeFigureOut">
              <a:rPr lang="zh-CN" altLang="en-US" smtClean="0"/>
              <a:t>23/2/22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E7E4CB-4545-44E2-E4E2-88BE9E60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976489-31A9-095D-BE7E-C4BAAAC7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4FD5-7743-4549-A401-6289BE257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25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476C2-7F8D-71D1-1A86-45F86C394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AD475B-E917-F92B-15EF-C26C4814A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9F11D-FB1B-0278-0647-F08942E2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75A9-271D-4DC3-8C36-0A64BC7246EE}" type="datetimeFigureOut">
              <a:rPr lang="zh-CN" altLang="en-US" smtClean="0"/>
              <a:t>23/2/22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2FCCD-4E87-B661-011A-469718AAE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F5D804-684B-6401-C31E-7715CF9D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4FD5-7743-4549-A401-6289BE257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72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CCD15C-AE5B-F8CF-E467-808FF886D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5E237A-87DF-5E93-0DAC-6B4C876A1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1FDA50-18E6-3C42-93DA-F7CD3E46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75A9-271D-4DC3-8C36-0A64BC7246EE}" type="datetimeFigureOut">
              <a:rPr lang="zh-CN" altLang="en-US" smtClean="0"/>
              <a:t>23/2/22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2A6C3A-D0C1-9C1D-CB1A-D3084C7AE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134B47-E41D-E960-3B33-9A63E7B7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4FD5-7743-4549-A401-6289BE257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9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216FB-2B39-A202-288D-4FE944DC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E05FA7-C9BC-9CD0-3CCB-3B9394C88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0ADFE-78FC-86E7-4ED4-9D8788256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75A9-271D-4DC3-8C36-0A64BC7246EE}" type="datetimeFigureOut">
              <a:rPr lang="zh-CN" altLang="en-US" smtClean="0"/>
              <a:t>23/2/22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2527E-692D-B98B-7ED7-5CF67AD1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9F3517-D909-22B4-B798-623FCEE6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4FD5-7743-4549-A401-6289BE257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8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04FF7-94D6-BE2A-A23F-BACB24269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9B7868-E2C7-C751-DBCE-94E9D3A1A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11648-3841-A6D8-E96F-269BBE8A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75A9-271D-4DC3-8C36-0A64BC7246EE}" type="datetimeFigureOut">
              <a:rPr lang="zh-CN" altLang="en-US" smtClean="0"/>
              <a:t>23/2/22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042D91-CC9E-F3EC-E569-BB0D5316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19124F-59F9-8285-5C80-50740177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4FD5-7743-4549-A401-6289BE257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74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8B290-C1E4-1579-E2ED-24A68529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F277CF-80CA-AF2B-5533-8E6ED0B42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3FE89C-1FDD-2D6C-2FC0-2D1C0C390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5B6D74-9164-8B7F-A417-1F980043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75A9-271D-4DC3-8C36-0A64BC7246EE}" type="datetimeFigureOut">
              <a:rPr lang="zh-CN" altLang="en-US" smtClean="0"/>
              <a:t>23/2/22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302CE9-8F3C-9A2F-7FA2-4453D387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61EFF4-01E7-FBD2-4899-4ED5810D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4FD5-7743-4549-A401-6289BE257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48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CE9C3-5CB1-F005-0BC9-CB3C6883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25EA02-2015-5E61-CC27-80901DA42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2CE723-3B6B-040C-0AF6-3945686C6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C93FAA-2D0A-3A8B-E385-1CF71C3C3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CCEF64-39C5-D658-6EA6-6704AFF3A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619E1D-9AE7-1CCC-16B9-D9C98B0F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75A9-271D-4DC3-8C36-0A64BC7246EE}" type="datetimeFigureOut">
              <a:rPr lang="zh-CN" altLang="en-US" smtClean="0"/>
              <a:t>23/2/22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E4DE0C-57E2-287F-655E-FD8D822C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B06492-7C02-4A04-6D82-B3C51D40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4FD5-7743-4549-A401-6289BE257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89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E9B60-1113-2D21-BAF4-EFE956BA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D8C04A-B390-D6EE-00D1-4D05B619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75A9-271D-4DC3-8C36-0A64BC7246EE}" type="datetimeFigureOut">
              <a:rPr lang="zh-CN" altLang="en-US" smtClean="0"/>
              <a:t>23/2/22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C584D5-AE17-5359-36C1-1E62B149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58DD1A-ECBD-8585-2957-BD4D4B951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4FD5-7743-4549-A401-6289BE257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81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5B16CD-6707-2067-E2F4-30ED00D5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75A9-271D-4DC3-8C36-0A64BC7246EE}" type="datetimeFigureOut">
              <a:rPr lang="zh-CN" altLang="en-US" smtClean="0"/>
              <a:t>23/2/22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653004-DE16-96AF-8308-0C4D4DC8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7F6722-F9DE-45EB-77AF-BBF8B3CE3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4FD5-7743-4549-A401-6289BE257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49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C1721-4D3A-C065-947A-E75AD8884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BD749A-8B4D-DA78-E1FF-7BED7E9B5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8241A6-79A5-6FA0-79A3-B996AC82F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3B8A05-67FC-A336-60D4-093117FD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75A9-271D-4DC3-8C36-0A64BC7246EE}" type="datetimeFigureOut">
              <a:rPr lang="zh-CN" altLang="en-US" smtClean="0"/>
              <a:t>23/2/22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7E21D7-D5DC-F047-312C-BC3B0BFD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A85009-2CFF-405F-9099-9BC42E30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4FD5-7743-4549-A401-6289BE257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52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FE896-E8D3-3496-8C46-1A5459462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62E668-1BB7-07AC-824E-30EEF3626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710DB6-1736-52D9-71E6-3BA48FC66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758B4F-E24B-64D5-ECCF-5814A3966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75A9-271D-4DC3-8C36-0A64BC7246EE}" type="datetimeFigureOut">
              <a:rPr lang="zh-CN" altLang="en-US" smtClean="0"/>
              <a:t>23/2/22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87768F-D79A-2558-63FD-2A330ED3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B23370-E975-A872-93FD-6BE00657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4FD5-7743-4549-A401-6289BE257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46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E383EF-8A75-E2B4-6150-4FA4FFBDB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59BFC1-475D-DE92-5AA7-05CFCDA15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8764D-2955-A22B-17A1-D6C04F03C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175A9-271D-4DC3-8C36-0A64BC7246EE}" type="datetimeFigureOut">
              <a:rPr lang="zh-CN" altLang="en-US" smtClean="0"/>
              <a:t>23/2/22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A62DA8-EB86-3E11-931A-1E86D8C2D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954344-B328-9F9B-930F-5D4ADF887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44FD5-7743-4549-A401-6289BE257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18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6262928" y="266844"/>
            <a:ext cx="5929072" cy="330008"/>
            <a:chOff x="5025390" y="266844"/>
            <a:chExt cx="6259830" cy="330008"/>
          </a:xfrm>
        </p:grpSpPr>
        <p:cxnSp>
          <p:nvCxnSpPr>
            <p:cNvPr id="73" name="直接连接符 72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0" y="266700"/>
            <a:ext cx="1064895" cy="330200"/>
            <a:chOff x="5025390" y="266844"/>
            <a:chExt cx="6259830" cy="330008"/>
          </a:xfrm>
        </p:grpSpPr>
        <p:cxnSp>
          <p:nvCxnSpPr>
            <p:cNvPr id="79" name="直接连接符 78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18"/>
          <p:cNvSpPr txBox="1"/>
          <p:nvPr/>
        </p:nvSpPr>
        <p:spPr>
          <a:xfrm>
            <a:off x="273497" y="1295412"/>
            <a:ext cx="2497643" cy="5480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42777" y="135679"/>
            <a:ext cx="4778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Dataflow mirror</a:t>
            </a:r>
            <a:r>
              <a:rPr lang="zh-CN" altLang="en-US" sz="28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数据流镜像</a:t>
            </a:r>
            <a:r>
              <a:rPr lang="en-US" altLang="zh-CN" sz="28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:</a:t>
            </a:r>
            <a:endParaRPr lang="zh-CN" altLang="en-US" sz="2800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cxnSp>
        <p:nvCxnSpPr>
          <p:cNvPr id="43" name="直接连接符 42"/>
          <p:cNvCxnSpPr>
            <a:cxnSpLocks/>
          </p:cNvCxnSpPr>
          <p:nvPr/>
        </p:nvCxnSpPr>
        <p:spPr>
          <a:xfrm>
            <a:off x="1382849" y="722055"/>
            <a:ext cx="4401094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56A14BF-5E38-2CE7-FEA3-113CACC7474D}"/>
              </a:ext>
            </a:extLst>
          </p:cNvPr>
          <p:cNvSpPr txBox="1"/>
          <p:nvPr/>
        </p:nvSpPr>
        <p:spPr>
          <a:xfrm>
            <a:off x="1025630" y="848368"/>
            <a:ext cx="9791527" cy="3246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在水平或垂直方向上反转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数据流，可同时支持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细粒度分配：允许任意行列作为切分边界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Life-time counter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：指定关联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iact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应流动的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列数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B813B1-1C97-B8B7-7135-E274A689E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1843"/>
            <a:ext cx="5240095" cy="389401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532EC61-E2B8-16F1-3826-22D73C6FC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933" y="2921845"/>
            <a:ext cx="7187067" cy="39361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6262928" y="266844"/>
            <a:ext cx="5929072" cy="330008"/>
            <a:chOff x="5025390" y="266844"/>
            <a:chExt cx="6259830" cy="330008"/>
          </a:xfrm>
        </p:grpSpPr>
        <p:cxnSp>
          <p:nvCxnSpPr>
            <p:cNvPr id="73" name="直接连接符 72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0" y="266700"/>
            <a:ext cx="1064895" cy="330200"/>
            <a:chOff x="5025390" y="266844"/>
            <a:chExt cx="6259830" cy="330008"/>
          </a:xfrm>
        </p:grpSpPr>
        <p:cxnSp>
          <p:nvCxnSpPr>
            <p:cNvPr id="79" name="直接连接符 78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18"/>
          <p:cNvSpPr txBox="1"/>
          <p:nvPr/>
        </p:nvSpPr>
        <p:spPr>
          <a:xfrm>
            <a:off x="273497" y="1295412"/>
            <a:ext cx="2497643" cy="5480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27971" y="111190"/>
            <a:ext cx="21483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Planaria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altLang="zh-CN" sz="28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:</a:t>
            </a:r>
            <a:endParaRPr lang="zh-CN" altLang="en-US" sz="2800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cxnSp>
        <p:nvCxnSpPr>
          <p:cNvPr id="43" name="直接连接符 42"/>
          <p:cNvCxnSpPr>
            <a:cxnSpLocks/>
          </p:cNvCxnSpPr>
          <p:nvPr/>
        </p:nvCxnSpPr>
        <p:spPr>
          <a:xfrm>
            <a:off x="1382849" y="722055"/>
            <a:ext cx="4401094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56A14BF-5E38-2CE7-FEA3-113CACC7474D}"/>
              </a:ext>
            </a:extLst>
          </p:cNvPr>
          <p:cNvSpPr txBox="1"/>
          <p:nvPr/>
        </p:nvSpPr>
        <p:spPr>
          <a:xfrm>
            <a:off x="1064895" y="1085016"/>
            <a:ext cx="10593222" cy="1963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Planaria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是粗粒度的空间多任务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NPU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它将收缩期阵列划分为具有相同高度和宽度的子阵列（例如，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128×128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收缩期阵列划分成四个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64×64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子阵列。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BA3005-6299-B3A0-15C7-1AD5CD045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97" y="3889888"/>
            <a:ext cx="6981841" cy="24816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CBA8470-3BF9-2818-F17A-20FE28F81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9995" y="3542267"/>
            <a:ext cx="4508122" cy="317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6262928" y="266844"/>
            <a:ext cx="5929072" cy="330008"/>
            <a:chOff x="5025390" y="266844"/>
            <a:chExt cx="6259830" cy="330008"/>
          </a:xfrm>
        </p:grpSpPr>
        <p:cxnSp>
          <p:nvCxnSpPr>
            <p:cNvPr id="73" name="直接连接符 72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0" y="266700"/>
            <a:ext cx="1064895" cy="330200"/>
            <a:chOff x="5025390" y="266844"/>
            <a:chExt cx="6259830" cy="330008"/>
          </a:xfrm>
        </p:grpSpPr>
        <p:cxnSp>
          <p:nvCxnSpPr>
            <p:cNvPr id="79" name="直接连接符 78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994947" y="170190"/>
            <a:ext cx="2998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Dataflow mirror:</a:t>
            </a:r>
            <a:endParaRPr lang="zh-CN" altLang="en-US" sz="2800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cxnSp>
        <p:nvCxnSpPr>
          <p:cNvPr id="43" name="直接连接符 42"/>
          <p:cNvCxnSpPr>
            <a:cxnSpLocks/>
          </p:cNvCxnSpPr>
          <p:nvPr/>
        </p:nvCxnSpPr>
        <p:spPr>
          <a:xfrm>
            <a:off x="1382849" y="722055"/>
            <a:ext cx="4401094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A7D9E303-CF27-0019-A95D-E62EDBA2296C}"/>
              </a:ext>
            </a:extLst>
          </p:cNvPr>
          <p:cNvSpPr txBox="1"/>
          <p:nvPr/>
        </p:nvSpPr>
        <p:spPr>
          <a:xfrm>
            <a:off x="1064895" y="1085016"/>
            <a:ext cx="11127105" cy="2600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轻量级抢占机制：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支持在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进入和退出时，动态重新分配硬件资源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精确的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NPU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性能模型来导出最佳的资源分配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由拓扑分析器和资源分配器组成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2D51618-62E6-D6E7-2B22-D5BD25256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85215"/>
            <a:ext cx="8076721" cy="296731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928DE4F-7FAE-0C5F-3757-3190260C3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7966" y="4027855"/>
            <a:ext cx="3636285" cy="245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8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6262928" y="266844"/>
            <a:ext cx="5929072" cy="330008"/>
            <a:chOff x="5025390" y="266844"/>
            <a:chExt cx="6259830" cy="330008"/>
          </a:xfrm>
        </p:grpSpPr>
        <p:cxnSp>
          <p:nvCxnSpPr>
            <p:cNvPr id="73" name="直接连接符 72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0" y="266700"/>
            <a:ext cx="1064895" cy="330200"/>
            <a:chOff x="5025390" y="266844"/>
            <a:chExt cx="6259830" cy="330008"/>
          </a:xfrm>
        </p:grpSpPr>
        <p:cxnSp>
          <p:nvCxnSpPr>
            <p:cNvPr id="79" name="直接连接符 78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18"/>
          <p:cNvSpPr txBox="1"/>
          <p:nvPr/>
        </p:nvSpPr>
        <p:spPr>
          <a:xfrm>
            <a:off x="273497" y="1295412"/>
            <a:ext cx="2497643" cy="5480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05953" y="170190"/>
            <a:ext cx="1976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PREMA[3]:</a:t>
            </a:r>
            <a:endParaRPr lang="zh-CN" altLang="en-US" sz="2800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cxnSp>
        <p:nvCxnSpPr>
          <p:cNvPr id="43" name="直接连接符 42"/>
          <p:cNvCxnSpPr>
            <a:cxnSpLocks/>
          </p:cNvCxnSpPr>
          <p:nvPr/>
        </p:nvCxnSpPr>
        <p:spPr>
          <a:xfrm>
            <a:off x="1382849" y="722055"/>
            <a:ext cx="4401094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56A14BF-5E38-2CE7-FEA3-113CACC7474D}"/>
              </a:ext>
            </a:extLst>
          </p:cNvPr>
          <p:cNvSpPr txBox="1"/>
          <p:nvPr/>
        </p:nvSpPr>
        <p:spPr>
          <a:xfrm>
            <a:off x="1064895" y="1085016"/>
            <a:ext cx="9343701" cy="1963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“可抢占”神经处理单元（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NPU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）和“预测”多任务调度器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）开发针对多任务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NPU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推理的高效抢占机制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）有效利用可抢占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NPU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的预测性多任务调度算法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B0774F-03CB-E473-F731-789ED2E54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95" y="3258514"/>
            <a:ext cx="7864945" cy="307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4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6262928" y="266844"/>
            <a:ext cx="5929072" cy="330008"/>
            <a:chOff x="5025390" y="266844"/>
            <a:chExt cx="6259830" cy="330008"/>
          </a:xfrm>
        </p:grpSpPr>
        <p:cxnSp>
          <p:nvCxnSpPr>
            <p:cNvPr id="73" name="直接连接符 72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0" y="266700"/>
            <a:ext cx="1064895" cy="330200"/>
            <a:chOff x="5025390" y="266844"/>
            <a:chExt cx="6259830" cy="330008"/>
          </a:xfrm>
        </p:grpSpPr>
        <p:cxnSp>
          <p:nvCxnSpPr>
            <p:cNvPr id="79" name="直接连接符 78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994947" y="170190"/>
            <a:ext cx="2998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Dataflow mirror:</a:t>
            </a:r>
            <a:endParaRPr lang="zh-CN" altLang="en-US" sz="2800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cxnSp>
        <p:nvCxnSpPr>
          <p:cNvPr id="43" name="直接连接符 42"/>
          <p:cNvCxnSpPr>
            <a:cxnSpLocks/>
          </p:cNvCxnSpPr>
          <p:nvPr/>
        </p:nvCxnSpPr>
        <p:spPr>
          <a:xfrm>
            <a:off x="1382849" y="722055"/>
            <a:ext cx="4401094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A7D9E303-CF27-0019-A95D-E62EDBA2296C}"/>
              </a:ext>
            </a:extLst>
          </p:cNvPr>
          <p:cNvSpPr txBox="1"/>
          <p:nvPr/>
        </p:nvSpPr>
        <p:spPr>
          <a:xfrm>
            <a:off x="1064895" y="1085016"/>
            <a:ext cx="11127105" cy="1953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调度指标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系统吞吐量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平均标准化周转时间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6271BA-7D3F-7015-8452-393488356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70" y="2966778"/>
            <a:ext cx="10373435" cy="37511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48B6F6D-7349-0021-4C0C-C35036377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679" y="140114"/>
            <a:ext cx="6927696" cy="18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3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6262928" y="266844"/>
            <a:ext cx="5929072" cy="330008"/>
            <a:chOff x="5025390" y="266844"/>
            <a:chExt cx="6259830" cy="330008"/>
          </a:xfrm>
        </p:grpSpPr>
        <p:cxnSp>
          <p:nvCxnSpPr>
            <p:cNvPr id="73" name="直接连接符 72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0" y="266700"/>
            <a:ext cx="1064895" cy="330200"/>
            <a:chOff x="5025390" y="266844"/>
            <a:chExt cx="6259830" cy="330008"/>
          </a:xfrm>
        </p:grpSpPr>
        <p:cxnSp>
          <p:nvCxnSpPr>
            <p:cNvPr id="79" name="直接连接符 78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1999678" y="170190"/>
            <a:ext cx="9893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8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徐睿</a:t>
            </a:r>
            <a:r>
              <a:rPr lang="en-US" altLang="zh-CN" sz="28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:</a:t>
            </a:r>
            <a:endParaRPr lang="zh-CN" altLang="en-US" sz="2800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cxnSp>
        <p:nvCxnSpPr>
          <p:cNvPr id="43" name="直接连接符 42"/>
          <p:cNvCxnSpPr>
            <a:cxnSpLocks/>
          </p:cNvCxnSpPr>
          <p:nvPr/>
        </p:nvCxnSpPr>
        <p:spPr>
          <a:xfrm>
            <a:off x="1382849" y="722055"/>
            <a:ext cx="4401094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A7D9E303-CF27-0019-A95D-E62EDBA2296C}"/>
              </a:ext>
            </a:extLst>
          </p:cNvPr>
          <p:cNvSpPr txBox="1"/>
          <p:nvPr/>
        </p:nvSpPr>
        <p:spPr>
          <a:xfrm>
            <a:off x="1064895" y="1085016"/>
            <a:ext cx="11127105" cy="1953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小尺寸卷积：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深度卷积：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ABA897-B097-FCF1-160C-AD92C895B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114" y="1030247"/>
            <a:ext cx="4965628" cy="539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5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3899</TotalTime>
  <Words>419</Words>
  <Application>Microsoft Office PowerPoint</Application>
  <PresentationFormat>宽屏</PresentationFormat>
  <Paragraphs>40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思源黑体 CN Medium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18810665859@163.com</dc:creator>
  <cp:lastModifiedBy>18810665859@163.com</cp:lastModifiedBy>
  <cp:revision>16</cp:revision>
  <dcterms:created xsi:type="dcterms:W3CDTF">2023-02-22T02:25:55Z</dcterms:created>
  <dcterms:modified xsi:type="dcterms:W3CDTF">2023-02-24T19:25:44Z</dcterms:modified>
</cp:coreProperties>
</file>