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76231-FE0B-431D-3CCA-BD56B463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63347-0EA4-5ACD-5D71-D6F5DC5E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0696D-64DA-7F97-77E9-CD4EF7AB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CF61B-E190-7492-CF18-4219DB7D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7B22-E4CA-6C04-B3E3-E4769E0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5DB1-739C-4524-B40A-1E170B6D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6F8FC-52AA-9193-CB57-3C6A48F3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AFEB-C174-45D7-4C9F-703A1162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8A465-2144-134C-F529-3BC11CB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77D44-5547-45CE-5611-C4401B1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48DE8-84A1-90A7-60C2-E38BC6F2B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EBF4D-9DE6-8674-F59E-E862F465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5A4A4-F015-E045-50AB-9E9EFCAD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67B7D-1B2B-9E19-DFCB-5CFCB18E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293EA-559A-1511-0503-B3537AA3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4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BF2E-7663-CC47-B21E-FEEDCB5D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B32D5-8FD5-C45D-4B9A-78006C96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947AB-B71D-8BD4-3E94-F2A9F6BA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EC837-1EF2-80F6-01EB-ACDF772F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CE215-28E6-8DC1-EEFE-3DC65A0E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BAEC-5C03-68F1-9B2B-615F56B5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0099A-7FAF-5012-1AA4-4A12B87B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A956E-5677-0DA0-886B-A830103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BD262-8391-DF17-4B2A-F572EEB0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384E3-CF6C-6F37-F761-3E7D579B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1D0A8-54EF-C39E-48CF-01EFFFF4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6ED0A-0314-C508-DEDE-8EB79B65D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6A9D3-0A48-CF67-2452-C57A440C4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C7556-AA88-AFCB-1A7D-BA3B32EE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C63A5-0C95-BDA8-3C37-45DF85BE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FE52B-5851-4AA4-692F-670E7BEA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C569F-DCAF-5BF3-2E17-A519F748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C240E-D959-CA39-2ED2-B8837628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E20B9-448E-B519-ECE3-37B5EE61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621F7C-29B9-37F4-FDDA-28DB031BF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21314C-AFA4-1F94-73B7-8E995AEEC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9F36A-4363-CD50-519F-ABFECA6A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34842-49C1-5FD2-B92B-747829C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CC964-5ECF-AF5D-03F0-1D7E7411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1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2502-08EA-92E4-37B4-33D11631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5F955-689B-54DA-459A-9329C34F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A5B2DD-B283-56F8-FF42-D57D343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F1C0D-B659-6C01-9449-DCFB3F8E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260A0-3057-4B1E-7F4F-DD14CD76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6205D-AE8A-6599-02DD-3DB7CE4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208ED-3AF6-7EBA-94F4-7F4BCA3B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4864C-5A0E-CCC7-FA9B-DEA799B2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BBBC-0DAD-A78D-67A4-E055742F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18B4B-4196-50C1-7E7F-B3D660DC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F8D56-4E9C-7700-2A5F-A0BFC594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0D2D7-D009-B7B0-700B-11BA0796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02413-4E85-0535-7B10-3B0B814F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1156-4440-DF12-3DA9-8D327426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AC8E3-B0A1-098E-3396-B683CE427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48AD4-5EFE-855B-F295-1BFF2F3C7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8FF87-C21C-AAA4-E9C4-31E8174E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7A662-A8EF-5B3F-200B-EB326C33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FE6EA-62AE-81E6-12CF-544D493D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404CD-4C73-6E68-437F-868514A9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6868C-D14E-3B1D-55DC-A95885EE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4BAD0-3507-8744-52FC-CE1DB069B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5FE1-C083-4B46-B1B3-9DD0355B5F3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A1F2D-8F35-F3CB-B823-8202477D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557CA-0F6C-2A13-92DF-713C2814A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2451-C8D6-4184-9050-9FDA41859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-labs/ao/tree/main#torchao" TargetMode="External"/><Relationship Id="rId2" Type="http://schemas.openxmlformats.org/officeDocument/2006/relationships/hyperlink" Target="https://pytorch.org/tutorials/intermediate/torch_compile_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pytorch-labs/gpt-fast/blob/main/tp.py" TargetMode="External"/><Relationship Id="rId4" Type="http://schemas.openxmlformats.org/officeDocument/2006/relationships/hyperlink" Target="https://github.com/pytorch-labs/gpt-fast/blob/main/generate.py#L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torch_compile_tutoria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orch.org/tutorials/intermediate/torch_compile_tutorial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orch.org/tutorials/intermediate/torch_compile_tutorial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-labs/gpt-fast/blob/main/tp.py" TargetMode="External"/><Relationship Id="rId2" Type="http://schemas.openxmlformats.org/officeDocument/2006/relationships/hyperlink" Target="https://github.com/pytorch-labs/gpt-fast/blob/main/generate.py#L7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EB4585-9EE6-845E-7D3E-8514D292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5" y="1606984"/>
            <a:ext cx="10076873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EE4C2C"/>
                </a:solidFill>
                <a:effectLst/>
                <a:latin typeface="FreightSans"/>
                <a:hlinkClick r:id="rId2"/>
              </a:rPr>
              <a:t>Torch.compile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：</a:t>
            </a:r>
            <a:r>
              <a:rPr lang="en-US" altLang="zh-CN" b="0" i="0" dirty="0" err="1">
                <a:solidFill>
                  <a:srgbClr val="6C6C6D"/>
                </a:solidFill>
                <a:effectLst/>
                <a:latin typeface="FreightSans"/>
              </a:rPr>
              <a:t>PyTorch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FreightSans"/>
              </a:rPr>
              <a:t> 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模型的编译器</a:t>
            </a:r>
          </a:p>
          <a:p>
            <a:pPr algn="l"/>
            <a:r>
              <a:rPr lang="en-US" altLang="zh-CN" b="0" i="0" u="none" strike="noStrike" dirty="0">
                <a:solidFill>
                  <a:srgbClr val="EE4C2C"/>
                </a:solidFill>
                <a:effectLst/>
                <a:latin typeface="FreightSans"/>
                <a:hlinkClick r:id="rId3"/>
              </a:rPr>
              <a:t>GPU </a:t>
            </a:r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3"/>
              </a:rPr>
              <a:t>量化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：通过降低精度运算来加速模型</a:t>
            </a:r>
            <a:endParaRPr lang="en-US" altLang="zh-CN" b="0" i="0" dirty="0">
              <a:solidFill>
                <a:srgbClr val="6C6C6D"/>
              </a:solidFill>
              <a:effectLst/>
              <a:latin typeface="FreightSans"/>
            </a:endParaRPr>
          </a:p>
          <a:p>
            <a:pPr algn="l"/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4"/>
              </a:rPr>
              <a:t>推测性解码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：使用小型“草稿”模型来预测大型“目标”模型的输出，加速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FreightSans"/>
              </a:rPr>
              <a:t>LLMS</a:t>
            </a:r>
            <a:endParaRPr lang="zh-CN" altLang="en-US" b="0" i="0" dirty="0">
              <a:solidFill>
                <a:srgbClr val="6C6C6D"/>
              </a:solidFill>
              <a:effectLst/>
              <a:latin typeface="FreightSans"/>
            </a:endParaRPr>
          </a:p>
          <a:p>
            <a:pPr algn="l"/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5"/>
              </a:rPr>
              <a:t>张量并行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：通过在多个设备上运行模型来加速模型</a:t>
            </a:r>
            <a:endParaRPr lang="zh-CN" altLang="en-US" dirty="0"/>
          </a:p>
        </p:txBody>
      </p:sp>
      <p:pic>
        <p:nvPicPr>
          <p:cNvPr id="4" name="Picture 4" descr="痕迹">
            <a:extLst>
              <a:ext uri="{FF2B5EF4-FFF2-40B4-BE49-F238E27FC236}">
                <a16:creationId xmlns:a16="http://schemas.microsoft.com/office/drawing/2014/main" id="{C91CE83A-B714-4375-FD89-722250B0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5" y="3944883"/>
            <a:ext cx="11644604" cy="189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代码">
            <a:extLst>
              <a:ext uri="{FF2B5EF4-FFF2-40B4-BE49-F238E27FC236}">
                <a16:creationId xmlns:a16="http://schemas.microsoft.com/office/drawing/2014/main" id="{5672AD27-6B3A-E1EC-DF94-C2EBEC68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0113"/>
            <a:ext cx="5253489" cy="39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2E6D96-A6B4-9BDB-413D-4EF135356592}"/>
              </a:ext>
            </a:extLst>
          </p:cNvPr>
          <p:cNvSpPr txBox="1"/>
          <p:nvPr/>
        </p:nvSpPr>
        <p:spPr>
          <a:xfrm>
            <a:off x="296342" y="4826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 err="1">
                <a:solidFill>
                  <a:srgbClr val="EE4C2C"/>
                </a:solidFill>
                <a:effectLst/>
                <a:latin typeface="FreightSans"/>
                <a:hlinkClick r:id="rId3"/>
              </a:rPr>
              <a:t>Torch.compile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0A4FA-AEA2-B62C-4441-43C83FD4A76C}"/>
              </a:ext>
            </a:extLst>
          </p:cNvPr>
          <p:cNvSpPr txBox="1"/>
          <p:nvPr/>
        </p:nvSpPr>
        <p:spPr>
          <a:xfrm>
            <a:off x="296342" y="2551837"/>
            <a:ext cx="5631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通过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TORCH.COMPILE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和静态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KV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缓存减少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CPU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开销</a:t>
            </a:r>
            <a:endParaRPr lang="en-US" altLang="zh-CN" b="0" i="0" cap="all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endParaRPr lang="en-US" altLang="zh-CN" cap="all" dirty="0">
              <a:solidFill>
                <a:srgbClr val="262626"/>
              </a:solidFill>
              <a:latin typeface="FreightSans"/>
            </a:endParaRPr>
          </a:p>
          <a:p>
            <a:pPr algn="l"/>
            <a:r>
              <a:rPr lang="en-US" altLang="zh-CN" b="0" i="0" cap="all" dirty="0" err="1">
                <a:solidFill>
                  <a:srgbClr val="262626"/>
                </a:solidFill>
                <a:effectLst/>
                <a:latin typeface="FreightSans"/>
              </a:rPr>
              <a:t>torch.compile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生成更快的算子内核。包括矩阵乘法和注意力。这些内核实际上比内置的替代方案（</a:t>
            </a:r>
            <a:r>
              <a:rPr lang="en-US" altLang="zh-CN" b="0" i="0" cap="all" dirty="0" err="1">
                <a:solidFill>
                  <a:srgbClr val="262626"/>
                </a:solidFill>
                <a:effectLst/>
                <a:latin typeface="FreightSans"/>
              </a:rPr>
              <a:t>CuBLAS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和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FlashAttention2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）更快</a:t>
            </a:r>
            <a:endParaRPr lang="en-US" altLang="zh-CN" b="0" i="0" cap="all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endParaRPr lang="zh-CN" altLang="en-US" b="0" i="0" cap="all" dirty="0">
              <a:solidFill>
                <a:srgbClr val="262626"/>
              </a:solidFill>
              <a:effectLst/>
              <a:latin typeface="FreightSans"/>
            </a:endParaRPr>
          </a:p>
        </p:txBody>
      </p:sp>
    </p:spTree>
    <p:extLst>
      <p:ext uri="{BB962C8B-B14F-4D97-AF65-F5344CB8AC3E}">
        <p14:creationId xmlns:p14="http://schemas.microsoft.com/office/powerpoint/2010/main" val="17130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2E6D96-A6B4-9BDB-413D-4EF135356592}"/>
              </a:ext>
            </a:extLst>
          </p:cNvPr>
          <p:cNvSpPr txBox="1"/>
          <p:nvPr/>
        </p:nvSpPr>
        <p:spPr>
          <a:xfrm>
            <a:off x="296342" y="4826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EE4C2C"/>
                </a:solidFill>
                <a:effectLst/>
                <a:latin typeface="FreightSans"/>
                <a:hlinkClick r:id="rId2"/>
              </a:rPr>
              <a:t>GPU</a:t>
            </a:r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2"/>
              </a:rPr>
              <a:t>量化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0A4FA-AEA2-B62C-4441-43C83FD4A76C}"/>
              </a:ext>
            </a:extLst>
          </p:cNvPr>
          <p:cNvSpPr txBox="1"/>
          <p:nvPr/>
        </p:nvSpPr>
        <p:spPr>
          <a:xfrm>
            <a:off x="222451" y="1240273"/>
            <a:ext cx="6704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最大的瓶颈是将权重从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GPU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全局内存加载到寄存器的成本</a:t>
            </a:r>
          </a:p>
        </p:txBody>
      </p:sp>
      <p:pic>
        <p:nvPicPr>
          <p:cNvPr id="3074" name="Picture 2" descr="管理单元">
            <a:extLst>
              <a:ext uri="{FF2B5EF4-FFF2-40B4-BE49-F238E27FC236}">
                <a16:creationId xmlns:a16="http://schemas.microsoft.com/office/drawing/2014/main" id="{45470588-A33F-733C-249E-EFFD3E44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2" y="1868576"/>
            <a:ext cx="5799658" cy="107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代码">
            <a:extLst>
              <a:ext uri="{FF2B5EF4-FFF2-40B4-BE49-F238E27FC236}">
                <a16:creationId xmlns:a16="http://schemas.microsoft.com/office/drawing/2014/main" id="{C85D9C8B-66B7-AC3C-88B4-3C52B549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1" y="3288145"/>
            <a:ext cx="4283544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2E6D96-A6B4-9BDB-413D-4EF135356592}"/>
              </a:ext>
            </a:extLst>
          </p:cNvPr>
          <p:cNvSpPr txBox="1"/>
          <p:nvPr/>
        </p:nvSpPr>
        <p:spPr>
          <a:xfrm>
            <a:off x="296342" y="4826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EE4C2C"/>
                </a:solidFill>
                <a:effectLst/>
                <a:latin typeface="FreightSans"/>
                <a:hlinkClick r:id="rId2"/>
              </a:rPr>
              <a:t>GPU</a:t>
            </a:r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2"/>
              </a:rPr>
              <a:t>量化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0A4FA-AEA2-B62C-4441-43C83FD4A76C}"/>
              </a:ext>
            </a:extLst>
          </p:cNvPr>
          <p:cNvSpPr txBox="1"/>
          <p:nvPr/>
        </p:nvSpPr>
        <p:spPr>
          <a:xfrm>
            <a:off x="222451" y="1240273"/>
            <a:ext cx="6704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量化成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INT4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时发现有精度损失</a:t>
            </a:r>
            <a:endParaRPr lang="en-US" altLang="zh-CN" b="0" i="0" cap="all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endParaRPr lang="en-US" altLang="zh-CN" cap="all" dirty="0">
              <a:solidFill>
                <a:srgbClr val="262626"/>
              </a:solidFill>
              <a:latin typeface="FreightSans"/>
            </a:endParaRPr>
          </a:p>
          <a:p>
            <a:pPr algn="l"/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分组量化（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32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个元素一组）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+GPTQ</a:t>
            </a:r>
          </a:p>
          <a:p>
            <a:pPr algn="l"/>
            <a:endParaRPr lang="en-US" altLang="zh-CN" cap="all" dirty="0">
              <a:solidFill>
                <a:srgbClr val="262626"/>
              </a:solidFill>
              <a:latin typeface="FreightSans"/>
            </a:endParaRPr>
          </a:p>
          <a:p>
            <a:pPr algn="l"/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将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int4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反量化与矩阵向量乘法融合的内核。</a:t>
            </a:r>
            <a:endParaRPr lang="en-US" altLang="zh-CN" b="0" i="0" cap="all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在 </a:t>
            </a:r>
            <a:r>
              <a:rPr lang="en-US" altLang="zh-CN" b="0" i="0" cap="all" dirty="0" err="1">
                <a:solidFill>
                  <a:srgbClr val="262626"/>
                </a:solidFill>
                <a:effectLst/>
                <a:latin typeface="FreightSans"/>
              </a:rPr>
              <a:t>PyTorch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中利用一些手写的 </a:t>
            </a:r>
            <a:r>
              <a:rPr lang="en-US" altLang="zh-CN" b="0" i="0" cap="all" dirty="0">
                <a:solidFill>
                  <a:srgbClr val="262626"/>
                </a:solidFill>
                <a:effectLst/>
                <a:latin typeface="FreightSans"/>
              </a:rPr>
              <a:t>CUDA </a:t>
            </a:r>
            <a:r>
              <a:rPr lang="zh-CN" altLang="en-US" b="0" i="0" cap="all" dirty="0">
                <a:solidFill>
                  <a:srgbClr val="262626"/>
                </a:solidFill>
                <a:effectLst/>
                <a:latin typeface="FreightSans"/>
              </a:rPr>
              <a:t>内核实现。</a:t>
            </a:r>
          </a:p>
        </p:txBody>
      </p:sp>
      <p:pic>
        <p:nvPicPr>
          <p:cNvPr id="6146" name="Picture 2" descr="桌子">
            <a:extLst>
              <a:ext uri="{FF2B5EF4-FFF2-40B4-BE49-F238E27FC236}">
                <a16:creationId xmlns:a16="http://schemas.microsoft.com/office/drawing/2014/main" id="{86443DC5-8349-D836-7F53-FE798518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2" y="3538399"/>
            <a:ext cx="9116008" cy="27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3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2E6D96-A6B4-9BDB-413D-4EF135356592}"/>
              </a:ext>
            </a:extLst>
          </p:cNvPr>
          <p:cNvSpPr txBox="1"/>
          <p:nvPr/>
        </p:nvSpPr>
        <p:spPr>
          <a:xfrm>
            <a:off x="296342" y="4826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2"/>
              </a:rPr>
              <a:t>推测性解码</a:t>
            </a:r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</a:rPr>
              <a:t> </a:t>
            </a:r>
            <a:r>
              <a:rPr lang="zh-CN" altLang="en-US" b="0" i="0" u="none" strike="noStrike" dirty="0">
                <a:solidFill>
                  <a:srgbClr val="EE4C2C"/>
                </a:solidFill>
                <a:effectLst/>
                <a:latin typeface="FreightSans"/>
                <a:hlinkClick r:id="rId3"/>
              </a:rPr>
              <a:t>张量并行</a:t>
            </a:r>
            <a:endParaRPr lang="zh-CN" altLang="en-US" dirty="0"/>
          </a:p>
        </p:txBody>
      </p:sp>
      <p:pic>
        <p:nvPicPr>
          <p:cNvPr id="5122" name="Picture 2" descr="图表">
            <a:extLst>
              <a:ext uri="{FF2B5EF4-FFF2-40B4-BE49-F238E27FC236}">
                <a16:creationId xmlns:a16="http://schemas.microsoft.com/office/drawing/2014/main" id="{6B318FD9-A0F2-5055-4B5C-87DCC172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92" y="2083637"/>
            <a:ext cx="4909692" cy="44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图表">
            <a:extLst>
              <a:ext uri="{FF2B5EF4-FFF2-40B4-BE49-F238E27FC236}">
                <a16:creationId xmlns:a16="http://schemas.microsoft.com/office/drawing/2014/main" id="{AA1141B9-7349-F80E-3B07-15AE60B8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2" y="1022373"/>
            <a:ext cx="6272598" cy="130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工程师">
            <a:extLst>
              <a:ext uri="{FF2B5EF4-FFF2-40B4-BE49-F238E27FC236}">
                <a16:creationId xmlns:a16="http://schemas.microsoft.com/office/drawing/2014/main" id="{E308A03B-C7E4-F775-6F68-591725DE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2" y="2743200"/>
            <a:ext cx="4363498" cy="23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87ED44-0B33-B6AD-58FA-3E950B3DD5E2}"/>
              </a:ext>
            </a:extLst>
          </p:cNvPr>
          <p:cNvSpPr txBox="1"/>
          <p:nvPr/>
        </p:nvSpPr>
        <p:spPr>
          <a:xfrm>
            <a:off x="296342" y="558640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一个较小的模型来</a:t>
            </a:r>
            <a:r>
              <a:rPr lang="zh-CN" altLang="en-US" dirty="0">
                <a:solidFill>
                  <a:srgbClr val="6C6C6D"/>
                </a:solidFill>
                <a:latin typeface="FreightSans"/>
              </a:rPr>
              <a:t>推理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，该模型能够比较大的模型更快地生成文本。将使用草稿模型生成 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FreightSans"/>
              </a:rPr>
              <a:t>8 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个令牌，然后使用验证者模型并行处理所有 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FreightSans"/>
              </a:rPr>
              <a:t>8 </a:t>
            </a:r>
            <a:r>
              <a:rPr lang="zh-CN" altLang="en-US" b="0" i="0" dirty="0">
                <a:solidFill>
                  <a:srgbClr val="6C6C6D"/>
                </a:solidFill>
                <a:effectLst/>
                <a:latin typeface="FreightSans"/>
              </a:rPr>
              <a:t>个令牌，并丢弃不匹配的令牌。</a:t>
            </a:r>
          </a:p>
        </p:txBody>
      </p:sp>
    </p:spTree>
    <p:extLst>
      <p:ext uri="{BB962C8B-B14F-4D97-AF65-F5344CB8AC3E}">
        <p14:creationId xmlns:p14="http://schemas.microsoft.com/office/powerpoint/2010/main" val="26509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4ADA9E-A47F-CA6E-C125-A26F9CDB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6" y="481731"/>
            <a:ext cx="4292465" cy="7744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E0F48-1983-31CD-918B-122F088BE3B8}"/>
              </a:ext>
            </a:extLst>
          </p:cNvPr>
          <p:cNvSpPr/>
          <p:nvPr/>
        </p:nvSpPr>
        <p:spPr>
          <a:xfrm rot="16200000">
            <a:off x="1533237" y="2008909"/>
            <a:ext cx="1163782" cy="157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29EDC-6471-2119-15C7-0162994FE05B}"/>
              </a:ext>
            </a:extLst>
          </p:cNvPr>
          <p:cNvSpPr/>
          <p:nvPr/>
        </p:nvSpPr>
        <p:spPr>
          <a:xfrm rot="5400000">
            <a:off x="285736" y="1505527"/>
            <a:ext cx="1163782" cy="1163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6C4CA-5724-4794-1041-F67C498BB53D}"/>
              </a:ext>
            </a:extLst>
          </p:cNvPr>
          <p:cNvSpPr/>
          <p:nvPr/>
        </p:nvSpPr>
        <p:spPr>
          <a:xfrm>
            <a:off x="2780738" y="1505526"/>
            <a:ext cx="1163782" cy="157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DF0D4-E8C1-6555-5A79-28B388AE46A8}"/>
              </a:ext>
            </a:extLst>
          </p:cNvPr>
          <p:cNvSpPr txBox="1"/>
          <p:nvPr/>
        </p:nvSpPr>
        <p:spPr>
          <a:xfrm>
            <a:off x="1595431" y="188736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*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BDB05C-C342-ADB8-0C09-C62CFAAB2D06}"/>
              </a:ext>
            </a:extLst>
          </p:cNvPr>
          <p:cNvSpPr txBox="1"/>
          <p:nvPr/>
        </p:nvSpPr>
        <p:spPr>
          <a:xfrm>
            <a:off x="285145" y="2669309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\Wv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02833A-4EA6-8CCC-22C0-7C36369F3A31}"/>
              </a:ext>
            </a:extLst>
          </p:cNvPr>
          <p:cNvSpPr txBox="1"/>
          <p:nvPr/>
        </p:nvSpPr>
        <p:spPr>
          <a:xfrm>
            <a:off x="1977911" y="26693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E8B738-4ABF-11DA-EFBE-F974451D48F0}"/>
              </a:ext>
            </a:extLst>
          </p:cNvPr>
          <p:cNvSpPr txBox="1"/>
          <p:nvPr/>
        </p:nvSpPr>
        <p:spPr>
          <a:xfrm>
            <a:off x="2954593" y="1662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k\v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65A0466-F4D6-8AD9-F403-3AD0DFDF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5" y="3075708"/>
            <a:ext cx="4360746" cy="1910147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7BEF4BC-DB54-9226-BC8A-53550DA78C0C}"/>
              </a:ext>
            </a:extLst>
          </p:cNvPr>
          <p:cNvSpPr/>
          <p:nvPr/>
        </p:nvSpPr>
        <p:spPr>
          <a:xfrm rot="16200000">
            <a:off x="6832624" y="1710080"/>
            <a:ext cx="1163782" cy="7546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16574B-DF89-7B53-B599-5A392A5619A3}"/>
              </a:ext>
            </a:extLst>
          </p:cNvPr>
          <p:cNvSpPr/>
          <p:nvPr/>
        </p:nvSpPr>
        <p:spPr>
          <a:xfrm rot="5400000">
            <a:off x="5286295" y="1505526"/>
            <a:ext cx="1163782" cy="1163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776874-CB92-1FEC-0AE8-F5263EA35486}"/>
              </a:ext>
            </a:extLst>
          </p:cNvPr>
          <p:cNvSpPr/>
          <p:nvPr/>
        </p:nvSpPr>
        <p:spPr>
          <a:xfrm>
            <a:off x="9533751" y="1505526"/>
            <a:ext cx="1163782" cy="157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4764B7-5FD9-DB58-C140-93844AFC1EC7}"/>
              </a:ext>
            </a:extLst>
          </p:cNvPr>
          <p:cNvSpPr txBox="1"/>
          <p:nvPr/>
        </p:nvSpPr>
        <p:spPr>
          <a:xfrm>
            <a:off x="6595990" y="188736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*</a:t>
            </a:r>
            <a:endParaRPr lang="zh-CN" altLang="en-US" sz="2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94FD9D-AB64-D5B6-7663-35FE4A0F4473}"/>
              </a:ext>
            </a:extLst>
          </p:cNvPr>
          <p:cNvSpPr txBox="1"/>
          <p:nvPr/>
        </p:nvSpPr>
        <p:spPr>
          <a:xfrm>
            <a:off x="5285704" y="266930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\Wv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F36D69-19C3-5F87-6E83-586DDFBC859A}"/>
              </a:ext>
            </a:extLst>
          </p:cNvPr>
          <p:cNvSpPr txBox="1"/>
          <p:nvPr/>
        </p:nvSpPr>
        <p:spPr>
          <a:xfrm>
            <a:off x="7099364" y="266930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0FAB8D-8A50-FDB2-0865-F0D21C6DDE79}"/>
              </a:ext>
            </a:extLst>
          </p:cNvPr>
          <p:cNvSpPr txBox="1"/>
          <p:nvPr/>
        </p:nvSpPr>
        <p:spPr>
          <a:xfrm>
            <a:off x="8781779" y="184721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DF8820-0EA6-00EE-4594-8F9C299A8E05}"/>
              </a:ext>
            </a:extLst>
          </p:cNvPr>
          <p:cNvSpPr/>
          <p:nvPr/>
        </p:nvSpPr>
        <p:spPr>
          <a:xfrm>
            <a:off x="9533751" y="1776462"/>
            <a:ext cx="1163782" cy="157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AC3C55-F0EE-59C1-43AB-674DE011C720}"/>
              </a:ext>
            </a:extLst>
          </p:cNvPr>
          <p:cNvSpPr/>
          <p:nvPr/>
        </p:nvSpPr>
        <p:spPr>
          <a:xfrm>
            <a:off x="9533751" y="2047398"/>
            <a:ext cx="1163782" cy="157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BDBF45-B387-5B6A-0A9A-E8F243CADF15}"/>
              </a:ext>
            </a:extLst>
          </p:cNvPr>
          <p:cNvSpPr/>
          <p:nvPr/>
        </p:nvSpPr>
        <p:spPr>
          <a:xfrm>
            <a:off x="9533751" y="2330651"/>
            <a:ext cx="1163782" cy="157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F796E07-240D-8C47-0A56-DA4867A9C4DB}"/>
              </a:ext>
            </a:extLst>
          </p:cNvPr>
          <p:cNvSpPr/>
          <p:nvPr/>
        </p:nvSpPr>
        <p:spPr>
          <a:xfrm rot="16200000">
            <a:off x="1533237" y="5738619"/>
            <a:ext cx="1163782" cy="157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6CAFEC-EA78-3847-6210-641A4EE62266}"/>
              </a:ext>
            </a:extLst>
          </p:cNvPr>
          <p:cNvSpPr/>
          <p:nvPr/>
        </p:nvSpPr>
        <p:spPr>
          <a:xfrm rot="5400000">
            <a:off x="285736" y="5235237"/>
            <a:ext cx="1163782" cy="1163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D2DADB7-A631-A32C-5253-A22DF43B262F}"/>
              </a:ext>
            </a:extLst>
          </p:cNvPr>
          <p:cNvSpPr/>
          <p:nvPr/>
        </p:nvSpPr>
        <p:spPr>
          <a:xfrm>
            <a:off x="2780738" y="5235236"/>
            <a:ext cx="1163782" cy="157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8724FE-159D-C2DB-B9A0-6D6502691248}"/>
              </a:ext>
            </a:extLst>
          </p:cNvPr>
          <p:cNvSpPr txBox="1"/>
          <p:nvPr/>
        </p:nvSpPr>
        <p:spPr>
          <a:xfrm>
            <a:off x="1595431" y="561707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*</a:t>
            </a:r>
            <a:endParaRPr lang="zh-CN" altLang="en-US" sz="20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3F62C9-6A6C-0945-9BBB-BE165661BEE2}"/>
              </a:ext>
            </a:extLst>
          </p:cNvPr>
          <p:cNvSpPr txBox="1"/>
          <p:nvPr/>
        </p:nvSpPr>
        <p:spPr>
          <a:xfrm>
            <a:off x="366096" y="639404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wo/w1/w3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F2FC8E-BCDF-5071-CB3A-BE7BCC48A5D5}"/>
              </a:ext>
            </a:extLst>
          </p:cNvPr>
          <p:cNvSpPr txBox="1"/>
          <p:nvPr/>
        </p:nvSpPr>
        <p:spPr>
          <a:xfrm>
            <a:off x="1977911" y="63990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ADD950-4816-34A0-8A64-3EDFE60D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4" y="284804"/>
            <a:ext cx="4891123" cy="1928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E9D50-6A41-85FC-3056-07C31920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4" y="2802304"/>
            <a:ext cx="5638841" cy="2228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C1A1FA-534C-A0E5-720F-A7AA5A346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74" y="5459280"/>
            <a:ext cx="4452970" cy="8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236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FreightSans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 Kang</dc:creator>
  <cp:lastModifiedBy>Yuhan Kang</cp:lastModifiedBy>
  <cp:revision>2</cp:revision>
  <dcterms:created xsi:type="dcterms:W3CDTF">2023-12-01T01:25:06Z</dcterms:created>
  <dcterms:modified xsi:type="dcterms:W3CDTF">2023-12-01T09:59:47Z</dcterms:modified>
</cp:coreProperties>
</file>