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56" r:id="rId4"/>
    <p:sldId id="257" r:id="rId5"/>
    <p:sldId id="259"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862" y="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21967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157455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248495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339790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136846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126220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310667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76000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241352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267857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A2A349-F5A9-4547-B899-A46D2E98319F}" type="datetimeFigureOut">
              <a:rPr lang="zh-CN" altLang="en-US" smtClean="0"/>
              <a:t>22/12/29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10004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2A349-F5A9-4547-B899-A46D2E98319F}" type="datetimeFigureOut">
              <a:rPr lang="zh-CN" altLang="en-US" smtClean="0"/>
              <a:t>22/12/29</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C3AEF-F2E8-4870-BB47-D6D61FC892D0}" type="slidenum">
              <a:rPr lang="zh-CN" altLang="en-US" smtClean="0"/>
              <a:t>‹#›</a:t>
            </a:fld>
            <a:endParaRPr lang="zh-CN" altLang="en-US"/>
          </a:p>
        </p:txBody>
      </p:sp>
    </p:spTree>
    <p:extLst>
      <p:ext uri="{BB962C8B-B14F-4D97-AF65-F5344CB8AC3E}">
        <p14:creationId xmlns:p14="http://schemas.microsoft.com/office/powerpoint/2010/main" val="7381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880779-08E4-CC25-07B9-C2FE63CD6116}"/>
              </a:ext>
            </a:extLst>
          </p:cNvPr>
          <p:cNvPicPr>
            <a:picLocks noChangeAspect="1"/>
          </p:cNvPicPr>
          <p:nvPr/>
        </p:nvPicPr>
        <p:blipFill>
          <a:blip r:embed="rId2"/>
          <a:stretch>
            <a:fillRect/>
          </a:stretch>
        </p:blipFill>
        <p:spPr>
          <a:xfrm>
            <a:off x="557036" y="-32226"/>
            <a:ext cx="3116355" cy="602418"/>
          </a:xfrm>
          <a:prstGeom prst="rect">
            <a:avLst/>
          </a:prstGeom>
          <a:ln>
            <a:solidFill>
              <a:schemeClr val="tx1"/>
            </a:solidFill>
          </a:ln>
        </p:spPr>
      </p:pic>
      <p:sp>
        <p:nvSpPr>
          <p:cNvPr id="9" name="文本框 8">
            <a:extLst>
              <a:ext uri="{FF2B5EF4-FFF2-40B4-BE49-F238E27FC236}">
                <a16:creationId xmlns:a16="http://schemas.microsoft.com/office/drawing/2014/main" id="{F324B309-64F5-C2AE-F743-566349BED6D4}"/>
              </a:ext>
            </a:extLst>
          </p:cNvPr>
          <p:cNvSpPr txBox="1"/>
          <p:nvPr/>
        </p:nvSpPr>
        <p:spPr>
          <a:xfrm>
            <a:off x="516139" y="361019"/>
            <a:ext cx="8329125" cy="1384995"/>
          </a:xfrm>
          <a:prstGeom prst="rect">
            <a:avLst/>
          </a:prstGeom>
          <a:noFill/>
        </p:spPr>
        <p:txBody>
          <a:bodyPr wrap="square">
            <a:spAutoFit/>
          </a:bodyPr>
          <a:lstStyle/>
          <a:p>
            <a:pPr>
              <a:lnSpc>
                <a:spcPct val="150000"/>
              </a:lnSpc>
            </a:pPr>
            <a:r>
              <a:rPr lang="en-US" altLang="zh-CN" sz="2400" dirty="0"/>
              <a:t>Kinds of Multi-pod  :</a:t>
            </a:r>
          </a:p>
          <a:p>
            <a:pPr marL="342900" indent="-342900">
              <a:buFont typeface="Wingdings" panose="05000000000000000000" pitchFamily="2" charset="2"/>
              <a:buChar char="Ø"/>
            </a:pPr>
            <a:r>
              <a:rPr lang="en-US" altLang="zh-CN" sz="2400" b="1" dirty="0">
                <a:solidFill>
                  <a:srgbClr val="FF0000"/>
                </a:solidFill>
              </a:rPr>
              <a:t>Coarse-grain</a:t>
            </a:r>
            <a:r>
              <a:rPr lang="en-US" altLang="zh-CN" sz="2400" dirty="0"/>
              <a:t> </a:t>
            </a:r>
            <a:r>
              <a:rPr lang="zh-CN" altLang="en-US" sz="2400" dirty="0"/>
              <a:t>：</a:t>
            </a:r>
            <a:r>
              <a:rPr lang="en-US" altLang="zh-CN" sz="2400" dirty="0"/>
              <a:t>TPUV4</a:t>
            </a:r>
            <a:r>
              <a:rPr lang="zh-CN" altLang="en-US" sz="2400" dirty="0"/>
              <a:t>，</a:t>
            </a:r>
            <a:r>
              <a:rPr lang="en-US" altLang="zh-CN" sz="2400" dirty="0"/>
              <a:t>AI-MT, limit: variable array size in differ workloads</a:t>
            </a:r>
          </a:p>
        </p:txBody>
      </p:sp>
      <p:pic>
        <p:nvPicPr>
          <p:cNvPr id="2" name="图片 1">
            <a:extLst>
              <a:ext uri="{FF2B5EF4-FFF2-40B4-BE49-F238E27FC236}">
                <a16:creationId xmlns:a16="http://schemas.microsoft.com/office/drawing/2014/main" id="{5BB97044-37EE-2929-BB21-8E51E4835F02}"/>
              </a:ext>
            </a:extLst>
          </p:cNvPr>
          <p:cNvPicPr>
            <a:picLocks noChangeAspect="1"/>
          </p:cNvPicPr>
          <p:nvPr/>
        </p:nvPicPr>
        <p:blipFill>
          <a:blip r:embed="rId3"/>
          <a:stretch>
            <a:fillRect/>
          </a:stretch>
        </p:blipFill>
        <p:spPr>
          <a:xfrm>
            <a:off x="2868315" y="4090276"/>
            <a:ext cx="3335932" cy="2767724"/>
          </a:xfrm>
          <a:prstGeom prst="rect">
            <a:avLst/>
          </a:prstGeom>
        </p:spPr>
      </p:pic>
      <p:pic>
        <p:nvPicPr>
          <p:cNvPr id="3" name="图片 2">
            <a:extLst>
              <a:ext uri="{FF2B5EF4-FFF2-40B4-BE49-F238E27FC236}">
                <a16:creationId xmlns:a16="http://schemas.microsoft.com/office/drawing/2014/main" id="{22822831-4940-10FA-EC8F-5D70274D849E}"/>
              </a:ext>
            </a:extLst>
          </p:cNvPr>
          <p:cNvPicPr>
            <a:picLocks noChangeAspect="1"/>
          </p:cNvPicPr>
          <p:nvPr/>
        </p:nvPicPr>
        <p:blipFill>
          <a:blip r:embed="rId4"/>
          <a:stretch>
            <a:fillRect/>
          </a:stretch>
        </p:blipFill>
        <p:spPr>
          <a:xfrm>
            <a:off x="965201" y="1746014"/>
            <a:ext cx="7067846" cy="348468"/>
          </a:xfrm>
          <a:prstGeom prst="rect">
            <a:avLst/>
          </a:prstGeom>
          <a:ln>
            <a:solidFill>
              <a:schemeClr val="tx1"/>
            </a:solidFill>
          </a:ln>
        </p:spPr>
      </p:pic>
      <p:sp>
        <p:nvSpPr>
          <p:cNvPr id="6" name="文本框 5">
            <a:extLst>
              <a:ext uri="{FF2B5EF4-FFF2-40B4-BE49-F238E27FC236}">
                <a16:creationId xmlns:a16="http://schemas.microsoft.com/office/drawing/2014/main" id="{D35D6FDD-58EA-007B-12D4-6BFAA965E246}"/>
              </a:ext>
            </a:extLst>
          </p:cNvPr>
          <p:cNvSpPr txBox="1"/>
          <p:nvPr/>
        </p:nvSpPr>
        <p:spPr>
          <a:xfrm>
            <a:off x="516139" y="2573800"/>
            <a:ext cx="7543389" cy="830997"/>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FF0000"/>
                </a:solidFill>
              </a:rPr>
              <a:t>Fine-grain</a:t>
            </a:r>
            <a:r>
              <a:rPr lang="en-US" altLang="zh-CN" sz="2400" dirty="0"/>
              <a:t> : Kung-Maestro(min array size), limit: power efficiency</a:t>
            </a:r>
            <a:endParaRPr lang="zh-CN" altLang="en-US" sz="2400" dirty="0"/>
          </a:p>
        </p:txBody>
      </p:sp>
      <p:pic>
        <p:nvPicPr>
          <p:cNvPr id="8" name="图片 7">
            <a:extLst>
              <a:ext uri="{FF2B5EF4-FFF2-40B4-BE49-F238E27FC236}">
                <a16:creationId xmlns:a16="http://schemas.microsoft.com/office/drawing/2014/main" id="{A36CFB0E-B4AB-AD76-F082-884404BE8659}"/>
              </a:ext>
            </a:extLst>
          </p:cNvPr>
          <p:cNvPicPr>
            <a:picLocks noChangeAspect="1"/>
          </p:cNvPicPr>
          <p:nvPr/>
        </p:nvPicPr>
        <p:blipFill>
          <a:blip r:embed="rId5"/>
          <a:stretch>
            <a:fillRect/>
          </a:stretch>
        </p:blipFill>
        <p:spPr>
          <a:xfrm>
            <a:off x="965201" y="2194237"/>
            <a:ext cx="5239046" cy="396690"/>
          </a:xfrm>
          <a:prstGeom prst="rect">
            <a:avLst/>
          </a:prstGeom>
          <a:ln>
            <a:solidFill>
              <a:schemeClr val="tx1"/>
            </a:solidFill>
          </a:ln>
        </p:spPr>
      </p:pic>
      <p:pic>
        <p:nvPicPr>
          <p:cNvPr id="11" name="图片 10">
            <a:extLst>
              <a:ext uri="{FF2B5EF4-FFF2-40B4-BE49-F238E27FC236}">
                <a16:creationId xmlns:a16="http://schemas.microsoft.com/office/drawing/2014/main" id="{38BBC05E-1783-D3D8-81E2-71A34DF140F7}"/>
              </a:ext>
            </a:extLst>
          </p:cNvPr>
          <p:cNvPicPr>
            <a:picLocks noChangeAspect="1"/>
          </p:cNvPicPr>
          <p:nvPr/>
        </p:nvPicPr>
        <p:blipFill>
          <a:blip r:embed="rId6"/>
          <a:stretch>
            <a:fillRect/>
          </a:stretch>
        </p:blipFill>
        <p:spPr>
          <a:xfrm>
            <a:off x="965201" y="3384129"/>
            <a:ext cx="4461378" cy="499982"/>
          </a:xfrm>
          <a:prstGeom prst="rect">
            <a:avLst/>
          </a:prstGeom>
          <a:ln>
            <a:solidFill>
              <a:schemeClr val="tx1"/>
            </a:solidFill>
          </a:ln>
        </p:spPr>
      </p:pic>
    </p:spTree>
    <p:extLst>
      <p:ext uri="{BB962C8B-B14F-4D97-AF65-F5344CB8AC3E}">
        <p14:creationId xmlns:p14="http://schemas.microsoft.com/office/powerpoint/2010/main" val="277850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ED2C68-D057-7272-5579-A50CC97D5C46}"/>
              </a:ext>
            </a:extLst>
          </p:cNvPr>
          <p:cNvPicPr>
            <a:picLocks noChangeAspect="1"/>
          </p:cNvPicPr>
          <p:nvPr/>
        </p:nvPicPr>
        <p:blipFill>
          <a:blip r:embed="rId2"/>
          <a:stretch>
            <a:fillRect/>
          </a:stretch>
        </p:blipFill>
        <p:spPr>
          <a:xfrm>
            <a:off x="50556" y="3606356"/>
            <a:ext cx="9042888" cy="2200275"/>
          </a:xfrm>
          <a:prstGeom prst="rect">
            <a:avLst/>
          </a:prstGeom>
        </p:spPr>
      </p:pic>
      <p:pic>
        <p:nvPicPr>
          <p:cNvPr id="7" name="图片 6">
            <a:extLst>
              <a:ext uri="{FF2B5EF4-FFF2-40B4-BE49-F238E27FC236}">
                <a16:creationId xmlns:a16="http://schemas.microsoft.com/office/drawing/2014/main" id="{9353EF47-4EE0-0448-EBB8-D78A692C3E95}"/>
              </a:ext>
            </a:extLst>
          </p:cNvPr>
          <p:cNvPicPr>
            <a:picLocks noChangeAspect="1"/>
          </p:cNvPicPr>
          <p:nvPr/>
        </p:nvPicPr>
        <p:blipFill>
          <a:blip r:embed="rId3"/>
          <a:stretch>
            <a:fillRect/>
          </a:stretch>
        </p:blipFill>
        <p:spPr>
          <a:xfrm>
            <a:off x="469900" y="445916"/>
            <a:ext cx="7296150" cy="552450"/>
          </a:xfrm>
          <a:prstGeom prst="rect">
            <a:avLst/>
          </a:prstGeom>
          <a:ln>
            <a:solidFill>
              <a:schemeClr val="tx1"/>
            </a:solidFill>
          </a:ln>
        </p:spPr>
      </p:pic>
      <p:sp>
        <p:nvSpPr>
          <p:cNvPr id="9" name="文本框 8">
            <a:extLst>
              <a:ext uri="{FF2B5EF4-FFF2-40B4-BE49-F238E27FC236}">
                <a16:creationId xmlns:a16="http://schemas.microsoft.com/office/drawing/2014/main" id="{4A504229-9208-E30B-A9F4-C39E60C6D8D9}"/>
              </a:ext>
            </a:extLst>
          </p:cNvPr>
          <p:cNvSpPr txBox="1"/>
          <p:nvPr/>
        </p:nvSpPr>
        <p:spPr>
          <a:xfrm>
            <a:off x="292100" y="1292669"/>
            <a:ext cx="8559800" cy="400110"/>
          </a:xfrm>
          <a:prstGeom prst="rect">
            <a:avLst/>
          </a:prstGeom>
          <a:noFill/>
        </p:spPr>
        <p:txBody>
          <a:bodyPr wrap="square">
            <a:spAutoFit/>
          </a:bodyPr>
          <a:lstStyle/>
          <a:p>
            <a:r>
              <a:rPr lang="zh-CN" altLang="en-US" sz="2000" dirty="0"/>
              <a:t> Sub-Layer Scheduling Tables, Candidate Queues, and Weight Management Table</a:t>
            </a:r>
          </a:p>
        </p:txBody>
      </p:sp>
      <p:sp>
        <p:nvSpPr>
          <p:cNvPr id="3" name="文本框 2">
            <a:extLst>
              <a:ext uri="{FF2B5EF4-FFF2-40B4-BE49-F238E27FC236}">
                <a16:creationId xmlns:a16="http://schemas.microsoft.com/office/drawing/2014/main" id="{5F8403A7-9501-3D30-D7DC-B3EF0AD9698A}"/>
              </a:ext>
            </a:extLst>
          </p:cNvPr>
          <p:cNvSpPr txBox="1"/>
          <p:nvPr/>
        </p:nvSpPr>
        <p:spPr>
          <a:xfrm>
            <a:off x="292100" y="1987082"/>
            <a:ext cx="8089900" cy="1015663"/>
          </a:xfrm>
          <a:prstGeom prst="rect">
            <a:avLst/>
          </a:prstGeom>
          <a:noFill/>
        </p:spPr>
        <p:txBody>
          <a:bodyPr wrap="square">
            <a:spAutoFit/>
          </a:bodyPr>
          <a:lstStyle/>
          <a:p>
            <a:r>
              <a:rPr lang="en-US" altLang="zh-CN" sz="2000" dirty="0">
                <a:effectLst/>
                <a:latin typeface="等线" panose="02010600030101010101" pitchFamily="2" charset="-122"/>
                <a:cs typeface="Times New Roman" panose="02020603050405020304" pitchFamily="18" charset="0"/>
              </a:rPr>
              <a:t>AI-MT</a:t>
            </a:r>
            <a:r>
              <a:rPr lang="zh-CN" altLang="zh-CN" sz="2000" dirty="0">
                <a:effectLst/>
                <a:ea typeface="等线" panose="02010600030101010101" pitchFamily="2" charset="-122"/>
                <a:cs typeface="Times New Roman" panose="02020603050405020304" pitchFamily="18" charset="0"/>
              </a:rPr>
              <a:t>的关键思想是通过匹配来自不同网络的计算和内存密集型任务并并行执行，充分利用加速器的计算资源和内存带宽 </a:t>
            </a:r>
            <a:r>
              <a:rPr lang="en-US" altLang="zh-CN" sz="2000" dirty="0">
                <a:effectLst/>
                <a:ea typeface="等线" panose="02010600030101010101" pitchFamily="2" charset="-122"/>
                <a:cs typeface="Times New Roman" panose="02020603050405020304" pitchFamily="18" charset="0"/>
              </a:rPr>
              <a:t>AI-MT</a:t>
            </a:r>
            <a:r>
              <a:rPr lang="zh-CN" altLang="zh-CN" sz="2000" dirty="0">
                <a:effectLst/>
                <a:ea typeface="等线" panose="02010600030101010101" pitchFamily="2" charset="-122"/>
                <a:cs typeface="Times New Roman" panose="02020603050405020304" pitchFamily="18" charset="0"/>
              </a:rPr>
              <a:t>首先在编译时通过将每个层划分为多个相同的子层来创建细粒度任务。</a:t>
            </a:r>
            <a:endParaRPr lang="zh-CN" altLang="en-US" sz="2000" dirty="0"/>
          </a:p>
        </p:txBody>
      </p:sp>
    </p:spTree>
    <p:extLst>
      <p:ext uri="{BB962C8B-B14F-4D97-AF65-F5344CB8AC3E}">
        <p14:creationId xmlns:p14="http://schemas.microsoft.com/office/powerpoint/2010/main" val="33380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880779-08E4-CC25-07B9-C2FE63CD6116}"/>
              </a:ext>
            </a:extLst>
          </p:cNvPr>
          <p:cNvPicPr>
            <a:picLocks noChangeAspect="1"/>
          </p:cNvPicPr>
          <p:nvPr/>
        </p:nvPicPr>
        <p:blipFill>
          <a:blip r:embed="rId2"/>
          <a:stretch>
            <a:fillRect/>
          </a:stretch>
        </p:blipFill>
        <p:spPr>
          <a:xfrm>
            <a:off x="720872" y="192530"/>
            <a:ext cx="3168028" cy="612407"/>
          </a:xfrm>
          <a:prstGeom prst="rect">
            <a:avLst/>
          </a:prstGeom>
          <a:ln>
            <a:solidFill>
              <a:schemeClr val="tx1"/>
            </a:solidFill>
          </a:ln>
        </p:spPr>
      </p:pic>
      <p:sp>
        <p:nvSpPr>
          <p:cNvPr id="9" name="文本框 8">
            <a:extLst>
              <a:ext uri="{FF2B5EF4-FFF2-40B4-BE49-F238E27FC236}">
                <a16:creationId xmlns:a16="http://schemas.microsoft.com/office/drawing/2014/main" id="{F324B309-64F5-C2AE-F743-566349BED6D4}"/>
              </a:ext>
            </a:extLst>
          </p:cNvPr>
          <p:cNvSpPr txBox="1"/>
          <p:nvPr/>
        </p:nvSpPr>
        <p:spPr>
          <a:xfrm>
            <a:off x="898821" y="804937"/>
            <a:ext cx="7346358" cy="2251065"/>
          </a:xfrm>
          <a:prstGeom prst="rect">
            <a:avLst/>
          </a:prstGeom>
          <a:noFill/>
        </p:spPr>
        <p:txBody>
          <a:bodyPr wrap="square">
            <a:spAutoFit/>
          </a:bodyPr>
          <a:lstStyle/>
          <a:p>
            <a:pPr>
              <a:lnSpc>
                <a:spcPct val="150000"/>
              </a:lnSpc>
            </a:pPr>
            <a:r>
              <a:rPr lang="zh-CN" altLang="en-US" sz="2400" dirty="0"/>
              <a:t>three key in multi-pod designs</a:t>
            </a:r>
            <a:r>
              <a:rPr lang="en-US" altLang="zh-CN" sz="2400" dirty="0"/>
              <a:t>:</a:t>
            </a:r>
          </a:p>
          <a:p>
            <a:pPr marL="342900" indent="-342900">
              <a:lnSpc>
                <a:spcPct val="150000"/>
              </a:lnSpc>
              <a:buFont typeface="Wingdings" panose="05000000000000000000" pitchFamily="2" charset="2"/>
              <a:buChar char="Ø"/>
            </a:pPr>
            <a:r>
              <a:rPr lang="zh-CN" altLang="en-US" sz="2400" b="1" dirty="0">
                <a:solidFill>
                  <a:srgbClr val="FF0000"/>
                </a:solidFill>
              </a:rPr>
              <a:t>array granularity</a:t>
            </a:r>
            <a:r>
              <a:rPr lang="en-US" altLang="zh-CN" sz="2400" dirty="0"/>
              <a:t>: 32x32</a:t>
            </a:r>
          </a:p>
          <a:p>
            <a:pPr marL="342900" indent="-342900">
              <a:lnSpc>
                <a:spcPct val="150000"/>
              </a:lnSpc>
              <a:buFont typeface="Wingdings" panose="05000000000000000000" pitchFamily="2" charset="2"/>
              <a:buChar char="Ø"/>
            </a:pPr>
            <a:r>
              <a:rPr lang="zh-CN" altLang="en-US" sz="2400" b="1" dirty="0">
                <a:solidFill>
                  <a:srgbClr val="FF0000"/>
                </a:solidFill>
              </a:rPr>
              <a:t>interconnect</a:t>
            </a:r>
            <a:r>
              <a:rPr lang="en-US" altLang="zh-CN" sz="2400" b="1" dirty="0">
                <a:solidFill>
                  <a:srgbClr val="FF0000"/>
                </a:solidFill>
              </a:rPr>
              <a:t>:</a:t>
            </a:r>
            <a:r>
              <a:rPr lang="en-US" altLang="zh-CN" sz="2400" dirty="0"/>
              <a:t> 2D mesh, H-trees, Benes-&gt;butterfly</a:t>
            </a:r>
          </a:p>
          <a:p>
            <a:pPr marL="342900" indent="-342900">
              <a:lnSpc>
                <a:spcPct val="150000"/>
              </a:lnSpc>
              <a:buFont typeface="Wingdings" panose="05000000000000000000" pitchFamily="2" charset="2"/>
              <a:buChar char="Ø"/>
            </a:pPr>
            <a:r>
              <a:rPr lang="zh-CN" altLang="en-US" sz="2400" b="1" dirty="0">
                <a:solidFill>
                  <a:srgbClr val="FF0000"/>
                </a:solidFill>
              </a:rPr>
              <a:t>tiling</a:t>
            </a:r>
            <a:r>
              <a:rPr lang="en-US" altLang="zh-CN" sz="2400" b="1" dirty="0">
                <a:solidFill>
                  <a:srgbClr val="FF0000"/>
                </a:solidFill>
              </a:rPr>
              <a:t>&amp;scheduling</a:t>
            </a:r>
            <a:r>
              <a:rPr lang="en-US" altLang="zh-CN" sz="2400" dirty="0"/>
              <a:t>:</a:t>
            </a:r>
            <a:r>
              <a:rPr lang="zh-CN" altLang="en-US" sz="2400" dirty="0"/>
              <a:t> </a:t>
            </a:r>
          </a:p>
        </p:txBody>
      </p:sp>
      <p:pic>
        <p:nvPicPr>
          <p:cNvPr id="13" name="图片 12">
            <a:extLst>
              <a:ext uri="{FF2B5EF4-FFF2-40B4-BE49-F238E27FC236}">
                <a16:creationId xmlns:a16="http://schemas.microsoft.com/office/drawing/2014/main" id="{624A030E-B9DA-4060-F8DA-A1BA50EF25F1}"/>
              </a:ext>
            </a:extLst>
          </p:cNvPr>
          <p:cNvPicPr>
            <a:picLocks noChangeAspect="1"/>
          </p:cNvPicPr>
          <p:nvPr/>
        </p:nvPicPr>
        <p:blipFill>
          <a:blip r:embed="rId3"/>
          <a:stretch>
            <a:fillRect/>
          </a:stretch>
        </p:blipFill>
        <p:spPr>
          <a:xfrm>
            <a:off x="1469877" y="3606328"/>
            <a:ext cx="5640224" cy="2673603"/>
          </a:xfrm>
          <a:prstGeom prst="rect">
            <a:avLst/>
          </a:prstGeom>
        </p:spPr>
      </p:pic>
    </p:spTree>
    <p:extLst>
      <p:ext uri="{BB962C8B-B14F-4D97-AF65-F5344CB8AC3E}">
        <p14:creationId xmlns:p14="http://schemas.microsoft.com/office/powerpoint/2010/main" val="75824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880779-08E4-CC25-07B9-C2FE63CD6116}"/>
              </a:ext>
            </a:extLst>
          </p:cNvPr>
          <p:cNvPicPr>
            <a:picLocks noChangeAspect="1"/>
          </p:cNvPicPr>
          <p:nvPr/>
        </p:nvPicPr>
        <p:blipFill>
          <a:blip r:embed="rId2"/>
          <a:stretch>
            <a:fillRect/>
          </a:stretch>
        </p:blipFill>
        <p:spPr>
          <a:xfrm>
            <a:off x="584526" y="316539"/>
            <a:ext cx="2945834" cy="569455"/>
          </a:xfrm>
          <a:prstGeom prst="rect">
            <a:avLst/>
          </a:prstGeom>
          <a:ln>
            <a:solidFill>
              <a:schemeClr val="tx1"/>
            </a:solidFill>
          </a:ln>
        </p:spPr>
      </p:pic>
      <p:pic>
        <p:nvPicPr>
          <p:cNvPr id="4" name="图片 3">
            <a:extLst>
              <a:ext uri="{FF2B5EF4-FFF2-40B4-BE49-F238E27FC236}">
                <a16:creationId xmlns:a16="http://schemas.microsoft.com/office/drawing/2014/main" id="{BEEAE9A7-718E-80CC-ADCF-C585EF4EC3EC}"/>
              </a:ext>
            </a:extLst>
          </p:cNvPr>
          <p:cNvPicPr>
            <a:picLocks noChangeAspect="1"/>
          </p:cNvPicPr>
          <p:nvPr/>
        </p:nvPicPr>
        <p:blipFill>
          <a:blip r:embed="rId3"/>
          <a:stretch>
            <a:fillRect/>
          </a:stretch>
        </p:blipFill>
        <p:spPr>
          <a:xfrm>
            <a:off x="743152" y="2661615"/>
            <a:ext cx="7657696" cy="4031970"/>
          </a:xfrm>
          <a:prstGeom prst="rect">
            <a:avLst/>
          </a:prstGeom>
        </p:spPr>
      </p:pic>
      <p:sp>
        <p:nvSpPr>
          <p:cNvPr id="8" name="文本框 7">
            <a:extLst>
              <a:ext uri="{FF2B5EF4-FFF2-40B4-BE49-F238E27FC236}">
                <a16:creationId xmlns:a16="http://schemas.microsoft.com/office/drawing/2014/main" id="{6568D1BA-6F58-E458-B5CF-9B28EA7B9A16}"/>
              </a:ext>
            </a:extLst>
          </p:cNvPr>
          <p:cNvSpPr txBox="1"/>
          <p:nvPr/>
        </p:nvSpPr>
        <p:spPr>
          <a:xfrm>
            <a:off x="652892" y="1207823"/>
            <a:ext cx="7838216" cy="1200329"/>
          </a:xfrm>
          <a:prstGeom prst="rect">
            <a:avLst/>
          </a:prstGeom>
          <a:noFill/>
        </p:spPr>
        <p:txBody>
          <a:bodyPr wrap="square">
            <a:spAutoFit/>
          </a:bodyPr>
          <a:lstStyle/>
          <a:p>
            <a:r>
              <a:rPr lang="en-US" altLang="zh-CN" sz="2400" dirty="0">
                <a:effectLst/>
                <a:latin typeface="等线" panose="02010600030101010101" pitchFamily="2" charset="-122"/>
                <a:cs typeface="Times New Roman" panose="02020603050405020304" pitchFamily="18" charset="0"/>
              </a:rPr>
              <a:t>SOSA</a:t>
            </a:r>
            <a:r>
              <a:rPr lang="zh-CN" altLang="zh-CN" sz="2400" dirty="0">
                <a:effectLst/>
                <a:ea typeface="等线" panose="02010600030101010101" pitchFamily="2" charset="-122"/>
                <a:cs typeface="Times New Roman" panose="02020603050405020304" pitchFamily="18" charset="0"/>
              </a:rPr>
              <a:t>加速器的总体图</a:t>
            </a:r>
            <a:r>
              <a:rPr lang="zh-CN" altLang="en-US" sz="2400" dirty="0">
                <a:effectLst/>
                <a:ea typeface="等线" panose="02010600030101010101" pitchFamily="2" charset="-122"/>
                <a:cs typeface="Times New Roman" panose="02020603050405020304" pitchFamily="18" charset="0"/>
              </a:rPr>
              <a:t>：</a:t>
            </a:r>
            <a:r>
              <a:rPr lang="zh-CN" altLang="zh-CN" sz="2400" dirty="0">
                <a:effectLst/>
                <a:ea typeface="等线" panose="02010600030101010101" pitchFamily="2" charset="-122"/>
                <a:cs typeface="Times New Roman" panose="02020603050405020304" pitchFamily="18" charset="0"/>
              </a:rPr>
              <a:t>每个</a:t>
            </a:r>
            <a:r>
              <a:rPr lang="en-US" altLang="zh-CN" sz="2400" dirty="0">
                <a:effectLst/>
                <a:ea typeface="等线" panose="02010600030101010101" pitchFamily="2" charset="-122"/>
                <a:cs typeface="Times New Roman" panose="02020603050405020304" pitchFamily="18" charset="0"/>
              </a:rPr>
              <a:t>POD</a:t>
            </a:r>
            <a:r>
              <a:rPr lang="zh-CN" altLang="zh-CN" sz="2400" dirty="0">
                <a:effectLst/>
                <a:ea typeface="等线" panose="02010600030101010101" pitchFamily="2" charset="-122"/>
                <a:cs typeface="Times New Roman" panose="02020603050405020304" pitchFamily="18" charset="0"/>
              </a:rPr>
              <a:t>封装了一个</a:t>
            </a:r>
            <a:r>
              <a:rPr lang="en-US" altLang="zh-CN" sz="2400" dirty="0">
                <a:effectLst/>
                <a:ea typeface="等线" panose="02010600030101010101" pitchFamily="2" charset="-122"/>
                <a:cs typeface="Times New Roman" panose="02020603050405020304" pitchFamily="18" charset="0"/>
              </a:rPr>
              <a:t>SA</a:t>
            </a:r>
            <a:r>
              <a:rPr lang="zh-CN" altLang="zh-CN" sz="2400" dirty="0">
                <a:effectLst/>
                <a:ea typeface="等线" panose="02010600030101010101" pitchFamily="2" charset="-122"/>
                <a:cs typeface="Times New Roman" panose="02020603050405020304" pitchFamily="18" charset="0"/>
              </a:rPr>
              <a:t>。主控制器从缓存中获取指令，将其发送到相应的</a:t>
            </a:r>
            <a:r>
              <a:rPr lang="en-US" altLang="zh-CN" sz="2400" dirty="0">
                <a:effectLst/>
                <a:ea typeface="等线" panose="02010600030101010101" pitchFamily="2" charset="-122"/>
                <a:cs typeface="Times New Roman" panose="02020603050405020304" pitchFamily="18" charset="0"/>
              </a:rPr>
              <a:t>pod</a:t>
            </a:r>
            <a:r>
              <a:rPr lang="zh-CN" altLang="zh-CN" sz="2400" dirty="0">
                <a:effectLst/>
                <a:ea typeface="等线" panose="02010600030101010101" pitchFamily="2" charset="-122"/>
                <a:cs typeface="Times New Roman" panose="02020603050405020304" pitchFamily="18" charset="0"/>
              </a:rPr>
              <a:t>，并同步</a:t>
            </a:r>
            <a:r>
              <a:rPr lang="en-US" altLang="zh-CN" sz="2400" dirty="0">
                <a:effectLst/>
                <a:ea typeface="等线" panose="02010600030101010101" pitchFamily="2" charset="-122"/>
                <a:cs typeface="Times New Roman" panose="02020603050405020304" pitchFamily="18" charset="0"/>
              </a:rPr>
              <a:t>pod</a:t>
            </a:r>
            <a:r>
              <a:rPr lang="zh-CN" altLang="zh-CN" sz="2400" dirty="0">
                <a:effectLst/>
                <a:ea typeface="等线" panose="02010600030101010101" pitchFamily="2" charset="-122"/>
                <a:cs typeface="Times New Roman" panose="02020603050405020304" pitchFamily="18" charset="0"/>
              </a:rPr>
              <a:t>以同步执行其操作</a:t>
            </a:r>
            <a:endParaRPr lang="zh-CN" altLang="en-US" sz="2400" dirty="0"/>
          </a:p>
        </p:txBody>
      </p:sp>
    </p:spTree>
    <p:extLst>
      <p:ext uri="{BB962C8B-B14F-4D97-AF65-F5344CB8AC3E}">
        <p14:creationId xmlns:p14="http://schemas.microsoft.com/office/powerpoint/2010/main" val="181423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A504229-9208-E30B-A9F4-C39E60C6D8D9}"/>
              </a:ext>
            </a:extLst>
          </p:cNvPr>
          <p:cNvSpPr txBox="1"/>
          <p:nvPr/>
        </p:nvSpPr>
        <p:spPr>
          <a:xfrm>
            <a:off x="247709" y="773129"/>
            <a:ext cx="8204200" cy="1477328"/>
          </a:xfrm>
          <a:prstGeom prst="rect">
            <a:avLst/>
          </a:prstGeom>
          <a:noFill/>
        </p:spPr>
        <p:txBody>
          <a:bodyPr wrap="square">
            <a:spAutoFit/>
          </a:bodyPr>
          <a:lstStyle/>
          <a:p>
            <a:pPr marL="285750" indent="-285750">
              <a:buFont typeface="Wingdings" panose="05000000000000000000" pitchFamily="2" charset="2"/>
              <a:buChar char="Ø"/>
            </a:pPr>
            <a:r>
              <a:rPr lang="en-US" altLang="zh-CN" dirty="0"/>
              <a:t>FDA: </a:t>
            </a:r>
            <a:r>
              <a:rPr lang="zh-CN" altLang="en-US" dirty="0"/>
              <a:t>固定数据流加速器， </a:t>
            </a:r>
            <a:r>
              <a:rPr lang="en-US" altLang="zh-CN" dirty="0"/>
              <a:t>NVDLA</a:t>
            </a:r>
            <a:r>
              <a:rPr lang="zh-CN" altLang="en-US" dirty="0"/>
              <a:t>，</a:t>
            </a:r>
            <a:r>
              <a:rPr lang="en-US" altLang="zh-CN" dirty="0" err="1"/>
              <a:t>Eyeriss</a:t>
            </a:r>
            <a:endParaRPr lang="en-US" altLang="zh-CN" dirty="0"/>
          </a:p>
          <a:p>
            <a:pPr marL="285750" indent="-285750">
              <a:buFont typeface="Wingdings" panose="05000000000000000000" pitchFamily="2" charset="2"/>
              <a:buChar char="Ø"/>
            </a:pPr>
            <a:r>
              <a:rPr lang="en-US" altLang="zh-CN" dirty="0"/>
              <a:t>RDA: </a:t>
            </a:r>
            <a:r>
              <a:rPr lang="zh-CN" altLang="en-US" dirty="0"/>
              <a:t>可重构加速器，</a:t>
            </a:r>
            <a:r>
              <a:rPr lang="en-US" altLang="zh-CN" dirty="0" err="1"/>
              <a:t>flexflow</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b="1" dirty="0">
                <a:solidFill>
                  <a:srgbClr val="FF0000"/>
                </a:solidFill>
              </a:rPr>
              <a:t>HDA: </a:t>
            </a:r>
            <a:r>
              <a:rPr lang="zh-CN" altLang="en-US" b="1" dirty="0">
                <a:solidFill>
                  <a:srgbClr val="FF0000"/>
                </a:solidFill>
              </a:rPr>
              <a:t>异构加速器</a:t>
            </a:r>
            <a:r>
              <a:rPr lang="zh-CN" altLang="en-US" dirty="0">
                <a:solidFill>
                  <a:srgbClr val="FF0000"/>
                </a:solidFill>
              </a:rPr>
              <a:t>，</a:t>
            </a:r>
            <a:r>
              <a:rPr lang="en-US" altLang="zh-CN" dirty="0">
                <a:solidFill>
                  <a:srgbClr val="FF0000"/>
                </a:solidFill>
              </a:rPr>
              <a:t>Maelstrom</a:t>
            </a:r>
            <a:endParaRPr lang="zh-CN" altLang="en-US" dirty="0">
              <a:solidFill>
                <a:srgbClr val="FF0000"/>
              </a:solidFill>
            </a:endParaRPr>
          </a:p>
        </p:txBody>
      </p:sp>
      <p:pic>
        <p:nvPicPr>
          <p:cNvPr id="13" name="图片 12">
            <a:extLst>
              <a:ext uri="{FF2B5EF4-FFF2-40B4-BE49-F238E27FC236}">
                <a16:creationId xmlns:a16="http://schemas.microsoft.com/office/drawing/2014/main" id="{284B056B-546C-CD28-C3C1-995AC437DA2D}"/>
              </a:ext>
            </a:extLst>
          </p:cNvPr>
          <p:cNvPicPr>
            <a:picLocks noChangeAspect="1"/>
          </p:cNvPicPr>
          <p:nvPr/>
        </p:nvPicPr>
        <p:blipFill>
          <a:blip r:embed="rId2"/>
          <a:stretch>
            <a:fillRect/>
          </a:stretch>
        </p:blipFill>
        <p:spPr>
          <a:xfrm>
            <a:off x="157162" y="0"/>
            <a:ext cx="4823610" cy="691782"/>
          </a:xfrm>
          <a:prstGeom prst="rect">
            <a:avLst/>
          </a:prstGeom>
          <a:ln>
            <a:solidFill>
              <a:schemeClr val="tx1"/>
            </a:solidFill>
          </a:ln>
        </p:spPr>
      </p:pic>
      <p:pic>
        <p:nvPicPr>
          <p:cNvPr id="15" name="图片 14">
            <a:extLst>
              <a:ext uri="{FF2B5EF4-FFF2-40B4-BE49-F238E27FC236}">
                <a16:creationId xmlns:a16="http://schemas.microsoft.com/office/drawing/2014/main" id="{F3E4D098-45A3-3B40-D292-02999F18FFF9}"/>
              </a:ext>
            </a:extLst>
          </p:cNvPr>
          <p:cNvPicPr>
            <a:picLocks noChangeAspect="1"/>
          </p:cNvPicPr>
          <p:nvPr/>
        </p:nvPicPr>
        <p:blipFill>
          <a:blip r:embed="rId3"/>
          <a:stretch>
            <a:fillRect/>
          </a:stretch>
        </p:blipFill>
        <p:spPr>
          <a:xfrm>
            <a:off x="157162" y="2365169"/>
            <a:ext cx="8829675" cy="2419350"/>
          </a:xfrm>
          <a:prstGeom prst="rect">
            <a:avLst/>
          </a:prstGeom>
        </p:spPr>
      </p:pic>
      <p:pic>
        <p:nvPicPr>
          <p:cNvPr id="19" name="图片 18">
            <a:extLst>
              <a:ext uri="{FF2B5EF4-FFF2-40B4-BE49-F238E27FC236}">
                <a16:creationId xmlns:a16="http://schemas.microsoft.com/office/drawing/2014/main" id="{F5D1BAAD-F065-36C8-C2F7-AB5FE78FC142}"/>
              </a:ext>
            </a:extLst>
          </p:cNvPr>
          <p:cNvPicPr>
            <a:picLocks noChangeAspect="1"/>
          </p:cNvPicPr>
          <p:nvPr/>
        </p:nvPicPr>
        <p:blipFill>
          <a:blip r:embed="rId4"/>
          <a:stretch>
            <a:fillRect/>
          </a:stretch>
        </p:blipFill>
        <p:spPr>
          <a:xfrm>
            <a:off x="547643" y="1355831"/>
            <a:ext cx="7835900" cy="426636"/>
          </a:xfrm>
          <a:prstGeom prst="rect">
            <a:avLst/>
          </a:prstGeom>
          <a:ln>
            <a:solidFill>
              <a:schemeClr val="tx1"/>
            </a:solidFill>
          </a:ln>
        </p:spPr>
      </p:pic>
      <p:pic>
        <p:nvPicPr>
          <p:cNvPr id="20" name="图片 19">
            <a:extLst>
              <a:ext uri="{FF2B5EF4-FFF2-40B4-BE49-F238E27FC236}">
                <a16:creationId xmlns:a16="http://schemas.microsoft.com/office/drawing/2014/main" id="{BBCAC6EE-8BB2-5B96-F262-202C256E04B7}"/>
              </a:ext>
            </a:extLst>
          </p:cNvPr>
          <p:cNvPicPr>
            <a:picLocks noChangeAspect="1"/>
          </p:cNvPicPr>
          <p:nvPr/>
        </p:nvPicPr>
        <p:blipFill>
          <a:blip r:embed="rId5"/>
          <a:stretch>
            <a:fillRect/>
          </a:stretch>
        </p:blipFill>
        <p:spPr>
          <a:xfrm>
            <a:off x="977899" y="5125838"/>
            <a:ext cx="6991349" cy="1732162"/>
          </a:xfrm>
          <a:prstGeom prst="rect">
            <a:avLst/>
          </a:prstGeom>
        </p:spPr>
      </p:pic>
      <p:sp>
        <p:nvSpPr>
          <p:cNvPr id="22" name="文本框 21">
            <a:extLst>
              <a:ext uri="{FF2B5EF4-FFF2-40B4-BE49-F238E27FC236}">
                <a16:creationId xmlns:a16="http://schemas.microsoft.com/office/drawing/2014/main" id="{EF0A85E6-0B60-28BC-9EC9-B2922CEEBEEB}"/>
              </a:ext>
            </a:extLst>
          </p:cNvPr>
          <p:cNvSpPr txBox="1"/>
          <p:nvPr/>
        </p:nvSpPr>
        <p:spPr>
          <a:xfrm>
            <a:off x="1174752" y="4802672"/>
            <a:ext cx="5657848" cy="369332"/>
          </a:xfrm>
          <a:prstGeom prst="rect">
            <a:avLst/>
          </a:prstGeom>
          <a:noFill/>
          <a:ln>
            <a:solidFill>
              <a:schemeClr val="tx1"/>
            </a:solidFill>
          </a:ln>
        </p:spPr>
        <p:txBody>
          <a:bodyPr wrap="square">
            <a:spAutoFit/>
          </a:bodyPr>
          <a:lstStyle/>
          <a:p>
            <a:r>
              <a:rPr lang="en-US" altLang="zh-CN" sz="1800" dirty="0">
                <a:effectLst/>
                <a:latin typeface="等线" panose="02010600030101010101" pitchFamily="2" charset="-122"/>
                <a:cs typeface="Times New Roman" panose="02020603050405020304" pitchFamily="18" charset="0"/>
              </a:rPr>
              <a:t>Herald</a:t>
            </a:r>
            <a:r>
              <a:rPr lang="zh-CN" altLang="zh-CN" sz="1800" dirty="0">
                <a:effectLst/>
                <a:ea typeface="等线" panose="02010600030101010101" pitchFamily="2" charset="-122"/>
                <a:cs typeface="Times New Roman" panose="02020603050405020304" pitchFamily="18" charset="0"/>
              </a:rPr>
              <a:t>用于优化硬件分区和层调度的</a:t>
            </a:r>
            <a:r>
              <a:rPr lang="zh-CN" altLang="en-US" dirty="0">
                <a:ea typeface="等线" panose="02010600030101010101" pitchFamily="2" charset="-122"/>
                <a:cs typeface="Times New Roman" panose="02020603050405020304" pitchFamily="18" charset="0"/>
              </a:rPr>
              <a:t>空间探索</a:t>
            </a:r>
            <a:r>
              <a:rPr lang="zh-CN" altLang="zh-CN" sz="1800" dirty="0">
                <a:effectLst/>
                <a:ea typeface="等线" panose="02010600030101010101" pitchFamily="2" charset="-122"/>
                <a:cs typeface="Times New Roman" panose="02020603050405020304" pitchFamily="18" charset="0"/>
              </a:rPr>
              <a:t>框架</a:t>
            </a:r>
            <a:endParaRPr lang="zh-CN" altLang="en-US" dirty="0">
              <a:solidFill>
                <a:srgbClr val="FF0000"/>
              </a:solidFill>
            </a:endParaRPr>
          </a:p>
        </p:txBody>
      </p:sp>
    </p:spTree>
    <p:extLst>
      <p:ext uri="{BB962C8B-B14F-4D97-AF65-F5344CB8AC3E}">
        <p14:creationId xmlns:p14="http://schemas.microsoft.com/office/powerpoint/2010/main" val="143602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A504229-9208-E30B-A9F4-C39E60C6D8D9}"/>
              </a:ext>
            </a:extLst>
          </p:cNvPr>
          <p:cNvSpPr txBox="1"/>
          <p:nvPr/>
        </p:nvSpPr>
        <p:spPr>
          <a:xfrm>
            <a:off x="362009" y="345891"/>
            <a:ext cx="8204200" cy="1200329"/>
          </a:xfrm>
          <a:prstGeom prst="rect">
            <a:avLst/>
          </a:prstGeom>
          <a:noFill/>
        </p:spPr>
        <p:txBody>
          <a:bodyPr wrap="square">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b="1" dirty="0">
                <a:solidFill>
                  <a:srgbClr val="FF0000"/>
                </a:solidFill>
              </a:rPr>
              <a:t>HDA: </a:t>
            </a:r>
            <a:r>
              <a:rPr lang="zh-CN" altLang="en-US" b="1" dirty="0">
                <a:solidFill>
                  <a:srgbClr val="FF0000"/>
                </a:solidFill>
              </a:rPr>
              <a:t>异构加速器</a:t>
            </a:r>
            <a:r>
              <a:rPr lang="zh-CN" altLang="en-US" dirty="0">
                <a:solidFill>
                  <a:srgbClr val="FF0000"/>
                </a:solidFill>
              </a:rPr>
              <a:t>，</a:t>
            </a:r>
            <a:r>
              <a:rPr lang="en-US" altLang="zh-CN" dirty="0">
                <a:solidFill>
                  <a:srgbClr val="FF0000"/>
                </a:solidFill>
              </a:rPr>
              <a:t>NVDLA+SHIDIANNAO=Maelstrom</a:t>
            </a:r>
          </a:p>
          <a:p>
            <a:endParaRPr lang="en-US" altLang="zh-CN" dirty="0">
              <a:solidFill>
                <a:srgbClr val="FF0000"/>
              </a:solidFill>
            </a:endParaRPr>
          </a:p>
        </p:txBody>
      </p:sp>
      <p:pic>
        <p:nvPicPr>
          <p:cNvPr id="13" name="图片 12">
            <a:extLst>
              <a:ext uri="{FF2B5EF4-FFF2-40B4-BE49-F238E27FC236}">
                <a16:creationId xmlns:a16="http://schemas.microsoft.com/office/drawing/2014/main" id="{284B056B-546C-CD28-C3C1-995AC437DA2D}"/>
              </a:ext>
            </a:extLst>
          </p:cNvPr>
          <p:cNvPicPr>
            <a:picLocks noChangeAspect="1"/>
          </p:cNvPicPr>
          <p:nvPr/>
        </p:nvPicPr>
        <p:blipFill>
          <a:blip r:embed="rId2"/>
          <a:stretch>
            <a:fillRect/>
          </a:stretch>
        </p:blipFill>
        <p:spPr>
          <a:xfrm>
            <a:off x="157162" y="0"/>
            <a:ext cx="4823610" cy="691782"/>
          </a:xfrm>
          <a:prstGeom prst="rect">
            <a:avLst/>
          </a:prstGeom>
          <a:ln>
            <a:solidFill>
              <a:schemeClr val="tx1"/>
            </a:solidFill>
          </a:ln>
        </p:spPr>
      </p:pic>
      <p:pic>
        <p:nvPicPr>
          <p:cNvPr id="7" name="图片 6">
            <a:extLst>
              <a:ext uri="{FF2B5EF4-FFF2-40B4-BE49-F238E27FC236}">
                <a16:creationId xmlns:a16="http://schemas.microsoft.com/office/drawing/2014/main" id="{AADBE408-46F4-7321-994F-260EF0E6E5BF}"/>
              </a:ext>
            </a:extLst>
          </p:cNvPr>
          <p:cNvPicPr>
            <a:picLocks noChangeAspect="1"/>
          </p:cNvPicPr>
          <p:nvPr/>
        </p:nvPicPr>
        <p:blipFill>
          <a:blip r:embed="rId3"/>
          <a:stretch>
            <a:fillRect/>
          </a:stretch>
        </p:blipFill>
        <p:spPr>
          <a:xfrm>
            <a:off x="520700" y="1572575"/>
            <a:ext cx="8477250" cy="2533650"/>
          </a:xfrm>
          <a:prstGeom prst="rect">
            <a:avLst/>
          </a:prstGeom>
        </p:spPr>
      </p:pic>
      <p:pic>
        <p:nvPicPr>
          <p:cNvPr id="8" name="图片 7">
            <a:extLst>
              <a:ext uri="{FF2B5EF4-FFF2-40B4-BE49-F238E27FC236}">
                <a16:creationId xmlns:a16="http://schemas.microsoft.com/office/drawing/2014/main" id="{82928E82-B9A0-7D25-9CCC-1D5BD7D5354F}"/>
              </a:ext>
            </a:extLst>
          </p:cNvPr>
          <p:cNvPicPr>
            <a:picLocks noChangeAspect="1"/>
          </p:cNvPicPr>
          <p:nvPr/>
        </p:nvPicPr>
        <p:blipFill>
          <a:blip r:embed="rId4"/>
          <a:stretch>
            <a:fillRect/>
          </a:stretch>
        </p:blipFill>
        <p:spPr>
          <a:xfrm>
            <a:off x="2568967" y="4258625"/>
            <a:ext cx="4639920" cy="2405884"/>
          </a:xfrm>
          <a:prstGeom prst="rect">
            <a:avLst/>
          </a:prstGeom>
        </p:spPr>
      </p:pic>
    </p:spTree>
    <p:extLst>
      <p:ext uri="{BB962C8B-B14F-4D97-AF65-F5344CB8AC3E}">
        <p14:creationId xmlns:p14="http://schemas.microsoft.com/office/powerpoint/2010/main" val="201514826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1304</TotalTime>
  <Words>201</Words>
  <Application>Microsoft Office PowerPoint</Application>
  <PresentationFormat>全屏显示(4:3)</PresentationFormat>
  <Paragraphs>19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18810665859@163.com</dc:creator>
  <cp:lastModifiedBy>18810665859@163.com</cp:lastModifiedBy>
  <cp:revision>18</cp:revision>
  <dcterms:created xsi:type="dcterms:W3CDTF">2022-12-29T09:58:42Z</dcterms:created>
  <dcterms:modified xsi:type="dcterms:W3CDTF">2022-12-30T07:43:09Z</dcterms:modified>
</cp:coreProperties>
</file>