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57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61" r:id="rId15"/>
    <p:sldId id="259" r:id="rId16"/>
    <p:sldId id="270" r:id="rId17"/>
    <p:sldId id="271" r:id="rId18"/>
    <p:sldId id="275" r:id="rId19"/>
    <p:sldId id="258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C87BE-09A5-4016-A9A0-659F19127FAC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EAAEB-F659-4521-B944-AA5A2B7D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3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EAAEB-F659-4521-B944-AA5A2B7DFE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6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6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8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6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2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4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5722-2B39-49FC-8003-496927FEDC1D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4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2397"/>
          </a:xfrm>
        </p:spPr>
        <p:txBody>
          <a:bodyPr anchor="ctr"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64118"/>
            <a:ext cx="9144000" cy="2808922"/>
          </a:xfrm>
        </p:spPr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一、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二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三、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怎么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使用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缺陷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/>
              <a:t>五、</a:t>
            </a:r>
            <a:r>
              <a:rPr lang="en-US" altLang="zh-CN" dirty="0" smtClean="0"/>
              <a:t>GPGPU-Sim</a:t>
            </a:r>
            <a:r>
              <a:rPr lang="zh-CN" altLang="en-US" dirty="0" smtClean="0"/>
              <a:t>的</a:t>
            </a:r>
            <a:r>
              <a:rPr lang="zh-CN" altLang="en-US" dirty="0"/>
              <a:t>升级版</a:t>
            </a:r>
            <a:r>
              <a:rPr lang="en-US" altLang="zh-CN" dirty="0" err="1" smtClean="0"/>
              <a:t>Accel</a:t>
            </a:r>
            <a:r>
              <a:rPr lang="en-US" altLang="zh-CN" dirty="0" smtClean="0"/>
              <a:t>-Sim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DF69-F379-4C35-A226-92FA98EC1DAD}" type="datetime1">
              <a:rPr lang="zh-CN" altLang="en-US" smtClean="0"/>
              <a:t>2022/12/16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是时钟周期精确的：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微体系结构各部分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的时钟周期精确模型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适合研究人员使用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忽略了实际工程中的特殊情况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器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细节出处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官方教程等手册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发表的论文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的专利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的基准测试程序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多数情况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下靠猜测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7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功耗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集成了功耗评估模型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根据每个时钟周期各模块的活动情况估计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功率消耗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非常适合评估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细粒度功耗管理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机制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/>
              <a:t>通过实际</a:t>
            </a:r>
            <a:r>
              <a:rPr lang="en-US" altLang="zh-CN" dirty="0" smtClean="0"/>
              <a:t>GTX 480GPU</a:t>
            </a:r>
            <a:r>
              <a:rPr lang="zh-CN" altLang="en-US" dirty="0" smtClean="0"/>
              <a:t>的功率测量进行了验证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power_simulation_enabled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44" name="组合 43"/>
          <p:cNvGrpSpPr/>
          <p:nvPr/>
        </p:nvGrpSpPr>
        <p:grpSpPr>
          <a:xfrm>
            <a:off x="1878330" y="3777532"/>
            <a:ext cx="8303260" cy="1295400"/>
            <a:chOff x="457200" y="2438400"/>
            <a:chExt cx="8303260" cy="1295400"/>
          </a:xfrm>
        </p:grpSpPr>
        <p:sp>
          <p:nvSpPr>
            <p:cNvPr id="45" name="Right Arrow 11"/>
            <p:cNvSpPr/>
            <p:nvPr/>
          </p:nvSpPr>
          <p:spPr>
            <a:xfrm>
              <a:off x="2667000" y="2971800"/>
              <a:ext cx="1447800" cy="5334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6"/>
            <p:cNvSpPr/>
            <p:nvPr/>
          </p:nvSpPr>
          <p:spPr>
            <a:xfrm>
              <a:off x="457200" y="2590800"/>
              <a:ext cx="1905000" cy="1143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/>
                <a:t>GPGPU-</a:t>
              </a:r>
              <a:r>
                <a:rPr lang="en-CA" sz="2000" b="1" dirty="0" err="1" smtClean="0"/>
                <a:t>Sim</a:t>
              </a:r>
              <a:endParaRPr lang="en-CA" sz="2000" b="1" dirty="0" smtClean="0"/>
            </a:p>
            <a:p>
              <a:pPr algn="ctr"/>
              <a:r>
                <a:rPr lang="zh-CN" altLang="en-US" sz="2000" b="1" dirty="0" smtClean="0"/>
                <a:t>时序模型</a:t>
              </a:r>
              <a:endParaRPr lang="en-CA" sz="2000" b="1" dirty="0"/>
            </a:p>
          </p:txBody>
        </p:sp>
        <p:sp>
          <p:nvSpPr>
            <p:cNvPr id="47" name="Rectangle 8"/>
            <p:cNvSpPr/>
            <p:nvPr/>
          </p:nvSpPr>
          <p:spPr>
            <a:xfrm>
              <a:off x="2438400" y="2438400"/>
              <a:ext cx="1905000" cy="646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b="1" dirty="0"/>
                <a:t>微</a:t>
              </a:r>
              <a:r>
                <a:rPr lang="zh-CN" altLang="en-US" b="1" dirty="0" smtClean="0"/>
                <a:t>体系结构活动</a:t>
              </a:r>
              <a:endParaRPr lang="en-CA" b="1" dirty="0" smtClean="0"/>
            </a:p>
            <a:p>
              <a:pPr algn="ctr"/>
              <a:r>
                <a:rPr lang="en-CA" b="1" dirty="0" smtClean="0"/>
                <a:t>(</a:t>
              </a:r>
              <a:r>
                <a:rPr lang="zh-CN" altLang="en-US" b="1" dirty="0" smtClean="0"/>
                <a:t>性能计数器</a:t>
              </a:r>
              <a:r>
                <a:rPr lang="en-CA" b="1" dirty="0" smtClean="0"/>
                <a:t>)</a:t>
              </a:r>
              <a:endParaRPr lang="en-CA" b="1" dirty="0"/>
            </a:p>
          </p:txBody>
        </p:sp>
        <p:sp>
          <p:nvSpPr>
            <p:cNvPr id="48" name="Rectangle 12"/>
            <p:cNvSpPr/>
            <p:nvPr/>
          </p:nvSpPr>
          <p:spPr>
            <a:xfrm>
              <a:off x="4343400" y="2590800"/>
              <a:ext cx="1905000" cy="1143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/>
                <a:t>GPU </a:t>
              </a:r>
              <a:r>
                <a:rPr lang="en-CA" sz="2000" b="1" dirty="0" err="1" smtClean="0"/>
                <a:t>Wattch</a:t>
              </a:r>
              <a:endParaRPr lang="en-CA" sz="2000" b="1" dirty="0" smtClean="0"/>
            </a:p>
            <a:p>
              <a:pPr algn="ctr"/>
              <a:r>
                <a:rPr lang="zh-CN" altLang="en-US" sz="2000" b="1" dirty="0"/>
                <a:t>功耗</a:t>
              </a:r>
              <a:r>
                <a:rPr lang="zh-CN" altLang="en-US" sz="2000" b="1" dirty="0" smtClean="0"/>
                <a:t>评估模型</a:t>
              </a:r>
              <a:endParaRPr lang="en-CA" sz="2000" b="1" dirty="0" smtClean="0"/>
            </a:p>
          </p:txBody>
        </p:sp>
        <p:sp>
          <p:nvSpPr>
            <p:cNvPr id="49" name="Rectangle 13"/>
            <p:cNvSpPr/>
            <p:nvPr/>
          </p:nvSpPr>
          <p:spPr>
            <a:xfrm>
              <a:off x="6931660" y="3007667"/>
              <a:ext cx="1828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/>
                <a:t>功耗估计</a:t>
              </a:r>
              <a:endParaRPr lang="en-CA" sz="2400" b="1" dirty="0"/>
            </a:p>
          </p:txBody>
        </p:sp>
        <p:sp>
          <p:nvSpPr>
            <p:cNvPr id="50" name="Right Arrow 14"/>
            <p:cNvSpPr/>
            <p:nvPr/>
          </p:nvSpPr>
          <p:spPr>
            <a:xfrm>
              <a:off x="6400800" y="2971800"/>
              <a:ext cx="609600" cy="5334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hape 16"/>
            <p:cNvCxnSpPr>
              <a:stCxn id="49" idx="2"/>
              <a:endCxn id="46" idx="2"/>
            </p:cNvCxnSpPr>
            <p:nvPr/>
          </p:nvCxnSpPr>
          <p:spPr>
            <a:xfrm rot="5400000">
              <a:off x="4495646" y="383386"/>
              <a:ext cx="264468" cy="6436360"/>
            </a:xfrm>
            <a:prstGeom prst="bentConnector3">
              <a:avLst>
                <a:gd name="adj1" fmla="val 232538"/>
              </a:avLst>
            </a:prstGeom>
            <a:ln w="76200">
              <a:solidFill>
                <a:srgbClr val="00B0F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01594" y="5809427"/>
            <a:ext cx="1065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[1</a:t>
            </a:r>
            <a:r>
              <a:rPr lang="en-US" altLang="zh-CN" dirty="0" smtClean="0">
                <a:latin typeface="+mn-ea"/>
              </a:rPr>
              <a:t>] </a:t>
            </a:r>
            <a:r>
              <a:rPr lang="en-US" altLang="zh-CN" dirty="0" err="1" smtClean="0">
                <a:latin typeface="+mn-ea"/>
              </a:rPr>
              <a:t>Jingwen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Leng</a:t>
            </a:r>
            <a:r>
              <a:rPr lang="en-US" altLang="zh-CN" dirty="0" smtClean="0">
                <a:latin typeface="+mn-ea"/>
              </a:rPr>
              <a:t>, et al., </a:t>
            </a:r>
            <a:r>
              <a:rPr lang="en-US" altLang="zh-CN" dirty="0" err="1">
                <a:latin typeface="+mn-ea"/>
              </a:rPr>
              <a:t>GPUWattch</a:t>
            </a:r>
            <a:r>
              <a:rPr lang="en-US" altLang="zh-CN" dirty="0">
                <a:latin typeface="+mn-ea"/>
              </a:rPr>
              <a:t>: enabling energy optimizations in </a:t>
            </a:r>
            <a:r>
              <a:rPr lang="en-US" altLang="zh-CN" dirty="0" smtClean="0">
                <a:latin typeface="+mn-ea"/>
              </a:rPr>
              <a:t>GPGPUs, ISCA’13.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三、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动态链接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单步调试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性能可视化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动态链接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240655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编译成共享运行库并实现以下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API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>
                <a:solidFill>
                  <a:srgbClr val="70AC2E"/>
                </a:solidFill>
              </a:rPr>
              <a:t>libcudart.so </a:t>
            </a:r>
            <a:r>
              <a:rPr lang="en-US" altLang="zh-CN" dirty="0">
                <a:solidFill>
                  <a:srgbClr val="70AC2E"/>
                </a:solidFill>
                <a:sym typeface="Wingdings" pitchFamily="2" charset="2"/>
              </a:rPr>
              <a:t> CUDA runtime API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libOpenCL.so  </a:t>
            </a:r>
            <a:r>
              <a:rPr lang="en-US" altLang="zh-CN" dirty="0" err="1">
                <a:solidFill>
                  <a:srgbClr val="FF0000"/>
                </a:solidFill>
                <a:sym typeface="Wingdings" pitchFamily="2" charset="2"/>
              </a:rPr>
              <a:t>OpenCL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API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  <a:sym typeface="Wingdings" pitchFamily="2" charset="2"/>
              </a:rPr>
              <a:t>不支持静态链接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修改</a:t>
            </a:r>
            <a:r>
              <a:rPr lang="en-US" altLang="zh-CN" sz="28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LD_LIBRARY_PATH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执行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过程调用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实现的</a:t>
            </a:r>
            <a:r>
              <a:rPr lang="en-US" altLang="zh-CN" sz="2400" dirty="0" smtClean="0">
                <a:solidFill>
                  <a:srgbClr val="70AC2E"/>
                </a:solidFill>
              </a:rPr>
              <a:t>libcudart.so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需要</a:t>
            </a:r>
            <a:r>
              <a:rPr lang="en-US" altLang="zh-CN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配置文件、互连网络配置文件和</a:t>
            </a:r>
            <a:r>
              <a:rPr lang="en-US" altLang="zh-CN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等配置文件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/>
              <a:t>官方提供了</a:t>
            </a:r>
            <a:r>
              <a:rPr lang="en-US" altLang="zh-CN" dirty="0" smtClean="0"/>
              <a:t>SM2_GTX480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SM3_KEPLER_TITAN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SM6_TITANX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SM7_QV100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SM7_TITANV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SM75_RTX2060</a:t>
            </a:r>
            <a:r>
              <a:rPr lang="zh-CN" altLang="en-US" dirty="0" smtClean="0"/>
              <a:t>的配置文件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的体系结构配置、互联网络配置、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配置、统计信息配置等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DRAM</a:t>
            </a:r>
            <a:r>
              <a:rPr lang="zh-CN" altLang="en-US" dirty="0" smtClean="0"/>
              <a:t>存储控制器数量、时钟域频率、</a:t>
            </a:r>
            <a:r>
              <a:rPr lang="en-US" altLang="zh-CN" dirty="0" smtClean="0"/>
              <a:t>SIMT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核数量、</a:t>
            </a:r>
            <a:r>
              <a:rPr lang="en-US" altLang="zh-CN" dirty="0" smtClean="0"/>
              <a:t>SIMT</a:t>
            </a:r>
            <a:r>
              <a:rPr lang="zh-CN" altLang="en-US" dirty="0" smtClean="0"/>
              <a:t>核内的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调度器数量、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调度器发送指令速率、</a:t>
            </a:r>
            <a:r>
              <a:rPr lang="en-US" altLang="zh-CN" dirty="0" smtClean="0"/>
              <a:t> SIMT</a:t>
            </a:r>
            <a:r>
              <a:rPr lang="zh-CN" altLang="en-US" dirty="0" smtClean="0"/>
              <a:t>核最大可并发线程数、操作码延迟、各类缓存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寄存器大小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89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3727688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M=K=N=256</a:t>
            </a: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2080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: 0.059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ms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GPGPU-Sim: 21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14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1675892"/>
            <a:ext cx="66386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0.059328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0.57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3532231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RTX 2080 </a:t>
            </a:r>
            <a:r>
              <a:rPr lang="en-US" altLang="zh-CN" sz="1600" b="1" dirty="0" err="1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实测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3855988"/>
            <a:ext cx="6638681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gpgpu_simulation_time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21 sec (21 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126505 (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845 (cycle/sec)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21000.000000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6450990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1" y="1103794"/>
            <a:ext cx="6638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wmma::mma_sync(d_frag, a_frag, b_frag, c_frag);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3727688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M=K=N=1024</a:t>
            </a: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2080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: 0.616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ms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GPGPU-Sim: 780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1675892"/>
            <a:ext cx="66386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0.615872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3.49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3532231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RTX 2080 </a:t>
            </a:r>
            <a:r>
              <a:rPr lang="en-US" altLang="zh-CN" sz="1600" b="1" dirty="0" err="1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实测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3855988"/>
            <a:ext cx="6638681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gpgpu_simulation_time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13 min, 1 sec (781 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224460 (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207 (cycle/sec)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780000.000000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6450990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1" y="1103794"/>
            <a:ext cx="6638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wmma::mma_sync(d_frag, a_frag, b_frag, c_frag);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单步调试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开发了单步调试工具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在执行过程中通过环境变量访问运行状态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笨拙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开发了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debug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工具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GDB Macro—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灵活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4283986" y="575717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0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记分牌状态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1176572" y="2641868"/>
            <a:ext cx="9339028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GPGPU-Sim Cycle 2: SCOREBOARD - Core 0 - Reserved Register - warp:1, reg: 1594</a:t>
            </a:r>
          </a:p>
          <a:p>
            <a:r>
              <a:rPr lang="zh-CN" altLang="en-US" sz="1600" dirty="0" smtClean="0"/>
              <a:t>GPGPU-Sim Cycle 2: SCOREBOARD - Core 0 - Reserved register - warp:1, reg: 1594</a:t>
            </a:r>
          </a:p>
          <a:p>
            <a:r>
              <a:rPr lang="zh-CN" altLang="en-US" sz="1600" dirty="0" smtClean="0"/>
              <a:t>GPGPU-Sim Cycle 2: SCOREBOARD - Core 0 - New longopreg marked - warp:1, reg: 1594</a:t>
            </a:r>
          </a:p>
          <a:p>
            <a:r>
              <a:rPr lang="zh-CN" altLang="en-US" sz="1600" dirty="0" smtClean="0"/>
              <a:t>GPGPU-Sim Cycle 2: SCOREBOARD - Core 0 - Reserved Register - warp:2, reg: 1594</a:t>
            </a:r>
          </a:p>
          <a:p>
            <a:r>
              <a:rPr lang="zh-CN" altLang="en-US" sz="1600" dirty="0" smtClean="0"/>
              <a:t>GPGPU-Sim Cycle 2: SCOREBOARD - Core 0 - Reserved register - warp:2, reg: 1594</a:t>
            </a:r>
          </a:p>
          <a:p>
            <a:r>
              <a:rPr lang="zh-CN" altLang="en-US" sz="1600" dirty="0" smtClean="0"/>
              <a:t>GPGPU-Sim Cycle 2: SCOREBOARD - Core 0 - New longopreg marked - warp:2, reg: 1594</a:t>
            </a:r>
          </a:p>
          <a:p>
            <a:r>
              <a:rPr lang="zh-CN" altLang="en-US" sz="1600" dirty="0" smtClean="0"/>
              <a:t>GPGPU-Sim Cycle 2: SCOREBOARD - Core 0 - Reserved Register - warp:3, reg: 1594</a:t>
            </a:r>
          </a:p>
          <a:p>
            <a:r>
              <a:rPr lang="zh-CN" altLang="en-US" sz="1600" dirty="0" smtClean="0"/>
              <a:t>GPGPU-Sim Cycle 2: SCOREBOARD - Core 0 - Reserved register - warp:3, reg: 1594</a:t>
            </a:r>
          </a:p>
          <a:p>
            <a:r>
              <a:rPr lang="zh-CN" altLang="en-US" sz="1600" dirty="0" smtClean="0"/>
              <a:t>GPGPU-Sim Cycle 2: SCOREBOARD - Core 0 - New longopreg marked - warp:3, reg: 1594</a:t>
            </a:r>
          </a:p>
          <a:p>
            <a:r>
              <a:rPr lang="zh-CN" altLang="en-US" sz="1600" dirty="0" smtClean="0"/>
              <a:t>GPGPU-Sim Cycle 3: SCOREBOARD - Core 0 - Reserved Register - warp:6, reg: 1594</a:t>
            </a:r>
          </a:p>
          <a:p>
            <a:r>
              <a:rPr lang="zh-CN" altLang="en-US" sz="1600" dirty="0" smtClean="0"/>
              <a:t>GPGPU-Sim Cycle 3: SCOREBOARD - Core 0 - Reserved register - warp:6, reg: 1594</a:t>
            </a:r>
          </a:p>
          <a:p>
            <a:r>
              <a:rPr lang="zh-CN" altLang="en-US" sz="1600" dirty="0" smtClean="0"/>
              <a:t>GPGPU-Sim Cycle 3: SCOREBOARD - Core 0 - New longopreg marked - warp:6, reg: 1594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47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集成了可视化性能分析工具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AerialVision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visualizer_enabled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06" y="3189941"/>
            <a:ext cx="6056894" cy="3095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性能可视化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3208633"/>
            <a:ext cx="5572166" cy="30765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1368714" y="6174292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全局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IPC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和平均存储队列占用率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7048500" y="6174292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动态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Warp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数量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49831"/>
          <a:stretch/>
        </p:blipFill>
        <p:spPr>
          <a:xfrm>
            <a:off x="406401" y="2003769"/>
            <a:ext cx="5495965" cy="1323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50168"/>
          <a:stretch/>
        </p:blipFill>
        <p:spPr>
          <a:xfrm>
            <a:off x="5978567" y="2003294"/>
            <a:ext cx="5495965" cy="131477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8114" y="6477340"/>
            <a:ext cx="11114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/>
              <a:t>Aaron Ariel</a:t>
            </a:r>
            <a:r>
              <a:rPr lang="en-US" altLang="zh-CN" dirty="0" smtClean="0"/>
              <a:t>, et al., Visualizing Complex Dynamics in Many-Core Accelerator Architectures, ISPASS’10.</a:t>
            </a:r>
          </a:p>
        </p:txBody>
      </p:sp>
    </p:spTree>
    <p:extLst>
      <p:ext uri="{BB962C8B-B14F-4D97-AF65-F5344CB8AC3E}">
        <p14:creationId xmlns:p14="http://schemas.microsoft.com/office/powerpoint/2010/main" val="36632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模拟的缺陷</a:t>
            </a:r>
            <a:endParaRPr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模拟的缺点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0516926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无法模拟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接口传输数据的时间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必须动态链接：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cudart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shared</a:t>
            </a: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提供了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 Runtime API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，编译成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动态库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仿真时要用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替换掉本机的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支持功耗评估，不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支持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面积评估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集成了功耗评估模型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代码量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大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串行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模拟，速度慢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一、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五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的升级版</a:t>
            </a:r>
            <a:r>
              <a:rPr lang="en-US" altLang="zh-CN" sz="40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硬件架构每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1~2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年更换一次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21</a:t>
            </a:fld>
            <a:endParaRPr lang="en-US"/>
          </a:p>
        </p:txBody>
      </p:sp>
      <p:cxnSp>
        <p:nvCxnSpPr>
          <p:cNvPr id="103" name="Straight Connector 4">
            <a:extLst>
              <a:ext uri="{FF2B5EF4-FFF2-40B4-BE49-F238E27FC236}">
                <a16:creationId xmlns:a16="http://schemas.microsoft.com/office/drawing/2014/main" id="{BC3D8D62-4B82-4392-B97C-C423D325448E}"/>
              </a:ext>
            </a:extLst>
          </p:cNvPr>
          <p:cNvCxnSpPr>
            <a:cxnSpLocks/>
          </p:cNvCxnSpPr>
          <p:nvPr/>
        </p:nvCxnSpPr>
        <p:spPr>
          <a:xfrm>
            <a:off x="981426" y="3981688"/>
            <a:ext cx="10628122" cy="229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5">
            <a:extLst>
              <a:ext uri="{FF2B5EF4-FFF2-40B4-BE49-F238E27FC236}">
                <a16:creationId xmlns:a16="http://schemas.microsoft.com/office/drawing/2014/main" id="{008FCF2B-6787-4BA0-B2ED-7B1EEF3C28E2}"/>
              </a:ext>
            </a:extLst>
          </p:cNvPr>
          <p:cNvSpPr txBox="1"/>
          <p:nvPr/>
        </p:nvSpPr>
        <p:spPr>
          <a:xfrm>
            <a:off x="1352746" y="3655724"/>
            <a:ext cx="2091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2009</a:t>
            </a:r>
          </a:p>
        </p:txBody>
      </p:sp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4C6C9976-7B1B-4F6D-AF20-7AA528BF29FA}"/>
              </a:ext>
            </a:extLst>
          </p:cNvPr>
          <p:cNvCxnSpPr>
            <a:cxnSpLocks/>
          </p:cNvCxnSpPr>
          <p:nvPr/>
        </p:nvCxnSpPr>
        <p:spPr>
          <a:xfrm flipV="1">
            <a:off x="1604834" y="4033735"/>
            <a:ext cx="0" cy="7541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8">
            <a:extLst>
              <a:ext uri="{FF2B5EF4-FFF2-40B4-BE49-F238E27FC236}">
                <a16:creationId xmlns:a16="http://schemas.microsoft.com/office/drawing/2014/main" id="{A070BB41-567D-4C68-8146-6724CE16C969}"/>
              </a:ext>
            </a:extLst>
          </p:cNvPr>
          <p:cNvSpPr txBox="1"/>
          <p:nvPr/>
        </p:nvSpPr>
        <p:spPr>
          <a:xfrm>
            <a:off x="758608" y="5442924"/>
            <a:ext cx="1800551" cy="723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Fermi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sm20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Caches/Atomics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Dual warp scheduler</a:t>
            </a:r>
          </a:p>
        </p:txBody>
      </p:sp>
      <p:sp>
        <p:nvSpPr>
          <p:cNvPr id="107" name="TextBox 9">
            <a:extLst>
              <a:ext uri="{FF2B5EF4-FFF2-40B4-BE49-F238E27FC236}">
                <a16:creationId xmlns:a16="http://schemas.microsoft.com/office/drawing/2014/main" id="{70EB9DAE-781E-4CE5-9FC5-D0D14E13D179}"/>
              </a:ext>
            </a:extLst>
          </p:cNvPr>
          <p:cNvSpPr txBox="1"/>
          <p:nvPr/>
        </p:nvSpPr>
        <p:spPr>
          <a:xfrm>
            <a:off x="2337510" y="3652499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2011</a:t>
            </a:r>
          </a:p>
        </p:txBody>
      </p:sp>
      <p:sp>
        <p:nvSpPr>
          <p:cNvPr id="108" name="TextBox 10">
            <a:extLst>
              <a:ext uri="{FF2B5EF4-FFF2-40B4-BE49-F238E27FC236}">
                <a16:creationId xmlns:a16="http://schemas.microsoft.com/office/drawing/2014/main" id="{368C7E9B-C4D2-4B3E-B688-492BD371DA50}"/>
              </a:ext>
            </a:extLst>
          </p:cNvPr>
          <p:cNvSpPr txBox="1"/>
          <p:nvPr/>
        </p:nvSpPr>
        <p:spPr>
          <a:xfrm>
            <a:off x="3658258" y="3652499"/>
            <a:ext cx="124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2013</a:t>
            </a:r>
          </a:p>
        </p:txBody>
      </p:sp>
      <p:sp>
        <p:nvSpPr>
          <p:cNvPr id="109" name="TextBox 12">
            <a:extLst>
              <a:ext uri="{FF2B5EF4-FFF2-40B4-BE49-F238E27FC236}">
                <a16:creationId xmlns:a16="http://schemas.microsoft.com/office/drawing/2014/main" id="{06A82287-6AF5-479D-A3A5-6F569714CE2D}"/>
              </a:ext>
            </a:extLst>
          </p:cNvPr>
          <p:cNvSpPr txBox="1"/>
          <p:nvPr/>
        </p:nvSpPr>
        <p:spPr>
          <a:xfrm>
            <a:off x="5046793" y="3659282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2015</a:t>
            </a:r>
          </a:p>
        </p:txBody>
      </p:sp>
      <p:sp>
        <p:nvSpPr>
          <p:cNvPr id="110" name="TextBox 13">
            <a:extLst>
              <a:ext uri="{FF2B5EF4-FFF2-40B4-BE49-F238E27FC236}">
                <a16:creationId xmlns:a16="http://schemas.microsoft.com/office/drawing/2014/main" id="{6D0920F8-23DF-4099-92FE-6E5C16874C1E}"/>
              </a:ext>
            </a:extLst>
          </p:cNvPr>
          <p:cNvSpPr txBox="1"/>
          <p:nvPr/>
        </p:nvSpPr>
        <p:spPr>
          <a:xfrm>
            <a:off x="6594301" y="3659854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2017</a:t>
            </a:r>
          </a:p>
        </p:txBody>
      </p:sp>
      <p:sp>
        <p:nvSpPr>
          <p:cNvPr id="111" name="TextBox 15">
            <a:extLst>
              <a:ext uri="{FF2B5EF4-FFF2-40B4-BE49-F238E27FC236}">
                <a16:creationId xmlns:a16="http://schemas.microsoft.com/office/drawing/2014/main" id="{63C29BDC-45AE-4E48-BCBB-0E1F6DE50B6C}"/>
              </a:ext>
            </a:extLst>
          </p:cNvPr>
          <p:cNvSpPr txBox="1"/>
          <p:nvPr/>
        </p:nvSpPr>
        <p:spPr>
          <a:xfrm>
            <a:off x="7819912" y="3667543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2019</a:t>
            </a:r>
          </a:p>
        </p:txBody>
      </p:sp>
      <p:sp>
        <p:nvSpPr>
          <p:cNvPr id="112" name="TextBox 16">
            <a:extLst>
              <a:ext uri="{FF2B5EF4-FFF2-40B4-BE49-F238E27FC236}">
                <a16:creationId xmlns:a16="http://schemas.microsoft.com/office/drawing/2014/main" id="{94523F6E-9566-484B-AD69-142EC9A577EA}"/>
              </a:ext>
            </a:extLst>
          </p:cNvPr>
          <p:cNvSpPr txBox="1"/>
          <p:nvPr/>
        </p:nvSpPr>
        <p:spPr>
          <a:xfrm>
            <a:off x="9320328" y="3658325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2021</a:t>
            </a:r>
          </a:p>
        </p:txBody>
      </p: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B5B8853E-2A72-46A7-90F8-8E0F8A1D624E}"/>
              </a:ext>
            </a:extLst>
          </p:cNvPr>
          <p:cNvCxnSpPr>
            <a:cxnSpLocks/>
          </p:cNvCxnSpPr>
          <p:nvPr/>
        </p:nvCxnSpPr>
        <p:spPr>
          <a:xfrm>
            <a:off x="2838779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8">
            <a:extLst>
              <a:ext uri="{FF2B5EF4-FFF2-40B4-BE49-F238E27FC236}">
                <a16:creationId xmlns:a16="http://schemas.microsoft.com/office/drawing/2014/main" id="{A11DC21A-0B48-4C46-9ADD-8554BFC77DB5}"/>
              </a:ext>
            </a:extLst>
          </p:cNvPr>
          <p:cNvSpPr txBox="1"/>
          <p:nvPr/>
        </p:nvSpPr>
        <p:spPr>
          <a:xfrm>
            <a:off x="2048663" y="2118474"/>
            <a:ext cx="40145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         </a:t>
            </a:r>
            <a:r>
              <a:rPr lang="en-US" sz="1100" b="1" dirty="0">
                <a:solidFill>
                  <a:schemeClr val="accent1"/>
                </a:solidFill>
              </a:rPr>
              <a:t>Kepler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sm30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DP unit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Dynamic Parallelism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Dual issue</a:t>
            </a:r>
          </a:p>
        </p:txBody>
      </p:sp>
      <p:cxnSp>
        <p:nvCxnSpPr>
          <p:cNvPr id="115" name="Straight Arrow Connector 19">
            <a:extLst>
              <a:ext uri="{FF2B5EF4-FFF2-40B4-BE49-F238E27FC236}">
                <a16:creationId xmlns:a16="http://schemas.microsoft.com/office/drawing/2014/main" id="{6B2A85FD-ACD0-45ED-B2AB-98D4924D68AC}"/>
              </a:ext>
            </a:extLst>
          </p:cNvPr>
          <p:cNvCxnSpPr>
            <a:cxnSpLocks/>
          </p:cNvCxnSpPr>
          <p:nvPr/>
        </p:nvCxnSpPr>
        <p:spPr>
          <a:xfrm flipV="1">
            <a:off x="3909647" y="4078537"/>
            <a:ext cx="0" cy="847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0">
            <a:extLst>
              <a:ext uri="{FF2B5EF4-FFF2-40B4-BE49-F238E27FC236}">
                <a16:creationId xmlns:a16="http://schemas.microsoft.com/office/drawing/2014/main" id="{63620C97-1789-41CF-A68A-7391657C40C8}"/>
              </a:ext>
            </a:extLst>
          </p:cNvPr>
          <p:cNvSpPr txBox="1"/>
          <p:nvPr/>
        </p:nvSpPr>
        <p:spPr>
          <a:xfrm>
            <a:off x="3142580" y="5614577"/>
            <a:ext cx="16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Maxwell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sm50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Subcore</a:t>
            </a:r>
            <a:r>
              <a:rPr lang="en-US" sz="1000" b="1" dirty="0"/>
              <a:t> model</a:t>
            </a:r>
          </a:p>
        </p:txBody>
      </p: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FA00228B-DF33-48E1-ACAA-FC9490569C94}"/>
              </a:ext>
            </a:extLst>
          </p:cNvPr>
          <p:cNvCxnSpPr>
            <a:cxnSpLocks/>
          </p:cNvCxnSpPr>
          <p:nvPr/>
        </p:nvCxnSpPr>
        <p:spPr>
          <a:xfrm>
            <a:off x="5559886" y="3084903"/>
            <a:ext cx="0" cy="835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2">
            <a:extLst>
              <a:ext uri="{FF2B5EF4-FFF2-40B4-BE49-F238E27FC236}">
                <a16:creationId xmlns:a16="http://schemas.microsoft.com/office/drawing/2014/main" id="{417513F1-0625-463E-9573-1CFF73B9CAB7}"/>
              </a:ext>
            </a:extLst>
          </p:cNvPr>
          <p:cNvSpPr txBox="1"/>
          <p:nvPr/>
        </p:nvSpPr>
        <p:spPr>
          <a:xfrm>
            <a:off x="4559564" y="1897028"/>
            <a:ext cx="303815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          </a:t>
            </a:r>
            <a:r>
              <a:rPr lang="en-US" sz="1100" b="1" dirty="0">
                <a:solidFill>
                  <a:schemeClr val="accent1"/>
                </a:solidFill>
              </a:rPr>
              <a:t>Pascal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Unified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HBM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FP16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Streaming l1 cache</a:t>
            </a:r>
          </a:p>
        </p:txBody>
      </p:sp>
      <p:cxnSp>
        <p:nvCxnSpPr>
          <p:cNvPr id="119" name="Straight Arrow Connector 23">
            <a:extLst>
              <a:ext uri="{FF2B5EF4-FFF2-40B4-BE49-F238E27FC236}">
                <a16:creationId xmlns:a16="http://schemas.microsoft.com/office/drawing/2014/main" id="{0CA8ED73-9666-4FC8-9821-6160F93D4F9D}"/>
              </a:ext>
            </a:extLst>
          </p:cNvPr>
          <p:cNvCxnSpPr>
            <a:cxnSpLocks/>
          </p:cNvCxnSpPr>
          <p:nvPr/>
        </p:nvCxnSpPr>
        <p:spPr>
          <a:xfrm flipV="1">
            <a:off x="6860948" y="4128664"/>
            <a:ext cx="1" cy="806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25">
            <a:extLst>
              <a:ext uri="{FF2B5EF4-FFF2-40B4-BE49-F238E27FC236}">
                <a16:creationId xmlns:a16="http://schemas.microsoft.com/office/drawing/2014/main" id="{DE998F36-A6D9-4066-A4B5-448F2F8BA936}"/>
              </a:ext>
            </a:extLst>
          </p:cNvPr>
          <p:cNvCxnSpPr>
            <a:cxnSpLocks/>
          </p:cNvCxnSpPr>
          <p:nvPr/>
        </p:nvCxnSpPr>
        <p:spPr>
          <a:xfrm>
            <a:off x="8342032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2A387AB0-95BC-469D-9636-B075399CD155}"/>
              </a:ext>
            </a:extLst>
          </p:cNvPr>
          <p:cNvCxnSpPr>
            <a:cxnSpLocks/>
          </p:cNvCxnSpPr>
          <p:nvPr/>
        </p:nvCxnSpPr>
        <p:spPr>
          <a:xfrm flipH="1" flipV="1">
            <a:off x="9607485" y="4128108"/>
            <a:ext cx="22878" cy="7482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28">
            <a:extLst>
              <a:ext uri="{FF2B5EF4-FFF2-40B4-BE49-F238E27FC236}">
                <a16:creationId xmlns:a16="http://schemas.microsoft.com/office/drawing/2014/main" id="{AF9BD798-1510-4623-B5CC-906F3D5E614C}"/>
              </a:ext>
            </a:extLst>
          </p:cNvPr>
          <p:cNvSpPr txBox="1"/>
          <p:nvPr/>
        </p:nvSpPr>
        <p:spPr>
          <a:xfrm>
            <a:off x="8663380" y="5599187"/>
            <a:ext cx="204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Ampere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sm80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Sparse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Asynchronous copy and barriers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HBM2</a:t>
            </a:r>
          </a:p>
          <a:p>
            <a:endParaRPr lang="en-US" sz="1100" b="1" dirty="0"/>
          </a:p>
        </p:txBody>
      </p:sp>
      <p:sp>
        <p:nvSpPr>
          <p:cNvPr id="123" name="TextBox 78">
            <a:extLst>
              <a:ext uri="{FF2B5EF4-FFF2-40B4-BE49-F238E27FC236}">
                <a16:creationId xmlns:a16="http://schemas.microsoft.com/office/drawing/2014/main" id="{3807C62B-5030-467E-BE57-5F792AAF583E}"/>
              </a:ext>
            </a:extLst>
          </p:cNvPr>
          <p:cNvSpPr txBox="1"/>
          <p:nvPr/>
        </p:nvSpPr>
        <p:spPr>
          <a:xfrm>
            <a:off x="5811192" y="5536296"/>
            <a:ext cx="22839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Volta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sm70 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Scoped synchronization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Tensor cores &amp; INT unit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Independent threads SIMT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Cooperative Groups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Unified adaptive cache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124" name="TextBox 81">
            <a:extLst>
              <a:ext uri="{FF2B5EF4-FFF2-40B4-BE49-F238E27FC236}">
                <a16:creationId xmlns:a16="http://schemas.microsoft.com/office/drawing/2014/main" id="{192BA0FE-0F20-458A-AB1A-6DB63877814A}"/>
              </a:ext>
            </a:extLst>
          </p:cNvPr>
          <p:cNvSpPr txBox="1"/>
          <p:nvPr/>
        </p:nvSpPr>
        <p:spPr>
          <a:xfrm>
            <a:off x="7553269" y="2163926"/>
            <a:ext cx="17170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New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RT-cores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UDP cores</a:t>
            </a:r>
          </a:p>
        </p:txBody>
      </p:sp>
      <p:pic>
        <p:nvPicPr>
          <p:cNvPr id="125" name="Picture 2" descr="Pascal (microarchitecture) - Wikipedia">
            <a:extLst>
              <a:ext uri="{FF2B5EF4-FFF2-40B4-BE49-F238E27FC236}">
                <a16:creationId xmlns:a16="http://schemas.microsoft.com/office/drawing/2014/main" id="{AA944064-6DC0-45C0-82E5-D1ED0B69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2" y="1068000"/>
            <a:ext cx="1204272" cy="8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NVIDIA Waves Goodbye to Their Fermi Graphics Cards | TechPowerUp">
            <a:extLst>
              <a:ext uri="{FF2B5EF4-FFF2-40B4-BE49-F238E27FC236}">
                <a16:creationId xmlns:a16="http://schemas.microsoft.com/office/drawing/2014/main" id="{353DE8D5-7934-4383-8BAA-D8ED4527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50" y="4846769"/>
            <a:ext cx="949368" cy="5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6" descr="Nvidia brings Kepler to the masses with $229 GTX 660 - ExtremeTech">
            <a:extLst>
              <a:ext uri="{FF2B5EF4-FFF2-40B4-BE49-F238E27FC236}">
                <a16:creationId xmlns:a16="http://schemas.microsoft.com/office/drawing/2014/main" id="{995ACD29-BEA7-4AEC-91E4-A8323BB2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80" y="1548704"/>
            <a:ext cx="1115416" cy="61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>
            <a:extLst>
              <a:ext uri="{FF2B5EF4-FFF2-40B4-BE49-F238E27FC236}">
                <a16:creationId xmlns:a16="http://schemas.microsoft.com/office/drawing/2014/main" id="{45F1ADDF-48DD-475C-86A1-9D8C2B89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44" y="4744549"/>
            <a:ext cx="1342576" cy="7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PNY GeForce GTX 670 Graphics Card VCGGTX670XPB: Amazon.in ...">
            <a:extLst>
              <a:ext uri="{FF2B5EF4-FFF2-40B4-BE49-F238E27FC236}">
                <a16:creationId xmlns:a16="http://schemas.microsoft.com/office/drawing/2014/main" id="{D27A2435-6F72-4271-9FA4-0298DD2A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22" y="4767192"/>
            <a:ext cx="1005370" cy="8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4">
            <a:extLst>
              <a:ext uri="{FF2B5EF4-FFF2-40B4-BE49-F238E27FC236}">
                <a16:creationId xmlns:a16="http://schemas.microsoft.com/office/drawing/2014/main" id="{B4A5CB3E-3F12-4668-A62B-7366FB9C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99" y="1068000"/>
            <a:ext cx="1121866" cy="11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Straight Arrow Connector 96">
            <a:extLst>
              <a:ext uri="{FF2B5EF4-FFF2-40B4-BE49-F238E27FC236}">
                <a16:creationId xmlns:a16="http://schemas.microsoft.com/office/drawing/2014/main" id="{08420169-2EEC-47B0-9055-6DC799082C00}"/>
              </a:ext>
            </a:extLst>
          </p:cNvPr>
          <p:cNvCxnSpPr>
            <a:cxnSpLocks/>
          </p:cNvCxnSpPr>
          <p:nvPr/>
        </p:nvCxnSpPr>
        <p:spPr>
          <a:xfrm>
            <a:off x="10659180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7">
            <a:extLst>
              <a:ext uri="{FF2B5EF4-FFF2-40B4-BE49-F238E27FC236}">
                <a16:creationId xmlns:a16="http://schemas.microsoft.com/office/drawing/2014/main" id="{B773B4DE-D404-405B-B545-B4E6C08281B4}"/>
              </a:ext>
            </a:extLst>
          </p:cNvPr>
          <p:cNvSpPr txBox="1"/>
          <p:nvPr/>
        </p:nvSpPr>
        <p:spPr>
          <a:xfrm>
            <a:off x="9825024" y="1835178"/>
            <a:ext cx="17848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Hopper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err="1" smtClean="0"/>
              <a:t>mISA</a:t>
            </a:r>
            <a:r>
              <a:rPr lang="en-US" altLang="zh-CN" sz="1100" b="1" dirty="0" smtClean="0"/>
              <a:t> sm90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FP8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Transformer Engine</a:t>
            </a:r>
            <a:endParaRPr lang="en-US" altLang="zh-CN" sz="11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</a:t>
            </a:r>
            <a:r>
              <a:rPr lang="en-US" altLang="zh-CN" sz="1100" b="1" dirty="0" err="1" smtClean="0"/>
              <a:t>NVLink</a:t>
            </a:r>
            <a:endParaRPr lang="en-US" altLang="zh-CN" sz="11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</a:t>
            </a:r>
            <a:r>
              <a:rPr lang="en-US" altLang="zh-CN" sz="1100" b="1" dirty="0" err="1" smtClean="0"/>
              <a:t>NVSwitch</a:t>
            </a:r>
            <a:endParaRPr lang="en-US" altLang="zh-CN" sz="1100" b="1" dirty="0"/>
          </a:p>
        </p:txBody>
      </p:sp>
      <p:pic>
        <p:nvPicPr>
          <p:cNvPr id="1026" name="Picture 2" descr="A100 GPU 的图像结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1" b="11466"/>
          <a:stretch/>
        </p:blipFill>
        <p:spPr bwMode="auto">
          <a:xfrm>
            <a:off x="8974626" y="4787888"/>
            <a:ext cx="128859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2" y="905140"/>
            <a:ext cx="1299570" cy="9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6">
            <a:extLst>
              <a:ext uri="{FF2B5EF4-FFF2-40B4-BE49-F238E27FC236}">
                <a16:creationId xmlns:a16="http://schemas.microsoft.com/office/drawing/2014/main" id="{94523F6E-9566-484B-AD69-142EC9A577EA}"/>
              </a:ext>
            </a:extLst>
          </p:cNvPr>
          <p:cNvSpPr txBox="1"/>
          <p:nvPr/>
        </p:nvSpPr>
        <p:spPr>
          <a:xfrm>
            <a:off x="10107873" y="3666706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2022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325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当前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缺点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0516926" cy="54844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指令集架构抽象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硬件使用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指令集，在运行时实时编译将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vISA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转换为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不提供给用户编程指导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但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CUDNN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和</a:t>
            </a:r>
            <a:r>
              <a:rPr lang="en-US" altLang="zh-CN" sz="2200" dirty="0" err="1">
                <a:latin typeface="苹方 常规" panose="020B0300000000000000" pitchFamily="34" charset="-122"/>
                <a:ea typeface="苹方 常规" panose="020B0300000000000000" pitchFamily="34" charset="-122"/>
              </a:rPr>
              <a:t>CuBLAS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是官方通过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手工调优，需要支持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硬件变化太快，支持所有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模拟工程量大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不详细的性能模型没有持续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充分验证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随着模拟器细节的提升，并与工业界保持同步，高效的方案可能变化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模拟器开发前期确定的最优方案，可能随着模拟器的细节提升变得不高效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模拟器开发前期确定的次优方案，可能随着模拟器的细节提升变得更高效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动机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研究人员如何每年半快速模拟一个新的、通常没有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指导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？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一旦功能正确，如何对硬件架构的更改检测和建模？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什么可持续的、严格的验证机制，来确保新的模拟器仍与工业设计接近？</a:t>
            </a:r>
          </a:p>
          <a:p>
            <a:pPr lvl="1"/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en-US" altLang="zh-CN" sz="2400" dirty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的整体结构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1006" y="1009274"/>
            <a:ext cx="11312823" cy="5066444"/>
            <a:chOff x="1380857" y="2739945"/>
            <a:chExt cx="14798308" cy="7113674"/>
          </a:xfrm>
        </p:grpSpPr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8A6E987C-861B-4EF7-8D9C-3C823AD892FC}"/>
                </a:ext>
              </a:extLst>
            </p:cNvPr>
            <p:cNvSpPr/>
            <p:nvPr/>
          </p:nvSpPr>
          <p:spPr>
            <a:xfrm>
              <a:off x="9405902" y="5662714"/>
              <a:ext cx="771608" cy="1079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EF8E6FEE-002F-49E7-82A1-CF0D7E7E21FE}"/>
                </a:ext>
              </a:extLst>
            </p:cNvPr>
            <p:cNvSpPr/>
            <p:nvPr/>
          </p:nvSpPr>
          <p:spPr>
            <a:xfrm>
              <a:off x="2739806" y="4355600"/>
              <a:ext cx="2584770" cy="1066939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(“FADD”, FPU)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(“IADD”, INT)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</p:txBody>
        </p:sp>
        <p:sp>
          <p:nvSpPr>
            <p:cNvPr id="51" name="TextBox 8">
              <a:extLst>
                <a:ext uri="{FF2B5EF4-FFF2-40B4-BE49-F238E27FC236}">
                  <a16:creationId xmlns:a16="http://schemas.microsoft.com/office/drawing/2014/main" id="{33FCEF36-254E-4057-A00C-5CA26FA76938}"/>
                </a:ext>
              </a:extLst>
            </p:cNvPr>
            <p:cNvSpPr txBox="1"/>
            <p:nvPr/>
          </p:nvSpPr>
          <p:spPr>
            <a:xfrm>
              <a:off x="2739806" y="3860382"/>
              <a:ext cx="258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ISA Def file</a:t>
              </a:r>
            </a:p>
          </p:txBody>
        </p:sp>
        <p:sp>
          <p:nvSpPr>
            <p:cNvPr id="52" name="AutoShape 2" descr="HPE NVIDIA Tesla T4 16GB Computational Accelerator">
              <a:extLst>
                <a:ext uri="{FF2B5EF4-FFF2-40B4-BE49-F238E27FC236}">
                  <a16:creationId xmlns:a16="http://schemas.microsoft.com/office/drawing/2014/main" id="{39C75CC5-A856-4158-8E70-A87B304408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23986" y="61734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b="1"/>
            </a:p>
          </p:txBody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EDDA69B1-7FC4-4C2A-830A-0C9335AEC911}"/>
                </a:ext>
              </a:extLst>
            </p:cNvPr>
            <p:cNvSpPr txBox="1"/>
            <p:nvPr/>
          </p:nvSpPr>
          <p:spPr>
            <a:xfrm>
              <a:off x="1716039" y="9421477"/>
              <a:ext cx="946116" cy="432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新硬件</a:t>
              </a:r>
              <a:endParaRPr lang="en-US" sz="1400" b="1" dirty="0"/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42C5AC48-673F-425A-B60C-46944CD1FE44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136175" y="7966371"/>
              <a:ext cx="837287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13">
              <a:extLst>
                <a:ext uri="{FF2B5EF4-FFF2-40B4-BE49-F238E27FC236}">
                  <a16:creationId xmlns:a16="http://schemas.microsoft.com/office/drawing/2014/main" id="{43416C58-175A-4B96-8B26-99A650D194FE}"/>
                </a:ext>
              </a:extLst>
            </p:cNvPr>
            <p:cNvSpPr/>
            <p:nvPr/>
          </p:nvSpPr>
          <p:spPr>
            <a:xfrm>
              <a:off x="3973462" y="7421474"/>
              <a:ext cx="1567749" cy="111637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参数调整器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C45E125B-447F-4433-BDE7-3A278A9A801C}"/>
                </a:ext>
              </a:extLst>
            </p:cNvPr>
            <p:cNvSpPr/>
            <p:nvPr/>
          </p:nvSpPr>
          <p:spPr>
            <a:xfrm>
              <a:off x="10324979" y="7498465"/>
              <a:ext cx="1086741" cy="93581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配置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文件</a:t>
              </a:r>
              <a:endParaRPr lang="en-US" sz="1400" b="1" dirty="0"/>
            </a:p>
          </p:txBody>
        </p:sp>
        <p:cxnSp>
          <p:nvCxnSpPr>
            <p:cNvPr id="57" name="Straight Arrow Connector 16">
              <a:extLst>
                <a:ext uri="{FF2B5EF4-FFF2-40B4-BE49-F238E27FC236}">
                  <a16:creationId xmlns:a16="http://schemas.microsoft.com/office/drawing/2014/main" id="{0A393874-02DB-42F6-9B6C-404518041EA3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012794" y="3239225"/>
              <a:ext cx="4829034" cy="690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9AC2F490-1440-4B63-B081-F9BC738692B8}"/>
                </a:ext>
              </a:extLst>
            </p:cNvPr>
            <p:cNvSpPr/>
            <p:nvPr/>
          </p:nvSpPr>
          <p:spPr>
            <a:xfrm>
              <a:off x="6841828" y="2739945"/>
              <a:ext cx="2386957" cy="10123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Accel</a:t>
              </a:r>
              <a:r>
                <a:rPr lang="en-US" sz="1400" b="1" dirty="0">
                  <a:solidFill>
                    <a:schemeClr val="tx1"/>
                  </a:solidFill>
                </a:rPr>
                <a:t>-Sim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Tracer</a:t>
              </a: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解析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二进制文件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18">
              <a:extLst>
                <a:ext uri="{FF2B5EF4-FFF2-40B4-BE49-F238E27FC236}">
                  <a16:creationId xmlns:a16="http://schemas.microsoft.com/office/drawing/2014/main" id="{43EF5E0B-2DDB-4C0A-B007-28251BE999E5}"/>
                </a:ext>
              </a:extLst>
            </p:cNvPr>
            <p:cNvCxnSpPr>
              <a:cxnSpLocks/>
              <a:stCxn id="85" idx="0"/>
              <a:endCxn id="55" idx="2"/>
            </p:cNvCxnSpPr>
            <p:nvPr/>
          </p:nvCxnSpPr>
          <p:spPr>
            <a:xfrm flipV="1">
              <a:off x="4757336" y="8537850"/>
              <a:ext cx="1" cy="431985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9">
              <a:extLst>
                <a:ext uri="{FF2B5EF4-FFF2-40B4-BE49-F238E27FC236}">
                  <a16:creationId xmlns:a16="http://schemas.microsoft.com/office/drawing/2014/main" id="{0B0D67B2-8F91-4D04-B9A4-611E499FB4CC}"/>
                </a:ext>
              </a:extLst>
            </p:cNvPr>
            <p:cNvCxnSpPr>
              <a:cxnSpLocks/>
              <a:stCxn id="58" idx="2"/>
              <a:endCxn id="90" idx="0"/>
            </p:cNvCxnSpPr>
            <p:nvPr/>
          </p:nvCxnSpPr>
          <p:spPr>
            <a:xfrm>
              <a:off x="8035307" y="3752308"/>
              <a:ext cx="4896" cy="48287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C1B48C74-984D-430A-BD8B-FFBFB43E7D72}"/>
                </a:ext>
              </a:extLst>
            </p:cNvPr>
            <p:cNvSpPr txBox="1"/>
            <p:nvPr/>
          </p:nvSpPr>
          <p:spPr>
            <a:xfrm>
              <a:off x="12710783" y="7672158"/>
              <a:ext cx="276537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硬件状态</a:t>
              </a:r>
              <a:endParaRPr lang="en-US" sz="1400" b="1" i="1" dirty="0"/>
            </a:p>
          </p:txBody>
        </p:sp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7A960AE9-2A18-4725-A681-B7185060D8E9}"/>
                </a:ext>
              </a:extLst>
            </p:cNvPr>
            <p:cNvSpPr txBox="1"/>
            <p:nvPr/>
          </p:nvSpPr>
          <p:spPr>
            <a:xfrm>
              <a:off x="6427192" y="3758628"/>
              <a:ext cx="169590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SASS traces</a:t>
              </a:r>
            </a:p>
          </p:txBody>
        </p:sp>
        <p:cxnSp>
          <p:nvCxnSpPr>
            <p:cNvPr id="63" name="Straight Arrow Connector 22">
              <a:extLst>
                <a:ext uri="{FF2B5EF4-FFF2-40B4-BE49-F238E27FC236}">
                  <a16:creationId xmlns:a16="http://schemas.microsoft.com/office/drawing/2014/main" id="{768A949A-3995-4F5D-A0AB-62491E03E07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2178867" y="5959448"/>
              <a:ext cx="1656014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23">
              <a:extLst>
                <a:ext uri="{FF2B5EF4-FFF2-40B4-BE49-F238E27FC236}">
                  <a16:creationId xmlns:a16="http://schemas.microsoft.com/office/drawing/2014/main" id="{DA0C374C-97EF-4591-B56B-239813932034}"/>
                </a:ext>
              </a:extLst>
            </p:cNvPr>
            <p:cNvSpPr/>
            <p:nvPr/>
          </p:nvSpPr>
          <p:spPr>
            <a:xfrm>
              <a:off x="13834881" y="5592437"/>
              <a:ext cx="1857223" cy="73402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性能收集器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24">
              <a:extLst>
                <a:ext uri="{FF2B5EF4-FFF2-40B4-BE49-F238E27FC236}">
                  <a16:creationId xmlns:a16="http://schemas.microsoft.com/office/drawing/2014/main" id="{4DB929C6-69E8-437A-9BBB-625939E14B1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14763492" y="5237301"/>
              <a:ext cx="1" cy="35513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D152FBBE-CE09-49F3-9DBC-90438C3D1585}"/>
                </a:ext>
              </a:extLst>
            </p:cNvPr>
            <p:cNvSpPr txBox="1"/>
            <p:nvPr/>
          </p:nvSpPr>
          <p:spPr>
            <a:xfrm>
              <a:off x="13347817" y="3075456"/>
              <a:ext cx="2831348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详细的相关性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比对图</a:t>
              </a:r>
              <a:endParaRPr lang="en-US" sz="1400" b="1" i="1" dirty="0"/>
            </a:p>
          </p:txBody>
        </p:sp>
        <p:cxnSp>
          <p:nvCxnSpPr>
            <p:cNvPr id="67" name="Straight Connector 26">
              <a:extLst>
                <a:ext uri="{FF2B5EF4-FFF2-40B4-BE49-F238E27FC236}">
                  <a16:creationId xmlns:a16="http://schemas.microsoft.com/office/drawing/2014/main" id="{61FF2766-47D1-4067-9D61-68DF742B5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788" y="4769183"/>
              <a:ext cx="1895472" cy="613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F3255821-3CA5-41CD-B41E-06926C687F57}"/>
                </a:ext>
              </a:extLst>
            </p:cNvPr>
            <p:cNvSpPr txBox="1"/>
            <p:nvPr/>
          </p:nvSpPr>
          <p:spPr>
            <a:xfrm>
              <a:off x="12343564" y="3997488"/>
              <a:ext cx="1749907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性能相关性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反馈</a:t>
              </a:r>
              <a:endParaRPr lang="en-US" sz="1400" b="1" i="1" dirty="0"/>
            </a:p>
          </p:txBody>
        </p:sp>
        <p:cxnSp>
          <p:nvCxnSpPr>
            <p:cNvPr id="69" name="Straight Connector 28">
              <a:extLst>
                <a:ext uri="{FF2B5EF4-FFF2-40B4-BE49-F238E27FC236}">
                  <a16:creationId xmlns:a16="http://schemas.microsoft.com/office/drawing/2014/main" id="{8678F02A-E04A-4C2C-85D5-9E4833C85A77}"/>
                </a:ext>
              </a:extLst>
            </p:cNvPr>
            <p:cNvCxnSpPr>
              <a:cxnSpLocks/>
            </p:cNvCxnSpPr>
            <p:nvPr/>
          </p:nvCxnSpPr>
          <p:spPr>
            <a:xfrm>
              <a:off x="2012794" y="3184039"/>
              <a:ext cx="0" cy="4704191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29">
              <a:extLst>
                <a:ext uri="{FF2B5EF4-FFF2-40B4-BE49-F238E27FC236}">
                  <a16:creationId xmlns:a16="http://schemas.microsoft.com/office/drawing/2014/main" id="{7733ED0D-6454-4DFA-A358-6C274EFE9A2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987714" y="4881557"/>
              <a:ext cx="752092" cy="751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0">
              <a:extLst>
                <a:ext uri="{FF2B5EF4-FFF2-40B4-BE49-F238E27FC236}">
                  <a16:creationId xmlns:a16="http://schemas.microsoft.com/office/drawing/2014/main" id="{D4E33D93-589F-4CEB-B90E-5DE46600B4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44" y="9652308"/>
              <a:ext cx="11770447" cy="0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1">
              <a:extLst>
                <a:ext uri="{FF2B5EF4-FFF2-40B4-BE49-F238E27FC236}">
                  <a16:creationId xmlns:a16="http://schemas.microsoft.com/office/drawing/2014/main" id="{4DC83220-3DA3-4DBC-9447-E8487CA416D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14763493" y="6326459"/>
              <a:ext cx="0" cy="331296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32">
              <a:extLst>
                <a:ext uri="{FF2B5EF4-FFF2-40B4-BE49-F238E27FC236}">
                  <a16:creationId xmlns:a16="http://schemas.microsoft.com/office/drawing/2014/main" id="{06482037-8A23-46F3-BF49-8CF731E74487}"/>
                </a:ext>
              </a:extLst>
            </p:cNvPr>
            <p:cNvSpPr/>
            <p:nvPr/>
          </p:nvSpPr>
          <p:spPr>
            <a:xfrm>
              <a:off x="2670032" y="5958979"/>
              <a:ext cx="3049525" cy="115781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WARP_SIZE 32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SM_NUM 80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………</a:t>
              </a:r>
            </a:p>
          </p:txBody>
        </p:sp>
        <p:cxnSp>
          <p:nvCxnSpPr>
            <p:cNvPr id="74" name="Straight Arrow Connector 33">
              <a:extLst>
                <a:ext uri="{FF2B5EF4-FFF2-40B4-BE49-F238E27FC236}">
                  <a16:creationId xmlns:a16="http://schemas.microsoft.com/office/drawing/2014/main" id="{7C57F9C6-E6EC-4D0E-896E-240BAED57692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757337" y="7153702"/>
              <a:ext cx="0" cy="26777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4">
              <a:extLst>
                <a:ext uri="{FF2B5EF4-FFF2-40B4-BE49-F238E27FC236}">
                  <a16:creationId xmlns:a16="http://schemas.microsoft.com/office/drawing/2014/main" id="{BAFFA410-644E-4B21-8908-EBA95145F44C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5541211" y="7966371"/>
              <a:ext cx="4783768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5">
              <a:extLst>
                <a:ext uri="{FF2B5EF4-FFF2-40B4-BE49-F238E27FC236}">
                  <a16:creationId xmlns:a16="http://schemas.microsoft.com/office/drawing/2014/main" id="{FF234225-6807-41D8-B31C-689C37373B95}"/>
                </a:ext>
              </a:extLst>
            </p:cNvPr>
            <p:cNvSpPr txBox="1"/>
            <p:nvPr/>
          </p:nvSpPr>
          <p:spPr>
            <a:xfrm>
              <a:off x="2657789" y="5496092"/>
              <a:ext cx="306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HW_Def.h</a:t>
              </a:r>
              <a:r>
                <a:rPr lang="en-US" sz="1400" b="1" dirty="0"/>
                <a:t> file</a:t>
              </a:r>
            </a:p>
          </p:txBody>
        </p:sp>
        <p:cxnSp>
          <p:nvCxnSpPr>
            <p:cNvPr id="77" name="Straight Arrow Connector 36">
              <a:extLst>
                <a:ext uri="{FF2B5EF4-FFF2-40B4-BE49-F238E27FC236}">
                  <a16:creationId xmlns:a16="http://schemas.microsoft.com/office/drawing/2014/main" id="{93E40EF7-4A0A-4C72-BF9E-5B6566B67DD0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0" y="6567788"/>
              <a:ext cx="64654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7">
              <a:extLst>
                <a:ext uri="{FF2B5EF4-FFF2-40B4-BE49-F238E27FC236}">
                  <a16:creationId xmlns:a16="http://schemas.microsoft.com/office/drawing/2014/main" id="{41F4FCDF-0703-4796-A1BB-29B4C2513AC6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9233514" y="4881557"/>
              <a:ext cx="349369" cy="281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39">
              <a:extLst>
                <a:ext uri="{FF2B5EF4-FFF2-40B4-BE49-F238E27FC236}">
                  <a16:creationId xmlns:a16="http://schemas.microsoft.com/office/drawing/2014/main" id="{D0ABAE6F-9086-4ADA-B5DD-4066E582C7A2}"/>
                </a:ext>
              </a:extLst>
            </p:cNvPr>
            <p:cNvSpPr/>
            <p:nvPr/>
          </p:nvSpPr>
          <p:spPr>
            <a:xfrm>
              <a:off x="6841828" y="5770965"/>
              <a:ext cx="2390802" cy="8667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Execution-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PTX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5709FCEB-E48C-4191-BFD7-8293F30C597E}"/>
                </a:ext>
              </a:extLst>
            </p:cNvPr>
            <p:cNvSpPr/>
            <p:nvPr/>
          </p:nvSpPr>
          <p:spPr>
            <a:xfrm>
              <a:off x="9582883" y="4390342"/>
              <a:ext cx="2570905" cy="22328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41">
              <a:extLst>
                <a:ext uri="{FF2B5EF4-FFF2-40B4-BE49-F238E27FC236}">
                  <a16:creationId xmlns:a16="http://schemas.microsoft.com/office/drawing/2014/main" id="{41FC6882-FCC2-445F-BEC7-AD61BD7F277C}"/>
                </a:ext>
              </a:extLst>
            </p:cNvPr>
            <p:cNvSpPr txBox="1"/>
            <p:nvPr/>
          </p:nvSpPr>
          <p:spPr>
            <a:xfrm rot="16200000">
              <a:off x="8672791" y="5263391"/>
              <a:ext cx="2376780" cy="5323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b="1" dirty="0" smtClean="0"/>
                <a:t>独立于</a:t>
              </a:r>
              <a:r>
                <a:rPr lang="en-US" altLang="zh-CN" sz="1400" b="1" dirty="0" smtClean="0"/>
                <a:t>ISA</a:t>
              </a:r>
              <a:r>
                <a:rPr lang="zh-CN" altLang="en-US" sz="1400" b="1" dirty="0" smtClean="0"/>
                <a:t>的形式</a:t>
              </a:r>
              <a:endParaRPr lang="en-US" sz="1400" b="1" dirty="0"/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1B6E10B8-B870-4381-8D97-B246F613F25D}"/>
                </a:ext>
              </a:extLst>
            </p:cNvPr>
            <p:cNvSpPr/>
            <p:nvPr/>
          </p:nvSpPr>
          <p:spPr>
            <a:xfrm>
              <a:off x="9615665" y="4483884"/>
              <a:ext cx="455732" cy="2076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3" name="Straight Arrow Connector 43">
              <a:extLst>
                <a:ext uri="{FF2B5EF4-FFF2-40B4-BE49-F238E27FC236}">
                  <a16:creationId xmlns:a16="http://schemas.microsoft.com/office/drawing/2014/main" id="{018313A9-E4FD-4D64-B8C4-496FE7542127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9232630" y="6204338"/>
              <a:ext cx="350253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44">
              <a:extLst>
                <a:ext uri="{FF2B5EF4-FFF2-40B4-BE49-F238E27FC236}">
                  <a16:creationId xmlns:a16="http://schemas.microsoft.com/office/drawing/2014/main" id="{7A9F9FF5-7AFF-4425-8D05-6982DC08AB86}"/>
                </a:ext>
              </a:extLst>
            </p:cNvPr>
            <p:cNvSpPr txBox="1"/>
            <p:nvPr/>
          </p:nvSpPr>
          <p:spPr>
            <a:xfrm>
              <a:off x="10059938" y="4903742"/>
              <a:ext cx="1938178" cy="103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可</a:t>
              </a:r>
              <a:r>
                <a:rPr lang="zh-CN" altLang="en-US" sz="1400" b="1" dirty="0" smtClean="0"/>
                <a:t>配置的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GPGPU-Sim</a:t>
              </a:r>
            </a:p>
            <a:p>
              <a:pPr algn="ctr"/>
              <a:r>
                <a:rPr lang="zh-CN" altLang="en-US" sz="1400" b="1" dirty="0" smtClean="0"/>
                <a:t>性能模型</a:t>
              </a:r>
              <a:endParaRPr lang="en-US" sz="1400" b="1" dirty="0"/>
            </a:p>
          </p:txBody>
        </p:sp>
        <p:sp>
          <p:nvSpPr>
            <p:cNvPr id="85" name="Rectangle: Rounded Corners 38">
              <a:extLst>
                <a:ext uri="{FF2B5EF4-FFF2-40B4-BE49-F238E27FC236}">
                  <a16:creationId xmlns:a16="http://schemas.microsoft.com/office/drawing/2014/main" id="{015E6136-82A5-483A-8675-D5B47C3D82CD}"/>
                </a:ext>
              </a:extLst>
            </p:cNvPr>
            <p:cNvSpPr/>
            <p:nvPr/>
          </p:nvSpPr>
          <p:spPr>
            <a:xfrm>
              <a:off x="3087480" y="8969835"/>
              <a:ext cx="3339711" cy="35397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Accel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-Sim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微基准测试程序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46">
              <a:extLst>
                <a:ext uri="{FF2B5EF4-FFF2-40B4-BE49-F238E27FC236}">
                  <a16:creationId xmlns:a16="http://schemas.microsoft.com/office/drawing/2014/main" id="{93FFB42D-6D4F-4164-AFD1-3EBA116D02A4}"/>
                </a:ext>
              </a:extLst>
            </p:cNvPr>
            <p:cNvCxnSpPr>
              <a:cxnSpLocks/>
              <a:stCxn id="56" idx="0"/>
              <a:endCxn id="80" idx="2"/>
            </p:cNvCxnSpPr>
            <p:nvPr/>
          </p:nvCxnSpPr>
          <p:spPr>
            <a:xfrm flipH="1" flipV="1">
              <a:off x="10868336" y="6623239"/>
              <a:ext cx="14" cy="87522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47">
              <a:extLst>
                <a:ext uri="{FF2B5EF4-FFF2-40B4-BE49-F238E27FC236}">
                  <a16:creationId xmlns:a16="http://schemas.microsoft.com/office/drawing/2014/main" id="{BC707E4B-BB9F-4CCE-B669-1A371AD8BA65}"/>
                </a:ext>
              </a:extLst>
            </p:cNvPr>
            <p:cNvSpPr txBox="1"/>
            <p:nvPr/>
          </p:nvSpPr>
          <p:spPr>
            <a:xfrm>
              <a:off x="12297201" y="6028672"/>
              <a:ext cx="162752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模拟状态</a:t>
              </a:r>
              <a:endParaRPr lang="en-US" sz="1400" b="1" i="1" dirty="0"/>
            </a:p>
          </p:txBody>
        </p:sp>
        <p:pic>
          <p:nvPicPr>
            <p:cNvPr id="88" name="Picture 48">
              <a:extLst>
                <a:ext uri="{FF2B5EF4-FFF2-40B4-BE49-F238E27FC236}">
                  <a16:creationId xmlns:a16="http://schemas.microsoft.com/office/drawing/2014/main" id="{6C5278E3-0DA1-4AD4-ACAC-B89D0C08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3471" y="3857965"/>
              <a:ext cx="1343018" cy="141224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89" name="Picture 49" descr="A close up of a device&#10;&#10;Description automatically generated">
              <a:extLst>
                <a:ext uri="{FF2B5EF4-FFF2-40B4-BE49-F238E27FC236}">
                  <a16:creationId xmlns:a16="http://schemas.microsoft.com/office/drawing/2014/main" id="{CCC90B7E-7B78-40C3-9D8F-EA94B9B15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857" y="7781574"/>
              <a:ext cx="1755318" cy="1755318"/>
            </a:xfrm>
            <a:prstGeom prst="rect">
              <a:avLst/>
            </a:prstGeom>
          </p:spPr>
        </p:pic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0A7687B3-03D6-4983-A1E6-1E1053EFFC23}"/>
                </a:ext>
              </a:extLst>
            </p:cNvPr>
            <p:cNvSpPr/>
            <p:nvPr/>
          </p:nvSpPr>
          <p:spPr>
            <a:xfrm>
              <a:off x="6846892" y="4235187"/>
              <a:ext cx="2386622" cy="12983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Trace-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SASS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15">
              <a:extLst>
                <a:ext uri="{FF2B5EF4-FFF2-40B4-BE49-F238E27FC236}">
                  <a16:creationId xmlns:a16="http://schemas.microsoft.com/office/drawing/2014/main" id="{1C5B16A5-FFF6-43F9-9B81-DF8380E3D2B1}"/>
                </a:ext>
              </a:extLst>
            </p:cNvPr>
            <p:cNvCxnSpPr>
              <a:cxnSpLocks/>
              <a:stCxn id="50" idx="3"/>
              <a:endCxn id="90" idx="1"/>
            </p:cNvCxnSpPr>
            <p:nvPr/>
          </p:nvCxnSpPr>
          <p:spPr>
            <a:xfrm flipV="1">
              <a:off x="5324576" y="4884371"/>
              <a:ext cx="1522316" cy="469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490668" y="6089483"/>
            <a:ext cx="1138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[1] Mahmoud </a:t>
            </a:r>
            <a:r>
              <a:rPr lang="en-US" altLang="zh-CN" dirty="0" err="1" smtClean="0">
                <a:latin typeface="+mn-ea"/>
              </a:rPr>
              <a:t>Khairy</a:t>
            </a:r>
            <a:r>
              <a:rPr lang="en-US" altLang="zh-CN" dirty="0" smtClean="0">
                <a:latin typeface="+mn-ea"/>
              </a:rPr>
              <a:t>, et </a:t>
            </a:r>
            <a:r>
              <a:rPr lang="en-US" altLang="zh-CN" dirty="0">
                <a:latin typeface="+mn-ea"/>
              </a:rPr>
              <a:t>al., </a:t>
            </a:r>
            <a:r>
              <a:rPr lang="en-US" altLang="zh-CN" dirty="0" err="1">
                <a:latin typeface="+mn-ea"/>
              </a:rPr>
              <a:t>Accel</a:t>
            </a:r>
            <a:r>
              <a:rPr lang="en-US" altLang="zh-CN" dirty="0">
                <a:latin typeface="+mn-ea"/>
              </a:rPr>
              <a:t>-Sim: An Extensible Simulation Framework for Validated GPU </a:t>
            </a:r>
            <a:r>
              <a:rPr lang="en-US" altLang="zh-CN" dirty="0" smtClean="0">
                <a:latin typeface="+mn-ea"/>
              </a:rPr>
              <a:t>Modeling, ISCA’20.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3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模拟的相关性和准确率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4DF51FB-BE25-4EBE-B4FD-6F6742C4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2" y="1186543"/>
            <a:ext cx="5321300" cy="5282822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5842B42-6C16-4D55-A873-98FD63EF8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835149"/>
              </p:ext>
            </p:extLst>
          </p:nvPr>
        </p:nvGraphicFramePr>
        <p:xfrm>
          <a:off x="5098541" y="2122721"/>
          <a:ext cx="6834017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180">
                  <a:extLst>
                    <a:ext uri="{9D8B030D-6E8A-4147-A177-3AD203B41FA5}">
                      <a16:colId xmlns:a16="http://schemas.microsoft.com/office/drawing/2014/main" val="1950470379"/>
                    </a:ext>
                  </a:extLst>
                </a:gridCol>
                <a:gridCol w="1003699">
                  <a:extLst>
                    <a:ext uri="{9D8B030D-6E8A-4147-A177-3AD203B41FA5}">
                      <a16:colId xmlns:a16="http://schemas.microsoft.com/office/drawing/2014/main" val="2531646364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89925351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3398619763"/>
                    </a:ext>
                  </a:extLst>
                </a:gridCol>
                <a:gridCol w="1365795">
                  <a:extLst>
                    <a:ext uri="{9D8B030D-6E8A-4147-A177-3AD203B41FA5}">
                      <a16:colId xmlns:a16="http://schemas.microsoft.com/office/drawing/2014/main" val="184610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微基准测试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ffectLst/>
                        </a:rPr>
                        <a:t>负载</a:t>
                      </a:r>
                      <a:endParaRPr lang="en-US" altLang="zh-CN" sz="1800" b="1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b="1" dirty="0" smtClean="0">
                          <a:effectLst/>
                        </a:rPr>
                        <a:t>数量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GPGPU Sim 3.x</a:t>
                      </a:r>
                      <a:b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</a:b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误差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Accel-Sim [PTX]</a:t>
                      </a:r>
                      <a:b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</a:b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误差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3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Accel-Sim [SASS]</a:t>
                      </a:r>
                      <a:br>
                        <a:rPr lang="en-US" sz="1800" b="1" i="0" kern="120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</a:br>
                      <a:r>
                        <a:rPr lang="zh-CN" altLang="en-US" sz="1800" b="1" i="0" kern="120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误差</a:t>
                      </a:r>
                      <a:r>
                        <a:rPr lang="en-US" sz="1800" b="1" i="0" kern="120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(%)</a:t>
                      </a:r>
                      <a:endParaRPr lang="en-US" sz="1800" b="1" i="0" kern="1200" dirty="0">
                        <a:solidFill>
                          <a:srgbClr val="000000"/>
                        </a:solidFill>
                        <a:effectLst/>
                        <a:latin typeface="NimbusRomNo9L-Regu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CUDA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3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Rodinia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657208"/>
                  </a:ext>
                </a:extLst>
              </a:tr>
              <a:tr h="335999">
                <a:tc>
                  <a:txBody>
                    <a:bodyPr/>
                    <a:lstStyle/>
                    <a:p>
                      <a:r>
                        <a:rPr lang="en-US" sz="1800" b="1" dirty="0"/>
                        <a:t>Parboil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Polybench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1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Microbenchmark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CUTLASS </a:t>
                      </a:r>
                      <a:r>
                        <a:rPr lang="en-US" sz="1800" b="1" dirty="0" err="1"/>
                        <a:t>wmma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0.5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04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CUTLASS </a:t>
                      </a:r>
                      <a:r>
                        <a:rPr lang="en-US" sz="1800" b="1" dirty="0" err="1"/>
                        <a:t>sgemm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54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8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Deepbench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9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模拟的相关性和准确率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0516926" cy="54844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推荐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优势：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支持新的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、手工调整的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库，并支持为新架构建模。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将时钟周期模拟误差从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 3.x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中的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94%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降至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15%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支持在现代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上探索系统级性能分析和深度学习工作负载。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减少工业届模拟器和学术界模拟器之间的精度差距。</a:t>
            </a: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7FBBC27-34C0-4FDD-85DF-F118C80BF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309611"/>
              </p:ext>
            </p:extLst>
          </p:nvPr>
        </p:nvGraphicFramePr>
        <p:xfrm>
          <a:off x="719428" y="1782239"/>
          <a:ext cx="10055223" cy="22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247">
                  <a:extLst>
                    <a:ext uri="{9D8B030D-6E8A-4147-A177-3AD203B41FA5}">
                      <a16:colId xmlns:a16="http://schemas.microsoft.com/office/drawing/2014/main" val="142536808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94840764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4025342003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293813232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1677034783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92415217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566356215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182982695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785893759"/>
                    </a:ext>
                  </a:extLst>
                </a:gridCol>
              </a:tblGrid>
              <a:tr h="41470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Kepler TITAN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Pascal TITANX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Volta QV100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Turing RTX 2060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PTX EXEC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SASS Trace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3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2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97" y="1180465"/>
            <a:ext cx="3448583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支持仿真：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CUDA/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OpenCL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endParaRPr lang="en-US" altLang="zh-CN" sz="2000" dirty="0" smtClean="0">
              <a:solidFill>
                <a:srgbClr val="00B0F0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CUTLASS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</a:p>
          <a:p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CUBLAS/CUFFT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CuDNN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PyTorch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[2]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Tensor Core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[3]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967480" y="973297"/>
            <a:ext cx="8077200" cy="4765674"/>
            <a:chOff x="3601720" y="1460501"/>
            <a:chExt cx="8077200" cy="4765674"/>
          </a:xfrm>
        </p:grpSpPr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7028338" y="1460501"/>
              <a:ext cx="465058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u="sng" dirty="0" smtClean="0"/>
                <a:t>S</a:t>
              </a:r>
              <a:r>
                <a:rPr lang="en-US" dirty="0" smtClean="0"/>
                <a:t>ingle-</a:t>
              </a:r>
              <a:r>
                <a:rPr lang="en-US" b="1" u="sng" dirty="0" smtClean="0"/>
                <a:t>I</a:t>
              </a:r>
              <a:r>
                <a:rPr lang="en-US" dirty="0" smtClean="0"/>
                <a:t>nstruction, </a:t>
              </a:r>
              <a:r>
                <a:rPr lang="en-US" b="1" u="sng" dirty="0" smtClean="0"/>
                <a:t>M</a:t>
              </a:r>
              <a:r>
                <a:rPr lang="en-US" dirty="0" smtClean="0"/>
                <a:t>ultiple-</a:t>
              </a:r>
              <a:r>
                <a:rPr lang="en-US" b="1" u="sng" dirty="0" smtClean="0"/>
                <a:t>T</a:t>
              </a:r>
              <a:r>
                <a:rPr lang="en-US" dirty="0" smtClean="0"/>
                <a:t>hreads </a:t>
              </a:r>
              <a:r>
                <a:rPr lang="en-US" dirty="0" smtClean="0"/>
                <a:t>(</a:t>
              </a:r>
              <a:r>
                <a:rPr lang="en-US" b="1" dirty="0" smtClean="0"/>
                <a:t>SIMT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1720" y="1836737"/>
              <a:ext cx="8077200" cy="35321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400" b="1"/>
                <a:t>GPU</a:t>
              </a:r>
            </a:p>
          </p:txBody>
        </p:sp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8707120" y="2979737"/>
              <a:ext cx="358775" cy="73025"/>
              <a:chOff x="3922713" y="1989138"/>
              <a:chExt cx="358775" cy="73025"/>
            </a:xfrm>
          </p:grpSpPr>
          <p:sp>
            <p:nvSpPr>
              <p:cNvPr id="14" name="Oval 56"/>
              <p:cNvSpPr>
                <a:spLocks noChangeArrowheads="1"/>
              </p:cNvSpPr>
              <p:nvPr/>
            </p:nvSpPr>
            <p:spPr bwMode="auto">
              <a:xfrm>
                <a:off x="3922713" y="1989138"/>
                <a:ext cx="71438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Oval 57"/>
              <p:cNvSpPr>
                <a:spLocks noChangeArrowheads="1"/>
              </p:cNvSpPr>
              <p:nvPr/>
            </p:nvSpPr>
            <p:spPr bwMode="auto">
              <a:xfrm>
                <a:off x="4067176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58"/>
              <p:cNvSpPr>
                <a:spLocks noChangeArrowheads="1"/>
              </p:cNvSpPr>
              <p:nvPr/>
            </p:nvSpPr>
            <p:spPr bwMode="auto">
              <a:xfrm>
                <a:off x="4210051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3976370" y="3914775"/>
              <a:ext cx="7245350" cy="360362"/>
            </a:xfrm>
            <a:prstGeom prst="rect">
              <a:avLst/>
            </a:prstGeom>
            <a:gradFill flip="none" rotWithShape="1">
              <a:gsLst>
                <a:gs pos="0">
                  <a:srgbClr val="C4E59F">
                    <a:tint val="66000"/>
                    <a:satMod val="160000"/>
                  </a:srgbClr>
                </a:gs>
                <a:gs pos="50000">
                  <a:srgbClr val="C4E59F">
                    <a:tint val="44500"/>
                    <a:satMod val="160000"/>
                  </a:srgbClr>
                </a:gs>
                <a:gs pos="100000">
                  <a:srgbClr val="C4E59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互连网络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8097520" y="4884737"/>
              <a:ext cx="376238" cy="71438"/>
              <a:chOff x="3505200" y="4648200"/>
              <a:chExt cx="376238" cy="71437"/>
            </a:xfrm>
          </p:grpSpPr>
          <p:sp>
            <p:nvSpPr>
              <p:cNvPr id="19" name="Oval 61"/>
              <p:cNvSpPr>
                <a:spLocks noChangeArrowheads="1"/>
              </p:cNvSpPr>
              <p:nvPr/>
            </p:nvSpPr>
            <p:spPr bwMode="auto">
              <a:xfrm flipH="1" flipV="1">
                <a:off x="36576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Oval 62"/>
              <p:cNvSpPr>
                <a:spLocks noChangeArrowheads="1"/>
              </p:cNvSpPr>
              <p:nvPr/>
            </p:nvSpPr>
            <p:spPr bwMode="auto">
              <a:xfrm flipH="1" flipV="1">
                <a:off x="38100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 flipH="1" flipV="1">
                <a:off x="35052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" name="Group 54"/>
            <p:cNvGrpSpPr>
              <a:grpSpLocks/>
            </p:cNvGrpSpPr>
            <p:nvPr/>
          </p:nvGrpSpPr>
          <p:grpSpPr bwMode="auto">
            <a:xfrm>
              <a:off x="3754120" y="2293937"/>
              <a:ext cx="2362200" cy="1582738"/>
              <a:chOff x="914400" y="2209800"/>
              <a:chExt cx="2362200" cy="1582737"/>
            </a:xfrm>
          </p:grpSpPr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24" name="Rectangle 66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25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68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9164320" y="4275137"/>
              <a:ext cx="1676400" cy="1951038"/>
              <a:chOff x="4406388" y="4043366"/>
              <a:chExt cx="904308" cy="1951033"/>
            </a:xfrm>
          </p:grpSpPr>
          <p:sp>
            <p:nvSpPr>
              <p:cNvPr id="28" name="Rectangle 7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30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1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5811520" y="4275137"/>
              <a:ext cx="1676400" cy="1951038"/>
              <a:chOff x="4406388" y="4043366"/>
              <a:chExt cx="904308" cy="1951033"/>
            </a:xfrm>
          </p:grpSpPr>
          <p:sp>
            <p:nvSpPr>
              <p:cNvPr id="33" name="Rectangle 75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Rectangle 76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37" name="Group 13"/>
            <p:cNvGrpSpPr>
              <a:grpSpLocks/>
            </p:cNvGrpSpPr>
            <p:nvPr/>
          </p:nvGrpSpPr>
          <p:grpSpPr bwMode="auto">
            <a:xfrm>
              <a:off x="4058920" y="4275137"/>
              <a:ext cx="1676400" cy="1951038"/>
              <a:chOff x="4406388" y="4043366"/>
              <a:chExt cx="904308" cy="1951033"/>
            </a:xfrm>
          </p:grpSpPr>
          <p:sp>
            <p:nvSpPr>
              <p:cNvPr id="38" name="Rectangle 8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9" name="Rectangle 8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40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1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42" name="TextBox 47"/>
            <p:cNvSpPr txBox="1">
              <a:spLocks noChangeArrowheads="1"/>
            </p:cNvSpPr>
            <p:nvPr/>
          </p:nvSpPr>
          <p:spPr bwMode="auto">
            <a:xfrm>
              <a:off x="7689614" y="5721708"/>
              <a:ext cx="12634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808080"/>
                  </a:solidFill>
                  <a:latin typeface="Calibri" pitchFamily="34" charset="0"/>
                </a:rPr>
                <a:t>片外</a:t>
              </a:r>
              <a:r>
                <a:rPr lang="en-US" b="1" dirty="0" smtClean="0">
                  <a:solidFill>
                    <a:srgbClr val="808080"/>
                  </a:solidFill>
                  <a:latin typeface="Calibri" pitchFamily="34" charset="0"/>
                </a:rPr>
                <a:t>DRAM</a:t>
              </a:r>
              <a:endParaRPr lang="en-US" dirty="0"/>
            </a:p>
          </p:txBody>
        </p: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6268720" y="2293937"/>
              <a:ext cx="2362200" cy="1582738"/>
              <a:chOff x="914400" y="2209800"/>
              <a:chExt cx="2362200" cy="1582737"/>
            </a:xfrm>
          </p:grpSpPr>
          <p:sp>
            <p:nvSpPr>
              <p:cNvPr id="44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45" name="Rectangle 87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46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ectangle 89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  <p:grpSp>
          <p:nvGrpSpPr>
            <p:cNvPr id="48" name="Group 60"/>
            <p:cNvGrpSpPr>
              <a:grpSpLocks/>
            </p:cNvGrpSpPr>
            <p:nvPr/>
          </p:nvGrpSpPr>
          <p:grpSpPr bwMode="auto">
            <a:xfrm>
              <a:off x="9164320" y="2293937"/>
              <a:ext cx="2362200" cy="1582738"/>
              <a:chOff x="914400" y="2209800"/>
              <a:chExt cx="2362200" cy="1582737"/>
            </a:xfrm>
          </p:grpSpPr>
          <p:sp>
            <p:nvSpPr>
              <p:cNvPr id="49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50" name="Rectangle 92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51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94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701594" y="5710019"/>
            <a:ext cx="11114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Ali </a:t>
            </a:r>
            <a:r>
              <a:rPr lang="en-US" altLang="zh-CN" dirty="0" err="1" smtClean="0"/>
              <a:t>Bakhoda</a:t>
            </a:r>
            <a:r>
              <a:rPr lang="en-US" altLang="zh-CN" dirty="0" smtClean="0"/>
              <a:t>, et al., Analyzing CUDA Workloads Using a Detailed GPU Simulator, ISPASS’09.</a:t>
            </a:r>
          </a:p>
          <a:p>
            <a:r>
              <a:rPr lang="en-US" altLang="zh-CN" dirty="0" smtClean="0"/>
              <a:t>[2] Jonathan Lew, et al., Analyzing Machine Learning Workloads Using a Detailed GPU Simulator, ISPASS’19.</a:t>
            </a:r>
          </a:p>
          <a:p>
            <a:r>
              <a:rPr lang="en-US" altLang="zh-CN" dirty="0" smtClean="0"/>
              <a:t>[3] </a:t>
            </a:r>
            <a:r>
              <a:rPr lang="en-US" altLang="zh-CN" dirty="0" err="1" smtClean="0"/>
              <a:t>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Aamir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Raihan</a:t>
            </a:r>
            <a:r>
              <a:rPr lang="en-US" altLang="zh-CN" dirty="0" smtClean="0"/>
              <a:t>, et al., Modeling Deep Learning Accelerator Enabled GPUs, ISPASS’19.</a:t>
            </a:r>
          </a:p>
        </p:txBody>
      </p:sp>
    </p:spTree>
    <p:extLst>
      <p:ext uri="{BB962C8B-B14F-4D97-AF65-F5344CB8AC3E}">
        <p14:creationId xmlns:p14="http://schemas.microsoft.com/office/powerpoint/2010/main" val="38169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二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PTX/SASS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功耗模拟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的功能模拟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不模拟性能，仅模拟代码的正确性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PTX: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arallel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hread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X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ecution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，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是用户可以操作的最底层汇编指令集，可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向后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兼容，无限制地使用寄存器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SASS: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treaming 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ASS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embly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hader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ASS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embly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，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随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硬件架构迭代，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机器码指令，完成寄存器的分配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2266950" y="3765491"/>
            <a:ext cx="6997700" cy="1944191"/>
            <a:chOff x="2266950" y="3765491"/>
            <a:chExt cx="6997700" cy="194419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66950" y="4157662"/>
              <a:ext cx="936625" cy="360363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.cu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66950" y="4805362"/>
              <a:ext cx="936625" cy="36036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.cl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90912" y="4157662"/>
              <a:ext cx="1368425" cy="360363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NVCC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0912" y="4805362"/>
              <a:ext cx="1368425" cy="36036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OpenCL Drv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3217862" y="4338637"/>
              <a:ext cx="25876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9"/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>
              <a:off x="3217862" y="4986337"/>
              <a:ext cx="25876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362575" y="4446587"/>
              <a:ext cx="936625" cy="36036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/>
                <a:t>cicc</a:t>
              </a:r>
              <a:endParaRPr lang="en-US" b="1" dirty="0"/>
            </a:p>
          </p:txBody>
        </p:sp>
        <p:cxnSp>
          <p:nvCxnSpPr>
            <p:cNvPr id="14" name="AutoShape 12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4873625" y="4811712"/>
              <a:ext cx="495300" cy="1746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3"/>
            </p:cNvCxnSpPr>
            <p:nvPr/>
          </p:nvCxnSpPr>
          <p:spPr bwMode="auto">
            <a:xfrm>
              <a:off x="4873625" y="4338637"/>
              <a:ext cx="487362" cy="1079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804025" y="4446587"/>
              <a:ext cx="936625" cy="36036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/>
                <a:t>ptxas</a:t>
              </a:r>
              <a:endParaRPr lang="en-US" b="1" dirty="0"/>
            </a:p>
          </p:txBody>
        </p:sp>
        <p:cxnSp>
          <p:nvCxnSpPr>
            <p:cNvPr id="17" name="AutoShape 15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6313487" y="4627562"/>
              <a:ext cx="47625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28025" y="3836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Turing</a:t>
              </a:r>
              <a:endParaRPr lang="en-US" b="1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328025" y="4217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Ampere</a:t>
              </a:r>
              <a:endParaRPr lang="en-US" b="1" dirty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328025" y="4598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Volta</a:t>
              </a:r>
              <a:endParaRPr lang="en-US" b="1" dirty="0"/>
            </a:p>
          </p:txBody>
        </p:sp>
        <p:cxnSp>
          <p:nvCxnSpPr>
            <p:cNvPr id="21" name="AutoShape 19"/>
            <p:cNvCxnSpPr>
              <a:cxnSpLocks noChangeShapeType="1"/>
              <a:stCxn id="16" idx="3"/>
              <a:endCxn id="18" idx="1"/>
            </p:cNvCxnSpPr>
            <p:nvPr/>
          </p:nvCxnSpPr>
          <p:spPr bwMode="auto">
            <a:xfrm flipV="1">
              <a:off x="7754937" y="4017962"/>
              <a:ext cx="558800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0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 flipV="1">
              <a:off x="7754937" y="4398962"/>
              <a:ext cx="558800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21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7754937" y="4627562"/>
              <a:ext cx="5588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8328025" y="4979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Kepler</a:t>
              </a:r>
            </a:p>
          </p:txBody>
        </p:sp>
        <p:cxnSp>
          <p:nvCxnSpPr>
            <p:cNvPr id="25" name="AutoShape 21"/>
            <p:cNvCxnSpPr>
              <a:cxnSpLocks noChangeShapeType="1"/>
              <a:stCxn id="16" idx="3"/>
              <a:endCxn id="24" idx="1"/>
            </p:cNvCxnSpPr>
            <p:nvPr/>
          </p:nvCxnSpPr>
          <p:spPr bwMode="auto">
            <a:xfrm>
              <a:off x="7754937" y="4627562"/>
              <a:ext cx="55880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" name="文本框 26"/>
            <p:cNvSpPr txBox="1"/>
            <p:nvPr/>
          </p:nvSpPr>
          <p:spPr>
            <a:xfrm>
              <a:off x="6262053" y="4293116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</a:t>
              </a:r>
              <a:r>
                <a:rPr lang="en-US" altLang="zh-CN" dirty="0" err="1" smtClean="0"/>
                <a:t>ptx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 rot="18772375">
              <a:off x="7523590" y="3992968"/>
              <a:ext cx="824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</a:t>
              </a:r>
              <a:r>
                <a:rPr lang="en-US" altLang="zh-CN" dirty="0" err="1" smtClean="0"/>
                <a:t>cubin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68403" y="4617005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u="sng" dirty="0" smtClean="0">
                  <a:solidFill>
                    <a:srgbClr val="FF0000"/>
                  </a:solidFill>
                </a:rPr>
                <a:t>PTX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417400" y="5340350"/>
              <a:ext cx="757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u="sng" dirty="0" smtClean="0">
                  <a:solidFill>
                    <a:srgbClr val="FF0000"/>
                  </a:solidFill>
                </a:rPr>
                <a:t>SASS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数据并行的虚拟机器指令集模拟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指令级别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无限制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寄存器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在块中运行的并行线程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同步指令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GPU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的本机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机器指令集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使用可以同时表示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的汇编语法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PTXPlus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将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1:1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映射到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PTXPlus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指令中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2662583" y="5365750"/>
            <a:ext cx="6400800" cy="990600"/>
            <a:chOff x="1066800" y="4419600"/>
            <a:chExt cx="64008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1066800" y="4419600"/>
              <a:ext cx="1371600" cy="9906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/>
                <a:t>CUDA</a:t>
              </a:r>
            </a:p>
            <a:p>
              <a:pPr algn="ctr">
                <a:defRPr/>
              </a:pPr>
              <a:r>
                <a:rPr lang="en-US" b="1"/>
                <a:t>Executable</a:t>
              </a: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2514600" y="4572000"/>
              <a:ext cx="1371600" cy="6096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cuobjdump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3962400" y="4572000"/>
              <a:ext cx="990600" cy="685800"/>
            </a:xfrm>
            <a:prstGeom prst="rect">
              <a:avLst/>
            </a:prstGeom>
            <a:solidFill>
              <a:srgbClr val="C5E2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SASS</a:t>
              </a:r>
            </a:p>
          </p:txBody>
        </p:sp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5029200" y="4572000"/>
              <a:ext cx="1371600" cy="6096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conversion</a:t>
              </a: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6477000" y="4572000"/>
              <a:ext cx="990600" cy="685800"/>
            </a:xfrm>
            <a:prstGeom prst="rect">
              <a:avLst/>
            </a:prstGeom>
            <a:solidFill>
              <a:srgbClr val="C5E2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/>
                <a:t>PTXPlus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4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484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什么时候使用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模拟而不是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首先建议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，除非应用程序的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模拟有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Bug——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更准确。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sz="2200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gpgpu_ptx_convert_to_PTXPlus</a:t>
            </a: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如果使用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进行应用程序性能调整，使用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。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如果应用程序的机制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对指令调度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敏感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ptxas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在将</a:t>
            </a: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转换为</a:t>
            </a: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后会重新调度指令，以增加延迟隐藏机制。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它还将一些分支指令转换为分支预测指令。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但是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如果修改指令集的话，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可能是更好的选择。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为下列模块计时：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流处理器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纹理缓存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常量缓存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互连网络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内存分区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片外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DRAM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启动后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统计执行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的时钟周期数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不统计在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总线上进行数据传输的时间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端可以与异步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 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同时运行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7434898" y="1732280"/>
            <a:ext cx="3313112" cy="3725863"/>
            <a:chOff x="5621338" y="1346200"/>
            <a:chExt cx="3313112" cy="3725863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692775" y="2190750"/>
              <a:ext cx="3168650" cy="2089150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          GPU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918325" y="3990975"/>
              <a:ext cx="574675" cy="287338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err="1"/>
                <a:t>PCIe</a:t>
              </a:r>
              <a:endParaRPr lang="en-US" sz="1600" dirty="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061200" y="2335213"/>
              <a:ext cx="288925" cy="1368425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dirty="0" smtClean="0"/>
                <a:t>互连网络</a:t>
              </a:r>
              <a:endParaRPr lang="en-US" dirty="0"/>
            </a:p>
          </p:txBody>
        </p: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5903913" y="1574800"/>
              <a:ext cx="2886075" cy="1984375"/>
              <a:chOff x="3602" y="683"/>
              <a:chExt cx="1818" cy="1250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3602" y="683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3606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4785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4785" y="1344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5827713" y="1498600"/>
              <a:ext cx="2879725" cy="2001838"/>
              <a:chOff x="3606" y="672"/>
              <a:chExt cx="1814" cy="1261"/>
            </a:xfrm>
          </p:grpSpPr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3606" y="672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3606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4785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4785" y="1344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5751513" y="1422400"/>
              <a:ext cx="2879725" cy="2001838"/>
              <a:chOff x="3623" y="896"/>
              <a:chExt cx="1814" cy="1261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623" y="896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 dirty="0"/>
                  <a:t>片外</a:t>
                </a:r>
                <a:r>
                  <a:rPr lang="en-US" sz="1400" dirty="0" smtClean="0"/>
                  <a:t>DRAM</a:t>
                </a:r>
                <a:endParaRPr lang="en-US" sz="1400" dirty="0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623" y="1930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 dirty="0"/>
                  <a:t>内存分区</a:t>
                </a:r>
                <a:endParaRPr lang="en-US" sz="1600" dirty="0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4802" y="1930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 smtClean="0"/>
                  <a:t>SIMT</a:t>
                </a:r>
                <a:r>
                  <a:rPr lang="zh-CN" altLang="en-US" sz="1400" dirty="0" smtClean="0"/>
                  <a:t>核</a:t>
                </a:r>
                <a:endParaRPr lang="en-US" sz="1400" dirty="0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4802" y="1568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dirty="0" smtClean="0"/>
                  <a:t>缓存</a:t>
                </a:r>
                <a:endParaRPr lang="en-US" dirty="0"/>
              </a:p>
            </p:txBody>
          </p:sp>
        </p:grpSp>
        <p:cxnSp>
          <p:nvCxnSpPr>
            <p:cNvPr id="19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5611812" y="2422526"/>
              <a:ext cx="1262063" cy="238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0" name="AutoShape 23"/>
            <p:cNvCxnSpPr>
              <a:cxnSpLocks noChangeShapeType="1"/>
            </p:cNvCxnSpPr>
            <p:nvPr/>
          </p:nvCxnSpPr>
          <p:spPr bwMode="auto">
            <a:xfrm rot="5400000">
              <a:off x="8020051" y="2955925"/>
              <a:ext cx="214312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818313" y="332740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7351713" y="332740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3" name="AutoShape 28"/>
            <p:cNvCxnSpPr>
              <a:cxnSpLocks noChangeShapeType="1"/>
              <a:stCxn id="15" idx="2"/>
              <a:endCxn id="14" idx="0"/>
            </p:cNvCxnSpPr>
            <p:nvPr/>
          </p:nvCxnSpPr>
          <p:spPr bwMode="auto">
            <a:xfrm>
              <a:off x="7205663" y="3713163"/>
              <a:ext cx="0" cy="2682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637463" y="3919538"/>
              <a:ext cx="1081087" cy="287337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专用硬件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5837238" y="3919538"/>
              <a:ext cx="865187" cy="287337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专用硬件</a:t>
              </a:r>
              <a:endParaRPr lang="en-US" sz="1600" dirty="0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8189913" y="3556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6284913" y="3556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6629400" y="4495800"/>
              <a:ext cx="1152525" cy="576263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5621338" y="1346200"/>
              <a:ext cx="3313112" cy="25019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" name="AutoShape 37"/>
            <p:cNvCxnSpPr>
              <a:cxnSpLocks noChangeShapeType="1"/>
              <a:stCxn id="14" idx="2"/>
              <a:endCxn id="28" idx="0"/>
            </p:cNvCxnSpPr>
            <p:nvPr/>
          </p:nvCxnSpPr>
          <p:spPr bwMode="auto">
            <a:xfrm>
              <a:off x="7205663" y="4287838"/>
              <a:ext cx="0" cy="198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9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为下列模块计时：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流处理器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纹理缓存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常量缓存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互连网络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内存分区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片外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DRAM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启动后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统计执行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的时钟周期数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不统计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总线上进行数据传输的时间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端可以与异步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同时运行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86" name="组合 85"/>
          <p:cNvGrpSpPr/>
          <p:nvPr/>
        </p:nvGrpSpPr>
        <p:grpSpPr>
          <a:xfrm>
            <a:off x="7274564" y="1180464"/>
            <a:ext cx="3825877" cy="4891088"/>
            <a:chOff x="5334004" y="1628775"/>
            <a:chExt cx="3825877" cy="4891088"/>
          </a:xfrm>
        </p:grpSpPr>
        <p:grpSp>
          <p:nvGrpSpPr>
            <p:cNvPr id="87" name="Group 53"/>
            <p:cNvGrpSpPr>
              <a:grpSpLocks/>
            </p:cNvGrpSpPr>
            <p:nvPr/>
          </p:nvGrpSpPr>
          <p:grpSpPr bwMode="auto">
            <a:xfrm>
              <a:off x="5334004" y="1628775"/>
              <a:ext cx="3825877" cy="4891088"/>
              <a:chOff x="3360" y="1026"/>
              <a:chExt cx="2410" cy="3081"/>
            </a:xfrm>
          </p:grpSpPr>
          <p:sp>
            <p:nvSpPr>
              <p:cNvPr id="103" name="AutoShape 8"/>
              <p:cNvSpPr>
                <a:spLocks noChangeArrowheads="1"/>
              </p:cNvSpPr>
              <p:nvPr/>
            </p:nvSpPr>
            <p:spPr bwMode="auto">
              <a:xfrm>
                <a:off x="5420" y="1026"/>
                <a:ext cx="136" cy="2858"/>
              </a:xfrm>
              <a:prstGeom prst="downArrow">
                <a:avLst>
                  <a:gd name="adj1" fmla="val 49935"/>
                  <a:gd name="adj2" fmla="val 164712"/>
                </a:avLst>
              </a:prstGeom>
              <a:solidFill>
                <a:srgbClr val="99CCFF"/>
              </a:solidFill>
              <a:ln w="9525" algn="ctr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5217" y="3874"/>
                <a:ext cx="55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时间轴</a:t>
                </a:r>
                <a:endParaRPr lang="en-US" dirty="0"/>
              </a:p>
            </p:txBody>
          </p:sp>
          <p:sp>
            <p:nvSpPr>
              <p:cNvPr id="105" name="Line 1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" name="Rectangle 12"/>
              <p:cNvSpPr>
                <a:spLocks noChangeArrowheads="1"/>
              </p:cNvSpPr>
              <p:nvPr/>
            </p:nvSpPr>
            <p:spPr bwMode="auto">
              <a:xfrm>
                <a:off x="4608" y="1536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3360" y="1079"/>
                <a:ext cx="624" cy="127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/>
                  <a:t>CPU</a:t>
                </a:r>
              </a:p>
            </p:txBody>
          </p:sp>
          <p:sp>
            <p:nvSpPr>
              <p:cNvPr id="108" name="Line 13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0" cy="144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0" name="Text Box 17"/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1509" cy="1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zh-CN" altLang="en-US" dirty="0" smtClean="0"/>
                  <a:t>异步</a:t>
                </a:r>
                <a:r>
                  <a:rPr lang="en-US" altLang="zh-CN" dirty="0" smtClean="0"/>
                  <a:t>CUDA Kernel</a:t>
                </a:r>
                <a:r>
                  <a:rPr lang="zh-CN" altLang="en-US" dirty="0" smtClean="0"/>
                  <a:t>启动</a:t>
                </a:r>
                <a:endParaRPr lang="en-US" dirty="0"/>
              </a:p>
            </p:txBody>
          </p:sp>
          <p:sp>
            <p:nvSpPr>
              <p:cNvPr id="111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776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Done</a:t>
                </a:r>
              </a:p>
            </p:txBody>
          </p:sp>
          <p:sp>
            <p:nvSpPr>
              <p:cNvPr id="112" name="Line 25"/>
              <p:cNvSpPr>
                <a:spLocks noChangeShapeType="1"/>
              </p:cNvSpPr>
              <p:nvPr/>
            </p:nvSpPr>
            <p:spPr bwMode="auto">
              <a:xfrm>
                <a:off x="3648" y="3072"/>
                <a:ext cx="0" cy="624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" name="Line 13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" name="Rectangle 12"/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16" name="Text Box 18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Done</a:t>
                </a:r>
              </a:p>
            </p:txBody>
          </p:sp>
          <p:sp>
            <p:nvSpPr>
              <p:cNvPr id="117" name="Rectangle 11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624" cy="480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/>
                  <a:t>CPU</a:t>
                </a:r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 flipH="1">
                <a:off x="3984" y="3600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9" name="Rectangle 12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20" name="Line 13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1" name="Text Box 17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1509" cy="1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zh-CN" altLang="en-US" dirty="0" smtClean="0"/>
                  <a:t>异步</a:t>
                </a:r>
                <a:r>
                  <a:rPr lang="en-US" altLang="zh-CN" dirty="0" smtClean="0"/>
                  <a:t>CUDA Kernel</a:t>
                </a:r>
                <a:r>
                  <a:rPr lang="zh-CN" altLang="en-US" dirty="0" smtClean="0"/>
                  <a:t>启动</a:t>
                </a:r>
                <a:endParaRPr lang="en-US" altLang="zh-CN" dirty="0"/>
              </a:p>
            </p:txBody>
          </p:sp>
          <p:sp>
            <p:nvSpPr>
              <p:cNvPr id="122" name="Text Box 18"/>
              <p:cNvSpPr txBox="1">
                <a:spLocks noChangeArrowheads="1"/>
              </p:cNvSpPr>
              <p:nvPr/>
            </p:nvSpPr>
            <p:spPr bwMode="auto">
              <a:xfrm>
                <a:off x="4032" y="3408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Done</a:t>
                </a:r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624" cy="288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/>
                  <a:t>CPU</a:t>
                </a:r>
              </a:p>
            </p:txBody>
          </p:sp>
          <p:sp>
            <p:nvSpPr>
              <p:cNvPr id="124" name="Rectangle 52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624" cy="144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阻塞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7315200" y="2438400"/>
              <a:ext cx="1584325" cy="685800"/>
              <a:chOff x="4604" y="1752"/>
              <a:chExt cx="998" cy="453"/>
            </a:xfrm>
          </p:grpSpPr>
          <p:sp>
            <p:nvSpPr>
              <p:cNvPr id="99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100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1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/>
            <p:cNvGrpSpPr>
              <a:grpSpLocks/>
            </p:cNvGrpSpPr>
            <p:nvPr/>
          </p:nvGrpSpPr>
          <p:grpSpPr bwMode="auto">
            <a:xfrm>
              <a:off x="7315200" y="3124200"/>
              <a:ext cx="1584325" cy="685800"/>
              <a:chOff x="4604" y="1752"/>
              <a:chExt cx="998" cy="453"/>
            </a:xfrm>
          </p:grpSpPr>
          <p:sp>
            <p:nvSpPr>
              <p:cNvPr id="95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96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7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8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59"/>
            <p:cNvGrpSpPr>
              <a:grpSpLocks/>
            </p:cNvGrpSpPr>
            <p:nvPr/>
          </p:nvGrpSpPr>
          <p:grpSpPr bwMode="auto">
            <a:xfrm>
              <a:off x="7315200" y="5029200"/>
              <a:ext cx="1584325" cy="685800"/>
              <a:chOff x="4604" y="1752"/>
              <a:chExt cx="998" cy="453"/>
            </a:xfrm>
          </p:grpSpPr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4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2250</Words>
  <Application>Microsoft Office PowerPoint</Application>
  <PresentationFormat>宽屏</PresentationFormat>
  <Paragraphs>516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NimbusRomNo9L-Medi</vt:lpstr>
      <vt:lpstr>NimbusRomNo9L-Regu</vt:lpstr>
      <vt:lpstr>等线</vt:lpstr>
      <vt:lpstr>等线 Light</vt:lpstr>
      <vt:lpstr>苹方 常规</vt:lpstr>
      <vt:lpstr>Arial</vt:lpstr>
      <vt:lpstr>Calibri</vt:lpstr>
      <vt:lpstr>Consolas</vt:lpstr>
      <vt:lpstr>Courier New</vt:lpstr>
      <vt:lpstr>Wingdings</vt:lpstr>
      <vt:lpstr>Office 主题​​</vt:lpstr>
      <vt:lpstr>GPGPU-Sim模拟器</vt:lpstr>
      <vt:lpstr>一、GPGPU-Sim模拟的SIMT架构</vt:lpstr>
      <vt:lpstr>GPGPU-Sim模拟的SIMT架构</vt:lpstr>
      <vt:lpstr>二、GPGPU-Sim能模拟什么</vt:lpstr>
      <vt:lpstr>GPGPU-Sim能模拟什么—PTX/SASS功能模拟</vt:lpstr>
      <vt:lpstr>GPGPU-Sim能模拟什么—PTX/SASS功能模拟</vt:lpstr>
      <vt:lpstr>GPGPU-Sim能模拟什么—PTX/SASS功能模拟</vt:lpstr>
      <vt:lpstr>GPGPU-Sim能模拟什么—GPU时序模拟</vt:lpstr>
      <vt:lpstr>GPGPU-Sim能模拟什么—GPU时序模拟</vt:lpstr>
      <vt:lpstr>GPGPU-Sim能模拟什么—GPU时序模拟</vt:lpstr>
      <vt:lpstr>GPGPU-Sim能模拟什么—GPU功耗模拟</vt:lpstr>
      <vt:lpstr>三、GPGPU-Sim怎么使用</vt:lpstr>
      <vt:lpstr>GPGPU-Sim怎么使用—动态链接</vt:lpstr>
      <vt:lpstr>GPGPU-Sim怎么使用-wmma模拟示例</vt:lpstr>
      <vt:lpstr>GPGPU-Sim怎么使用-wmma模拟示例</vt:lpstr>
      <vt:lpstr>GPGPU-Sim怎么使用—单步调试</vt:lpstr>
      <vt:lpstr>GPGPU-Sim怎么使用—性能可视化</vt:lpstr>
      <vt:lpstr>四、GPGPU-Sim模拟的缺陷</vt:lpstr>
      <vt:lpstr>GPGPU-Sim模拟的缺点</vt:lpstr>
      <vt:lpstr>五、GPGPU-Sim的升级版Accel-Sim模拟器</vt:lpstr>
      <vt:lpstr>硬件架构每1~2年更换一次</vt:lpstr>
      <vt:lpstr>当前GPU模拟的缺点</vt:lpstr>
      <vt:lpstr>Accel-Sim[1]的整体结构</vt:lpstr>
      <vt:lpstr>Accel-Sim模拟的相关性和准确率</vt:lpstr>
      <vt:lpstr>Accel-Sim模拟的相关性和准确率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Jianchao Yang</cp:lastModifiedBy>
  <cp:revision>800</cp:revision>
  <dcterms:created xsi:type="dcterms:W3CDTF">2022-12-14T01:12:41Z</dcterms:created>
  <dcterms:modified xsi:type="dcterms:W3CDTF">2022-12-16T12:46:26Z</dcterms:modified>
</cp:coreProperties>
</file>