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9"/>
  </p:notesMasterIdLst>
  <p:sldIdLst>
    <p:sldId id="256" r:id="rId2"/>
    <p:sldId id="257" r:id="rId3"/>
    <p:sldId id="271" r:id="rId4"/>
    <p:sldId id="282" r:id="rId5"/>
    <p:sldId id="283" r:id="rId6"/>
    <p:sldId id="279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84030" autoAdjust="0"/>
  </p:normalViewPr>
  <p:slideViewPr>
    <p:cSldViewPr snapToGrid="0">
      <p:cViewPr varScale="1">
        <p:scale>
          <a:sx n="85" d="100"/>
          <a:sy n="85" d="100"/>
        </p:scale>
        <p:origin x="55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CA583-2A44-4B4F-9F5F-6CAD8AA76DB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249F9-E7ED-4D75-8FFC-D137F6BDF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284890-85D2-4D7B-8EF5-15A9C1DB8F42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4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2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2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8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664C608-40B1-4030-A28D-5B74BC98ADCE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C6575-6896-4D34-B9F6-02FD0EE4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662" y="1401107"/>
            <a:ext cx="4144161" cy="202789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F5516-14A1-4F38-A0D0-4A089139C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400" dirty="0"/>
              <a:t>杨靖奎</a:t>
            </a:r>
            <a:endParaRPr lang="en-US" altLang="zh-CN" sz="2400" dirty="0"/>
          </a:p>
          <a:p>
            <a:pPr algn="r"/>
            <a:r>
              <a:rPr lang="en-US" altLang="zh-CN" sz="2400" dirty="0"/>
              <a:t>2022.12.30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29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995179AF-4B95-43FD-A67D-3EB449B8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88901" cy="1499616"/>
          </a:xfrm>
        </p:spPr>
        <p:txBody>
          <a:bodyPr>
            <a:normAutofit/>
          </a:bodyPr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主要内容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B7945D-EDF9-4B50-93D7-50F707F5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357718"/>
            <a:ext cx="9720071" cy="2848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详细了解大模型的预训练方法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SAG</a:t>
            </a:r>
            <a:r>
              <a:rPr lang="zh-CN" altLang="en-US" dirty="0"/>
              <a:t>的修改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4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D40F-35F1-493D-A0F8-3BC9AD3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585216"/>
            <a:ext cx="11788360" cy="1499616"/>
          </a:xfrm>
        </p:spPr>
        <p:txBody>
          <a:bodyPr>
            <a:normAutofit/>
          </a:bodyPr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大模型的预训练方法（以</a:t>
            </a:r>
            <a:r>
              <a:rPr lang="en-US" altLang="zh-CN" sz="2800" cap="none" dirty="0">
                <a:latin typeface="Cambria" panose="02040503050406030204" pitchFamily="18" charset="0"/>
              </a:rPr>
              <a:t>BERT</a:t>
            </a:r>
            <a:r>
              <a:rPr lang="zh-CN" altLang="en-US" sz="2800" cap="none" dirty="0">
                <a:latin typeface="Cambria" panose="02040503050406030204" pitchFamily="18" charset="0"/>
              </a:rPr>
              <a:t>为例）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0D9FB55-7A73-E3AD-3D57-5C094325E716}"/>
              </a:ext>
            </a:extLst>
          </p:cNvPr>
          <p:cNvSpPr txBox="1">
            <a:spLocks/>
          </p:cNvSpPr>
          <p:nvPr/>
        </p:nvSpPr>
        <p:spPr>
          <a:xfrm>
            <a:off x="1176528" y="2438400"/>
            <a:ext cx="580616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数据的准备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首先把得到的数据进行分析得到词汇表并编号（</a:t>
            </a:r>
            <a:r>
              <a:rPr lang="en-US" altLang="zh-CN" dirty="0"/>
              <a:t>BERT</a:t>
            </a:r>
            <a:r>
              <a:rPr lang="zh-CN" altLang="en-US" dirty="0"/>
              <a:t>使用</a:t>
            </a:r>
            <a:r>
              <a:rPr lang="en-US" altLang="zh-CN" dirty="0" err="1"/>
              <a:t>WordPiece</a:t>
            </a:r>
            <a:r>
              <a:rPr lang="zh-CN" altLang="en-US" dirty="0"/>
              <a:t>，共有</a:t>
            </a:r>
            <a:r>
              <a:rPr lang="en-US" altLang="zh-CN" dirty="0"/>
              <a:t>30,000</a:t>
            </a:r>
            <a:r>
              <a:rPr lang="zh-CN" altLang="en-US" dirty="0"/>
              <a:t>个词）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在数据中以</a:t>
            </a:r>
            <a:r>
              <a:rPr lang="en-US" altLang="zh-CN" dirty="0"/>
              <a:t>50%</a:t>
            </a:r>
            <a:r>
              <a:rPr lang="zh-CN" altLang="en-US" dirty="0"/>
              <a:t>选取两个连续的句子，</a:t>
            </a:r>
            <a:r>
              <a:rPr lang="en-US" altLang="zh-CN" dirty="0"/>
              <a:t>50%</a:t>
            </a:r>
            <a:r>
              <a:rPr lang="zh-CN" altLang="en-US" dirty="0"/>
              <a:t>随机选取，记为</a:t>
            </a:r>
            <a:r>
              <a:rPr lang="en-US" altLang="zh-CN" dirty="0"/>
              <a:t>t1, t2;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对两个句子进行</a:t>
            </a:r>
            <a:r>
              <a:rPr lang="en-US" altLang="zh-CN" dirty="0"/>
              <a:t>mask</a:t>
            </a:r>
            <a:r>
              <a:rPr lang="zh-CN" altLang="en-US" dirty="0"/>
              <a:t>，并加上分隔符；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合并成一个句子，即</a:t>
            </a:r>
            <a:r>
              <a:rPr lang="en-US" altLang="zh-CN" dirty="0"/>
              <a:t>BERT</a:t>
            </a:r>
            <a:r>
              <a:rPr lang="zh-CN" altLang="en-US" dirty="0"/>
              <a:t>输入；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04EB9C-A4EB-2E5C-026F-33E194FE5906}"/>
              </a:ext>
            </a:extLst>
          </p:cNvPr>
          <p:cNvSpPr txBox="1"/>
          <p:nvPr/>
        </p:nvSpPr>
        <p:spPr>
          <a:xfrm>
            <a:off x="7275505" y="2084832"/>
            <a:ext cx="3585881" cy="10272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016" lvl="1" indent="0">
              <a:lnSpc>
                <a:spcPct val="150000"/>
              </a:lnSpc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t1 = This is a dog.</a:t>
            </a:r>
          </a:p>
          <a:p>
            <a:pPr marL="128016" lvl="1" indent="0">
              <a:lnSpc>
                <a:spcPct val="150000"/>
              </a:lnSpc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t2 = I love eating ice cream.</a:t>
            </a:r>
          </a:p>
          <a:p>
            <a:pPr marL="128016" lvl="1" indent="0">
              <a:lnSpc>
                <a:spcPct val="150000"/>
              </a:lnSpc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is_next_label</a:t>
            </a:r>
            <a:r>
              <a:rPr lang="en-US" altLang="zh-CN" sz="1400" dirty="0">
                <a:latin typeface="Consolas" panose="020B0609020204030204" pitchFamily="49" charset="0"/>
              </a:rPr>
              <a:t> = False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110FD9-3172-6455-E992-6F52FAA12FD0}"/>
              </a:ext>
            </a:extLst>
          </p:cNvPr>
          <p:cNvSpPr txBox="1"/>
          <p:nvPr/>
        </p:nvSpPr>
        <p:spPr>
          <a:xfrm>
            <a:off x="7275504" y="3387766"/>
            <a:ext cx="5276713" cy="1350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016" lvl="1"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t1 = [CLS] This is a [MASK]. [SEP] </a:t>
            </a:r>
          </a:p>
          <a:p>
            <a:pPr marL="128016" lvl="1"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t2 = I love [REP: sing] ice cream.[SEP]</a:t>
            </a:r>
          </a:p>
          <a:p>
            <a:pPr marL="128016" lvl="1"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t1_label = [PAD][PAD][PAD][PAD] dog [PAD][PAD]</a:t>
            </a:r>
          </a:p>
          <a:p>
            <a:pPr marL="128016" lvl="1"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t2_label = [PAD][PAD] eating [PAD][PAD][PAD][PAD]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64BF58-19BC-71A0-EFC6-69E0B373215B}"/>
              </a:ext>
            </a:extLst>
          </p:cNvPr>
          <p:cNvSpPr txBox="1"/>
          <p:nvPr/>
        </p:nvSpPr>
        <p:spPr>
          <a:xfrm>
            <a:off x="7429591" y="5102535"/>
            <a:ext cx="4629729" cy="160043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bert_input</a:t>
            </a:r>
            <a:r>
              <a:rPr lang="en-US" altLang="zh-CN" sz="1400" dirty="0">
                <a:latin typeface="Consolas" panose="020B0609020204030204" pitchFamily="49" charset="0"/>
              </a:rPr>
              <a:t> = [CLS] This is a [MASK]. [SEP] I love [REP: sing] ice cream.[SEP]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segment_label</a:t>
            </a:r>
            <a:r>
              <a:rPr lang="en-US" altLang="zh-CN" sz="1400" dirty="0">
                <a:latin typeface="Consolas" panose="020B0609020204030204" pitchFamily="49" charset="0"/>
              </a:rPr>
              <a:t> = 111111112222222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s-ES" altLang="zh-CN" sz="1400" dirty="0">
                <a:latin typeface="Consolas" panose="020B0609020204030204" pitchFamily="49" charset="0"/>
              </a:rPr>
              <a:t>bert_label = [PAD]</a:t>
            </a:r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  <a:r>
              <a:rPr lang="es-ES" altLang="zh-CN" sz="1400" dirty="0">
                <a:latin typeface="Consolas" panose="020B0609020204030204" pitchFamily="49" charset="0"/>
              </a:rPr>
              <a:t>[PAD] dog [PAD]</a:t>
            </a:r>
            <a:r>
              <a:rPr lang="en-US" altLang="zh-CN" sz="1400" dirty="0">
                <a:latin typeface="Consolas" panose="020B0609020204030204" pitchFamily="49" charset="0"/>
              </a:rPr>
              <a:t>…… </a:t>
            </a:r>
            <a:r>
              <a:rPr lang="es-ES" altLang="zh-CN" sz="1400" dirty="0">
                <a:latin typeface="Consolas" panose="020B0609020204030204" pitchFamily="49" charset="0"/>
              </a:rPr>
              <a:t>eating [PAD] </a:t>
            </a:r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  <a:r>
              <a:rPr lang="es-ES" altLang="zh-CN" sz="1400" dirty="0">
                <a:latin typeface="Consolas" panose="020B0609020204030204" pitchFamily="49" charset="0"/>
              </a:rPr>
              <a:t>[PAD]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CBC73A-0876-A083-F9E1-9E23D7954C0F}"/>
              </a:ext>
            </a:extLst>
          </p:cNvPr>
          <p:cNvCxnSpPr/>
          <p:nvPr/>
        </p:nvCxnSpPr>
        <p:spPr>
          <a:xfrm>
            <a:off x="7429591" y="3276932"/>
            <a:ext cx="352829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4AC8FE-322A-2FA7-9503-FAB457265A44}"/>
              </a:ext>
            </a:extLst>
          </p:cNvPr>
          <p:cNvCxnSpPr/>
          <p:nvPr/>
        </p:nvCxnSpPr>
        <p:spPr>
          <a:xfrm>
            <a:off x="7429591" y="4934635"/>
            <a:ext cx="352829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D40F-35F1-493D-A0F8-3BC9AD3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585216"/>
            <a:ext cx="11788360" cy="1499616"/>
          </a:xfrm>
        </p:spPr>
        <p:txBody>
          <a:bodyPr>
            <a:normAutofit/>
          </a:bodyPr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大模型的预训练方法（以</a:t>
            </a:r>
            <a:r>
              <a:rPr lang="en-US" altLang="zh-CN" sz="2800" cap="none" dirty="0">
                <a:latin typeface="Cambria" panose="02040503050406030204" pitchFamily="18" charset="0"/>
              </a:rPr>
              <a:t>BERT</a:t>
            </a:r>
            <a:r>
              <a:rPr lang="zh-CN" altLang="en-US" sz="2800" cap="none" dirty="0">
                <a:latin typeface="Cambria" panose="02040503050406030204" pitchFamily="18" charset="0"/>
              </a:rPr>
              <a:t>为例）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0D9FB55-7A73-E3AD-3D57-5C094325E716}"/>
              </a:ext>
            </a:extLst>
          </p:cNvPr>
          <p:cNvSpPr txBox="1">
            <a:spLocks/>
          </p:cNvSpPr>
          <p:nvPr/>
        </p:nvSpPr>
        <p:spPr>
          <a:xfrm>
            <a:off x="1176529" y="2438400"/>
            <a:ext cx="580616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LM</a:t>
            </a:r>
            <a:r>
              <a:rPr lang="zh-CN" altLang="en-US" dirty="0"/>
              <a:t>模型预训练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完型填空与前后句判断同时进行，得到预测的单词</a:t>
            </a:r>
            <a:r>
              <a:rPr lang="en-US" altLang="zh-CN" dirty="0"/>
              <a:t>/</a:t>
            </a:r>
            <a:r>
              <a:rPr lang="zh-CN" altLang="en-US" dirty="0"/>
              <a:t>是否为前后句；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将完形填空的误差与前后句判断的误差相加作为总误差，用于更新；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损失函数：</a:t>
            </a:r>
            <a:r>
              <a:rPr lang="en-US" altLang="zh-CN" dirty="0" err="1"/>
              <a:t>NLLLoss</a:t>
            </a:r>
            <a:r>
              <a:rPr lang="en-US" altLang="zh-CN" dirty="0"/>
              <a:t> +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优化函数：</a:t>
            </a:r>
            <a:r>
              <a:rPr lang="en-US" altLang="zh-CN" dirty="0"/>
              <a:t>Adam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EB7FEC-4027-3E9E-2072-5331C988F78A}"/>
              </a:ext>
            </a:extLst>
          </p:cNvPr>
          <p:cNvSpPr txBox="1"/>
          <p:nvPr/>
        </p:nvSpPr>
        <p:spPr>
          <a:xfrm>
            <a:off x="7250547" y="2872509"/>
            <a:ext cx="4629729" cy="2677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bert_input</a:t>
            </a:r>
            <a:r>
              <a:rPr lang="en-US" altLang="zh-CN" sz="1400" dirty="0">
                <a:latin typeface="Consolas" panose="020B0609020204030204" pitchFamily="49" charset="0"/>
              </a:rPr>
              <a:t> = [CLS] This is a [MASK]. [SEP] I love [REP: sing] ice cream.[SEP]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is_next_label</a:t>
            </a:r>
            <a:r>
              <a:rPr lang="en-US" altLang="zh-CN" sz="1400" dirty="0"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vs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next_sent_output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s-ES" altLang="zh-CN" sz="1400" dirty="0">
                <a:latin typeface="Consolas" panose="020B0609020204030204" pitchFamily="49" charset="0"/>
              </a:rPr>
              <a:t>bert_label = [PAD]</a:t>
            </a:r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  <a:r>
              <a:rPr lang="es-ES" altLang="zh-CN" sz="1400" dirty="0">
                <a:latin typeface="Consolas" panose="020B0609020204030204" pitchFamily="49" charset="0"/>
              </a:rPr>
              <a:t>[PAD] dog [PAD]</a:t>
            </a:r>
            <a:r>
              <a:rPr lang="en-US" altLang="zh-CN" sz="1400" dirty="0">
                <a:latin typeface="Consolas" panose="020B0609020204030204" pitchFamily="49" charset="0"/>
              </a:rPr>
              <a:t>…… </a:t>
            </a:r>
            <a:r>
              <a:rPr lang="es-ES" altLang="zh-CN" sz="1400" dirty="0">
                <a:latin typeface="Consolas" panose="020B0609020204030204" pitchFamily="49" charset="0"/>
              </a:rPr>
              <a:t>eating [PAD] </a:t>
            </a:r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  <a:r>
              <a:rPr lang="es-ES" altLang="zh-CN" sz="1400" dirty="0">
                <a:latin typeface="Consolas" panose="020B0609020204030204" pitchFamily="49" charset="0"/>
              </a:rPr>
              <a:t>[PAD]</a:t>
            </a:r>
          </a:p>
          <a:p>
            <a:r>
              <a:rPr lang="es-ES" altLang="zh-CN" sz="1400" dirty="0">
                <a:latin typeface="Consolas" panose="020B0609020204030204" pitchFamily="49" charset="0"/>
              </a:rPr>
              <a:t>vs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mask_lm_output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s-ES" altLang="zh-CN" sz="1400" dirty="0">
                <a:latin typeface="Consolas" panose="020B0609020204030204" pitchFamily="49" charset="0"/>
              </a:rPr>
              <a:t>[PAD]</a:t>
            </a:r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  <a:r>
              <a:rPr lang="es-ES" altLang="zh-CN" sz="1400" dirty="0">
                <a:latin typeface="Consolas" panose="020B0609020204030204" pitchFamily="49" charset="0"/>
              </a:rPr>
              <a:t>[PAD] </a:t>
            </a:r>
            <a:r>
              <a:rPr lang="es-E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s-ES" altLang="zh-CN" sz="1400" dirty="0">
                <a:latin typeface="Consolas" panose="020B0609020204030204" pitchFamily="49" charset="0"/>
              </a:rPr>
              <a:t> [PAD]</a:t>
            </a:r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  <a:r>
              <a:rPr lang="es-ES" altLang="zh-CN" sz="1400" dirty="0">
                <a:latin typeface="Consolas" panose="020B0609020204030204" pitchFamily="49" charset="0"/>
              </a:rPr>
              <a:t>[PAD] </a:t>
            </a:r>
            <a:r>
              <a:rPr lang="es-E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4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D40F-35F1-493D-A0F8-3BC9AD3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585216"/>
            <a:ext cx="11788360" cy="1499616"/>
          </a:xfrm>
        </p:spPr>
        <p:txBody>
          <a:bodyPr>
            <a:normAutofit/>
          </a:bodyPr>
          <a:lstStyle/>
          <a:p>
            <a:r>
              <a:rPr lang="en-US" altLang="zh-CN" sz="2800" cap="none" dirty="0">
                <a:latin typeface="Cambria" panose="02040503050406030204" pitchFamily="18" charset="0"/>
              </a:rPr>
              <a:t>Transformer</a:t>
            </a:r>
            <a:r>
              <a:rPr lang="zh-CN" altLang="en-US" sz="2800" cap="none" dirty="0">
                <a:latin typeface="Cambria" panose="02040503050406030204" pitchFamily="18" charset="0"/>
              </a:rPr>
              <a:t>模型的参数计算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0D9FB55-7A73-E3AD-3D57-5C094325E716}"/>
              </a:ext>
            </a:extLst>
          </p:cNvPr>
          <p:cNvSpPr txBox="1">
            <a:spLocks/>
          </p:cNvSpPr>
          <p:nvPr/>
        </p:nvSpPr>
        <p:spPr>
          <a:xfrm>
            <a:off x="1176529" y="2438400"/>
            <a:ext cx="580616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以</a:t>
            </a:r>
            <a:r>
              <a:rPr lang="en-US" altLang="zh-CN" dirty="0"/>
              <a:t>BERT</a:t>
            </a:r>
            <a:r>
              <a:rPr lang="zh-CN" altLang="en-US" dirty="0"/>
              <a:t>为例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29D077-6463-B512-88A8-068AA8BF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25" y="2034353"/>
            <a:ext cx="8863942" cy="44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9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A855420-EC10-4EC0-B068-F084741F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下周规划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62FED7-3082-44EC-9034-8134353B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修改</a:t>
            </a:r>
            <a:r>
              <a:rPr lang="en-US" altLang="zh-CN" dirty="0"/>
              <a:t>SAG</a:t>
            </a:r>
            <a:r>
              <a:rPr lang="zh-CN" altLang="en-US" dirty="0"/>
              <a:t>代码并调试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按小组的计划进一步探究当今大模型趋势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79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22B1821-0BA4-4FA7-92E3-D9BDAA64332C}"/>
              </a:ext>
            </a:extLst>
          </p:cNvPr>
          <p:cNvSpPr txBox="1"/>
          <p:nvPr/>
        </p:nvSpPr>
        <p:spPr>
          <a:xfrm>
            <a:off x="4618672" y="25056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汇报完毕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24232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1856</TotalTime>
  <Words>425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Cambria</vt:lpstr>
      <vt:lpstr>Consolas</vt:lpstr>
      <vt:lpstr>Tw Cen MT</vt:lpstr>
      <vt:lpstr>Tw Cen MT Condensed</vt:lpstr>
      <vt:lpstr>Wingdings</vt:lpstr>
      <vt:lpstr>Wingdings 3</vt:lpstr>
      <vt:lpstr>积分</vt:lpstr>
      <vt:lpstr>工作汇报</vt:lpstr>
      <vt:lpstr>主要内容</vt:lpstr>
      <vt:lpstr>大模型的预训练方法（以BERT为例）</vt:lpstr>
      <vt:lpstr>大模型的预训练方法（以BERT为例）</vt:lpstr>
      <vt:lpstr>Transformer模型的参数计算</vt:lpstr>
      <vt:lpstr>下周规划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T</dc:creator>
  <cp:lastModifiedBy>Y JK</cp:lastModifiedBy>
  <cp:revision>180</cp:revision>
  <dcterms:created xsi:type="dcterms:W3CDTF">2021-01-29T08:30:52Z</dcterms:created>
  <dcterms:modified xsi:type="dcterms:W3CDTF">2022-12-30T14:10:36Z</dcterms:modified>
</cp:coreProperties>
</file>