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  <p:sldId id="257" r:id="rId4"/>
    <p:sldId id="261" r:id="rId5"/>
    <p:sldId id="256" r:id="rId6"/>
    <p:sldId id="259" r:id="rId7"/>
    <p:sldId id="260" r:id="rId8"/>
    <p:sldId id="269" r:id="rId9"/>
    <p:sldId id="264" r:id="rId10"/>
    <p:sldId id="258" r:id="rId11"/>
    <p:sldId id="265" r:id="rId12"/>
    <p:sldId id="266" r:id="rId13"/>
    <p:sldId id="267" r:id="rId14"/>
    <p:sldId id="263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50795" y="2543810"/>
            <a:ext cx="7091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Spmm on Tensor Core</a:t>
            </a:r>
            <a:endParaRPr lang="en-US" altLang="zh-CN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794250" y="615950"/>
            <a:ext cx="4572635" cy="278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08150" y="3841750"/>
            <a:ext cx="2196465" cy="330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94250" y="3841750"/>
            <a:ext cx="4572000" cy="26771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08150" y="4171950"/>
            <a:ext cx="2691765" cy="330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08150" y="4502150"/>
            <a:ext cx="2425065" cy="330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08150" y="4832350"/>
            <a:ext cx="1803400" cy="330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08150" y="5162550"/>
            <a:ext cx="2691765" cy="330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08150" y="5492750"/>
            <a:ext cx="1422400" cy="330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708150" y="5822950"/>
            <a:ext cx="2425065" cy="330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08150" y="6153150"/>
            <a:ext cx="2196465" cy="330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65200" y="4908550"/>
            <a:ext cx="99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781165" y="158750"/>
            <a:ext cx="99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4241800" y="1822450"/>
            <a:ext cx="99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6411595" y="4171950"/>
            <a:ext cx="1360170" cy="330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412230" y="615950"/>
            <a:ext cx="1359535" cy="15741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708150" y="4171950"/>
            <a:ext cx="1308735" cy="3302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文本框 155"/>
          <p:cNvSpPr txBox="1"/>
          <p:nvPr/>
        </p:nvSpPr>
        <p:spPr>
          <a:xfrm>
            <a:off x="6729095" y="3803650"/>
            <a:ext cx="702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BN</a:t>
            </a:r>
            <a:endParaRPr lang="en-US" altLang="zh-CN"/>
          </a:p>
        </p:txBody>
      </p:sp>
      <p:sp>
        <p:nvSpPr>
          <p:cNvPr id="153" name="文本框 152"/>
          <p:cNvSpPr txBox="1"/>
          <p:nvPr/>
        </p:nvSpPr>
        <p:spPr>
          <a:xfrm>
            <a:off x="7771765" y="417195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BM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803900" y="212725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BK</a:t>
            </a:r>
            <a:endParaRPr lang="en-US" altLang="zh-CN"/>
          </a:p>
        </p:txBody>
      </p:sp>
      <p:cxnSp>
        <p:nvCxnSpPr>
          <p:cNvPr id="21" name="直接连接符 20"/>
          <p:cNvCxnSpPr/>
          <p:nvPr/>
        </p:nvCxnSpPr>
        <p:spPr>
          <a:xfrm>
            <a:off x="6411595" y="615950"/>
            <a:ext cx="0" cy="3778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771765" y="615950"/>
            <a:ext cx="0" cy="3778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708150" y="4171950"/>
            <a:ext cx="541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708150" y="4502150"/>
            <a:ext cx="541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74650" y="433705"/>
            <a:ext cx="37585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维分块：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当大规模矩阵乘法的block数目超过</a:t>
            </a:r>
            <a:r>
              <a:rPr lang="en-US" altLang="zh-CN"/>
              <a:t>SM</a:t>
            </a:r>
            <a:r>
              <a:rPr lang="zh-CN" altLang="en-US"/>
              <a:t>数量（</a:t>
            </a:r>
            <a:r>
              <a:rPr lang="en-US" altLang="zh-CN"/>
              <a:t>108</a:t>
            </a:r>
            <a:r>
              <a:rPr lang="zh-CN" altLang="en-US"/>
              <a:t>）时，会按照gridDim.z -&gt; gridDim.y -&gt; gridDim.x这样的循环顺序进行调度。</a:t>
            </a:r>
            <a:endParaRPr lang="zh-CN" altLang="en-US"/>
          </a:p>
          <a:p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981575" y="3990340"/>
            <a:ext cx="41567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056505" y="4356100"/>
            <a:ext cx="13309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5056505" y="3969385"/>
            <a:ext cx="4124325" cy="374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794250" y="615950"/>
            <a:ext cx="4572635" cy="278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08150" y="3841750"/>
            <a:ext cx="2196465" cy="330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94250" y="3841750"/>
            <a:ext cx="4572000" cy="26771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794250" y="3841750"/>
            <a:ext cx="2327275" cy="13931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08150" y="4171950"/>
            <a:ext cx="2691765" cy="330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08150" y="4502150"/>
            <a:ext cx="2425065" cy="330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08150" y="4832350"/>
            <a:ext cx="1803400" cy="330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08150" y="5162550"/>
            <a:ext cx="2691765" cy="330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08150" y="5492750"/>
            <a:ext cx="1422400" cy="330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708150" y="5822950"/>
            <a:ext cx="2425065" cy="330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08150" y="6153150"/>
            <a:ext cx="2196465" cy="330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65200" y="4908550"/>
            <a:ext cx="99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781165" y="158750"/>
            <a:ext cx="99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4241800" y="1822450"/>
            <a:ext cx="99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5761355" y="4171950"/>
            <a:ext cx="1360170" cy="330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761990" y="615950"/>
            <a:ext cx="1359535" cy="15741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708150" y="4171950"/>
            <a:ext cx="1308735" cy="3302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文本框 155"/>
          <p:cNvSpPr txBox="1"/>
          <p:nvPr/>
        </p:nvSpPr>
        <p:spPr>
          <a:xfrm>
            <a:off x="6078855" y="3803650"/>
            <a:ext cx="702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BN</a:t>
            </a:r>
            <a:endParaRPr lang="en-US" altLang="zh-CN"/>
          </a:p>
        </p:txBody>
      </p:sp>
      <p:sp>
        <p:nvSpPr>
          <p:cNvPr id="153" name="文本框 152"/>
          <p:cNvSpPr txBox="1"/>
          <p:nvPr/>
        </p:nvSpPr>
        <p:spPr>
          <a:xfrm>
            <a:off x="7121525" y="417195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BM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153660" y="212725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BK</a:t>
            </a:r>
            <a:endParaRPr lang="en-US" altLang="zh-CN"/>
          </a:p>
        </p:txBody>
      </p:sp>
      <p:cxnSp>
        <p:nvCxnSpPr>
          <p:cNvPr id="21" name="直接连接符 20"/>
          <p:cNvCxnSpPr/>
          <p:nvPr/>
        </p:nvCxnSpPr>
        <p:spPr>
          <a:xfrm>
            <a:off x="5761355" y="615950"/>
            <a:ext cx="0" cy="3778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121525" y="615950"/>
            <a:ext cx="0" cy="3778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708150" y="4171950"/>
            <a:ext cx="541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708150" y="4502150"/>
            <a:ext cx="541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232400" y="4680585"/>
            <a:ext cx="16230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gridDim.z</a:t>
            </a:r>
            <a:r>
              <a:rPr lang="en-US" altLang="zh-CN">
                <a:sym typeface="+mn-ea"/>
              </a:rPr>
              <a:t>=0</a:t>
            </a:r>
            <a:endParaRPr lang="en-US" altLang="zh-CN"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120890" y="3841750"/>
            <a:ext cx="2245360" cy="13931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320280" y="4680585"/>
            <a:ext cx="16230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gridDim.z</a:t>
            </a:r>
            <a:r>
              <a:rPr lang="en-US" altLang="zh-CN">
                <a:sym typeface="+mn-ea"/>
              </a:rPr>
              <a:t>=1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7035" y="476885"/>
            <a:ext cx="663067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实验：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策略优化程度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不同规模下的性能比较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不同粒度</a:t>
            </a:r>
            <a:r>
              <a:rPr lang="zh-CN" altLang="en-US">
                <a:sym typeface="+mn-ea"/>
              </a:rPr>
              <a:t>，改变</a:t>
            </a:r>
            <a:r>
              <a:rPr lang="en-US" altLang="zh-CN">
                <a:sym typeface="+mn-ea"/>
              </a:rPr>
              <a:t>BK</a:t>
            </a:r>
            <a:r>
              <a:rPr lang="zh-CN" altLang="en-US">
                <a:sym typeface="+mn-ea"/>
              </a:rPr>
              <a:t>大小，</a:t>
            </a:r>
            <a:r>
              <a:rPr lang="zh-CN" altLang="en-US"/>
              <a:t>改变</a:t>
            </a:r>
            <a:r>
              <a:rPr lang="en-US" altLang="zh-CN"/>
              <a:t>BN</a:t>
            </a:r>
            <a:r>
              <a:rPr lang="zh-CN" altLang="en-US"/>
              <a:t>大小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不同稀疏度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真实模型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281430" y="1104900"/>
          <a:ext cx="10071735" cy="4577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0755"/>
                <a:gridCol w="2159635"/>
                <a:gridCol w="2204085"/>
                <a:gridCol w="1623695"/>
                <a:gridCol w="1853565"/>
              </a:tblGrid>
              <a:tr h="6229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Calibri" charset="0"/>
                          <a:cs typeface="Calibri" charset="0"/>
                        </a:rPr>
                        <a:t>库</a:t>
                      </a:r>
                      <a:endParaRPr lang="en-US" altLang="en-US" sz="24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charset="0"/>
                          <a:cs typeface="宋体" charset="0"/>
                        </a:rPr>
                        <a:t>精度</a:t>
                      </a:r>
                      <a:endParaRPr lang="en-US" altLang="en-US" sz="2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charset="0"/>
                          <a:cs typeface="宋体" charset="0"/>
                        </a:rPr>
                        <a:t>硬件</a:t>
                      </a:r>
                      <a:endParaRPr lang="en-US" altLang="en-US" sz="2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Calibri" charset="0"/>
                          <a:cs typeface="Calibri" charset="0"/>
                        </a:rPr>
                        <a:t>粒度</a:t>
                      </a:r>
                      <a:endParaRPr lang="en-US" altLang="en-US" sz="24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Calibri" charset="0"/>
                          <a:cs typeface="Calibri" charset="0"/>
                        </a:rPr>
                        <a:t>性能</a:t>
                      </a:r>
                      <a:endParaRPr lang="en-US" altLang="en-US" sz="24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9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Calibri" charset="0"/>
                          <a:cs typeface="Calibri" charset="0"/>
                        </a:rPr>
                        <a:t>Sputnik</a:t>
                      </a:r>
                      <a:endParaRPr lang="en-US" altLang="en-US" sz="24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Calibri" charset="0"/>
                          <a:cs typeface="Calibri" charset="0"/>
                        </a:rPr>
                        <a:t>Fp16-&gt;Fp32</a:t>
                      </a:r>
                      <a:endParaRPr lang="en-US" altLang="en-US" sz="24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Calibri" charset="0"/>
                          <a:cs typeface="Calibri" charset="0"/>
                        </a:rPr>
                        <a:t>CUDA core</a:t>
                      </a:r>
                      <a:endParaRPr lang="en-US" sz="2400" b="0">
                        <a:latin typeface="Calibri" charset="0"/>
                        <a:cs typeface="Calibri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>
                          <a:latin typeface="Calibri" charset="0"/>
                          <a:cs typeface="Calibri" charset="0"/>
                        </a:rPr>
                        <a:t>V100</a:t>
                      </a:r>
                      <a:endParaRPr lang="en-US" altLang="en-US" sz="24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Calibri" charset="0"/>
                          <a:cs typeface="Calibri" charset="0"/>
                        </a:rPr>
                        <a:t>非结构化</a:t>
                      </a:r>
                      <a:endParaRPr lang="en-US" altLang="en-US" sz="2400" b="1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charset="0"/>
                          <a:cs typeface="宋体" charset="0"/>
                        </a:rPr>
                        <a:t> 5Tflop/s</a:t>
                      </a:r>
                      <a:endParaRPr lang="en-US" altLang="en-US" sz="2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9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Calibri" charset="0"/>
                          <a:cs typeface="Calibri" charset="0"/>
                        </a:rPr>
                        <a:t>VectorSparse</a:t>
                      </a:r>
                      <a:endParaRPr lang="en-US" altLang="en-US" sz="24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Calibri" charset="0"/>
                          <a:cs typeface="Calibri" charset="0"/>
                        </a:rPr>
                        <a:t>Fp16</a:t>
                      </a:r>
                      <a:endParaRPr lang="en-US" altLang="en-US" sz="24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Calibri" charset="0"/>
                          <a:cs typeface="Calibri" charset="0"/>
                        </a:rPr>
                        <a:t>TC</a:t>
                      </a:r>
                      <a:endParaRPr lang="en-US" sz="2400" b="0">
                        <a:latin typeface="Calibri" charset="0"/>
                        <a:cs typeface="Calibri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>
                          <a:latin typeface="Calibri" charset="0"/>
                          <a:cs typeface="Calibri" charset="0"/>
                        </a:rPr>
                        <a:t>V100</a:t>
                      </a:r>
                      <a:endParaRPr lang="en-US" altLang="en-US" sz="24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Calibri" charset="0"/>
                          <a:cs typeface="Calibri" charset="0"/>
                        </a:rPr>
                        <a:t>1D向量</a:t>
                      </a:r>
                      <a:endParaRPr lang="en-US" altLang="en-US" sz="24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charset="0"/>
                          <a:cs typeface="宋体" charset="0"/>
                        </a:rPr>
                        <a:t> </a:t>
                      </a:r>
                      <a:endParaRPr lang="en-US" altLang="en-US" sz="2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9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Calibri" charset="0"/>
                          <a:cs typeface="Calibri" charset="0"/>
                        </a:rPr>
                        <a:t>Magicube</a:t>
                      </a:r>
                      <a:endParaRPr lang="en-US" altLang="en-US" sz="24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Calibri" charset="0"/>
                          <a:cs typeface="Calibri" charset="0"/>
                        </a:rPr>
                        <a:t>Int8/Int4</a:t>
                      </a:r>
                      <a:endParaRPr lang="en-US" altLang="en-US" sz="24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Calibri" charset="0"/>
                          <a:cs typeface="Calibri" charset="0"/>
                        </a:rPr>
                        <a:t>TC</a:t>
                      </a:r>
                      <a:endParaRPr lang="en-US" sz="2400" b="0">
                        <a:latin typeface="Calibri" charset="0"/>
                        <a:cs typeface="Calibri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>
                          <a:latin typeface="Calibri" charset="0"/>
                          <a:cs typeface="Calibri" charset="0"/>
                        </a:rPr>
                        <a:t>A100</a:t>
                      </a:r>
                      <a:endParaRPr lang="en-US" altLang="en-US" sz="24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Calibri" charset="0"/>
                          <a:cs typeface="Calibri" charset="0"/>
                        </a:rPr>
                        <a:t>1D向量</a:t>
                      </a:r>
                      <a:endParaRPr lang="en-US" altLang="en-US" sz="24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charset="0"/>
                          <a:cs typeface="宋体" charset="0"/>
                        </a:rPr>
                        <a:t> </a:t>
                      </a:r>
                      <a:endParaRPr lang="en-US" altLang="en-US" sz="2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9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Calibri" charset="0"/>
                          <a:cs typeface="Calibri" charset="0"/>
                        </a:rPr>
                        <a:t>SparseRT</a:t>
                      </a:r>
                      <a:endParaRPr lang="en-US" altLang="en-US" sz="24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charset="0"/>
                          <a:cs typeface="宋体" charset="0"/>
                        </a:rPr>
                        <a:t> </a:t>
                      </a:r>
                      <a:endParaRPr lang="en-US" altLang="en-US" sz="2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charset="0"/>
                          <a:cs typeface="宋体" charset="0"/>
                        </a:rPr>
                        <a:t> </a:t>
                      </a:r>
                      <a:endParaRPr lang="en-US" altLang="en-US" sz="2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charset="0"/>
                          <a:cs typeface="宋体" charset="0"/>
                        </a:rPr>
                        <a:t> </a:t>
                      </a:r>
                      <a:endParaRPr lang="en-US" altLang="en-US" sz="2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charset="0"/>
                          <a:cs typeface="宋体" charset="0"/>
                        </a:rPr>
                        <a:t> </a:t>
                      </a:r>
                      <a:endParaRPr lang="en-US" altLang="en-US" sz="2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9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charset="0"/>
                          <a:cs typeface="宋体" charset="0"/>
                        </a:rPr>
                        <a:t> </a:t>
                      </a:r>
                      <a:endParaRPr lang="en-US" altLang="en-US" sz="2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charset="0"/>
                          <a:cs typeface="宋体" charset="0"/>
                        </a:rPr>
                        <a:t> </a:t>
                      </a:r>
                      <a:endParaRPr lang="en-US" altLang="en-US" sz="2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charset="0"/>
                          <a:cs typeface="宋体" charset="0"/>
                        </a:rPr>
                        <a:t> </a:t>
                      </a:r>
                      <a:endParaRPr lang="en-US" altLang="en-US" sz="2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charset="0"/>
                          <a:cs typeface="宋体" charset="0"/>
                        </a:rPr>
                        <a:t> </a:t>
                      </a:r>
                      <a:endParaRPr lang="en-US" altLang="en-US" sz="2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charset="0"/>
                          <a:cs typeface="宋体" charset="0"/>
                        </a:rPr>
                        <a:t> </a:t>
                      </a:r>
                      <a:endParaRPr lang="en-US" altLang="en-US" sz="2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93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4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Calibri" charset="0"/>
                          <a:cs typeface="Calibri" charset="0"/>
                        </a:rPr>
                        <a:t>Fp16</a:t>
                      </a:r>
                      <a:endParaRPr lang="en-US" altLang="en-US" sz="24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Calibri" charset="0"/>
                          <a:cs typeface="Calibri" charset="0"/>
                        </a:rPr>
                        <a:t>TC</a:t>
                      </a:r>
                      <a:endParaRPr lang="en-US" sz="2400" b="0">
                        <a:latin typeface="Calibri" charset="0"/>
                        <a:cs typeface="Calibri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>
                          <a:latin typeface="Calibri" charset="0"/>
                          <a:cs typeface="Calibri" charset="0"/>
                        </a:rPr>
                        <a:t>A100</a:t>
                      </a:r>
                      <a:endParaRPr lang="en-US" altLang="en-US" sz="24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Calibri" charset="0"/>
                          <a:cs typeface="Calibri" charset="0"/>
                        </a:rPr>
                        <a:t>非结构化</a:t>
                      </a:r>
                      <a:endParaRPr lang="en-US" altLang="en-US" sz="2400" b="1">
                        <a:solidFill>
                          <a:srgbClr val="FF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2400" b="0">
                          <a:latin typeface="宋体" charset="0"/>
                          <a:ea typeface="宋体" charset="0"/>
                          <a:cs typeface="宋体" charset="0"/>
                        </a:rPr>
                        <a:t>???</a:t>
                      </a:r>
                      <a:endParaRPr lang="en-US" altLang="en-US" sz="2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794250" y="615950"/>
            <a:ext cx="4572635" cy="278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08150" y="3841750"/>
            <a:ext cx="2196465" cy="330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94250" y="3841750"/>
            <a:ext cx="4572000" cy="26771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08150" y="4171950"/>
            <a:ext cx="2691765" cy="330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08150" y="4502150"/>
            <a:ext cx="2425065" cy="330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08150" y="4832350"/>
            <a:ext cx="1803400" cy="330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08150" y="5162550"/>
            <a:ext cx="2691765" cy="330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08150" y="5492750"/>
            <a:ext cx="1422400" cy="330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708150" y="5822950"/>
            <a:ext cx="2425065" cy="330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08150" y="6153150"/>
            <a:ext cx="2196465" cy="330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65200" y="4908550"/>
            <a:ext cx="99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781165" y="158750"/>
            <a:ext cx="99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4241800" y="1822450"/>
            <a:ext cx="99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6411595" y="4171950"/>
            <a:ext cx="1360170" cy="330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412230" y="615950"/>
            <a:ext cx="1359535" cy="15741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708150" y="4171950"/>
            <a:ext cx="1308735" cy="3302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文本框 155"/>
          <p:cNvSpPr txBox="1"/>
          <p:nvPr/>
        </p:nvSpPr>
        <p:spPr>
          <a:xfrm>
            <a:off x="6729095" y="3803650"/>
            <a:ext cx="702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BN</a:t>
            </a:r>
            <a:endParaRPr lang="en-US" altLang="zh-CN"/>
          </a:p>
        </p:txBody>
      </p:sp>
      <p:sp>
        <p:nvSpPr>
          <p:cNvPr id="153" name="文本框 152"/>
          <p:cNvSpPr txBox="1"/>
          <p:nvPr/>
        </p:nvSpPr>
        <p:spPr>
          <a:xfrm>
            <a:off x="7771765" y="417195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BM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803900" y="212725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BK</a:t>
            </a:r>
            <a:endParaRPr lang="en-US" altLang="zh-CN"/>
          </a:p>
        </p:txBody>
      </p:sp>
      <p:cxnSp>
        <p:nvCxnSpPr>
          <p:cNvPr id="21" name="直接连接符 20"/>
          <p:cNvCxnSpPr/>
          <p:nvPr/>
        </p:nvCxnSpPr>
        <p:spPr>
          <a:xfrm>
            <a:off x="6411595" y="615950"/>
            <a:ext cx="0" cy="3778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771765" y="615950"/>
            <a:ext cx="0" cy="3778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708150" y="4171950"/>
            <a:ext cx="541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708150" y="4502150"/>
            <a:ext cx="541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80975" y="615950"/>
            <a:ext cx="421894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由于非结构化，</a:t>
            </a:r>
            <a:r>
              <a:rPr lang="en-US" altLang="zh-CN">
                <a:sym typeface="+mn-ea"/>
              </a:rPr>
              <a:t>Spmm</a:t>
            </a:r>
            <a:r>
              <a:rPr lang="zh-CN" altLang="en-US">
                <a:sym typeface="+mn-ea"/>
              </a:rPr>
              <a:t>被分解为</a:t>
            </a:r>
            <a:r>
              <a:rPr lang="en-US" altLang="zh-CN">
                <a:sym typeface="+mn-ea"/>
              </a:rPr>
              <a:t>Spmv</a:t>
            </a:r>
            <a:endParaRPr lang="en-US" altLang="zh-CN"/>
          </a:p>
          <a:p>
            <a:endParaRPr lang="en-US" altLang="zh-CN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在规模为</a:t>
            </a:r>
            <a:r>
              <a:rPr lang="en-US" altLang="zh-CN">
                <a:sym typeface="+mn-ea"/>
              </a:rPr>
              <a:t>MKN</a:t>
            </a:r>
            <a:r>
              <a:rPr lang="zh-CN" altLang="en-US">
                <a:sym typeface="+mn-ea"/>
              </a:rPr>
              <a:t>的大矩阵中，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按照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方向迭代</a:t>
            </a:r>
            <a:r>
              <a:rPr lang="en-US" altLang="zh-CN">
                <a:sym typeface="+mn-ea"/>
              </a:rPr>
              <a:t>K/BK</a:t>
            </a:r>
            <a:r>
              <a:rPr lang="zh-CN" altLang="en-US">
                <a:sym typeface="+mn-ea"/>
              </a:rPr>
              <a:t>次称为</a:t>
            </a:r>
            <a:r>
              <a:rPr lang="zh-CN" altLang="en-US" b="1">
                <a:sym typeface="+mn-ea"/>
              </a:rPr>
              <a:t>大迭代</a:t>
            </a:r>
            <a:endParaRPr lang="zh-CN" altLang="en-US" b="1"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2265" y="2715895"/>
            <a:ext cx="3385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Ampere</a:t>
            </a:r>
            <a:r>
              <a:rPr lang="zh-CN" altLang="en-US"/>
              <a:t>引入的异步访存，</a:t>
            </a:r>
            <a:endParaRPr lang="zh-CN" altLang="en-US"/>
          </a:p>
          <a:p>
            <a:r>
              <a:rPr lang="zh-CN" altLang="en-US"/>
              <a:t>加快</a:t>
            </a:r>
            <a:r>
              <a:rPr lang="en-US" altLang="zh-CN"/>
              <a:t>ldg</a:t>
            </a:r>
            <a:r>
              <a:rPr lang="zh-CN" altLang="en-US"/>
              <a:t>执行时间。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902335" y="5143500"/>
            <a:ext cx="2006600" cy="501650"/>
            <a:chOff x="3081" y="5637"/>
            <a:chExt cx="4200" cy="1050"/>
          </a:xfrm>
        </p:grpSpPr>
        <p:sp>
          <p:nvSpPr>
            <p:cNvPr id="6" name="矩形 5"/>
            <p:cNvSpPr/>
            <p:nvPr/>
          </p:nvSpPr>
          <p:spPr>
            <a:xfrm>
              <a:off x="3081" y="5637"/>
              <a:ext cx="1050" cy="105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131" y="5637"/>
              <a:ext cx="1050" cy="105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181" y="5637"/>
              <a:ext cx="1050" cy="105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231" y="5637"/>
              <a:ext cx="1050" cy="105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3157855" y="2860675"/>
            <a:ext cx="4046220" cy="2012315"/>
            <a:chOff x="4528" y="1810"/>
            <a:chExt cx="8400" cy="4200"/>
          </a:xfrm>
        </p:grpSpPr>
        <p:grpSp>
          <p:nvGrpSpPr>
            <p:cNvPr id="11" name="组合 10"/>
            <p:cNvGrpSpPr/>
            <p:nvPr/>
          </p:nvGrpSpPr>
          <p:grpSpPr>
            <a:xfrm rot="5400000">
              <a:off x="2953" y="3385"/>
              <a:ext cx="4200" cy="1050"/>
              <a:chOff x="3081" y="5637"/>
              <a:chExt cx="4200" cy="1050"/>
            </a:xfrm>
            <a:solidFill>
              <a:schemeClr val="accent1"/>
            </a:solidFill>
          </p:grpSpPr>
          <p:sp>
            <p:nvSpPr>
              <p:cNvPr id="12" name="矩形 11"/>
              <p:cNvSpPr/>
              <p:nvPr/>
            </p:nvSpPr>
            <p:spPr>
              <a:xfrm>
                <a:off x="30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1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1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2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 rot="5400000">
              <a:off x="4003" y="3385"/>
              <a:ext cx="4200" cy="1050"/>
              <a:chOff x="3081" y="5637"/>
              <a:chExt cx="4200" cy="1050"/>
            </a:xfrm>
            <a:solidFill>
              <a:schemeClr val="accent1"/>
            </a:solidFill>
          </p:grpSpPr>
          <p:sp>
            <p:nvSpPr>
              <p:cNvPr id="17" name="矩形 16"/>
              <p:cNvSpPr/>
              <p:nvPr/>
            </p:nvSpPr>
            <p:spPr>
              <a:xfrm>
                <a:off x="30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1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1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2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5400000">
              <a:off x="5053" y="3385"/>
              <a:ext cx="4200" cy="1050"/>
              <a:chOff x="3081" y="5637"/>
              <a:chExt cx="4200" cy="1050"/>
            </a:xfrm>
            <a:solidFill>
              <a:schemeClr val="accent1"/>
            </a:solidFill>
          </p:grpSpPr>
          <p:sp>
            <p:nvSpPr>
              <p:cNvPr id="22" name="矩形 21"/>
              <p:cNvSpPr/>
              <p:nvPr/>
            </p:nvSpPr>
            <p:spPr>
              <a:xfrm>
                <a:off x="30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1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1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2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 rot="5400000">
              <a:off x="6103" y="3385"/>
              <a:ext cx="4200" cy="1050"/>
              <a:chOff x="3081" y="5637"/>
              <a:chExt cx="4200" cy="1050"/>
            </a:xfrm>
            <a:solidFill>
              <a:schemeClr val="accent1"/>
            </a:solidFill>
          </p:grpSpPr>
          <p:sp>
            <p:nvSpPr>
              <p:cNvPr id="27" name="矩形 26"/>
              <p:cNvSpPr/>
              <p:nvPr/>
            </p:nvSpPr>
            <p:spPr>
              <a:xfrm>
                <a:off x="30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1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1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2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 rot="5400000">
              <a:off x="7153" y="3385"/>
              <a:ext cx="4200" cy="1050"/>
              <a:chOff x="3081" y="5637"/>
              <a:chExt cx="4200" cy="1050"/>
            </a:xfrm>
            <a:solidFill>
              <a:schemeClr val="accent1"/>
            </a:solidFill>
          </p:grpSpPr>
          <p:sp>
            <p:nvSpPr>
              <p:cNvPr id="32" name="矩形 31"/>
              <p:cNvSpPr/>
              <p:nvPr/>
            </p:nvSpPr>
            <p:spPr>
              <a:xfrm>
                <a:off x="30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41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1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2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 rot="5400000">
              <a:off x="8203" y="3385"/>
              <a:ext cx="4200" cy="1050"/>
              <a:chOff x="3081" y="5637"/>
              <a:chExt cx="4200" cy="1050"/>
            </a:xfrm>
            <a:solidFill>
              <a:schemeClr val="accent1"/>
            </a:solidFill>
          </p:grpSpPr>
          <p:sp>
            <p:nvSpPr>
              <p:cNvPr id="37" name="矩形 36"/>
              <p:cNvSpPr/>
              <p:nvPr/>
            </p:nvSpPr>
            <p:spPr>
              <a:xfrm>
                <a:off x="30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1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1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2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 rot="5400000">
              <a:off x="9253" y="3385"/>
              <a:ext cx="4200" cy="1050"/>
              <a:chOff x="3081" y="5637"/>
              <a:chExt cx="4200" cy="1050"/>
            </a:xfrm>
            <a:solidFill>
              <a:schemeClr val="accent1"/>
            </a:solidFill>
          </p:grpSpPr>
          <p:sp>
            <p:nvSpPr>
              <p:cNvPr id="42" name="矩形 41"/>
              <p:cNvSpPr/>
              <p:nvPr/>
            </p:nvSpPr>
            <p:spPr>
              <a:xfrm>
                <a:off x="30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41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1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62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 rot="5400000">
              <a:off x="10303" y="3385"/>
              <a:ext cx="4200" cy="1050"/>
              <a:chOff x="3081" y="5637"/>
              <a:chExt cx="4200" cy="1050"/>
            </a:xfrm>
            <a:solidFill>
              <a:schemeClr val="accent1"/>
            </a:solidFill>
          </p:grpSpPr>
          <p:sp>
            <p:nvSpPr>
              <p:cNvPr id="47" name="矩形 46"/>
              <p:cNvSpPr/>
              <p:nvPr/>
            </p:nvSpPr>
            <p:spPr>
              <a:xfrm>
                <a:off x="30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1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1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2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2" name="组合 91"/>
          <p:cNvGrpSpPr/>
          <p:nvPr/>
        </p:nvGrpSpPr>
        <p:grpSpPr>
          <a:xfrm>
            <a:off x="7204710" y="2860675"/>
            <a:ext cx="4046220" cy="2012315"/>
            <a:chOff x="4528" y="1810"/>
            <a:chExt cx="8400" cy="4200"/>
          </a:xfrm>
        </p:grpSpPr>
        <p:grpSp>
          <p:nvGrpSpPr>
            <p:cNvPr id="93" name="组合 92"/>
            <p:cNvGrpSpPr/>
            <p:nvPr/>
          </p:nvGrpSpPr>
          <p:grpSpPr>
            <a:xfrm rot="5400000">
              <a:off x="2953" y="3385"/>
              <a:ext cx="4200" cy="1050"/>
              <a:chOff x="3081" y="5637"/>
              <a:chExt cx="4200" cy="1050"/>
            </a:xfrm>
            <a:solidFill>
              <a:schemeClr val="accent1"/>
            </a:solidFill>
          </p:grpSpPr>
          <p:sp>
            <p:nvSpPr>
              <p:cNvPr id="94" name="矩形 93"/>
              <p:cNvSpPr/>
              <p:nvPr/>
            </p:nvSpPr>
            <p:spPr>
              <a:xfrm>
                <a:off x="30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41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51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62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 rot="5400000">
              <a:off x="4003" y="3385"/>
              <a:ext cx="4200" cy="1050"/>
              <a:chOff x="3081" y="5637"/>
              <a:chExt cx="4200" cy="1050"/>
            </a:xfrm>
            <a:solidFill>
              <a:schemeClr val="accent1"/>
            </a:solidFill>
          </p:grpSpPr>
          <p:sp>
            <p:nvSpPr>
              <p:cNvPr id="99" name="矩形 98"/>
              <p:cNvSpPr/>
              <p:nvPr/>
            </p:nvSpPr>
            <p:spPr>
              <a:xfrm>
                <a:off x="30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41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51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62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03" name="组合 102"/>
            <p:cNvGrpSpPr/>
            <p:nvPr/>
          </p:nvGrpSpPr>
          <p:grpSpPr>
            <a:xfrm rot="5400000">
              <a:off x="5053" y="3385"/>
              <a:ext cx="4200" cy="1050"/>
              <a:chOff x="3081" y="5637"/>
              <a:chExt cx="4200" cy="1050"/>
            </a:xfrm>
            <a:solidFill>
              <a:schemeClr val="accent1"/>
            </a:solidFill>
          </p:grpSpPr>
          <p:sp>
            <p:nvSpPr>
              <p:cNvPr id="104" name="矩形 103"/>
              <p:cNvSpPr/>
              <p:nvPr/>
            </p:nvSpPr>
            <p:spPr>
              <a:xfrm>
                <a:off x="30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41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51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62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 rot="5400000">
              <a:off x="6103" y="3385"/>
              <a:ext cx="4200" cy="1050"/>
              <a:chOff x="3081" y="5637"/>
              <a:chExt cx="4200" cy="1050"/>
            </a:xfrm>
            <a:solidFill>
              <a:schemeClr val="accent1"/>
            </a:solidFill>
          </p:grpSpPr>
          <p:sp>
            <p:nvSpPr>
              <p:cNvPr id="109" name="矩形 108"/>
              <p:cNvSpPr/>
              <p:nvPr/>
            </p:nvSpPr>
            <p:spPr>
              <a:xfrm>
                <a:off x="30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41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51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62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 rot="5400000">
              <a:off x="7153" y="3385"/>
              <a:ext cx="4200" cy="1050"/>
              <a:chOff x="3081" y="5637"/>
              <a:chExt cx="4200" cy="1050"/>
            </a:xfrm>
            <a:solidFill>
              <a:schemeClr val="accent1"/>
            </a:solidFill>
          </p:grpSpPr>
          <p:sp>
            <p:nvSpPr>
              <p:cNvPr id="114" name="矩形 113"/>
              <p:cNvSpPr/>
              <p:nvPr/>
            </p:nvSpPr>
            <p:spPr>
              <a:xfrm>
                <a:off x="30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41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51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62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 rot="5400000">
              <a:off x="8203" y="3385"/>
              <a:ext cx="4200" cy="1050"/>
              <a:chOff x="3081" y="5637"/>
              <a:chExt cx="4200" cy="1050"/>
            </a:xfrm>
            <a:solidFill>
              <a:schemeClr val="accent1"/>
            </a:solidFill>
          </p:grpSpPr>
          <p:sp>
            <p:nvSpPr>
              <p:cNvPr id="119" name="矩形 118"/>
              <p:cNvSpPr/>
              <p:nvPr/>
            </p:nvSpPr>
            <p:spPr>
              <a:xfrm>
                <a:off x="30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41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51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62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3" name="组合 122"/>
            <p:cNvGrpSpPr/>
            <p:nvPr/>
          </p:nvGrpSpPr>
          <p:grpSpPr>
            <a:xfrm rot="5400000">
              <a:off x="9253" y="3385"/>
              <a:ext cx="4200" cy="1050"/>
              <a:chOff x="3081" y="5637"/>
              <a:chExt cx="4200" cy="1050"/>
            </a:xfrm>
            <a:solidFill>
              <a:schemeClr val="accent1"/>
            </a:solidFill>
          </p:grpSpPr>
          <p:sp>
            <p:nvSpPr>
              <p:cNvPr id="124" name="矩形 123"/>
              <p:cNvSpPr/>
              <p:nvPr/>
            </p:nvSpPr>
            <p:spPr>
              <a:xfrm>
                <a:off x="30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41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51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62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 rot="5400000">
              <a:off x="10303" y="3385"/>
              <a:ext cx="4200" cy="1050"/>
              <a:chOff x="3081" y="5637"/>
              <a:chExt cx="4200" cy="1050"/>
            </a:xfrm>
            <a:solidFill>
              <a:schemeClr val="accent1"/>
            </a:solidFill>
          </p:grpSpPr>
          <p:sp>
            <p:nvSpPr>
              <p:cNvPr id="129" name="矩形 128"/>
              <p:cNvSpPr/>
              <p:nvPr/>
            </p:nvSpPr>
            <p:spPr>
              <a:xfrm>
                <a:off x="30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41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51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62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3" name="组合 132"/>
          <p:cNvGrpSpPr/>
          <p:nvPr/>
        </p:nvGrpSpPr>
        <p:grpSpPr>
          <a:xfrm>
            <a:off x="3162300" y="5143500"/>
            <a:ext cx="2006600" cy="501650"/>
            <a:chOff x="3081" y="5637"/>
            <a:chExt cx="4200" cy="105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4" name="矩形 133"/>
            <p:cNvSpPr/>
            <p:nvPr/>
          </p:nvSpPr>
          <p:spPr>
            <a:xfrm>
              <a:off x="3081" y="5637"/>
              <a:ext cx="1050" cy="10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4131" y="5637"/>
              <a:ext cx="1050" cy="10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5181" y="5637"/>
              <a:ext cx="1050" cy="10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6231" y="5637"/>
              <a:ext cx="1050" cy="10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5185410" y="5143500"/>
            <a:ext cx="2006600" cy="501650"/>
            <a:chOff x="3081" y="5637"/>
            <a:chExt cx="4200" cy="105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9" name="矩形 138"/>
            <p:cNvSpPr/>
            <p:nvPr/>
          </p:nvSpPr>
          <p:spPr>
            <a:xfrm>
              <a:off x="3081" y="5637"/>
              <a:ext cx="1050" cy="10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4131" y="5637"/>
              <a:ext cx="1050" cy="10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5181" y="5637"/>
              <a:ext cx="1050" cy="10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6231" y="5637"/>
              <a:ext cx="1050" cy="10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7192010" y="5143500"/>
            <a:ext cx="2006600" cy="501650"/>
            <a:chOff x="3081" y="5637"/>
            <a:chExt cx="4200" cy="105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4" name="矩形 143"/>
            <p:cNvSpPr/>
            <p:nvPr/>
          </p:nvSpPr>
          <p:spPr>
            <a:xfrm>
              <a:off x="3081" y="5637"/>
              <a:ext cx="1050" cy="10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131" y="5637"/>
              <a:ext cx="1050" cy="10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5181" y="5637"/>
              <a:ext cx="1050" cy="10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6231" y="5637"/>
              <a:ext cx="1050" cy="10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9215120" y="5143500"/>
            <a:ext cx="2006600" cy="501650"/>
            <a:chOff x="3081" y="5637"/>
            <a:chExt cx="4200" cy="105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9" name="矩形 148"/>
            <p:cNvSpPr/>
            <p:nvPr/>
          </p:nvSpPr>
          <p:spPr>
            <a:xfrm>
              <a:off x="3081" y="5637"/>
              <a:ext cx="1050" cy="10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4131" y="5637"/>
              <a:ext cx="1050" cy="10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5181" y="5637"/>
              <a:ext cx="1050" cy="10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6231" y="5637"/>
              <a:ext cx="1050" cy="10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53" name="文本框 152"/>
          <p:cNvSpPr txBox="1"/>
          <p:nvPr/>
        </p:nvSpPr>
        <p:spPr>
          <a:xfrm>
            <a:off x="318770" y="520001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BM</a:t>
            </a:r>
            <a:endParaRPr lang="en-US" altLang="zh-CN"/>
          </a:p>
        </p:txBody>
      </p:sp>
      <p:sp>
        <p:nvSpPr>
          <p:cNvPr id="154" name="文本框 153"/>
          <p:cNvSpPr txBox="1"/>
          <p:nvPr/>
        </p:nvSpPr>
        <p:spPr>
          <a:xfrm>
            <a:off x="1695450" y="477520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BK</a:t>
            </a:r>
            <a:endParaRPr lang="en-US" altLang="zh-CN"/>
          </a:p>
        </p:txBody>
      </p:sp>
      <p:sp>
        <p:nvSpPr>
          <p:cNvPr id="155" name="文本框 154"/>
          <p:cNvSpPr txBox="1"/>
          <p:nvPr/>
        </p:nvSpPr>
        <p:spPr>
          <a:xfrm>
            <a:off x="2590800" y="3686175"/>
            <a:ext cx="567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BK</a:t>
            </a:r>
            <a:endParaRPr lang="en-US" altLang="zh-CN"/>
          </a:p>
        </p:txBody>
      </p:sp>
      <p:sp>
        <p:nvSpPr>
          <p:cNvPr id="156" name="文本框 155"/>
          <p:cNvSpPr txBox="1"/>
          <p:nvPr/>
        </p:nvSpPr>
        <p:spPr>
          <a:xfrm>
            <a:off x="6991350" y="2492375"/>
            <a:ext cx="702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BN</a:t>
            </a:r>
            <a:endParaRPr lang="en-US" altLang="zh-CN"/>
          </a:p>
        </p:txBody>
      </p:sp>
      <p:sp>
        <p:nvSpPr>
          <p:cNvPr id="157" name="文本框 156"/>
          <p:cNvSpPr txBox="1"/>
          <p:nvPr/>
        </p:nvSpPr>
        <p:spPr>
          <a:xfrm>
            <a:off x="1695450" y="5123180"/>
            <a:ext cx="502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A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6991350" y="3609340"/>
            <a:ext cx="577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B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6936740" y="5143500"/>
            <a:ext cx="502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C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537210" y="410210"/>
            <a:ext cx="67602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C=AB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BM=16</a:t>
            </a:r>
            <a:endParaRPr lang="en-US" altLang="zh-CN"/>
          </a:p>
          <a:p>
            <a:r>
              <a:rPr lang="en-US" altLang="zh-CN"/>
              <a:t>BK=64</a:t>
            </a:r>
            <a:endParaRPr lang="en-US" altLang="zh-CN"/>
          </a:p>
          <a:p>
            <a:r>
              <a:rPr lang="en-US" altLang="zh-CN"/>
              <a:t>BN=256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95350" y="844550"/>
            <a:ext cx="513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NVIDIA PTX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350" y="1722120"/>
            <a:ext cx="8704580" cy="1571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5350" y="1212850"/>
            <a:ext cx="513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wmma</a:t>
            </a:r>
            <a:r>
              <a:rPr lang="zh-CN" altLang="en-US"/>
              <a:t>只有</a:t>
            </a:r>
            <a:r>
              <a:rPr lang="en-US" altLang="zh-CN"/>
              <a:t>m16n16k16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95350" y="3516630"/>
            <a:ext cx="9562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需要实验分析不同形状的</a:t>
            </a:r>
            <a:r>
              <a:rPr lang="en-US" altLang="zh-CN"/>
              <a:t>mma</a:t>
            </a:r>
            <a:r>
              <a:rPr lang="zh-CN" altLang="en-US"/>
              <a:t>所对应的性能是否相同。</a:t>
            </a:r>
            <a:endParaRPr lang="zh-CN" altLang="en-US"/>
          </a:p>
          <a:p>
            <a:r>
              <a:rPr lang="zh-CN" altLang="en-US"/>
              <a:t>如果性能相同，可以将矩阵转置，将</a:t>
            </a:r>
            <a:r>
              <a:rPr lang="en-US" altLang="zh-CN"/>
              <a:t>TC</a:t>
            </a:r>
            <a:r>
              <a:rPr lang="zh-CN" altLang="en-US"/>
              <a:t>的</a:t>
            </a:r>
            <a:r>
              <a:rPr lang="en-US" altLang="zh-CN"/>
              <a:t>1/16</a:t>
            </a:r>
            <a:r>
              <a:rPr lang="zh-CN" altLang="en-US"/>
              <a:t>性能提升至</a:t>
            </a:r>
            <a:r>
              <a:rPr lang="en-US" altLang="zh-CN"/>
              <a:t>1/8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48715" y="5368925"/>
            <a:ext cx="1043305" cy="1043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16175" y="5368925"/>
            <a:ext cx="1043305" cy="10433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16175" y="4161790"/>
            <a:ext cx="1043305" cy="10433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48715" y="5368925"/>
            <a:ext cx="1043305" cy="1409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416175" y="5368925"/>
            <a:ext cx="1043305" cy="14097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847715" y="5368925"/>
            <a:ext cx="1043305" cy="1043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115175" y="5368925"/>
            <a:ext cx="523240" cy="10433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115175" y="4161790"/>
            <a:ext cx="523240" cy="10433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15175" y="4161790"/>
            <a:ext cx="152400" cy="104330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115175" y="5368925"/>
            <a:ext cx="152400" cy="104330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4238625" y="5205095"/>
            <a:ext cx="962025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524250" y="5706745"/>
            <a:ext cx="923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1/16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756525" y="5643245"/>
            <a:ext cx="923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1/8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944495" y="2705100"/>
            <a:ext cx="1032510" cy="2476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192020" y="1273175"/>
            <a:ext cx="1450975" cy="2476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425950" y="2457450"/>
            <a:ext cx="2133600" cy="41275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B</a:t>
            </a:r>
            <a:r>
              <a:rPr lang="en-US" altLang="zh-CN" sz="2400" baseline="30000"/>
              <a:t>T</a:t>
            </a:r>
            <a:endParaRPr lang="en-US" altLang="zh-CN" sz="2400" baseline="30000"/>
          </a:p>
        </p:txBody>
      </p:sp>
      <p:sp>
        <p:nvSpPr>
          <p:cNvPr id="4" name="矩形 3"/>
          <p:cNvSpPr/>
          <p:nvPr/>
        </p:nvSpPr>
        <p:spPr>
          <a:xfrm>
            <a:off x="6744335" y="254635"/>
            <a:ext cx="534035" cy="1854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A</a:t>
            </a:r>
            <a:r>
              <a:rPr lang="en-US" altLang="zh-CN" sz="2400" baseline="30000"/>
              <a:t>T</a:t>
            </a:r>
            <a:endParaRPr lang="en-US" altLang="zh-CN" sz="2400" baseline="30000"/>
          </a:p>
        </p:txBody>
      </p:sp>
      <p:sp>
        <p:nvSpPr>
          <p:cNvPr id="5" name="矩形 4"/>
          <p:cNvSpPr/>
          <p:nvPr/>
        </p:nvSpPr>
        <p:spPr>
          <a:xfrm rot="5400000">
            <a:off x="4947285" y="4253865"/>
            <a:ext cx="4127500" cy="5340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400"/>
          </a:p>
        </p:txBody>
      </p:sp>
      <p:sp>
        <p:nvSpPr>
          <p:cNvPr id="51" name="文本框 50"/>
          <p:cNvSpPr txBox="1"/>
          <p:nvPr/>
        </p:nvSpPr>
        <p:spPr>
          <a:xfrm>
            <a:off x="6744335" y="4290695"/>
            <a:ext cx="1117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C</a:t>
            </a:r>
            <a:r>
              <a:rPr lang="en-US" altLang="zh-CN" sz="2400" baseline="30000">
                <a:solidFill>
                  <a:schemeClr val="bg1"/>
                </a:solidFill>
              </a:rPr>
              <a:t>T</a:t>
            </a:r>
            <a:endParaRPr lang="en-US" altLang="zh-CN" sz="2400" baseline="30000">
              <a:solidFill>
                <a:schemeClr val="bg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48055" y="488950"/>
            <a:ext cx="26606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>
                <a:sym typeface="+mn-ea"/>
              </a:rPr>
              <a:t>C</a:t>
            </a:r>
            <a:r>
              <a:rPr lang="en-US" altLang="zh-CN" sz="2800" baseline="30000">
                <a:sym typeface="+mn-ea"/>
              </a:rPr>
              <a:t>T</a:t>
            </a:r>
            <a:r>
              <a:rPr lang="en-US" altLang="zh-CN" sz="2800">
                <a:sym typeface="+mn-ea"/>
              </a:rPr>
              <a:t>=B</a:t>
            </a:r>
            <a:r>
              <a:rPr lang="en-US" altLang="zh-CN" sz="2800" baseline="30000">
                <a:sym typeface="+mn-ea"/>
              </a:rPr>
              <a:t>T</a:t>
            </a:r>
            <a:r>
              <a:rPr lang="en-US" altLang="zh-CN" sz="2800">
                <a:sym typeface="+mn-ea"/>
              </a:rPr>
              <a:t>A</a:t>
            </a:r>
            <a:r>
              <a:rPr lang="en-US" altLang="zh-CN" sz="2800" baseline="30000">
                <a:sym typeface="+mn-ea"/>
              </a:rPr>
              <a:t>T</a:t>
            </a:r>
            <a:endParaRPr lang="en-US" altLang="zh-CN" sz="2800" baseline="300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52855" y="680085"/>
            <a:ext cx="79698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引入概念计算访存比（</a:t>
            </a:r>
            <a:r>
              <a:rPr lang="en-US" altLang="zh-CN"/>
              <a:t>CMR,computing memory ratio</a:t>
            </a:r>
            <a:r>
              <a:rPr lang="zh-CN" altLang="en-US"/>
              <a:t>）：</a:t>
            </a:r>
            <a:endParaRPr lang="zh-CN" altLang="en-US"/>
          </a:p>
          <a:p>
            <a:r>
              <a:rPr lang="en-US" altLang="zh-CN"/>
              <a:t>CMR=2*BK*BM*BN/</a:t>
            </a:r>
            <a:r>
              <a:rPr lang="zh-CN" altLang="en-US"/>
              <a:t>（</a:t>
            </a:r>
            <a:r>
              <a:rPr lang="en-US" altLang="zh-CN"/>
              <a:t>BM*BK+BK*BN</a:t>
            </a:r>
            <a:r>
              <a:rPr lang="zh-CN" altLang="en-US"/>
              <a:t>）</a:t>
            </a:r>
            <a:r>
              <a:rPr lang="en-US" altLang="zh-CN"/>
              <a:t>2Byte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zh-CN"/>
              <a:t>而在</a:t>
            </a:r>
            <a:r>
              <a:rPr lang="en-US" altLang="zh-CN"/>
              <a:t>global</a:t>
            </a:r>
            <a:r>
              <a:rPr lang="zh-CN" altLang="en-US"/>
              <a:t>和</a:t>
            </a:r>
            <a:r>
              <a:rPr lang="en-US" altLang="zh-CN"/>
              <a:t>shared</a:t>
            </a:r>
            <a:r>
              <a:rPr lang="zh-CN" altLang="en-US"/>
              <a:t>的访存比是不同的。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从</a:t>
            </a:r>
            <a:r>
              <a:rPr lang="en-US" altLang="zh-CN"/>
              <a:t>global</a:t>
            </a:r>
            <a:r>
              <a:rPr lang="zh-CN" altLang="en-US"/>
              <a:t>加载时，</a:t>
            </a:r>
            <a:r>
              <a:rPr lang="en-US" altLang="zh-CN"/>
              <a:t>M</a:t>
            </a:r>
            <a:r>
              <a:rPr lang="zh-CN" altLang="en-US"/>
              <a:t>维过小，访存比低，需要</a:t>
            </a:r>
            <a:r>
              <a:rPr lang="zh-CN" altLang="en-US" b="1"/>
              <a:t>提高</a:t>
            </a:r>
            <a:r>
              <a:rPr lang="en-US" altLang="zh-CN" b="1"/>
              <a:t>cache</a:t>
            </a:r>
            <a:r>
              <a:rPr lang="zh-CN" altLang="en-US" b="1"/>
              <a:t>命中率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从</a:t>
            </a:r>
            <a:r>
              <a:rPr lang="en-US" altLang="zh-CN"/>
              <a:t>share</a:t>
            </a:r>
            <a:r>
              <a:rPr lang="zh-CN" altLang="en-US"/>
              <a:t>加载时，主要是从</a:t>
            </a:r>
            <a:r>
              <a:rPr lang="en-US" altLang="zh-CN"/>
              <a:t>B</a:t>
            </a:r>
            <a:r>
              <a:rPr lang="zh-CN" altLang="en-US"/>
              <a:t>（稠密矩阵）加载，要</a:t>
            </a:r>
            <a:r>
              <a:rPr lang="zh-CN" altLang="en-US" b="1"/>
              <a:t>避免</a:t>
            </a:r>
            <a:r>
              <a:rPr lang="en-US" altLang="zh-CN" b="1"/>
              <a:t>conflict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902335" y="5143500"/>
            <a:ext cx="2006600" cy="501650"/>
            <a:chOff x="3081" y="5637"/>
            <a:chExt cx="4200" cy="1050"/>
          </a:xfrm>
        </p:grpSpPr>
        <p:sp>
          <p:nvSpPr>
            <p:cNvPr id="6" name="矩形 5"/>
            <p:cNvSpPr/>
            <p:nvPr/>
          </p:nvSpPr>
          <p:spPr>
            <a:xfrm>
              <a:off x="3081" y="5637"/>
              <a:ext cx="1050" cy="105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131" y="5637"/>
              <a:ext cx="1050" cy="105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181" y="5637"/>
              <a:ext cx="1050" cy="105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231" y="5637"/>
              <a:ext cx="1050" cy="105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3157855" y="2860675"/>
            <a:ext cx="4046220" cy="2012315"/>
            <a:chOff x="4528" y="1810"/>
            <a:chExt cx="8400" cy="4200"/>
          </a:xfrm>
        </p:grpSpPr>
        <p:grpSp>
          <p:nvGrpSpPr>
            <p:cNvPr id="11" name="组合 10"/>
            <p:cNvGrpSpPr/>
            <p:nvPr/>
          </p:nvGrpSpPr>
          <p:grpSpPr>
            <a:xfrm rot="5400000">
              <a:off x="2953" y="3385"/>
              <a:ext cx="4200" cy="1050"/>
              <a:chOff x="3081" y="5637"/>
              <a:chExt cx="4200" cy="1050"/>
            </a:xfrm>
            <a:solidFill>
              <a:schemeClr val="accent1"/>
            </a:solidFill>
          </p:grpSpPr>
          <p:sp>
            <p:nvSpPr>
              <p:cNvPr id="12" name="矩形 11"/>
              <p:cNvSpPr/>
              <p:nvPr/>
            </p:nvSpPr>
            <p:spPr>
              <a:xfrm>
                <a:off x="30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1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1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2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 rot="5400000">
              <a:off x="4003" y="3385"/>
              <a:ext cx="4200" cy="1050"/>
              <a:chOff x="3081" y="5637"/>
              <a:chExt cx="4200" cy="1050"/>
            </a:xfrm>
            <a:solidFill>
              <a:schemeClr val="accent1"/>
            </a:solidFill>
          </p:grpSpPr>
          <p:sp>
            <p:nvSpPr>
              <p:cNvPr id="17" name="矩形 16"/>
              <p:cNvSpPr/>
              <p:nvPr/>
            </p:nvSpPr>
            <p:spPr>
              <a:xfrm>
                <a:off x="30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1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1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2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5400000">
              <a:off x="5053" y="3385"/>
              <a:ext cx="4200" cy="1050"/>
              <a:chOff x="3081" y="5637"/>
              <a:chExt cx="4200" cy="1050"/>
            </a:xfrm>
            <a:solidFill>
              <a:schemeClr val="accent1"/>
            </a:solidFill>
          </p:grpSpPr>
          <p:sp>
            <p:nvSpPr>
              <p:cNvPr id="22" name="矩形 21"/>
              <p:cNvSpPr/>
              <p:nvPr/>
            </p:nvSpPr>
            <p:spPr>
              <a:xfrm>
                <a:off x="30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1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1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2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 rot="5400000">
              <a:off x="6103" y="3385"/>
              <a:ext cx="4200" cy="1050"/>
              <a:chOff x="3081" y="5637"/>
              <a:chExt cx="4200" cy="1050"/>
            </a:xfrm>
            <a:solidFill>
              <a:schemeClr val="accent1"/>
            </a:solidFill>
          </p:grpSpPr>
          <p:sp>
            <p:nvSpPr>
              <p:cNvPr id="27" name="矩形 26"/>
              <p:cNvSpPr/>
              <p:nvPr/>
            </p:nvSpPr>
            <p:spPr>
              <a:xfrm>
                <a:off x="30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1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1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2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 rot="5400000">
              <a:off x="7153" y="3385"/>
              <a:ext cx="4200" cy="1050"/>
              <a:chOff x="3081" y="5637"/>
              <a:chExt cx="4200" cy="1050"/>
            </a:xfrm>
            <a:solidFill>
              <a:schemeClr val="accent1"/>
            </a:solidFill>
          </p:grpSpPr>
          <p:sp>
            <p:nvSpPr>
              <p:cNvPr id="32" name="矩形 31"/>
              <p:cNvSpPr/>
              <p:nvPr/>
            </p:nvSpPr>
            <p:spPr>
              <a:xfrm>
                <a:off x="30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41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1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2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 rot="5400000">
              <a:off x="8203" y="3385"/>
              <a:ext cx="4200" cy="1050"/>
              <a:chOff x="3081" y="5637"/>
              <a:chExt cx="4200" cy="1050"/>
            </a:xfrm>
            <a:solidFill>
              <a:schemeClr val="accent1"/>
            </a:solidFill>
          </p:grpSpPr>
          <p:sp>
            <p:nvSpPr>
              <p:cNvPr id="37" name="矩形 36"/>
              <p:cNvSpPr/>
              <p:nvPr/>
            </p:nvSpPr>
            <p:spPr>
              <a:xfrm>
                <a:off x="30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1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1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2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 rot="5400000">
              <a:off x="9253" y="3385"/>
              <a:ext cx="4200" cy="1050"/>
              <a:chOff x="3081" y="5637"/>
              <a:chExt cx="4200" cy="1050"/>
            </a:xfrm>
            <a:solidFill>
              <a:schemeClr val="accent1"/>
            </a:solidFill>
          </p:grpSpPr>
          <p:sp>
            <p:nvSpPr>
              <p:cNvPr id="42" name="矩形 41"/>
              <p:cNvSpPr/>
              <p:nvPr/>
            </p:nvSpPr>
            <p:spPr>
              <a:xfrm>
                <a:off x="30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41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1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62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 rot="5400000">
              <a:off x="10303" y="3385"/>
              <a:ext cx="4200" cy="1050"/>
              <a:chOff x="3081" y="5637"/>
              <a:chExt cx="4200" cy="1050"/>
            </a:xfrm>
            <a:solidFill>
              <a:schemeClr val="accent1"/>
            </a:solidFill>
          </p:grpSpPr>
          <p:sp>
            <p:nvSpPr>
              <p:cNvPr id="47" name="矩形 46"/>
              <p:cNvSpPr/>
              <p:nvPr/>
            </p:nvSpPr>
            <p:spPr>
              <a:xfrm>
                <a:off x="30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1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1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2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2" name="组合 91"/>
          <p:cNvGrpSpPr/>
          <p:nvPr/>
        </p:nvGrpSpPr>
        <p:grpSpPr>
          <a:xfrm>
            <a:off x="7204710" y="2860675"/>
            <a:ext cx="4046220" cy="2012315"/>
            <a:chOff x="4528" y="1810"/>
            <a:chExt cx="8400" cy="4200"/>
          </a:xfrm>
        </p:grpSpPr>
        <p:grpSp>
          <p:nvGrpSpPr>
            <p:cNvPr id="93" name="组合 92"/>
            <p:cNvGrpSpPr/>
            <p:nvPr/>
          </p:nvGrpSpPr>
          <p:grpSpPr>
            <a:xfrm rot="5400000">
              <a:off x="2953" y="3385"/>
              <a:ext cx="4200" cy="1050"/>
              <a:chOff x="3081" y="5637"/>
              <a:chExt cx="4200" cy="1050"/>
            </a:xfrm>
            <a:solidFill>
              <a:schemeClr val="accent1"/>
            </a:solidFill>
          </p:grpSpPr>
          <p:sp>
            <p:nvSpPr>
              <p:cNvPr id="94" name="矩形 93"/>
              <p:cNvSpPr/>
              <p:nvPr/>
            </p:nvSpPr>
            <p:spPr>
              <a:xfrm>
                <a:off x="30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41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51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62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 rot="5400000">
              <a:off x="4003" y="3385"/>
              <a:ext cx="4200" cy="1050"/>
              <a:chOff x="3081" y="5637"/>
              <a:chExt cx="4200" cy="1050"/>
            </a:xfrm>
            <a:solidFill>
              <a:schemeClr val="accent1"/>
            </a:solidFill>
          </p:grpSpPr>
          <p:sp>
            <p:nvSpPr>
              <p:cNvPr id="99" name="矩形 98"/>
              <p:cNvSpPr/>
              <p:nvPr/>
            </p:nvSpPr>
            <p:spPr>
              <a:xfrm>
                <a:off x="30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41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51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62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03" name="组合 102"/>
            <p:cNvGrpSpPr/>
            <p:nvPr/>
          </p:nvGrpSpPr>
          <p:grpSpPr>
            <a:xfrm rot="5400000">
              <a:off x="5053" y="3385"/>
              <a:ext cx="4200" cy="1050"/>
              <a:chOff x="3081" y="5637"/>
              <a:chExt cx="4200" cy="1050"/>
            </a:xfrm>
            <a:solidFill>
              <a:schemeClr val="accent1"/>
            </a:solidFill>
          </p:grpSpPr>
          <p:sp>
            <p:nvSpPr>
              <p:cNvPr id="104" name="矩形 103"/>
              <p:cNvSpPr/>
              <p:nvPr/>
            </p:nvSpPr>
            <p:spPr>
              <a:xfrm>
                <a:off x="30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41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51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62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 rot="5400000">
              <a:off x="6103" y="3385"/>
              <a:ext cx="4200" cy="1050"/>
              <a:chOff x="3081" y="5637"/>
              <a:chExt cx="4200" cy="1050"/>
            </a:xfrm>
            <a:solidFill>
              <a:schemeClr val="accent1"/>
            </a:solidFill>
          </p:grpSpPr>
          <p:sp>
            <p:nvSpPr>
              <p:cNvPr id="109" name="矩形 108"/>
              <p:cNvSpPr/>
              <p:nvPr/>
            </p:nvSpPr>
            <p:spPr>
              <a:xfrm>
                <a:off x="30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41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51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62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 rot="5400000">
              <a:off x="7153" y="3385"/>
              <a:ext cx="4200" cy="1050"/>
              <a:chOff x="3081" y="5637"/>
              <a:chExt cx="4200" cy="1050"/>
            </a:xfrm>
            <a:solidFill>
              <a:schemeClr val="accent1"/>
            </a:solidFill>
          </p:grpSpPr>
          <p:sp>
            <p:nvSpPr>
              <p:cNvPr id="114" name="矩形 113"/>
              <p:cNvSpPr/>
              <p:nvPr/>
            </p:nvSpPr>
            <p:spPr>
              <a:xfrm>
                <a:off x="30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41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51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62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 rot="5400000">
              <a:off x="8203" y="3385"/>
              <a:ext cx="4200" cy="1050"/>
              <a:chOff x="3081" y="5637"/>
              <a:chExt cx="4200" cy="1050"/>
            </a:xfrm>
            <a:solidFill>
              <a:schemeClr val="accent1"/>
            </a:solidFill>
          </p:grpSpPr>
          <p:sp>
            <p:nvSpPr>
              <p:cNvPr id="119" name="矩形 118"/>
              <p:cNvSpPr/>
              <p:nvPr/>
            </p:nvSpPr>
            <p:spPr>
              <a:xfrm>
                <a:off x="30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41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51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62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3" name="组合 122"/>
            <p:cNvGrpSpPr/>
            <p:nvPr/>
          </p:nvGrpSpPr>
          <p:grpSpPr>
            <a:xfrm rot="5400000">
              <a:off x="9253" y="3385"/>
              <a:ext cx="4200" cy="1050"/>
              <a:chOff x="3081" y="5637"/>
              <a:chExt cx="4200" cy="1050"/>
            </a:xfrm>
            <a:solidFill>
              <a:schemeClr val="accent1"/>
            </a:solidFill>
          </p:grpSpPr>
          <p:sp>
            <p:nvSpPr>
              <p:cNvPr id="124" name="矩形 123"/>
              <p:cNvSpPr/>
              <p:nvPr/>
            </p:nvSpPr>
            <p:spPr>
              <a:xfrm>
                <a:off x="30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41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51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62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 rot="5400000">
              <a:off x="10303" y="3385"/>
              <a:ext cx="4200" cy="1050"/>
              <a:chOff x="3081" y="5637"/>
              <a:chExt cx="4200" cy="1050"/>
            </a:xfrm>
            <a:solidFill>
              <a:schemeClr val="accent1"/>
            </a:solidFill>
          </p:grpSpPr>
          <p:sp>
            <p:nvSpPr>
              <p:cNvPr id="129" name="矩形 128"/>
              <p:cNvSpPr/>
              <p:nvPr/>
            </p:nvSpPr>
            <p:spPr>
              <a:xfrm>
                <a:off x="30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41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518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6231" y="5637"/>
                <a:ext cx="1050" cy="105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3" name="组合 132"/>
          <p:cNvGrpSpPr/>
          <p:nvPr/>
        </p:nvGrpSpPr>
        <p:grpSpPr>
          <a:xfrm>
            <a:off x="3162300" y="5143500"/>
            <a:ext cx="2006600" cy="501650"/>
            <a:chOff x="3081" y="5637"/>
            <a:chExt cx="4200" cy="105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4" name="矩形 133"/>
            <p:cNvSpPr/>
            <p:nvPr/>
          </p:nvSpPr>
          <p:spPr>
            <a:xfrm>
              <a:off x="3081" y="5637"/>
              <a:ext cx="1050" cy="10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4131" y="5637"/>
              <a:ext cx="1050" cy="10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5181" y="5637"/>
              <a:ext cx="1050" cy="10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6231" y="5637"/>
              <a:ext cx="1050" cy="10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5185410" y="5143500"/>
            <a:ext cx="2006600" cy="501650"/>
            <a:chOff x="3081" y="5637"/>
            <a:chExt cx="4200" cy="105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9" name="矩形 138"/>
            <p:cNvSpPr/>
            <p:nvPr/>
          </p:nvSpPr>
          <p:spPr>
            <a:xfrm>
              <a:off x="3081" y="5637"/>
              <a:ext cx="1050" cy="10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4131" y="5637"/>
              <a:ext cx="1050" cy="10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5181" y="5637"/>
              <a:ext cx="1050" cy="10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6231" y="5637"/>
              <a:ext cx="1050" cy="10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7192010" y="5143500"/>
            <a:ext cx="2006600" cy="501650"/>
            <a:chOff x="3081" y="5637"/>
            <a:chExt cx="4200" cy="105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4" name="矩形 143"/>
            <p:cNvSpPr/>
            <p:nvPr/>
          </p:nvSpPr>
          <p:spPr>
            <a:xfrm>
              <a:off x="3081" y="5637"/>
              <a:ext cx="1050" cy="10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131" y="5637"/>
              <a:ext cx="1050" cy="10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5181" y="5637"/>
              <a:ext cx="1050" cy="10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6231" y="5637"/>
              <a:ext cx="1050" cy="10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9215120" y="5143500"/>
            <a:ext cx="2006600" cy="501650"/>
            <a:chOff x="3081" y="5637"/>
            <a:chExt cx="4200" cy="105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9" name="矩形 148"/>
            <p:cNvSpPr/>
            <p:nvPr/>
          </p:nvSpPr>
          <p:spPr>
            <a:xfrm>
              <a:off x="3081" y="5637"/>
              <a:ext cx="1050" cy="10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4131" y="5637"/>
              <a:ext cx="1050" cy="10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5181" y="5637"/>
              <a:ext cx="1050" cy="10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6231" y="5637"/>
              <a:ext cx="1050" cy="10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53" name="文本框 152"/>
          <p:cNvSpPr txBox="1"/>
          <p:nvPr/>
        </p:nvSpPr>
        <p:spPr>
          <a:xfrm>
            <a:off x="318770" y="520001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BM</a:t>
            </a:r>
            <a:endParaRPr lang="en-US" altLang="zh-CN"/>
          </a:p>
        </p:txBody>
      </p:sp>
      <p:sp>
        <p:nvSpPr>
          <p:cNvPr id="154" name="文本框 153"/>
          <p:cNvSpPr txBox="1"/>
          <p:nvPr/>
        </p:nvSpPr>
        <p:spPr>
          <a:xfrm>
            <a:off x="1695450" y="477520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BK</a:t>
            </a:r>
            <a:endParaRPr lang="en-US" altLang="zh-CN"/>
          </a:p>
        </p:txBody>
      </p:sp>
      <p:sp>
        <p:nvSpPr>
          <p:cNvPr id="155" name="文本框 154"/>
          <p:cNvSpPr txBox="1"/>
          <p:nvPr/>
        </p:nvSpPr>
        <p:spPr>
          <a:xfrm>
            <a:off x="2590800" y="3686175"/>
            <a:ext cx="567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BK</a:t>
            </a:r>
            <a:endParaRPr lang="en-US" altLang="zh-CN"/>
          </a:p>
        </p:txBody>
      </p:sp>
      <p:sp>
        <p:nvSpPr>
          <p:cNvPr id="156" name="文本框 155"/>
          <p:cNvSpPr txBox="1"/>
          <p:nvPr/>
        </p:nvSpPr>
        <p:spPr>
          <a:xfrm>
            <a:off x="6991350" y="2492375"/>
            <a:ext cx="702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BN</a:t>
            </a:r>
            <a:endParaRPr lang="en-US" altLang="zh-CN"/>
          </a:p>
        </p:txBody>
      </p:sp>
      <p:sp>
        <p:nvSpPr>
          <p:cNvPr id="157" name="文本框 156"/>
          <p:cNvSpPr txBox="1"/>
          <p:nvPr/>
        </p:nvSpPr>
        <p:spPr>
          <a:xfrm>
            <a:off x="1695450" y="5123180"/>
            <a:ext cx="502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A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6991350" y="3609340"/>
            <a:ext cx="577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B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6936740" y="5143500"/>
            <a:ext cx="502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C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537210" y="217170"/>
            <a:ext cx="67602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C=AB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由于非结构化，</a:t>
            </a:r>
            <a:r>
              <a:rPr lang="en-US" altLang="zh-CN"/>
              <a:t>Spmm</a:t>
            </a:r>
            <a:r>
              <a:rPr lang="zh-CN" altLang="en-US"/>
              <a:t>被分解为</a:t>
            </a:r>
            <a:r>
              <a:rPr lang="en-US" altLang="zh-CN"/>
              <a:t>Spmv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在规模为</a:t>
            </a:r>
            <a:r>
              <a:rPr lang="en-US" altLang="zh-CN"/>
              <a:t>BM BK BN</a:t>
            </a:r>
            <a:r>
              <a:rPr lang="zh-CN" altLang="en-US"/>
              <a:t>的矩阵中，</a:t>
            </a:r>
            <a:endParaRPr lang="zh-CN" altLang="en-US"/>
          </a:p>
          <a:p>
            <a:r>
              <a:rPr lang="zh-CN" altLang="en-US"/>
              <a:t>按照</a:t>
            </a:r>
            <a:r>
              <a:rPr lang="en-US" altLang="zh-CN"/>
              <a:t>BN</a:t>
            </a:r>
            <a:r>
              <a:rPr lang="zh-CN" altLang="en-US"/>
              <a:t>方向迭代</a:t>
            </a:r>
            <a:r>
              <a:rPr lang="en-US" altLang="zh-CN"/>
              <a:t>BN/16</a:t>
            </a:r>
            <a:r>
              <a:rPr lang="zh-CN" altLang="en-US"/>
              <a:t>次称为小迭代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</a:t>
            </a:r>
            <a:r>
              <a:rPr lang="zh-CN" altLang="en-US"/>
              <a:t>矩阵复用性高，只需加载一次。</a:t>
            </a:r>
            <a:endParaRPr lang="zh-CN" altLang="en-US"/>
          </a:p>
          <a:p>
            <a:r>
              <a:rPr lang="zh-CN" altLang="en-US"/>
              <a:t>利用双</a:t>
            </a:r>
            <a:r>
              <a:rPr lang="en-US" altLang="zh-CN"/>
              <a:t>buffer</a:t>
            </a:r>
            <a:r>
              <a:rPr lang="zh-CN" altLang="en-US"/>
              <a:t>加载</a:t>
            </a:r>
            <a:r>
              <a:rPr lang="en-US" altLang="zh-CN"/>
              <a:t>BK*16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3162300" y="2860675"/>
            <a:ext cx="501650" cy="20116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65855" y="2864485"/>
            <a:ext cx="501650" cy="20116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16200000">
            <a:off x="1657350" y="4388485"/>
            <a:ext cx="501650" cy="20116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410075" y="3729990"/>
            <a:ext cx="819150" cy="2813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38200" y="2241550"/>
            <a:ext cx="698500" cy="698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8-15</a:t>
            </a:r>
            <a:endParaRPr lang="en-US" altLang="zh-CN"/>
          </a:p>
        </p:txBody>
      </p:sp>
      <p:sp>
        <p:nvSpPr>
          <p:cNvPr id="51" name="矩形 50"/>
          <p:cNvSpPr/>
          <p:nvPr/>
        </p:nvSpPr>
        <p:spPr>
          <a:xfrm>
            <a:off x="1536700" y="2241550"/>
            <a:ext cx="698500" cy="698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16-23</a:t>
            </a:r>
            <a:endParaRPr lang="en-US" altLang="zh-CN"/>
          </a:p>
        </p:txBody>
      </p:sp>
      <p:sp>
        <p:nvSpPr>
          <p:cNvPr id="52" name="矩形 51"/>
          <p:cNvSpPr/>
          <p:nvPr/>
        </p:nvSpPr>
        <p:spPr>
          <a:xfrm>
            <a:off x="2235200" y="2241550"/>
            <a:ext cx="698500" cy="698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24-31</a:t>
            </a:r>
            <a:endParaRPr lang="en-US" altLang="zh-CN"/>
          </a:p>
        </p:txBody>
      </p:sp>
      <p:sp>
        <p:nvSpPr>
          <p:cNvPr id="153" name="文本框 152"/>
          <p:cNvSpPr txBox="1"/>
          <p:nvPr/>
        </p:nvSpPr>
        <p:spPr>
          <a:xfrm>
            <a:off x="548640" y="242570"/>
            <a:ext cx="5041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</a:t>
            </a:r>
            <a:r>
              <a:rPr lang="en-US" altLang="zh-CN"/>
              <a:t>padding</a:t>
            </a:r>
            <a:r>
              <a:rPr lang="zh-CN" altLang="en-US"/>
              <a:t>避免</a:t>
            </a:r>
            <a:r>
              <a:rPr lang="en-US" altLang="zh-CN"/>
              <a:t>bank</a:t>
            </a:r>
            <a:r>
              <a:rPr lang="zh-CN" altLang="en-US"/>
              <a:t>冲突，减小访存延迟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1bank</a:t>
            </a:r>
            <a:r>
              <a:rPr lang="zh-CN" altLang="en-US"/>
              <a:t>位宽</a:t>
            </a:r>
            <a:r>
              <a:rPr lang="en-US" altLang="zh-CN"/>
              <a:t>32bit</a:t>
            </a:r>
            <a:endParaRPr lang="en-US" altLang="zh-CN"/>
          </a:p>
          <a:p>
            <a:r>
              <a:rPr lang="en-US" altLang="zh-CN"/>
              <a:t>shared_memory</a:t>
            </a:r>
            <a:r>
              <a:rPr lang="zh-CN" altLang="en-US"/>
              <a:t>有</a:t>
            </a:r>
            <a:r>
              <a:rPr lang="en-US" altLang="zh-CN"/>
              <a:t>32</a:t>
            </a:r>
            <a:r>
              <a:rPr lang="zh-CN" altLang="en-US"/>
              <a:t>个</a:t>
            </a:r>
            <a:r>
              <a:rPr lang="en-US" altLang="zh-CN"/>
              <a:t>bank</a:t>
            </a:r>
            <a:endParaRPr lang="en-US" altLang="zh-CN"/>
          </a:p>
        </p:txBody>
      </p:sp>
      <p:sp>
        <p:nvSpPr>
          <p:cNvPr id="155" name="矩形 154"/>
          <p:cNvSpPr/>
          <p:nvPr/>
        </p:nvSpPr>
        <p:spPr>
          <a:xfrm>
            <a:off x="2933700" y="2241550"/>
            <a:ext cx="698500" cy="698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0-7</a:t>
            </a:r>
            <a:endParaRPr lang="en-US" altLang="zh-CN" sz="2000"/>
          </a:p>
        </p:txBody>
      </p:sp>
      <p:sp>
        <p:nvSpPr>
          <p:cNvPr id="156" name="矩形 155"/>
          <p:cNvSpPr/>
          <p:nvPr/>
        </p:nvSpPr>
        <p:spPr>
          <a:xfrm>
            <a:off x="3632200" y="2241550"/>
            <a:ext cx="698500" cy="698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8-15</a:t>
            </a:r>
            <a:endParaRPr lang="en-US" altLang="zh-CN"/>
          </a:p>
        </p:txBody>
      </p:sp>
      <p:sp>
        <p:nvSpPr>
          <p:cNvPr id="157" name="矩形 156"/>
          <p:cNvSpPr/>
          <p:nvPr/>
        </p:nvSpPr>
        <p:spPr>
          <a:xfrm>
            <a:off x="4330700" y="2241550"/>
            <a:ext cx="698500" cy="698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16-23</a:t>
            </a:r>
            <a:endParaRPr lang="en-US" altLang="zh-CN"/>
          </a:p>
        </p:txBody>
      </p:sp>
      <p:sp>
        <p:nvSpPr>
          <p:cNvPr id="158" name="矩形 157"/>
          <p:cNvSpPr/>
          <p:nvPr/>
        </p:nvSpPr>
        <p:spPr>
          <a:xfrm>
            <a:off x="5029200" y="2241550"/>
            <a:ext cx="698500" cy="698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24-31</a:t>
            </a:r>
            <a:endParaRPr lang="en-US" altLang="zh-CN"/>
          </a:p>
        </p:txBody>
      </p:sp>
      <p:sp>
        <p:nvSpPr>
          <p:cNvPr id="163" name="矩形 162"/>
          <p:cNvSpPr/>
          <p:nvPr/>
        </p:nvSpPr>
        <p:spPr>
          <a:xfrm>
            <a:off x="5727700" y="2241550"/>
            <a:ext cx="698500" cy="698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0-7</a:t>
            </a:r>
            <a:endParaRPr lang="en-US" altLang="zh-CN" sz="2000"/>
          </a:p>
        </p:txBody>
      </p:sp>
      <p:sp>
        <p:nvSpPr>
          <p:cNvPr id="164" name="矩形 163"/>
          <p:cNvSpPr/>
          <p:nvPr/>
        </p:nvSpPr>
        <p:spPr>
          <a:xfrm>
            <a:off x="6426200" y="2241550"/>
            <a:ext cx="698500" cy="698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8-15</a:t>
            </a:r>
            <a:endParaRPr lang="en-US" altLang="zh-CN"/>
          </a:p>
        </p:txBody>
      </p:sp>
      <p:sp>
        <p:nvSpPr>
          <p:cNvPr id="165" name="矩形 164"/>
          <p:cNvSpPr/>
          <p:nvPr/>
        </p:nvSpPr>
        <p:spPr>
          <a:xfrm>
            <a:off x="7124700" y="2241550"/>
            <a:ext cx="698500" cy="698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16-23</a:t>
            </a:r>
            <a:endParaRPr lang="en-US" altLang="zh-CN"/>
          </a:p>
        </p:txBody>
      </p:sp>
      <p:sp>
        <p:nvSpPr>
          <p:cNvPr id="166" name="矩形 165"/>
          <p:cNvSpPr/>
          <p:nvPr/>
        </p:nvSpPr>
        <p:spPr>
          <a:xfrm>
            <a:off x="7823200" y="2241550"/>
            <a:ext cx="698500" cy="698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24-31</a:t>
            </a:r>
            <a:endParaRPr lang="en-US" altLang="zh-CN"/>
          </a:p>
        </p:txBody>
      </p:sp>
      <p:sp>
        <p:nvSpPr>
          <p:cNvPr id="167" name="矩形 166"/>
          <p:cNvSpPr/>
          <p:nvPr/>
        </p:nvSpPr>
        <p:spPr>
          <a:xfrm>
            <a:off x="8521700" y="2241550"/>
            <a:ext cx="698500" cy="698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0-7</a:t>
            </a:r>
            <a:endParaRPr lang="en-US" altLang="zh-CN" sz="2000"/>
          </a:p>
        </p:txBody>
      </p:sp>
      <p:sp>
        <p:nvSpPr>
          <p:cNvPr id="168" name="矩形 167"/>
          <p:cNvSpPr/>
          <p:nvPr/>
        </p:nvSpPr>
        <p:spPr>
          <a:xfrm>
            <a:off x="9220200" y="2241550"/>
            <a:ext cx="698500" cy="698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8-15</a:t>
            </a:r>
            <a:endParaRPr lang="en-US" altLang="zh-CN"/>
          </a:p>
        </p:txBody>
      </p:sp>
      <p:sp>
        <p:nvSpPr>
          <p:cNvPr id="169" name="矩形 168"/>
          <p:cNvSpPr/>
          <p:nvPr/>
        </p:nvSpPr>
        <p:spPr>
          <a:xfrm>
            <a:off x="9918700" y="2241550"/>
            <a:ext cx="698500" cy="698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16-23</a:t>
            </a:r>
            <a:endParaRPr lang="en-US" altLang="zh-CN"/>
          </a:p>
        </p:txBody>
      </p:sp>
      <p:sp>
        <p:nvSpPr>
          <p:cNvPr id="170" name="矩形 169"/>
          <p:cNvSpPr/>
          <p:nvPr/>
        </p:nvSpPr>
        <p:spPr>
          <a:xfrm>
            <a:off x="10617200" y="2241550"/>
            <a:ext cx="698500" cy="698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24-31</a:t>
            </a:r>
            <a:endParaRPr lang="en-US" altLang="zh-CN"/>
          </a:p>
        </p:txBody>
      </p:sp>
      <p:sp>
        <p:nvSpPr>
          <p:cNvPr id="172" name="矩形 171"/>
          <p:cNvSpPr/>
          <p:nvPr/>
        </p:nvSpPr>
        <p:spPr>
          <a:xfrm>
            <a:off x="838200" y="2940050"/>
            <a:ext cx="698500" cy="698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16-23</a:t>
            </a:r>
            <a:endParaRPr lang="en-US" altLang="zh-CN"/>
          </a:p>
        </p:txBody>
      </p:sp>
      <p:sp>
        <p:nvSpPr>
          <p:cNvPr id="173" name="矩形 172"/>
          <p:cNvSpPr/>
          <p:nvPr/>
        </p:nvSpPr>
        <p:spPr>
          <a:xfrm>
            <a:off x="1536700" y="2940050"/>
            <a:ext cx="698500" cy="698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24-31</a:t>
            </a:r>
            <a:endParaRPr lang="en-US" altLang="zh-CN"/>
          </a:p>
        </p:txBody>
      </p:sp>
      <p:sp>
        <p:nvSpPr>
          <p:cNvPr id="174" name="矩形 173"/>
          <p:cNvSpPr/>
          <p:nvPr/>
        </p:nvSpPr>
        <p:spPr>
          <a:xfrm>
            <a:off x="2235200" y="2940050"/>
            <a:ext cx="698500" cy="698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0-7</a:t>
            </a:r>
            <a:endParaRPr lang="en-US" altLang="zh-CN" sz="2000"/>
          </a:p>
        </p:txBody>
      </p:sp>
      <p:sp>
        <p:nvSpPr>
          <p:cNvPr id="175" name="矩形 174"/>
          <p:cNvSpPr/>
          <p:nvPr/>
        </p:nvSpPr>
        <p:spPr>
          <a:xfrm>
            <a:off x="2933700" y="2940050"/>
            <a:ext cx="698500" cy="698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8-15</a:t>
            </a:r>
            <a:endParaRPr lang="en-US" altLang="zh-CN"/>
          </a:p>
        </p:txBody>
      </p:sp>
      <p:sp>
        <p:nvSpPr>
          <p:cNvPr id="176" name="矩形 175"/>
          <p:cNvSpPr/>
          <p:nvPr/>
        </p:nvSpPr>
        <p:spPr>
          <a:xfrm>
            <a:off x="3632200" y="2940050"/>
            <a:ext cx="698500" cy="698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16-23</a:t>
            </a:r>
            <a:endParaRPr lang="en-US" altLang="zh-CN"/>
          </a:p>
        </p:txBody>
      </p:sp>
      <p:sp>
        <p:nvSpPr>
          <p:cNvPr id="177" name="矩形 176"/>
          <p:cNvSpPr/>
          <p:nvPr/>
        </p:nvSpPr>
        <p:spPr>
          <a:xfrm>
            <a:off x="4330700" y="2940050"/>
            <a:ext cx="698500" cy="698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24-31</a:t>
            </a:r>
            <a:endParaRPr lang="en-US" altLang="zh-CN"/>
          </a:p>
        </p:txBody>
      </p:sp>
      <p:sp>
        <p:nvSpPr>
          <p:cNvPr id="178" name="矩形 177"/>
          <p:cNvSpPr/>
          <p:nvPr/>
        </p:nvSpPr>
        <p:spPr>
          <a:xfrm>
            <a:off x="5029200" y="2940050"/>
            <a:ext cx="698500" cy="698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0-7</a:t>
            </a:r>
            <a:endParaRPr lang="en-US" altLang="zh-CN" sz="2000"/>
          </a:p>
        </p:txBody>
      </p:sp>
      <p:sp>
        <p:nvSpPr>
          <p:cNvPr id="179" name="矩形 178"/>
          <p:cNvSpPr/>
          <p:nvPr/>
        </p:nvSpPr>
        <p:spPr>
          <a:xfrm>
            <a:off x="5727700" y="2940050"/>
            <a:ext cx="698500" cy="698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8-15</a:t>
            </a:r>
            <a:endParaRPr lang="en-US" altLang="zh-CN"/>
          </a:p>
        </p:txBody>
      </p:sp>
      <p:sp>
        <p:nvSpPr>
          <p:cNvPr id="180" name="矩形 179"/>
          <p:cNvSpPr/>
          <p:nvPr/>
        </p:nvSpPr>
        <p:spPr>
          <a:xfrm>
            <a:off x="6426200" y="2940050"/>
            <a:ext cx="698500" cy="698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16-23</a:t>
            </a:r>
            <a:endParaRPr lang="en-US" altLang="zh-CN"/>
          </a:p>
        </p:txBody>
      </p:sp>
      <p:sp>
        <p:nvSpPr>
          <p:cNvPr id="181" name="矩形 180"/>
          <p:cNvSpPr/>
          <p:nvPr/>
        </p:nvSpPr>
        <p:spPr>
          <a:xfrm>
            <a:off x="7124700" y="2940050"/>
            <a:ext cx="698500" cy="698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24-31</a:t>
            </a:r>
            <a:endParaRPr lang="en-US" altLang="zh-CN"/>
          </a:p>
        </p:txBody>
      </p:sp>
      <p:sp>
        <p:nvSpPr>
          <p:cNvPr id="182" name="矩形 181"/>
          <p:cNvSpPr/>
          <p:nvPr/>
        </p:nvSpPr>
        <p:spPr>
          <a:xfrm>
            <a:off x="7823200" y="2940050"/>
            <a:ext cx="698500" cy="698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0-7</a:t>
            </a:r>
            <a:endParaRPr lang="en-US" altLang="zh-CN" sz="2000"/>
          </a:p>
        </p:txBody>
      </p:sp>
      <p:sp>
        <p:nvSpPr>
          <p:cNvPr id="183" name="矩形 182"/>
          <p:cNvSpPr/>
          <p:nvPr/>
        </p:nvSpPr>
        <p:spPr>
          <a:xfrm>
            <a:off x="8521700" y="2940050"/>
            <a:ext cx="698500" cy="698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8-15</a:t>
            </a:r>
            <a:endParaRPr lang="en-US" altLang="zh-CN"/>
          </a:p>
        </p:txBody>
      </p:sp>
      <p:sp>
        <p:nvSpPr>
          <p:cNvPr id="184" name="矩形 183"/>
          <p:cNvSpPr/>
          <p:nvPr/>
        </p:nvSpPr>
        <p:spPr>
          <a:xfrm>
            <a:off x="9220200" y="2940050"/>
            <a:ext cx="698500" cy="698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16-23</a:t>
            </a:r>
            <a:endParaRPr lang="en-US" altLang="zh-CN"/>
          </a:p>
        </p:txBody>
      </p:sp>
      <p:sp>
        <p:nvSpPr>
          <p:cNvPr id="185" name="矩形 184"/>
          <p:cNvSpPr/>
          <p:nvPr/>
        </p:nvSpPr>
        <p:spPr>
          <a:xfrm>
            <a:off x="9918700" y="2940050"/>
            <a:ext cx="698500" cy="698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24-31</a:t>
            </a:r>
            <a:endParaRPr lang="en-US" altLang="zh-CN"/>
          </a:p>
        </p:txBody>
      </p:sp>
      <p:sp>
        <p:nvSpPr>
          <p:cNvPr id="186" name="矩形 185"/>
          <p:cNvSpPr/>
          <p:nvPr/>
        </p:nvSpPr>
        <p:spPr>
          <a:xfrm>
            <a:off x="10617200" y="2940050"/>
            <a:ext cx="698500" cy="698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0-7</a:t>
            </a:r>
            <a:endParaRPr lang="en-US" altLang="zh-CN" sz="2000"/>
          </a:p>
        </p:txBody>
      </p:sp>
      <p:sp>
        <p:nvSpPr>
          <p:cNvPr id="187" name="矩形 186"/>
          <p:cNvSpPr/>
          <p:nvPr/>
        </p:nvSpPr>
        <p:spPr>
          <a:xfrm>
            <a:off x="11315700" y="2241550"/>
            <a:ext cx="698500" cy="698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0-7</a:t>
            </a:r>
            <a:endParaRPr lang="en-US" altLang="zh-CN" sz="2000"/>
          </a:p>
        </p:txBody>
      </p:sp>
      <p:sp>
        <p:nvSpPr>
          <p:cNvPr id="188" name="矩形 187"/>
          <p:cNvSpPr/>
          <p:nvPr/>
        </p:nvSpPr>
        <p:spPr>
          <a:xfrm>
            <a:off x="11315700" y="2940050"/>
            <a:ext cx="698500" cy="698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8-15</a:t>
            </a:r>
            <a:endParaRPr lang="en-US" altLang="zh-CN"/>
          </a:p>
        </p:txBody>
      </p:sp>
      <p:sp>
        <p:nvSpPr>
          <p:cNvPr id="190" name="矩形 189"/>
          <p:cNvSpPr/>
          <p:nvPr/>
        </p:nvSpPr>
        <p:spPr>
          <a:xfrm>
            <a:off x="838200" y="3638550"/>
            <a:ext cx="698500" cy="698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24-31</a:t>
            </a:r>
            <a:endParaRPr lang="en-US" altLang="zh-CN"/>
          </a:p>
        </p:txBody>
      </p:sp>
      <p:sp>
        <p:nvSpPr>
          <p:cNvPr id="191" name="矩形 190"/>
          <p:cNvSpPr/>
          <p:nvPr/>
        </p:nvSpPr>
        <p:spPr>
          <a:xfrm>
            <a:off x="1536700" y="3638550"/>
            <a:ext cx="698500" cy="698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0-7</a:t>
            </a:r>
            <a:endParaRPr lang="en-US" altLang="zh-CN" sz="2000"/>
          </a:p>
        </p:txBody>
      </p:sp>
      <p:sp>
        <p:nvSpPr>
          <p:cNvPr id="192" name="矩形 191"/>
          <p:cNvSpPr/>
          <p:nvPr/>
        </p:nvSpPr>
        <p:spPr>
          <a:xfrm>
            <a:off x="2235200" y="3638550"/>
            <a:ext cx="698500" cy="698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8-15</a:t>
            </a:r>
            <a:endParaRPr lang="en-US" altLang="zh-CN"/>
          </a:p>
        </p:txBody>
      </p:sp>
      <p:sp>
        <p:nvSpPr>
          <p:cNvPr id="193" name="矩形 192"/>
          <p:cNvSpPr/>
          <p:nvPr/>
        </p:nvSpPr>
        <p:spPr>
          <a:xfrm>
            <a:off x="2933700" y="3638550"/>
            <a:ext cx="698500" cy="698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16-23</a:t>
            </a:r>
            <a:endParaRPr lang="en-US" altLang="zh-CN"/>
          </a:p>
        </p:txBody>
      </p:sp>
      <p:sp>
        <p:nvSpPr>
          <p:cNvPr id="194" name="矩形 193"/>
          <p:cNvSpPr/>
          <p:nvPr/>
        </p:nvSpPr>
        <p:spPr>
          <a:xfrm>
            <a:off x="3632200" y="3638550"/>
            <a:ext cx="698500" cy="698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24-31</a:t>
            </a:r>
            <a:endParaRPr lang="en-US" altLang="zh-CN"/>
          </a:p>
        </p:txBody>
      </p:sp>
      <p:sp>
        <p:nvSpPr>
          <p:cNvPr id="195" name="矩形 194"/>
          <p:cNvSpPr/>
          <p:nvPr/>
        </p:nvSpPr>
        <p:spPr>
          <a:xfrm>
            <a:off x="4330700" y="3638550"/>
            <a:ext cx="698500" cy="698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0-7</a:t>
            </a:r>
            <a:endParaRPr lang="en-US" altLang="zh-CN" sz="2000"/>
          </a:p>
        </p:txBody>
      </p:sp>
      <p:sp>
        <p:nvSpPr>
          <p:cNvPr id="196" name="矩形 195"/>
          <p:cNvSpPr/>
          <p:nvPr/>
        </p:nvSpPr>
        <p:spPr>
          <a:xfrm>
            <a:off x="5029200" y="3638550"/>
            <a:ext cx="698500" cy="698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8-15</a:t>
            </a:r>
            <a:endParaRPr lang="en-US" altLang="zh-CN"/>
          </a:p>
        </p:txBody>
      </p:sp>
      <p:sp>
        <p:nvSpPr>
          <p:cNvPr id="197" name="矩形 196"/>
          <p:cNvSpPr/>
          <p:nvPr/>
        </p:nvSpPr>
        <p:spPr>
          <a:xfrm>
            <a:off x="5727700" y="3638550"/>
            <a:ext cx="698500" cy="698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16-23</a:t>
            </a:r>
            <a:endParaRPr lang="en-US" altLang="zh-CN"/>
          </a:p>
        </p:txBody>
      </p:sp>
      <p:sp>
        <p:nvSpPr>
          <p:cNvPr id="198" name="矩形 197"/>
          <p:cNvSpPr/>
          <p:nvPr/>
        </p:nvSpPr>
        <p:spPr>
          <a:xfrm>
            <a:off x="6426200" y="3638550"/>
            <a:ext cx="698500" cy="698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24-31</a:t>
            </a:r>
            <a:endParaRPr lang="en-US" altLang="zh-CN"/>
          </a:p>
        </p:txBody>
      </p:sp>
      <p:sp>
        <p:nvSpPr>
          <p:cNvPr id="199" name="矩形 198"/>
          <p:cNvSpPr/>
          <p:nvPr/>
        </p:nvSpPr>
        <p:spPr>
          <a:xfrm>
            <a:off x="7124700" y="3638550"/>
            <a:ext cx="698500" cy="698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0-7</a:t>
            </a:r>
            <a:endParaRPr lang="en-US" altLang="zh-CN" sz="2000"/>
          </a:p>
        </p:txBody>
      </p:sp>
      <p:sp>
        <p:nvSpPr>
          <p:cNvPr id="200" name="矩形 199"/>
          <p:cNvSpPr/>
          <p:nvPr/>
        </p:nvSpPr>
        <p:spPr>
          <a:xfrm>
            <a:off x="7823200" y="3638550"/>
            <a:ext cx="698500" cy="698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8-15</a:t>
            </a:r>
            <a:endParaRPr lang="en-US" altLang="zh-CN"/>
          </a:p>
        </p:txBody>
      </p:sp>
      <p:sp>
        <p:nvSpPr>
          <p:cNvPr id="201" name="矩形 200"/>
          <p:cNvSpPr/>
          <p:nvPr/>
        </p:nvSpPr>
        <p:spPr>
          <a:xfrm>
            <a:off x="8521700" y="3638550"/>
            <a:ext cx="698500" cy="698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16-23</a:t>
            </a:r>
            <a:endParaRPr lang="en-US" altLang="zh-CN"/>
          </a:p>
        </p:txBody>
      </p:sp>
      <p:sp>
        <p:nvSpPr>
          <p:cNvPr id="202" name="矩形 201"/>
          <p:cNvSpPr/>
          <p:nvPr/>
        </p:nvSpPr>
        <p:spPr>
          <a:xfrm>
            <a:off x="9220200" y="3638550"/>
            <a:ext cx="698500" cy="698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24-31</a:t>
            </a:r>
            <a:endParaRPr lang="en-US" altLang="zh-CN"/>
          </a:p>
        </p:txBody>
      </p:sp>
      <p:sp>
        <p:nvSpPr>
          <p:cNvPr id="203" name="矩形 202"/>
          <p:cNvSpPr/>
          <p:nvPr/>
        </p:nvSpPr>
        <p:spPr>
          <a:xfrm>
            <a:off x="9918700" y="3638550"/>
            <a:ext cx="698500" cy="698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0-7</a:t>
            </a:r>
            <a:endParaRPr lang="en-US" altLang="zh-CN" sz="2000"/>
          </a:p>
        </p:txBody>
      </p:sp>
      <p:sp>
        <p:nvSpPr>
          <p:cNvPr id="204" name="矩形 203"/>
          <p:cNvSpPr/>
          <p:nvPr/>
        </p:nvSpPr>
        <p:spPr>
          <a:xfrm>
            <a:off x="10617200" y="3638550"/>
            <a:ext cx="698500" cy="698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8-15</a:t>
            </a:r>
            <a:endParaRPr lang="en-US" altLang="zh-CN"/>
          </a:p>
        </p:txBody>
      </p:sp>
      <p:sp>
        <p:nvSpPr>
          <p:cNvPr id="205" name="矩形 204"/>
          <p:cNvSpPr/>
          <p:nvPr/>
        </p:nvSpPr>
        <p:spPr>
          <a:xfrm>
            <a:off x="11315700" y="3638550"/>
            <a:ext cx="698500" cy="698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16-23</a:t>
            </a:r>
            <a:endParaRPr lang="en-US" altLang="zh-CN"/>
          </a:p>
        </p:txBody>
      </p:sp>
      <p:grpSp>
        <p:nvGrpSpPr>
          <p:cNvPr id="223" name="组合 222"/>
          <p:cNvGrpSpPr/>
          <p:nvPr/>
        </p:nvGrpSpPr>
        <p:grpSpPr>
          <a:xfrm>
            <a:off x="139700" y="2241550"/>
            <a:ext cx="698500" cy="2794000"/>
            <a:chOff x="220" y="3530"/>
            <a:chExt cx="1100" cy="4400"/>
          </a:xfrm>
        </p:grpSpPr>
        <p:sp>
          <p:nvSpPr>
            <p:cNvPr id="3" name="矩形 2"/>
            <p:cNvSpPr/>
            <p:nvPr/>
          </p:nvSpPr>
          <p:spPr>
            <a:xfrm>
              <a:off x="220" y="3530"/>
              <a:ext cx="1100" cy="11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0-7</a:t>
              </a:r>
              <a:endParaRPr lang="en-US" altLang="zh-CN" sz="2000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220" y="4630"/>
              <a:ext cx="1100" cy="11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8-15</a:t>
              </a:r>
              <a:endParaRPr lang="en-US" altLang="zh-CN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220" y="5730"/>
              <a:ext cx="1100" cy="11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16-23</a:t>
              </a:r>
              <a:endParaRPr lang="en-US" altLang="zh-CN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220" y="6830"/>
              <a:ext cx="1100" cy="11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24-31</a:t>
              </a:r>
              <a:endParaRPr lang="en-US" altLang="zh-CN"/>
            </a:p>
          </p:txBody>
        </p:sp>
      </p:grpSp>
      <p:sp>
        <p:nvSpPr>
          <p:cNvPr id="207" name="矩形 206"/>
          <p:cNvSpPr/>
          <p:nvPr/>
        </p:nvSpPr>
        <p:spPr>
          <a:xfrm>
            <a:off x="838200" y="4337050"/>
            <a:ext cx="698500" cy="698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0-7</a:t>
            </a:r>
            <a:endParaRPr lang="en-US" altLang="zh-CN" sz="2000"/>
          </a:p>
        </p:txBody>
      </p:sp>
      <p:sp>
        <p:nvSpPr>
          <p:cNvPr id="208" name="矩形 207"/>
          <p:cNvSpPr/>
          <p:nvPr/>
        </p:nvSpPr>
        <p:spPr>
          <a:xfrm>
            <a:off x="1536700" y="4337050"/>
            <a:ext cx="698500" cy="698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8-15</a:t>
            </a:r>
            <a:endParaRPr lang="en-US" altLang="zh-CN"/>
          </a:p>
        </p:txBody>
      </p:sp>
      <p:sp>
        <p:nvSpPr>
          <p:cNvPr id="209" name="矩形 208"/>
          <p:cNvSpPr/>
          <p:nvPr/>
        </p:nvSpPr>
        <p:spPr>
          <a:xfrm>
            <a:off x="2235200" y="4337050"/>
            <a:ext cx="698500" cy="698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16-23</a:t>
            </a:r>
            <a:endParaRPr lang="en-US" altLang="zh-CN"/>
          </a:p>
        </p:txBody>
      </p:sp>
      <p:sp>
        <p:nvSpPr>
          <p:cNvPr id="210" name="矩形 209"/>
          <p:cNvSpPr/>
          <p:nvPr/>
        </p:nvSpPr>
        <p:spPr>
          <a:xfrm>
            <a:off x="2933700" y="4337050"/>
            <a:ext cx="698500" cy="698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24-31</a:t>
            </a:r>
            <a:endParaRPr lang="en-US" altLang="zh-CN"/>
          </a:p>
        </p:txBody>
      </p:sp>
      <p:sp>
        <p:nvSpPr>
          <p:cNvPr id="211" name="矩形 210"/>
          <p:cNvSpPr/>
          <p:nvPr/>
        </p:nvSpPr>
        <p:spPr>
          <a:xfrm>
            <a:off x="3632200" y="4337050"/>
            <a:ext cx="698500" cy="698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0-7</a:t>
            </a:r>
            <a:endParaRPr lang="en-US" altLang="zh-CN" sz="2000"/>
          </a:p>
        </p:txBody>
      </p:sp>
      <p:sp>
        <p:nvSpPr>
          <p:cNvPr id="212" name="矩形 211"/>
          <p:cNvSpPr/>
          <p:nvPr/>
        </p:nvSpPr>
        <p:spPr>
          <a:xfrm>
            <a:off x="4330700" y="4337050"/>
            <a:ext cx="698500" cy="698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8-15</a:t>
            </a:r>
            <a:endParaRPr lang="en-US" altLang="zh-CN"/>
          </a:p>
        </p:txBody>
      </p:sp>
      <p:sp>
        <p:nvSpPr>
          <p:cNvPr id="213" name="矩形 212"/>
          <p:cNvSpPr/>
          <p:nvPr/>
        </p:nvSpPr>
        <p:spPr>
          <a:xfrm>
            <a:off x="5029200" y="4337050"/>
            <a:ext cx="698500" cy="698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16-23</a:t>
            </a:r>
            <a:endParaRPr lang="en-US" altLang="zh-CN"/>
          </a:p>
        </p:txBody>
      </p:sp>
      <p:sp>
        <p:nvSpPr>
          <p:cNvPr id="214" name="矩形 213"/>
          <p:cNvSpPr/>
          <p:nvPr/>
        </p:nvSpPr>
        <p:spPr>
          <a:xfrm>
            <a:off x="5727700" y="4337050"/>
            <a:ext cx="698500" cy="698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24-31</a:t>
            </a:r>
            <a:endParaRPr lang="en-US" altLang="zh-CN"/>
          </a:p>
        </p:txBody>
      </p:sp>
      <p:sp>
        <p:nvSpPr>
          <p:cNvPr id="215" name="矩形 214"/>
          <p:cNvSpPr/>
          <p:nvPr/>
        </p:nvSpPr>
        <p:spPr>
          <a:xfrm>
            <a:off x="6426200" y="4337050"/>
            <a:ext cx="698500" cy="698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0-7</a:t>
            </a:r>
            <a:endParaRPr lang="en-US" altLang="zh-CN" sz="2000"/>
          </a:p>
        </p:txBody>
      </p:sp>
      <p:sp>
        <p:nvSpPr>
          <p:cNvPr id="216" name="矩形 215"/>
          <p:cNvSpPr/>
          <p:nvPr/>
        </p:nvSpPr>
        <p:spPr>
          <a:xfrm>
            <a:off x="7124700" y="4337050"/>
            <a:ext cx="698500" cy="698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8-15</a:t>
            </a:r>
            <a:endParaRPr lang="en-US" altLang="zh-CN"/>
          </a:p>
        </p:txBody>
      </p:sp>
      <p:sp>
        <p:nvSpPr>
          <p:cNvPr id="217" name="矩形 216"/>
          <p:cNvSpPr/>
          <p:nvPr/>
        </p:nvSpPr>
        <p:spPr>
          <a:xfrm>
            <a:off x="7823200" y="4337050"/>
            <a:ext cx="698500" cy="698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16-23</a:t>
            </a:r>
            <a:endParaRPr lang="en-US" altLang="zh-CN"/>
          </a:p>
        </p:txBody>
      </p:sp>
      <p:sp>
        <p:nvSpPr>
          <p:cNvPr id="218" name="矩形 217"/>
          <p:cNvSpPr/>
          <p:nvPr/>
        </p:nvSpPr>
        <p:spPr>
          <a:xfrm>
            <a:off x="8521700" y="4337050"/>
            <a:ext cx="698500" cy="698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24-31</a:t>
            </a:r>
            <a:endParaRPr lang="en-US" altLang="zh-CN"/>
          </a:p>
        </p:txBody>
      </p:sp>
      <p:sp>
        <p:nvSpPr>
          <p:cNvPr id="219" name="矩形 218"/>
          <p:cNvSpPr/>
          <p:nvPr/>
        </p:nvSpPr>
        <p:spPr>
          <a:xfrm>
            <a:off x="9220200" y="4337050"/>
            <a:ext cx="698500" cy="698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0-7</a:t>
            </a:r>
            <a:endParaRPr lang="en-US" altLang="zh-CN" sz="2000"/>
          </a:p>
        </p:txBody>
      </p:sp>
      <p:sp>
        <p:nvSpPr>
          <p:cNvPr id="220" name="矩形 219"/>
          <p:cNvSpPr/>
          <p:nvPr/>
        </p:nvSpPr>
        <p:spPr>
          <a:xfrm>
            <a:off x="9918700" y="4337050"/>
            <a:ext cx="698500" cy="698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8-15</a:t>
            </a:r>
            <a:endParaRPr lang="en-US" altLang="zh-CN"/>
          </a:p>
        </p:txBody>
      </p:sp>
      <p:sp>
        <p:nvSpPr>
          <p:cNvPr id="221" name="矩形 220"/>
          <p:cNvSpPr/>
          <p:nvPr/>
        </p:nvSpPr>
        <p:spPr>
          <a:xfrm>
            <a:off x="10617200" y="4337050"/>
            <a:ext cx="698500" cy="698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16-23</a:t>
            </a:r>
            <a:endParaRPr lang="en-US" altLang="zh-CN"/>
          </a:p>
        </p:txBody>
      </p:sp>
      <p:sp>
        <p:nvSpPr>
          <p:cNvPr id="222" name="矩形 221"/>
          <p:cNvSpPr/>
          <p:nvPr/>
        </p:nvSpPr>
        <p:spPr>
          <a:xfrm>
            <a:off x="11315700" y="4337050"/>
            <a:ext cx="698500" cy="698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24-31</a:t>
            </a:r>
            <a:endParaRPr lang="en-US" altLang="zh-CN"/>
          </a:p>
        </p:txBody>
      </p:sp>
      <p:cxnSp>
        <p:nvCxnSpPr>
          <p:cNvPr id="224" name="直接箭头连接符 223"/>
          <p:cNvCxnSpPr/>
          <p:nvPr/>
        </p:nvCxnSpPr>
        <p:spPr>
          <a:xfrm>
            <a:off x="133350" y="1860550"/>
            <a:ext cx="111633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本框 224"/>
          <p:cNvSpPr txBox="1"/>
          <p:nvPr/>
        </p:nvSpPr>
        <p:spPr>
          <a:xfrm>
            <a:off x="5403850" y="1676400"/>
            <a:ext cx="1384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BN</a:t>
            </a:r>
            <a:endParaRPr lang="en-US" altLang="zh-CN"/>
          </a:p>
        </p:txBody>
      </p:sp>
      <p:sp>
        <p:nvSpPr>
          <p:cNvPr id="226" name="文本框 225"/>
          <p:cNvSpPr txBox="1"/>
          <p:nvPr/>
        </p:nvSpPr>
        <p:spPr>
          <a:xfrm>
            <a:off x="11150600" y="1231900"/>
            <a:ext cx="115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padding</a:t>
            </a:r>
            <a:endParaRPr lang="en-US" altLang="zh-CN"/>
          </a:p>
        </p:txBody>
      </p:sp>
      <p:cxnSp>
        <p:nvCxnSpPr>
          <p:cNvPr id="227" name="直接箭头连接符 226"/>
          <p:cNvCxnSpPr>
            <a:stCxn id="226" idx="2"/>
          </p:cNvCxnSpPr>
          <p:nvPr/>
        </p:nvCxnSpPr>
        <p:spPr>
          <a:xfrm>
            <a:off x="11728450" y="1600200"/>
            <a:ext cx="6350" cy="412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1182</Words>
  <Application>WPS 演示</Application>
  <PresentationFormat>宽屏</PresentationFormat>
  <Paragraphs>358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宋体</vt:lpstr>
      <vt:lpstr>DejaVu Sans</vt:lpstr>
      <vt:lpstr>微软雅黑</vt:lpstr>
      <vt:lpstr>Droid Sans Fallback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xzy</dc:creator>
  <cp:lastModifiedBy>xzy</cp:lastModifiedBy>
  <cp:revision>104</cp:revision>
  <dcterms:created xsi:type="dcterms:W3CDTF">2023-01-05T07:50:15Z</dcterms:created>
  <dcterms:modified xsi:type="dcterms:W3CDTF">2023-01-05T07:50:15Z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