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2" r:id="rId9"/>
    <p:sldId id="267" r:id="rId10"/>
    <p:sldId id="264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6191\Desktop\GPU\Perf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wmma - Stall Ratio (%)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Sheet1!$F$7</c:f>
              <c:strCache>
                <c:ptCount val="1"/>
                <c:pt idx="0">
                  <c:v>Stall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Sheet1!$F$8:$F$19</c:f>
              <c:numCache>
                <c:formatCode>General</c:formatCode>
                <c:ptCount val="12"/>
                <c:pt idx="0">
                  <c:v>1.4998746373437444</c:v>
                </c:pt>
                <c:pt idx="1">
                  <c:v>38.585730147927933</c:v>
                </c:pt>
                <c:pt idx="2">
                  <c:v>8.1485726566137756E-2</c:v>
                </c:pt>
                <c:pt idx="3">
                  <c:v>38.078906837637447</c:v>
                </c:pt>
                <c:pt idx="4">
                  <c:v>8.2945306063970765</c:v>
                </c:pt>
                <c:pt idx="5">
                  <c:v>4.8945162792363623</c:v>
                </c:pt>
                <c:pt idx="6">
                  <c:v>4.3268025359074462</c:v>
                </c:pt>
                <c:pt idx="7">
                  <c:v>1.6252372935993409</c:v>
                </c:pt>
                <c:pt idx="8">
                  <c:v>0.28654321429850643</c:v>
                </c:pt>
                <c:pt idx="9">
                  <c:v>7.4322146208675097E-2</c:v>
                </c:pt>
                <c:pt idx="10">
                  <c:v>0.66531752569934455</c:v>
                </c:pt>
                <c:pt idx="11">
                  <c:v>1.5867330491779792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8-47D2-A007-437E90775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3295504"/>
        <c:axId val="243290512"/>
        <c:axId val="0"/>
      </c:bar3DChart>
      <c:catAx>
        <c:axId val="243295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290512"/>
        <c:crosses val="autoZero"/>
        <c:auto val="1"/>
        <c:lblAlgn val="ctr"/>
        <c:lblOffset val="100"/>
        <c:noMultiLvlLbl val="0"/>
      </c:catAx>
      <c:valAx>
        <c:axId val="24329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29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7D5-47F5-4716-9F5C-932E2D10B89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7D5-47F5-4716-9F5C-932E2D10B89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8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7D5-47F5-4716-9F5C-932E2D10B89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5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7D5-47F5-4716-9F5C-932E2D10B89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9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7D5-47F5-4716-9F5C-932E2D10B89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0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7D5-47F5-4716-9F5C-932E2D10B89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7D5-47F5-4716-9F5C-932E2D10B89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7D5-47F5-4716-9F5C-932E2D10B89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7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7D5-47F5-4716-9F5C-932E2D10B89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2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7D5-47F5-4716-9F5C-932E2D10B89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1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7D5-47F5-4716-9F5C-932E2D10B89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C7D5-47F5-4716-9F5C-932E2D10B89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D9576-5433-4F7D-B1BE-5320B1ACB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2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20231028</a:t>
            </a:r>
            <a:r>
              <a:rPr lang="zh-CN" altLang="en-US" dirty="0" smtClean="0"/>
              <a:t>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杨建超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2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流水线部分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280909"/>
              </p:ext>
            </p:extLst>
          </p:nvPr>
        </p:nvGraphicFramePr>
        <p:xfrm>
          <a:off x="4423201" y="4505325"/>
          <a:ext cx="7768799" cy="2352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270">
                  <a:extLst>
                    <a:ext uri="{9D8B030D-6E8A-4147-A177-3AD203B41FA5}">
                      <a16:colId xmlns:a16="http://schemas.microsoft.com/office/drawing/2014/main" val="3662565519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1822566007"/>
                    </a:ext>
                  </a:extLst>
                </a:gridCol>
                <a:gridCol w="619048">
                  <a:extLst>
                    <a:ext uri="{9D8B030D-6E8A-4147-A177-3AD203B41FA5}">
                      <a16:colId xmlns:a16="http://schemas.microsoft.com/office/drawing/2014/main" val="2698033716"/>
                    </a:ext>
                  </a:extLst>
                </a:gridCol>
                <a:gridCol w="5910638">
                  <a:extLst>
                    <a:ext uri="{9D8B030D-6E8A-4147-A177-3AD203B41FA5}">
                      <a16:colId xmlns:a16="http://schemas.microsoft.com/office/drawing/2014/main" val="255366866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Stall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Stall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Stall 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Stall Reason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99392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1.499875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</a:rPr>
                        <a:t>m_mem_out</a:t>
                      </a:r>
                      <a:r>
                        <a:rPr lang="en-US" sz="1100" u="none" strike="noStrike" dirty="0">
                          <a:effectLst/>
                        </a:rPr>
                        <a:t> has no free slot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02968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38.58573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43091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</a:rPr>
                        <a:t>m_int_out</a:t>
                      </a:r>
                      <a:r>
                        <a:rPr lang="en-US" sz="1100" u="none" strike="noStrike" dirty="0">
                          <a:effectLst/>
                        </a:rPr>
                        <a:t> has no free slot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70964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0.081486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</a:rPr>
                        <a:t>m_sp_out</a:t>
                      </a:r>
                      <a:r>
                        <a:rPr lang="en-US" sz="1100" u="none" strike="noStrike" dirty="0">
                          <a:effectLst/>
                        </a:rPr>
                        <a:t> has no free slot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11940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38.07891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42525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</a:rPr>
                        <a:t>m_spec_cores_out</a:t>
                      </a:r>
                      <a:r>
                        <a:rPr lang="en-US" sz="1100" u="none" strike="noStrike" dirty="0">
                          <a:effectLst/>
                        </a:rPr>
                        <a:t> has no free slot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682036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8.294531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Issue: scoreboard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491817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4.894516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5466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Execute: m_dispatch_reg of fu\[\d+\]-\w+\s is not empty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55230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4.326803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Execute: l1_latency_queue\[\d+\]\[\d+\] is not free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21524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1.625237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Execute: m_next_wb's out_reg\[R\d+\] has \d+ pending writes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52343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0.286543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Execute: </a:t>
                      </a:r>
                      <a:r>
                        <a:rPr lang="en-US" sz="1100" u="none" strike="noStrike" dirty="0" err="1">
                          <a:effectLst/>
                        </a:rPr>
                        <a:t>m_dispatch_reg</a:t>
                      </a:r>
                      <a:r>
                        <a:rPr lang="en-US" sz="1100" u="none" strike="noStrike" dirty="0">
                          <a:effectLst/>
                        </a:rPr>
                        <a:t> has pending writes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19735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0.074322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Execute: bank-\d+ of reg-\d+ is not idle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59716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0.665318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ReadOperands: bank\[\d+\] reg-\d+ \(order:\d+\) belonged to was allocated for write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83792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1.586733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r>
                        <a:rPr lang="en-US" sz="1100" u="none" strike="noStrike" dirty="0" err="1">
                          <a:effectLst/>
                        </a:rPr>
                        <a:t>ReadOperands</a:t>
                      </a:r>
                      <a:r>
                        <a:rPr lang="en-US" sz="1100" u="none" strike="noStrike" dirty="0">
                          <a:effectLst/>
                        </a:rPr>
                        <a:t>: bank\[\d+\] </a:t>
                      </a:r>
                      <a:r>
                        <a:rPr lang="en-US" sz="1100" u="none" strike="noStrike" dirty="0" err="1">
                          <a:effectLst/>
                        </a:rPr>
                        <a:t>reg</a:t>
                      </a:r>
                      <a:r>
                        <a:rPr lang="en-US" sz="1100" u="none" strike="noStrike" dirty="0">
                          <a:effectLst/>
                        </a:rPr>
                        <a:t>-\d+ \(order:\d+\) belonged to was allocated for other </a:t>
                      </a:r>
                      <a:r>
                        <a:rPr lang="en-US" sz="1100" u="none" strike="noStrike" dirty="0" err="1">
                          <a:effectLst/>
                        </a:rPr>
                        <a:t>regs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5887591"/>
                  </a:ext>
                </a:extLst>
              </a:tr>
            </a:tbl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182388"/>
              </p:ext>
            </p:extLst>
          </p:nvPr>
        </p:nvGraphicFramePr>
        <p:xfrm>
          <a:off x="6886280" y="2046739"/>
          <a:ext cx="5305720" cy="23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单个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上</a:t>
            </a:r>
            <a:r>
              <a:rPr lang="en-US" altLang="zh-CN" dirty="0" err="1" smtClean="0"/>
              <a:t>wmma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作为预测模型的参考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指令</a:t>
            </a:r>
            <a:r>
              <a:rPr lang="zh-CN" altLang="en-US" sz="2800" dirty="0"/>
              <a:t>执行顺序</a:t>
            </a:r>
            <a:r>
              <a:rPr lang="zh-CN" altLang="en-US" sz="2800" dirty="0" smtClean="0"/>
              <a:t>模拟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指导多线程的</a:t>
            </a:r>
            <a:r>
              <a:rPr lang="en-US" altLang="zh-CN" sz="2400" dirty="0" smtClean="0"/>
              <a:t>Reuse Distance</a:t>
            </a:r>
            <a:r>
              <a:rPr lang="zh-CN" altLang="en-US" sz="2400" dirty="0" smtClean="0"/>
              <a:t>计算</a:t>
            </a:r>
            <a:endParaRPr lang="en-US" altLang="zh-CN" sz="24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RD</a:t>
            </a:r>
            <a:r>
              <a:rPr lang="zh-CN" altLang="en-US" sz="2800" dirty="0"/>
              <a:t>计算</a:t>
            </a:r>
            <a:endParaRPr lang="en-US" altLang="zh-CN" sz="2800" dirty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反过来指导计算部分的</a:t>
            </a:r>
            <a:r>
              <a:rPr lang="en-US" altLang="zh-CN" sz="2400" dirty="0" smtClean="0"/>
              <a:t>LD/ST Stall</a:t>
            </a:r>
          </a:p>
        </p:txBody>
      </p:sp>
    </p:spTree>
    <p:extLst>
      <p:ext uri="{BB962C8B-B14F-4D97-AF65-F5344CB8AC3E}">
        <p14:creationId xmlns:p14="http://schemas.microsoft.com/office/powerpoint/2010/main" val="3125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Reuse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在多线程上的不同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CPU</a:t>
                </a:r>
                <a:r>
                  <a:rPr lang="zh-CN" altLang="en-US" dirty="0" smtClean="0"/>
                  <a:t>单线程模型中，当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时即可认为命中</a:t>
                </a:r>
                <a:endParaRPr lang="en-US" altLang="zh-CN" dirty="0" smtClean="0"/>
              </a:p>
              <a:p>
                <a:r>
                  <a:rPr lang="en-US" altLang="zh-CN" dirty="0" smtClean="0"/>
                  <a:t>GPU</a:t>
                </a:r>
                <a:r>
                  <a:rPr lang="zh-CN" altLang="en-US" dirty="0" smtClean="0"/>
                  <a:t>多个</a:t>
                </a:r>
                <a:r>
                  <a:rPr lang="en-US" altLang="zh-CN" dirty="0" smtClean="0"/>
                  <a:t>warp</a:t>
                </a:r>
                <a:r>
                  <a:rPr lang="zh-CN" altLang="en-US" dirty="0" smtClean="0"/>
                  <a:t>指令交错执行，会造成地址的</a:t>
                </a:r>
                <a:r>
                  <a:rPr lang="en-US" altLang="zh-CN" dirty="0" smtClean="0"/>
                  <a:t>RD</a:t>
                </a:r>
                <a:r>
                  <a:rPr lang="zh-CN" altLang="en-US" dirty="0" smtClean="0"/>
                  <a:t>变化，准确率很低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warp</a:t>
                </a:r>
                <a:r>
                  <a:rPr lang="zh-CN" altLang="en-US" dirty="0" smtClean="0"/>
                  <a:t>调度</a:t>
                </a:r>
                <a:r>
                  <a:rPr lang="zh-CN" altLang="en-US" dirty="0"/>
                  <a:t>顺序、操作数收集</a:t>
                </a:r>
                <a:r>
                  <a:rPr lang="zh-CN" altLang="en-US" dirty="0" smtClean="0"/>
                  <a:t>器仲裁顺序、互连网络调度顺序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不同</a:t>
                </a:r>
                <a:r>
                  <a:rPr lang="en-US" altLang="zh-CN" dirty="0" smtClean="0"/>
                  <a:t>warp</a:t>
                </a:r>
                <a:r>
                  <a:rPr lang="zh-CN" altLang="en-US" dirty="0" smtClean="0"/>
                  <a:t>中指令执行序列的动态行为</a:t>
                </a:r>
                <a:endParaRPr lang="en-US" altLang="zh-CN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zh-CN" altLang="en-US" sz="2800" dirty="0" smtClean="0"/>
                  <a:t>因此</a:t>
                </a:r>
                <a:r>
                  <a:rPr lang="en-US" altLang="zh-CN" sz="2800" dirty="0" smtClean="0"/>
                  <a:t>RD</a:t>
                </a:r>
                <a:r>
                  <a:rPr lang="zh-CN" altLang="en-US" sz="2800" dirty="0" smtClean="0"/>
                  <a:t>的计算需要有计算模型对指令执行顺序的指导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pPr marL="685800" lvl="2">
                  <a:spcBef>
                    <a:spcPts val="1000"/>
                  </a:spcBef>
                </a:pPr>
                <a:r>
                  <a:rPr lang="zh-CN" altLang="en-US" sz="2400" dirty="0" smtClean="0"/>
                  <a:t>但计算模型在没有存储模型访问延迟建模，指令执行顺序预测存在误差</a:t>
                </a:r>
                <a:endParaRPr lang="en-US" altLang="zh-CN" sz="24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RD</a:t>
                </a:r>
                <a:r>
                  <a:rPr lang="zh-CN" altLang="en-US" sz="2800" dirty="0" smtClean="0"/>
                  <a:t>计算考虑访问地址，但后续</a:t>
                </a:r>
                <a:r>
                  <a:rPr lang="en-US" altLang="zh-CN" sz="2800" dirty="0"/>
                  <a:t>C</a:t>
                </a:r>
                <a:r>
                  <a:rPr lang="en-US" altLang="zh-CN" sz="2800" dirty="0" smtClean="0"/>
                  <a:t>ache</a:t>
                </a:r>
                <a:r>
                  <a:rPr lang="zh-CN" altLang="en-US" sz="2800" dirty="0" smtClean="0"/>
                  <a:t>命中率的计算没考虑地址</a:t>
                </a:r>
                <a:endParaRPr lang="en-US" altLang="zh-CN" sz="2800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zh-CN" altLang="en-US" sz="2400" dirty="0" smtClean="0"/>
                  <a:t>考虑地址映射到哪个</a:t>
                </a:r>
                <a:r>
                  <a:rPr lang="en-US" altLang="zh-CN" sz="2400" dirty="0" smtClean="0"/>
                  <a:t>Set</a:t>
                </a:r>
                <a:r>
                  <a:rPr lang="zh-CN" altLang="en-US" sz="2400" dirty="0" smtClean="0"/>
                  <a:t>，就变成了</a:t>
                </a:r>
                <a:r>
                  <a:rPr lang="en-US" altLang="zh-CN" sz="2400" dirty="0" smtClean="0"/>
                  <a:t>RD+</a:t>
                </a:r>
                <a:r>
                  <a:rPr lang="zh-CN" altLang="en-US" sz="2400" dirty="0" smtClean="0"/>
                  <a:t>半详细的</a:t>
                </a:r>
                <a:r>
                  <a:rPr lang="en-US" altLang="zh-CN" sz="2400" dirty="0"/>
                  <a:t>C</a:t>
                </a:r>
                <a:r>
                  <a:rPr lang="en-US" altLang="zh-CN" sz="2400" dirty="0" smtClean="0"/>
                  <a:t>ache</a:t>
                </a:r>
                <a:r>
                  <a:rPr lang="zh-CN" altLang="en-US" sz="2400" dirty="0" smtClean="0"/>
                  <a:t>模型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pPr marL="685800" lvl="2">
                  <a:spcBef>
                    <a:spcPts val="1000"/>
                  </a:spcBef>
                </a:pPr>
                <a:r>
                  <a:rPr lang="zh-CN" altLang="en-US" sz="2400" dirty="0"/>
                  <a:t>不考虑地址映射到哪个</a:t>
                </a:r>
                <a:r>
                  <a:rPr lang="en-US" altLang="zh-CN" sz="2400" dirty="0"/>
                  <a:t>Set</a:t>
                </a:r>
                <a:r>
                  <a:rPr lang="zh-CN" altLang="en-US" sz="2400" dirty="0"/>
                  <a:t>，就会有命中率</a:t>
                </a:r>
                <a:r>
                  <a:rPr lang="zh-CN" altLang="en-US" sz="2400" dirty="0" smtClean="0"/>
                  <a:t>的概率估计误差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4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模拟器能够观测到程序执行的动态特性，真实硬件</a:t>
            </a:r>
            <a:r>
              <a:rPr lang="zh-CN" altLang="en-US" dirty="0"/>
              <a:t>上无法</a:t>
            </a:r>
            <a:r>
              <a:rPr lang="zh-CN" altLang="en-US" dirty="0" smtClean="0"/>
              <a:t>观测。</a:t>
            </a:r>
            <a:endParaRPr lang="en-US" altLang="zh-CN" dirty="0" smtClean="0"/>
          </a:p>
          <a:p>
            <a:r>
              <a:rPr lang="zh-CN" altLang="en-US" dirty="0" smtClean="0"/>
              <a:t>模拟器的目标：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准确、快速、可扩展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可预测程序的整体执行时间</a:t>
            </a:r>
            <a:endParaRPr lang="en-US" altLang="zh-CN" dirty="0"/>
          </a:p>
          <a:p>
            <a:pPr lvl="1"/>
            <a:r>
              <a:rPr lang="zh-CN" altLang="en-US" dirty="0" smtClean="0"/>
              <a:t>发现尽可能多的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和性能瓶颈</a:t>
            </a:r>
            <a:endParaRPr lang="en-US" altLang="zh-CN" dirty="0" smtClean="0"/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出优化建议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2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现有模拟器的优缺点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周期精确</a:t>
            </a:r>
            <a:r>
              <a:rPr lang="zh-CN" altLang="en-US" dirty="0" smtClean="0"/>
              <a:t>模拟器</a:t>
            </a:r>
            <a:endParaRPr lang="en-US" altLang="zh-CN" dirty="0" smtClean="0"/>
          </a:p>
          <a:p>
            <a:pPr lvl="1"/>
            <a:r>
              <a:rPr lang="zh-CN" altLang="en-US" dirty="0"/>
              <a:t>准</a:t>
            </a:r>
            <a:r>
              <a:rPr lang="zh-CN" altLang="en-US" dirty="0" smtClean="0"/>
              <a:t>确，但速度慢、难扩展</a:t>
            </a:r>
            <a:endParaRPr lang="en-US" altLang="zh-CN" dirty="0"/>
          </a:p>
          <a:p>
            <a:pPr lvl="1"/>
            <a:r>
              <a:rPr lang="en-US" altLang="zh-CN" dirty="0" smtClean="0"/>
              <a:t>GPGPU-Sim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Accel</a:t>
            </a:r>
            <a:r>
              <a:rPr lang="en-US" altLang="zh-CN" dirty="0" smtClean="0"/>
              <a:t>-Sim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传统的周期近似</a:t>
            </a:r>
            <a:r>
              <a:rPr lang="zh-CN" altLang="en-US" sz="2800" dirty="0" smtClean="0"/>
              <a:t>模拟器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数学方程分析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/>
              <a:t>捕获关键性能趋势，</a:t>
            </a:r>
            <a:r>
              <a:rPr lang="zh-CN" altLang="en-US" sz="2400" dirty="0" smtClean="0"/>
              <a:t>误差大，速度</a:t>
            </a:r>
            <a:r>
              <a:rPr lang="zh-CN" altLang="en-US" sz="2400" dirty="0"/>
              <a:t>快</a:t>
            </a:r>
            <a:r>
              <a:rPr lang="zh-CN" altLang="en-US" sz="2400" dirty="0" smtClean="0"/>
              <a:t>，但</a:t>
            </a:r>
            <a:r>
              <a:rPr lang="zh-CN" altLang="en-US" sz="2400" dirty="0"/>
              <a:t>不</a:t>
            </a:r>
            <a:r>
              <a:rPr lang="zh-CN" altLang="en-US" sz="2400" dirty="0" smtClean="0"/>
              <a:t>关注执行的动态特性</a:t>
            </a:r>
            <a:endParaRPr lang="en-US" altLang="zh-CN" sz="2400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sz="2400" dirty="0" err="1" smtClean="0"/>
              <a:t>GPUMech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SLA&amp;TBS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interval</a:t>
            </a:r>
            <a:r>
              <a:rPr lang="zh-CN" altLang="en-US" sz="2400" dirty="0" smtClean="0"/>
              <a:t>分析，没有能用的代码</a:t>
            </a:r>
            <a:endParaRPr lang="zh-CN" altLang="en-US" sz="2400" dirty="0"/>
          </a:p>
          <a:p>
            <a:r>
              <a:rPr lang="zh-CN" altLang="en-US" dirty="0"/>
              <a:t>改进的周期近似模拟器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memory trace</a:t>
            </a:r>
            <a:r>
              <a:rPr lang="en-US" altLang="zh-CN" dirty="0"/>
              <a:t>+</a:t>
            </a:r>
            <a:r>
              <a:rPr lang="zh-CN" altLang="en-US" dirty="0"/>
              <a:t>数学方程</a:t>
            </a:r>
          </a:p>
          <a:p>
            <a:pPr lvl="1"/>
            <a:r>
              <a:rPr lang="zh-CN" altLang="en-US" dirty="0"/>
              <a:t>部分</a:t>
            </a:r>
            <a:r>
              <a:rPr lang="zh-CN" altLang="en-US" dirty="0" smtClean="0"/>
              <a:t>计算限制模拟</a:t>
            </a:r>
            <a:r>
              <a:rPr lang="en-US" altLang="zh-CN" dirty="0" smtClean="0"/>
              <a:t>+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Reuse Distance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MDM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PPT-GPU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3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GPUMech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5263" y="0"/>
            <a:ext cx="4134487" cy="2366801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Naïve 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假设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处理器性能</a:t>
            </a:r>
            <a:r>
              <a:rPr lang="en-US" altLang="zh-CN" dirty="0" smtClean="0"/>
              <a:t>=</a:t>
            </a:r>
            <a:r>
              <a:rPr lang="zh-CN" altLang="en-US" dirty="0" smtClean="0"/>
              <a:t>无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周期</a:t>
            </a:r>
            <a:r>
              <a:rPr lang="en-US" altLang="zh-CN" dirty="0"/>
              <a:t>+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stall</a:t>
            </a:r>
            <a:r>
              <a:rPr lang="zh-CN" altLang="en-US" dirty="0"/>
              <a:t>周期</a:t>
            </a:r>
            <a:r>
              <a:rPr lang="zh-CN" altLang="en-US" dirty="0" smtClean="0"/>
              <a:t>按指令最大发射速率计算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Stall</a:t>
            </a:r>
            <a:r>
              <a:rPr lang="zh-CN" altLang="en-US" sz="2800" dirty="0" smtClean="0"/>
              <a:t>周期分析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功能模拟器</a:t>
            </a:r>
            <a:r>
              <a:rPr lang="en-US" altLang="zh-CN" sz="2400" dirty="0" err="1" smtClean="0"/>
              <a:t>GPUOcelot</a:t>
            </a:r>
            <a:endParaRPr lang="en-US" altLang="zh-CN" sz="2400" dirty="0"/>
          </a:p>
          <a:p>
            <a:pPr marL="1143000" lvl="3">
              <a:spcBef>
                <a:spcPts val="1000"/>
              </a:spcBef>
            </a:pPr>
            <a:r>
              <a:rPr lang="zh-CN" altLang="en-US" sz="2200" dirty="0" smtClean="0"/>
              <a:t>对单个</a:t>
            </a:r>
            <a:r>
              <a:rPr lang="en-US" altLang="zh-CN" sz="2200" dirty="0" smtClean="0"/>
              <a:t>warp</a:t>
            </a:r>
            <a:r>
              <a:rPr lang="zh-CN" altLang="en-US" sz="2200" dirty="0" smtClean="0"/>
              <a:t>进行模拟生成</a:t>
            </a:r>
            <a:r>
              <a:rPr lang="en-US" altLang="zh-CN" sz="2200" dirty="0" smtClean="0"/>
              <a:t>interval profile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聚类找一个代表性</a:t>
            </a:r>
            <a:r>
              <a:rPr lang="en-US" altLang="zh-CN" sz="2400" dirty="0" smtClean="0"/>
              <a:t>warp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MT+MSHR+DRAM</a:t>
            </a:r>
            <a:r>
              <a:rPr lang="zh-CN" altLang="en-US" sz="2400" dirty="0" smtClean="0"/>
              <a:t>建模，找到</a:t>
            </a:r>
            <a:r>
              <a:rPr lang="en-US" altLang="zh-CN" sz="2400" dirty="0" smtClean="0"/>
              <a:t>interval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数学公式分析</a:t>
            </a:r>
            <a:endParaRPr lang="en-US" altLang="zh-CN" sz="2400" dirty="0" smtClean="0"/>
          </a:p>
          <a:p>
            <a:pPr marL="685800" lvl="2">
              <a:spcBef>
                <a:spcPts val="1000"/>
              </a:spcBef>
            </a:pPr>
            <a:endParaRPr lang="en-US" altLang="zh-CN" sz="2400" dirty="0" smtClean="0"/>
          </a:p>
          <a:p>
            <a:pPr marL="685800" lvl="2">
              <a:spcBef>
                <a:spcPts val="1000"/>
              </a:spcBef>
            </a:pP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666" y="2339697"/>
            <a:ext cx="4190334" cy="15678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013" y="5317723"/>
            <a:ext cx="4246986" cy="15346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007" y="3777016"/>
            <a:ext cx="4657993" cy="15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MDM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Memory-Divergent</a:t>
            </a:r>
          </a:p>
          <a:p>
            <a:pPr lvl="1"/>
            <a:r>
              <a:rPr lang="zh-CN" altLang="en-US" dirty="0" smtClean="0"/>
              <a:t>每千条指令的发散负载的个数</a:t>
            </a:r>
            <a:r>
              <a:rPr lang="en-US" altLang="zh-CN" dirty="0" smtClean="0"/>
              <a:t>&gt;10</a:t>
            </a:r>
          </a:p>
          <a:p>
            <a:pPr lvl="1"/>
            <a:r>
              <a:rPr lang="en-US" altLang="zh-CN" dirty="0" smtClean="0"/>
              <a:t>MD</a:t>
            </a:r>
            <a:r>
              <a:rPr lang="zh-CN" altLang="en-US" dirty="0" smtClean="0"/>
              <a:t>程序会耗尽</a:t>
            </a:r>
            <a:r>
              <a:rPr lang="en-US" altLang="zh-CN" dirty="0" smtClean="0"/>
              <a:t>MSHR</a:t>
            </a:r>
            <a:r>
              <a:rPr lang="zh-CN" altLang="en-US" dirty="0"/>
              <a:t>，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TLP</a:t>
            </a:r>
            <a:r>
              <a:rPr lang="zh-CN" altLang="en-US" dirty="0" smtClean="0"/>
              <a:t>隐藏</a:t>
            </a:r>
            <a:r>
              <a:rPr lang="zh-CN" altLang="en-US" dirty="0"/>
              <a:t>存储器访问延迟的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同时会阻塞</a:t>
            </a:r>
            <a:r>
              <a:rPr lang="en-US" altLang="zh-CN" dirty="0" err="1"/>
              <a:t>NoC</a:t>
            </a:r>
            <a:r>
              <a:rPr lang="zh-CN" altLang="en-US" dirty="0"/>
              <a:t>和</a:t>
            </a:r>
            <a:r>
              <a:rPr lang="en-US" altLang="zh-CN" dirty="0"/>
              <a:t>DRAM</a:t>
            </a:r>
            <a:r>
              <a:rPr lang="zh-CN" altLang="en-US" dirty="0"/>
              <a:t>子系统</a:t>
            </a:r>
            <a:r>
              <a:rPr lang="zh-CN" altLang="en-US" dirty="0" smtClean="0"/>
              <a:t>，进而</a:t>
            </a:r>
            <a:r>
              <a:rPr lang="zh-CN" altLang="en-US" dirty="0"/>
              <a:t>导致长的存储延迟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NVBIT</a:t>
            </a:r>
            <a:r>
              <a:rPr lang="zh-CN" altLang="en-US" sz="2800" dirty="0" smtClean="0"/>
              <a:t>插桩获取</a:t>
            </a:r>
            <a:r>
              <a:rPr lang="en-US" altLang="zh-CN" sz="2800" dirty="0" err="1" smtClean="0"/>
              <a:t>SASS+Cache</a:t>
            </a:r>
            <a:r>
              <a:rPr lang="zh-CN" altLang="en-US" sz="2800" dirty="0" smtClean="0"/>
              <a:t>模拟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数学分析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实际上还是使用</a:t>
            </a:r>
            <a:r>
              <a:rPr lang="en-US" altLang="zh-CN" sz="2400" dirty="0" smtClean="0"/>
              <a:t>GPGPU-Sim</a:t>
            </a:r>
            <a:r>
              <a:rPr lang="zh-CN" altLang="en-US" sz="2400" dirty="0" smtClean="0"/>
              <a:t>功能模拟收集</a:t>
            </a:r>
            <a:r>
              <a:rPr lang="en-US" altLang="zh-CN" sz="2400" dirty="0" smtClean="0"/>
              <a:t>PTX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选择代表性</a:t>
            </a:r>
            <a:r>
              <a:rPr lang="en-US" altLang="zh-CN" sz="2400" dirty="0" smtClean="0"/>
              <a:t>warp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GPUMech</a:t>
            </a:r>
            <a:r>
              <a:rPr lang="zh-CN" altLang="en-US" sz="2400" dirty="0" smtClean="0"/>
              <a:t>相同</a:t>
            </a:r>
            <a:endParaRPr lang="en-US" altLang="zh-CN" sz="24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执行性能模拟，获取</a:t>
            </a:r>
            <a:r>
              <a:rPr lang="en-US" altLang="zh-CN" sz="2400" dirty="0" smtClean="0"/>
              <a:t>interval</a:t>
            </a:r>
            <a:r>
              <a:rPr lang="zh-CN" altLang="en-US" sz="2400" dirty="0" smtClean="0"/>
              <a:t>和命中率</a:t>
            </a:r>
            <a:endParaRPr lang="en-US" altLang="zh-CN" sz="24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数学分析</a:t>
            </a:r>
            <a:endParaRPr lang="en-US" altLang="zh-CN" sz="2400" dirty="0" smtClean="0"/>
          </a:p>
          <a:p>
            <a:pPr marL="685800" lvl="2">
              <a:spcBef>
                <a:spcPts val="1000"/>
              </a:spcBef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82" y="4710022"/>
            <a:ext cx="5402367" cy="18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PPT-GPU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71"/>
          <a:stretch/>
        </p:blipFill>
        <p:spPr>
          <a:xfrm>
            <a:off x="7510312" y="3145379"/>
            <a:ext cx="4405167" cy="3373513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计算模拟</a:t>
            </a:r>
            <a:r>
              <a:rPr lang="en-US" altLang="zh-CN" dirty="0" smtClean="0"/>
              <a:t>+</a:t>
            </a:r>
            <a:r>
              <a:rPr lang="zh-CN" altLang="en-US" dirty="0" smtClean="0"/>
              <a:t>存储分析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数学分析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NVBIT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PTX</a:t>
            </a:r>
          </a:p>
          <a:p>
            <a:pPr lvl="1"/>
            <a:r>
              <a:rPr lang="en-US" altLang="zh-CN" dirty="0"/>
              <a:t>ISA</a:t>
            </a:r>
            <a:r>
              <a:rPr lang="zh-CN" altLang="en-US" dirty="0"/>
              <a:t>解析器将</a:t>
            </a:r>
            <a:r>
              <a:rPr lang="zh-CN" altLang="en-US" dirty="0" smtClean="0"/>
              <a:t>指令替换为任务列表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存储分析</a:t>
            </a:r>
            <a:r>
              <a:rPr lang="en-US" altLang="zh-CN" sz="2800" dirty="0" smtClean="0"/>
              <a:t>—Reuse Distance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计算模拟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/>
              <a:t>从存储分析中计算</a:t>
            </a:r>
            <a:r>
              <a:rPr lang="en-US" altLang="zh-CN" sz="2400" dirty="0"/>
              <a:t>LD/ST</a:t>
            </a:r>
            <a:r>
              <a:rPr lang="zh-CN" altLang="en-US" sz="2400" dirty="0"/>
              <a:t>的平均访问</a:t>
            </a:r>
            <a:r>
              <a:rPr lang="zh-CN" altLang="en-US" sz="2400" dirty="0" smtClean="0"/>
              <a:t>延迟</a:t>
            </a:r>
            <a:endParaRPr lang="en-US" altLang="zh-CN" sz="24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指令逐周期推进模拟</a:t>
            </a:r>
            <a:r>
              <a:rPr lang="en-US" altLang="zh-CN" sz="2400" dirty="0" smtClean="0"/>
              <a:t>kernel</a:t>
            </a:r>
            <a:r>
              <a:rPr lang="zh-CN" altLang="en-US" sz="2400" dirty="0" smtClean="0"/>
              <a:t>延迟</a:t>
            </a: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70" y="597753"/>
            <a:ext cx="4174652" cy="26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Reuse Distance</a:t>
            </a:r>
            <a:r>
              <a:rPr lang="zh-CN" altLang="en-US" dirty="0" smtClean="0"/>
              <a:t>预测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 smtClean="0"/>
                  <a:t>Addr   </a:t>
                </a:r>
                <a:r>
                  <a:rPr lang="zh-CN" altLang="en-US" dirty="0" smtClean="0"/>
                  <a:t>访问地址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        </a:t>
                </a:r>
                <a:r>
                  <a:rPr lang="en-US" altLang="zh-CN" sz="1600" dirty="0" smtClean="0"/>
                  <a:t> </a:t>
                </a:r>
                <a:r>
                  <a:rPr lang="en-US" altLang="zh-CN" dirty="0" smtClean="0"/>
                  <a:t>Reuse distance of </a:t>
                </a:r>
                <a:r>
                  <a:rPr lang="en-US" altLang="zh-CN" dirty="0" err="1" smtClean="0"/>
                  <a:t>Addr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         Cache</a:t>
                </a:r>
                <a:r>
                  <a:rPr lang="zh-CN" altLang="en-US" dirty="0" smtClean="0"/>
                  <a:t>中的</a:t>
                </a:r>
                <a:r>
                  <a:rPr lang="en-US" altLang="zh-CN" dirty="0" smtClean="0"/>
                  <a:t>block</a:t>
                </a:r>
                <a:r>
                  <a:rPr lang="zh-CN" altLang="en-US" dirty="0" smtClean="0"/>
                  <a:t>数目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        </a:t>
                </a:r>
                <a:r>
                  <a:rPr lang="en-US" altLang="zh-CN" sz="1800" dirty="0" smtClean="0"/>
                  <a:t> </a:t>
                </a:r>
                <a:r>
                  <a:rPr lang="en-US" altLang="zh-CN" dirty="0" smtClean="0"/>
                  <a:t>Cache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associativity way</a:t>
                </a:r>
                <a:r>
                  <a:rPr lang="zh-CN" altLang="en-US" dirty="0" smtClean="0"/>
                  <a:t>数目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         </a:t>
                </a:r>
                <a:r>
                  <a:rPr lang="en-US" altLang="zh-CN" sz="500" dirty="0" smtClean="0"/>
                  <a:t> </a:t>
                </a:r>
                <a:r>
                  <a:rPr lang="en-US" altLang="zh-CN" dirty="0" smtClean="0"/>
                  <a:t>Cache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数目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         </a:t>
                </a:r>
                <a:r>
                  <a:rPr lang="en-US" altLang="zh-CN" sz="1200" dirty="0" smtClean="0"/>
                  <a:t> </a:t>
                </a:r>
                <a:r>
                  <a:rPr lang="en-US" altLang="zh-CN" dirty="0" err="1" smtClean="0"/>
                  <a:t>Addr</a:t>
                </a:r>
                <a:r>
                  <a:rPr lang="zh-CN" altLang="en-US" dirty="0" smtClean="0"/>
                  <a:t>映射到的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编号</a:t>
                </a:r>
                <a:endParaRPr lang="en-US" altLang="zh-CN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zh-CN" altLang="en-US" sz="2800" dirty="0" smtClean="0"/>
                  <a:t>首先考虑直接映射</a:t>
                </a:r>
                <a:endParaRPr lang="en-US" altLang="zh-CN" sz="2800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zh-CN" sz="2400" dirty="0" err="1" smtClean="0"/>
                  <a:t>Addr</a:t>
                </a:r>
                <a:r>
                  <a:rPr lang="zh-CN" altLang="en-US" sz="2400" dirty="0" smtClean="0"/>
                  <a:t>访问命中条件：</a:t>
                </a:r>
                <a:r>
                  <a:rPr lang="en-US" altLang="zh-CN" sz="2400" dirty="0" smtClean="0"/>
                  <a:t>D</a:t>
                </a:r>
                <a:r>
                  <a:rPr lang="zh-CN" altLang="en-US" sz="2400" dirty="0" smtClean="0"/>
                  <a:t>个新地址任何一个都不映射到</a:t>
                </a:r>
                <a:r>
                  <a:rPr lang="en-US" altLang="zh-CN" sz="2400" dirty="0" smtClean="0"/>
                  <a:t>E</a:t>
                </a:r>
                <a:r>
                  <a:rPr lang="zh-CN" altLang="en-US" sz="2400" dirty="0" smtClean="0"/>
                  <a:t>，概率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sz="2400" b="0" dirty="0" smtClean="0"/>
              </a:p>
              <a:p>
                <a:pPr marL="457200" lvl="2" indent="0">
                  <a:spcBef>
                    <a:spcPts val="1000"/>
                  </a:spcBef>
                  <a:buNone/>
                </a:pPr>
                <a:endParaRPr lang="en-US" altLang="zh-CN" sz="24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2400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146" y="5320289"/>
            <a:ext cx="4992793" cy="13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Reuse Distance</a:t>
            </a:r>
            <a:r>
              <a:rPr lang="zh-CN" altLang="en-US" dirty="0"/>
              <a:t>预测</a:t>
            </a:r>
            <a:r>
              <a:rPr lang="en-US" altLang="zh-CN" dirty="0"/>
              <a:t>Cache</a:t>
            </a:r>
            <a:r>
              <a:rPr lang="zh-CN" altLang="en-US" dirty="0"/>
              <a:t>命中率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zh-CN" altLang="en-US" sz="2800" dirty="0" smtClean="0"/>
                  <a:t>再考虑多路组相联映射</a:t>
                </a:r>
                <a:endParaRPr lang="en-US" altLang="zh-CN" sz="2800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zh-CN" altLang="en-US" sz="2400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/>
                  <a:t>路</a:t>
                </a:r>
                <a:r>
                  <a:rPr lang="en-US" altLang="zh-CN" sz="2400" dirty="0" smtClean="0"/>
                  <a:t>Cache</a:t>
                </a:r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，</a:t>
                </a:r>
                <a:r>
                  <a:rPr lang="en-US" altLang="zh-CN" sz="2400" dirty="0" err="1" smtClean="0"/>
                  <a:t>Addr</a:t>
                </a:r>
                <a:r>
                  <a:rPr lang="zh-CN" altLang="en-US" sz="2400" dirty="0" smtClean="0"/>
                  <a:t>访问命中的条件是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/>
                  <a:t>个新地址</a:t>
                </a:r>
                <a:r>
                  <a:rPr lang="zh-CN" altLang="en-US" sz="2400" dirty="0" smtClean="0"/>
                  <a:t>中至多有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 smtClean="0"/>
                  <a:t>个地址映射到</a:t>
                </a:r>
                <a:r>
                  <a:rPr lang="en-US" altLang="zh-CN" sz="2400" dirty="0" smtClean="0"/>
                  <a:t>E</a:t>
                </a:r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pPr marL="1143000" lvl="3">
                  <a:spcBef>
                    <a:spcPts val="1000"/>
                  </a:spcBef>
                </a:pPr>
                <a:r>
                  <a:rPr lang="zh-CN" altLang="en-US" sz="2200" dirty="0" smtClean="0"/>
                  <a:t>设有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/>
                  <a:t>个新地址映射到</a:t>
                </a:r>
                <a:r>
                  <a:rPr lang="en-US" altLang="zh-CN" sz="2200" dirty="0" smtClean="0"/>
                  <a:t>E</a:t>
                </a:r>
                <a:r>
                  <a:rPr lang="zh-CN" altLang="en-US" sz="22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200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/>
                  <a:t>个新地址映射到除</a:t>
                </a:r>
                <a:r>
                  <a:rPr lang="en-US" altLang="zh-CN" sz="2200" dirty="0" smtClean="0"/>
                  <a:t>E</a:t>
                </a:r>
                <a:r>
                  <a:rPr lang="zh-CN" altLang="en-US" sz="2200" dirty="0" smtClean="0"/>
                  <a:t>以外的</a:t>
                </a:r>
                <a:r>
                  <a:rPr lang="en-US" altLang="zh-CN" sz="2200" dirty="0" smtClean="0"/>
                  <a:t>Set</a:t>
                </a:r>
                <a:r>
                  <a:rPr lang="zh-CN" altLang="en-US" sz="2200" dirty="0" smtClean="0"/>
                  <a:t>。</a:t>
                </a:r>
                <a:endParaRPr lang="en-US" altLang="zh-CN" sz="2200" dirty="0" smtClean="0"/>
              </a:p>
              <a:p>
                <a:pPr marL="1143000" lvl="3">
                  <a:spcBef>
                    <a:spcPts val="1000"/>
                  </a:spcBef>
                </a:pPr>
                <a:r>
                  <a:rPr lang="zh-CN" altLang="en-US" sz="2200" dirty="0" smtClean="0"/>
                  <a:t>满足的概率为</a:t>
                </a:r>
                <a:r>
                  <a:rPr lang="zh-CN" altLang="en-US" sz="2200" dirty="0"/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 marL="685800" lvl="2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zh-CN" altLang="en-US" sz="2400" dirty="0" smtClean="0"/>
                  <a:t>因此整体的</a:t>
                </a:r>
                <a:r>
                  <a:rPr lang="en-US" altLang="zh-CN" sz="2400" dirty="0" smtClean="0"/>
                  <a:t>Cache</a:t>
                </a:r>
                <a:r>
                  <a:rPr lang="zh-CN" altLang="en-US" sz="2400" dirty="0" smtClean="0"/>
                  <a:t>命中概率为：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sz="2400" dirty="0" smtClean="0"/>
              </a:p>
              <a:p>
                <a:pPr marL="685800" lvl="2">
                  <a:lnSpc>
                    <a:spcPct val="10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代入</m:t>
                    </m:r>
                  </m:oMath>
                </a14:m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sz="2400" dirty="0"/>
              </a:p>
              <a:p>
                <a:pPr marL="1143000" lvl="3">
                  <a:spcBef>
                    <a:spcPts val="1000"/>
                  </a:spcBef>
                </a:pPr>
                <a:endParaRPr lang="en-US" altLang="zh-CN" sz="2400" b="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24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2400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4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计算模型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869542"/>
              </p:ext>
            </p:extLst>
          </p:nvPr>
        </p:nvGraphicFramePr>
        <p:xfrm>
          <a:off x="5976594" y="17"/>
          <a:ext cx="6215406" cy="6857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645">
                  <a:extLst>
                    <a:ext uri="{9D8B030D-6E8A-4147-A177-3AD203B41FA5}">
                      <a16:colId xmlns:a16="http://schemas.microsoft.com/office/drawing/2014/main" val="2659426500"/>
                    </a:ext>
                  </a:extLst>
                </a:gridCol>
                <a:gridCol w="5847761">
                  <a:extLst>
                    <a:ext uri="{9D8B030D-6E8A-4147-A177-3AD203B41FA5}">
                      <a16:colId xmlns:a16="http://schemas.microsoft.com/office/drawing/2014/main" val="189545956"/>
                    </a:ext>
                  </a:extLst>
                </a:gridCol>
              </a:tblGrid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ibuffer_empty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2105745955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waiting for barrier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3157161517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ibuffer_empty and also waiting for barrier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1888235574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control hazard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1848566052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m_mem_out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has no free slot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963871263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previous_issued_inst_exec_type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MEM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2899351680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m_int_out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has no free slot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937688532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previous_issued_inst_exec_type is 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28572584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m_sp_out has no free slot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2764611248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previous_issued_inst_exec_type is 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3138390753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m_dp_out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has no free slot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673994524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previous_issued_inst_exec_type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DP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703619927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m_sfu_out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has no free slot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845099994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previous_issued_inst_exec_type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SFU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3472838452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m_tensor_core_out has no free slot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4168186783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previous_issued_inst_exec_type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TENSOR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3981992565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m_spec_cores_out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has no free slot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41648653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previous_issued_inst_exec_type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SPECIALIZED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895166344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Issue: scoreboard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4236067668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Fetch: read miss an insn from L1I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3400904591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Fetch: reservation fail an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insn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from L1I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304866912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m_memport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L1D is not free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4070192324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m_dispatch_reg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\[\d+\]-\w+\s is not empty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1664069314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result_bus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has no slot for latency-\d+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3737505097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dispatch delay of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insn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\d+ &gt;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3237031817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l1_latency_queue\[\d+\]\[\d+\] is not free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716259548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COAL_STALL occurs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756719447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mf_next-&gt;get_inst()'s out_reg\[R\d+\] has \d+ pending writes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3983256224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icnt_injection_buffer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full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3878123877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m_next_wb's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out_reg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\[R\d+\] has \d+ pending writes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3064058908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m_next_global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ldst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unit is not free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3359715325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fill_port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L1D is not free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1266808247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m_pipeline_reg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\[\d+\] is not empty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2776106461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m_dispatch_reg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has pending writes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2327536636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Execute: bank-\d+ of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-\d+ is not idle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1672375741"/>
                  </a:ext>
                </a:extLst>
              </a:tr>
              <a:tr h="213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ReadOperands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bank\[\d+\]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-\d+ \(order:\d+\) belonged to was allocated for write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956204343"/>
                  </a:ext>
                </a:extLst>
              </a:tr>
              <a:tr h="198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ReadOperands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bank\[\d+\]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-\d+ \(order:\d+\) belonged to was allocated for other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1033969590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ReadOperands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port_num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-\d+/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m_in_ports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\[\d+\].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m_in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\[\d+\] fails as not found free cu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3296099285"/>
                  </a:ext>
                </a:extLst>
              </a:tr>
              <a:tr h="17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Writeback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bank-\d+ of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-\d+ is not idle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490" marR="5490" marT="5490" marB="0" anchor="ctr"/>
                </a:tc>
                <a:extLst>
                  <a:ext uri="{0D108BD9-81ED-4DB2-BD59-A6C34878D82A}">
                    <a16:rowId xmlns:a16="http://schemas.microsoft.com/office/drawing/2014/main" val="2120612996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流水线部分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/>
              <a:t>&lt;</a:t>
            </a:r>
            <a:r>
              <a:rPr lang="en-US" altLang="zh-CN" dirty="0" smtClean="0"/>
              <a:t>39</a:t>
            </a:r>
            <a:r>
              <a:rPr lang="zh-CN" altLang="en-US" dirty="0" smtClean="0"/>
              <a:t>种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NOC+DRAM Stall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存储部分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指令执行顺序模拟</a:t>
            </a:r>
            <a:endParaRPr lang="en-US" altLang="zh-CN" sz="24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改进</a:t>
            </a:r>
            <a:r>
              <a:rPr lang="en-US" altLang="zh-CN" sz="2400" dirty="0" smtClean="0"/>
              <a:t>Reuse </a:t>
            </a:r>
            <a:r>
              <a:rPr lang="en-US" altLang="zh-CN" sz="2400" dirty="0"/>
              <a:t>Distance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422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4120</TotalTime>
  <Words>1180</Words>
  <Application>Microsoft Office PowerPoint</Application>
  <PresentationFormat>宽屏</PresentationFormat>
  <Paragraphs>222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20231028汇报</vt:lpstr>
      <vt:lpstr>背景</vt:lpstr>
      <vt:lpstr>现有模拟器的优缺点</vt:lpstr>
      <vt:lpstr>GPUMech</vt:lpstr>
      <vt:lpstr>MDM</vt:lpstr>
      <vt:lpstr>PPT-GPU</vt:lpstr>
      <vt:lpstr>Reuse Distance预测Cache命中率</vt:lpstr>
      <vt:lpstr>Reuse Distance预测Cache命中率</vt:lpstr>
      <vt:lpstr>计算模型</vt:lpstr>
      <vt:lpstr>流水线部分</vt:lpstr>
      <vt:lpstr>Reuse Distance在多线程上的不同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Jianchao Yang</dc:creator>
  <cp:lastModifiedBy>Jianchao Yang</cp:lastModifiedBy>
  <cp:revision>354</cp:revision>
  <dcterms:created xsi:type="dcterms:W3CDTF">2023-10-20T22:41:59Z</dcterms:created>
  <dcterms:modified xsi:type="dcterms:W3CDTF">2023-10-28T07:27:36Z</dcterms:modified>
</cp:coreProperties>
</file>