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drawings/drawing2.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drawings/drawing3.xml" ContentType="application/vnd.openxmlformats-officedocument.drawingml.chartshapes+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ppt/drawings/drawing4.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p:scale>
          <a:sx n="100" d="100"/>
          <a:sy n="100" d="100"/>
        </p:scale>
        <p:origin x="2472" y="14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5" Type="http://schemas.openxmlformats.org/officeDocument/2006/relationships/chartUserShapes" Target="../drawings/drawing1.xml"/><Relationship Id="rId4" Type="http://schemas.openxmlformats.org/officeDocument/2006/relationships/oleObject" Target="file:///C:\Users\T\Desktop\dac2023\ROOFLINE.xlsx" TargetMode="Externa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5" Type="http://schemas.openxmlformats.org/officeDocument/2006/relationships/chartUserShapes" Target="../drawings/drawing2.xml"/><Relationship Id="rId4" Type="http://schemas.openxmlformats.org/officeDocument/2006/relationships/oleObject" Target="file:///C:\Users\T\Desktop\dac2023\ROOFLINE.xlsx" TargetMode="Externa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5" Type="http://schemas.openxmlformats.org/officeDocument/2006/relationships/chartUserShapes" Target="../drawings/drawing3.xml"/><Relationship Id="rId4" Type="http://schemas.openxmlformats.org/officeDocument/2006/relationships/package" Target="../embeddings/Microsoft_Excel_Worksheet.xlsx"/></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5" Type="http://schemas.openxmlformats.org/officeDocument/2006/relationships/chartUserShapes" Target="../drawings/drawing4.xml"/><Relationship Id="rId4" Type="http://schemas.openxmlformats.org/officeDocument/2006/relationships/oleObject" Target="file:///C:\Users\T\Desktop\dac2023\ROOFLIN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scatterChart>
        <c:scatterStyle val="lineMarker"/>
        <c:varyColors val="0"/>
        <c:ser>
          <c:idx val="0"/>
          <c:order val="0"/>
          <c:tx>
            <c:v>1-CORE</c:v>
          </c:tx>
          <c:spPr>
            <a:ln w="28575" cap="rnd">
              <a:solidFill>
                <a:schemeClr val="accent1"/>
              </a:solidFill>
              <a:round/>
            </a:ln>
            <a:effectLst/>
          </c:spPr>
          <c:marker>
            <c:symbol val="none"/>
          </c:marker>
          <c:xVal>
            <c:numRef>
              <c:f>Sheet1!$C$2:$C$4</c:f>
              <c:numCache>
                <c:formatCode>General</c:formatCode>
                <c:ptCount val="3"/>
                <c:pt idx="0">
                  <c:v>0</c:v>
                </c:pt>
                <c:pt idx="1">
                  <c:v>1</c:v>
                </c:pt>
                <c:pt idx="2">
                  <c:v>95</c:v>
                </c:pt>
              </c:numCache>
            </c:numRef>
          </c:xVal>
          <c:yVal>
            <c:numRef>
              <c:f>Sheet1!$D$2:$D$4</c:f>
              <c:numCache>
                <c:formatCode>General</c:formatCode>
                <c:ptCount val="3"/>
                <c:pt idx="0">
                  <c:v>0</c:v>
                </c:pt>
                <c:pt idx="1">
                  <c:v>64</c:v>
                </c:pt>
                <c:pt idx="2">
                  <c:v>64</c:v>
                </c:pt>
              </c:numCache>
            </c:numRef>
          </c:yVal>
          <c:smooth val="0"/>
          <c:extLst>
            <c:ext xmlns:c16="http://schemas.microsoft.com/office/drawing/2014/chart" uri="{C3380CC4-5D6E-409C-BE32-E72D297353CC}">
              <c16:uniqueId val="{00000000-E5BD-4ED6-9693-B29C55EF493F}"/>
            </c:ext>
          </c:extLst>
        </c:ser>
        <c:ser>
          <c:idx val="1"/>
          <c:order val="1"/>
          <c:tx>
            <c:v>4-CORE</c:v>
          </c:tx>
          <c:spPr>
            <a:ln w="28575" cap="rnd">
              <a:solidFill>
                <a:schemeClr val="accent2"/>
              </a:solidFill>
              <a:round/>
            </a:ln>
            <a:effectLst/>
          </c:spPr>
          <c:marker>
            <c:symbol val="none"/>
          </c:marker>
          <c:xVal>
            <c:numRef>
              <c:f>Sheet1!$C$6:$C$8</c:f>
              <c:numCache>
                <c:formatCode>General</c:formatCode>
                <c:ptCount val="3"/>
                <c:pt idx="0">
                  <c:v>0</c:v>
                </c:pt>
                <c:pt idx="1">
                  <c:v>4</c:v>
                </c:pt>
                <c:pt idx="2">
                  <c:v>95</c:v>
                </c:pt>
              </c:numCache>
            </c:numRef>
          </c:xVal>
          <c:yVal>
            <c:numRef>
              <c:f>Sheet1!$D$6:$D$8</c:f>
              <c:numCache>
                <c:formatCode>General</c:formatCode>
                <c:ptCount val="3"/>
                <c:pt idx="0">
                  <c:v>0</c:v>
                </c:pt>
                <c:pt idx="1">
                  <c:v>256</c:v>
                </c:pt>
                <c:pt idx="2">
                  <c:v>256</c:v>
                </c:pt>
              </c:numCache>
            </c:numRef>
          </c:yVal>
          <c:smooth val="0"/>
          <c:extLst>
            <c:ext xmlns:c16="http://schemas.microsoft.com/office/drawing/2014/chart" uri="{C3380CC4-5D6E-409C-BE32-E72D297353CC}">
              <c16:uniqueId val="{00000001-E5BD-4ED6-9693-B29C55EF493F}"/>
            </c:ext>
          </c:extLst>
        </c:ser>
        <c:ser>
          <c:idx val="2"/>
          <c:order val="2"/>
          <c:tx>
            <c:v> </c:v>
          </c:tx>
          <c:spPr>
            <a:ln w="28575" cap="rnd">
              <a:solidFill>
                <a:schemeClr val="accent1">
                  <a:lumMod val="75000"/>
                </a:schemeClr>
              </a:solidFill>
              <a:round/>
            </a:ln>
            <a:effectLst/>
          </c:spPr>
          <c:marker>
            <c:symbol val="none"/>
          </c:marker>
          <c:dPt>
            <c:idx val="1"/>
            <c:marker>
              <c:symbol val="none"/>
            </c:marker>
            <c:bubble3D val="0"/>
            <c:spPr>
              <a:ln w="28575" cap="rnd">
                <a:solidFill>
                  <a:schemeClr val="accent1">
                    <a:lumMod val="75000"/>
                  </a:schemeClr>
                </a:solidFill>
                <a:prstDash val="sysDot"/>
                <a:round/>
              </a:ln>
              <a:effectLst/>
            </c:spPr>
            <c:extLst>
              <c:ext xmlns:c16="http://schemas.microsoft.com/office/drawing/2014/chart" uri="{C3380CC4-5D6E-409C-BE32-E72D297353CC}">
                <c16:uniqueId val="{00000003-E5BD-4ED6-9693-B29C55EF493F}"/>
              </c:ext>
            </c:extLst>
          </c:dPt>
          <c:xVal>
            <c:numRef>
              <c:f>Sheet1!$G$3:$G$4</c:f>
              <c:numCache>
                <c:formatCode>General</c:formatCode>
                <c:ptCount val="2"/>
                <c:pt idx="0">
                  <c:v>1</c:v>
                </c:pt>
                <c:pt idx="1">
                  <c:v>1</c:v>
                </c:pt>
              </c:numCache>
            </c:numRef>
          </c:xVal>
          <c:yVal>
            <c:numRef>
              <c:f>Sheet1!$H$3:$H$4</c:f>
              <c:numCache>
                <c:formatCode>General</c:formatCode>
                <c:ptCount val="2"/>
                <c:pt idx="0">
                  <c:v>0</c:v>
                </c:pt>
                <c:pt idx="1">
                  <c:v>64</c:v>
                </c:pt>
              </c:numCache>
            </c:numRef>
          </c:yVal>
          <c:smooth val="0"/>
          <c:extLst>
            <c:ext xmlns:c16="http://schemas.microsoft.com/office/drawing/2014/chart" uri="{C3380CC4-5D6E-409C-BE32-E72D297353CC}">
              <c16:uniqueId val="{00000004-E5BD-4ED6-9693-B29C55EF493F}"/>
            </c:ext>
          </c:extLst>
        </c:ser>
        <c:ser>
          <c:idx val="3"/>
          <c:order val="3"/>
          <c:spPr>
            <a:ln w="28575" cap="rnd">
              <a:solidFill>
                <a:schemeClr val="accent2">
                  <a:lumMod val="60000"/>
                  <a:lumOff val="40000"/>
                </a:schemeClr>
              </a:solidFill>
              <a:prstDash val="sysDot"/>
              <a:round/>
            </a:ln>
            <a:effectLst/>
          </c:spPr>
          <c:marker>
            <c:symbol val="none"/>
          </c:marker>
          <c:xVal>
            <c:numRef>
              <c:f>Sheet1!$G$7:$G$8</c:f>
              <c:numCache>
                <c:formatCode>General</c:formatCode>
                <c:ptCount val="2"/>
                <c:pt idx="0">
                  <c:v>4</c:v>
                </c:pt>
                <c:pt idx="1">
                  <c:v>4</c:v>
                </c:pt>
              </c:numCache>
            </c:numRef>
          </c:xVal>
          <c:yVal>
            <c:numRef>
              <c:f>Sheet1!$H$7:$H$8</c:f>
              <c:numCache>
                <c:formatCode>General</c:formatCode>
                <c:ptCount val="2"/>
                <c:pt idx="0">
                  <c:v>0</c:v>
                </c:pt>
                <c:pt idx="1">
                  <c:v>256</c:v>
                </c:pt>
              </c:numCache>
            </c:numRef>
          </c:yVal>
          <c:smooth val="0"/>
          <c:extLst>
            <c:ext xmlns:c16="http://schemas.microsoft.com/office/drawing/2014/chart" uri="{C3380CC4-5D6E-409C-BE32-E72D297353CC}">
              <c16:uniqueId val="{00000005-E5BD-4ED6-9693-B29C55EF493F}"/>
            </c:ext>
          </c:extLst>
        </c:ser>
        <c:ser>
          <c:idx val="4"/>
          <c:order val="4"/>
          <c:tx>
            <c:v>16-CORE</c:v>
          </c:tx>
          <c:spPr>
            <a:ln w="28575" cap="rnd">
              <a:solidFill>
                <a:schemeClr val="accent6"/>
              </a:solidFill>
              <a:round/>
            </a:ln>
            <a:effectLst/>
          </c:spPr>
          <c:marker>
            <c:symbol val="none"/>
          </c:marker>
          <c:xVal>
            <c:numRef>
              <c:f>Sheet1!$C$10:$C$12</c:f>
              <c:numCache>
                <c:formatCode>General</c:formatCode>
                <c:ptCount val="3"/>
                <c:pt idx="0">
                  <c:v>0</c:v>
                </c:pt>
                <c:pt idx="1">
                  <c:v>16</c:v>
                </c:pt>
                <c:pt idx="2">
                  <c:v>95</c:v>
                </c:pt>
              </c:numCache>
            </c:numRef>
          </c:xVal>
          <c:yVal>
            <c:numRef>
              <c:f>Sheet1!$D$10:$D$12</c:f>
              <c:numCache>
                <c:formatCode>General</c:formatCode>
                <c:ptCount val="3"/>
                <c:pt idx="0">
                  <c:v>0</c:v>
                </c:pt>
                <c:pt idx="1">
                  <c:v>1024</c:v>
                </c:pt>
                <c:pt idx="2">
                  <c:v>1024</c:v>
                </c:pt>
              </c:numCache>
            </c:numRef>
          </c:yVal>
          <c:smooth val="0"/>
          <c:extLst>
            <c:ext xmlns:c16="http://schemas.microsoft.com/office/drawing/2014/chart" uri="{C3380CC4-5D6E-409C-BE32-E72D297353CC}">
              <c16:uniqueId val="{00000006-E5BD-4ED6-9693-B29C55EF493F}"/>
            </c:ext>
          </c:extLst>
        </c:ser>
        <c:ser>
          <c:idx val="5"/>
          <c:order val="5"/>
          <c:spPr>
            <a:ln w="28575" cap="rnd">
              <a:solidFill>
                <a:schemeClr val="accent6"/>
              </a:solidFill>
              <a:prstDash val="sysDot"/>
              <a:round/>
            </a:ln>
            <a:effectLst/>
          </c:spPr>
          <c:marker>
            <c:symbol val="none"/>
          </c:marker>
          <c:xVal>
            <c:numRef>
              <c:f>Sheet1!$G$11:$G$12</c:f>
              <c:numCache>
                <c:formatCode>General</c:formatCode>
                <c:ptCount val="2"/>
                <c:pt idx="0">
                  <c:v>16</c:v>
                </c:pt>
                <c:pt idx="1">
                  <c:v>16</c:v>
                </c:pt>
              </c:numCache>
            </c:numRef>
          </c:xVal>
          <c:yVal>
            <c:numRef>
              <c:f>Sheet1!$H$11:$H$12</c:f>
              <c:numCache>
                <c:formatCode>General</c:formatCode>
                <c:ptCount val="2"/>
                <c:pt idx="0">
                  <c:v>0</c:v>
                </c:pt>
                <c:pt idx="1">
                  <c:v>1024</c:v>
                </c:pt>
              </c:numCache>
            </c:numRef>
          </c:yVal>
          <c:smooth val="0"/>
          <c:extLst>
            <c:ext xmlns:c16="http://schemas.microsoft.com/office/drawing/2014/chart" uri="{C3380CC4-5D6E-409C-BE32-E72D297353CC}">
              <c16:uniqueId val="{00000007-E5BD-4ED6-9693-B29C55EF493F}"/>
            </c:ext>
          </c:extLst>
        </c:ser>
        <c:ser>
          <c:idx val="6"/>
          <c:order val="6"/>
          <c:tx>
            <c:v>1-CORE-HALF</c:v>
          </c:tx>
          <c:spPr>
            <a:ln w="28575" cap="rnd">
              <a:solidFill>
                <a:schemeClr val="accent1">
                  <a:lumMod val="60000"/>
                </a:schemeClr>
              </a:solidFill>
              <a:round/>
            </a:ln>
            <a:effectLst/>
          </c:spPr>
          <c:marker>
            <c:symbol val="none"/>
          </c:marker>
          <c:xVal>
            <c:numRef>
              <c:f>Sheet1!$L$2:$L$4</c:f>
              <c:numCache>
                <c:formatCode>General</c:formatCode>
                <c:ptCount val="3"/>
                <c:pt idx="0">
                  <c:v>0</c:v>
                </c:pt>
                <c:pt idx="1">
                  <c:v>2</c:v>
                </c:pt>
                <c:pt idx="2">
                  <c:v>95</c:v>
                </c:pt>
              </c:numCache>
            </c:numRef>
          </c:xVal>
          <c:yVal>
            <c:numRef>
              <c:f>Sheet1!$M$2:$M$4</c:f>
              <c:numCache>
                <c:formatCode>General</c:formatCode>
                <c:ptCount val="3"/>
                <c:pt idx="0">
                  <c:v>0</c:v>
                </c:pt>
                <c:pt idx="1">
                  <c:v>64</c:v>
                </c:pt>
                <c:pt idx="2">
                  <c:v>64</c:v>
                </c:pt>
              </c:numCache>
            </c:numRef>
          </c:yVal>
          <c:smooth val="0"/>
          <c:extLst>
            <c:ext xmlns:c16="http://schemas.microsoft.com/office/drawing/2014/chart" uri="{C3380CC4-5D6E-409C-BE32-E72D297353CC}">
              <c16:uniqueId val="{00000008-E5BD-4ED6-9693-B29C55EF493F}"/>
            </c:ext>
          </c:extLst>
        </c:ser>
        <c:ser>
          <c:idx val="7"/>
          <c:order val="7"/>
          <c:tx>
            <c:v>4-CORE-HALF</c:v>
          </c:tx>
          <c:spPr>
            <a:ln w="28575" cap="rnd">
              <a:solidFill>
                <a:schemeClr val="accent2">
                  <a:lumMod val="60000"/>
                </a:schemeClr>
              </a:solidFill>
              <a:round/>
            </a:ln>
            <a:effectLst/>
          </c:spPr>
          <c:marker>
            <c:symbol val="none"/>
          </c:marker>
          <c:xVal>
            <c:numRef>
              <c:f>Sheet1!$L$6:$L$8</c:f>
              <c:numCache>
                <c:formatCode>General</c:formatCode>
                <c:ptCount val="3"/>
                <c:pt idx="0">
                  <c:v>0</c:v>
                </c:pt>
                <c:pt idx="1">
                  <c:v>8</c:v>
                </c:pt>
                <c:pt idx="2">
                  <c:v>95</c:v>
                </c:pt>
              </c:numCache>
            </c:numRef>
          </c:xVal>
          <c:yVal>
            <c:numRef>
              <c:f>Sheet1!$M$6:$M$8</c:f>
              <c:numCache>
                <c:formatCode>General</c:formatCode>
                <c:ptCount val="3"/>
                <c:pt idx="0">
                  <c:v>0</c:v>
                </c:pt>
                <c:pt idx="1">
                  <c:v>256</c:v>
                </c:pt>
                <c:pt idx="2">
                  <c:v>256</c:v>
                </c:pt>
              </c:numCache>
            </c:numRef>
          </c:yVal>
          <c:smooth val="0"/>
          <c:extLst>
            <c:ext xmlns:c16="http://schemas.microsoft.com/office/drawing/2014/chart" uri="{C3380CC4-5D6E-409C-BE32-E72D297353CC}">
              <c16:uniqueId val="{00000009-E5BD-4ED6-9693-B29C55EF493F}"/>
            </c:ext>
          </c:extLst>
        </c:ser>
        <c:ser>
          <c:idx val="8"/>
          <c:order val="8"/>
          <c:tx>
            <c:v>16-CORE-HALF</c:v>
          </c:tx>
          <c:spPr>
            <a:ln w="28575" cap="rnd">
              <a:solidFill>
                <a:schemeClr val="accent6">
                  <a:lumMod val="50000"/>
                </a:schemeClr>
              </a:solidFill>
              <a:round/>
            </a:ln>
            <a:effectLst/>
          </c:spPr>
          <c:marker>
            <c:symbol val="none"/>
          </c:marker>
          <c:xVal>
            <c:numRef>
              <c:f>Sheet1!$L$10:$L$12</c:f>
              <c:numCache>
                <c:formatCode>General</c:formatCode>
                <c:ptCount val="3"/>
                <c:pt idx="0">
                  <c:v>0</c:v>
                </c:pt>
                <c:pt idx="1">
                  <c:v>32</c:v>
                </c:pt>
                <c:pt idx="2">
                  <c:v>95</c:v>
                </c:pt>
              </c:numCache>
            </c:numRef>
          </c:xVal>
          <c:yVal>
            <c:numRef>
              <c:f>Sheet1!$M$10:$M$12</c:f>
              <c:numCache>
                <c:formatCode>General</c:formatCode>
                <c:ptCount val="3"/>
                <c:pt idx="0">
                  <c:v>0</c:v>
                </c:pt>
                <c:pt idx="1">
                  <c:v>1024</c:v>
                </c:pt>
                <c:pt idx="2">
                  <c:v>1024</c:v>
                </c:pt>
              </c:numCache>
            </c:numRef>
          </c:yVal>
          <c:smooth val="0"/>
          <c:extLst>
            <c:ext xmlns:c16="http://schemas.microsoft.com/office/drawing/2014/chart" uri="{C3380CC4-5D6E-409C-BE32-E72D297353CC}">
              <c16:uniqueId val="{0000000A-E5BD-4ED6-9693-B29C55EF493F}"/>
            </c:ext>
          </c:extLst>
        </c:ser>
        <c:ser>
          <c:idx val="9"/>
          <c:order val="9"/>
          <c:spPr>
            <a:ln w="28575" cap="rnd">
              <a:solidFill>
                <a:schemeClr val="accent4">
                  <a:lumMod val="60000"/>
                </a:schemeClr>
              </a:solidFill>
              <a:prstDash val="sysDot"/>
              <a:round/>
            </a:ln>
            <a:effectLst/>
          </c:spPr>
          <c:marker>
            <c:symbol val="none"/>
          </c:marker>
          <c:xVal>
            <c:numRef>
              <c:f>Sheet1!$P$3:$P$4</c:f>
              <c:numCache>
                <c:formatCode>General</c:formatCode>
                <c:ptCount val="2"/>
                <c:pt idx="0">
                  <c:v>2</c:v>
                </c:pt>
                <c:pt idx="1">
                  <c:v>2</c:v>
                </c:pt>
              </c:numCache>
            </c:numRef>
          </c:xVal>
          <c:yVal>
            <c:numRef>
              <c:f>Sheet1!$Q$3:$Q$4</c:f>
              <c:numCache>
                <c:formatCode>General</c:formatCode>
                <c:ptCount val="2"/>
                <c:pt idx="0">
                  <c:v>0</c:v>
                </c:pt>
                <c:pt idx="1">
                  <c:v>64</c:v>
                </c:pt>
              </c:numCache>
            </c:numRef>
          </c:yVal>
          <c:smooth val="0"/>
          <c:extLst>
            <c:ext xmlns:c16="http://schemas.microsoft.com/office/drawing/2014/chart" uri="{C3380CC4-5D6E-409C-BE32-E72D297353CC}">
              <c16:uniqueId val="{0000000B-E5BD-4ED6-9693-B29C55EF493F}"/>
            </c:ext>
          </c:extLst>
        </c:ser>
        <c:ser>
          <c:idx val="10"/>
          <c:order val="10"/>
          <c:spPr>
            <a:ln w="28575" cap="rnd">
              <a:solidFill>
                <a:schemeClr val="accent5">
                  <a:lumMod val="60000"/>
                </a:schemeClr>
              </a:solidFill>
              <a:prstDash val="sysDot"/>
              <a:round/>
            </a:ln>
            <a:effectLst/>
          </c:spPr>
          <c:marker>
            <c:symbol val="none"/>
          </c:marker>
          <c:xVal>
            <c:numRef>
              <c:f>Sheet1!$P$7:$P$8</c:f>
              <c:numCache>
                <c:formatCode>General</c:formatCode>
                <c:ptCount val="2"/>
                <c:pt idx="0">
                  <c:v>8</c:v>
                </c:pt>
                <c:pt idx="1">
                  <c:v>8</c:v>
                </c:pt>
              </c:numCache>
            </c:numRef>
          </c:xVal>
          <c:yVal>
            <c:numRef>
              <c:f>Sheet1!$Q$7:$Q$8</c:f>
              <c:numCache>
                <c:formatCode>General</c:formatCode>
                <c:ptCount val="2"/>
                <c:pt idx="0">
                  <c:v>0</c:v>
                </c:pt>
                <c:pt idx="1">
                  <c:v>256</c:v>
                </c:pt>
              </c:numCache>
            </c:numRef>
          </c:yVal>
          <c:smooth val="0"/>
          <c:extLst>
            <c:ext xmlns:c16="http://schemas.microsoft.com/office/drawing/2014/chart" uri="{C3380CC4-5D6E-409C-BE32-E72D297353CC}">
              <c16:uniqueId val="{0000000C-E5BD-4ED6-9693-B29C55EF493F}"/>
            </c:ext>
          </c:extLst>
        </c:ser>
        <c:ser>
          <c:idx val="11"/>
          <c:order val="11"/>
          <c:spPr>
            <a:ln w="28575" cap="rnd">
              <a:solidFill>
                <a:schemeClr val="accent6">
                  <a:lumMod val="60000"/>
                </a:schemeClr>
              </a:solidFill>
              <a:prstDash val="sysDot"/>
              <a:round/>
            </a:ln>
            <a:effectLst/>
          </c:spPr>
          <c:marker>
            <c:symbol val="none"/>
          </c:marker>
          <c:xVal>
            <c:numRef>
              <c:f>Sheet1!$P$11:$P$12</c:f>
              <c:numCache>
                <c:formatCode>General</c:formatCode>
                <c:ptCount val="2"/>
                <c:pt idx="0">
                  <c:v>32</c:v>
                </c:pt>
                <c:pt idx="1">
                  <c:v>32</c:v>
                </c:pt>
              </c:numCache>
            </c:numRef>
          </c:xVal>
          <c:yVal>
            <c:numRef>
              <c:f>Sheet1!$Q$11:$Q$12</c:f>
              <c:numCache>
                <c:formatCode>General</c:formatCode>
                <c:ptCount val="2"/>
                <c:pt idx="0">
                  <c:v>0</c:v>
                </c:pt>
                <c:pt idx="1">
                  <c:v>1024</c:v>
                </c:pt>
              </c:numCache>
            </c:numRef>
          </c:yVal>
          <c:smooth val="0"/>
          <c:extLst>
            <c:ext xmlns:c16="http://schemas.microsoft.com/office/drawing/2014/chart" uri="{C3380CC4-5D6E-409C-BE32-E72D297353CC}">
              <c16:uniqueId val="{0000000D-E5BD-4ED6-9693-B29C55EF493F}"/>
            </c:ext>
          </c:extLst>
        </c:ser>
        <c:dLbls>
          <c:showLegendKey val="0"/>
          <c:showVal val="0"/>
          <c:showCatName val="0"/>
          <c:showSerName val="0"/>
          <c:showPercent val="0"/>
          <c:showBubbleSize val="0"/>
        </c:dLbls>
        <c:axId val="673530232"/>
        <c:axId val="673530552"/>
      </c:scatterChart>
      <c:valAx>
        <c:axId val="673530232"/>
        <c:scaling>
          <c:orientation val="minMax"/>
          <c:max val="60"/>
        </c:scaling>
        <c:delete val="0"/>
        <c:axPos val="b"/>
        <c:title>
          <c:tx>
            <c:rich>
              <a:bodyPr rot="0" spcFirstLastPara="1" vertOverflow="ellipsis" vert="horz" wrap="square" anchor="ctr" anchorCtr="1"/>
              <a:lstStyle/>
              <a:p>
                <a:pPr>
                  <a:defRPr sz="1000" b="1" i="0" u="none" strike="noStrike" kern="1200" baseline="0">
                    <a:solidFill>
                      <a:sysClr val="windowText" lastClr="000000"/>
                    </a:solidFill>
                    <a:latin typeface="+mn-lt"/>
                    <a:ea typeface="+mn-ea"/>
                    <a:cs typeface="+mn-cs"/>
                  </a:defRPr>
                </a:pPr>
                <a:r>
                  <a:rPr lang="en-US" altLang="zh-CN" b="1">
                    <a:solidFill>
                      <a:sysClr val="windowText" lastClr="000000"/>
                    </a:solidFill>
                  </a:rPr>
                  <a:t>Intensity   FLOP/Byte</a:t>
                </a:r>
                <a:endParaRPr lang="zh-CN" altLang="en-US" b="1">
                  <a:solidFill>
                    <a:sysClr val="windowText" lastClr="000000"/>
                  </a:solidFill>
                </a:endParaRPr>
              </a:p>
            </c:rich>
          </c:tx>
          <c:overlay val="0"/>
          <c:spPr>
            <a:noFill/>
            <a:ln>
              <a:noFill/>
            </a:ln>
            <a:effectLst/>
          </c:spPr>
          <c:txPr>
            <a:bodyPr rot="0" spcFirstLastPara="1" vertOverflow="ellipsis" vert="horz" wrap="square" anchor="ctr" anchorCtr="1"/>
            <a:lstStyle/>
            <a:p>
              <a:pPr>
                <a:defRPr sz="1000" b="1" i="0" u="none" strike="noStrike" kern="1200" baseline="0">
                  <a:solidFill>
                    <a:sysClr val="windowText" lastClr="000000"/>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1" i="0" u="none" strike="noStrike" kern="1200" baseline="0">
                <a:solidFill>
                  <a:sysClr val="windowText" lastClr="000000"/>
                </a:solidFill>
                <a:latin typeface="+mn-lt"/>
                <a:ea typeface="+mn-ea"/>
                <a:cs typeface="+mn-cs"/>
              </a:defRPr>
            </a:pPr>
            <a:endParaRPr lang="zh-CN"/>
          </a:p>
        </c:txPr>
        <c:crossAx val="673530552"/>
        <c:crosses val="autoZero"/>
        <c:crossBetween val="midCat"/>
        <c:majorUnit val="4"/>
      </c:valAx>
      <c:valAx>
        <c:axId val="673530552"/>
        <c:scaling>
          <c:orientation val="minMax"/>
        </c:scaling>
        <c:delete val="0"/>
        <c:axPos val="l"/>
        <c:title>
          <c:tx>
            <c:rich>
              <a:bodyPr rot="-5400000" spcFirstLastPara="1" vertOverflow="ellipsis" vert="horz" wrap="square" anchor="ctr" anchorCtr="1"/>
              <a:lstStyle/>
              <a:p>
                <a:pPr>
                  <a:defRPr sz="1000" b="1" i="0" u="none" strike="noStrike" kern="1200" baseline="0">
                    <a:solidFill>
                      <a:sysClr val="windowText" lastClr="000000"/>
                    </a:solidFill>
                    <a:latin typeface="+mn-lt"/>
                    <a:ea typeface="+mn-ea"/>
                    <a:cs typeface="+mn-cs"/>
                  </a:defRPr>
                </a:pPr>
                <a:r>
                  <a:rPr lang="en-US" altLang="zh-CN" b="1">
                    <a:solidFill>
                      <a:sysClr val="windowText" lastClr="000000"/>
                    </a:solidFill>
                  </a:rPr>
                  <a:t>GFLOP/s</a:t>
                </a:r>
                <a:endParaRPr lang="zh-CN" altLang="en-US" b="1">
                  <a:solidFill>
                    <a:sysClr val="windowText" lastClr="000000"/>
                  </a:solidFill>
                </a:endParaRPr>
              </a:p>
            </c:rich>
          </c:tx>
          <c:overlay val="0"/>
          <c:spPr>
            <a:noFill/>
            <a:ln>
              <a:noFill/>
            </a:ln>
            <a:effectLst/>
          </c:spPr>
          <c:txPr>
            <a:bodyPr rot="-5400000" spcFirstLastPara="1" vertOverflow="ellipsis" vert="horz" wrap="square" anchor="ctr" anchorCtr="1"/>
            <a:lstStyle/>
            <a:p>
              <a:pPr>
                <a:defRPr sz="1000" b="1" i="0" u="none" strike="noStrike" kern="1200" baseline="0">
                  <a:solidFill>
                    <a:sysClr val="windowText" lastClr="000000"/>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ysClr val="windowText" lastClr="000000"/>
                </a:solidFill>
                <a:latin typeface="+mn-lt"/>
                <a:ea typeface="+mn-ea"/>
                <a:cs typeface="+mn-cs"/>
              </a:defRPr>
            </a:pPr>
            <a:endParaRPr lang="zh-CN"/>
          </a:p>
        </c:txPr>
        <c:crossAx val="673530232"/>
        <c:crosses val="autoZero"/>
        <c:crossBetween val="midCat"/>
      </c:valAx>
      <c:spPr>
        <a:noFill/>
        <a:ln>
          <a:solidFill>
            <a:schemeClr val="tx1"/>
          </a:solidFill>
        </a:ln>
        <a:effectLst/>
      </c:spPr>
    </c:plotArea>
    <c:legend>
      <c:legendPos val="t"/>
      <c:legendEntry>
        <c:idx val="2"/>
        <c:delete val="1"/>
      </c:legendEntry>
      <c:legendEntry>
        <c:idx val="3"/>
        <c:delete val="1"/>
      </c:legendEntry>
      <c:legendEntry>
        <c:idx val="5"/>
        <c:delete val="1"/>
      </c:legendEntry>
      <c:legendEntry>
        <c:idx val="9"/>
        <c:delete val="1"/>
      </c:legendEntry>
      <c:legendEntry>
        <c:idx val="10"/>
        <c:delete val="1"/>
      </c:legendEntry>
      <c:legendEntry>
        <c:idx val="11"/>
        <c:delete val="1"/>
      </c:legendEntry>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solidFill>
      <a:schemeClr val="bg1"/>
    </a:solidFill>
    <a:ln w="9525" cap="flat" cmpd="sng" algn="ctr">
      <a:noFill/>
      <a:round/>
    </a:ln>
    <a:effectLst/>
  </c:spPr>
  <c:txPr>
    <a:bodyPr/>
    <a:lstStyle/>
    <a:p>
      <a:pPr>
        <a:defRPr/>
      </a:pPr>
      <a:endParaRPr lang="zh-CN"/>
    </a:p>
  </c:txPr>
  <c:externalData r:id="rId4">
    <c:autoUpdate val="0"/>
  </c:externalData>
  <c:userShapes r:id="rId5"/>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scatterChart>
        <c:scatterStyle val="lineMarker"/>
        <c:varyColors val="0"/>
        <c:ser>
          <c:idx val="0"/>
          <c:order val="0"/>
          <c:tx>
            <c:v>1-CORE</c:v>
          </c:tx>
          <c:spPr>
            <a:ln w="28575" cap="rnd">
              <a:solidFill>
                <a:schemeClr val="accent1"/>
              </a:solidFill>
              <a:round/>
            </a:ln>
            <a:effectLst/>
          </c:spPr>
          <c:marker>
            <c:symbol val="none"/>
          </c:marker>
          <c:xVal>
            <c:numRef>
              <c:f>Sheet1!$C$2:$C$4</c:f>
              <c:numCache>
                <c:formatCode>General</c:formatCode>
                <c:ptCount val="3"/>
                <c:pt idx="0">
                  <c:v>0</c:v>
                </c:pt>
                <c:pt idx="1">
                  <c:v>1</c:v>
                </c:pt>
                <c:pt idx="2">
                  <c:v>95</c:v>
                </c:pt>
              </c:numCache>
            </c:numRef>
          </c:xVal>
          <c:yVal>
            <c:numRef>
              <c:f>Sheet1!$D$2:$D$4</c:f>
              <c:numCache>
                <c:formatCode>General</c:formatCode>
                <c:ptCount val="3"/>
                <c:pt idx="0">
                  <c:v>0</c:v>
                </c:pt>
                <c:pt idx="1">
                  <c:v>64</c:v>
                </c:pt>
                <c:pt idx="2">
                  <c:v>64</c:v>
                </c:pt>
              </c:numCache>
            </c:numRef>
          </c:yVal>
          <c:smooth val="0"/>
          <c:extLst>
            <c:ext xmlns:c16="http://schemas.microsoft.com/office/drawing/2014/chart" uri="{C3380CC4-5D6E-409C-BE32-E72D297353CC}">
              <c16:uniqueId val="{00000000-E156-4AD0-A8AA-842CA2BFC768}"/>
            </c:ext>
          </c:extLst>
        </c:ser>
        <c:ser>
          <c:idx val="1"/>
          <c:order val="1"/>
          <c:tx>
            <c:v>4-CORE</c:v>
          </c:tx>
          <c:spPr>
            <a:ln w="28575" cap="rnd">
              <a:solidFill>
                <a:schemeClr val="accent2"/>
              </a:solidFill>
              <a:round/>
            </a:ln>
            <a:effectLst/>
          </c:spPr>
          <c:marker>
            <c:symbol val="none"/>
          </c:marker>
          <c:xVal>
            <c:numRef>
              <c:f>Sheet1!$C$6:$C$8</c:f>
              <c:numCache>
                <c:formatCode>General</c:formatCode>
                <c:ptCount val="3"/>
                <c:pt idx="0">
                  <c:v>0</c:v>
                </c:pt>
                <c:pt idx="1">
                  <c:v>4</c:v>
                </c:pt>
                <c:pt idx="2">
                  <c:v>95</c:v>
                </c:pt>
              </c:numCache>
            </c:numRef>
          </c:xVal>
          <c:yVal>
            <c:numRef>
              <c:f>Sheet1!$D$6:$D$8</c:f>
              <c:numCache>
                <c:formatCode>General</c:formatCode>
                <c:ptCount val="3"/>
                <c:pt idx="0">
                  <c:v>0</c:v>
                </c:pt>
                <c:pt idx="1">
                  <c:v>256</c:v>
                </c:pt>
                <c:pt idx="2">
                  <c:v>256</c:v>
                </c:pt>
              </c:numCache>
            </c:numRef>
          </c:yVal>
          <c:smooth val="0"/>
          <c:extLst>
            <c:ext xmlns:c16="http://schemas.microsoft.com/office/drawing/2014/chart" uri="{C3380CC4-5D6E-409C-BE32-E72D297353CC}">
              <c16:uniqueId val="{00000001-E156-4AD0-A8AA-842CA2BFC768}"/>
            </c:ext>
          </c:extLst>
        </c:ser>
        <c:ser>
          <c:idx val="2"/>
          <c:order val="2"/>
          <c:tx>
            <c:v> </c:v>
          </c:tx>
          <c:spPr>
            <a:ln w="28575" cap="rnd">
              <a:solidFill>
                <a:schemeClr val="accent1">
                  <a:lumMod val="75000"/>
                </a:schemeClr>
              </a:solidFill>
              <a:round/>
            </a:ln>
            <a:effectLst/>
          </c:spPr>
          <c:marker>
            <c:symbol val="none"/>
          </c:marker>
          <c:dPt>
            <c:idx val="1"/>
            <c:marker>
              <c:symbol val="none"/>
            </c:marker>
            <c:bubble3D val="0"/>
            <c:spPr>
              <a:ln w="28575" cap="rnd">
                <a:solidFill>
                  <a:schemeClr val="accent1">
                    <a:lumMod val="75000"/>
                  </a:schemeClr>
                </a:solidFill>
                <a:prstDash val="sysDot"/>
                <a:round/>
              </a:ln>
              <a:effectLst/>
            </c:spPr>
            <c:extLst>
              <c:ext xmlns:c16="http://schemas.microsoft.com/office/drawing/2014/chart" uri="{C3380CC4-5D6E-409C-BE32-E72D297353CC}">
                <c16:uniqueId val="{00000003-E156-4AD0-A8AA-842CA2BFC768}"/>
              </c:ext>
            </c:extLst>
          </c:dPt>
          <c:xVal>
            <c:numRef>
              <c:f>Sheet1!$G$3:$G$4</c:f>
              <c:numCache>
                <c:formatCode>General</c:formatCode>
                <c:ptCount val="2"/>
                <c:pt idx="0">
                  <c:v>1</c:v>
                </c:pt>
                <c:pt idx="1">
                  <c:v>1</c:v>
                </c:pt>
              </c:numCache>
            </c:numRef>
          </c:xVal>
          <c:yVal>
            <c:numRef>
              <c:f>Sheet1!$H$3:$H$4</c:f>
              <c:numCache>
                <c:formatCode>General</c:formatCode>
                <c:ptCount val="2"/>
                <c:pt idx="0">
                  <c:v>0</c:v>
                </c:pt>
                <c:pt idx="1">
                  <c:v>64</c:v>
                </c:pt>
              </c:numCache>
            </c:numRef>
          </c:yVal>
          <c:smooth val="0"/>
          <c:extLst>
            <c:ext xmlns:c16="http://schemas.microsoft.com/office/drawing/2014/chart" uri="{C3380CC4-5D6E-409C-BE32-E72D297353CC}">
              <c16:uniqueId val="{00000004-E156-4AD0-A8AA-842CA2BFC768}"/>
            </c:ext>
          </c:extLst>
        </c:ser>
        <c:ser>
          <c:idx val="3"/>
          <c:order val="3"/>
          <c:spPr>
            <a:ln w="28575" cap="rnd">
              <a:solidFill>
                <a:schemeClr val="accent2">
                  <a:lumMod val="60000"/>
                  <a:lumOff val="40000"/>
                </a:schemeClr>
              </a:solidFill>
              <a:prstDash val="sysDot"/>
              <a:round/>
            </a:ln>
            <a:effectLst/>
          </c:spPr>
          <c:marker>
            <c:symbol val="none"/>
          </c:marker>
          <c:xVal>
            <c:numRef>
              <c:f>Sheet1!$G$7:$G$8</c:f>
              <c:numCache>
                <c:formatCode>General</c:formatCode>
                <c:ptCount val="2"/>
                <c:pt idx="0">
                  <c:v>4</c:v>
                </c:pt>
                <c:pt idx="1">
                  <c:v>4</c:v>
                </c:pt>
              </c:numCache>
            </c:numRef>
          </c:xVal>
          <c:yVal>
            <c:numRef>
              <c:f>Sheet1!$H$7:$H$8</c:f>
              <c:numCache>
                <c:formatCode>General</c:formatCode>
                <c:ptCount val="2"/>
                <c:pt idx="0">
                  <c:v>0</c:v>
                </c:pt>
                <c:pt idx="1">
                  <c:v>256</c:v>
                </c:pt>
              </c:numCache>
            </c:numRef>
          </c:yVal>
          <c:smooth val="0"/>
          <c:extLst>
            <c:ext xmlns:c16="http://schemas.microsoft.com/office/drawing/2014/chart" uri="{C3380CC4-5D6E-409C-BE32-E72D297353CC}">
              <c16:uniqueId val="{00000005-E156-4AD0-A8AA-842CA2BFC768}"/>
            </c:ext>
          </c:extLst>
        </c:ser>
        <c:ser>
          <c:idx val="4"/>
          <c:order val="4"/>
          <c:tx>
            <c:v>16-CORE</c:v>
          </c:tx>
          <c:spPr>
            <a:ln w="28575" cap="rnd">
              <a:solidFill>
                <a:schemeClr val="accent6"/>
              </a:solidFill>
              <a:round/>
            </a:ln>
            <a:effectLst/>
          </c:spPr>
          <c:marker>
            <c:symbol val="none"/>
          </c:marker>
          <c:xVal>
            <c:numRef>
              <c:f>Sheet1!$C$10:$C$12</c:f>
              <c:numCache>
                <c:formatCode>General</c:formatCode>
                <c:ptCount val="3"/>
                <c:pt idx="0">
                  <c:v>0</c:v>
                </c:pt>
                <c:pt idx="1">
                  <c:v>16</c:v>
                </c:pt>
                <c:pt idx="2">
                  <c:v>95</c:v>
                </c:pt>
              </c:numCache>
            </c:numRef>
          </c:xVal>
          <c:yVal>
            <c:numRef>
              <c:f>Sheet1!$D$10:$D$12</c:f>
              <c:numCache>
                <c:formatCode>General</c:formatCode>
                <c:ptCount val="3"/>
                <c:pt idx="0">
                  <c:v>0</c:v>
                </c:pt>
                <c:pt idx="1">
                  <c:v>1024</c:v>
                </c:pt>
                <c:pt idx="2">
                  <c:v>1024</c:v>
                </c:pt>
              </c:numCache>
            </c:numRef>
          </c:yVal>
          <c:smooth val="0"/>
          <c:extLst>
            <c:ext xmlns:c16="http://schemas.microsoft.com/office/drawing/2014/chart" uri="{C3380CC4-5D6E-409C-BE32-E72D297353CC}">
              <c16:uniqueId val="{00000006-E156-4AD0-A8AA-842CA2BFC768}"/>
            </c:ext>
          </c:extLst>
        </c:ser>
        <c:ser>
          <c:idx val="5"/>
          <c:order val="5"/>
          <c:spPr>
            <a:ln w="28575" cap="rnd">
              <a:solidFill>
                <a:schemeClr val="accent6"/>
              </a:solidFill>
              <a:prstDash val="sysDot"/>
              <a:round/>
            </a:ln>
            <a:effectLst/>
          </c:spPr>
          <c:marker>
            <c:symbol val="none"/>
          </c:marker>
          <c:xVal>
            <c:numRef>
              <c:f>Sheet1!$G$11:$G$12</c:f>
              <c:numCache>
                <c:formatCode>General</c:formatCode>
                <c:ptCount val="2"/>
                <c:pt idx="0">
                  <c:v>16</c:v>
                </c:pt>
                <c:pt idx="1">
                  <c:v>16</c:v>
                </c:pt>
              </c:numCache>
            </c:numRef>
          </c:xVal>
          <c:yVal>
            <c:numRef>
              <c:f>Sheet1!$H$11:$H$12</c:f>
              <c:numCache>
                <c:formatCode>General</c:formatCode>
                <c:ptCount val="2"/>
                <c:pt idx="0">
                  <c:v>0</c:v>
                </c:pt>
                <c:pt idx="1">
                  <c:v>1024</c:v>
                </c:pt>
              </c:numCache>
            </c:numRef>
          </c:yVal>
          <c:smooth val="0"/>
          <c:extLst>
            <c:ext xmlns:c16="http://schemas.microsoft.com/office/drawing/2014/chart" uri="{C3380CC4-5D6E-409C-BE32-E72D297353CC}">
              <c16:uniqueId val="{00000007-E156-4AD0-A8AA-842CA2BFC768}"/>
            </c:ext>
          </c:extLst>
        </c:ser>
        <c:ser>
          <c:idx val="6"/>
          <c:order val="6"/>
          <c:tx>
            <c:v>1-CORE-HALF</c:v>
          </c:tx>
          <c:spPr>
            <a:ln w="28575" cap="rnd">
              <a:solidFill>
                <a:schemeClr val="accent1">
                  <a:lumMod val="60000"/>
                </a:schemeClr>
              </a:solidFill>
              <a:round/>
            </a:ln>
            <a:effectLst/>
          </c:spPr>
          <c:marker>
            <c:symbol val="none"/>
          </c:marker>
          <c:xVal>
            <c:numRef>
              <c:f>Sheet1!$L$2:$L$4</c:f>
              <c:numCache>
                <c:formatCode>General</c:formatCode>
                <c:ptCount val="3"/>
                <c:pt idx="0">
                  <c:v>0</c:v>
                </c:pt>
                <c:pt idx="1">
                  <c:v>2</c:v>
                </c:pt>
                <c:pt idx="2">
                  <c:v>95</c:v>
                </c:pt>
              </c:numCache>
            </c:numRef>
          </c:xVal>
          <c:yVal>
            <c:numRef>
              <c:f>Sheet1!$M$2:$M$4</c:f>
              <c:numCache>
                <c:formatCode>General</c:formatCode>
                <c:ptCount val="3"/>
                <c:pt idx="0">
                  <c:v>0</c:v>
                </c:pt>
                <c:pt idx="1">
                  <c:v>64</c:v>
                </c:pt>
                <c:pt idx="2">
                  <c:v>64</c:v>
                </c:pt>
              </c:numCache>
            </c:numRef>
          </c:yVal>
          <c:smooth val="0"/>
          <c:extLst>
            <c:ext xmlns:c16="http://schemas.microsoft.com/office/drawing/2014/chart" uri="{C3380CC4-5D6E-409C-BE32-E72D297353CC}">
              <c16:uniqueId val="{00000008-E156-4AD0-A8AA-842CA2BFC768}"/>
            </c:ext>
          </c:extLst>
        </c:ser>
        <c:ser>
          <c:idx val="7"/>
          <c:order val="7"/>
          <c:tx>
            <c:v>4-CORE-HALF</c:v>
          </c:tx>
          <c:spPr>
            <a:ln w="28575" cap="rnd">
              <a:solidFill>
                <a:schemeClr val="accent2">
                  <a:lumMod val="60000"/>
                </a:schemeClr>
              </a:solidFill>
              <a:round/>
            </a:ln>
            <a:effectLst/>
          </c:spPr>
          <c:marker>
            <c:symbol val="none"/>
          </c:marker>
          <c:xVal>
            <c:numRef>
              <c:f>Sheet1!$L$6:$L$8</c:f>
              <c:numCache>
                <c:formatCode>General</c:formatCode>
                <c:ptCount val="3"/>
                <c:pt idx="0">
                  <c:v>0</c:v>
                </c:pt>
                <c:pt idx="1">
                  <c:v>8</c:v>
                </c:pt>
                <c:pt idx="2">
                  <c:v>95</c:v>
                </c:pt>
              </c:numCache>
            </c:numRef>
          </c:xVal>
          <c:yVal>
            <c:numRef>
              <c:f>Sheet1!$M$6:$M$8</c:f>
              <c:numCache>
                <c:formatCode>General</c:formatCode>
                <c:ptCount val="3"/>
                <c:pt idx="0">
                  <c:v>0</c:v>
                </c:pt>
                <c:pt idx="1">
                  <c:v>256</c:v>
                </c:pt>
                <c:pt idx="2">
                  <c:v>256</c:v>
                </c:pt>
              </c:numCache>
            </c:numRef>
          </c:yVal>
          <c:smooth val="0"/>
          <c:extLst>
            <c:ext xmlns:c16="http://schemas.microsoft.com/office/drawing/2014/chart" uri="{C3380CC4-5D6E-409C-BE32-E72D297353CC}">
              <c16:uniqueId val="{00000009-E156-4AD0-A8AA-842CA2BFC768}"/>
            </c:ext>
          </c:extLst>
        </c:ser>
        <c:ser>
          <c:idx val="8"/>
          <c:order val="8"/>
          <c:tx>
            <c:v>16-CORE-HALF</c:v>
          </c:tx>
          <c:spPr>
            <a:ln w="28575" cap="rnd">
              <a:solidFill>
                <a:schemeClr val="accent6">
                  <a:lumMod val="50000"/>
                </a:schemeClr>
              </a:solidFill>
              <a:round/>
            </a:ln>
            <a:effectLst/>
          </c:spPr>
          <c:marker>
            <c:symbol val="none"/>
          </c:marker>
          <c:xVal>
            <c:numRef>
              <c:f>Sheet1!$L$10:$L$12</c:f>
              <c:numCache>
                <c:formatCode>General</c:formatCode>
                <c:ptCount val="3"/>
                <c:pt idx="0">
                  <c:v>0</c:v>
                </c:pt>
                <c:pt idx="1">
                  <c:v>32</c:v>
                </c:pt>
                <c:pt idx="2">
                  <c:v>95</c:v>
                </c:pt>
              </c:numCache>
            </c:numRef>
          </c:xVal>
          <c:yVal>
            <c:numRef>
              <c:f>Sheet1!$M$10:$M$12</c:f>
              <c:numCache>
                <c:formatCode>General</c:formatCode>
                <c:ptCount val="3"/>
                <c:pt idx="0">
                  <c:v>0</c:v>
                </c:pt>
                <c:pt idx="1">
                  <c:v>1024</c:v>
                </c:pt>
                <c:pt idx="2">
                  <c:v>1024</c:v>
                </c:pt>
              </c:numCache>
            </c:numRef>
          </c:yVal>
          <c:smooth val="0"/>
          <c:extLst>
            <c:ext xmlns:c16="http://schemas.microsoft.com/office/drawing/2014/chart" uri="{C3380CC4-5D6E-409C-BE32-E72D297353CC}">
              <c16:uniqueId val="{0000000A-E156-4AD0-A8AA-842CA2BFC768}"/>
            </c:ext>
          </c:extLst>
        </c:ser>
        <c:ser>
          <c:idx val="9"/>
          <c:order val="9"/>
          <c:spPr>
            <a:ln w="28575" cap="rnd">
              <a:solidFill>
                <a:schemeClr val="accent4">
                  <a:lumMod val="60000"/>
                </a:schemeClr>
              </a:solidFill>
              <a:prstDash val="sysDot"/>
              <a:round/>
            </a:ln>
            <a:effectLst/>
          </c:spPr>
          <c:marker>
            <c:symbol val="none"/>
          </c:marker>
          <c:xVal>
            <c:numRef>
              <c:f>Sheet1!$P$3:$P$4</c:f>
              <c:numCache>
                <c:formatCode>General</c:formatCode>
                <c:ptCount val="2"/>
                <c:pt idx="0">
                  <c:v>2</c:v>
                </c:pt>
                <c:pt idx="1">
                  <c:v>2</c:v>
                </c:pt>
              </c:numCache>
            </c:numRef>
          </c:xVal>
          <c:yVal>
            <c:numRef>
              <c:f>Sheet1!$Q$3:$Q$4</c:f>
              <c:numCache>
                <c:formatCode>General</c:formatCode>
                <c:ptCount val="2"/>
                <c:pt idx="0">
                  <c:v>0</c:v>
                </c:pt>
                <c:pt idx="1">
                  <c:v>64</c:v>
                </c:pt>
              </c:numCache>
            </c:numRef>
          </c:yVal>
          <c:smooth val="0"/>
          <c:extLst>
            <c:ext xmlns:c16="http://schemas.microsoft.com/office/drawing/2014/chart" uri="{C3380CC4-5D6E-409C-BE32-E72D297353CC}">
              <c16:uniqueId val="{0000000B-E156-4AD0-A8AA-842CA2BFC768}"/>
            </c:ext>
          </c:extLst>
        </c:ser>
        <c:ser>
          <c:idx val="10"/>
          <c:order val="10"/>
          <c:spPr>
            <a:ln w="28575" cap="rnd">
              <a:solidFill>
                <a:schemeClr val="accent5">
                  <a:lumMod val="60000"/>
                </a:schemeClr>
              </a:solidFill>
              <a:prstDash val="sysDot"/>
              <a:round/>
            </a:ln>
            <a:effectLst/>
          </c:spPr>
          <c:marker>
            <c:symbol val="none"/>
          </c:marker>
          <c:xVal>
            <c:numRef>
              <c:f>Sheet1!$P$7:$P$8</c:f>
              <c:numCache>
                <c:formatCode>General</c:formatCode>
                <c:ptCount val="2"/>
                <c:pt idx="0">
                  <c:v>8</c:v>
                </c:pt>
                <c:pt idx="1">
                  <c:v>8</c:v>
                </c:pt>
              </c:numCache>
            </c:numRef>
          </c:xVal>
          <c:yVal>
            <c:numRef>
              <c:f>Sheet1!$Q$7:$Q$8</c:f>
              <c:numCache>
                <c:formatCode>General</c:formatCode>
                <c:ptCount val="2"/>
                <c:pt idx="0">
                  <c:v>0</c:v>
                </c:pt>
                <c:pt idx="1">
                  <c:v>256</c:v>
                </c:pt>
              </c:numCache>
            </c:numRef>
          </c:yVal>
          <c:smooth val="0"/>
          <c:extLst>
            <c:ext xmlns:c16="http://schemas.microsoft.com/office/drawing/2014/chart" uri="{C3380CC4-5D6E-409C-BE32-E72D297353CC}">
              <c16:uniqueId val="{0000000C-E156-4AD0-A8AA-842CA2BFC768}"/>
            </c:ext>
          </c:extLst>
        </c:ser>
        <c:ser>
          <c:idx val="11"/>
          <c:order val="11"/>
          <c:spPr>
            <a:ln w="28575" cap="rnd">
              <a:solidFill>
                <a:schemeClr val="accent6">
                  <a:lumMod val="60000"/>
                </a:schemeClr>
              </a:solidFill>
              <a:prstDash val="sysDot"/>
              <a:round/>
            </a:ln>
            <a:effectLst/>
          </c:spPr>
          <c:marker>
            <c:symbol val="none"/>
          </c:marker>
          <c:xVal>
            <c:numRef>
              <c:f>Sheet1!$P$11:$P$12</c:f>
              <c:numCache>
                <c:formatCode>General</c:formatCode>
                <c:ptCount val="2"/>
                <c:pt idx="0">
                  <c:v>32</c:v>
                </c:pt>
                <c:pt idx="1">
                  <c:v>32</c:v>
                </c:pt>
              </c:numCache>
            </c:numRef>
          </c:xVal>
          <c:yVal>
            <c:numRef>
              <c:f>Sheet1!$Q$11:$Q$12</c:f>
              <c:numCache>
                <c:formatCode>General</c:formatCode>
                <c:ptCount val="2"/>
                <c:pt idx="0">
                  <c:v>0</c:v>
                </c:pt>
                <c:pt idx="1">
                  <c:v>1024</c:v>
                </c:pt>
              </c:numCache>
            </c:numRef>
          </c:yVal>
          <c:smooth val="0"/>
          <c:extLst>
            <c:ext xmlns:c16="http://schemas.microsoft.com/office/drawing/2014/chart" uri="{C3380CC4-5D6E-409C-BE32-E72D297353CC}">
              <c16:uniqueId val="{0000000D-E156-4AD0-A8AA-842CA2BFC768}"/>
            </c:ext>
          </c:extLst>
        </c:ser>
        <c:ser>
          <c:idx val="12"/>
          <c:order val="12"/>
          <c:tx>
            <c:v>512-square</c:v>
          </c:tx>
          <c:spPr>
            <a:ln w="28575" cap="rnd">
              <a:solidFill>
                <a:schemeClr val="accent1">
                  <a:lumMod val="80000"/>
                  <a:lumOff val="20000"/>
                </a:schemeClr>
              </a:solidFill>
              <a:round/>
            </a:ln>
            <a:effectLst/>
          </c:spPr>
          <c:marker>
            <c:symbol val="circle"/>
            <c:size val="5"/>
            <c:spPr>
              <a:solidFill>
                <a:schemeClr val="accent1">
                  <a:lumMod val="80000"/>
                  <a:lumOff val="20000"/>
                </a:schemeClr>
              </a:solidFill>
              <a:ln w="9525">
                <a:solidFill>
                  <a:schemeClr val="accent1">
                    <a:lumMod val="80000"/>
                    <a:lumOff val="20000"/>
                  </a:schemeClr>
                </a:solidFill>
              </a:ln>
              <a:effectLst/>
            </c:spPr>
          </c:marker>
          <c:xVal>
            <c:numLit>
              <c:formatCode>General</c:formatCode>
              <c:ptCount val="1"/>
              <c:pt idx="0">
                <c:v>85.3</c:v>
              </c:pt>
            </c:numLit>
          </c:xVal>
          <c:yVal>
            <c:numLit>
              <c:formatCode>General</c:formatCode>
              <c:ptCount val="1"/>
              <c:pt idx="0">
                <c:v>930</c:v>
              </c:pt>
            </c:numLit>
          </c:yVal>
          <c:smooth val="0"/>
          <c:extLst>
            <c:ext xmlns:c16="http://schemas.microsoft.com/office/drawing/2014/chart" uri="{C3380CC4-5D6E-409C-BE32-E72D297353CC}">
              <c16:uniqueId val="{0000000E-E156-4AD0-A8AA-842CA2BFC768}"/>
            </c:ext>
          </c:extLst>
        </c:ser>
        <c:dLbls>
          <c:showLegendKey val="0"/>
          <c:showVal val="0"/>
          <c:showCatName val="0"/>
          <c:showSerName val="0"/>
          <c:showPercent val="0"/>
          <c:showBubbleSize val="0"/>
        </c:dLbls>
        <c:axId val="673530232"/>
        <c:axId val="673530552"/>
      </c:scatterChart>
      <c:valAx>
        <c:axId val="673530232"/>
        <c:scaling>
          <c:orientation val="minMax"/>
          <c:max val="96"/>
        </c:scaling>
        <c:delete val="0"/>
        <c:axPos val="b"/>
        <c:title>
          <c:tx>
            <c:rich>
              <a:bodyPr rot="0" spcFirstLastPara="1" vertOverflow="ellipsis" vert="horz" wrap="square" anchor="ctr" anchorCtr="1"/>
              <a:lstStyle/>
              <a:p>
                <a:pPr>
                  <a:defRPr sz="1000" b="1" i="0" u="none" strike="noStrike" kern="1200" baseline="0">
                    <a:solidFill>
                      <a:sysClr val="windowText" lastClr="000000"/>
                    </a:solidFill>
                    <a:latin typeface="+mn-lt"/>
                    <a:ea typeface="+mn-ea"/>
                    <a:cs typeface="+mn-cs"/>
                  </a:defRPr>
                </a:pPr>
                <a:r>
                  <a:rPr lang="en-US" altLang="zh-CN" b="1">
                    <a:solidFill>
                      <a:sysClr val="windowText" lastClr="000000"/>
                    </a:solidFill>
                  </a:rPr>
                  <a:t>Intensity   FLOP/Byte</a:t>
                </a:r>
                <a:endParaRPr lang="zh-CN" altLang="en-US" b="1">
                  <a:solidFill>
                    <a:sysClr val="windowText" lastClr="000000"/>
                  </a:solidFill>
                </a:endParaRPr>
              </a:p>
            </c:rich>
          </c:tx>
          <c:overlay val="0"/>
          <c:spPr>
            <a:noFill/>
            <a:ln>
              <a:noFill/>
            </a:ln>
            <a:effectLst/>
          </c:spPr>
          <c:txPr>
            <a:bodyPr rot="0" spcFirstLastPara="1" vertOverflow="ellipsis" vert="horz" wrap="square" anchor="ctr" anchorCtr="1"/>
            <a:lstStyle/>
            <a:p>
              <a:pPr>
                <a:defRPr sz="1000" b="1" i="0" u="none" strike="noStrike" kern="1200" baseline="0">
                  <a:solidFill>
                    <a:sysClr val="windowText" lastClr="000000"/>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1" i="0" u="none" strike="noStrike" kern="1200" baseline="0">
                <a:solidFill>
                  <a:sysClr val="windowText" lastClr="000000"/>
                </a:solidFill>
                <a:latin typeface="+mn-lt"/>
                <a:ea typeface="+mn-ea"/>
                <a:cs typeface="+mn-cs"/>
              </a:defRPr>
            </a:pPr>
            <a:endParaRPr lang="zh-CN"/>
          </a:p>
        </c:txPr>
        <c:crossAx val="673530552"/>
        <c:crosses val="autoZero"/>
        <c:crossBetween val="midCat"/>
        <c:majorUnit val="8"/>
      </c:valAx>
      <c:valAx>
        <c:axId val="673530552"/>
        <c:scaling>
          <c:orientation val="minMax"/>
        </c:scaling>
        <c:delete val="0"/>
        <c:axPos val="l"/>
        <c:title>
          <c:tx>
            <c:rich>
              <a:bodyPr rot="-5400000" spcFirstLastPara="1" vertOverflow="ellipsis" vert="horz" wrap="square" anchor="ctr" anchorCtr="1"/>
              <a:lstStyle/>
              <a:p>
                <a:pPr>
                  <a:defRPr sz="1000" b="1" i="0" u="none" strike="noStrike" kern="1200" baseline="0">
                    <a:solidFill>
                      <a:sysClr val="windowText" lastClr="000000"/>
                    </a:solidFill>
                    <a:latin typeface="+mn-lt"/>
                    <a:ea typeface="+mn-ea"/>
                    <a:cs typeface="+mn-cs"/>
                  </a:defRPr>
                </a:pPr>
                <a:r>
                  <a:rPr lang="en-US" altLang="zh-CN" b="1">
                    <a:solidFill>
                      <a:sysClr val="windowText" lastClr="000000"/>
                    </a:solidFill>
                  </a:rPr>
                  <a:t>GFLOP/s</a:t>
                </a:r>
                <a:endParaRPr lang="zh-CN" altLang="en-US" b="1">
                  <a:solidFill>
                    <a:sysClr val="windowText" lastClr="000000"/>
                  </a:solidFill>
                </a:endParaRPr>
              </a:p>
            </c:rich>
          </c:tx>
          <c:overlay val="0"/>
          <c:spPr>
            <a:noFill/>
            <a:ln>
              <a:noFill/>
            </a:ln>
            <a:effectLst/>
          </c:spPr>
          <c:txPr>
            <a:bodyPr rot="-5400000" spcFirstLastPara="1" vertOverflow="ellipsis" vert="horz" wrap="square" anchor="ctr" anchorCtr="1"/>
            <a:lstStyle/>
            <a:p>
              <a:pPr>
                <a:defRPr sz="1000" b="1" i="0" u="none" strike="noStrike" kern="1200" baseline="0">
                  <a:solidFill>
                    <a:sysClr val="windowText" lastClr="000000"/>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ysClr val="windowText" lastClr="000000"/>
                </a:solidFill>
                <a:latin typeface="+mn-lt"/>
                <a:ea typeface="+mn-ea"/>
                <a:cs typeface="+mn-cs"/>
              </a:defRPr>
            </a:pPr>
            <a:endParaRPr lang="zh-CN"/>
          </a:p>
        </c:txPr>
        <c:crossAx val="673530232"/>
        <c:crosses val="autoZero"/>
        <c:crossBetween val="midCat"/>
        <c:majorUnit val="128"/>
      </c:valAx>
      <c:spPr>
        <a:noFill/>
        <a:ln>
          <a:solidFill>
            <a:schemeClr val="tx1"/>
          </a:solidFill>
        </a:ln>
        <a:effectLst/>
      </c:spPr>
    </c:plotArea>
    <c:legend>
      <c:legendPos val="t"/>
      <c:legendEntry>
        <c:idx val="2"/>
        <c:delete val="1"/>
      </c:legendEntry>
      <c:legendEntry>
        <c:idx val="3"/>
        <c:delete val="1"/>
      </c:legendEntry>
      <c:legendEntry>
        <c:idx val="5"/>
        <c:delete val="1"/>
      </c:legendEntry>
      <c:legendEntry>
        <c:idx val="9"/>
        <c:delete val="1"/>
      </c:legendEntry>
      <c:legendEntry>
        <c:idx val="10"/>
        <c:delete val="1"/>
      </c:legendEntry>
      <c:legendEntry>
        <c:idx val="11"/>
        <c:delete val="1"/>
      </c:legendEntry>
      <c:legendEntry>
        <c:idx val="12"/>
        <c:delete val="1"/>
      </c:legendEntry>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solidFill>
      <a:schemeClr val="bg1"/>
    </a:solidFill>
    <a:ln w="9525" cap="flat" cmpd="sng" algn="ctr">
      <a:noFill/>
      <a:round/>
    </a:ln>
    <a:effectLst/>
  </c:spPr>
  <c:txPr>
    <a:bodyPr/>
    <a:lstStyle/>
    <a:p>
      <a:pPr>
        <a:defRPr/>
      </a:pPr>
      <a:endParaRPr lang="zh-CN"/>
    </a:p>
  </c:txPr>
  <c:externalData r:id="rId4">
    <c:autoUpdate val="0"/>
  </c:externalData>
  <c:userShapes r:id="rId5"/>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scatterChart>
        <c:scatterStyle val="lineMarker"/>
        <c:varyColors val="0"/>
        <c:ser>
          <c:idx val="0"/>
          <c:order val="0"/>
          <c:tx>
            <c:v>1-CORE</c:v>
          </c:tx>
          <c:spPr>
            <a:ln w="28575" cap="rnd">
              <a:solidFill>
                <a:schemeClr val="accent1"/>
              </a:solidFill>
              <a:round/>
            </a:ln>
            <a:effectLst/>
          </c:spPr>
          <c:marker>
            <c:symbol val="none"/>
          </c:marker>
          <c:xVal>
            <c:numRef>
              <c:f>Sheet1!$C$2:$C$4</c:f>
              <c:numCache>
                <c:formatCode>General</c:formatCode>
                <c:ptCount val="3"/>
                <c:pt idx="0">
                  <c:v>0</c:v>
                </c:pt>
                <c:pt idx="1">
                  <c:v>1</c:v>
                </c:pt>
                <c:pt idx="2">
                  <c:v>95</c:v>
                </c:pt>
              </c:numCache>
            </c:numRef>
          </c:xVal>
          <c:yVal>
            <c:numRef>
              <c:f>Sheet1!$D$2:$D$4</c:f>
              <c:numCache>
                <c:formatCode>General</c:formatCode>
                <c:ptCount val="3"/>
                <c:pt idx="0">
                  <c:v>0</c:v>
                </c:pt>
                <c:pt idx="1">
                  <c:v>64</c:v>
                </c:pt>
                <c:pt idx="2">
                  <c:v>64</c:v>
                </c:pt>
              </c:numCache>
            </c:numRef>
          </c:yVal>
          <c:smooth val="0"/>
          <c:extLst>
            <c:ext xmlns:c16="http://schemas.microsoft.com/office/drawing/2014/chart" uri="{C3380CC4-5D6E-409C-BE32-E72D297353CC}">
              <c16:uniqueId val="{00000000-3C89-467C-AC2F-447CC1341A4C}"/>
            </c:ext>
          </c:extLst>
        </c:ser>
        <c:ser>
          <c:idx val="1"/>
          <c:order val="1"/>
          <c:tx>
            <c:v>4-CORE</c:v>
          </c:tx>
          <c:spPr>
            <a:ln w="28575" cap="rnd">
              <a:solidFill>
                <a:schemeClr val="accent2"/>
              </a:solidFill>
              <a:round/>
            </a:ln>
            <a:effectLst/>
          </c:spPr>
          <c:marker>
            <c:symbol val="none"/>
          </c:marker>
          <c:xVal>
            <c:numRef>
              <c:f>Sheet1!$C$6:$C$8</c:f>
              <c:numCache>
                <c:formatCode>General</c:formatCode>
                <c:ptCount val="3"/>
                <c:pt idx="0">
                  <c:v>0</c:v>
                </c:pt>
                <c:pt idx="1">
                  <c:v>4</c:v>
                </c:pt>
                <c:pt idx="2">
                  <c:v>95</c:v>
                </c:pt>
              </c:numCache>
            </c:numRef>
          </c:xVal>
          <c:yVal>
            <c:numRef>
              <c:f>Sheet1!$D$6:$D$8</c:f>
              <c:numCache>
                <c:formatCode>General</c:formatCode>
                <c:ptCount val="3"/>
                <c:pt idx="0">
                  <c:v>0</c:v>
                </c:pt>
                <c:pt idx="1">
                  <c:v>256</c:v>
                </c:pt>
                <c:pt idx="2">
                  <c:v>256</c:v>
                </c:pt>
              </c:numCache>
            </c:numRef>
          </c:yVal>
          <c:smooth val="0"/>
          <c:extLst>
            <c:ext xmlns:c16="http://schemas.microsoft.com/office/drawing/2014/chart" uri="{C3380CC4-5D6E-409C-BE32-E72D297353CC}">
              <c16:uniqueId val="{00000001-3C89-467C-AC2F-447CC1341A4C}"/>
            </c:ext>
          </c:extLst>
        </c:ser>
        <c:ser>
          <c:idx val="2"/>
          <c:order val="2"/>
          <c:tx>
            <c:v> </c:v>
          </c:tx>
          <c:spPr>
            <a:ln w="28575" cap="rnd">
              <a:solidFill>
                <a:schemeClr val="accent1">
                  <a:lumMod val="75000"/>
                </a:schemeClr>
              </a:solidFill>
              <a:round/>
            </a:ln>
            <a:effectLst/>
          </c:spPr>
          <c:marker>
            <c:symbol val="none"/>
          </c:marker>
          <c:dPt>
            <c:idx val="1"/>
            <c:marker>
              <c:symbol val="none"/>
            </c:marker>
            <c:bubble3D val="0"/>
            <c:spPr>
              <a:ln w="28575" cap="rnd">
                <a:solidFill>
                  <a:schemeClr val="accent1">
                    <a:lumMod val="75000"/>
                  </a:schemeClr>
                </a:solidFill>
                <a:prstDash val="sysDot"/>
                <a:round/>
              </a:ln>
              <a:effectLst/>
            </c:spPr>
            <c:extLst>
              <c:ext xmlns:c16="http://schemas.microsoft.com/office/drawing/2014/chart" uri="{C3380CC4-5D6E-409C-BE32-E72D297353CC}">
                <c16:uniqueId val="{00000003-3C89-467C-AC2F-447CC1341A4C}"/>
              </c:ext>
            </c:extLst>
          </c:dPt>
          <c:xVal>
            <c:numRef>
              <c:f>Sheet1!$G$3:$G$4</c:f>
              <c:numCache>
                <c:formatCode>General</c:formatCode>
                <c:ptCount val="2"/>
                <c:pt idx="0">
                  <c:v>1</c:v>
                </c:pt>
                <c:pt idx="1">
                  <c:v>1</c:v>
                </c:pt>
              </c:numCache>
            </c:numRef>
          </c:xVal>
          <c:yVal>
            <c:numRef>
              <c:f>Sheet1!$H$3:$H$4</c:f>
              <c:numCache>
                <c:formatCode>General</c:formatCode>
                <c:ptCount val="2"/>
                <c:pt idx="0">
                  <c:v>0</c:v>
                </c:pt>
                <c:pt idx="1">
                  <c:v>64</c:v>
                </c:pt>
              </c:numCache>
            </c:numRef>
          </c:yVal>
          <c:smooth val="0"/>
          <c:extLst>
            <c:ext xmlns:c16="http://schemas.microsoft.com/office/drawing/2014/chart" uri="{C3380CC4-5D6E-409C-BE32-E72D297353CC}">
              <c16:uniqueId val="{00000004-3C89-467C-AC2F-447CC1341A4C}"/>
            </c:ext>
          </c:extLst>
        </c:ser>
        <c:ser>
          <c:idx val="3"/>
          <c:order val="3"/>
          <c:spPr>
            <a:ln w="28575" cap="rnd">
              <a:solidFill>
                <a:schemeClr val="accent2">
                  <a:lumMod val="60000"/>
                  <a:lumOff val="40000"/>
                </a:schemeClr>
              </a:solidFill>
              <a:prstDash val="sysDot"/>
              <a:round/>
            </a:ln>
            <a:effectLst/>
          </c:spPr>
          <c:marker>
            <c:symbol val="none"/>
          </c:marker>
          <c:xVal>
            <c:numRef>
              <c:f>Sheet1!$G$7:$G$8</c:f>
              <c:numCache>
                <c:formatCode>General</c:formatCode>
                <c:ptCount val="2"/>
                <c:pt idx="0">
                  <c:v>4</c:v>
                </c:pt>
                <c:pt idx="1">
                  <c:v>4</c:v>
                </c:pt>
              </c:numCache>
            </c:numRef>
          </c:xVal>
          <c:yVal>
            <c:numRef>
              <c:f>Sheet1!$H$7:$H$8</c:f>
              <c:numCache>
                <c:formatCode>General</c:formatCode>
                <c:ptCount val="2"/>
                <c:pt idx="0">
                  <c:v>0</c:v>
                </c:pt>
                <c:pt idx="1">
                  <c:v>256</c:v>
                </c:pt>
              </c:numCache>
            </c:numRef>
          </c:yVal>
          <c:smooth val="0"/>
          <c:extLst>
            <c:ext xmlns:c16="http://schemas.microsoft.com/office/drawing/2014/chart" uri="{C3380CC4-5D6E-409C-BE32-E72D297353CC}">
              <c16:uniqueId val="{00000005-3C89-467C-AC2F-447CC1341A4C}"/>
            </c:ext>
          </c:extLst>
        </c:ser>
        <c:ser>
          <c:idx val="4"/>
          <c:order val="4"/>
          <c:tx>
            <c:v>16-CORE</c:v>
          </c:tx>
          <c:spPr>
            <a:ln w="28575" cap="rnd">
              <a:solidFill>
                <a:schemeClr val="accent6"/>
              </a:solidFill>
              <a:round/>
            </a:ln>
            <a:effectLst/>
          </c:spPr>
          <c:marker>
            <c:symbol val="none"/>
          </c:marker>
          <c:xVal>
            <c:numRef>
              <c:f>Sheet1!$C$10:$C$12</c:f>
              <c:numCache>
                <c:formatCode>General</c:formatCode>
                <c:ptCount val="3"/>
                <c:pt idx="0">
                  <c:v>0</c:v>
                </c:pt>
                <c:pt idx="1">
                  <c:v>16</c:v>
                </c:pt>
                <c:pt idx="2">
                  <c:v>95</c:v>
                </c:pt>
              </c:numCache>
            </c:numRef>
          </c:xVal>
          <c:yVal>
            <c:numRef>
              <c:f>Sheet1!$D$10:$D$12</c:f>
              <c:numCache>
                <c:formatCode>General</c:formatCode>
                <c:ptCount val="3"/>
                <c:pt idx="0">
                  <c:v>0</c:v>
                </c:pt>
                <c:pt idx="1">
                  <c:v>1024</c:v>
                </c:pt>
                <c:pt idx="2">
                  <c:v>1024</c:v>
                </c:pt>
              </c:numCache>
            </c:numRef>
          </c:yVal>
          <c:smooth val="0"/>
          <c:extLst>
            <c:ext xmlns:c16="http://schemas.microsoft.com/office/drawing/2014/chart" uri="{C3380CC4-5D6E-409C-BE32-E72D297353CC}">
              <c16:uniqueId val="{00000006-3C89-467C-AC2F-447CC1341A4C}"/>
            </c:ext>
          </c:extLst>
        </c:ser>
        <c:ser>
          <c:idx val="5"/>
          <c:order val="5"/>
          <c:spPr>
            <a:ln w="28575" cap="rnd">
              <a:solidFill>
                <a:schemeClr val="accent6"/>
              </a:solidFill>
              <a:prstDash val="sysDot"/>
              <a:round/>
            </a:ln>
            <a:effectLst/>
          </c:spPr>
          <c:marker>
            <c:symbol val="none"/>
          </c:marker>
          <c:xVal>
            <c:numRef>
              <c:f>Sheet1!$G$11:$G$12</c:f>
              <c:numCache>
                <c:formatCode>General</c:formatCode>
                <c:ptCount val="2"/>
                <c:pt idx="0">
                  <c:v>16</c:v>
                </c:pt>
                <c:pt idx="1">
                  <c:v>16</c:v>
                </c:pt>
              </c:numCache>
            </c:numRef>
          </c:xVal>
          <c:yVal>
            <c:numRef>
              <c:f>Sheet1!$H$11:$H$12</c:f>
              <c:numCache>
                <c:formatCode>General</c:formatCode>
                <c:ptCount val="2"/>
                <c:pt idx="0">
                  <c:v>0</c:v>
                </c:pt>
                <c:pt idx="1">
                  <c:v>1024</c:v>
                </c:pt>
              </c:numCache>
            </c:numRef>
          </c:yVal>
          <c:smooth val="0"/>
          <c:extLst>
            <c:ext xmlns:c16="http://schemas.microsoft.com/office/drawing/2014/chart" uri="{C3380CC4-5D6E-409C-BE32-E72D297353CC}">
              <c16:uniqueId val="{00000007-3C89-467C-AC2F-447CC1341A4C}"/>
            </c:ext>
          </c:extLst>
        </c:ser>
        <c:ser>
          <c:idx val="6"/>
          <c:order val="6"/>
          <c:tx>
            <c:v>1-CORE-HALF</c:v>
          </c:tx>
          <c:spPr>
            <a:ln w="28575" cap="rnd">
              <a:solidFill>
                <a:schemeClr val="accent1">
                  <a:lumMod val="60000"/>
                </a:schemeClr>
              </a:solidFill>
              <a:round/>
            </a:ln>
            <a:effectLst/>
          </c:spPr>
          <c:marker>
            <c:symbol val="none"/>
          </c:marker>
          <c:xVal>
            <c:numRef>
              <c:f>Sheet1!$L$2:$L$4</c:f>
              <c:numCache>
                <c:formatCode>General</c:formatCode>
                <c:ptCount val="3"/>
                <c:pt idx="0">
                  <c:v>0</c:v>
                </c:pt>
                <c:pt idx="1">
                  <c:v>2</c:v>
                </c:pt>
                <c:pt idx="2">
                  <c:v>95</c:v>
                </c:pt>
              </c:numCache>
            </c:numRef>
          </c:xVal>
          <c:yVal>
            <c:numRef>
              <c:f>Sheet1!$M$2:$M$4</c:f>
              <c:numCache>
                <c:formatCode>General</c:formatCode>
                <c:ptCount val="3"/>
                <c:pt idx="0">
                  <c:v>0</c:v>
                </c:pt>
                <c:pt idx="1">
                  <c:v>64</c:v>
                </c:pt>
                <c:pt idx="2">
                  <c:v>64</c:v>
                </c:pt>
              </c:numCache>
            </c:numRef>
          </c:yVal>
          <c:smooth val="0"/>
          <c:extLst>
            <c:ext xmlns:c16="http://schemas.microsoft.com/office/drawing/2014/chart" uri="{C3380CC4-5D6E-409C-BE32-E72D297353CC}">
              <c16:uniqueId val="{00000008-3C89-467C-AC2F-447CC1341A4C}"/>
            </c:ext>
          </c:extLst>
        </c:ser>
        <c:ser>
          <c:idx val="7"/>
          <c:order val="7"/>
          <c:tx>
            <c:v>4-CORE-HALF</c:v>
          </c:tx>
          <c:spPr>
            <a:ln w="28575" cap="rnd">
              <a:solidFill>
                <a:schemeClr val="accent2">
                  <a:lumMod val="60000"/>
                </a:schemeClr>
              </a:solidFill>
              <a:round/>
            </a:ln>
            <a:effectLst/>
          </c:spPr>
          <c:marker>
            <c:symbol val="none"/>
          </c:marker>
          <c:xVal>
            <c:numRef>
              <c:f>Sheet1!$L$6:$L$8</c:f>
              <c:numCache>
                <c:formatCode>General</c:formatCode>
                <c:ptCount val="3"/>
                <c:pt idx="0">
                  <c:v>0</c:v>
                </c:pt>
                <c:pt idx="1">
                  <c:v>8</c:v>
                </c:pt>
                <c:pt idx="2">
                  <c:v>95</c:v>
                </c:pt>
              </c:numCache>
            </c:numRef>
          </c:xVal>
          <c:yVal>
            <c:numRef>
              <c:f>Sheet1!$M$6:$M$8</c:f>
              <c:numCache>
                <c:formatCode>General</c:formatCode>
                <c:ptCount val="3"/>
                <c:pt idx="0">
                  <c:v>0</c:v>
                </c:pt>
                <c:pt idx="1">
                  <c:v>256</c:v>
                </c:pt>
                <c:pt idx="2">
                  <c:v>256</c:v>
                </c:pt>
              </c:numCache>
            </c:numRef>
          </c:yVal>
          <c:smooth val="0"/>
          <c:extLst>
            <c:ext xmlns:c16="http://schemas.microsoft.com/office/drawing/2014/chart" uri="{C3380CC4-5D6E-409C-BE32-E72D297353CC}">
              <c16:uniqueId val="{00000009-3C89-467C-AC2F-447CC1341A4C}"/>
            </c:ext>
          </c:extLst>
        </c:ser>
        <c:ser>
          <c:idx val="8"/>
          <c:order val="8"/>
          <c:tx>
            <c:v>16-CORE-HALF</c:v>
          </c:tx>
          <c:spPr>
            <a:ln w="28575" cap="rnd">
              <a:solidFill>
                <a:schemeClr val="accent6">
                  <a:lumMod val="50000"/>
                </a:schemeClr>
              </a:solidFill>
              <a:round/>
            </a:ln>
            <a:effectLst/>
          </c:spPr>
          <c:marker>
            <c:symbol val="none"/>
          </c:marker>
          <c:xVal>
            <c:numRef>
              <c:f>Sheet1!$L$10:$L$12</c:f>
              <c:numCache>
                <c:formatCode>General</c:formatCode>
                <c:ptCount val="3"/>
                <c:pt idx="0">
                  <c:v>0</c:v>
                </c:pt>
                <c:pt idx="1">
                  <c:v>32</c:v>
                </c:pt>
                <c:pt idx="2">
                  <c:v>95</c:v>
                </c:pt>
              </c:numCache>
            </c:numRef>
          </c:xVal>
          <c:yVal>
            <c:numRef>
              <c:f>Sheet1!$M$10:$M$12</c:f>
              <c:numCache>
                <c:formatCode>General</c:formatCode>
                <c:ptCount val="3"/>
                <c:pt idx="0">
                  <c:v>0</c:v>
                </c:pt>
                <c:pt idx="1">
                  <c:v>1024</c:v>
                </c:pt>
                <c:pt idx="2">
                  <c:v>1024</c:v>
                </c:pt>
              </c:numCache>
            </c:numRef>
          </c:yVal>
          <c:smooth val="0"/>
          <c:extLst>
            <c:ext xmlns:c16="http://schemas.microsoft.com/office/drawing/2014/chart" uri="{C3380CC4-5D6E-409C-BE32-E72D297353CC}">
              <c16:uniqueId val="{0000000A-3C89-467C-AC2F-447CC1341A4C}"/>
            </c:ext>
          </c:extLst>
        </c:ser>
        <c:ser>
          <c:idx val="9"/>
          <c:order val="9"/>
          <c:spPr>
            <a:ln w="28575" cap="rnd">
              <a:solidFill>
                <a:schemeClr val="accent4">
                  <a:lumMod val="60000"/>
                </a:schemeClr>
              </a:solidFill>
              <a:prstDash val="sysDot"/>
              <a:round/>
            </a:ln>
            <a:effectLst/>
          </c:spPr>
          <c:marker>
            <c:symbol val="none"/>
          </c:marker>
          <c:xVal>
            <c:numRef>
              <c:f>Sheet1!$P$3:$P$4</c:f>
              <c:numCache>
                <c:formatCode>General</c:formatCode>
                <c:ptCount val="2"/>
                <c:pt idx="0">
                  <c:v>2</c:v>
                </c:pt>
                <c:pt idx="1">
                  <c:v>2</c:v>
                </c:pt>
              </c:numCache>
            </c:numRef>
          </c:xVal>
          <c:yVal>
            <c:numRef>
              <c:f>Sheet1!$Q$3:$Q$4</c:f>
              <c:numCache>
                <c:formatCode>General</c:formatCode>
                <c:ptCount val="2"/>
                <c:pt idx="0">
                  <c:v>0</c:v>
                </c:pt>
                <c:pt idx="1">
                  <c:v>64</c:v>
                </c:pt>
              </c:numCache>
            </c:numRef>
          </c:yVal>
          <c:smooth val="0"/>
          <c:extLst>
            <c:ext xmlns:c16="http://schemas.microsoft.com/office/drawing/2014/chart" uri="{C3380CC4-5D6E-409C-BE32-E72D297353CC}">
              <c16:uniqueId val="{0000000B-3C89-467C-AC2F-447CC1341A4C}"/>
            </c:ext>
          </c:extLst>
        </c:ser>
        <c:ser>
          <c:idx val="10"/>
          <c:order val="10"/>
          <c:spPr>
            <a:ln w="28575" cap="rnd">
              <a:solidFill>
                <a:schemeClr val="accent5">
                  <a:lumMod val="60000"/>
                </a:schemeClr>
              </a:solidFill>
              <a:prstDash val="sysDot"/>
              <a:round/>
            </a:ln>
            <a:effectLst/>
          </c:spPr>
          <c:marker>
            <c:symbol val="none"/>
          </c:marker>
          <c:xVal>
            <c:numRef>
              <c:f>Sheet1!$P$7:$P$8</c:f>
              <c:numCache>
                <c:formatCode>General</c:formatCode>
                <c:ptCount val="2"/>
                <c:pt idx="0">
                  <c:v>8</c:v>
                </c:pt>
                <c:pt idx="1">
                  <c:v>8</c:v>
                </c:pt>
              </c:numCache>
            </c:numRef>
          </c:xVal>
          <c:yVal>
            <c:numRef>
              <c:f>Sheet1!$Q$7:$Q$8</c:f>
              <c:numCache>
                <c:formatCode>General</c:formatCode>
                <c:ptCount val="2"/>
                <c:pt idx="0">
                  <c:v>0</c:v>
                </c:pt>
                <c:pt idx="1">
                  <c:v>256</c:v>
                </c:pt>
              </c:numCache>
            </c:numRef>
          </c:yVal>
          <c:smooth val="0"/>
          <c:extLst>
            <c:ext xmlns:c16="http://schemas.microsoft.com/office/drawing/2014/chart" uri="{C3380CC4-5D6E-409C-BE32-E72D297353CC}">
              <c16:uniqueId val="{0000000C-3C89-467C-AC2F-447CC1341A4C}"/>
            </c:ext>
          </c:extLst>
        </c:ser>
        <c:ser>
          <c:idx val="11"/>
          <c:order val="11"/>
          <c:spPr>
            <a:ln w="28575" cap="rnd">
              <a:solidFill>
                <a:schemeClr val="accent6">
                  <a:lumMod val="60000"/>
                </a:schemeClr>
              </a:solidFill>
              <a:prstDash val="sysDot"/>
              <a:round/>
            </a:ln>
            <a:effectLst/>
          </c:spPr>
          <c:marker>
            <c:symbol val="none"/>
          </c:marker>
          <c:xVal>
            <c:numRef>
              <c:f>Sheet1!$P$11:$P$12</c:f>
              <c:numCache>
                <c:formatCode>General</c:formatCode>
                <c:ptCount val="2"/>
                <c:pt idx="0">
                  <c:v>32</c:v>
                </c:pt>
                <c:pt idx="1">
                  <c:v>32</c:v>
                </c:pt>
              </c:numCache>
            </c:numRef>
          </c:xVal>
          <c:yVal>
            <c:numRef>
              <c:f>Sheet1!$Q$11:$Q$12</c:f>
              <c:numCache>
                <c:formatCode>General</c:formatCode>
                <c:ptCount val="2"/>
                <c:pt idx="0">
                  <c:v>0</c:v>
                </c:pt>
                <c:pt idx="1">
                  <c:v>1024</c:v>
                </c:pt>
              </c:numCache>
            </c:numRef>
          </c:yVal>
          <c:smooth val="0"/>
          <c:extLst>
            <c:ext xmlns:c16="http://schemas.microsoft.com/office/drawing/2014/chart" uri="{C3380CC4-5D6E-409C-BE32-E72D297353CC}">
              <c16:uniqueId val="{0000000D-3C89-467C-AC2F-447CC1341A4C}"/>
            </c:ext>
          </c:extLst>
        </c:ser>
        <c:ser>
          <c:idx val="12"/>
          <c:order val="12"/>
          <c:tx>
            <c:v>512-square</c:v>
          </c:tx>
          <c:spPr>
            <a:ln w="28575" cap="rnd">
              <a:solidFill>
                <a:schemeClr val="accent1">
                  <a:lumMod val="80000"/>
                  <a:lumOff val="20000"/>
                </a:schemeClr>
              </a:solidFill>
              <a:round/>
            </a:ln>
            <a:effectLst/>
          </c:spPr>
          <c:marker>
            <c:symbol val="circle"/>
            <c:size val="5"/>
            <c:spPr>
              <a:solidFill>
                <a:schemeClr val="accent1">
                  <a:lumMod val="80000"/>
                  <a:lumOff val="20000"/>
                </a:schemeClr>
              </a:solidFill>
              <a:ln w="9525">
                <a:solidFill>
                  <a:schemeClr val="accent1">
                    <a:lumMod val="80000"/>
                    <a:lumOff val="20000"/>
                  </a:schemeClr>
                </a:solidFill>
              </a:ln>
              <a:effectLst/>
            </c:spPr>
          </c:marker>
          <c:xVal>
            <c:numLit>
              <c:formatCode>General</c:formatCode>
              <c:ptCount val="1"/>
              <c:pt idx="0">
                <c:v>85.3</c:v>
              </c:pt>
            </c:numLit>
          </c:xVal>
          <c:yVal>
            <c:numLit>
              <c:formatCode>General</c:formatCode>
              <c:ptCount val="1"/>
              <c:pt idx="0">
                <c:v>930</c:v>
              </c:pt>
            </c:numLit>
          </c:yVal>
          <c:smooth val="0"/>
          <c:extLst>
            <c:ext xmlns:c16="http://schemas.microsoft.com/office/drawing/2014/chart" uri="{C3380CC4-5D6E-409C-BE32-E72D297353CC}">
              <c16:uniqueId val="{0000000E-3C89-467C-AC2F-447CC1341A4C}"/>
            </c:ext>
          </c:extLst>
        </c:ser>
        <c:dLbls>
          <c:showLegendKey val="0"/>
          <c:showVal val="0"/>
          <c:showCatName val="0"/>
          <c:showSerName val="0"/>
          <c:showPercent val="0"/>
          <c:showBubbleSize val="0"/>
        </c:dLbls>
        <c:axId val="673530232"/>
        <c:axId val="673530552"/>
      </c:scatterChart>
      <c:scatterChart>
        <c:scatterStyle val="smoothMarker"/>
        <c:varyColors val="0"/>
        <c:ser>
          <c:idx val="13"/>
          <c:order val="13"/>
          <c:tx>
            <c:v>SPSA-16</c:v>
          </c:tx>
          <c:spPr>
            <a:ln w="28575" cap="rnd">
              <a:solidFill>
                <a:schemeClr val="accent2">
                  <a:lumMod val="80000"/>
                  <a:lumOff val="20000"/>
                </a:schemeClr>
              </a:solidFill>
              <a:round/>
            </a:ln>
            <a:effectLst/>
          </c:spPr>
          <c:marker>
            <c:symbol val="diamond"/>
            <c:size val="7"/>
            <c:spPr>
              <a:solidFill>
                <a:schemeClr val="tx1"/>
              </a:solidFill>
              <a:ln w="9525">
                <a:solidFill>
                  <a:schemeClr val="tx1"/>
                </a:solidFill>
              </a:ln>
              <a:effectLst/>
            </c:spPr>
          </c:marker>
          <c:xVal>
            <c:numLit>
              <c:formatCode>General</c:formatCode>
              <c:ptCount val="1"/>
              <c:pt idx="0">
                <c:v>9</c:v>
              </c:pt>
            </c:numLit>
          </c:xVal>
          <c:yVal>
            <c:numLit>
              <c:formatCode>General</c:formatCode>
              <c:ptCount val="1"/>
              <c:pt idx="0">
                <c:v>575</c:v>
              </c:pt>
            </c:numLit>
          </c:yVal>
          <c:smooth val="1"/>
          <c:extLst>
            <c:ext xmlns:c16="http://schemas.microsoft.com/office/drawing/2014/chart" uri="{C3380CC4-5D6E-409C-BE32-E72D297353CC}">
              <c16:uniqueId val="{0000000F-3C89-467C-AC2F-447CC1341A4C}"/>
            </c:ext>
          </c:extLst>
        </c:ser>
        <c:ser>
          <c:idx val="14"/>
          <c:order val="14"/>
          <c:tx>
            <c:v>TPU-16</c:v>
          </c:tx>
          <c:spPr>
            <a:ln w="28575" cap="rnd">
              <a:solidFill>
                <a:schemeClr val="accent3">
                  <a:lumMod val="80000"/>
                  <a:lumOff val="20000"/>
                </a:schemeClr>
              </a:solidFill>
              <a:round/>
            </a:ln>
            <a:effectLst/>
          </c:spPr>
          <c:marker>
            <c:symbol val="triangle"/>
            <c:size val="7"/>
            <c:spPr>
              <a:solidFill>
                <a:schemeClr val="accent3">
                  <a:lumMod val="80000"/>
                  <a:lumOff val="20000"/>
                </a:schemeClr>
              </a:solidFill>
              <a:ln w="9525">
                <a:solidFill>
                  <a:schemeClr val="accent3">
                    <a:lumMod val="80000"/>
                    <a:lumOff val="20000"/>
                  </a:schemeClr>
                </a:solidFill>
              </a:ln>
              <a:effectLst/>
            </c:spPr>
          </c:marker>
          <c:xVal>
            <c:numLit>
              <c:formatCode>General</c:formatCode>
              <c:ptCount val="1"/>
              <c:pt idx="0">
                <c:v>9</c:v>
              </c:pt>
            </c:numLit>
          </c:xVal>
          <c:yVal>
            <c:numLit>
              <c:formatCode>General</c:formatCode>
              <c:ptCount val="1"/>
              <c:pt idx="0">
                <c:v>93</c:v>
              </c:pt>
            </c:numLit>
          </c:yVal>
          <c:smooth val="1"/>
          <c:extLst>
            <c:ext xmlns:c16="http://schemas.microsoft.com/office/drawing/2014/chart" uri="{C3380CC4-5D6E-409C-BE32-E72D297353CC}">
              <c16:uniqueId val="{00000010-3C89-467C-AC2F-447CC1341A4C}"/>
            </c:ext>
          </c:extLst>
        </c:ser>
        <c:ser>
          <c:idx val="15"/>
          <c:order val="15"/>
          <c:spPr>
            <a:ln w="28575" cap="rnd">
              <a:solidFill>
                <a:schemeClr val="accent4">
                  <a:lumMod val="80000"/>
                  <a:lumOff val="20000"/>
                </a:schemeClr>
              </a:solidFill>
              <a:round/>
            </a:ln>
            <a:effectLst/>
          </c:spPr>
          <c:marker>
            <c:symbol val="diamond"/>
            <c:size val="7"/>
            <c:spPr>
              <a:solidFill>
                <a:schemeClr val="tx1"/>
              </a:solidFill>
              <a:ln w="9525">
                <a:solidFill>
                  <a:schemeClr val="tx1"/>
                </a:solidFill>
              </a:ln>
              <a:effectLst/>
            </c:spPr>
          </c:marker>
          <c:xVal>
            <c:numLit>
              <c:formatCode>General</c:formatCode>
              <c:ptCount val="1"/>
              <c:pt idx="0">
                <c:v>46</c:v>
              </c:pt>
            </c:numLit>
          </c:xVal>
          <c:yVal>
            <c:numLit>
              <c:formatCode>General</c:formatCode>
              <c:ptCount val="1"/>
              <c:pt idx="0">
                <c:v>550</c:v>
              </c:pt>
            </c:numLit>
          </c:yVal>
          <c:smooth val="1"/>
          <c:extLst>
            <c:ext xmlns:c16="http://schemas.microsoft.com/office/drawing/2014/chart" uri="{C3380CC4-5D6E-409C-BE32-E72D297353CC}">
              <c16:uniqueId val="{00000011-3C89-467C-AC2F-447CC1341A4C}"/>
            </c:ext>
          </c:extLst>
        </c:ser>
        <c:ser>
          <c:idx val="16"/>
          <c:order val="16"/>
          <c:spPr>
            <a:ln w="28575" cap="rnd">
              <a:solidFill>
                <a:schemeClr val="accent5">
                  <a:lumMod val="80000"/>
                  <a:lumOff val="20000"/>
                </a:schemeClr>
              </a:solidFill>
              <a:round/>
            </a:ln>
            <a:effectLst/>
          </c:spPr>
          <c:marker>
            <c:symbol val="triangle"/>
            <c:size val="7"/>
            <c:spPr>
              <a:solidFill>
                <a:schemeClr val="accent3"/>
              </a:solidFill>
              <a:ln w="9525">
                <a:solidFill>
                  <a:schemeClr val="accent3"/>
                </a:solidFill>
              </a:ln>
              <a:effectLst/>
            </c:spPr>
          </c:marker>
          <c:xVal>
            <c:numLit>
              <c:formatCode>General</c:formatCode>
              <c:ptCount val="1"/>
              <c:pt idx="0">
                <c:v>46</c:v>
              </c:pt>
            </c:numLit>
          </c:xVal>
          <c:yVal>
            <c:numLit>
              <c:formatCode>General</c:formatCode>
              <c:ptCount val="1"/>
              <c:pt idx="0">
                <c:v>460</c:v>
              </c:pt>
            </c:numLit>
          </c:yVal>
          <c:smooth val="1"/>
          <c:extLst>
            <c:ext xmlns:c16="http://schemas.microsoft.com/office/drawing/2014/chart" uri="{C3380CC4-5D6E-409C-BE32-E72D297353CC}">
              <c16:uniqueId val="{00000012-3C89-467C-AC2F-447CC1341A4C}"/>
            </c:ext>
          </c:extLst>
        </c:ser>
        <c:ser>
          <c:idx val="17"/>
          <c:order val="17"/>
          <c:spPr>
            <a:ln w="28575" cap="rnd">
              <a:solidFill>
                <a:schemeClr val="accent6">
                  <a:lumMod val="80000"/>
                  <a:lumOff val="20000"/>
                </a:schemeClr>
              </a:solidFill>
              <a:round/>
            </a:ln>
            <a:effectLst/>
          </c:spPr>
          <c:marker>
            <c:symbol val="star"/>
            <c:size val="6"/>
            <c:spPr>
              <a:noFill/>
              <a:ln w="15875">
                <a:solidFill>
                  <a:schemeClr val="tx2"/>
                </a:solidFill>
              </a:ln>
              <a:effectLst/>
            </c:spPr>
          </c:marker>
          <c:xVal>
            <c:numLit>
              <c:formatCode>General</c:formatCode>
              <c:ptCount val="1"/>
              <c:pt idx="0">
                <c:v>46</c:v>
              </c:pt>
            </c:numLit>
          </c:xVal>
          <c:yVal>
            <c:numLit>
              <c:formatCode>General</c:formatCode>
              <c:ptCount val="1"/>
              <c:pt idx="0">
                <c:v>700</c:v>
              </c:pt>
            </c:numLit>
          </c:yVal>
          <c:smooth val="1"/>
          <c:extLst>
            <c:ext xmlns:c16="http://schemas.microsoft.com/office/drawing/2014/chart" uri="{C3380CC4-5D6E-409C-BE32-E72D297353CC}">
              <c16:uniqueId val="{00000013-3C89-467C-AC2F-447CC1341A4C}"/>
            </c:ext>
          </c:extLst>
        </c:ser>
        <c:ser>
          <c:idx val="18"/>
          <c:order val="18"/>
          <c:spPr>
            <a:ln w="28575" cap="rnd">
              <a:solidFill>
                <a:schemeClr val="accent1">
                  <a:lumMod val="80000"/>
                </a:schemeClr>
              </a:solidFill>
              <a:round/>
            </a:ln>
            <a:effectLst/>
          </c:spPr>
          <c:marker>
            <c:symbol val="star"/>
            <c:size val="6"/>
            <c:spPr>
              <a:solidFill>
                <a:schemeClr val="bg1"/>
              </a:solidFill>
              <a:ln w="15875">
                <a:solidFill>
                  <a:schemeClr val="tx2"/>
                </a:solidFill>
              </a:ln>
              <a:effectLst/>
            </c:spPr>
          </c:marker>
          <c:xVal>
            <c:numLit>
              <c:formatCode>General</c:formatCode>
              <c:ptCount val="1"/>
              <c:pt idx="0">
                <c:v>9</c:v>
              </c:pt>
            </c:numLit>
          </c:xVal>
          <c:yVal>
            <c:numLit>
              <c:formatCode>General</c:formatCode>
              <c:ptCount val="1"/>
              <c:pt idx="0">
                <c:v>500</c:v>
              </c:pt>
            </c:numLit>
          </c:yVal>
          <c:smooth val="1"/>
          <c:extLst>
            <c:ext xmlns:c16="http://schemas.microsoft.com/office/drawing/2014/chart" uri="{C3380CC4-5D6E-409C-BE32-E72D297353CC}">
              <c16:uniqueId val="{00000014-3C89-467C-AC2F-447CC1341A4C}"/>
            </c:ext>
          </c:extLst>
        </c:ser>
        <c:dLbls>
          <c:showLegendKey val="0"/>
          <c:showVal val="0"/>
          <c:showCatName val="0"/>
          <c:showSerName val="0"/>
          <c:showPercent val="0"/>
          <c:showBubbleSize val="0"/>
        </c:dLbls>
        <c:axId val="673530232"/>
        <c:axId val="673530552"/>
      </c:scatterChart>
      <c:valAx>
        <c:axId val="673530232"/>
        <c:scaling>
          <c:orientation val="minMax"/>
          <c:max val="96"/>
        </c:scaling>
        <c:delete val="0"/>
        <c:axPos val="b"/>
        <c:title>
          <c:tx>
            <c:rich>
              <a:bodyPr rot="0" spcFirstLastPara="1" vertOverflow="ellipsis" vert="horz" wrap="square" anchor="ctr" anchorCtr="1"/>
              <a:lstStyle/>
              <a:p>
                <a:pPr>
                  <a:defRPr sz="1000" b="1" i="0" u="none" strike="noStrike" kern="1200" baseline="0">
                    <a:solidFill>
                      <a:sysClr val="windowText" lastClr="000000"/>
                    </a:solidFill>
                    <a:latin typeface="+mn-lt"/>
                    <a:ea typeface="+mn-ea"/>
                    <a:cs typeface="+mn-cs"/>
                  </a:defRPr>
                </a:pPr>
                <a:r>
                  <a:rPr lang="en-US" altLang="zh-CN" b="1">
                    <a:solidFill>
                      <a:sysClr val="windowText" lastClr="000000"/>
                    </a:solidFill>
                  </a:rPr>
                  <a:t>Intensity   FLOP/Byte</a:t>
                </a:r>
                <a:endParaRPr lang="zh-CN" altLang="en-US" b="1">
                  <a:solidFill>
                    <a:sysClr val="windowText" lastClr="000000"/>
                  </a:solidFill>
                </a:endParaRPr>
              </a:p>
            </c:rich>
          </c:tx>
          <c:overlay val="0"/>
          <c:spPr>
            <a:noFill/>
            <a:ln>
              <a:noFill/>
            </a:ln>
            <a:effectLst/>
          </c:spPr>
          <c:txPr>
            <a:bodyPr rot="0" spcFirstLastPara="1" vertOverflow="ellipsis" vert="horz" wrap="square" anchor="ctr" anchorCtr="1"/>
            <a:lstStyle/>
            <a:p>
              <a:pPr>
                <a:defRPr sz="1000" b="1" i="0" u="none" strike="noStrike" kern="1200" baseline="0">
                  <a:solidFill>
                    <a:sysClr val="windowText" lastClr="000000"/>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1" i="0" u="none" strike="noStrike" kern="1200" baseline="0">
                <a:solidFill>
                  <a:sysClr val="windowText" lastClr="000000"/>
                </a:solidFill>
                <a:latin typeface="+mn-lt"/>
                <a:ea typeface="+mn-ea"/>
                <a:cs typeface="+mn-cs"/>
              </a:defRPr>
            </a:pPr>
            <a:endParaRPr lang="zh-CN"/>
          </a:p>
        </c:txPr>
        <c:crossAx val="673530552"/>
        <c:crosses val="autoZero"/>
        <c:crossBetween val="midCat"/>
        <c:majorUnit val="8"/>
      </c:valAx>
      <c:valAx>
        <c:axId val="673530552"/>
        <c:scaling>
          <c:orientation val="minMax"/>
        </c:scaling>
        <c:delete val="0"/>
        <c:axPos val="l"/>
        <c:title>
          <c:tx>
            <c:rich>
              <a:bodyPr rot="-5400000" spcFirstLastPara="1" vertOverflow="ellipsis" vert="horz" wrap="square" anchor="ctr" anchorCtr="1"/>
              <a:lstStyle/>
              <a:p>
                <a:pPr>
                  <a:defRPr sz="1000" b="1" i="0" u="none" strike="noStrike" kern="1200" baseline="0">
                    <a:solidFill>
                      <a:sysClr val="windowText" lastClr="000000"/>
                    </a:solidFill>
                    <a:latin typeface="+mn-lt"/>
                    <a:ea typeface="+mn-ea"/>
                    <a:cs typeface="+mn-cs"/>
                  </a:defRPr>
                </a:pPr>
                <a:r>
                  <a:rPr lang="en-US" altLang="zh-CN" b="1">
                    <a:solidFill>
                      <a:sysClr val="windowText" lastClr="000000"/>
                    </a:solidFill>
                  </a:rPr>
                  <a:t>GFLOP/s</a:t>
                </a:r>
                <a:endParaRPr lang="zh-CN" altLang="en-US" b="1">
                  <a:solidFill>
                    <a:sysClr val="windowText" lastClr="000000"/>
                  </a:solidFill>
                </a:endParaRPr>
              </a:p>
            </c:rich>
          </c:tx>
          <c:overlay val="0"/>
          <c:spPr>
            <a:noFill/>
            <a:ln>
              <a:noFill/>
            </a:ln>
            <a:effectLst/>
          </c:spPr>
          <c:txPr>
            <a:bodyPr rot="-5400000" spcFirstLastPara="1" vertOverflow="ellipsis" vert="horz" wrap="square" anchor="ctr" anchorCtr="1"/>
            <a:lstStyle/>
            <a:p>
              <a:pPr>
                <a:defRPr sz="1000" b="1" i="0" u="none" strike="noStrike" kern="1200" baseline="0">
                  <a:solidFill>
                    <a:sysClr val="windowText" lastClr="000000"/>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ysClr val="windowText" lastClr="000000"/>
                </a:solidFill>
                <a:latin typeface="+mn-lt"/>
                <a:ea typeface="+mn-ea"/>
                <a:cs typeface="+mn-cs"/>
              </a:defRPr>
            </a:pPr>
            <a:endParaRPr lang="zh-CN"/>
          </a:p>
        </c:txPr>
        <c:crossAx val="673530232"/>
        <c:crosses val="autoZero"/>
        <c:crossBetween val="midCat"/>
        <c:majorUnit val="128"/>
      </c:valAx>
      <c:spPr>
        <a:noFill/>
        <a:ln>
          <a:solidFill>
            <a:schemeClr val="tx1"/>
          </a:solidFill>
        </a:ln>
        <a:effectLst/>
      </c:spPr>
    </c:plotArea>
    <c:legend>
      <c:legendPos val="t"/>
      <c:legendEntry>
        <c:idx val="2"/>
        <c:delete val="1"/>
      </c:legendEntry>
      <c:legendEntry>
        <c:idx val="3"/>
        <c:delete val="1"/>
      </c:legendEntry>
      <c:legendEntry>
        <c:idx val="5"/>
        <c:delete val="1"/>
      </c:legendEntry>
      <c:legendEntry>
        <c:idx val="9"/>
        <c:delete val="1"/>
      </c:legendEntry>
      <c:legendEntry>
        <c:idx val="10"/>
        <c:delete val="1"/>
      </c:legendEntry>
      <c:legendEntry>
        <c:idx val="11"/>
        <c:delete val="1"/>
      </c:legendEntry>
      <c:legendEntry>
        <c:idx val="12"/>
        <c:delete val="1"/>
      </c:legendEntry>
      <c:legendEntry>
        <c:idx val="13"/>
        <c:delete val="1"/>
      </c:legendEntry>
      <c:legendEntry>
        <c:idx val="14"/>
        <c:delete val="1"/>
      </c:legendEntry>
      <c:legendEntry>
        <c:idx val="15"/>
        <c:delete val="1"/>
      </c:legendEntry>
      <c:legendEntry>
        <c:idx val="16"/>
        <c:delete val="1"/>
      </c:legendEntry>
      <c:legendEntry>
        <c:idx val="17"/>
        <c:delete val="1"/>
      </c:legendEntry>
      <c:legendEntry>
        <c:idx val="18"/>
        <c:delete val="1"/>
      </c:legendEntry>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solidFill>
      <a:schemeClr val="bg1"/>
    </a:solidFill>
    <a:ln w="9525" cap="flat" cmpd="sng" algn="ctr">
      <a:noFill/>
      <a:round/>
    </a:ln>
    <a:effectLst/>
  </c:spPr>
  <c:txPr>
    <a:bodyPr/>
    <a:lstStyle/>
    <a:p>
      <a:pPr>
        <a:defRPr/>
      </a:pPr>
      <a:endParaRPr lang="zh-CN"/>
    </a:p>
  </c:txPr>
  <c:externalData r:id="rId4">
    <c:autoUpdate val="0"/>
  </c:externalData>
  <c:userShapes r:id="rId5"/>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scatterChart>
        <c:scatterStyle val="lineMarker"/>
        <c:varyColors val="0"/>
        <c:ser>
          <c:idx val="0"/>
          <c:order val="0"/>
          <c:tx>
            <c:v>1-CORE</c:v>
          </c:tx>
          <c:spPr>
            <a:ln w="28575" cap="rnd">
              <a:solidFill>
                <a:schemeClr val="accent1"/>
              </a:solidFill>
              <a:round/>
            </a:ln>
            <a:effectLst/>
          </c:spPr>
          <c:marker>
            <c:symbol val="none"/>
          </c:marker>
          <c:xVal>
            <c:numRef>
              <c:f>Sheet1!$C$2:$C$4</c:f>
              <c:numCache>
                <c:formatCode>General</c:formatCode>
                <c:ptCount val="3"/>
                <c:pt idx="0">
                  <c:v>0</c:v>
                </c:pt>
                <c:pt idx="1">
                  <c:v>1</c:v>
                </c:pt>
                <c:pt idx="2">
                  <c:v>95</c:v>
                </c:pt>
              </c:numCache>
            </c:numRef>
          </c:xVal>
          <c:yVal>
            <c:numRef>
              <c:f>Sheet1!$D$2:$D$4</c:f>
              <c:numCache>
                <c:formatCode>General</c:formatCode>
                <c:ptCount val="3"/>
                <c:pt idx="0">
                  <c:v>0</c:v>
                </c:pt>
                <c:pt idx="1">
                  <c:v>64</c:v>
                </c:pt>
                <c:pt idx="2">
                  <c:v>64</c:v>
                </c:pt>
              </c:numCache>
            </c:numRef>
          </c:yVal>
          <c:smooth val="0"/>
          <c:extLst>
            <c:ext xmlns:c16="http://schemas.microsoft.com/office/drawing/2014/chart" uri="{C3380CC4-5D6E-409C-BE32-E72D297353CC}">
              <c16:uniqueId val="{00000000-90F2-40D1-9C92-2EAF445BBD49}"/>
            </c:ext>
          </c:extLst>
        </c:ser>
        <c:ser>
          <c:idx val="1"/>
          <c:order val="1"/>
          <c:tx>
            <c:v>4-CORE</c:v>
          </c:tx>
          <c:spPr>
            <a:ln w="28575" cap="rnd">
              <a:solidFill>
                <a:schemeClr val="accent2"/>
              </a:solidFill>
              <a:round/>
            </a:ln>
            <a:effectLst/>
          </c:spPr>
          <c:marker>
            <c:symbol val="none"/>
          </c:marker>
          <c:xVal>
            <c:numRef>
              <c:f>Sheet1!$C$6:$C$8</c:f>
              <c:numCache>
                <c:formatCode>General</c:formatCode>
                <c:ptCount val="3"/>
                <c:pt idx="0">
                  <c:v>0</c:v>
                </c:pt>
                <c:pt idx="1">
                  <c:v>4</c:v>
                </c:pt>
                <c:pt idx="2">
                  <c:v>95</c:v>
                </c:pt>
              </c:numCache>
            </c:numRef>
          </c:xVal>
          <c:yVal>
            <c:numRef>
              <c:f>Sheet1!$D$6:$D$8</c:f>
              <c:numCache>
                <c:formatCode>General</c:formatCode>
                <c:ptCount val="3"/>
                <c:pt idx="0">
                  <c:v>0</c:v>
                </c:pt>
                <c:pt idx="1">
                  <c:v>256</c:v>
                </c:pt>
                <c:pt idx="2">
                  <c:v>256</c:v>
                </c:pt>
              </c:numCache>
            </c:numRef>
          </c:yVal>
          <c:smooth val="0"/>
          <c:extLst>
            <c:ext xmlns:c16="http://schemas.microsoft.com/office/drawing/2014/chart" uri="{C3380CC4-5D6E-409C-BE32-E72D297353CC}">
              <c16:uniqueId val="{00000001-90F2-40D1-9C92-2EAF445BBD49}"/>
            </c:ext>
          </c:extLst>
        </c:ser>
        <c:ser>
          <c:idx val="2"/>
          <c:order val="2"/>
          <c:tx>
            <c:v> </c:v>
          </c:tx>
          <c:spPr>
            <a:ln w="28575" cap="rnd">
              <a:solidFill>
                <a:schemeClr val="accent1">
                  <a:lumMod val="75000"/>
                </a:schemeClr>
              </a:solidFill>
              <a:round/>
            </a:ln>
            <a:effectLst/>
          </c:spPr>
          <c:marker>
            <c:symbol val="none"/>
          </c:marker>
          <c:dPt>
            <c:idx val="1"/>
            <c:marker>
              <c:symbol val="none"/>
            </c:marker>
            <c:bubble3D val="0"/>
            <c:spPr>
              <a:ln w="28575" cap="rnd">
                <a:solidFill>
                  <a:schemeClr val="accent1">
                    <a:lumMod val="75000"/>
                  </a:schemeClr>
                </a:solidFill>
                <a:prstDash val="sysDot"/>
                <a:round/>
              </a:ln>
              <a:effectLst/>
            </c:spPr>
            <c:extLst>
              <c:ext xmlns:c16="http://schemas.microsoft.com/office/drawing/2014/chart" uri="{C3380CC4-5D6E-409C-BE32-E72D297353CC}">
                <c16:uniqueId val="{00000003-90F2-40D1-9C92-2EAF445BBD49}"/>
              </c:ext>
            </c:extLst>
          </c:dPt>
          <c:xVal>
            <c:numRef>
              <c:f>Sheet1!$G$3:$G$4</c:f>
              <c:numCache>
                <c:formatCode>General</c:formatCode>
                <c:ptCount val="2"/>
                <c:pt idx="0">
                  <c:v>1</c:v>
                </c:pt>
                <c:pt idx="1">
                  <c:v>1</c:v>
                </c:pt>
              </c:numCache>
            </c:numRef>
          </c:xVal>
          <c:yVal>
            <c:numRef>
              <c:f>Sheet1!$H$3:$H$4</c:f>
              <c:numCache>
                <c:formatCode>General</c:formatCode>
                <c:ptCount val="2"/>
                <c:pt idx="0">
                  <c:v>0</c:v>
                </c:pt>
                <c:pt idx="1">
                  <c:v>64</c:v>
                </c:pt>
              </c:numCache>
            </c:numRef>
          </c:yVal>
          <c:smooth val="0"/>
          <c:extLst>
            <c:ext xmlns:c16="http://schemas.microsoft.com/office/drawing/2014/chart" uri="{C3380CC4-5D6E-409C-BE32-E72D297353CC}">
              <c16:uniqueId val="{00000004-90F2-40D1-9C92-2EAF445BBD49}"/>
            </c:ext>
          </c:extLst>
        </c:ser>
        <c:ser>
          <c:idx val="3"/>
          <c:order val="3"/>
          <c:spPr>
            <a:ln w="28575" cap="rnd">
              <a:solidFill>
                <a:schemeClr val="accent2">
                  <a:lumMod val="60000"/>
                  <a:lumOff val="40000"/>
                </a:schemeClr>
              </a:solidFill>
              <a:prstDash val="sysDot"/>
              <a:round/>
            </a:ln>
            <a:effectLst/>
          </c:spPr>
          <c:marker>
            <c:symbol val="none"/>
          </c:marker>
          <c:xVal>
            <c:numRef>
              <c:f>Sheet1!$G$7:$G$8</c:f>
              <c:numCache>
                <c:formatCode>General</c:formatCode>
                <c:ptCount val="2"/>
                <c:pt idx="0">
                  <c:v>4</c:v>
                </c:pt>
                <c:pt idx="1">
                  <c:v>4</c:v>
                </c:pt>
              </c:numCache>
            </c:numRef>
          </c:xVal>
          <c:yVal>
            <c:numRef>
              <c:f>Sheet1!$H$7:$H$8</c:f>
              <c:numCache>
                <c:formatCode>General</c:formatCode>
                <c:ptCount val="2"/>
                <c:pt idx="0">
                  <c:v>0</c:v>
                </c:pt>
                <c:pt idx="1">
                  <c:v>256</c:v>
                </c:pt>
              </c:numCache>
            </c:numRef>
          </c:yVal>
          <c:smooth val="0"/>
          <c:extLst>
            <c:ext xmlns:c16="http://schemas.microsoft.com/office/drawing/2014/chart" uri="{C3380CC4-5D6E-409C-BE32-E72D297353CC}">
              <c16:uniqueId val="{00000005-90F2-40D1-9C92-2EAF445BBD49}"/>
            </c:ext>
          </c:extLst>
        </c:ser>
        <c:ser>
          <c:idx val="4"/>
          <c:order val="4"/>
          <c:tx>
            <c:v>16-CORE</c:v>
          </c:tx>
          <c:spPr>
            <a:ln w="28575" cap="rnd">
              <a:solidFill>
                <a:schemeClr val="accent6"/>
              </a:solidFill>
              <a:round/>
            </a:ln>
            <a:effectLst/>
          </c:spPr>
          <c:marker>
            <c:symbol val="none"/>
          </c:marker>
          <c:xVal>
            <c:numRef>
              <c:f>Sheet1!$C$10:$C$12</c:f>
              <c:numCache>
                <c:formatCode>General</c:formatCode>
                <c:ptCount val="3"/>
                <c:pt idx="0">
                  <c:v>0</c:v>
                </c:pt>
                <c:pt idx="1">
                  <c:v>16</c:v>
                </c:pt>
                <c:pt idx="2">
                  <c:v>95</c:v>
                </c:pt>
              </c:numCache>
            </c:numRef>
          </c:xVal>
          <c:yVal>
            <c:numRef>
              <c:f>Sheet1!$D$10:$D$12</c:f>
              <c:numCache>
                <c:formatCode>General</c:formatCode>
                <c:ptCount val="3"/>
                <c:pt idx="0">
                  <c:v>0</c:v>
                </c:pt>
                <c:pt idx="1">
                  <c:v>1024</c:v>
                </c:pt>
                <c:pt idx="2">
                  <c:v>1024</c:v>
                </c:pt>
              </c:numCache>
            </c:numRef>
          </c:yVal>
          <c:smooth val="0"/>
          <c:extLst>
            <c:ext xmlns:c16="http://schemas.microsoft.com/office/drawing/2014/chart" uri="{C3380CC4-5D6E-409C-BE32-E72D297353CC}">
              <c16:uniqueId val="{00000006-90F2-40D1-9C92-2EAF445BBD49}"/>
            </c:ext>
          </c:extLst>
        </c:ser>
        <c:ser>
          <c:idx val="5"/>
          <c:order val="5"/>
          <c:spPr>
            <a:ln w="28575" cap="rnd">
              <a:solidFill>
                <a:schemeClr val="accent6"/>
              </a:solidFill>
              <a:prstDash val="sysDot"/>
              <a:round/>
            </a:ln>
            <a:effectLst/>
          </c:spPr>
          <c:marker>
            <c:symbol val="none"/>
          </c:marker>
          <c:xVal>
            <c:numRef>
              <c:f>Sheet1!$G$11:$G$12</c:f>
              <c:numCache>
                <c:formatCode>General</c:formatCode>
                <c:ptCount val="2"/>
                <c:pt idx="0">
                  <c:v>16</c:v>
                </c:pt>
                <c:pt idx="1">
                  <c:v>16</c:v>
                </c:pt>
              </c:numCache>
            </c:numRef>
          </c:xVal>
          <c:yVal>
            <c:numRef>
              <c:f>Sheet1!$H$11:$H$12</c:f>
              <c:numCache>
                <c:formatCode>General</c:formatCode>
                <c:ptCount val="2"/>
                <c:pt idx="0">
                  <c:v>0</c:v>
                </c:pt>
                <c:pt idx="1">
                  <c:v>1024</c:v>
                </c:pt>
              </c:numCache>
            </c:numRef>
          </c:yVal>
          <c:smooth val="0"/>
          <c:extLst>
            <c:ext xmlns:c16="http://schemas.microsoft.com/office/drawing/2014/chart" uri="{C3380CC4-5D6E-409C-BE32-E72D297353CC}">
              <c16:uniqueId val="{00000007-90F2-40D1-9C92-2EAF445BBD49}"/>
            </c:ext>
          </c:extLst>
        </c:ser>
        <c:ser>
          <c:idx val="6"/>
          <c:order val="6"/>
          <c:tx>
            <c:v>1-CORE-HALF</c:v>
          </c:tx>
          <c:spPr>
            <a:ln w="28575" cap="rnd">
              <a:solidFill>
                <a:schemeClr val="accent1">
                  <a:lumMod val="60000"/>
                </a:schemeClr>
              </a:solidFill>
              <a:round/>
            </a:ln>
            <a:effectLst/>
          </c:spPr>
          <c:marker>
            <c:symbol val="none"/>
          </c:marker>
          <c:xVal>
            <c:numRef>
              <c:f>Sheet1!$L$2:$L$4</c:f>
              <c:numCache>
                <c:formatCode>General</c:formatCode>
                <c:ptCount val="3"/>
                <c:pt idx="0">
                  <c:v>0</c:v>
                </c:pt>
                <c:pt idx="1">
                  <c:v>2</c:v>
                </c:pt>
                <c:pt idx="2">
                  <c:v>95</c:v>
                </c:pt>
              </c:numCache>
            </c:numRef>
          </c:xVal>
          <c:yVal>
            <c:numRef>
              <c:f>Sheet1!$M$2:$M$4</c:f>
              <c:numCache>
                <c:formatCode>General</c:formatCode>
                <c:ptCount val="3"/>
                <c:pt idx="0">
                  <c:v>0</c:v>
                </c:pt>
                <c:pt idx="1">
                  <c:v>64</c:v>
                </c:pt>
                <c:pt idx="2">
                  <c:v>64</c:v>
                </c:pt>
              </c:numCache>
            </c:numRef>
          </c:yVal>
          <c:smooth val="0"/>
          <c:extLst>
            <c:ext xmlns:c16="http://schemas.microsoft.com/office/drawing/2014/chart" uri="{C3380CC4-5D6E-409C-BE32-E72D297353CC}">
              <c16:uniqueId val="{00000008-90F2-40D1-9C92-2EAF445BBD49}"/>
            </c:ext>
          </c:extLst>
        </c:ser>
        <c:ser>
          <c:idx val="7"/>
          <c:order val="7"/>
          <c:tx>
            <c:v>4-CORE-HALF</c:v>
          </c:tx>
          <c:spPr>
            <a:ln w="28575" cap="rnd">
              <a:solidFill>
                <a:schemeClr val="accent2">
                  <a:lumMod val="60000"/>
                </a:schemeClr>
              </a:solidFill>
              <a:round/>
            </a:ln>
            <a:effectLst/>
          </c:spPr>
          <c:marker>
            <c:symbol val="none"/>
          </c:marker>
          <c:xVal>
            <c:numRef>
              <c:f>Sheet1!$L$6:$L$8</c:f>
              <c:numCache>
                <c:formatCode>General</c:formatCode>
                <c:ptCount val="3"/>
                <c:pt idx="0">
                  <c:v>0</c:v>
                </c:pt>
                <c:pt idx="1">
                  <c:v>8</c:v>
                </c:pt>
                <c:pt idx="2">
                  <c:v>95</c:v>
                </c:pt>
              </c:numCache>
            </c:numRef>
          </c:xVal>
          <c:yVal>
            <c:numRef>
              <c:f>Sheet1!$M$6:$M$8</c:f>
              <c:numCache>
                <c:formatCode>General</c:formatCode>
                <c:ptCount val="3"/>
                <c:pt idx="0">
                  <c:v>0</c:v>
                </c:pt>
                <c:pt idx="1">
                  <c:v>256</c:v>
                </c:pt>
                <c:pt idx="2">
                  <c:v>256</c:v>
                </c:pt>
              </c:numCache>
            </c:numRef>
          </c:yVal>
          <c:smooth val="0"/>
          <c:extLst>
            <c:ext xmlns:c16="http://schemas.microsoft.com/office/drawing/2014/chart" uri="{C3380CC4-5D6E-409C-BE32-E72D297353CC}">
              <c16:uniqueId val="{00000009-90F2-40D1-9C92-2EAF445BBD49}"/>
            </c:ext>
          </c:extLst>
        </c:ser>
        <c:ser>
          <c:idx val="8"/>
          <c:order val="8"/>
          <c:tx>
            <c:v>16-CORE-HALF</c:v>
          </c:tx>
          <c:spPr>
            <a:ln w="28575" cap="rnd">
              <a:solidFill>
                <a:schemeClr val="accent6">
                  <a:lumMod val="50000"/>
                </a:schemeClr>
              </a:solidFill>
              <a:round/>
            </a:ln>
            <a:effectLst/>
          </c:spPr>
          <c:marker>
            <c:symbol val="none"/>
          </c:marker>
          <c:xVal>
            <c:numRef>
              <c:f>Sheet1!$L$10:$L$12</c:f>
              <c:numCache>
                <c:formatCode>General</c:formatCode>
                <c:ptCount val="3"/>
                <c:pt idx="0">
                  <c:v>0</c:v>
                </c:pt>
                <c:pt idx="1">
                  <c:v>32</c:v>
                </c:pt>
                <c:pt idx="2">
                  <c:v>95</c:v>
                </c:pt>
              </c:numCache>
            </c:numRef>
          </c:xVal>
          <c:yVal>
            <c:numRef>
              <c:f>Sheet1!$M$10:$M$12</c:f>
              <c:numCache>
                <c:formatCode>General</c:formatCode>
                <c:ptCount val="3"/>
                <c:pt idx="0">
                  <c:v>0</c:v>
                </c:pt>
                <c:pt idx="1">
                  <c:v>1024</c:v>
                </c:pt>
                <c:pt idx="2">
                  <c:v>1024</c:v>
                </c:pt>
              </c:numCache>
            </c:numRef>
          </c:yVal>
          <c:smooth val="0"/>
          <c:extLst>
            <c:ext xmlns:c16="http://schemas.microsoft.com/office/drawing/2014/chart" uri="{C3380CC4-5D6E-409C-BE32-E72D297353CC}">
              <c16:uniqueId val="{0000000A-90F2-40D1-9C92-2EAF445BBD49}"/>
            </c:ext>
          </c:extLst>
        </c:ser>
        <c:ser>
          <c:idx val="9"/>
          <c:order val="9"/>
          <c:spPr>
            <a:ln w="28575" cap="rnd">
              <a:solidFill>
                <a:schemeClr val="accent4">
                  <a:lumMod val="60000"/>
                </a:schemeClr>
              </a:solidFill>
              <a:prstDash val="sysDot"/>
              <a:round/>
            </a:ln>
            <a:effectLst/>
          </c:spPr>
          <c:marker>
            <c:symbol val="none"/>
          </c:marker>
          <c:xVal>
            <c:numRef>
              <c:f>Sheet1!$P$3:$P$4</c:f>
              <c:numCache>
                <c:formatCode>General</c:formatCode>
                <c:ptCount val="2"/>
                <c:pt idx="0">
                  <c:v>2</c:v>
                </c:pt>
                <c:pt idx="1">
                  <c:v>2</c:v>
                </c:pt>
              </c:numCache>
            </c:numRef>
          </c:xVal>
          <c:yVal>
            <c:numRef>
              <c:f>Sheet1!$Q$3:$Q$4</c:f>
              <c:numCache>
                <c:formatCode>General</c:formatCode>
                <c:ptCount val="2"/>
                <c:pt idx="0">
                  <c:v>0</c:v>
                </c:pt>
                <c:pt idx="1">
                  <c:v>64</c:v>
                </c:pt>
              </c:numCache>
            </c:numRef>
          </c:yVal>
          <c:smooth val="0"/>
          <c:extLst>
            <c:ext xmlns:c16="http://schemas.microsoft.com/office/drawing/2014/chart" uri="{C3380CC4-5D6E-409C-BE32-E72D297353CC}">
              <c16:uniqueId val="{0000000B-90F2-40D1-9C92-2EAF445BBD49}"/>
            </c:ext>
          </c:extLst>
        </c:ser>
        <c:ser>
          <c:idx val="10"/>
          <c:order val="10"/>
          <c:spPr>
            <a:ln w="28575" cap="rnd">
              <a:solidFill>
                <a:schemeClr val="accent5">
                  <a:lumMod val="60000"/>
                </a:schemeClr>
              </a:solidFill>
              <a:prstDash val="sysDot"/>
              <a:round/>
            </a:ln>
            <a:effectLst/>
          </c:spPr>
          <c:marker>
            <c:symbol val="none"/>
          </c:marker>
          <c:xVal>
            <c:numRef>
              <c:f>Sheet1!$P$7:$P$8</c:f>
              <c:numCache>
                <c:formatCode>General</c:formatCode>
                <c:ptCount val="2"/>
                <c:pt idx="0">
                  <c:v>8</c:v>
                </c:pt>
                <c:pt idx="1">
                  <c:v>8</c:v>
                </c:pt>
              </c:numCache>
            </c:numRef>
          </c:xVal>
          <c:yVal>
            <c:numRef>
              <c:f>Sheet1!$Q$7:$Q$8</c:f>
              <c:numCache>
                <c:formatCode>General</c:formatCode>
                <c:ptCount val="2"/>
                <c:pt idx="0">
                  <c:v>0</c:v>
                </c:pt>
                <c:pt idx="1">
                  <c:v>256</c:v>
                </c:pt>
              </c:numCache>
            </c:numRef>
          </c:yVal>
          <c:smooth val="0"/>
          <c:extLst>
            <c:ext xmlns:c16="http://schemas.microsoft.com/office/drawing/2014/chart" uri="{C3380CC4-5D6E-409C-BE32-E72D297353CC}">
              <c16:uniqueId val="{0000000C-90F2-40D1-9C92-2EAF445BBD49}"/>
            </c:ext>
          </c:extLst>
        </c:ser>
        <c:ser>
          <c:idx val="11"/>
          <c:order val="11"/>
          <c:spPr>
            <a:ln w="28575" cap="rnd">
              <a:solidFill>
                <a:schemeClr val="accent6">
                  <a:lumMod val="60000"/>
                </a:schemeClr>
              </a:solidFill>
              <a:prstDash val="sysDot"/>
              <a:round/>
            </a:ln>
            <a:effectLst/>
          </c:spPr>
          <c:marker>
            <c:symbol val="none"/>
          </c:marker>
          <c:xVal>
            <c:numRef>
              <c:f>Sheet1!$P$11:$P$12</c:f>
              <c:numCache>
                <c:formatCode>General</c:formatCode>
                <c:ptCount val="2"/>
                <c:pt idx="0">
                  <c:v>32</c:v>
                </c:pt>
                <c:pt idx="1">
                  <c:v>32</c:v>
                </c:pt>
              </c:numCache>
            </c:numRef>
          </c:xVal>
          <c:yVal>
            <c:numRef>
              <c:f>Sheet1!$Q$11:$Q$12</c:f>
              <c:numCache>
                <c:formatCode>General</c:formatCode>
                <c:ptCount val="2"/>
                <c:pt idx="0">
                  <c:v>0</c:v>
                </c:pt>
                <c:pt idx="1">
                  <c:v>1024</c:v>
                </c:pt>
              </c:numCache>
            </c:numRef>
          </c:yVal>
          <c:smooth val="0"/>
          <c:extLst>
            <c:ext xmlns:c16="http://schemas.microsoft.com/office/drawing/2014/chart" uri="{C3380CC4-5D6E-409C-BE32-E72D297353CC}">
              <c16:uniqueId val="{0000000D-90F2-40D1-9C92-2EAF445BBD49}"/>
            </c:ext>
          </c:extLst>
        </c:ser>
        <c:ser>
          <c:idx val="12"/>
          <c:order val="12"/>
          <c:tx>
            <c:v>512-square</c:v>
          </c:tx>
          <c:spPr>
            <a:ln w="28575" cap="rnd">
              <a:solidFill>
                <a:schemeClr val="accent1">
                  <a:lumMod val="80000"/>
                  <a:lumOff val="20000"/>
                </a:schemeClr>
              </a:solidFill>
              <a:round/>
            </a:ln>
            <a:effectLst/>
          </c:spPr>
          <c:marker>
            <c:symbol val="circle"/>
            <c:size val="5"/>
            <c:spPr>
              <a:solidFill>
                <a:schemeClr val="accent1">
                  <a:lumMod val="80000"/>
                  <a:lumOff val="20000"/>
                </a:schemeClr>
              </a:solidFill>
              <a:ln w="9525">
                <a:solidFill>
                  <a:schemeClr val="accent1">
                    <a:lumMod val="80000"/>
                    <a:lumOff val="20000"/>
                  </a:schemeClr>
                </a:solidFill>
              </a:ln>
              <a:effectLst/>
            </c:spPr>
          </c:marker>
          <c:xVal>
            <c:numLit>
              <c:formatCode>General</c:formatCode>
              <c:ptCount val="1"/>
              <c:pt idx="0">
                <c:v>85.3</c:v>
              </c:pt>
            </c:numLit>
          </c:xVal>
          <c:yVal>
            <c:numLit>
              <c:formatCode>General</c:formatCode>
              <c:ptCount val="1"/>
              <c:pt idx="0">
                <c:v>930</c:v>
              </c:pt>
            </c:numLit>
          </c:yVal>
          <c:smooth val="0"/>
          <c:extLst>
            <c:ext xmlns:c16="http://schemas.microsoft.com/office/drawing/2014/chart" uri="{C3380CC4-5D6E-409C-BE32-E72D297353CC}">
              <c16:uniqueId val="{0000000E-90F2-40D1-9C92-2EAF445BBD49}"/>
            </c:ext>
          </c:extLst>
        </c:ser>
        <c:dLbls>
          <c:showLegendKey val="0"/>
          <c:showVal val="0"/>
          <c:showCatName val="0"/>
          <c:showSerName val="0"/>
          <c:showPercent val="0"/>
          <c:showBubbleSize val="0"/>
        </c:dLbls>
        <c:axId val="673530232"/>
        <c:axId val="673530552"/>
      </c:scatterChart>
      <c:valAx>
        <c:axId val="673530232"/>
        <c:scaling>
          <c:orientation val="minMax"/>
          <c:max val="96"/>
        </c:scaling>
        <c:delete val="0"/>
        <c:axPos val="b"/>
        <c:title>
          <c:tx>
            <c:rich>
              <a:bodyPr rot="0" spcFirstLastPara="1" vertOverflow="ellipsis" vert="horz" wrap="square" anchor="ctr" anchorCtr="1"/>
              <a:lstStyle/>
              <a:p>
                <a:pPr>
                  <a:defRPr sz="1000" b="1" i="0" u="none" strike="noStrike" kern="1200" baseline="0">
                    <a:solidFill>
                      <a:sysClr val="windowText" lastClr="000000"/>
                    </a:solidFill>
                    <a:latin typeface="+mn-lt"/>
                    <a:ea typeface="+mn-ea"/>
                    <a:cs typeface="+mn-cs"/>
                  </a:defRPr>
                </a:pPr>
                <a:r>
                  <a:rPr lang="en-US" altLang="zh-CN" b="1">
                    <a:solidFill>
                      <a:sysClr val="windowText" lastClr="000000"/>
                    </a:solidFill>
                  </a:rPr>
                  <a:t>Intensity   FLOP/Byte</a:t>
                </a:r>
                <a:endParaRPr lang="zh-CN" altLang="en-US" b="1">
                  <a:solidFill>
                    <a:sysClr val="windowText" lastClr="000000"/>
                  </a:solidFill>
                </a:endParaRPr>
              </a:p>
            </c:rich>
          </c:tx>
          <c:overlay val="0"/>
          <c:spPr>
            <a:noFill/>
            <a:ln>
              <a:noFill/>
            </a:ln>
            <a:effectLst/>
          </c:spPr>
          <c:txPr>
            <a:bodyPr rot="0" spcFirstLastPara="1" vertOverflow="ellipsis" vert="horz" wrap="square" anchor="ctr" anchorCtr="1"/>
            <a:lstStyle/>
            <a:p>
              <a:pPr>
                <a:defRPr sz="1000" b="1" i="0" u="none" strike="noStrike" kern="1200" baseline="0">
                  <a:solidFill>
                    <a:sysClr val="windowText" lastClr="000000"/>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1" i="0" u="none" strike="noStrike" kern="1200" baseline="0">
                <a:solidFill>
                  <a:sysClr val="windowText" lastClr="000000"/>
                </a:solidFill>
                <a:latin typeface="+mn-lt"/>
                <a:ea typeface="+mn-ea"/>
                <a:cs typeface="+mn-cs"/>
              </a:defRPr>
            </a:pPr>
            <a:endParaRPr lang="zh-CN"/>
          </a:p>
        </c:txPr>
        <c:crossAx val="673530552"/>
        <c:crosses val="autoZero"/>
        <c:crossBetween val="midCat"/>
        <c:majorUnit val="8"/>
      </c:valAx>
      <c:valAx>
        <c:axId val="673530552"/>
        <c:scaling>
          <c:orientation val="minMax"/>
        </c:scaling>
        <c:delete val="0"/>
        <c:axPos val="l"/>
        <c:title>
          <c:tx>
            <c:rich>
              <a:bodyPr rot="-5400000" spcFirstLastPara="1" vertOverflow="ellipsis" vert="horz" wrap="square" anchor="ctr" anchorCtr="1"/>
              <a:lstStyle/>
              <a:p>
                <a:pPr>
                  <a:defRPr sz="1000" b="1" i="0" u="none" strike="noStrike" kern="1200" baseline="0">
                    <a:solidFill>
                      <a:sysClr val="windowText" lastClr="000000"/>
                    </a:solidFill>
                    <a:latin typeface="+mn-lt"/>
                    <a:ea typeface="+mn-ea"/>
                    <a:cs typeface="+mn-cs"/>
                  </a:defRPr>
                </a:pPr>
                <a:r>
                  <a:rPr lang="en-US" altLang="zh-CN" b="1">
                    <a:solidFill>
                      <a:sysClr val="windowText" lastClr="000000"/>
                    </a:solidFill>
                  </a:rPr>
                  <a:t>GFLOP/s</a:t>
                </a:r>
                <a:endParaRPr lang="zh-CN" altLang="en-US" b="1">
                  <a:solidFill>
                    <a:sysClr val="windowText" lastClr="000000"/>
                  </a:solidFill>
                </a:endParaRPr>
              </a:p>
            </c:rich>
          </c:tx>
          <c:overlay val="0"/>
          <c:spPr>
            <a:noFill/>
            <a:ln>
              <a:noFill/>
            </a:ln>
            <a:effectLst/>
          </c:spPr>
          <c:txPr>
            <a:bodyPr rot="-5400000" spcFirstLastPara="1" vertOverflow="ellipsis" vert="horz" wrap="square" anchor="ctr" anchorCtr="1"/>
            <a:lstStyle/>
            <a:p>
              <a:pPr>
                <a:defRPr sz="1000" b="1" i="0" u="none" strike="noStrike" kern="1200" baseline="0">
                  <a:solidFill>
                    <a:sysClr val="windowText" lastClr="000000"/>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ysClr val="windowText" lastClr="000000"/>
                </a:solidFill>
                <a:latin typeface="+mn-lt"/>
                <a:ea typeface="+mn-ea"/>
                <a:cs typeface="+mn-cs"/>
              </a:defRPr>
            </a:pPr>
            <a:endParaRPr lang="zh-CN"/>
          </a:p>
        </c:txPr>
        <c:crossAx val="673530232"/>
        <c:crosses val="autoZero"/>
        <c:crossBetween val="midCat"/>
        <c:majorUnit val="128"/>
      </c:valAx>
      <c:spPr>
        <a:noFill/>
        <a:ln>
          <a:solidFill>
            <a:schemeClr val="tx1"/>
          </a:solidFill>
        </a:ln>
        <a:effectLst/>
      </c:spPr>
    </c:plotArea>
    <c:legend>
      <c:legendPos val="t"/>
      <c:legendEntry>
        <c:idx val="2"/>
        <c:delete val="1"/>
      </c:legendEntry>
      <c:legendEntry>
        <c:idx val="3"/>
        <c:delete val="1"/>
      </c:legendEntry>
      <c:legendEntry>
        <c:idx val="5"/>
        <c:delete val="1"/>
      </c:legendEntry>
      <c:legendEntry>
        <c:idx val="9"/>
        <c:delete val="1"/>
      </c:legendEntry>
      <c:legendEntry>
        <c:idx val="10"/>
        <c:delete val="1"/>
      </c:legendEntry>
      <c:legendEntry>
        <c:idx val="11"/>
        <c:delete val="1"/>
      </c:legendEntry>
      <c:legendEntry>
        <c:idx val="12"/>
        <c:delete val="1"/>
      </c:legendEntry>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solidFill>
      <a:schemeClr val="bg1"/>
    </a:solidFill>
    <a:ln w="9525" cap="flat" cmpd="sng" algn="ctr">
      <a:noFill/>
      <a:round/>
    </a:ln>
    <a:effectLst/>
  </c:spPr>
  <c:txPr>
    <a:bodyPr/>
    <a:lstStyle/>
    <a:p>
      <a:pPr>
        <a:defRPr/>
      </a:pPr>
      <a:endParaRPr lang="zh-CN"/>
    </a:p>
  </c:txPr>
  <c:externalData r:id="rId4">
    <c:autoUpdate val="0"/>
  </c:externalData>
  <c:userShapes r:id="rId5"/>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0.18313</cdr:x>
      <cdr:y>0.35832</cdr:y>
    </cdr:from>
    <cdr:to>
      <cdr:x>0.33287</cdr:x>
      <cdr:y>0.44746</cdr:y>
    </cdr:to>
    <cdr:sp macro="" textlink="">
      <cdr:nvSpPr>
        <cdr:cNvPr id="2" name="文本框 1">
          <a:extLst xmlns:a="http://schemas.openxmlformats.org/drawingml/2006/main">
            <a:ext uri="{FF2B5EF4-FFF2-40B4-BE49-F238E27FC236}">
              <a16:creationId xmlns:a16="http://schemas.microsoft.com/office/drawing/2014/main" id="{511D7924-8CD6-48F8-ACD2-E6CB2CEC9F3E}"/>
            </a:ext>
          </a:extLst>
        </cdr:cNvPr>
        <cdr:cNvSpPr txBox="1"/>
      </cdr:nvSpPr>
      <cdr:spPr>
        <a:xfrm xmlns:a="http://schemas.openxmlformats.org/drawingml/2006/main">
          <a:off x="801696" y="1177994"/>
          <a:ext cx="655526" cy="293077"/>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altLang="zh-CN" sz="1100" b="1"/>
            <a:t>64 GB/s</a:t>
          </a:r>
          <a:endParaRPr lang="zh-CN" altLang="en-US" sz="1100" b="1"/>
        </a:p>
      </cdr:txBody>
    </cdr:sp>
  </cdr:relSizeAnchor>
  <cdr:relSizeAnchor xmlns:cdr="http://schemas.openxmlformats.org/drawingml/2006/chartDrawing">
    <cdr:from>
      <cdr:x>0.41159</cdr:x>
      <cdr:y>0.47198</cdr:y>
    </cdr:from>
    <cdr:to>
      <cdr:x>0.56134</cdr:x>
      <cdr:y>0.56112</cdr:y>
    </cdr:to>
    <cdr:sp macro="" textlink="">
      <cdr:nvSpPr>
        <cdr:cNvPr id="3" name="文本框 2">
          <a:extLst xmlns:a="http://schemas.openxmlformats.org/drawingml/2006/main">
            <a:ext uri="{FF2B5EF4-FFF2-40B4-BE49-F238E27FC236}">
              <a16:creationId xmlns:a16="http://schemas.microsoft.com/office/drawing/2014/main" id="{974FF66A-8E74-444C-8DF2-9CFE48165568}"/>
            </a:ext>
          </a:extLst>
        </cdr:cNvPr>
        <cdr:cNvSpPr txBox="1"/>
      </cdr:nvSpPr>
      <cdr:spPr>
        <a:xfrm xmlns:a="http://schemas.openxmlformats.org/drawingml/2006/main">
          <a:off x="1801830" y="1551666"/>
          <a:ext cx="655525" cy="293077"/>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altLang="zh-CN" sz="1100" b="1"/>
            <a:t>32</a:t>
          </a:r>
          <a:r>
            <a:rPr lang="en-US" altLang="zh-CN" sz="1100" b="1" baseline="0"/>
            <a:t> </a:t>
          </a:r>
          <a:r>
            <a:rPr lang="en-US" altLang="zh-CN" sz="1100" b="1"/>
            <a:t>GB/s</a:t>
          </a:r>
          <a:endParaRPr lang="zh-CN" altLang="en-US" sz="1100" b="1"/>
        </a:p>
      </cdr:txBody>
    </cdr:sp>
  </cdr:relSizeAnchor>
</c:userShapes>
</file>

<file path=ppt/drawings/drawing2.xml><?xml version="1.0" encoding="utf-8"?>
<c:userShapes xmlns:c="http://schemas.openxmlformats.org/drawingml/2006/chart">
  <cdr:relSizeAnchor xmlns:cdr="http://schemas.openxmlformats.org/drawingml/2006/chartDrawing">
    <cdr:from>
      <cdr:x>0.17978</cdr:x>
      <cdr:y>0.41403</cdr:y>
    </cdr:from>
    <cdr:to>
      <cdr:x>0.32953</cdr:x>
      <cdr:y>0.50318</cdr:y>
    </cdr:to>
    <cdr:sp macro="" textlink="">
      <cdr:nvSpPr>
        <cdr:cNvPr id="2" name="文本框 1">
          <a:extLst xmlns:a="http://schemas.openxmlformats.org/drawingml/2006/main">
            <a:ext uri="{FF2B5EF4-FFF2-40B4-BE49-F238E27FC236}">
              <a16:creationId xmlns:a16="http://schemas.microsoft.com/office/drawing/2014/main" id="{511D7924-8CD6-48F8-ACD2-E6CB2CEC9F3E}"/>
            </a:ext>
          </a:extLst>
        </cdr:cNvPr>
        <cdr:cNvSpPr txBox="1"/>
      </cdr:nvSpPr>
      <cdr:spPr>
        <a:xfrm xmlns:a="http://schemas.openxmlformats.org/drawingml/2006/main">
          <a:off x="787042" y="1361167"/>
          <a:ext cx="655526" cy="293077"/>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altLang="zh-CN" sz="1100" b="1"/>
            <a:t>64 GB/s</a:t>
          </a:r>
          <a:endParaRPr lang="zh-CN" altLang="en-US" sz="1100" b="1"/>
        </a:p>
      </cdr:txBody>
    </cdr:sp>
  </cdr:relSizeAnchor>
  <cdr:relSizeAnchor xmlns:cdr="http://schemas.openxmlformats.org/drawingml/2006/chartDrawing">
    <cdr:from>
      <cdr:x>0.28941</cdr:x>
      <cdr:y>0.49872</cdr:y>
    </cdr:from>
    <cdr:to>
      <cdr:x>0.43916</cdr:x>
      <cdr:y>0.58787</cdr:y>
    </cdr:to>
    <cdr:sp macro="" textlink="">
      <cdr:nvSpPr>
        <cdr:cNvPr id="3" name="文本框 2">
          <a:extLst xmlns:a="http://schemas.openxmlformats.org/drawingml/2006/main">
            <a:ext uri="{FF2B5EF4-FFF2-40B4-BE49-F238E27FC236}">
              <a16:creationId xmlns:a16="http://schemas.microsoft.com/office/drawing/2014/main" id="{974FF66A-8E74-444C-8DF2-9CFE48165568}"/>
            </a:ext>
          </a:extLst>
        </cdr:cNvPr>
        <cdr:cNvSpPr txBox="1"/>
      </cdr:nvSpPr>
      <cdr:spPr>
        <a:xfrm xmlns:a="http://schemas.openxmlformats.org/drawingml/2006/main">
          <a:off x="1266965" y="1639589"/>
          <a:ext cx="655525" cy="293077"/>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altLang="zh-CN" sz="1100" b="1"/>
            <a:t>32</a:t>
          </a:r>
          <a:r>
            <a:rPr lang="en-US" altLang="zh-CN" sz="1100" b="1" baseline="0"/>
            <a:t> </a:t>
          </a:r>
          <a:r>
            <a:rPr lang="en-US" altLang="zh-CN" sz="1100" b="1"/>
            <a:t>GB/s</a:t>
          </a:r>
          <a:endParaRPr lang="zh-CN" altLang="en-US" sz="1100" b="1"/>
        </a:p>
      </cdr:txBody>
    </cdr:sp>
  </cdr:relSizeAnchor>
  <cdr:relSizeAnchor xmlns:cdr="http://schemas.openxmlformats.org/drawingml/2006/chartDrawing">
    <cdr:from>
      <cdr:x>0.78229</cdr:x>
      <cdr:y>0.26123</cdr:y>
    </cdr:from>
    <cdr:to>
      <cdr:x>0.96541</cdr:x>
      <cdr:y>0.33738</cdr:y>
    </cdr:to>
    <cdr:sp macro="" textlink="">
      <cdr:nvSpPr>
        <cdr:cNvPr id="4" name="文本框 3">
          <a:extLst xmlns:a="http://schemas.openxmlformats.org/drawingml/2006/main">
            <a:ext uri="{FF2B5EF4-FFF2-40B4-BE49-F238E27FC236}">
              <a16:creationId xmlns:a16="http://schemas.microsoft.com/office/drawing/2014/main" id="{BEE9A36F-E933-4E41-9C09-C24D0F4B4CB6}"/>
            </a:ext>
          </a:extLst>
        </cdr:cNvPr>
        <cdr:cNvSpPr txBox="1"/>
      </cdr:nvSpPr>
      <cdr:spPr>
        <a:xfrm xmlns:a="http://schemas.openxmlformats.org/drawingml/2006/main">
          <a:off x="3407784" y="837292"/>
          <a:ext cx="797719" cy="244078"/>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altLang="zh-CN" sz="1100"/>
            <a:t>512-square</a:t>
          </a:r>
          <a:endParaRPr lang="zh-CN" altLang="en-US" sz="1100"/>
        </a:p>
      </cdr:txBody>
    </cdr:sp>
  </cdr:relSizeAnchor>
  <cdr:relSizeAnchor xmlns:cdr="http://schemas.openxmlformats.org/drawingml/2006/chartDrawing">
    <cdr:from>
      <cdr:x>0.23428</cdr:x>
      <cdr:y>0.33924</cdr:y>
    </cdr:from>
    <cdr:to>
      <cdr:x>0.84515</cdr:x>
      <cdr:y>0.81844</cdr:y>
    </cdr:to>
    <cdr:cxnSp macro="">
      <cdr:nvCxnSpPr>
        <cdr:cNvPr id="7" name="直接箭头连接符 6">
          <a:extLst xmlns:a="http://schemas.openxmlformats.org/drawingml/2006/main">
            <a:ext uri="{FF2B5EF4-FFF2-40B4-BE49-F238E27FC236}">
              <a16:creationId xmlns:a16="http://schemas.microsoft.com/office/drawing/2014/main" id="{E19F9CD9-88B1-42E6-8306-F71942FB80E3}"/>
            </a:ext>
          </a:extLst>
        </cdr:cNvPr>
        <cdr:cNvCxnSpPr/>
      </cdr:nvCxnSpPr>
      <cdr:spPr>
        <a:xfrm xmlns:a="http://schemas.openxmlformats.org/drawingml/2006/main" flipH="1">
          <a:off x="1020581" y="1087323"/>
          <a:ext cx="2661046" cy="1535906"/>
        </a:xfrm>
        <a:prstGeom xmlns:a="http://schemas.openxmlformats.org/drawingml/2006/main" prst="straightConnector1">
          <a:avLst/>
        </a:prstGeom>
        <a:ln xmlns:a="http://schemas.openxmlformats.org/drawingml/2006/main" w="12700">
          <a:solidFill>
            <a:schemeClr val="accent5"/>
          </a:solidFill>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0.27392</cdr:x>
      <cdr:y>0.3411</cdr:y>
    </cdr:from>
    <cdr:to>
      <cdr:x>0.84652</cdr:x>
      <cdr:y>0.81658</cdr:y>
    </cdr:to>
    <cdr:cxnSp macro="">
      <cdr:nvCxnSpPr>
        <cdr:cNvPr id="11" name="直接箭头连接符 10">
          <a:extLst xmlns:a="http://schemas.openxmlformats.org/drawingml/2006/main">
            <a:ext uri="{FF2B5EF4-FFF2-40B4-BE49-F238E27FC236}">
              <a16:creationId xmlns:a16="http://schemas.microsoft.com/office/drawing/2014/main" id="{4F683331-6344-4E2F-A450-21EEAA5CA5DB}"/>
            </a:ext>
          </a:extLst>
        </cdr:cNvPr>
        <cdr:cNvCxnSpPr/>
      </cdr:nvCxnSpPr>
      <cdr:spPr>
        <a:xfrm xmlns:a="http://schemas.openxmlformats.org/drawingml/2006/main" flipH="1">
          <a:off x="1193222" y="1093276"/>
          <a:ext cx="2494359" cy="1524000"/>
        </a:xfrm>
        <a:prstGeom xmlns:a="http://schemas.openxmlformats.org/drawingml/2006/main" prst="straightConnector1">
          <a:avLst/>
        </a:prstGeom>
        <a:ln xmlns:a="http://schemas.openxmlformats.org/drawingml/2006/main" w="12700">
          <a:solidFill>
            <a:schemeClr val="accent4"/>
          </a:solidFill>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0.23838</cdr:x>
      <cdr:y>0.26866</cdr:y>
    </cdr:from>
    <cdr:to>
      <cdr:x>0.27392</cdr:x>
      <cdr:y>0.8203</cdr:y>
    </cdr:to>
    <cdr:sp macro="" textlink="">
      <cdr:nvSpPr>
        <cdr:cNvPr id="14" name="矩形 13">
          <a:extLst xmlns:a="http://schemas.openxmlformats.org/drawingml/2006/main">
            <a:ext uri="{FF2B5EF4-FFF2-40B4-BE49-F238E27FC236}">
              <a16:creationId xmlns:a16="http://schemas.microsoft.com/office/drawing/2014/main" id="{62FFCEC0-D717-40F0-8ADF-97884BE361AF}"/>
            </a:ext>
          </a:extLst>
        </cdr:cNvPr>
        <cdr:cNvSpPr/>
      </cdr:nvSpPr>
      <cdr:spPr>
        <a:xfrm xmlns:a="http://schemas.openxmlformats.org/drawingml/2006/main">
          <a:off x="1038440" y="861104"/>
          <a:ext cx="154781" cy="1768079"/>
        </a:xfrm>
        <a:prstGeom xmlns:a="http://schemas.openxmlformats.org/drawingml/2006/main" prst="rect">
          <a:avLst/>
        </a:prstGeom>
        <a:solidFill xmlns:a="http://schemas.openxmlformats.org/drawingml/2006/main">
          <a:schemeClr val="accent2">
            <a:alpha val="10000"/>
          </a:schemeClr>
        </a:solidFill>
        <a:ln xmlns:a="http://schemas.openxmlformats.org/drawingml/2006/main" w="6350">
          <a:solidFill>
            <a:schemeClr val="accent3"/>
          </a:solidFill>
          <a:prstDash val="sysDash"/>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zh-CN"/>
        </a:p>
      </cdr:txBody>
    </cdr:sp>
  </cdr:relSizeAnchor>
  <cdr:relSizeAnchor xmlns:cdr="http://schemas.openxmlformats.org/drawingml/2006/chartDrawing">
    <cdr:from>
      <cdr:x>0.44512</cdr:x>
      <cdr:y>0.48895</cdr:y>
    </cdr:from>
    <cdr:to>
      <cdr:x>0.62543</cdr:x>
      <cdr:y>0.57625</cdr:y>
    </cdr:to>
    <cdr:sp macro="" textlink="">
      <cdr:nvSpPr>
        <cdr:cNvPr id="16" name="文本框 15">
          <a:extLst xmlns:a="http://schemas.openxmlformats.org/drawingml/2006/main">
            <a:ext uri="{FF2B5EF4-FFF2-40B4-BE49-F238E27FC236}">
              <a16:creationId xmlns:a16="http://schemas.microsoft.com/office/drawing/2014/main" id="{6378D438-E8CF-4AD4-85AC-F6437FF7AADB}"/>
            </a:ext>
          </a:extLst>
        </cdr:cNvPr>
        <cdr:cNvSpPr txBox="1"/>
      </cdr:nvSpPr>
      <cdr:spPr>
        <a:xfrm xmlns:a="http://schemas.openxmlformats.org/drawingml/2006/main" rot="19799345">
          <a:off x="1939001" y="1567163"/>
          <a:ext cx="785463" cy="279797"/>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r>
            <a:rPr lang="en-US" altLang="zh-CN" sz="1100" b="0">
              <a:solidFill>
                <a:schemeClr val="accent5"/>
              </a:solidFill>
              <a:effectLst/>
              <a:latin typeface="+mn-lt"/>
              <a:ea typeface="+mn-ea"/>
              <a:cs typeface="+mn-cs"/>
            </a:rPr>
            <a:t>w/o A-ecd</a:t>
          </a:r>
          <a:endParaRPr lang="zh-CN" altLang="zh-CN">
            <a:solidFill>
              <a:schemeClr val="accent5"/>
            </a:solidFill>
            <a:effectLst/>
          </a:endParaRPr>
        </a:p>
        <a:p xmlns:a="http://schemas.openxmlformats.org/drawingml/2006/main">
          <a:endParaRPr lang="zh-CN" altLang="en-US" sz="1100">
            <a:solidFill>
              <a:schemeClr val="accent5"/>
            </a:solidFill>
          </a:endParaRPr>
        </a:p>
      </cdr:txBody>
    </cdr:sp>
  </cdr:relSizeAnchor>
  <cdr:relSizeAnchor xmlns:cdr="http://schemas.openxmlformats.org/drawingml/2006/chartDrawing">
    <cdr:from>
      <cdr:x>0.47481</cdr:x>
      <cdr:y>0.50455</cdr:y>
    </cdr:from>
    <cdr:to>
      <cdr:x>0.84421</cdr:x>
      <cdr:y>0.59184</cdr:y>
    </cdr:to>
    <cdr:sp macro="" textlink="">
      <cdr:nvSpPr>
        <cdr:cNvPr id="17" name="文本框 16">
          <a:extLst xmlns:a="http://schemas.openxmlformats.org/drawingml/2006/main">
            <a:ext uri="{FF2B5EF4-FFF2-40B4-BE49-F238E27FC236}">
              <a16:creationId xmlns:a16="http://schemas.microsoft.com/office/drawing/2014/main" id="{CF1DF09E-A517-46C3-A46A-BEEC17354777}"/>
            </a:ext>
          </a:extLst>
        </cdr:cNvPr>
        <cdr:cNvSpPr txBox="1"/>
      </cdr:nvSpPr>
      <cdr:spPr>
        <a:xfrm xmlns:a="http://schemas.openxmlformats.org/drawingml/2006/main" rot="19799345">
          <a:off x="2068331" y="1617151"/>
          <a:ext cx="1609176" cy="279797"/>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r>
            <a:rPr lang="en-US" altLang="zh-CN" sz="1100" b="0">
              <a:solidFill>
                <a:schemeClr val="accent4"/>
              </a:solidFill>
              <a:effectLst/>
              <a:latin typeface="+mn-lt"/>
              <a:ea typeface="+mn-ea"/>
              <a:cs typeface="+mn-cs"/>
            </a:rPr>
            <a:t>w/ A-ecd</a:t>
          </a:r>
          <a:endParaRPr lang="zh-CN" altLang="zh-CN">
            <a:solidFill>
              <a:schemeClr val="accent4"/>
            </a:solidFill>
            <a:effectLst/>
          </a:endParaRPr>
        </a:p>
        <a:p xmlns:a="http://schemas.openxmlformats.org/drawingml/2006/main">
          <a:endParaRPr lang="zh-CN" altLang="en-US" sz="1100">
            <a:solidFill>
              <a:schemeClr val="accent4"/>
            </a:solidFill>
          </a:endParaRPr>
        </a:p>
      </cdr:txBody>
    </cdr:sp>
  </cdr:relSizeAnchor>
  <cdr:relSizeAnchor xmlns:cdr="http://schemas.openxmlformats.org/drawingml/2006/chartDrawing">
    <cdr:from>
      <cdr:x>0.19329</cdr:x>
      <cdr:y>0.19251</cdr:y>
    </cdr:from>
    <cdr:to>
      <cdr:x>0.30125</cdr:x>
      <cdr:y>0.26866</cdr:y>
    </cdr:to>
    <cdr:sp macro="" textlink="">
      <cdr:nvSpPr>
        <cdr:cNvPr id="18" name="文本框 17">
          <a:extLst xmlns:a="http://schemas.openxmlformats.org/drawingml/2006/main">
            <a:ext uri="{FF2B5EF4-FFF2-40B4-BE49-F238E27FC236}">
              <a16:creationId xmlns:a16="http://schemas.microsoft.com/office/drawing/2014/main" id="{709EA000-53D6-49DD-A871-3A9FC5A81BC1}"/>
            </a:ext>
          </a:extLst>
        </cdr:cNvPr>
        <cdr:cNvSpPr txBox="1"/>
      </cdr:nvSpPr>
      <cdr:spPr>
        <a:xfrm xmlns:a="http://schemas.openxmlformats.org/drawingml/2006/main">
          <a:off x="841987" y="617025"/>
          <a:ext cx="470297" cy="244078"/>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altLang="zh-CN" sz="1100">
              <a:solidFill>
                <a:schemeClr val="accent2"/>
              </a:solidFill>
            </a:rPr>
            <a:t>0.9</a:t>
          </a:r>
          <a:r>
            <a:rPr lang="en-US" altLang="zh-CN" sz="1100" baseline="0">
              <a:solidFill>
                <a:schemeClr val="accent2"/>
              </a:solidFill>
            </a:rPr>
            <a:t> sp</a:t>
          </a:r>
          <a:endParaRPr lang="zh-CN" altLang="en-US" sz="1100">
            <a:solidFill>
              <a:schemeClr val="accent2"/>
            </a:solidFill>
          </a:endParaRPr>
        </a:p>
      </cdr:txBody>
    </cdr:sp>
  </cdr:relSizeAnchor>
  <cdr:relSizeAnchor xmlns:cdr="http://schemas.openxmlformats.org/drawingml/2006/chartDrawing">
    <cdr:from>
      <cdr:x>0.51444</cdr:x>
      <cdr:y>0.3541</cdr:y>
    </cdr:from>
    <cdr:to>
      <cdr:x>0.86292</cdr:x>
      <cdr:y>0.82401</cdr:y>
    </cdr:to>
    <cdr:cxnSp macro="">
      <cdr:nvCxnSpPr>
        <cdr:cNvPr id="19" name="直接箭头连接符 18">
          <a:extLst xmlns:a="http://schemas.openxmlformats.org/drawingml/2006/main">
            <a:ext uri="{FF2B5EF4-FFF2-40B4-BE49-F238E27FC236}">
              <a16:creationId xmlns:a16="http://schemas.microsoft.com/office/drawing/2014/main" id="{1604AC20-F3B1-4DFC-9CBB-C8089C6D02C2}"/>
            </a:ext>
          </a:extLst>
        </cdr:cNvPr>
        <cdr:cNvCxnSpPr/>
      </cdr:nvCxnSpPr>
      <cdr:spPr>
        <a:xfrm xmlns:a="http://schemas.openxmlformats.org/drawingml/2006/main" flipH="1">
          <a:off x="2240972" y="1134948"/>
          <a:ext cx="1518046" cy="1506141"/>
        </a:xfrm>
        <a:prstGeom xmlns:a="http://schemas.openxmlformats.org/drawingml/2006/main" prst="straightConnector1">
          <a:avLst/>
        </a:prstGeom>
        <a:ln xmlns:a="http://schemas.openxmlformats.org/drawingml/2006/main" w="12700">
          <a:solidFill>
            <a:schemeClr val="accent5"/>
          </a:solidFill>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0.69073</cdr:x>
      <cdr:y>0.34853</cdr:y>
    </cdr:from>
    <cdr:to>
      <cdr:x>0.86429</cdr:x>
      <cdr:y>0.8203</cdr:y>
    </cdr:to>
    <cdr:cxnSp macro="">
      <cdr:nvCxnSpPr>
        <cdr:cNvPr id="22" name="直接箭头连接符 21">
          <a:extLst xmlns:a="http://schemas.openxmlformats.org/drawingml/2006/main">
            <a:ext uri="{FF2B5EF4-FFF2-40B4-BE49-F238E27FC236}">
              <a16:creationId xmlns:a16="http://schemas.microsoft.com/office/drawing/2014/main" id="{D488014C-E8BC-4331-A080-283D70DB23CF}"/>
            </a:ext>
          </a:extLst>
        </cdr:cNvPr>
        <cdr:cNvCxnSpPr/>
      </cdr:nvCxnSpPr>
      <cdr:spPr>
        <a:xfrm xmlns:a="http://schemas.openxmlformats.org/drawingml/2006/main" flipH="1">
          <a:off x="3008924" y="1117089"/>
          <a:ext cx="756047" cy="1512094"/>
        </a:xfrm>
        <a:prstGeom xmlns:a="http://schemas.openxmlformats.org/drawingml/2006/main" prst="straightConnector1">
          <a:avLst/>
        </a:prstGeom>
        <a:ln xmlns:a="http://schemas.openxmlformats.org/drawingml/2006/main" w="12700">
          <a:solidFill>
            <a:schemeClr val="accent4"/>
          </a:solidFill>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0.52127</cdr:x>
      <cdr:y>0.27052</cdr:y>
    </cdr:from>
    <cdr:to>
      <cdr:x>0.688</cdr:x>
      <cdr:y>0.82215</cdr:y>
    </cdr:to>
    <cdr:sp macro="" textlink="">
      <cdr:nvSpPr>
        <cdr:cNvPr id="25" name="矩形 24">
          <a:extLst xmlns:a="http://schemas.openxmlformats.org/drawingml/2006/main">
            <a:ext uri="{FF2B5EF4-FFF2-40B4-BE49-F238E27FC236}">
              <a16:creationId xmlns:a16="http://schemas.microsoft.com/office/drawing/2014/main" id="{D2DAB8F8-5CFE-4DE6-AC9A-6B2CB0EABA29}"/>
            </a:ext>
          </a:extLst>
        </cdr:cNvPr>
        <cdr:cNvSpPr/>
      </cdr:nvSpPr>
      <cdr:spPr>
        <a:xfrm xmlns:a="http://schemas.openxmlformats.org/drawingml/2006/main">
          <a:off x="2270738" y="867057"/>
          <a:ext cx="726280" cy="1768079"/>
        </a:xfrm>
        <a:prstGeom xmlns:a="http://schemas.openxmlformats.org/drawingml/2006/main" prst="rect">
          <a:avLst/>
        </a:prstGeom>
        <a:solidFill xmlns:a="http://schemas.openxmlformats.org/drawingml/2006/main">
          <a:srgbClr val="7030A0">
            <a:alpha val="10000"/>
          </a:srgbClr>
        </a:solidFill>
        <a:ln xmlns:a="http://schemas.openxmlformats.org/drawingml/2006/main" w="6350">
          <a:solidFill>
            <a:schemeClr val="accent3"/>
          </a:solidFill>
          <a:prstDash val="sysDash"/>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zh-CN"/>
        </a:p>
      </cdr:txBody>
    </cdr:sp>
  </cdr:relSizeAnchor>
  <cdr:relSizeAnchor xmlns:cdr="http://schemas.openxmlformats.org/drawingml/2006/chartDrawing">
    <cdr:from>
      <cdr:x>0.54587</cdr:x>
      <cdr:y>0.18508</cdr:y>
    </cdr:from>
    <cdr:to>
      <cdr:x>0.65383</cdr:x>
      <cdr:y>0.26123</cdr:y>
    </cdr:to>
    <cdr:sp macro="" textlink="">
      <cdr:nvSpPr>
        <cdr:cNvPr id="26" name="文本框 25">
          <a:extLst xmlns:a="http://schemas.openxmlformats.org/drawingml/2006/main">
            <a:ext uri="{FF2B5EF4-FFF2-40B4-BE49-F238E27FC236}">
              <a16:creationId xmlns:a16="http://schemas.microsoft.com/office/drawing/2014/main" id="{8A527532-F03E-4415-9DD9-1F8DAFEB9BEB}"/>
            </a:ext>
          </a:extLst>
        </cdr:cNvPr>
        <cdr:cNvSpPr txBox="1"/>
      </cdr:nvSpPr>
      <cdr:spPr>
        <a:xfrm xmlns:a="http://schemas.openxmlformats.org/drawingml/2006/main">
          <a:off x="2377892" y="593213"/>
          <a:ext cx="470297" cy="244078"/>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altLang="zh-CN" sz="1100">
              <a:solidFill>
                <a:srgbClr val="7030A0"/>
              </a:solidFill>
            </a:rPr>
            <a:t>0.5</a:t>
          </a:r>
          <a:r>
            <a:rPr lang="en-US" altLang="zh-CN" sz="1100" baseline="0">
              <a:solidFill>
                <a:srgbClr val="7030A0"/>
              </a:solidFill>
            </a:rPr>
            <a:t> sp</a:t>
          </a:r>
          <a:endParaRPr lang="zh-CN" altLang="en-US" sz="1100">
            <a:solidFill>
              <a:srgbClr val="7030A0"/>
            </a:solidFill>
          </a:endParaRPr>
        </a:p>
      </cdr:txBody>
    </cdr:sp>
  </cdr:relSizeAnchor>
</c:userShapes>
</file>

<file path=ppt/drawings/drawing3.xml><?xml version="1.0" encoding="utf-8"?>
<c:userShapes xmlns:c="http://schemas.openxmlformats.org/drawingml/2006/chart">
  <cdr:relSizeAnchor xmlns:cdr="http://schemas.openxmlformats.org/drawingml/2006/chartDrawing">
    <cdr:from>
      <cdr:x>0.51471</cdr:x>
      <cdr:y>0.27052</cdr:y>
    </cdr:from>
    <cdr:to>
      <cdr:x>0.688</cdr:x>
      <cdr:y>0.82215</cdr:y>
    </cdr:to>
    <cdr:sp macro="" textlink="">
      <cdr:nvSpPr>
        <cdr:cNvPr id="25" name="矩形 24">
          <a:extLst xmlns:a="http://schemas.openxmlformats.org/drawingml/2006/main">
            <a:ext uri="{FF2B5EF4-FFF2-40B4-BE49-F238E27FC236}">
              <a16:creationId xmlns:a16="http://schemas.microsoft.com/office/drawing/2014/main" id="{D2DAB8F8-5CFE-4DE6-AC9A-6B2CB0EABA29}"/>
            </a:ext>
          </a:extLst>
        </cdr:cNvPr>
        <cdr:cNvSpPr/>
      </cdr:nvSpPr>
      <cdr:spPr>
        <a:xfrm xmlns:a="http://schemas.openxmlformats.org/drawingml/2006/main">
          <a:off x="2250057" y="876211"/>
          <a:ext cx="757523" cy="1786746"/>
        </a:xfrm>
        <a:prstGeom xmlns:a="http://schemas.openxmlformats.org/drawingml/2006/main" prst="rect">
          <a:avLst/>
        </a:prstGeom>
        <a:solidFill xmlns:a="http://schemas.openxmlformats.org/drawingml/2006/main">
          <a:srgbClr val="7030A0">
            <a:alpha val="10000"/>
          </a:srgbClr>
        </a:solidFill>
        <a:ln xmlns:a="http://schemas.openxmlformats.org/drawingml/2006/main" w="6350">
          <a:solidFill>
            <a:schemeClr val="accent3"/>
          </a:solidFill>
          <a:prstDash val="sysDash"/>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zh-CN"/>
        </a:p>
      </cdr:txBody>
    </cdr:sp>
  </cdr:relSizeAnchor>
  <cdr:relSizeAnchor xmlns:cdr="http://schemas.openxmlformats.org/drawingml/2006/chartDrawing">
    <cdr:from>
      <cdr:x>0.27153</cdr:x>
      <cdr:y>0.27628</cdr:y>
    </cdr:from>
    <cdr:to>
      <cdr:x>0.392</cdr:x>
      <cdr:y>0.3415</cdr:y>
    </cdr:to>
    <cdr:sp macro="" textlink="">
      <cdr:nvSpPr>
        <cdr:cNvPr id="2" name="文本框 1">
          <a:extLst xmlns:a="http://schemas.openxmlformats.org/drawingml/2006/main">
            <a:ext uri="{FF2B5EF4-FFF2-40B4-BE49-F238E27FC236}">
              <a16:creationId xmlns:a16="http://schemas.microsoft.com/office/drawing/2014/main" id="{511D7924-8CD6-48F8-ACD2-E6CB2CEC9F3E}"/>
            </a:ext>
          </a:extLst>
        </cdr:cNvPr>
        <cdr:cNvSpPr txBox="1"/>
      </cdr:nvSpPr>
      <cdr:spPr>
        <a:xfrm xmlns:a="http://schemas.openxmlformats.org/drawingml/2006/main">
          <a:off x="1186984" y="894880"/>
          <a:ext cx="526665" cy="211244"/>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altLang="zh-CN" sz="800" b="1"/>
            <a:t>64 GB/s</a:t>
          </a:r>
          <a:endParaRPr lang="zh-CN" altLang="en-US" sz="800" b="1"/>
        </a:p>
      </cdr:txBody>
    </cdr:sp>
  </cdr:relSizeAnchor>
  <cdr:relSizeAnchor xmlns:cdr="http://schemas.openxmlformats.org/drawingml/2006/chartDrawing">
    <cdr:from>
      <cdr:x>0.40639</cdr:x>
      <cdr:y>0.27584</cdr:y>
    </cdr:from>
    <cdr:to>
      <cdr:x>0.52962</cdr:x>
      <cdr:y>0.33376</cdr:y>
    </cdr:to>
    <cdr:sp macro="" textlink="">
      <cdr:nvSpPr>
        <cdr:cNvPr id="3" name="文本框 2">
          <a:extLst xmlns:a="http://schemas.openxmlformats.org/drawingml/2006/main">
            <a:ext uri="{FF2B5EF4-FFF2-40B4-BE49-F238E27FC236}">
              <a16:creationId xmlns:a16="http://schemas.microsoft.com/office/drawing/2014/main" id="{974FF66A-8E74-444C-8DF2-9CFE48165568}"/>
            </a:ext>
          </a:extLst>
        </cdr:cNvPr>
        <cdr:cNvSpPr txBox="1"/>
      </cdr:nvSpPr>
      <cdr:spPr>
        <a:xfrm xmlns:a="http://schemas.openxmlformats.org/drawingml/2006/main">
          <a:off x="1776521" y="893462"/>
          <a:ext cx="538707" cy="187595"/>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altLang="zh-CN" sz="800" b="1"/>
            <a:t>32</a:t>
          </a:r>
          <a:r>
            <a:rPr lang="en-US" altLang="zh-CN" sz="800" b="1" baseline="0"/>
            <a:t> </a:t>
          </a:r>
          <a:r>
            <a:rPr lang="en-US" altLang="zh-CN" sz="800" b="1"/>
            <a:t>GB/s</a:t>
          </a:r>
          <a:endParaRPr lang="zh-CN" altLang="en-US" sz="800" b="1"/>
        </a:p>
      </cdr:txBody>
    </cdr:sp>
  </cdr:relSizeAnchor>
  <cdr:relSizeAnchor xmlns:cdr="http://schemas.openxmlformats.org/drawingml/2006/chartDrawing">
    <cdr:from>
      <cdr:x>0.79146</cdr:x>
      <cdr:y>0.26123</cdr:y>
    </cdr:from>
    <cdr:to>
      <cdr:x>0.9287</cdr:x>
      <cdr:y>0.33738</cdr:y>
    </cdr:to>
    <cdr:sp macro="" textlink="">
      <cdr:nvSpPr>
        <cdr:cNvPr id="4" name="文本框 3">
          <a:extLst xmlns:a="http://schemas.openxmlformats.org/drawingml/2006/main">
            <a:ext uri="{FF2B5EF4-FFF2-40B4-BE49-F238E27FC236}">
              <a16:creationId xmlns:a16="http://schemas.microsoft.com/office/drawing/2014/main" id="{BEE9A36F-E933-4E41-9C09-C24D0F4B4CB6}"/>
            </a:ext>
          </a:extLst>
        </cdr:cNvPr>
        <cdr:cNvSpPr txBox="1"/>
      </cdr:nvSpPr>
      <cdr:spPr>
        <a:xfrm xmlns:a="http://schemas.openxmlformats.org/drawingml/2006/main">
          <a:off x="3459899" y="846132"/>
          <a:ext cx="599908" cy="246655"/>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altLang="zh-CN" sz="800" b="1"/>
            <a:t>512-square</a:t>
          </a:r>
          <a:endParaRPr lang="zh-CN" altLang="en-US" sz="800" b="1"/>
        </a:p>
      </cdr:txBody>
    </cdr:sp>
  </cdr:relSizeAnchor>
  <cdr:relSizeAnchor xmlns:cdr="http://schemas.openxmlformats.org/drawingml/2006/chartDrawing">
    <cdr:from>
      <cdr:x>0.23428</cdr:x>
      <cdr:y>0.33924</cdr:y>
    </cdr:from>
    <cdr:to>
      <cdr:x>0.84515</cdr:x>
      <cdr:y>0.81844</cdr:y>
    </cdr:to>
    <cdr:cxnSp macro="">
      <cdr:nvCxnSpPr>
        <cdr:cNvPr id="7" name="直接箭头连接符 6">
          <a:extLst xmlns:a="http://schemas.openxmlformats.org/drawingml/2006/main">
            <a:ext uri="{FF2B5EF4-FFF2-40B4-BE49-F238E27FC236}">
              <a16:creationId xmlns:a16="http://schemas.microsoft.com/office/drawing/2014/main" id="{E19F9CD9-88B1-42E6-8306-F71942FB80E3}"/>
            </a:ext>
          </a:extLst>
        </cdr:cNvPr>
        <cdr:cNvCxnSpPr/>
      </cdr:nvCxnSpPr>
      <cdr:spPr>
        <a:xfrm xmlns:a="http://schemas.openxmlformats.org/drawingml/2006/main" flipH="1">
          <a:off x="1020581" y="1087323"/>
          <a:ext cx="2661046" cy="1535906"/>
        </a:xfrm>
        <a:prstGeom xmlns:a="http://schemas.openxmlformats.org/drawingml/2006/main" prst="straightConnector1">
          <a:avLst/>
        </a:prstGeom>
        <a:ln xmlns:a="http://schemas.openxmlformats.org/drawingml/2006/main" w="12700">
          <a:solidFill>
            <a:schemeClr val="accent5"/>
          </a:solidFill>
          <a:prstDash val="dash"/>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0.27392</cdr:x>
      <cdr:y>0.3411</cdr:y>
    </cdr:from>
    <cdr:to>
      <cdr:x>0.84652</cdr:x>
      <cdr:y>0.81658</cdr:y>
    </cdr:to>
    <cdr:cxnSp macro="">
      <cdr:nvCxnSpPr>
        <cdr:cNvPr id="11" name="直接箭头连接符 10">
          <a:extLst xmlns:a="http://schemas.openxmlformats.org/drawingml/2006/main">
            <a:ext uri="{FF2B5EF4-FFF2-40B4-BE49-F238E27FC236}">
              <a16:creationId xmlns:a16="http://schemas.microsoft.com/office/drawing/2014/main" id="{4F683331-6344-4E2F-A450-21EEAA5CA5DB}"/>
            </a:ext>
          </a:extLst>
        </cdr:cNvPr>
        <cdr:cNvCxnSpPr/>
      </cdr:nvCxnSpPr>
      <cdr:spPr>
        <a:xfrm xmlns:a="http://schemas.openxmlformats.org/drawingml/2006/main" flipH="1">
          <a:off x="1193222" y="1093276"/>
          <a:ext cx="2494359" cy="1524000"/>
        </a:xfrm>
        <a:prstGeom xmlns:a="http://schemas.openxmlformats.org/drawingml/2006/main" prst="straightConnector1">
          <a:avLst/>
        </a:prstGeom>
        <a:ln xmlns:a="http://schemas.openxmlformats.org/drawingml/2006/main" w="12700">
          <a:solidFill>
            <a:schemeClr val="accent4"/>
          </a:solidFill>
          <a:prstDash val="dash"/>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0.23155</cdr:x>
      <cdr:y>0.26866</cdr:y>
    </cdr:from>
    <cdr:to>
      <cdr:x>0.27392</cdr:x>
      <cdr:y>0.8203</cdr:y>
    </cdr:to>
    <cdr:sp macro="" textlink="">
      <cdr:nvSpPr>
        <cdr:cNvPr id="14" name="矩形 13">
          <a:extLst xmlns:a="http://schemas.openxmlformats.org/drawingml/2006/main">
            <a:ext uri="{FF2B5EF4-FFF2-40B4-BE49-F238E27FC236}">
              <a16:creationId xmlns:a16="http://schemas.microsoft.com/office/drawing/2014/main" id="{62FFCEC0-D717-40F0-8ADF-97884BE361AF}"/>
            </a:ext>
          </a:extLst>
        </cdr:cNvPr>
        <cdr:cNvSpPr/>
      </cdr:nvSpPr>
      <cdr:spPr>
        <a:xfrm xmlns:a="http://schemas.openxmlformats.org/drawingml/2006/main">
          <a:off x="1008674" y="861104"/>
          <a:ext cx="184547" cy="1768079"/>
        </a:xfrm>
        <a:prstGeom xmlns:a="http://schemas.openxmlformats.org/drawingml/2006/main" prst="rect">
          <a:avLst/>
        </a:prstGeom>
        <a:solidFill xmlns:a="http://schemas.openxmlformats.org/drawingml/2006/main">
          <a:schemeClr val="accent2">
            <a:alpha val="10000"/>
          </a:schemeClr>
        </a:solidFill>
        <a:ln xmlns:a="http://schemas.openxmlformats.org/drawingml/2006/main" w="6350">
          <a:solidFill>
            <a:schemeClr val="accent3"/>
          </a:solidFill>
          <a:prstDash val="sysDash"/>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zh-CN"/>
        </a:p>
      </cdr:txBody>
    </cdr:sp>
  </cdr:relSizeAnchor>
  <cdr:relSizeAnchor xmlns:cdr="http://schemas.openxmlformats.org/drawingml/2006/chartDrawing">
    <cdr:from>
      <cdr:x>0.61255</cdr:x>
      <cdr:y>0.36823</cdr:y>
    </cdr:from>
    <cdr:to>
      <cdr:x>0.79286</cdr:x>
      <cdr:y>0.45552</cdr:y>
    </cdr:to>
    <cdr:sp macro="" textlink="">
      <cdr:nvSpPr>
        <cdr:cNvPr id="16" name="文本框 15">
          <a:extLst xmlns:a="http://schemas.openxmlformats.org/drawingml/2006/main">
            <a:ext uri="{FF2B5EF4-FFF2-40B4-BE49-F238E27FC236}">
              <a16:creationId xmlns:a16="http://schemas.microsoft.com/office/drawing/2014/main" id="{6378D438-E8CF-4AD4-85AC-F6437FF7AADB}"/>
            </a:ext>
          </a:extLst>
        </cdr:cNvPr>
        <cdr:cNvSpPr txBox="1"/>
      </cdr:nvSpPr>
      <cdr:spPr>
        <a:xfrm xmlns:a="http://schemas.openxmlformats.org/drawingml/2006/main" rot="19799345">
          <a:off x="2677754" y="1192683"/>
          <a:ext cx="788232" cy="282751"/>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r>
            <a:rPr lang="en-US" altLang="zh-CN" sz="1100" b="0">
              <a:solidFill>
                <a:schemeClr val="accent5"/>
              </a:solidFill>
              <a:effectLst/>
              <a:latin typeface="+mn-lt"/>
              <a:ea typeface="+mn-ea"/>
              <a:cs typeface="+mn-cs"/>
            </a:rPr>
            <a:t>w/o A-ecd</a:t>
          </a:r>
          <a:endParaRPr lang="zh-CN" altLang="zh-CN">
            <a:solidFill>
              <a:schemeClr val="accent5"/>
            </a:solidFill>
            <a:effectLst/>
          </a:endParaRPr>
        </a:p>
        <a:p xmlns:a="http://schemas.openxmlformats.org/drawingml/2006/main">
          <a:endParaRPr lang="zh-CN" altLang="en-US" sz="1100">
            <a:solidFill>
              <a:schemeClr val="accent5"/>
            </a:solidFill>
          </a:endParaRPr>
        </a:p>
      </cdr:txBody>
    </cdr:sp>
  </cdr:relSizeAnchor>
  <cdr:relSizeAnchor xmlns:cdr="http://schemas.openxmlformats.org/drawingml/2006/chartDrawing">
    <cdr:from>
      <cdr:x>0.84504</cdr:x>
      <cdr:y>0.2652</cdr:y>
    </cdr:from>
    <cdr:to>
      <cdr:x>0.90972</cdr:x>
      <cdr:y>0.59617</cdr:y>
    </cdr:to>
    <cdr:sp macro="" textlink="">
      <cdr:nvSpPr>
        <cdr:cNvPr id="17" name="文本框 16">
          <a:extLst xmlns:a="http://schemas.openxmlformats.org/drawingml/2006/main">
            <a:ext uri="{FF2B5EF4-FFF2-40B4-BE49-F238E27FC236}">
              <a16:creationId xmlns:a16="http://schemas.microsoft.com/office/drawing/2014/main" id="{CF1DF09E-A517-46C3-A46A-BEEC17354777}"/>
            </a:ext>
          </a:extLst>
        </cdr:cNvPr>
        <cdr:cNvSpPr txBox="1"/>
      </cdr:nvSpPr>
      <cdr:spPr>
        <a:xfrm xmlns:a="http://schemas.openxmlformats.org/drawingml/2006/main" rot="17727793">
          <a:off x="3299482" y="1253617"/>
          <a:ext cx="1072032" cy="282751"/>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r>
            <a:rPr lang="en-US" altLang="zh-CN" sz="1100" b="0">
              <a:solidFill>
                <a:schemeClr val="accent4"/>
              </a:solidFill>
              <a:effectLst/>
              <a:latin typeface="+mn-lt"/>
              <a:ea typeface="+mn-ea"/>
              <a:cs typeface="+mn-cs"/>
            </a:rPr>
            <a:t>w/ A-ecd</a:t>
          </a:r>
          <a:endParaRPr lang="zh-CN" altLang="zh-CN">
            <a:solidFill>
              <a:schemeClr val="accent4"/>
            </a:solidFill>
            <a:effectLst/>
          </a:endParaRPr>
        </a:p>
        <a:p xmlns:a="http://schemas.openxmlformats.org/drawingml/2006/main">
          <a:endParaRPr lang="zh-CN" altLang="en-US" sz="1100">
            <a:solidFill>
              <a:schemeClr val="accent4"/>
            </a:solidFill>
          </a:endParaRPr>
        </a:p>
      </cdr:txBody>
    </cdr:sp>
  </cdr:relSizeAnchor>
  <cdr:relSizeAnchor xmlns:cdr="http://schemas.openxmlformats.org/drawingml/2006/chartDrawing">
    <cdr:from>
      <cdr:x>0.19329</cdr:x>
      <cdr:y>0.19251</cdr:y>
    </cdr:from>
    <cdr:to>
      <cdr:x>0.30125</cdr:x>
      <cdr:y>0.26866</cdr:y>
    </cdr:to>
    <cdr:sp macro="" textlink="">
      <cdr:nvSpPr>
        <cdr:cNvPr id="18" name="文本框 17">
          <a:extLst xmlns:a="http://schemas.openxmlformats.org/drawingml/2006/main">
            <a:ext uri="{FF2B5EF4-FFF2-40B4-BE49-F238E27FC236}">
              <a16:creationId xmlns:a16="http://schemas.microsoft.com/office/drawing/2014/main" id="{709EA000-53D6-49DD-A871-3A9FC5A81BC1}"/>
            </a:ext>
          </a:extLst>
        </cdr:cNvPr>
        <cdr:cNvSpPr txBox="1"/>
      </cdr:nvSpPr>
      <cdr:spPr>
        <a:xfrm xmlns:a="http://schemas.openxmlformats.org/drawingml/2006/main">
          <a:off x="841987" y="617025"/>
          <a:ext cx="470297" cy="244078"/>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altLang="zh-CN" sz="1100">
              <a:solidFill>
                <a:schemeClr val="accent2"/>
              </a:solidFill>
            </a:rPr>
            <a:t>0.9</a:t>
          </a:r>
          <a:r>
            <a:rPr lang="en-US" altLang="zh-CN" sz="1100" baseline="0">
              <a:solidFill>
                <a:schemeClr val="accent2"/>
              </a:solidFill>
            </a:rPr>
            <a:t> sp</a:t>
          </a:r>
          <a:endParaRPr lang="zh-CN" altLang="en-US" sz="1100">
            <a:solidFill>
              <a:schemeClr val="accent2"/>
            </a:solidFill>
          </a:endParaRPr>
        </a:p>
      </cdr:txBody>
    </cdr:sp>
  </cdr:relSizeAnchor>
  <cdr:relSizeAnchor xmlns:cdr="http://schemas.openxmlformats.org/drawingml/2006/chartDrawing">
    <cdr:from>
      <cdr:x>0.51444</cdr:x>
      <cdr:y>0.3541</cdr:y>
    </cdr:from>
    <cdr:to>
      <cdr:x>0.86292</cdr:x>
      <cdr:y>0.82401</cdr:y>
    </cdr:to>
    <cdr:cxnSp macro="">
      <cdr:nvCxnSpPr>
        <cdr:cNvPr id="19" name="直接箭头连接符 18">
          <a:extLst xmlns:a="http://schemas.openxmlformats.org/drawingml/2006/main">
            <a:ext uri="{FF2B5EF4-FFF2-40B4-BE49-F238E27FC236}">
              <a16:creationId xmlns:a16="http://schemas.microsoft.com/office/drawing/2014/main" id="{1604AC20-F3B1-4DFC-9CBB-C8089C6D02C2}"/>
            </a:ext>
          </a:extLst>
        </cdr:cNvPr>
        <cdr:cNvCxnSpPr/>
      </cdr:nvCxnSpPr>
      <cdr:spPr>
        <a:xfrm xmlns:a="http://schemas.openxmlformats.org/drawingml/2006/main" flipH="1">
          <a:off x="2240972" y="1134948"/>
          <a:ext cx="1518046" cy="1506141"/>
        </a:xfrm>
        <a:prstGeom xmlns:a="http://schemas.openxmlformats.org/drawingml/2006/main" prst="straightConnector1">
          <a:avLst/>
        </a:prstGeom>
        <a:ln xmlns:a="http://schemas.openxmlformats.org/drawingml/2006/main" w="12700">
          <a:solidFill>
            <a:schemeClr val="accent5"/>
          </a:solidFill>
          <a:prstDash val="dash"/>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0.69073</cdr:x>
      <cdr:y>0.34853</cdr:y>
    </cdr:from>
    <cdr:to>
      <cdr:x>0.86429</cdr:x>
      <cdr:y>0.8203</cdr:y>
    </cdr:to>
    <cdr:cxnSp macro="">
      <cdr:nvCxnSpPr>
        <cdr:cNvPr id="22" name="直接箭头连接符 21">
          <a:extLst xmlns:a="http://schemas.openxmlformats.org/drawingml/2006/main">
            <a:ext uri="{FF2B5EF4-FFF2-40B4-BE49-F238E27FC236}">
              <a16:creationId xmlns:a16="http://schemas.microsoft.com/office/drawing/2014/main" id="{D488014C-E8BC-4331-A080-283D70DB23CF}"/>
            </a:ext>
          </a:extLst>
        </cdr:cNvPr>
        <cdr:cNvCxnSpPr/>
      </cdr:nvCxnSpPr>
      <cdr:spPr>
        <a:xfrm xmlns:a="http://schemas.openxmlformats.org/drawingml/2006/main" flipH="1">
          <a:off x="3008924" y="1117089"/>
          <a:ext cx="756047" cy="1512094"/>
        </a:xfrm>
        <a:prstGeom xmlns:a="http://schemas.openxmlformats.org/drawingml/2006/main" prst="straightConnector1">
          <a:avLst/>
        </a:prstGeom>
        <a:ln xmlns:a="http://schemas.openxmlformats.org/drawingml/2006/main" w="12700">
          <a:solidFill>
            <a:schemeClr val="accent4"/>
          </a:solidFill>
          <a:prstDash val="dash"/>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0.54587</cdr:x>
      <cdr:y>0.18508</cdr:y>
    </cdr:from>
    <cdr:to>
      <cdr:x>0.65383</cdr:x>
      <cdr:y>0.26123</cdr:y>
    </cdr:to>
    <cdr:sp macro="" textlink="">
      <cdr:nvSpPr>
        <cdr:cNvPr id="26" name="文本框 25">
          <a:extLst xmlns:a="http://schemas.openxmlformats.org/drawingml/2006/main">
            <a:ext uri="{FF2B5EF4-FFF2-40B4-BE49-F238E27FC236}">
              <a16:creationId xmlns:a16="http://schemas.microsoft.com/office/drawing/2014/main" id="{8A527532-F03E-4415-9DD9-1F8DAFEB9BEB}"/>
            </a:ext>
          </a:extLst>
        </cdr:cNvPr>
        <cdr:cNvSpPr txBox="1"/>
      </cdr:nvSpPr>
      <cdr:spPr>
        <a:xfrm xmlns:a="http://schemas.openxmlformats.org/drawingml/2006/main">
          <a:off x="2377892" y="593213"/>
          <a:ext cx="470297" cy="244078"/>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altLang="zh-CN" sz="1100">
              <a:solidFill>
                <a:srgbClr val="7030A0"/>
              </a:solidFill>
            </a:rPr>
            <a:t>0.5</a:t>
          </a:r>
          <a:r>
            <a:rPr lang="en-US" altLang="zh-CN" sz="1100" baseline="0">
              <a:solidFill>
                <a:srgbClr val="7030A0"/>
              </a:solidFill>
            </a:rPr>
            <a:t> sp</a:t>
          </a:r>
          <a:endParaRPr lang="zh-CN" altLang="en-US" sz="1100">
            <a:solidFill>
              <a:srgbClr val="7030A0"/>
            </a:solidFill>
          </a:endParaRPr>
        </a:p>
      </cdr:txBody>
    </cdr:sp>
  </cdr:relSizeAnchor>
  <cdr:relSizeAnchor xmlns:cdr="http://schemas.openxmlformats.org/drawingml/2006/chartDrawing">
    <cdr:from>
      <cdr:x>0.4222</cdr:x>
      <cdr:y>0.46996</cdr:y>
    </cdr:from>
    <cdr:to>
      <cdr:x>0.52044</cdr:x>
      <cdr:y>0.5355</cdr:y>
    </cdr:to>
    <cdr:sp macro="" textlink="">
      <cdr:nvSpPr>
        <cdr:cNvPr id="29" name="文本框 28">
          <a:extLst xmlns:a="http://schemas.openxmlformats.org/drawingml/2006/main">
            <a:ext uri="{FF2B5EF4-FFF2-40B4-BE49-F238E27FC236}">
              <a16:creationId xmlns:a16="http://schemas.microsoft.com/office/drawing/2014/main" id="{6E19B569-2824-4C96-A17F-1915772729F4}"/>
            </a:ext>
          </a:extLst>
        </cdr:cNvPr>
        <cdr:cNvSpPr txBox="1"/>
      </cdr:nvSpPr>
      <cdr:spPr>
        <a:xfrm xmlns:a="http://schemas.openxmlformats.org/drawingml/2006/main">
          <a:off x="1845662" y="1522214"/>
          <a:ext cx="429461" cy="212256"/>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altLang="zh-CN" sz="800" b="1"/>
            <a:t>SPSA-16</a:t>
          </a:r>
          <a:endParaRPr lang="zh-CN" altLang="en-US" sz="800" b="1"/>
        </a:p>
      </cdr:txBody>
    </cdr:sp>
  </cdr:relSizeAnchor>
  <cdr:relSizeAnchor xmlns:cdr="http://schemas.openxmlformats.org/drawingml/2006/chartDrawing">
    <cdr:from>
      <cdr:x>0.15042</cdr:x>
      <cdr:y>0.43746</cdr:y>
    </cdr:from>
    <cdr:to>
      <cdr:x>0.24866</cdr:x>
      <cdr:y>0.50299</cdr:y>
    </cdr:to>
    <cdr:sp macro="" textlink="">
      <cdr:nvSpPr>
        <cdr:cNvPr id="30" name="文本框 29">
          <a:extLst xmlns:a="http://schemas.openxmlformats.org/drawingml/2006/main">
            <a:ext uri="{FF2B5EF4-FFF2-40B4-BE49-F238E27FC236}">
              <a16:creationId xmlns:a16="http://schemas.microsoft.com/office/drawing/2014/main" id="{CFC93F81-5F58-4BF4-955E-E1A78662D3CB}"/>
            </a:ext>
          </a:extLst>
        </cdr:cNvPr>
        <cdr:cNvSpPr txBox="1"/>
      </cdr:nvSpPr>
      <cdr:spPr>
        <a:xfrm xmlns:a="http://schemas.openxmlformats.org/drawingml/2006/main">
          <a:off x="657544" y="1416939"/>
          <a:ext cx="429461" cy="212256"/>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altLang="zh-CN" sz="800" b="1"/>
            <a:t>SPSA-16</a:t>
          </a:r>
          <a:endParaRPr lang="zh-CN" altLang="en-US" sz="800" b="1"/>
        </a:p>
      </cdr:txBody>
    </cdr:sp>
  </cdr:relSizeAnchor>
  <cdr:relSizeAnchor xmlns:cdr="http://schemas.openxmlformats.org/drawingml/2006/chartDrawing">
    <cdr:from>
      <cdr:x>0.50477</cdr:x>
      <cdr:y>0.59069</cdr:y>
    </cdr:from>
    <cdr:to>
      <cdr:x>0.60301</cdr:x>
      <cdr:y>0.65622</cdr:y>
    </cdr:to>
    <cdr:sp macro="" textlink="">
      <cdr:nvSpPr>
        <cdr:cNvPr id="31" name="文本框 30">
          <a:extLst xmlns:a="http://schemas.openxmlformats.org/drawingml/2006/main">
            <a:ext uri="{FF2B5EF4-FFF2-40B4-BE49-F238E27FC236}">
              <a16:creationId xmlns:a16="http://schemas.microsoft.com/office/drawing/2014/main" id="{F5DA90E8-E594-49BC-9E61-A2785B2E795A}"/>
            </a:ext>
          </a:extLst>
        </cdr:cNvPr>
        <cdr:cNvSpPr txBox="1"/>
      </cdr:nvSpPr>
      <cdr:spPr>
        <a:xfrm xmlns:a="http://schemas.openxmlformats.org/drawingml/2006/main">
          <a:off x="2206609" y="1913241"/>
          <a:ext cx="429461" cy="212256"/>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altLang="zh-CN" sz="800" b="1"/>
            <a:t>TPU-16</a:t>
          </a:r>
          <a:endParaRPr lang="zh-CN" altLang="en-US" sz="800" b="1"/>
        </a:p>
      </cdr:txBody>
    </cdr:sp>
  </cdr:relSizeAnchor>
  <cdr:relSizeAnchor xmlns:cdr="http://schemas.openxmlformats.org/drawingml/2006/chartDrawing">
    <cdr:from>
      <cdr:x>0.21349</cdr:x>
      <cdr:y>0.70213</cdr:y>
    </cdr:from>
    <cdr:to>
      <cdr:x>0.31173</cdr:x>
      <cdr:y>0.76766</cdr:y>
    </cdr:to>
    <cdr:sp macro="" textlink="">
      <cdr:nvSpPr>
        <cdr:cNvPr id="32" name="文本框 31">
          <a:extLst xmlns:a="http://schemas.openxmlformats.org/drawingml/2006/main">
            <a:ext uri="{FF2B5EF4-FFF2-40B4-BE49-F238E27FC236}">
              <a16:creationId xmlns:a16="http://schemas.microsoft.com/office/drawing/2014/main" id="{4927DE00-638E-4CAA-BDE7-8F10298F2793}"/>
            </a:ext>
          </a:extLst>
        </cdr:cNvPr>
        <cdr:cNvSpPr txBox="1"/>
      </cdr:nvSpPr>
      <cdr:spPr>
        <a:xfrm xmlns:a="http://schemas.openxmlformats.org/drawingml/2006/main">
          <a:off x="933267" y="2274188"/>
          <a:ext cx="429461" cy="212256"/>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altLang="zh-CN" sz="800" b="1"/>
            <a:t>TPU-16</a:t>
          </a:r>
          <a:endParaRPr lang="zh-CN" altLang="en-US" sz="800" b="1"/>
        </a:p>
      </cdr:txBody>
    </cdr:sp>
  </cdr:relSizeAnchor>
  <cdr:relSizeAnchor xmlns:cdr="http://schemas.openxmlformats.org/drawingml/2006/chartDrawing">
    <cdr:from>
      <cdr:x>0.45087</cdr:x>
      <cdr:y>0.37865</cdr:y>
    </cdr:from>
    <cdr:to>
      <cdr:x>0.54911</cdr:x>
      <cdr:y>0.44418</cdr:y>
    </cdr:to>
    <cdr:sp macro="" textlink="">
      <cdr:nvSpPr>
        <cdr:cNvPr id="33" name="文本框 32">
          <a:extLst xmlns:a="http://schemas.openxmlformats.org/drawingml/2006/main">
            <a:ext uri="{FF2B5EF4-FFF2-40B4-BE49-F238E27FC236}">
              <a16:creationId xmlns:a16="http://schemas.microsoft.com/office/drawing/2014/main" id="{E325DD0B-617F-4904-9F52-3099B8B7BAE9}"/>
            </a:ext>
          </a:extLst>
        </cdr:cNvPr>
        <cdr:cNvSpPr txBox="1"/>
      </cdr:nvSpPr>
      <cdr:spPr>
        <a:xfrm xmlns:a="http://schemas.openxmlformats.org/drawingml/2006/main">
          <a:off x="1970992" y="1226440"/>
          <a:ext cx="429461" cy="212256"/>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altLang="zh-CN" sz="800" b="1"/>
            <a:t>SPSA-8</a:t>
          </a:r>
          <a:endParaRPr lang="zh-CN" altLang="en-US" sz="800" b="1"/>
        </a:p>
      </cdr:txBody>
    </cdr:sp>
  </cdr:relSizeAnchor>
  <cdr:relSizeAnchor xmlns:cdr="http://schemas.openxmlformats.org/drawingml/2006/chartDrawing">
    <cdr:from>
      <cdr:x>0.155</cdr:x>
      <cdr:y>0.56592</cdr:y>
    </cdr:from>
    <cdr:to>
      <cdr:x>0.25324</cdr:x>
      <cdr:y>0.63146</cdr:y>
    </cdr:to>
    <cdr:sp macro="" textlink="">
      <cdr:nvSpPr>
        <cdr:cNvPr id="34" name="文本框 33">
          <a:extLst xmlns:a="http://schemas.openxmlformats.org/drawingml/2006/main">
            <a:ext uri="{FF2B5EF4-FFF2-40B4-BE49-F238E27FC236}">
              <a16:creationId xmlns:a16="http://schemas.microsoft.com/office/drawing/2014/main" id="{2C4F4D55-2CF1-4572-BC65-E1815F13E8FE}"/>
            </a:ext>
          </a:extLst>
        </cdr:cNvPr>
        <cdr:cNvSpPr txBox="1"/>
      </cdr:nvSpPr>
      <cdr:spPr>
        <a:xfrm xmlns:a="http://schemas.openxmlformats.org/drawingml/2006/main">
          <a:off x="677596" y="1833031"/>
          <a:ext cx="429461" cy="212256"/>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altLang="zh-CN" sz="800" b="1"/>
            <a:t>SPSA-8</a:t>
          </a:r>
          <a:endParaRPr lang="zh-CN" altLang="en-US" sz="800" b="1"/>
        </a:p>
      </cdr:txBody>
    </cdr:sp>
  </cdr:relSizeAnchor>
</c:userShapes>
</file>

<file path=ppt/drawings/drawing4.xml><?xml version="1.0" encoding="utf-8"?>
<c:userShapes xmlns:c="http://schemas.openxmlformats.org/drawingml/2006/chart">
  <cdr:relSizeAnchor xmlns:cdr="http://schemas.openxmlformats.org/drawingml/2006/chartDrawing">
    <cdr:from>
      <cdr:x>0.17978</cdr:x>
      <cdr:y>0.41403</cdr:y>
    </cdr:from>
    <cdr:to>
      <cdr:x>0.32953</cdr:x>
      <cdr:y>0.50318</cdr:y>
    </cdr:to>
    <cdr:sp macro="" textlink="">
      <cdr:nvSpPr>
        <cdr:cNvPr id="2" name="文本框 1">
          <a:extLst xmlns:a="http://schemas.openxmlformats.org/drawingml/2006/main">
            <a:ext uri="{FF2B5EF4-FFF2-40B4-BE49-F238E27FC236}">
              <a16:creationId xmlns:a16="http://schemas.microsoft.com/office/drawing/2014/main" id="{511D7924-8CD6-48F8-ACD2-E6CB2CEC9F3E}"/>
            </a:ext>
          </a:extLst>
        </cdr:cNvPr>
        <cdr:cNvSpPr txBox="1"/>
      </cdr:nvSpPr>
      <cdr:spPr>
        <a:xfrm xmlns:a="http://schemas.openxmlformats.org/drawingml/2006/main">
          <a:off x="787042" y="1361167"/>
          <a:ext cx="655526" cy="293077"/>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altLang="zh-CN" sz="1100" b="1"/>
            <a:t>64 GB/s</a:t>
          </a:r>
          <a:endParaRPr lang="zh-CN" altLang="en-US" sz="1100" b="1"/>
        </a:p>
      </cdr:txBody>
    </cdr:sp>
  </cdr:relSizeAnchor>
  <cdr:relSizeAnchor xmlns:cdr="http://schemas.openxmlformats.org/drawingml/2006/chartDrawing">
    <cdr:from>
      <cdr:x>0.28941</cdr:x>
      <cdr:y>0.49872</cdr:y>
    </cdr:from>
    <cdr:to>
      <cdr:x>0.43916</cdr:x>
      <cdr:y>0.58787</cdr:y>
    </cdr:to>
    <cdr:sp macro="" textlink="">
      <cdr:nvSpPr>
        <cdr:cNvPr id="3" name="文本框 2">
          <a:extLst xmlns:a="http://schemas.openxmlformats.org/drawingml/2006/main">
            <a:ext uri="{FF2B5EF4-FFF2-40B4-BE49-F238E27FC236}">
              <a16:creationId xmlns:a16="http://schemas.microsoft.com/office/drawing/2014/main" id="{974FF66A-8E74-444C-8DF2-9CFE48165568}"/>
            </a:ext>
          </a:extLst>
        </cdr:cNvPr>
        <cdr:cNvSpPr txBox="1"/>
      </cdr:nvSpPr>
      <cdr:spPr>
        <a:xfrm xmlns:a="http://schemas.openxmlformats.org/drawingml/2006/main">
          <a:off x="1266965" y="1639589"/>
          <a:ext cx="655525" cy="293077"/>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altLang="zh-CN" sz="1100" b="1"/>
            <a:t>32</a:t>
          </a:r>
          <a:r>
            <a:rPr lang="en-US" altLang="zh-CN" sz="1100" b="1" baseline="0"/>
            <a:t> </a:t>
          </a:r>
          <a:r>
            <a:rPr lang="en-US" altLang="zh-CN" sz="1100" b="1"/>
            <a:t>GB/s</a:t>
          </a:r>
          <a:endParaRPr lang="zh-CN" altLang="en-US" sz="1100" b="1"/>
        </a:p>
      </cdr:txBody>
    </cdr:sp>
  </cdr:relSizeAnchor>
  <cdr:relSizeAnchor xmlns:cdr="http://schemas.openxmlformats.org/drawingml/2006/chartDrawing">
    <cdr:from>
      <cdr:x>0.78229</cdr:x>
      <cdr:y>0.26123</cdr:y>
    </cdr:from>
    <cdr:to>
      <cdr:x>0.96541</cdr:x>
      <cdr:y>0.33738</cdr:y>
    </cdr:to>
    <cdr:sp macro="" textlink="">
      <cdr:nvSpPr>
        <cdr:cNvPr id="4" name="文本框 3">
          <a:extLst xmlns:a="http://schemas.openxmlformats.org/drawingml/2006/main">
            <a:ext uri="{FF2B5EF4-FFF2-40B4-BE49-F238E27FC236}">
              <a16:creationId xmlns:a16="http://schemas.microsoft.com/office/drawing/2014/main" id="{BEE9A36F-E933-4E41-9C09-C24D0F4B4CB6}"/>
            </a:ext>
          </a:extLst>
        </cdr:cNvPr>
        <cdr:cNvSpPr txBox="1"/>
      </cdr:nvSpPr>
      <cdr:spPr>
        <a:xfrm xmlns:a="http://schemas.openxmlformats.org/drawingml/2006/main">
          <a:off x="3407784" y="837292"/>
          <a:ext cx="797719" cy="244078"/>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altLang="zh-CN" sz="1100"/>
            <a:t>512-square</a:t>
          </a:r>
          <a:endParaRPr lang="zh-CN" altLang="en-US" sz="1100"/>
        </a:p>
      </cdr:txBody>
    </cdr:sp>
  </cdr:relSizeAnchor>
  <cdr:relSizeAnchor xmlns:cdr="http://schemas.openxmlformats.org/drawingml/2006/chartDrawing">
    <cdr:from>
      <cdr:x>0.23428</cdr:x>
      <cdr:y>0.33924</cdr:y>
    </cdr:from>
    <cdr:to>
      <cdr:x>0.84515</cdr:x>
      <cdr:y>0.81844</cdr:y>
    </cdr:to>
    <cdr:cxnSp macro="">
      <cdr:nvCxnSpPr>
        <cdr:cNvPr id="7" name="直接箭头连接符 6">
          <a:extLst xmlns:a="http://schemas.openxmlformats.org/drawingml/2006/main">
            <a:ext uri="{FF2B5EF4-FFF2-40B4-BE49-F238E27FC236}">
              <a16:creationId xmlns:a16="http://schemas.microsoft.com/office/drawing/2014/main" id="{E19F9CD9-88B1-42E6-8306-F71942FB80E3}"/>
            </a:ext>
          </a:extLst>
        </cdr:cNvPr>
        <cdr:cNvCxnSpPr/>
      </cdr:nvCxnSpPr>
      <cdr:spPr>
        <a:xfrm xmlns:a="http://schemas.openxmlformats.org/drawingml/2006/main" flipH="1">
          <a:off x="1020581" y="1087323"/>
          <a:ext cx="2661046" cy="1535906"/>
        </a:xfrm>
        <a:prstGeom xmlns:a="http://schemas.openxmlformats.org/drawingml/2006/main" prst="straightConnector1">
          <a:avLst/>
        </a:prstGeom>
        <a:ln xmlns:a="http://schemas.openxmlformats.org/drawingml/2006/main" w="12700">
          <a:solidFill>
            <a:schemeClr val="accent5"/>
          </a:solidFill>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0.27392</cdr:x>
      <cdr:y>0.3411</cdr:y>
    </cdr:from>
    <cdr:to>
      <cdr:x>0.84652</cdr:x>
      <cdr:y>0.81658</cdr:y>
    </cdr:to>
    <cdr:cxnSp macro="">
      <cdr:nvCxnSpPr>
        <cdr:cNvPr id="11" name="直接箭头连接符 10">
          <a:extLst xmlns:a="http://schemas.openxmlformats.org/drawingml/2006/main">
            <a:ext uri="{FF2B5EF4-FFF2-40B4-BE49-F238E27FC236}">
              <a16:creationId xmlns:a16="http://schemas.microsoft.com/office/drawing/2014/main" id="{4F683331-6344-4E2F-A450-21EEAA5CA5DB}"/>
            </a:ext>
          </a:extLst>
        </cdr:cNvPr>
        <cdr:cNvCxnSpPr/>
      </cdr:nvCxnSpPr>
      <cdr:spPr>
        <a:xfrm xmlns:a="http://schemas.openxmlformats.org/drawingml/2006/main" flipH="1">
          <a:off x="1193222" y="1093276"/>
          <a:ext cx="2494359" cy="1524000"/>
        </a:xfrm>
        <a:prstGeom xmlns:a="http://schemas.openxmlformats.org/drawingml/2006/main" prst="straightConnector1">
          <a:avLst/>
        </a:prstGeom>
        <a:ln xmlns:a="http://schemas.openxmlformats.org/drawingml/2006/main" w="12700">
          <a:solidFill>
            <a:schemeClr val="accent4"/>
          </a:solidFill>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0.23838</cdr:x>
      <cdr:y>0.26866</cdr:y>
    </cdr:from>
    <cdr:to>
      <cdr:x>0.27392</cdr:x>
      <cdr:y>0.8203</cdr:y>
    </cdr:to>
    <cdr:sp macro="" textlink="">
      <cdr:nvSpPr>
        <cdr:cNvPr id="14" name="矩形 13">
          <a:extLst xmlns:a="http://schemas.openxmlformats.org/drawingml/2006/main">
            <a:ext uri="{FF2B5EF4-FFF2-40B4-BE49-F238E27FC236}">
              <a16:creationId xmlns:a16="http://schemas.microsoft.com/office/drawing/2014/main" id="{62FFCEC0-D717-40F0-8ADF-97884BE361AF}"/>
            </a:ext>
          </a:extLst>
        </cdr:cNvPr>
        <cdr:cNvSpPr/>
      </cdr:nvSpPr>
      <cdr:spPr>
        <a:xfrm xmlns:a="http://schemas.openxmlformats.org/drawingml/2006/main">
          <a:off x="1038440" y="861104"/>
          <a:ext cx="154781" cy="1768079"/>
        </a:xfrm>
        <a:prstGeom xmlns:a="http://schemas.openxmlformats.org/drawingml/2006/main" prst="rect">
          <a:avLst/>
        </a:prstGeom>
        <a:solidFill xmlns:a="http://schemas.openxmlformats.org/drawingml/2006/main">
          <a:schemeClr val="accent2">
            <a:alpha val="10000"/>
          </a:schemeClr>
        </a:solidFill>
        <a:ln xmlns:a="http://schemas.openxmlformats.org/drawingml/2006/main" w="6350">
          <a:solidFill>
            <a:schemeClr val="accent3"/>
          </a:solidFill>
          <a:prstDash val="sysDash"/>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zh-CN"/>
        </a:p>
      </cdr:txBody>
    </cdr:sp>
  </cdr:relSizeAnchor>
  <cdr:relSizeAnchor xmlns:cdr="http://schemas.openxmlformats.org/drawingml/2006/chartDrawing">
    <cdr:from>
      <cdr:x>0.44512</cdr:x>
      <cdr:y>0.48895</cdr:y>
    </cdr:from>
    <cdr:to>
      <cdr:x>0.62543</cdr:x>
      <cdr:y>0.57625</cdr:y>
    </cdr:to>
    <cdr:sp macro="" textlink="">
      <cdr:nvSpPr>
        <cdr:cNvPr id="16" name="文本框 15">
          <a:extLst xmlns:a="http://schemas.openxmlformats.org/drawingml/2006/main">
            <a:ext uri="{FF2B5EF4-FFF2-40B4-BE49-F238E27FC236}">
              <a16:creationId xmlns:a16="http://schemas.microsoft.com/office/drawing/2014/main" id="{6378D438-E8CF-4AD4-85AC-F6437FF7AADB}"/>
            </a:ext>
          </a:extLst>
        </cdr:cNvPr>
        <cdr:cNvSpPr txBox="1"/>
      </cdr:nvSpPr>
      <cdr:spPr>
        <a:xfrm xmlns:a="http://schemas.openxmlformats.org/drawingml/2006/main" rot="19799345">
          <a:off x="1939001" y="1567163"/>
          <a:ext cx="785463" cy="279797"/>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r>
            <a:rPr lang="en-US" altLang="zh-CN" sz="1100" b="0">
              <a:solidFill>
                <a:schemeClr val="accent5"/>
              </a:solidFill>
              <a:effectLst/>
              <a:latin typeface="+mn-lt"/>
              <a:ea typeface="+mn-ea"/>
              <a:cs typeface="+mn-cs"/>
            </a:rPr>
            <a:t>w/o A-ecd</a:t>
          </a:r>
          <a:endParaRPr lang="zh-CN" altLang="zh-CN">
            <a:solidFill>
              <a:schemeClr val="accent5"/>
            </a:solidFill>
            <a:effectLst/>
          </a:endParaRPr>
        </a:p>
        <a:p xmlns:a="http://schemas.openxmlformats.org/drawingml/2006/main">
          <a:endParaRPr lang="zh-CN" altLang="en-US" sz="1100">
            <a:solidFill>
              <a:schemeClr val="accent5"/>
            </a:solidFill>
          </a:endParaRPr>
        </a:p>
      </cdr:txBody>
    </cdr:sp>
  </cdr:relSizeAnchor>
  <cdr:relSizeAnchor xmlns:cdr="http://schemas.openxmlformats.org/drawingml/2006/chartDrawing">
    <cdr:from>
      <cdr:x>0.47481</cdr:x>
      <cdr:y>0.50455</cdr:y>
    </cdr:from>
    <cdr:to>
      <cdr:x>0.84421</cdr:x>
      <cdr:y>0.59184</cdr:y>
    </cdr:to>
    <cdr:sp macro="" textlink="">
      <cdr:nvSpPr>
        <cdr:cNvPr id="17" name="文本框 16">
          <a:extLst xmlns:a="http://schemas.openxmlformats.org/drawingml/2006/main">
            <a:ext uri="{FF2B5EF4-FFF2-40B4-BE49-F238E27FC236}">
              <a16:creationId xmlns:a16="http://schemas.microsoft.com/office/drawing/2014/main" id="{CF1DF09E-A517-46C3-A46A-BEEC17354777}"/>
            </a:ext>
          </a:extLst>
        </cdr:cNvPr>
        <cdr:cNvSpPr txBox="1"/>
      </cdr:nvSpPr>
      <cdr:spPr>
        <a:xfrm xmlns:a="http://schemas.openxmlformats.org/drawingml/2006/main" rot="19799345">
          <a:off x="2068331" y="1617151"/>
          <a:ext cx="1609176" cy="279797"/>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r>
            <a:rPr lang="en-US" altLang="zh-CN" sz="1100" b="0">
              <a:solidFill>
                <a:schemeClr val="accent4"/>
              </a:solidFill>
              <a:effectLst/>
              <a:latin typeface="+mn-lt"/>
              <a:ea typeface="+mn-ea"/>
              <a:cs typeface="+mn-cs"/>
            </a:rPr>
            <a:t>w/ A-ecd</a:t>
          </a:r>
          <a:endParaRPr lang="zh-CN" altLang="zh-CN">
            <a:solidFill>
              <a:schemeClr val="accent4"/>
            </a:solidFill>
            <a:effectLst/>
          </a:endParaRPr>
        </a:p>
        <a:p xmlns:a="http://schemas.openxmlformats.org/drawingml/2006/main">
          <a:endParaRPr lang="zh-CN" altLang="en-US" sz="1100">
            <a:solidFill>
              <a:schemeClr val="accent4"/>
            </a:solidFill>
          </a:endParaRPr>
        </a:p>
      </cdr:txBody>
    </cdr:sp>
  </cdr:relSizeAnchor>
  <cdr:relSizeAnchor xmlns:cdr="http://schemas.openxmlformats.org/drawingml/2006/chartDrawing">
    <cdr:from>
      <cdr:x>0.19329</cdr:x>
      <cdr:y>0.19251</cdr:y>
    </cdr:from>
    <cdr:to>
      <cdr:x>0.30125</cdr:x>
      <cdr:y>0.26866</cdr:y>
    </cdr:to>
    <cdr:sp macro="" textlink="">
      <cdr:nvSpPr>
        <cdr:cNvPr id="18" name="文本框 17">
          <a:extLst xmlns:a="http://schemas.openxmlformats.org/drawingml/2006/main">
            <a:ext uri="{FF2B5EF4-FFF2-40B4-BE49-F238E27FC236}">
              <a16:creationId xmlns:a16="http://schemas.microsoft.com/office/drawing/2014/main" id="{709EA000-53D6-49DD-A871-3A9FC5A81BC1}"/>
            </a:ext>
          </a:extLst>
        </cdr:cNvPr>
        <cdr:cNvSpPr txBox="1"/>
      </cdr:nvSpPr>
      <cdr:spPr>
        <a:xfrm xmlns:a="http://schemas.openxmlformats.org/drawingml/2006/main">
          <a:off x="841987" y="617025"/>
          <a:ext cx="470297" cy="244078"/>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altLang="zh-CN" sz="1100">
              <a:solidFill>
                <a:schemeClr val="accent2"/>
              </a:solidFill>
            </a:rPr>
            <a:t>0.9</a:t>
          </a:r>
          <a:r>
            <a:rPr lang="en-US" altLang="zh-CN" sz="1100" baseline="0">
              <a:solidFill>
                <a:schemeClr val="accent2"/>
              </a:solidFill>
            </a:rPr>
            <a:t> sp</a:t>
          </a:r>
          <a:endParaRPr lang="zh-CN" altLang="en-US" sz="1100">
            <a:solidFill>
              <a:schemeClr val="accent2"/>
            </a:solidFill>
          </a:endParaRPr>
        </a:p>
      </cdr:txBody>
    </cdr:sp>
  </cdr:relSizeAnchor>
  <cdr:relSizeAnchor xmlns:cdr="http://schemas.openxmlformats.org/drawingml/2006/chartDrawing">
    <cdr:from>
      <cdr:x>0.51444</cdr:x>
      <cdr:y>0.3541</cdr:y>
    </cdr:from>
    <cdr:to>
      <cdr:x>0.86292</cdr:x>
      <cdr:y>0.82401</cdr:y>
    </cdr:to>
    <cdr:cxnSp macro="">
      <cdr:nvCxnSpPr>
        <cdr:cNvPr id="19" name="直接箭头连接符 18">
          <a:extLst xmlns:a="http://schemas.openxmlformats.org/drawingml/2006/main">
            <a:ext uri="{FF2B5EF4-FFF2-40B4-BE49-F238E27FC236}">
              <a16:creationId xmlns:a16="http://schemas.microsoft.com/office/drawing/2014/main" id="{1604AC20-F3B1-4DFC-9CBB-C8089C6D02C2}"/>
            </a:ext>
          </a:extLst>
        </cdr:cNvPr>
        <cdr:cNvCxnSpPr/>
      </cdr:nvCxnSpPr>
      <cdr:spPr>
        <a:xfrm xmlns:a="http://schemas.openxmlformats.org/drawingml/2006/main" flipH="1">
          <a:off x="2240972" y="1134948"/>
          <a:ext cx="1518046" cy="1506141"/>
        </a:xfrm>
        <a:prstGeom xmlns:a="http://schemas.openxmlformats.org/drawingml/2006/main" prst="straightConnector1">
          <a:avLst/>
        </a:prstGeom>
        <a:ln xmlns:a="http://schemas.openxmlformats.org/drawingml/2006/main" w="12700">
          <a:solidFill>
            <a:schemeClr val="accent5"/>
          </a:solidFill>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0.69073</cdr:x>
      <cdr:y>0.34853</cdr:y>
    </cdr:from>
    <cdr:to>
      <cdr:x>0.86429</cdr:x>
      <cdr:y>0.8203</cdr:y>
    </cdr:to>
    <cdr:cxnSp macro="">
      <cdr:nvCxnSpPr>
        <cdr:cNvPr id="22" name="直接箭头连接符 21">
          <a:extLst xmlns:a="http://schemas.openxmlformats.org/drawingml/2006/main">
            <a:ext uri="{FF2B5EF4-FFF2-40B4-BE49-F238E27FC236}">
              <a16:creationId xmlns:a16="http://schemas.microsoft.com/office/drawing/2014/main" id="{D488014C-E8BC-4331-A080-283D70DB23CF}"/>
            </a:ext>
          </a:extLst>
        </cdr:cNvPr>
        <cdr:cNvCxnSpPr/>
      </cdr:nvCxnSpPr>
      <cdr:spPr>
        <a:xfrm xmlns:a="http://schemas.openxmlformats.org/drawingml/2006/main" flipH="1">
          <a:off x="3008924" y="1117089"/>
          <a:ext cx="756047" cy="1512094"/>
        </a:xfrm>
        <a:prstGeom xmlns:a="http://schemas.openxmlformats.org/drawingml/2006/main" prst="straightConnector1">
          <a:avLst/>
        </a:prstGeom>
        <a:ln xmlns:a="http://schemas.openxmlformats.org/drawingml/2006/main" w="12700">
          <a:solidFill>
            <a:schemeClr val="accent4"/>
          </a:solidFill>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0.52127</cdr:x>
      <cdr:y>0.27052</cdr:y>
    </cdr:from>
    <cdr:to>
      <cdr:x>0.688</cdr:x>
      <cdr:y>0.82215</cdr:y>
    </cdr:to>
    <cdr:sp macro="" textlink="">
      <cdr:nvSpPr>
        <cdr:cNvPr id="25" name="矩形 24">
          <a:extLst xmlns:a="http://schemas.openxmlformats.org/drawingml/2006/main">
            <a:ext uri="{FF2B5EF4-FFF2-40B4-BE49-F238E27FC236}">
              <a16:creationId xmlns:a16="http://schemas.microsoft.com/office/drawing/2014/main" id="{D2DAB8F8-5CFE-4DE6-AC9A-6B2CB0EABA29}"/>
            </a:ext>
          </a:extLst>
        </cdr:cNvPr>
        <cdr:cNvSpPr/>
      </cdr:nvSpPr>
      <cdr:spPr>
        <a:xfrm xmlns:a="http://schemas.openxmlformats.org/drawingml/2006/main">
          <a:off x="2270738" y="867057"/>
          <a:ext cx="726280" cy="1768079"/>
        </a:xfrm>
        <a:prstGeom xmlns:a="http://schemas.openxmlformats.org/drawingml/2006/main" prst="rect">
          <a:avLst/>
        </a:prstGeom>
        <a:solidFill xmlns:a="http://schemas.openxmlformats.org/drawingml/2006/main">
          <a:srgbClr val="7030A0">
            <a:alpha val="10000"/>
          </a:srgbClr>
        </a:solidFill>
        <a:ln xmlns:a="http://schemas.openxmlformats.org/drawingml/2006/main" w="6350">
          <a:solidFill>
            <a:schemeClr val="accent3"/>
          </a:solidFill>
          <a:prstDash val="sysDash"/>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zh-CN"/>
        </a:p>
      </cdr:txBody>
    </cdr:sp>
  </cdr:relSizeAnchor>
  <cdr:relSizeAnchor xmlns:cdr="http://schemas.openxmlformats.org/drawingml/2006/chartDrawing">
    <cdr:from>
      <cdr:x>0.54587</cdr:x>
      <cdr:y>0.18508</cdr:y>
    </cdr:from>
    <cdr:to>
      <cdr:x>0.65383</cdr:x>
      <cdr:y>0.26123</cdr:y>
    </cdr:to>
    <cdr:sp macro="" textlink="">
      <cdr:nvSpPr>
        <cdr:cNvPr id="26" name="文本框 25">
          <a:extLst xmlns:a="http://schemas.openxmlformats.org/drawingml/2006/main">
            <a:ext uri="{FF2B5EF4-FFF2-40B4-BE49-F238E27FC236}">
              <a16:creationId xmlns:a16="http://schemas.microsoft.com/office/drawing/2014/main" id="{8A527532-F03E-4415-9DD9-1F8DAFEB9BEB}"/>
            </a:ext>
          </a:extLst>
        </cdr:cNvPr>
        <cdr:cNvSpPr txBox="1"/>
      </cdr:nvSpPr>
      <cdr:spPr>
        <a:xfrm xmlns:a="http://schemas.openxmlformats.org/drawingml/2006/main">
          <a:off x="2377892" y="593213"/>
          <a:ext cx="470297" cy="244078"/>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altLang="zh-CN" sz="1100">
              <a:solidFill>
                <a:srgbClr val="7030A0"/>
              </a:solidFill>
            </a:rPr>
            <a:t>0.5</a:t>
          </a:r>
          <a:r>
            <a:rPr lang="en-US" altLang="zh-CN" sz="1100" baseline="0">
              <a:solidFill>
                <a:srgbClr val="7030A0"/>
              </a:solidFill>
            </a:rPr>
            <a:t> sp</a:t>
          </a:r>
          <a:endParaRPr lang="zh-CN" altLang="en-US" sz="1100">
            <a:solidFill>
              <a:srgbClr val="7030A0"/>
            </a:solidFill>
          </a:endParaRPr>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107E74-0D52-41B8-9397-E293DD7BE17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88E55AC-3520-4C02-AC61-9EE2879E21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73182E8-2770-4B57-B4A1-BDD88F93FD07}"/>
              </a:ext>
            </a:extLst>
          </p:cNvPr>
          <p:cNvSpPr>
            <a:spLocks noGrp="1"/>
          </p:cNvSpPr>
          <p:nvPr>
            <p:ph type="dt" sz="half" idx="10"/>
          </p:nvPr>
        </p:nvSpPr>
        <p:spPr/>
        <p:txBody>
          <a:bodyPr/>
          <a:lstStyle/>
          <a:p>
            <a:fld id="{6D7BD51A-0492-4817-93EA-4556D878CFDE}" type="datetimeFigureOut">
              <a:rPr lang="zh-CN" altLang="en-US" smtClean="0"/>
              <a:t>2023/9/27</a:t>
            </a:fld>
            <a:endParaRPr lang="zh-CN" altLang="en-US"/>
          </a:p>
        </p:txBody>
      </p:sp>
      <p:sp>
        <p:nvSpPr>
          <p:cNvPr id="5" name="页脚占位符 4">
            <a:extLst>
              <a:ext uri="{FF2B5EF4-FFF2-40B4-BE49-F238E27FC236}">
                <a16:creationId xmlns:a16="http://schemas.microsoft.com/office/drawing/2014/main" id="{224FEA57-4604-4AF6-BBCA-4535C96DD1D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63FA541-A07A-4038-AC02-DA70874B790E}"/>
              </a:ext>
            </a:extLst>
          </p:cNvPr>
          <p:cNvSpPr>
            <a:spLocks noGrp="1"/>
          </p:cNvSpPr>
          <p:nvPr>
            <p:ph type="sldNum" sz="quarter" idx="12"/>
          </p:nvPr>
        </p:nvSpPr>
        <p:spPr/>
        <p:txBody>
          <a:bodyPr/>
          <a:lstStyle/>
          <a:p>
            <a:fld id="{31780C1B-302C-4206-ACBE-BDC0C058B296}" type="slidenum">
              <a:rPr lang="zh-CN" altLang="en-US" smtClean="0"/>
              <a:t>‹#›</a:t>
            </a:fld>
            <a:endParaRPr lang="zh-CN" altLang="en-US"/>
          </a:p>
        </p:txBody>
      </p:sp>
    </p:spTree>
    <p:extLst>
      <p:ext uri="{BB962C8B-B14F-4D97-AF65-F5344CB8AC3E}">
        <p14:creationId xmlns:p14="http://schemas.microsoft.com/office/powerpoint/2010/main" val="4019245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51EBFE-8BC8-4EF5-A878-0B9B5CF040B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7C72E9E-928F-41AB-AB6E-F42B8CB0F8E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F5ADDF0-1C56-431F-A515-51C0C504FCF2}"/>
              </a:ext>
            </a:extLst>
          </p:cNvPr>
          <p:cNvSpPr>
            <a:spLocks noGrp="1"/>
          </p:cNvSpPr>
          <p:nvPr>
            <p:ph type="dt" sz="half" idx="10"/>
          </p:nvPr>
        </p:nvSpPr>
        <p:spPr/>
        <p:txBody>
          <a:bodyPr/>
          <a:lstStyle/>
          <a:p>
            <a:fld id="{6D7BD51A-0492-4817-93EA-4556D878CFDE}" type="datetimeFigureOut">
              <a:rPr lang="zh-CN" altLang="en-US" smtClean="0"/>
              <a:t>2023/9/27</a:t>
            </a:fld>
            <a:endParaRPr lang="zh-CN" altLang="en-US"/>
          </a:p>
        </p:txBody>
      </p:sp>
      <p:sp>
        <p:nvSpPr>
          <p:cNvPr id="5" name="页脚占位符 4">
            <a:extLst>
              <a:ext uri="{FF2B5EF4-FFF2-40B4-BE49-F238E27FC236}">
                <a16:creationId xmlns:a16="http://schemas.microsoft.com/office/drawing/2014/main" id="{0FAFA799-6458-4934-96C3-781DB0E32FD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5E4C259-0382-4736-B8C3-C41944F9C487}"/>
              </a:ext>
            </a:extLst>
          </p:cNvPr>
          <p:cNvSpPr>
            <a:spLocks noGrp="1"/>
          </p:cNvSpPr>
          <p:nvPr>
            <p:ph type="sldNum" sz="quarter" idx="12"/>
          </p:nvPr>
        </p:nvSpPr>
        <p:spPr/>
        <p:txBody>
          <a:bodyPr/>
          <a:lstStyle/>
          <a:p>
            <a:fld id="{31780C1B-302C-4206-ACBE-BDC0C058B296}" type="slidenum">
              <a:rPr lang="zh-CN" altLang="en-US" smtClean="0"/>
              <a:t>‹#›</a:t>
            </a:fld>
            <a:endParaRPr lang="zh-CN" altLang="en-US"/>
          </a:p>
        </p:txBody>
      </p:sp>
    </p:spTree>
    <p:extLst>
      <p:ext uri="{BB962C8B-B14F-4D97-AF65-F5344CB8AC3E}">
        <p14:creationId xmlns:p14="http://schemas.microsoft.com/office/powerpoint/2010/main" val="3444262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5F64D9B-96A3-4E67-9DD1-4601CB921DB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C52E6B7-A9FB-4CAD-82C6-28FD4CBDBAF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946C876-4F53-43FA-A6E6-F3968854269E}"/>
              </a:ext>
            </a:extLst>
          </p:cNvPr>
          <p:cNvSpPr>
            <a:spLocks noGrp="1"/>
          </p:cNvSpPr>
          <p:nvPr>
            <p:ph type="dt" sz="half" idx="10"/>
          </p:nvPr>
        </p:nvSpPr>
        <p:spPr/>
        <p:txBody>
          <a:bodyPr/>
          <a:lstStyle/>
          <a:p>
            <a:fld id="{6D7BD51A-0492-4817-93EA-4556D878CFDE}" type="datetimeFigureOut">
              <a:rPr lang="zh-CN" altLang="en-US" smtClean="0"/>
              <a:t>2023/9/27</a:t>
            </a:fld>
            <a:endParaRPr lang="zh-CN" altLang="en-US"/>
          </a:p>
        </p:txBody>
      </p:sp>
      <p:sp>
        <p:nvSpPr>
          <p:cNvPr id="5" name="页脚占位符 4">
            <a:extLst>
              <a:ext uri="{FF2B5EF4-FFF2-40B4-BE49-F238E27FC236}">
                <a16:creationId xmlns:a16="http://schemas.microsoft.com/office/drawing/2014/main" id="{819CAB5B-057F-4C4B-9FB5-8526475C0C7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13C55C2-0DD4-4F98-BA3E-B8D2A66523DA}"/>
              </a:ext>
            </a:extLst>
          </p:cNvPr>
          <p:cNvSpPr>
            <a:spLocks noGrp="1"/>
          </p:cNvSpPr>
          <p:nvPr>
            <p:ph type="sldNum" sz="quarter" idx="12"/>
          </p:nvPr>
        </p:nvSpPr>
        <p:spPr/>
        <p:txBody>
          <a:bodyPr/>
          <a:lstStyle/>
          <a:p>
            <a:fld id="{31780C1B-302C-4206-ACBE-BDC0C058B296}" type="slidenum">
              <a:rPr lang="zh-CN" altLang="en-US" smtClean="0"/>
              <a:t>‹#›</a:t>
            </a:fld>
            <a:endParaRPr lang="zh-CN" altLang="en-US"/>
          </a:p>
        </p:txBody>
      </p:sp>
    </p:spTree>
    <p:extLst>
      <p:ext uri="{BB962C8B-B14F-4D97-AF65-F5344CB8AC3E}">
        <p14:creationId xmlns:p14="http://schemas.microsoft.com/office/powerpoint/2010/main" val="3873329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737F07-CC7D-4DB3-B269-0317F37E9C9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7FC89B8-2976-46A7-815A-6CECC87C627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8A5390A-84C0-491B-8908-3E9D1A95D656}"/>
              </a:ext>
            </a:extLst>
          </p:cNvPr>
          <p:cNvSpPr>
            <a:spLocks noGrp="1"/>
          </p:cNvSpPr>
          <p:nvPr>
            <p:ph type="dt" sz="half" idx="10"/>
          </p:nvPr>
        </p:nvSpPr>
        <p:spPr/>
        <p:txBody>
          <a:bodyPr/>
          <a:lstStyle/>
          <a:p>
            <a:fld id="{6D7BD51A-0492-4817-93EA-4556D878CFDE}" type="datetimeFigureOut">
              <a:rPr lang="zh-CN" altLang="en-US" smtClean="0"/>
              <a:t>2023/9/27</a:t>
            </a:fld>
            <a:endParaRPr lang="zh-CN" altLang="en-US"/>
          </a:p>
        </p:txBody>
      </p:sp>
      <p:sp>
        <p:nvSpPr>
          <p:cNvPr id="5" name="页脚占位符 4">
            <a:extLst>
              <a:ext uri="{FF2B5EF4-FFF2-40B4-BE49-F238E27FC236}">
                <a16:creationId xmlns:a16="http://schemas.microsoft.com/office/drawing/2014/main" id="{C02DF816-05FD-4FF1-96F1-BE3EA9CB304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5851242-6FFE-45C9-8A6E-8CD3F1350F9D}"/>
              </a:ext>
            </a:extLst>
          </p:cNvPr>
          <p:cNvSpPr>
            <a:spLocks noGrp="1"/>
          </p:cNvSpPr>
          <p:nvPr>
            <p:ph type="sldNum" sz="quarter" idx="12"/>
          </p:nvPr>
        </p:nvSpPr>
        <p:spPr/>
        <p:txBody>
          <a:bodyPr/>
          <a:lstStyle/>
          <a:p>
            <a:fld id="{31780C1B-302C-4206-ACBE-BDC0C058B296}" type="slidenum">
              <a:rPr lang="zh-CN" altLang="en-US" smtClean="0"/>
              <a:t>‹#›</a:t>
            </a:fld>
            <a:endParaRPr lang="zh-CN" altLang="en-US"/>
          </a:p>
        </p:txBody>
      </p:sp>
    </p:spTree>
    <p:extLst>
      <p:ext uri="{BB962C8B-B14F-4D97-AF65-F5344CB8AC3E}">
        <p14:creationId xmlns:p14="http://schemas.microsoft.com/office/powerpoint/2010/main" val="2093521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559745-C425-47F3-99EE-B7CC6F5CEAF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496276F-1FA9-4F41-AC2A-8C3189D04A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15336FF-97F0-4380-9E08-C757C34A0CA2}"/>
              </a:ext>
            </a:extLst>
          </p:cNvPr>
          <p:cNvSpPr>
            <a:spLocks noGrp="1"/>
          </p:cNvSpPr>
          <p:nvPr>
            <p:ph type="dt" sz="half" idx="10"/>
          </p:nvPr>
        </p:nvSpPr>
        <p:spPr/>
        <p:txBody>
          <a:bodyPr/>
          <a:lstStyle/>
          <a:p>
            <a:fld id="{6D7BD51A-0492-4817-93EA-4556D878CFDE}" type="datetimeFigureOut">
              <a:rPr lang="zh-CN" altLang="en-US" smtClean="0"/>
              <a:t>2023/9/27</a:t>
            </a:fld>
            <a:endParaRPr lang="zh-CN" altLang="en-US"/>
          </a:p>
        </p:txBody>
      </p:sp>
      <p:sp>
        <p:nvSpPr>
          <p:cNvPr id="5" name="页脚占位符 4">
            <a:extLst>
              <a:ext uri="{FF2B5EF4-FFF2-40B4-BE49-F238E27FC236}">
                <a16:creationId xmlns:a16="http://schemas.microsoft.com/office/drawing/2014/main" id="{8B31E34F-BBDC-4BF1-823A-F00F033EF72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AA44CA2-2EEB-4503-9AE5-8AB11DCD8453}"/>
              </a:ext>
            </a:extLst>
          </p:cNvPr>
          <p:cNvSpPr>
            <a:spLocks noGrp="1"/>
          </p:cNvSpPr>
          <p:nvPr>
            <p:ph type="sldNum" sz="quarter" idx="12"/>
          </p:nvPr>
        </p:nvSpPr>
        <p:spPr/>
        <p:txBody>
          <a:bodyPr/>
          <a:lstStyle/>
          <a:p>
            <a:fld id="{31780C1B-302C-4206-ACBE-BDC0C058B296}" type="slidenum">
              <a:rPr lang="zh-CN" altLang="en-US" smtClean="0"/>
              <a:t>‹#›</a:t>
            </a:fld>
            <a:endParaRPr lang="zh-CN" altLang="en-US"/>
          </a:p>
        </p:txBody>
      </p:sp>
    </p:spTree>
    <p:extLst>
      <p:ext uri="{BB962C8B-B14F-4D97-AF65-F5344CB8AC3E}">
        <p14:creationId xmlns:p14="http://schemas.microsoft.com/office/powerpoint/2010/main" val="1984562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2583BF-4452-4C23-AEB1-A5E2E574EC6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393E8FB-59D3-4E66-BEBA-43CACA37F6D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85BAED0-A622-4730-881B-26882A1CE70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FF96C78-EED6-4C20-A929-BF6444DBC9F2}"/>
              </a:ext>
            </a:extLst>
          </p:cNvPr>
          <p:cNvSpPr>
            <a:spLocks noGrp="1"/>
          </p:cNvSpPr>
          <p:nvPr>
            <p:ph type="dt" sz="half" idx="10"/>
          </p:nvPr>
        </p:nvSpPr>
        <p:spPr/>
        <p:txBody>
          <a:bodyPr/>
          <a:lstStyle/>
          <a:p>
            <a:fld id="{6D7BD51A-0492-4817-93EA-4556D878CFDE}" type="datetimeFigureOut">
              <a:rPr lang="zh-CN" altLang="en-US" smtClean="0"/>
              <a:t>2023/9/27</a:t>
            </a:fld>
            <a:endParaRPr lang="zh-CN" altLang="en-US"/>
          </a:p>
        </p:txBody>
      </p:sp>
      <p:sp>
        <p:nvSpPr>
          <p:cNvPr id="6" name="页脚占位符 5">
            <a:extLst>
              <a:ext uri="{FF2B5EF4-FFF2-40B4-BE49-F238E27FC236}">
                <a16:creationId xmlns:a16="http://schemas.microsoft.com/office/drawing/2014/main" id="{5FC75F52-F398-41B6-A4F2-B14EDD5B1D2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FC4EDD9-2226-4D9E-98C0-AC028727C63E}"/>
              </a:ext>
            </a:extLst>
          </p:cNvPr>
          <p:cNvSpPr>
            <a:spLocks noGrp="1"/>
          </p:cNvSpPr>
          <p:nvPr>
            <p:ph type="sldNum" sz="quarter" idx="12"/>
          </p:nvPr>
        </p:nvSpPr>
        <p:spPr/>
        <p:txBody>
          <a:bodyPr/>
          <a:lstStyle/>
          <a:p>
            <a:fld id="{31780C1B-302C-4206-ACBE-BDC0C058B296}" type="slidenum">
              <a:rPr lang="zh-CN" altLang="en-US" smtClean="0"/>
              <a:t>‹#›</a:t>
            </a:fld>
            <a:endParaRPr lang="zh-CN" altLang="en-US"/>
          </a:p>
        </p:txBody>
      </p:sp>
    </p:spTree>
    <p:extLst>
      <p:ext uri="{BB962C8B-B14F-4D97-AF65-F5344CB8AC3E}">
        <p14:creationId xmlns:p14="http://schemas.microsoft.com/office/powerpoint/2010/main" val="569058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B7D2FB-B585-4C6C-BB42-CCBF8E5C01A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49D6085-3E89-410A-BCF9-07DE11B6AB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3C2F46E-C367-4DCC-8ACC-FFEDE9518DB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F3ADFED-56AB-4039-AA54-1A86FD066C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1F8B1E8-465F-4B49-B4A1-43882AB7AF7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8D90224-A8D7-4EEF-8A81-575F93D11BC6}"/>
              </a:ext>
            </a:extLst>
          </p:cNvPr>
          <p:cNvSpPr>
            <a:spLocks noGrp="1"/>
          </p:cNvSpPr>
          <p:nvPr>
            <p:ph type="dt" sz="half" idx="10"/>
          </p:nvPr>
        </p:nvSpPr>
        <p:spPr/>
        <p:txBody>
          <a:bodyPr/>
          <a:lstStyle/>
          <a:p>
            <a:fld id="{6D7BD51A-0492-4817-93EA-4556D878CFDE}" type="datetimeFigureOut">
              <a:rPr lang="zh-CN" altLang="en-US" smtClean="0"/>
              <a:t>2023/9/27</a:t>
            </a:fld>
            <a:endParaRPr lang="zh-CN" altLang="en-US"/>
          </a:p>
        </p:txBody>
      </p:sp>
      <p:sp>
        <p:nvSpPr>
          <p:cNvPr id="8" name="页脚占位符 7">
            <a:extLst>
              <a:ext uri="{FF2B5EF4-FFF2-40B4-BE49-F238E27FC236}">
                <a16:creationId xmlns:a16="http://schemas.microsoft.com/office/drawing/2014/main" id="{843BDE27-ABBE-49C0-B0CB-1D008AC69B6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3FDBD8A-AB8C-4A56-986D-D91142095D2D}"/>
              </a:ext>
            </a:extLst>
          </p:cNvPr>
          <p:cNvSpPr>
            <a:spLocks noGrp="1"/>
          </p:cNvSpPr>
          <p:nvPr>
            <p:ph type="sldNum" sz="quarter" idx="12"/>
          </p:nvPr>
        </p:nvSpPr>
        <p:spPr/>
        <p:txBody>
          <a:bodyPr/>
          <a:lstStyle/>
          <a:p>
            <a:fld id="{31780C1B-302C-4206-ACBE-BDC0C058B296}" type="slidenum">
              <a:rPr lang="zh-CN" altLang="en-US" smtClean="0"/>
              <a:t>‹#›</a:t>
            </a:fld>
            <a:endParaRPr lang="zh-CN" altLang="en-US"/>
          </a:p>
        </p:txBody>
      </p:sp>
    </p:spTree>
    <p:extLst>
      <p:ext uri="{BB962C8B-B14F-4D97-AF65-F5344CB8AC3E}">
        <p14:creationId xmlns:p14="http://schemas.microsoft.com/office/powerpoint/2010/main" val="1844857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FD2E99-42F5-4432-A920-93E5C30EE30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D859E6F-32C3-4184-A304-1AD4D5EA7E9B}"/>
              </a:ext>
            </a:extLst>
          </p:cNvPr>
          <p:cNvSpPr>
            <a:spLocks noGrp="1"/>
          </p:cNvSpPr>
          <p:nvPr>
            <p:ph type="dt" sz="half" idx="10"/>
          </p:nvPr>
        </p:nvSpPr>
        <p:spPr/>
        <p:txBody>
          <a:bodyPr/>
          <a:lstStyle/>
          <a:p>
            <a:fld id="{6D7BD51A-0492-4817-93EA-4556D878CFDE}" type="datetimeFigureOut">
              <a:rPr lang="zh-CN" altLang="en-US" smtClean="0"/>
              <a:t>2023/9/27</a:t>
            </a:fld>
            <a:endParaRPr lang="zh-CN" altLang="en-US"/>
          </a:p>
        </p:txBody>
      </p:sp>
      <p:sp>
        <p:nvSpPr>
          <p:cNvPr id="4" name="页脚占位符 3">
            <a:extLst>
              <a:ext uri="{FF2B5EF4-FFF2-40B4-BE49-F238E27FC236}">
                <a16:creationId xmlns:a16="http://schemas.microsoft.com/office/drawing/2014/main" id="{9C36DDB5-874B-42C8-957D-ECE8125E456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DB670DB-188E-4783-B5E6-43E71630812F}"/>
              </a:ext>
            </a:extLst>
          </p:cNvPr>
          <p:cNvSpPr>
            <a:spLocks noGrp="1"/>
          </p:cNvSpPr>
          <p:nvPr>
            <p:ph type="sldNum" sz="quarter" idx="12"/>
          </p:nvPr>
        </p:nvSpPr>
        <p:spPr/>
        <p:txBody>
          <a:bodyPr/>
          <a:lstStyle/>
          <a:p>
            <a:fld id="{31780C1B-302C-4206-ACBE-BDC0C058B296}" type="slidenum">
              <a:rPr lang="zh-CN" altLang="en-US" smtClean="0"/>
              <a:t>‹#›</a:t>
            </a:fld>
            <a:endParaRPr lang="zh-CN" altLang="en-US"/>
          </a:p>
        </p:txBody>
      </p:sp>
    </p:spTree>
    <p:extLst>
      <p:ext uri="{BB962C8B-B14F-4D97-AF65-F5344CB8AC3E}">
        <p14:creationId xmlns:p14="http://schemas.microsoft.com/office/powerpoint/2010/main" val="32688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CDEFD46-253B-4FF0-A9B5-42C3E9260F7C}"/>
              </a:ext>
            </a:extLst>
          </p:cNvPr>
          <p:cNvSpPr>
            <a:spLocks noGrp="1"/>
          </p:cNvSpPr>
          <p:nvPr>
            <p:ph type="dt" sz="half" idx="10"/>
          </p:nvPr>
        </p:nvSpPr>
        <p:spPr/>
        <p:txBody>
          <a:bodyPr/>
          <a:lstStyle/>
          <a:p>
            <a:fld id="{6D7BD51A-0492-4817-93EA-4556D878CFDE}" type="datetimeFigureOut">
              <a:rPr lang="zh-CN" altLang="en-US" smtClean="0"/>
              <a:t>2023/9/27</a:t>
            </a:fld>
            <a:endParaRPr lang="zh-CN" altLang="en-US"/>
          </a:p>
        </p:txBody>
      </p:sp>
      <p:sp>
        <p:nvSpPr>
          <p:cNvPr id="3" name="页脚占位符 2">
            <a:extLst>
              <a:ext uri="{FF2B5EF4-FFF2-40B4-BE49-F238E27FC236}">
                <a16:creationId xmlns:a16="http://schemas.microsoft.com/office/drawing/2014/main" id="{8C2B06F5-ED89-4C86-95B0-4AD65B389B3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E38103C-8B4A-4BF1-9541-7656BBF6A72C}"/>
              </a:ext>
            </a:extLst>
          </p:cNvPr>
          <p:cNvSpPr>
            <a:spLocks noGrp="1"/>
          </p:cNvSpPr>
          <p:nvPr>
            <p:ph type="sldNum" sz="quarter" idx="12"/>
          </p:nvPr>
        </p:nvSpPr>
        <p:spPr/>
        <p:txBody>
          <a:bodyPr/>
          <a:lstStyle/>
          <a:p>
            <a:fld id="{31780C1B-302C-4206-ACBE-BDC0C058B296}" type="slidenum">
              <a:rPr lang="zh-CN" altLang="en-US" smtClean="0"/>
              <a:t>‹#›</a:t>
            </a:fld>
            <a:endParaRPr lang="zh-CN" altLang="en-US"/>
          </a:p>
        </p:txBody>
      </p:sp>
    </p:spTree>
    <p:extLst>
      <p:ext uri="{BB962C8B-B14F-4D97-AF65-F5344CB8AC3E}">
        <p14:creationId xmlns:p14="http://schemas.microsoft.com/office/powerpoint/2010/main" val="3663721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945D35-CB5B-4D6F-BE67-F2CC38A027C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0A52CFC-39BC-4B75-9186-62F167ECCD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E28FBCE-2BA1-471F-ACB1-4F8347E907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8337508-4881-4AE0-AEB6-F6E15F08D554}"/>
              </a:ext>
            </a:extLst>
          </p:cNvPr>
          <p:cNvSpPr>
            <a:spLocks noGrp="1"/>
          </p:cNvSpPr>
          <p:nvPr>
            <p:ph type="dt" sz="half" idx="10"/>
          </p:nvPr>
        </p:nvSpPr>
        <p:spPr/>
        <p:txBody>
          <a:bodyPr/>
          <a:lstStyle/>
          <a:p>
            <a:fld id="{6D7BD51A-0492-4817-93EA-4556D878CFDE}" type="datetimeFigureOut">
              <a:rPr lang="zh-CN" altLang="en-US" smtClean="0"/>
              <a:t>2023/9/27</a:t>
            </a:fld>
            <a:endParaRPr lang="zh-CN" altLang="en-US"/>
          </a:p>
        </p:txBody>
      </p:sp>
      <p:sp>
        <p:nvSpPr>
          <p:cNvPr id="6" name="页脚占位符 5">
            <a:extLst>
              <a:ext uri="{FF2B5EF4-FFF2-40B4-BE49-F238E27FC236}">
                <a16:creationId xmlns:a16="http://schemas.microsoft.com/office/drawing/2014/main" id="{BF6CE332-2565-4200-807F-B3C7C5057B0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CD6CBFA-1801-4B99-BEF6-9D8C3B84160B}"/>
              </a:ext>
            </a:extLst>
          </p:cNvPr>
          <p:cNvSpPr>
            <a:spLocks noGrp="1"/>
          </p:cNvSpPr>
          <p:nvPr>
            <p:ph type="sldNum" sz="quarter" idx="12"/>
          </p:nvPr>
        </p:nvSpPr>
        <p:spPr/>
        <p:txBody>
          <a:bodyPr/>
          <a:lstStyle/>
          <a:p>
            <a:fld id="{31780C1B-302C-4206-ACBE-BDC0C058B296}" type="slidenum">
              <a:rPr lang="zh-CN" altLang="en-US" smtClean="0"/>
              <a:t>‹#›</a:t>
            </a:fld>
            <a:endParaRPr lang="zh-CN" altLang="en-US"/>
          </a:p>
        </p:txBody>
      </p:sp>
    </p:spTree>
    <p:extLst>
      <p:ext uri="{BB962C8B-B14F-4D97-AF65-F5344CB8AC3E}">
        <p14:creationId xmlns:p14="http://schemas.microsoft.com/office/powerpoint/2010/main" val="4085506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F4E7EC-3D56-475A-A911-09FBEC5F18C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2E1FE55-027B-45D4-813A-ABD4AAC443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0B70D3D-4A82-41CE-9446-544EA81CBB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7373E98-DE0B-48C0-A420-C9214914D012}"/>
              </a:ext>
            </a:extLst>
          </p:cNvPr>
          <p:cNvSpPr>
            <a:spLocks noGrp="1"/>
          </p:cNvSpPr>
          <p:nvPr>
            <p:ph type="dt" sz="half" idx="10"/>
          </p:nvPr>
        </p:nvSpPr>
        <p:spPr/>
        <p:txBody>
          <a:bodyPr/>
          <a:lstStyle/>
          <a:p>
            <a:fld id="{6D7BD51A-0492-4817-93EA-4556D878CFDE}" type="datetimeFigureOut">
              <a:rPr lang="zh-CN" altLang="en-US" smtClean="0"/>
              <a:t>2023/9/27</a:t>
            </a:fld>
            <a:endParaRPr lang="zh-CN" altLang="en-US"/>
          </a:p>
        </p:txBody>
      </p:sp>
      <p:sp>
        <p:nvSpPr>
          <p:cNvPr id="6" name="页脚占位符 5">
            <a:extLst>
              <a:ext uri="{FF2B5EF4-FFF2-40B4-BE49-F238E27FC236}">
                <a16:creationId xmlns:a16="http://schemas.microsoft.com/office/drawing/2014/main" id="{C6EA16B9-700A-41E1-8BA2-D2464E24384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135BBC3-8DEF-407E-B436-31099AD5BD7D}"/>
              </a:ext>
            </a:extLst>
          </p:cNvPr>
          <p:cNvSpPr>
            <a:spLocks noGrp="1"/>
          </p:cNvSpPr>
          <p:nvPr>
            <p:ph type="sldNum" sz="quarter" idx="12"/>
          </p:nvPr>
        </p:nvSpPr>
        <p:spPr/>
        <p:txBody>
          <a:bodyPr/>
          <a:lstStyle/>
          <a:p>
            <a:fld id="{31780C1B-302C-4206-ACBE-BDC0C058B296}" type="slidenum">
              <a:rPr lang="zh-CN" altLang="en-US" smtClean="0"/>
              <a:t>‹#›</a:t>
            </a:fld>
            <a:endParaRPr lang="zh-CN" altLang="en-US"/>
          </a:p>
        </p:txBody>
      </p:sp>
    </p:spTree>
    <p:extLst>
      <p:ext uri="{BB962C8B-B14F-4D97-AF65-F5344CB8AC3E}">
        <p14:creationId xmlns:p14="http://schemas.microsoft.com/office/powerpoint/2010/main" val="2764219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A0B785C-4A07-40E1-A0FB-BCA3857CA9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FFB1CDA-B6B4-4100-957D-25231851BB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CE70AF4-D42A-4644-B10D-EB8A7A86FD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7BD51A-0492-4817-93EA-4556D878CFDE}" type="datetimeFigureOut">
              <a:rPr lang="zh-CN" altLang="en-US" smtClean="0"/>
              <a:t>2023/9/27</a:t>
            </a:fld>
            <a:endParaRPr lang="zh-CN" altLang="en-US"/>
          </a:p>
        </p:txBody>
      </p:sp>
      <p:sp>
        <p:nvSpPr>
          <p:cNvPr id="5" name="页脚占位符 4">
            <a:extLst>
              <a:ext uri="{FF2B5EF4-FFF2-40B4-BE49-F238E27FC236}">
                <a16:creationId xmlns:a16="http://schemas.microsoft.com/office/drawing/2014/main" id="{F8C29419-741B-4A68-A9BA-37CD3E7076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4A06BFE-0831-410A-9314-DC52BBE278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780C1B-302C-4206-ACBE-BDC0C058B296}" type="slidenum">
              <a:rPr lang="zh-CN" altLang="en-US" smtClean="0"/>
              <a:t>‹#›</a:t>
            </a:fld>
            <a:endParaRPr lang="zh-CN" altLang="en-US"/>
          </a:p>
        </p:txBody>
      </p:sp>
    </p:spTree>
    <p:extLst>
      <p:ext uri="{BB962C8B-B14F-4D97-AF65-F5344CB8AC3E}">
        <p14:creationId xmlns:p14="http://schemas.microsoft.com/office/powerpoint/2010/main" val="22432691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F7DFDB-2E49-4F5A-B3DA-6CD24F16C521}"/>
              </a:ext>
            </a:extLst>
          </p:cNvPr>
          <p:cNvSpPr>
            <a:spLocks noGrp="1"/>
          </p:cNvSpPr>
          <p:nvPr>
            <p:ph type="title"/>
          </p:nvPr>
        </p:nvSpPr>
        <p:spPr/>
        <p:txBody>
          <a:bodyPr>
            <a:normAutofit/>
          </a:bodyPr>
          <a:lstStyle/>
          <a:p>
            <a:r>
              <a:rPr lang="zh-CN" altLang="en-US" sz="2800" b="1" dirty="0"/>
              <a:t>多核</a:t>
            </a:r>
            <a:r>
              <a:rPr lang="zh-CN" altLang="en-US" sz="2800" b="1"/>
              <a:t>脉动稀疏矩阵计算</a:t>
            </a:r>
            <a:endParaRPr lang="zh-CN" altLang="en-US" sz="2800" b="1" dirty="0"/>
          </a:p>
        </p:txBody>
      </p:sp>
      <p:sp>
        <p:nvSpPr>
          <p:cNvPr id="3" name="内容占位符 2">
            <a:extLst>
              <a:ext uri="{FF2B5EF4-FFF2-40B4-BE49-F238E27FC236}">
                <a16:creationId xmlns:a16="http://schemas.microsoft.com/office/drawing/2014/main" id="{0C47E4C1-4CE2-44EF-A0D6-22F6F83F56F6}"/>
              </a:ext>
            </a:extLst>
          </p:cNvPr>
          <p:cNvSpPr>
            <a:spLocks noGrp="1"/>
          </p:cNvSpPr>
          <p:nvPr>
            <p:ph idx="1"/>
          </p:nvPr>
        </p:nvSpPr>
        <p:spPr/>
        <p:txBody>
          <a:bodyPr>
            <a:normAutofit/>
          </a:bodyPr>
          <a:lstStyle/>
          <a:p>
            <a:pPr>
              <a:lnSpc>
                <a:spcPct val="120000"/>
              </a:lnSpc>
            </a:pPr>
            <a:r>
              <a:rPr lang="zh-CN" altLang="en-US" sz="2400" dirty="0"/>
              <a:t>背景</a:t>
            </a:r>
            <a:endParaRPr lang="en-US" altLang="zh-CN" sz="2400" dirty="0"/>
          </a:p>
          <a:p>
            <a:pPr lvl="1">
              <a:lnSpc>
                <a:spcPct val="120000"/>
              </a:lnSpc>
            </a:pPr>
            <a:r>
              <a:rPr lang="zh-CN" altLang="en-US" sz="2000" dirty="0"/>
              <a:t>矩阵乘法并行度高，多核并行可以有效提高吞吐</a:t>
            </a:r>
            <a:endParaRPr lang="en-US" altLang="zh-CN" sz="2000" dirty="0"/>
          </a:p>
          <a:p>
            <a:pPr lvl="2">
              <a:lnSpc>
                <a:spcPct val="120000"/>
              </a:lnSpc>
            </a:pPr>
            <a:r>
              <a:rPr lang="zh-CN" altLang="en-US" sz="1800" dirty="0"/>
              <a:t>应用需求：张量并行，类似于执行分块矩阵乘法，将一个矩阵乘法任务分解为多个子矩阵相乘；</a:t>
            </a:r>
            <a:endParaRPr lang="en-US" altLang="zh-CN" sz="1800" dirty="0"/>
          </a:p>
          <a:p>
            <a:pPr lvl="1">
              <a:lnSpc>
                <a:spcPct val="120000"/>
              </a:lnSpc>
            </a:pPr>
            <a:r>
              <a:rPr lang="zh-CN" altLang="en-US" sz="2000" dirty="0"/>
              <a:t>相同</a:t>
            </a:r>
            <a:r>
              <a:rPr lang="en-US" altLang="zh-CN" sz="2000" dirty="0"/>
              <a:t>PE</a:t>
            </a:r>
            <a:r>
              <a:rPr lang="zh-CN" altLang="en-US" sz="2000" dirty="0"/>
              <a:t>数量时，脉动阵列使用多核小尺寸的组合比单核大尺寸的组合拥有更低的执行时间和延迟；同时在稀疏计算时，小尺寸的脉动阵列也更具优势。</a:t>
            </a:r>
            <a:endParaRPr lang="en-US" altLang="zh-CN" sz="2000" dirty="0"/>
          </a:p>
          <a:p>
            <a:pPr lvl="1">
              <a:lnSpc>
                <a:spcPct val="150000"/>
              </a:lnSpc>
            </a:pPr>
            <a:r>
              <a:rPr lang="zh-CN" altLang="en-US" sz="2000" dirty="0"/>
              <a:t>多核脉动为基础的稀疏矩阵计算缺乏研究</a:t>
            </a:r>
            <a:endParaRPr lang="en-US" altLang="zh-CN" sz="2000" dirty="0"/>
          </a:p>
          <a:p>
            <a:pPr lvl="1">
              <a:lnSpc>
                <a:spcPct val="120000"/>
              </a:lnSpc>
            </a:pPr>
            <a:endParaRPr lang="zh-CN" altLang="en-US" sz="2000" dirty="0"/>
          </a:p>
        </p:txBody>
      </p:sp>
    </p:spTree>
    <p:extLst>
      <p:ext uri="{BB962C8B-B14F-4D97-AF65-F5344CB8AC3E}">
        <p14:creationId xmlns:p14="http://schemas.microsoft.com/office/powerpoint/2010/main" val="394877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6373E16-E1DB-485C-B2EF-36FECB961F34}"/>
              </a:ext>
            </a:extLst>
          </p:cNvPr>
          <p:cNvSpPr>
            <a:spLocks noGrp="1"/>
          </p:cNvSpPr>
          <p:nvPr>
            <p:ph idx="1"/>
          </p:nvPr>
        </p:nvSpPr>
        <p:spPr>
          <a:xfrm>
            <a:off x="661908" y="886805"/>
            <a:ext cx="5787081" cy="542739"/>
          </a:xfrm>
        </p:spPr>
        <p:txBody>
          <a:bodyPr>
            <a:noAutofit/>
          </a:bodyPr>
          <a:lstStyle/>
          <a:p>
            <a:r>
              <a:rPr lang="zh-CN" altLang="en-US" sz="2000" dirty="0"/>
              <a:t>稠密计算中，多核小尺寸比单核大尺寸更具优势</a:t>
            </a:r>
          </a:p>
        </p:txBody>
      </p:sp>
      <p:pic>
        <p:nvPicPr>
          <p:cNvPr id="5" name="图片 4">
            <a:extLst>
              <a:ext uri="{FF2B5EF4-FFF2-40B4-BE49-F238E27FC236}">
                <a16:creationId xmlns:a16="http://schemas.microsoft.com/office/drawing/2014/main" id="{3A642968-2C85-488B-818E-CF4D19642939}"/>
              </a:ext>
            </a:extLst>
          </p:cNvPr>
          <p:cNvPicPr>
            <a:picLocks noChangeAspect="1"/>
          </p:cNvPicPr>
          <p:nvPr/>
        </p:nvPicPr>
        <p:blipFill>
          <a:blip r:embed="rId2"/>
          <a:stretch>
            <a:fillRect/>
          </a:stretch>
        </p:blipFill>
        <p:spPr>
          <a:xfrm>
            <a:off x="7763959" y="1835680"/>
            <a:ext cx="3343500" cy="1873513"/>
          </a:xfrm>
          <a:prstGeom prst="rect">
            <a:avLst/>
          </a:prstGeom>
        </p:spPr>
      </p:pic>
      <p:pic>
        <p:nvPicPr>
          <p:cNvPr id="11" name="图片 10">
            <a:extLst>
              <a:ext uri="{FF2B5EF4-FFF2-40B4-BE49-F238E27FC236}">
                <a16:creationId xmlns:a16="http://schemas.microsoft.com/office/drawing/2014/main" id="{B0E493B6-AAA9-44A2-BBA3-EA3B2194CA18}"/>
              </a:ext>
            </a:extLst>
          </p:cNvPr>
          <p:cNvPicPr>
            <a:picLocks noChangeAspect="1"/>
          </p:cNvPicPr>
          <p:nvPr/>
        </p:nvPicPr>
        <p:blipFill>
          <a:blip r:embed="rId3"/>
          <a:stretch>
            <a:fillRect/>
          </a:stretch>
        </p:blipFill>
        <p:spPr>
          <a:xfrm>
            <a:off x="565009" y="1533525"/>
            <a:ext cx="5752789" cy="2360267"/>
          </a:xfrm>
          <a:prstGeom prst="rect">
            <a:avLst/>
          </a:prstGeom>
        </p:spPr>
      </p:pic>
      <p:pic>
        <p:nvPicPr>
          <p:cNvPr id="13" name="图片 12">
            <a:extLst>
              <a:ext uri="{FF2B5EF4-FFF2-40B4-BE49-F238E27FC236}">
                <a16:creationId xmlns:a16="http://schemas.microsoft.com/office/drawing/2014/main" id="{B6931119-3EBF-45EC-8EB3-7B15B56D1460}"/>
              </a:ext>
            </a:extLst>
          </p:cNvPr>
          <p:cNvPicPr>
            <a:picLocks noChangeAspect="1"/>
          </p:cNvPicPr>
          <p:nvPr/>
        </p:nvPicPr>
        <p:blipFill>
          <a:blip r:embed="rId4"/>
          <a:stretch>
            <a:fillRect/>
          </a:stretch>
        </p:blipFill>
        <p:spPr>
          <a:xfrm>
            <a:off x="661908" y="3709193"/>
            <a:ext cx="5787942" cy="2265363"/>
          </a:xfrm>
          <a:prstGeom prst="rect">
            <a:avLst/>
          </a:prstGeom>
        </p:spPr>
      </p:pic>
      <p:sp>
        <p:nvSpPr>
          <p:cNvPr id="15" name="文本框 14">
            <a:extLst>
              <a:ext uri="{FF2B5EF4-FFF2-40B4-BE49-F238E27FC236}">
                <a16:creationId xmlns:a16="http://schemas.microsoft.com/office/drawing/2014/main" id="{ED25C073-A54D-4431-B276-F7AEBF1ABD58}"/>
              </a:ext>
            </a:extLst>
          </p:cNvPr>
          <p:cNvSpPr txBox="1"/>
          <p:nvPr/>
        </p:nvSpPr>
        <p:spPr>
          <a:xfrm>
            <a:off x="742950" y="6401435"/>
            <a:ext cx="6623050" cy="246221"/>
          </a:xfrm>
          <a:prstGeom prst="rect">
            <a:avLst/>
          </a:prstGeom>
          <a:noFill/>
        </p:spPr>
        <p:txBody>
          <a:bodyPr wrap="square">
            <a:spAutoFit/>
          </a:bodyPr>
          <a:lstStyle/>
          <a:p>
            <a:pPr algn="l"/>
            <a:r>
              <a:rPr lang="en-US" altLang="zh-CN" sz="1000" b="0" i="0" u="none" strike="noStrike" baseline="0" dirty="0">
                <a:solidFill>
                  <a:schemeClr val="accent3">
                    <a:lumMod val="75000"/>
                  </a:schemeClr>
                </a:solidFill>
                <a:latin typeface="Calibri" panose="020F0502020204030204" pitchFamily="34" charset="0"/>
                <a:cs typeface="Calibri" panose="020F0502020204030204" pitchFamily="34" charset="0"/>
              </a:rPr>
              <a:t>ASAP’19, H. T. Kung, Maestro: A Memory-on-Logic Architecture for Coordinated Parallel Use of Many Systolic Arrays</a:t>
            </a:r>
            <a:endParaRPr lang="zh-CN" altLang="en-US" sz="1000" dirty="0">
              <a:solidFill>
                <a:schemeClr val="accent3">
                  <a:lumMod val="75000"/>
                </a:schemeClr>
              </a:solidFill>
              <a:latin typeface="Calibri" panose="020F0502020204030204" pitchFamily="34" charset="0"/>
              <a:cs typeface="Calibri" panose="020F0502020204030204" pitchFamily="34" charset="0"/>
            </a:endParaRPr>
          </a:p>
        </p:txBody>
      </p:sp>
      <p:pic>
        <p:nvPicPr>
          <p:cNvPr id="17" name="图片 16">
            <a:extLst>
              <a:ext uri="{FF2B5EF4-FFF2-40B4-BE49-F238E27FC236}">
                <a16:creationId xmlns:a16="http://schemas.microsoft.com/office/drawing/2014/main" id="{2B9771CA-F6E8-41F1-A175-F5CADCA78A42}"/>
              </a:ext>
            </a:extLst>
          </p:cNvPr>
          <p:cNvPicPr>
            <a:picLocks noChangeAspect="1"/>
          </p:cNvPicPr>
          <p:nvPr/>
        </p:nvPicPr>
        <p:blipFill>
          <a:blip r:embed="rId5"/>
          <a:stretch>
            <a:fillRect/>
          </a:stretch>
        </p:blipFill>
        <p:spPr>
          <a:xfrm>
            <a:off x="6679889" y="3893792"/>
            <a:ext cx="5270340" cy="1905065"/>
          </a:xfrm>
          <a:prstGeom prst="rect">
            <a:avLst/>
          </a:prstGeom>
        </p:spPr>
      </p:pic>
      <p:sp>
        <p:nvSpPr>
          <p:cNvPr id="18" name="内容占位符 2">
            <a:extLst>
              <a:ext uri="{FF2B5EF4-FFF2-40B4-BE49-F238E27FC236}">
                <a16:creationId xmlns:a16="http://schemas.microsoft.com/office/drawing/2014/main" id="{3A5D10EB-25B9-4999-A741-46AA0E54CC15}"/>
              </a:ext>
            </a:extLst>
          </p:cNvPr>
          <p:cNvSpPr txBox="1">
            <a:spLocks/>
          </p:cNvSpPr>
          <p:nvPr/>
        </p:nvSpPr>
        <p:spPr>
          <a:xfrm>
            <a:off x="6772638" y="886804"/>
            <a:ext cx="5326142" cy="5427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dirty="0"/>
              <a:t>稀疏计算中，小尺寸比大尺寸更具优势</a:t>
            </a:r>
          </a:p>
        </p:txBody>
      </p:sp>
    </p:spTree>
    <p:extLst>
      <p:ext uri="{BB962C8B-B14F-4D97-AF65-F5344CB8AC3E}">
        <p14:creationId xmlns:p14="http://schemas.microsoft.com/office/powerpoint/2010/main" val="409547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94849C-077A-4F67-BC98-1C59FE74C9E2}"/>
              </a:ext>
            </a:extLst>
          </p:cNvPr>
          <p:cNvSpPr>
            <a:spLocks noGrp="1"/>
          </p:cNvSpPr>
          <p:nvPr>
            <p:ph type="title"/>
          </p:nvPr>
        </p:nvSpPr>
        <p:spPr>
          <a:xfrm>
            <a:off x="838200" y="365125"/>
            <a:ext cx="10515600" cy="784225"/>
          </a:xfrm>
        </p:spPr>
        <p:txBody>
          <a:bodyPr>
            <a:normAutofit/>
          </a:bodyPr>
          <a:lstStyle/>
          <a:p>
            <a:r>
              <a:rPr lang="en-US" altLang="zh-CN" sz="2800" b="1" dirty="0"/>
              <a:t>Roofline</a:t>
            </a:r>
            <a:r>
              <a:rPr lang="zh-CN" altLang="en-US" sz="2800" b="1" dirty="0"/>
              <a:t>模型</a:t>
            </a:r>
          </a:p>
        </p:txBody>
      </p:sp>
      <p:graphicFrame>
        <p:nvGraphicFramePr>
          <p:cNvPr id="4" name="图表 3">
            <a:extLst>
              <a:ext uri="{FF2B5EF4-FFF2-40B4-BE49-F238E27FC236}">
                <a16:creationId xmlns:a16="http://schemas.microsoft.com/office/drawing/2014/main" id="{E0C8FC61-A835-414F-AD69-88E1032EC5AA}"/>
              </a:ext>
            </a:extLst>
          </p:cNvPr>
          <p:cNvGraphicFramePr/>
          <p:nvPr>
            <p:extLst>
              <p:ext uri="{D42A27DB-BD31-4B8C-83A1-F6EECF244321}">
                <p14:modId xmlns:p14="http://schemas.microsoft.com/office/powerpoint/2010/main" val="3309952239"/>
              </p:ext>
            </p:extLst>
          </p:nvPr>
        </p:nvGraphicFramePr>
        <p:xfrm>
          <a:off x="762000" y="3060700"/>
          <a:ext cx="4377055" cy="3287395"/>
        </p:xfrm>
        <a:graphic>
          <a:graphicData uri="http://schemas.openxmlformats.org/drawingml/2006/chart">
            <c:chart xmlns:c="http://schemas.openxmlformats.org/drawingml/2006/chart" xmlns:r="http://schemas.openxmlformats.org/officeDocument/2006/relationships" r:id="rId2"/>
          </a:graphicData>
        </a:graphic>
      </p:graphicFrame>
      <p:sp>
        <p:nvSpPr>
          <p:cNvPr id="5" name="文本框 4">
            <a:extLst>
              <a:ext uri="{FF2B5EF4-FFF2-40B4-BE49-F238E27FC236}">
                <a16:creationId xmlns:a16="http://schemas.microsoft.com/office/drawing/2014/main" id="{E438A783-5A12-4497-9D1A-250E1E933968}"/>
              </a:ext>
            </a:extLst>
          </p:cNvPr>
          <p:cNvSpPr txBox="1"/>
          <p:nvPr/>
        </p:nvSpPr>
        <p:spPr>
          <a:xfrm>
            <a:off x="838200" y="1326197"/>
            <a:ext cx="5296643" cy="1068113"/>
          </a:xfrm>
          <a:prstGeom prst="rect">
            <a:avLst/>
          </a:prstGeom>
          <a:noFill/>
        </p:spPr>
        <p:txBody>
          <a:bodyPr wrap="none" rtlCol="0">
            <a:spAutoFit/>
          </a:bodyPr>
          <a:lstStyle/>
          <a:p>
            <a:pPr>
              <a:lnSpc>
                <a:spcPct val="120000"/>
              </a:lnSpc>
            </a:pPr>
            <a:r>
              <a:rPr lang="zh-CN" altLang="en-US" dirty="0"/>
              <a:t>频率：</a:t>
            </a:r>
            <a:r>
              <a:rPr lang="en-US" altLang="zh-CN" dirty="0"/>
              <a:t>2G Hz</a:t>
            </a:r>
          </a:p>
          <a:p>
            <a:pPr>
              <a:lnSpc>
                <a:spcPct val="120000"/>
              </a:lnSpc>
            </a:pPr>
            <a:r>
              <a:rPr lang="zh-CN" altLang="en-US" dirty="0"/>
              <a:t>带宽：</a:t>
            </a:r>
            <a:r>
              <a:rPr lang="en-US" altLang="zh-CN" dirty="0"/>
              <a:t>256bit/cycle</a:t>
            </a:r>
            <a:r>
              <a:rPr lang="zh-CN" altLang="en-US" dirty="0"/>
              <a:t>，</a:t>
            </a:r>
            <a:r>
              <a:rPr lang="en-US" altLang="zh-CN" dirty="0"/>
              <a:t>64GB/s</a:t>
            </a:r>
            <a:r>
              <a:rPr lang="zh-CN" altLang="en-US" dirty="0"/>
              <a:t>，实际按</a:t>
            </a:r>
            <a:r>
              <a:rPr lang="en-US" altLang="zh-CN" dirty="0"/>
              <a:t>50%</a:t>
            </a:r>
            <a:r>
              <a:rPr lang="zh-CN" altLang="en-US" dirty="0"/>
              <a:t>为</a:t>
            </a:r>
            <a:r>
              <a:rPr lang="en-US" altLang="zh-CN" dirty="0"/>
              <a:t>32 GB/s</a:t>
            </a:r>
          </a:p>
          <a:p>
            <a:pPr>
              <a:lnSpc>
                <a:spcPct val="120000"/>
              </a:lnSpc>
            </a:pPr>
            <a:r>
              <a:rPr lang="zh-CN" altLang="en-US" dirty="0"/>
              <a:t>算力：单核</a:t>
            </a:r>
            <a:r>
              <a:rPr lang="en-US" altLang="zh-CN" dirty="0"/>
              <a:t>4x4</a:t>
            </a:r>
            <a:r>
              <a:rPr lang="zh-CN" altLang="en-US" dirty="0"/>
              <a:t>脉动：</a:t>
            </a:r>
            <a:r>
              <a:rPr lang="en-US" altLang="zh-CN" dirty="0"/>
              <a:t>2FLOPs/cycle</a:t>
            </a:r>
            <a:r>
              <a:rPr lang="zh-CN" altLang="en-US" dirty="0"/>
              <a:t>，</a:t>
            </a:r>
            <a:r>
              <a:rPr lang="en-US" altLang="zh-CN" dirty="0"/>
              <a:t>64GFLOP/s</a:t>
            </a:r>
          </a:p>
        </p:txBody>
      </p:sp>
      <p:graphicFrame>
        <p:nvGraphicFramePr>
          <p:cNvPr id="6" name="图表 5">
            <a:extLst>
              <a:ext uri="{FF2B5EF4-FFF2-40B4-BE49-F238E27FC236}">
                <a16:creationId xmlns:a16="http://schemas.microsoft.com/office/drawing/2014/main" id="{E0C8FC61-A835-414F-AD69-88E1032EC5AA}"/>
              </a:ext>
            </a:extLst>
          </p:cNvPr>
          <p:cNvGraphicFramePr/>
          <p:nvPr>
            <p:extLst>
              <p:ext uri="{D42A27DB-BD31-4B8C-83A1-F6EECF244321}">
                <p14:modId xmlns:p14="http://schemas.microsoft.com/office/powerpoint/2010/main" val="329672349"/>
              </p:ext>
            </p:extLst>
          </p:nvPr>
        </p:nvGraphicFramePr>
        <p:xfrm>
          <a:off x="6953250" y="3060700"/>
          <a:ext cx="4476750" cy="3287395"/>
        </p:xfrm>
        <a:graphic>
          <a:graphicData uri="http://schemas.openxmlformats.org/drawingml/2006/chart">
            <c:chart xmlns:c="http://schemas.openxmlformats.org/drawingml/2006/chart" xmlns:r="http://schemas.openxmlformats.org/officeDocument/2006/relationships" r:id="rId3"/>
          </a:graphicData>
        </a:graphic>
      </p:graphicFrame>
      <p:sp>
        <p:nvSpPr>
          <p:cNvPr id="10" name="文本框 9">
            <a:extLst>
              <a:ext uri="{FF2B5EF4-FFF2-40B4-BE49-F238E27FC236}">
                <a16:creationId xmlns:a16="http://schemas.microsoft.com/office/drawing/2014/main" id="{B572655E-ADB5-434C-BD2B-11D5612960ED}"/>
              </a:ext>
            </a:extLst>
          </p:cNvPr>
          <p:cNvSpPr txBox="1"/>
          <p:nvPr/>
        </p:nvSpPr>
        <p:spPr>
          <a:xfrm>
            <a:off x="838200" y="2665968"/>
            <a:ext cx="4300855" cy="369332"/>
          </a:xfrm>
          <a:prstGeom prst="rect">
            <a:avLst/>
          </a:prstGeom>
          <a:noFill/>
        </p:spPr>
        <p:txBody>
          <a:bodyPr wrap="square">
            <a:spAutoFit/>
          </a:bodyPr>
          <a:lstStyle/>
          <a:p>
            <a:r>
              <a:rPr lang="zh-CN" altLang="en-US" dirty="0"/>
              <a:t>单核、四核、</a:t>
            </a:r>
            <a:r>
              <a:rPr lang="en-US" altLang="zh-CN" dirty="0"/>
              <a:t>16</a:t>
            </a:r>
            <a:r>
              <a:rPr lang="zh-CN" altLang="en-US" dirty="0"/>
              <a:t>核和满带宽、半带宽</a:t>
            </a:r>
          </a:p>
        </p:txBody>
      </p:sp>
      <p:sp>
        <p:nvSpPr>
          <p:cNvPr id="11" name="文本框 10">
            <a:extLst>
              <a:ext uri="{FF2B5EF4-FFF2-40B4-BE49-F238E27FC236}">
                <a16:creationId xmlns:a16="http://schemas.microsoft.com/office/drawing/2014/main" id="{175BD013-144C-4AAE-9247-3A1CCBFE2CCB}"/>
              </a:ext>
            </a:extLst>
          </p:cNvPr>
          <p:cNvSpPr txBox="1"/>
          <p:nvPr/>
        </p:nvSpPr>
        <p:spPr>
          <a:xfrm>
            <a:off x="6953250" y="1860253"/>
            <a:ext cx="4612005" cy="1073564"/>
          </a:xfrm>
          <a:prstGeom prst="rect">
            <a:avLst/>
          </a:prstGeom>
          <a:noFill/>
        </p:spPr>
        <p:txBody>
          <a:bodyPr wrap="square">
            <a:spAutoFit/>
          </a:bodyPr>
          <a:lstStyle/>
          <a:p>
            <a:pPr>
              <a:lnSpc>
                <a:spcPct val="120000"/>
              </a:lnSpc>
              <a:spcAft>
                <a:spcPts val="600"/>
              </a:spcAft>
            </a:pPr>
            <a:r>
              <a:rPr lang="zh-CN" altLang="en-US" dirty="0"/>
              <a:t>以</a:t>
            </a:r>
            <a:r>
              <a:rPr lang="en-US" altLang="zh-CN" dirty="0"/>
              <a:t>512</a:t>
            </a:r>
            <a:r>
              <a:rPr lang="zh-CN" altLang="en-US" dirty="0"/>
              <a:t>的方阵</a:t>
            </a:r>
            <a:r>
              <a:rPr lang="en-US" altLang="zh-CN" dirty="0"/>
              <a:t>A</a:t>
            </a:r>
            <a:r>
              <a:rPr lang="zh-CN" altLang="en-US" dirty="0"/>
              <a:t>、</a:t>
            </a:r>
            <a:r>
              <a:rPr lang="en-US" altLang="zh-CN" dirty="0"/>
              <a:t>B</a:t>
            </a:r>
            <a:r>
              <a:rPr lang="zh-CN" altLang="en-US" dirty="0"/>
              <a:t>相乘作理论分析：</a:t>
            </a:r>
            <a:endParaRPr lang="en-US" altLang="zh-CN" dirty="0"/>
          </a:p>
          <a:p>
            <a:pPr marL="285750" indent="-285750">
              <a:lnSpc>
                <a:spcPct val="120000"/>
              </a:lnSpc>
              <a:buFont typeface="Arial" panose="020B0604020202020204" pitchFamily="34" charset="0"/>
              <a:buChar char="•"/>
            </a:pPr>
            <a:r>
              <a:rPr lang="zh-CN" altLang="en-US" sz="1600" dirty="0"/>
              <a:t>假设</a:t>
            </a:r>
            <a:r>
              <a:rPr lang="en-US" altLang="zh-CN" sz="1600" dirty="0"/>
              <a:t>A</a:t>
            </a:r>
            <a:r>
              <a:rPr lang="zh-CN" altLang="en-US" sz="1600" dirty="0"/>
              <a:t>矩阵的稀疏疏度为</a:t>
            </a:r>
            <a:r>
              <a:rPr lang="en-US" altLang="zh-CN" sz="1600" dirty="0"/>
              <a:t>0.9</a:t>
            </a:r>
            <a:r>
              <a:rPr lang="zh-CN" altLang="en-US" sz="1600" dirty="0"/>
              <a:t>和</a:t>
            </a:r>
            <a:r>
              <a:rPr lang="en-US" altLang="zh-CN" sz="1600" dirty="0"/>
              <a:t>0.5</a:t>
            </a:r>
            <a:r>
              <a:rPr lang="zh-CN" altLang="en-US" sz="1600" dirty="0"/>
              <a:t>、是否进行存储编码，计算强度的区间如图阴影所示</a:t>
            </a:r>
            <a:endParaRPr lang="zh-CN" altLang="en-US" dirty="0"/>
          </a:p>
        </p:txBody>
      </p:sp>
    </p:spTree>
    <p:extLst>
      <p:ext uri="{BB962C8B-B14F-4D97-AF65-F5344CB8AC3E}">
        <p14:creationId xmlns:p14="http://schemas.microsoft.com/office/powerpoint/2010/main" val="769180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图表 12">
            <a:extLst>
              <a:ext uri="{FF2B5EF4-FFF2-40B4-BE49-F238E27FC236}">
                <a16:creationId xmlns:a16="http://schemas.microsoft.com/office/drawing/2014/main" id="{E0C8FC61-A835-414F-AD69-88E1032EC5AA}"/>
              </a:ext>
            </a:extLst>
          </p:cNvPr>
          <p:cNvGraphicFramePr>
            <a:graphicFrameLocks/>
          </p:cNvGraphicFramePr>
          <p:nvPr>
            <p:extLst>
              <p:ext uri="{D42A27DB-BD31-4B8C-83A1-F6EECF244321}">
                <p14:modId xmlns:p14="http://schemas.microsoft.com/office/powerpoint/2010/main" val="3503006893"/>
              </p:ext>
            </p:extLst>
          </p:nvPr>
        </p:nvGraphicFramePr>
        <p:xfrm>
          <a:off x="6596292" y="2087178"/>
          <a:ext cx="4662257" cy="334892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5" name="图表 14">
            <a:extLst>
              <a:ext uri="{FF2B5EF4-FFF2-40B4-BE49-F238E27FC236}">
                <a16:creationId xmlns:a16="http://schemas.microsoft.com/office/drawing/2014/main" id="{B7C84BA0-33F9-47D3-B66E-A2D865F2DC37}"/>
              </a:ext>
            </a:extLst>
          </p:cNvPr>
          <p:cNvGraphicFramePr/>
          <p:nvPr>
            <p:extLst>
              <p:ext uri="{D42A27DB-BD31-4B8C-83A1-F6EECF244321}">
                <p14:modId xmlns:p14="http://schemas.microsoft.com/office/powerpoint/2010/main" val="2782793099"/>
              </p:ext>
            </p:extLst>
          </p:nvPr>
        </p:nvGraphicFramePr>
        <p:xfrm>
          <a:off x="406400" y="2097045"/>
          <a:ext cx="4476750" cy="3287395"/>
        </p:xfrm>
        <a:graphic>
          <a:graphicData uri="http://schemas.openxmlformats.org/drawingml/2006/chart">
            <c:chart xmlns:c="http://schemas.openxmlformats.org/drawingml/2006/chart" xmlns:r="http://schemas.openxmlformats.org/officeDocument/2006/relationships" r:id="rId3"/>
          </a:graphicData>
        </a:graphic>
      </p:graphicFrame>
      <p:sp>
        <p:nvSpPr>
          <p:cNvPr id="16" name="文本框 15">
            <a:extLst>
              <a:ext uri="{FF2B5EF4-FFF2-40B4-BE49-F238E27FC236}">
                <a16:creationId xmlns:a16="http://schemas.microsoft.com/office/drawing/2014/main" id="{2109C00D-AFC2-4241-ADF3-6A2FB68B82F7}"/>
              </a:ext>
            </a:extLst>
          </p:cNvPr>
          <p:cNvSpPr txBox="1"/>
          <p:nvPr/>
        </p:nvSpPr>
        <p:spPr>
          <a:xfrm>
            <a:off x="406400" y="896598"/>
            <a:ext cx="4612005" cy="1073564"/>
          </a:xfrm>
          <a:prstGeom prst="rect">
            <a:avLst/>
          </a:prstGeom>
          <a:noFill/>
        </p:spPr>
        <p:txBody>
          <a:bodyPr wrap="square">
            <a:spAutoFit/>
          </a:bodyPr>
          <a:lstStyle/>
          <a:p>
            <a:pPr>
              <a:lnSpc>
                <a:spcPct val="120000"/>
              </a:lnSpc>
              <a:spcAft>
                <a:spcPts val="600"/>
              </a:spcAft>
            </a:pPr>
            <a:r>
              <a:rPr lang="zh-CN" altLang="en-US" dirty="0"/>
              <a:t>以</a:t>
            </a:r>
            <a:r>
              <a:rPr lang="en-US" altLang="zh-CN" dirty="0"/>
              <a:t>512</a:t>
            </a:r>
            <a:r>
              <a:rPr lang="zh-CN" altLang="en-US" dirty="0"/>
              <a:t>的方阵</a:t>
            </a:r>
            <a:r>
              <a:rPr lang="en-US" altLang="zh-CN" dirty="0"/>
              <a:t>A</a:t>
            </a:r>
            <a:r>
              <a:rPr lang="zh-CN" altLang="en-US" dirty="0"/>
              <a:t>、</a:t>
            </a:r>
            <a:r>
              <a:rPr lang="en-US" altLang="zh-CN" dirty="0"/>
              <a:t>B</a:t>
            </a:r>
            <a:r>
              <a:rPr lang="zh-CN" altLang="en-US" dirty="0"/>
              <a:t>相乘作理论分析：</a:t>
            </a:r>
            <a:endParaRPr lang="en-US" altLang="zh-CN" dirty="0"/>
          </a:p>
          <a:p>
            <a:pPr marL="285750" indent="-285750">
              <a:lnSpc>
                <a:spcPct val="120000"/>
              </a:lnSpc>
              <a:buFont typeface="Arial" panose="020B0604020202020204" pitchFamily="34" charset="0"/>
              <a:buChar char="•"/>
            </a:pPr>
            <a:r>
              <a:rPr lang="zh-CN" altLang="en-US" sz="1600" dirty="0"/>
              <a:t>假设</a:t>
            </a:r>
            <a:r>
              <a:rPr lang="en-US" altLang="zh-CN" sz="1600" dirty="0"/>
              <a:t>A</a:t>
            </a:r>
            <a:r>
              <a:rPr lang="zh-CN" altLang="en-US" sz="1600" dirty="0"/>
              <a:t>矩阵的稀疏疏度为</a:t>
            </a:r>
            <a:r>
              <a:rPr lang="en-US" altLang="zh-CN" sz="1600" dirty="0"/>
              <a:t>0.9</a:t>
            </a:r>
            <a:r>
              <a:rPr lang="zh-CN" altLang="en-US" sz="1600" dirty="0"/>
              <a:t>和</a:t>
            </a:r>
            <a:r>
              <a:rPr lang="en-US" altLang="zh-CN" sz="1600" dirty="0"/>
              <a:t>0.5</a:t>
            </a:r>
            <a:r>
              <a:rPr lang="zh-CN" altLang="en-US" sz="1600" dirty="0"/>
              <a:t>、是否进行存储编码，计算强度的区间如图阴影所示</a:t>
            </a:r>
            <a:endParaRPr lang="zh-CN" altLang="en-US" dirty="0"/>
          </a:p>
        </p:txBody>
      </p:sp>
      <p:sp>
        <p:nvSpPr>
          <p:cNvPr id="17" name="文本框 16">
            <a:extLst>
              <a:ext uri="{FF2B5EF4-FFF2-40B4-BE49-F238E27FC236}">
                <a16:creationId xmlns:a16="http://schemas.microsoft.com/office/drawing/2014/main" id="{642188E3-2512-4E15-8264-B59F1B0AC63A}"/>
              </a:ext>
            </a:extLst>
          </p:cNvPr>
          <p:cNvSpPr txBox="1"/>
          <p:nvPr/>
        </p:nvSpPr>
        <p:spPr>
          <a:xfrm>
            <a:off x="6621417" y="885117"/>
            <a:ext cx="4612005" cy="778098"/>
          </a:xfrm>
          <a:prstGeom prst="rect">
            <a:avLst/>
          </a:prstGeom>
          <a:noFill/>
        </p:spPr>
        <p:txBody>
          <a:bodyPr wrap="square">
            <a:spAutoFit/>
          </a:bodyPr>
          <a:lstStyle/>
          <a:p>
            <a:pPr>
              <a:lnSpc>
                <a:spcPct val="120000"/>
              </a:lnSpc>
              <a:spcAft>
                <a:spcPts val="600"/>
              </a:spcAft>
            </a:pPr>
            <a:r>
              <a:rPr lang="zh-CN" altLang="en-US" dirty="0"/>
              <a:t>以</a:t>
            </a:r>
            <a:r>
              <a:rPr lang="en-US" altLang="zh-CN" dirty="0"/>
              <a:t>512</a:t>
            </a:r>
            <a:r>
              <a:rPr lang="zh-CN" altLang="en-US" dirty="0"/>
              <a:t>的方阵</a:t>
            </a:r>
            <a:r>
              <a:rPr lang="en-US" altLang="zh-CN" dirty="0"/>
              <a:t>A</a:t>
            </a:r>
            <a:r>
              <a:rPr lang="zh-CN" altLang="en-US" dirty="0"/>
              <a:t>、</a:t>
            </a:r>
            <a:r>
              <a:rPr lang="en-US" altLang="zh-CN" dirty="0"/>
              <a:t>B</a:t>
            </a:r>
            <a:r>
              <a:rPr lang="zh-CN" altLang="en-US" dirty="0"/>
              <a:t>相乘作理论分析：</a:t>
            </a:r>
            <a:endParaRPr lang="en-US" altLang="zh-CN" dirty="0"/>
          </a:p>
          <a:p>
            <a:pPr marL="285750" indent="-285750">
              <a:lnSpc>
                <a:spcPct val="120000"/>
              </a:lnSpc>
              <a:buFont typeface="Arial" panose="020B0604020202020204" pitchFamily="34" charset="0"/>
              <a:buChar char="•"/>
            </a:pPr>
            <a:r>
              <a:rPr lang="zh-CN" altLang="en-US" sz="1600" dirty="0"/>
              <a:t>加入部分实验数据</a:t>
            </a:r>
            <a:endParaRPr lang="zh-CN" altLang="en-US" dirty="0"/>
          </a:p>
        </p:txBody>
      </p:sp>
    </p:spTree>
    <p:extLst>
      <p:ext uri="{BB962C8B-B14F-4D97-AF65-F5344CB8AC3E}">
        <p14:creationId xmlns:p14="http://schemas.microsoft.com/office/powerpoint/2010/main" val="1912507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AsOne/>
      </p:bldGraphic>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7BA827-A045-40B1-9E56-4D2D12ADB3BC}"/>
              </a:ext>
            </a:extLst>
          </p:cNvPr>
          <p:cNvSpPr>
            <a:spLocks noGrp="1"/>
          </p:cNvSpPr>
          <p:nvPr>
            <p:ph type="title"/>
          </p:nvPr>
        </p:nvSpPr>
        <p:spPr/>
        <p:txBody>
          <a:bodyPr>
            <a:normAutofit/>
          </a:bodyPr>
          <a:lstStyle/>
          <a:p>
            <a:r>
              <a:rPr lang="zh-CN" altLang="zh-CN" sz="2800" b="1" dirty="0"/>
              <a:t>负载平衡是否是一个关键的瓶颈问题？</a:t>
            </a:r>
            <a:endParaRPr lang="zh-CN" altLang="en-US" sz="2800" b="1" dirty="0"/>
          </a:p>
        </p:txBody>
      </p:sp>
      <p:sp>
        <p:nvSpPr>
          <p:cNvPr id="3" name="内容占位符 2">
            <a:extLst>
              <a:ext uri="{FF2B5EF4-FFF2-40B4-BE49-F238E27FC236}">
                <a16:creationId xmlns:a16="http://schemas.microsoft.com/office/drawing/2014/main" id="{4E838B08-8882-4BCC-B8DC-998B9CD98C0C}"/>
              </a:ext>
            </a:extLst>
          </p:cNvPr>
          <p:cNvSpPr>
            <a:spLocks noGrp="1"/>
          </p:cNvSpPr>
          <p:nvPr>
            <p:ph idx="1"/>
          </p:nvPr>
        </p:nvSpPr>
        <p:spPr/>
        <p:txBody>
          <a:bodyPr>
            <a:normAutofit/>
          </a:bodyPr>
          <a:lstStyle/>
          <a:p>
            <a:pPr>
              <a:lnSpc>
                <a:spcPct val="120000"/>
              </a:lnSpc>
            </a:pPr>
            <a:r>
              <a:rPr lang="en-US" altLang="zh-CN" sz="2400" dirty="0"/>
              <a:t>GEMM</a:t>
            </a:r>
            <a:r>
              <a:rPr lang="zh-CN" altLang="en-US" sz="2400" dirty="0"/>
              <a:t>和</a:t>
            </a:r>
            <a:r>
              <a:rPr lang="en-US" altLang="zh-CN" sz="2400" dirty="0"/>
              <a:t>SPMM</a:t>
            </a:r>
            <a:r>
              <a:rPr lang="zh-CN" altLang="en-US" sz="2400" dirty="0"/>
              <a:t>的区别</a:t>
            </a:r>
            <a:endParaRPr lang="en-US" altLang="zh-CN" sz="2400" dirty="0"/>
          </a:p>
          <a:p>
            <a:pPr lvl="1">
              <a:lnSpc>
                <a:spcPct val="120000"/>
              </a:lnSpc>
            </a:pPr>
            <a:r>
              <a:rPr lang="zh-CN" altLang="en-US" sz="2000" dirty="0"/>
              <a:t>数据的稀疏性、非零值不规则分布带来了计算和访存不规则问题：</a:t>
            </a:r>
            <a:endParaRPr lang="en-US" altLang="zh-CN" sz="2000" dirty="0"/>
          </a:p>
          <a:p>
            <a:pPr lvl="2">
              <a:lnSpc>
                <a:spcPct val="120000"/>
              </a:lnSpc>
            </a:pPr>
            <a:r>
              <a:rPr lang="zh-CN" altLang="en-US" sz="1600" dirty="0"/>
              <a:t>计算层面：在执行数据压缩之后，会带来块间的负载不均衡问题：按固定大小的分块策略，压缩后的数据在脉动阵列上计算时间不能保证一致，由此产生了负载不均衡；</a:t>
            </a:r>
            <a:endParaRPr lang="en-US" altLang="zh-CN" sz="1600" dirty="0"/>
          </a:p>
          <a:p>
            <a:pPr lvl="2">
              <a:lnSpc>
                <a:spcPct val="120000"/>
              </a:lnSpc>
            </a:pPr>
            <a:r>
              <a:rPr lang="zh-CN" altLang="en-US" sz="1600" dirty="0"/>
              <a:t>访存层面：连续访存容易取到大量零值无用数据；取非零值有效数据容易产生随机访存、无连续性；</a:t>
            </a:r>
            <a:endParaRPr lang="en-US" altLang="zh-CN" sz="1600" dirty="0"/>
          </a:p>
          <a:p>
            <a:pPr lvl="1">
              <a:lnSpc>
                <a:spcPct val="120000"/>
              </a:lnSpc>
              <a:spcBef>
                <a:spcPts val="1200"/>
              </a:spcBef>
            </a:pPr>
            <a:r>
              <a:rPr lang="zh-CN" altLang="en-US" sz="2000" dirty="0"/>
              <a:t>增加了多核子任务划分和调度的难度</a:t>
            </a:r>
            <a:endParaRPr lang="en-US" altLang="zh-CN" sz="2000" dirty="0"/>
          </a:p>
          <a:p>
            <a:pPr lvl="2">
              <a:lnSpc>
                <a:spcPct val="120000"/>
              </a:lnSpc>
              <a:spcBef>
                <a:spcPts val="1200"/>
              </a:spcBef>
            </a:pPr>
            <a:r>
              <a:rPr lang="zh-CN" altLang="en-US" sz="1600" dirty="0"/>
              <a:t>规则划分、规律执行无法满足需要，难以激发无规则、无结构稀疏的潜在加速潜力</a:t>
            </a:r>
            <a:endParaRPr lang="en-US" altLang="zh-CN" sz="1600" dirty="0"/>
          </a:p>
          <a:p>
            <a:pPr lvl="1">
              <a:lnSpc>
                <a:spcPct val="120000"/>
              </a:lnSpc>
              <a:spcBef>
                <a:spcPts val="1200"/>
              </a:spcBef>
            </a:pPr>
            <a:endParaRPr lang="zh-CN" altLang="en-US" sz="2000" dirty="0"/>
          </a:p>
        </p:txBody>
      </p:sp>
    </p:spTree>
    <p:extLst>
      <p:ext uri="{BB962C8B-B14F-4D97-AF65-F5344CB8AC3E}">
        <p14:creationId xmlns:p14="http://schemas.microsoft.com/office/powerpoint/2010/main" val="2284195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7BA827-A045-40B1-9E56-4D2D12ADB3BC}"/>
              </a:ext>
            </a:extLst>
          </p:cNvPr>
          <p:cNvSpPr>
            <a:spLocks noGrp="1"/>
          </p:cNvSpPr>
          <p:nvPr>
            <p:ph type="title"/>
          </p:nvPr>
        </p:nvSpPr>
        <p:spPr/>
        <p:txBody>
          <a:bodyPr>
            <a:normAutofit/>
          </a:bodyPr>
          <a:lstStyle/>
          <a:p>
            <a:r>
              <a:rPr lang="zh-CN" altLang="en-US" sz="2800" b="1" dirty="0"/>
              <a:t>缓解和解决</a:t>
            </a:r>
            <a:r>
              <a:rPr lang="zh-CN" altLang="zh-CN" sz="2800" b="1" dirty="0"/>
              <a:t>负载平衡</a:t>
            </a:r>
            <a:endParaRPr lang="zh-CN" altLang="en-US" sz="2800" b="1" dirty="0"/>
          </a:p>
        </p:txBody>
      </p:sp>
      <p:sp>
        <p:nvSpPr>
          <p:cNvPr id="3" name="内容占位符 2">
            <a:extLst>
              <a:ext uri="{FF2B5EF4-FFF2-40B4-BE49-F238E27FC236}">
                <a16:creationId xmlns:a16="http://schemas.microsoft.com/office/drawing/2014/main" id="{4E838B08-8882-4BCC-B8DC-998B9CD98C0C}"/>
              </a:ext>
            </a:extLst>
          </p:cNvPr>
          <p:cNvSpPr>
            <a:spLocks noGrp="1"/>
          </p:cNvSpPr>
          <p:nvPr>
            <p:ph idx="1"/>
          </p:nvPr>
        </p:nvSpPr>
        <p:spPr/>
        <p:txBody>
          <a:bodyPr>
            <a:normAutofit/>
          </a:bodyPr>
          <a:lstStyle/>
          <a:p>
            <a:pPr>
              <a:lnSpc>
                <a:spcPct val="120000"/>
              </a:lnSpc>
            </a:pPr>
            <a:r>
              <a:rPr lang="zh-CN" altLang="en-US" sz="2400" dirty="0"/>
              <a:t>任务划分和调度</a:t>
            </a:r>
            <a:endParaRPr lang="en-US" altLang="zh-CN" sz="2400" dirty="0"/>
          </a:p>
          <a:p>
            <a:pPr lvl="1">
              <a:lnSpc>
                <a:spcPct val="120000"/>
              </a:lnSpc>
            </a:pPr>
            <a:r>
              <a:rPr lang="zh-CN" altLang="en-US" sz="2000" dirty="0"/>
              <a:t>当子矩阵（子任务）数量足够多时，在常规分块方式下，通过合理的任务规划，可以让整体的时间最优；通过</a:t>
            </a:r>
            <a:r>
              <a:rPr lang="en-US" altLang="zh-CN" sz="2000" dirty="0"/>
              <a:t>overlap</a:t>
            </a:r>
            <a:r>
              <a:rPr lang="zh-CN" altLang="en-US" sz="2000" dirty="0"/>
              <a:t>掩盖核间的负载不平衡问题（容忍核间的负载不平衡）</a:t>
            </a:r>
            <a:endParaRPr lang="en-US" altLang="zh-CN" sz="2000" dirty="0"/>
          </a:p>
          <a:p>
            <a:pPr lvl="2">
              <a:lnSpc>
                <a:spcPct val="120000"/>
              </a:lnSpc>
            </a:pPr>
            <a:r>
              <a:rPr lang="zh-CN" altLang="en-US" sz="1600" dirty="0"/>
              <a:t>基本问题抽象为：有</a:t>
            </a:r>
            <a:r>
              <a:rPr lang="en-US" altLang="zh-CN" sz="1600" dirty="0"/>
              <a:t>N</a:t>
            </a:r>
            <a:r>
              <a:rPr lang="zh-CN" altLang="en-US" sz="1600" dirty="0"/>
              <a:t>台机器一起完成</a:t>
            </a:r>
            <a:r>
              <a:rPr lang="en-US" altLang="zh-CN" sz="1600" dirty="0"/>
              <a:t>M</a:t>
            </a:r>
            <a:r>
              <a:rPr lang="zh-CN" altLang="en-US" sz="1600" dirty="0"/>
              <a:t>个任务，第</a:t>
            </a:r>
            <a:r>
              <a:rPr lang="en-US" altLang="zh-CN" sz="1600" dirty="0" err="1"/>
              <a:t>i</a:t>
            </a:r>
            <a:r>
              <a:rPr lang="zh-CN" altLang="en-US" sz="1600" dirty="0"/>
              <a:t>个任务的执行时间为</a:t>
            </a:r>
            <a:r>
              <a:rPr lang="en-US" altLang="zh-CN" sz="1600" dirty="0" err="1"/>
              <a:t>Ti</a:t>
            </a:r>
            <a:r>
              <a:rPr lang="zh-CN" altLang="en-US" sz="1600" dirty="0"/>
              <a:t>，每个任务由一台机器独立完成，最后一个任务完成时的时间为</a:t>
            </a:r>
            <a:r>
              <a:rPr lang="en-US" altLang="zh-CN" sz="1600" dirty="0"/>
              <a:t>T</a:t>
            </a:r>
            <a:r>
              <a:rPr lang="zh-CN" altLang="en-US" sz="1600" dirty="0"/>
              <a:t>，求</a:t>
            </a:r>
            <a:r>
              <a:rPr lang="en-US" altLang="zh-CN" sz="1600" dirty="0"/>
              <a:t>T</a:t>
            </a:r>
            <a:r>
              <a:rPr lang="zh-CN" altLang="en-US" sz="1600" dirty="0"/>
              <a:t>最小时的任务分配方案。</a:t>
            </a:r>
            <a:endParaRPr lang="en-US" altLang="zh-CN" sz="1600" dirty="0"/>
          </a:p>
          <a:p>
            <a:pPr marL="914400" lvl="2" indent="0">
              <a:lnSpc>
                <a:spcPct val="120000"/>
              </a:lnSpc>
              <a:buNone/>
            </a:pPr>
            <a:r>
              <a:rPr lang="zh-CN" altLang="en-US" sz="1600" dirty="0"/>
              <a:t>（多机问题：贪心、动规、启发式、</a:t>
            </a:r>
            <a:r>
              <a:rPr lang="en-US" altLang="zh-CN" sz="1600" dirty="0"/>
              <a:t>q-learning</a:t>
            </a:r>
            <a:r>
              <a:rPr lang="zh-CN" altLang="en-US" sz="1600" dirty="0"/>
              <a:t>，穷举的解空间为</a:t>
            </a:r>
            <a:r>
              <a:rPr lang="en-US" altLang="zh-CN" sz="1600" dirty="0"/>
              <a:t>N^M </a:t>
            </a:r>
            <a:r>
              <a:rPr lang="zh-CN" altLang="en-US" sz="1600" dirty="0"/>
              <a:t>）</a:t>
            </a:r>
            <a:endParaRPr lang="en-US" altLang="zh-CN" sz="1600" dirty="0"/>
          </a:p>
        </p:txBody>
      </p:sp>
    </p:spTree>
    <p:extLst>
      <p:ext uri="{BB962C8B-B14F-4D97-AF65-F5344CB8AC3E}">
        <p14:creationId xmlns:p14="http://schemas.microsoft.com/office/powerpoint/2010/main" val="2860238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7BA827-A045-40B1-9E56-4D2D12ADB3BC}"/>
              </a:ext>
            </a:extLst>
          </p:cNvPr>
          <p:cNvSpPr>
            <a:spLocks noGrp="1"/>
          </p:cNvSpPr>
          <p:nvPr>
            <p:ph type="title"/>
          </p:nvPr>
        </p:nvSpPr>
        <p:spPr/>
        <p:txBody>
          <a:bodyPr>
            <a:normAutofit/>
          </a:bodyPr>
          <a:lstStyle/>
          <a:p>
            <a:r>
              <a:rPr lang="zh-CN" altLang="en-US" sz="2800" b="1" dirty="0"/>
              <a:t>缓解和解决</a:t>
            </a:r>
            <a:r>
              <a:rPr lang="zh-CN" altLang="zh-CN" sz="2800" b="1" dirty="0"/>
              <a:t>负载平衡</a:t>
            </a:r>
            <a:endParaRPr lang="zh-CN" altLang="en-US" sz="2800" b="1" dirty="0"/>
          </a:p>
        </p:txBody>
      </p:sp>
      <p:sp>
        <p:nvSpPr>
          <p:cNvPr id="3" name="内容占位符 2">
            <a:extLst>
              <a:ext uri="{FF2B5EF4-FFF2-40B4-BE49-F238E27FC236}">
                <a16:creationId xmlns:a16="http://schemas.microsoft.com/office/drawing/2014/main" id="{4E838B08-8882-4BCC-B8DC-998B9CD98C0C}"/>
              </a:ext>
            </a:extLst>
          </p:cNvPr>
          <p:cNvSpPr>
            <a:spLocks noGrp="1"/>
          </p:cNvSpPr>
          <p:nvPr>
            <p:ph idx="1"/>
          </p:nvPr>
        </p:nvSpPr>
        <p:spPr/>
        <p:txBody>
          <a:bodyPr>
            <a:normAutofit/>
          </a:bodyPr>
          <a:lstStyle/>
          <a:p>
            <a:pPr>
              <a:lnSpc>
                <a:spcPct val="120000"/>
              </a:lnSpc>
            </a:pPr>
            <a:r>
              <a:rPr lang="zh-CN" altLang="en-US" sz="2400" dirty="0"/>
              <a:t>数据重排重组</a:t>
            </a:r>
            <a:endParaRPr lang="en-US" altLang="zh-CN" sz="2400" dirty="0"/>
          </a:p>
          <a:p>
            <a:pPr lvl="1">
              <a:lnSpc>
                <a:spcPct val="120000"/>
              </a:lnSpc>
            </a:pPr>
            <a:r>
              <a:rPr lang="zh-CN" altLang="en-US" sz="2000" dirty="0"/>
              <a:t>如果子任务数量不足，常规划分不足以达到</a:t>
            </a:r>
            <a:r>
              <a:rPr lang="en-US" altLang="zh-CN" sz="2000" dirty="0"/>
              <a:t>overlap</a:t>
            </a:r>
            <a:r>
              <a:rPr lang="zh-CN" altLang="en-US" sz="2000" dirty="0"/>
              <a:t>最大化，那么通过数据的重组重排等方式优化核间的负载不平衡，使非零行列尽可能均衡分布在每个子任务中；（由于</a:t>
            </a:r>
            <a:r>
              <a:rPr lang="en-US" altLang="zh-CN" sz="2000" dirty="0"/>
              <a:t>SA</a:t>
            </a:r>
            <a:r>
              <a:rPr lang="zh-CN" altLang="en-US" sz="2000" dirty="0"/>
              <a:t>执行时间与非零行列数目成正比，可预知）</a:t>
            </a:r>
            <a:endParaRPr lang="en-US" altLang="zh-CN" sz="1600" dirty="0"/>
          </a:p>
          <a:p>
            <a:pPr lvl="2">
              <a:lnSpc>
                <a:spcPct val="120000"/>
              </a:lnSpc>
            </a:pPr>
            <a:r>
              <a:rPr lang="zh-CN" altLang="en-US" sz="1600" dirty="0"/>
              <a:t>基本问题抽象为：</a:t>
            </a:r>
          </a:p>
          <a:p>
            <a:pPr lvl="2">
              <a:lnSpc>
                <a:spcPct val="120000"/>
              </a:lnSpc>
            </a:pPr>
            <a:r>
              <a:rPr lang="zh-CN" altLang="en-US" sz="1600" dirty="0"/>
              <a:t>（一阶）对于一个矩阵</a:t>
            </a:r>
            <a:r>
              <a:rPr lang="en-US" altLang="zh-CN" sz="1600" dirty="0" err="1"/>
              <a:t>MxN</a:t>
            </a:r>
            <a:r>
              <a:rPr lang="zh-CN" altLang="en-US" sz="1600" dirty="0"/>
              <a:t>，要对这个矩阵进行行分块，每个子块有</a:t>
            </a:r>
            <a:r>
              <a:rPr lang="en-US" altLang="zh-CN" sz="1600" dirty="0"/>
              <a:t>X</a:t>
            </a:r>
            <a:r>
              <a:rPr lang="zh-CN" altLang="en-US" sz="1600" dirty="0"/>
              <a:t>个非零行，子块不重叠，求子块的集合。</a:t>
            </a:r>
          </a:p>
          <a:p>
            <a:pPr lvl="2">
              <a:lnSpc>
                <a:spcPct val="120000"/>
              </a:lnSpc>
            </a:pPr>
            <a:r>
              <a:rPr lang="zh-CN" altLang="en-US" sz="1600" dirty="0"/>
              <a:t>（二阶）增加行与行如果无列冲突，则合并，按新的行划分子块；</a:t>
            </a:r>
          </a:p>
          <a:p>
            <a:pPr lvl="2">
              <a:lnSpc>
                <a:spcPct val="120000"/>
              </a:lnSpc>
            </a:pPr>
            <a:r>
              <a:rPr lang="zh-CN" altLang="en-US" sz="1600" dirty="0"/>
              <a:t>（三阶）行合并、列交换</a:t>
            </a:r>
          </a:p>
        </p:txBody>
      </p:sp>
    </p:spTree>
    <p:extLst>
      <p:ext uri="{BB962C8B-B14F-4D97-AF65-F5344CB8AC3E}">
        <p14:creationId xmlns:p14="http://schemas.microsoft.com/office/powerpoint/2010/main" val="2147301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7BA827-A045-40B1-9E56-4D2D12ADB3BC}"/>
              </a:ext>
            </a:extLst>
          </p:cNvPr>
          <p:cNvSpPr>
            <a:spLocks noGrp="1"/>
          </p:cNvSpPr>
          <p:nvPr>
            <p:ph type="title"/>
          </p:nvPr>
        </p:nvSpPr>
        <p:spPr/>
        <p:txBody>
          <a:bodyPr>
            <a:normAutofit/>
          </a:bodyPr>
          <a:lstStyle/>
          <a:p>
            <a:r>
              <a:rPr lang="zh-CN" altLang="en-US" sz="2800" b="1" dirty="0"/>
              <a:t>硬件部分拓展</a:t>
            </a:r>
          </a:p>
        </p:txBody>
      </p:sp>
      <p:sp>
        <p:nvSpPr>
          <p:cNvPr id="3" name="内容占位符 2">
            <a:extLst>
              <a:ext uri="{FF2B5EF4-FFF2-40B4-BE49-F238E27FC236}">
                <a16:creationId xmlns:a16="http://schemas.microsoft.com/office/drawing/2014/main" id="{4E838B08-8882-4BCC-B8DC-998B9CD98C0C}"/>
              </a:ext>
            </a:extLst>
          </p:cNvPr>
          <p:cNvSpPr>
            <a:spLocks noGrp="1"/>
          </p:cNvSpPr>
          <p:nvPr>
            <p:ph idx="1"/>
          </p:nvPr>
        </p:nvSpPr>
        <p:spPr>
          <a:xfrm>
            <a:off x="838200" y="1825625"/>
            <a:ext cx="10648950" cy="4351338"/>
          </a:xfrm>
        </p:spPr>
        <p:txBody>
          <a:bodyPr>
            <a:normAutofit/>
          </a:bodyPr>
          <a:lstStyle/>
          <a:p>
            <a:pPr>
              <a:lnSpc>
                <a:spcPct val="120000"/>
              </a:lnSpc>
            </a:pPr>
            <a:r>
              <a:rPr lang="zh-CN" altLang="en-US" sz="2400" dirty="0"/>
              <a:t>单核基本结构为一个计算核（脉动阵列）</a:t>
            </a:r>
            <a:r>
              <a:rPr lang="en-US" altLang="zh-CN" sz="2400" dirty="0"/>
              <a:t>+</a:t>
            </a:r>
            <a:r>
              <a:rPr lang="zh-CN" altLang="en-US" sz="2400" dirty="0"/>
              <a:t>一个控制核（</a:t>
            </a:r>
            <a:r>
              <a:rPr lang="en-US" altLang="zh-CN" sz="2400" dirty="0"/>
              <a:t>CPU/…</a:t>
            </a:r>
            <a:r>
              <a:rPr lang="zh-CN" altLang="en-US" sz="2400" dirty="0"/>
              <a:t>）</a:t>
            </a:r>
            <a:r>
              <a:rPr lang="en-US" altLang="zh-CN" sz="2400" dirty="0"/>
              <a:t>+</a:t>
            </a:r>
            <a:r>
              <a:rPr lang="zh-CN" altLang="en-US" sz="2400" dirty="0"/>
              <a:t>存储缓冲</a:t>
            </a:r>
            <a:endParaRPr lang="en-US" altLang="zh-CN" sz="2400" dirty="0"/>
          </a:p>
          <a:p>
            <a:pPr lvl="1">
              <a:lnSpc>
                <a:spcPct val="120000"/>
              </a:lnSpc>
            </a:pPr>
            <a:r>
              <a:rPr lang="zh-CN" altLang="en-US" sz="2000" dirty="0"/>
              <a:t>如果多核之间不通讯，共享存储空间，数据复用高，不需要加法树，多核自由度低，瓶颈集中在读写冲突和数据供给；</a:t>
            </a:r>
            <a:endParaRPr lang="en-US" altLang="zh-CN" sz="2000" dirty="0"/>
          </a:p>
          <a:p>
            <a:pPr lvl="1">
              <a:lnSpc>
                <a:spcPct val="120000"/>
              </a:lnSpc>
            </a:pPr>
            <a:r>
              <a:rPr lang="zh-CN" altLang="en-US" sz="2000" dirty="0"/>
              <a:t>如果多核之间可以互联和通信，那么多核的灵活性、可操作空间、扩展性会得到增加；比如通过</a:t>
            </a:r>
            <a:r>
              <a:rPr lang="en-US" altLang="zh-CN" sz="2000" dirty="0"/>
              <a:t>H-tree</a:t>
            </a:r>
            <a:r>
              <a:rPr lang="zh-CN" altLang="en-US" sz="2000" dirty="0"/>
              <a:t>、</a:t>
            </a:r>
            <a:r>
              <a:rPr lang="en-US" altLang="zh-CN" sz="2000" dirty="0"/>
              <a:t>Benes</a:t>
            </a:r>
            <a:r>
              <a:rPr lang="zh-CN" altLang="en-US" sz="2000" dirty="0"/>
              <a:t>网络等；这种状态下，单个核只负责单次的矩阵计算（</a:t>
            </a:r>
            <a:r>
              <a:rPr lang="en-US" altLang="zh-CN" sz="2000" dirty="0"/>
              <a:t>PE</a:t>
            </a:r>
            <a:r>
              <a:rPr lang="zh-CN" altLang="en-US" sz="2000" dirty="0"/>
              <a:t>还是</a:t>
            </a:r>
            <a:r>
              <a:rPr lang="en-US" altLang="zh-CN" sz="2000" dirty="0"/>
              <a:t>MAC</a:t>
            </a:r>
            <a:r>
              <a:rPr lang="zh-CN" altLang="en-US" sz="2000" dirty="0"/>
              <a:t>操作，但是不用输入</a:t>
            </a:r>
            <a:r>
              <a:rPr lang="en-US" altLang="zh-CN" sz="2000" dirty="0"/>
              <a:t>C</a:t>
            </a:r>
            <a:r>
              <a:rPr lang="zh-CN" altLang="en-US" sz="2000" dirty="0"/>
              <a:t>矩阵，实际完成</a:t>
            </a:r>
            <a:r>
              <a:rPr lang="en-US" altLang="zh-CN" sz="2000" dirty="0"/>
              <a:t>Yi=Ai*Bi</a:t>
            </a:r>
            <a:r>
              <a:rPr lang="zh-CN" altLang="en-US" sz="2000" dirty="0"/>
              <a:t>）核与核之间可以减少部分和的依赖，最终的结果由加法树或</a:t>
            </a:r>
            <a:r>
              <a:rPr lang="en-US" altLang="zh-CN" sz="2000" dirty="0"/>
              <a:t>CPU</a:t>
            </a:r>
            <a:r>
              <a:rPr lang="zh-CN" altLang="en-US" sz="2000" dirty="0"/>
              <a:t>累加得到（</a:t>
            </a:r>
            <a:r>
              <a:rPr lang="en-US" altLang="zh-CN" sz="2000" dirty="0"/>
              <a:t>Y=∑Yi</a:t>
            </a:r>
            <a:r>
              <a:rPr lang="zh-CN" altLang="en-US" sz="2000" dirty="0"/>
              <a:t>）。</a:t>
            </a:r>
          </a:p>
        </p:txBody>
      </p:sp>
    </p:spTree>
    <p:extLst>
      <p:ext uri="{BB962C8B-B14F-4D97-AF65-F5344CB8AC3E}">
        <p14:creationId xmlns:p14="http://schemas.microsoft.com/office/powerpoint/2010/main" val="63621070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626</TotalTime>
  <Words>960</Words>
  <Application>Microsoft Office PowerPoint</Application>
  <PresentationFormat>宽屏</PresentationFormat>
  <Paragraphs>80</Paragraphs>
  <Slides>8</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8</vt:i4>
      </vt:variant>
    </vt:vector>
  </HeadingPairs>
  <TitlesOfParts>
    <vt:vector size="13" baseType="lpstr">
      <vt:lpstr>等线</vt:lpstr>
      <vt:lpstr>等线 Light</vt:lpstr>
      <vt:lpstr>Arial</vt:lpstr>
      <vt:lpstr>Calibri</vt:lpstr>
      <vt:lpstr>Office 主题​​</vt:lpstr>
      <vt:lpstr>多核脉动稀疏矩阵计算</vt:lpstr>
      <vt:lpstr>PowerPoint 演示文稿</vt:lpstr>
      <vt:lpstr>Roofline模型</vt:lpstr>
      <vt:lpstr>PowerPoint 演示文稿</vt:lpstr>
      <vt:lpstr>负载平衡是否是一个关键的瓶颈问题？</vt:lpstr>
      <vt:lpstr>缓解和解决负载平衡</vt:lpstr>
      <vt:lpstr>缓解和解决负载平衡</vt:lpstr>
      <vt:lpstr>硬件部分拓展</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_ Mint</dc:creator>
  <cp:lastModifiedBy>_ Mint</cp:lastModifiedBy>
  <cp:revision>42</cp:revision>
  <dcterms:created xsi:type="dcterms:W3CDTF">2023-09-27T13:32:51Z</dcterms:created>
  <dcterms:modified xsi:type="dcterms:W3CDTF">2023-09-27T23:58:54Z</dcterms:modified>
</cp:coreProperties>
</file>