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70" r:id="rId14"/>
    <p:sldId id="272" r:id="rId15"/>
    <p:sldId id="266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F9EC8-1F74-32EC-B1E1-8293CB7F6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A0432-77A2-533A-ED26-4C6D783D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ED4A4B-2EB6-8B23-BD59-B40F5BF8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E17BF-4440-7BB5-CDE3-698D9C43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EA926-6D86-E013-8783-F7D4FEA5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34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1E6EB-71DE-0EAC-90CF-20B058E1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37D00A-A5AD-B93E-ECAE-99B4750EA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FF682-9D05-A160-0558-2D4412A3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D2449-8975-9852-8196-A1AF9CC2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E581B-C04E-5E4F-98DA-93BB5AF1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43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B7A7C-6635-0C8C-2943-0055FDEB6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FD7A83-41C3-9A38-F66E-F4FB9BED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DF4DF-A6F7-E857-9AEC-CF50D649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005D6-E31F-3904-D4F3-97E1191B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A3178F-8221-88A6-FB7F-309BFD50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4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5C12-3093-51A4-E195-D6EA5EA0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C62BC-6067-F302-41A5-F6E10E94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0696E-5402-1AD3-6BC4-FBB742D6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44C9-CEA5-E321-C2BB-9D2CBB7D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09767-E73B-9DA3-EB88-5CC4CF63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37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ABEE-7CF4-3FA6-6EEB-779568D8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E1711D-3500-880A-0676-6B075037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528242-5EA7-564F-2E82-821432A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F2D4C-6F16-571E-DCC0-C3E5BF01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320C3-1DF8-2816-655A-B320F4DA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703D7-9D3E-FBBC-9412-196E3E11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F91C0-B5A7-B980-8A17-BF1E8A75D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C82E84-D0AF-B3E1-B07A-6974810F5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055CF-6EAD-D08E-FC1F-FB6532EC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87913B-7E98-906C-FB9C-E213E7FF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7F491E-FA6D-C95C-BEF6-EEBDE389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83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2A68F-B56D-7888-2ADA-5906EAE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44D403-1C9F-4113-43B8-F63AC977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64317-8E3D-7147-82E5-22FC8472B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DF7F81-BC27-4E10-9AC1-23AC03FDE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5F3F33-9356-B0E5-7307-D4265853F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68CB31-0C0E-0841-D72D-232DB9F1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CCF5FA-94C5-67A7-D0CC-47A8174E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20615E-E55C-349D-E781-0195E205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6542-10CE-61BC-1D36-B9DE452C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AAE43-97AE-4E92-30E3-61EE5A69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5238F2-DF20-5BD2-31F9-6F3519D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D40E07-A8D9-4CF3-A246-16F6496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39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F93A64-CA19-E867-8C7A-00FDBE78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0523F-638A-56EC-711C-17995EC2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C09A3F-2E8D-4DB9-655A-B545CEEB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B76C3-F5E0-2674-E2D7-FEAC1652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A08EA-97C7-E91D-7CA6-ED0CC6F8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3EFA9-DFA4-B9AB-1E25-6B83EC570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E19B8-88F7-EE4A-2594-719A9B13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00099-0431-324D-E8F3-94EA42D0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744C5D-9C4E-A148-1B61-0EC18F54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59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1E8FD-8690-0A5E-4C13-AF071338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473646-47C5-F6D3-2A2F-40471646C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414A2B-19D0-3184-E0CC-E6DDD2A3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FFE8D-DC21-F2B8-5D65-AAA93ABE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9690F-5CAF-1EB5-DD6D-3CB826F6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384595-3EF1-4D8E-E30D-BA6ECAA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3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B8B7C-A6AF-B9EA-A0B9-4FCB0C1E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2862D-FDB4-6904-D0E8-984DE9AB4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BDCCE-72F8-162B-AF2F-7420154DC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77680-FC6D-4A16-B083-FA6C07FFDCEF}" type="datetimeFigureOut">
              <a:rPr lang="zh-CN" altLang="en-US" smtClean="0"/>
              <a:t>2023/3/17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4715F-D2AD-B2F3-335D-3F3AB13EC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FFF71A-3928-C8AC-8B69-AC49B4B1B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DA47-2048-4E67-BA54-5CFE2E22F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5CC3352-DD90-508F-2043-D39CA40DCA16}"/>
              </a:ext>
            </a:extLst>
          </p:cNvPr>
          <p:cNvSpPr txBox="1"/>
          <p:nvPr/>
        </p:nvSpPr>
        <p:spPr>
          <a:xfrm>
            <a:off x="348915" y="2705725"/>
            <a:ext cx="1149416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GCoM: A Detailed GPU Core Model for Accurate Analytical Modeling of Modern GPUs</a:t>
            </a:r>
          </a:p>
        </p:txBody>
      </p:sp>
    </p:spTree>
    <p:extLst>
      <p:ext uri="{BB962C8B-B14F-4D97-AF65-F5344CB8AC3E}">
        <p14:creationId xmlns:p14="http://schemas.microsoft.com/office/powerpoint/2010/main" val="26721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3CDD5A-6199-490E-CE97-379A2EAE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61925"/>
            <a:ext cx="10096500" cy="3638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32DDB2-9B13-B228-E5AB-11F72653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884" y="4010972"/>
            <a:ext cx="3618706" cy="923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0ED54A9-7188-E9DB-3473-A20331B5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5955" y="5183500"/>
            <a:ext cx="5446552" cy="1051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35E231-FBDB-B33F-24F8-20E412DB5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597" y="5183500"/>
            <a:ext cx="6910265" cy="105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0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6FAC1F-17C2-5AEF-F511-724B9C4F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2" y="2135499"/>
            <a:ext cx="6910265" cy="105156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9BB8976-61DB-C6D1-E146-E7D0F630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2" y="3187061"/>
            <a:ext cx="6872161" cy="14258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08AE78-EFA6-8B88-F187-C036E3FD643A}"/>
              </a:ext>
            </a:extLst>
          </p:cNvPr>
          <p:cNvSpPr txBox="1"/>
          <p:nvPr/>
        </p:nvSpPr>
        <p:spPr>
          <a:xfrm>
            <a:off x="7337382" y="3187061"/>
            <a:ext cx="46869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假设所有指令都需要一个周期并且不会发生危险</a:t>
            </a:r>
            <a:endParaRPr lang="zh-CN" altLang="en-US" sz="32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099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72394E-D6F3-CCEC-FE0E-583B8546D685}"/>
              </a:ext>
            </a:extLst>
          </p:cNvPr>
          <p:cNvSpPr txBox="1"/>
          <p:nvPr/>
        </p:nvSpPr>
        <p:spPr>
          <a:xfrm>
            <a:off x="7428806" y="3203773"/>
            <a:ext cx="47631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>
                <a:ea typeface="等线" panose="02010600030101010101" pitchFamily="2" charset="-122"/>
                <a:cs typeface="Times New Roman" panose="02020603050405020304" pitchFamily="18" charset="0"/>
              </a:rPr>
              <a:t>GCoM</a:t>
            </a:r>
            <a:r>
              <a:rPr lang="zh-CN" altLang="en-US" sz="3200" dirty="0">
                <a:ea typeface="等线" panose="02010600030101010101" pitchFamily="2" charset="-122"/>
                <a:cs typeface="Times New Roman" panose="02020603050405020304" pitchFamily="18" charset="0"/>
              </a:rPr>
              <a:t>将失速周期分为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SComData</a:t>
            </a:r>
            <a:r>
              <a:rPr lang="zh-CN" altLang="en-US" sz="3200" dirty="0">
                <a:ea typeface="等线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3200" dirty="0" err="1">
                <a:ea typeface="等线" panose="02010600030101010101" pitchFamily="2" charset="-122"/>
                <a:cs typeface="Times New Roman" panose="02020603050405020304" pitchFamily="18" charset="0"/>
              </a:rPr>
              <a:t>SMemData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dirty="0">
                <a:ea typeface="等线" panose="02010600030101010101" pitchFamily="2" charset="-122"/>
                <a:cs typeface="Times New Roman" panose="02020603050405020304" pitchFamily="18" charset="0"/>
              </a:rPr>
              <a:t>如果存在对长延迟内存访问的数据依赖，则为</a:t>
            </a:r>
            <a:r>
              <a:rPr lang="en-US" altLang="zh-CN" sz="3200" dirty="0" err="1">
                <a:ea typeface="等线" panose="02010600030101010101" pitchFamily="2" charset="-122"/>
                <a:cs typeface="Times New Roman" panose="02020603050405020304" pitchFamily="18" charset="0"/>
              </a:rPr>
              <a:t>SMemData</a:t>
            </a:r>
            <a:r>
              <a:rPr lang="zh-CN" altLang="en-US" sz="3200" dirty="0">
                <a:ea typeface="等线" panose="02010600030101010101" pitchFamily="2" charset="-122"/>
                <a:cs typeface="Times New Roman" panose="02020603050405020304" pitchFamily="18" charset="0"/>
              </a:rPr>
              <a:t>，否则为</a:t>
            </a:r>
            <a:r>
              <a:rPr lang="en-US" altLang="zh-CN" sz="3200" dirty="0">
                <a:ea typeface="等线" panose="02010600030101010101" pitchFamily="2" charset="-122"/>
                <a:cs typeface="Times New Roman" panose="02020603050405020304" pitchFamily="18" charset="0"/>
              </a:rPr>
              <a:t>SComData</a:t>
            </a:r>
            <a:r>
              <a:rPr lang="zh-CN" altLang="en-US" sz="3200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A8520-9381-3C5C-C980-FCCAA735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34" y="109534"/>
            <a:ext cx="8833485" cy="30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C85BFC-DA49-BB84-9783-D92D32D1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5" y="3957840"/>
            <a:ext cx="7317711" cy="112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5C391A-945C-666A-7EF0-5E7CCFDF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68" y="661034"/>
            <a:ext cx="5552332" cy="12439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B3621D-3DF7-049E-62D4-076DFD881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68" y="2088832"/>
            <a:ext cx="9305090" cy="9286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1A4EBD6-B723-9294-4B8D-93B923FA4788}"/>
              </a:ext>
            </a:extLst>
          </p:cNvPr>
          <p:cNvSpPr txBox="1"/>
          <p:nvPr/>
        </p:nvSpPr>
        <p:spPr>
          <a:xfrm>
            <a:off x="5699760" y="1997392"/>
            <a:ext cx="3977639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9FD89BF-6C3A-83E2-DA26-07737819F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12" y="3840481"/>
            <a:ext cx="9571402" cy="175926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C5D506C-E83F-63C7-FE24-E8A2A4A79ACB}"/>
              </a:ext>
            </a:extLst>
          </p:cNvPr>
          <p:cNvSpPr txBox="1"/>
          <p:nvPr/>
        </p:nvSpPr>
        <p:spPr>
          <a:xfrm>
            <a:off x="2420674" y="35161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可以同时执行的最大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warp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数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F52226-E9A7-2D6D-C62F-80B2A86B2D3C}"/>
              </a:ext>
            </a:extLst>
          </p:cNvPr>
          <p:cNvSpPr txBox="1"/>
          <p:nvPr/>
        </p:nvSpPr>
        <p:spPr>
          <a:xfrm>
            <a:off x="7688579" y="34873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SM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的曲数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94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316878-F43C-FBC3-4771-95C7BDB1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1" y="641985"/>
            <a:ext cx="7879080" cy="103632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EBEC0E-110D-A94C-977A-6096E4BB5106}"/>
              </a:ext>
            </a:extLst>
          </p:cNvPr>
          <p:cNvSpPr txBox="1"/>
          <p:nvPr/>
        </p:nvSpPr>
        <p:spPr>
          <a:xfrm>
            <a:off x="2865120" y="1649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个区间中耗时最长的功能单元的发射周期数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E8836A-732F-0C6F-9999-8E095D003CC0}"/>
              </a:ext>
            </a:extLst>
          </p:cNvPr>
          <p:cNvSpPr txBox="1"/>
          <p:nvPr/>
        </p:nvSpPr>
        <p:spPr>
          <a:xfrm>
            <a:off x="6248400" y="2726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假设功能单元有足够的</a:t>
            </a:r>
            <a:r>
              <a:rPr lang="en-US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bank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而得出的基本发</a:t>
            </a:r>
            <a:r>
              <a:rPr lang="zh-CN" altLang="en-US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射</a:t>
            </a:r>
            <a:r>
              <a:rPr lang="zh-CN" altLang="zh-CN" sz="1800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周期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D9B6B-2433-D1A5-5E08-0AB54915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9" y="3214479"/>
            <a:ext cx="8091012" cy="3643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636C20-B430-2492-7126-7AFCEE82F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10" y="2183428"/>
            <a:ext cx="7036699" cy="10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C8FE85B-C7A0-CC57-6D93-46375C1CB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6" y="897254"/>
            <a:ext cx="9300551" cy="48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6A4C01-1098-E172-E04B-2F4479C6269F}"/>
              </a:ext>
            </a:extLst>
          </p:cNvPr>
          <p:cNvSpPr txBox="1"/>
          <p:nvPr/>
        </p:nvSpPr>
        <p:spPr>
          <a:xfrm>
            <a:off x="548640" y="1720840"/>
            <a:ext cx="116433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NVBit是一个快速、动态、可移植的二进制工具框架，它允许用户用CUDA/C/C++编写工具，并有选择地将该功能应用于在NVIDIA GPU上执行的预编译二进制文件和库。利用SASS级别的动态重新编译，NVBit分析了GPU内核的寄存器要求，以生成高效的ABI兼容工具代码，而不要求工具开发者对底层GPU架构有详细的了解。NVBit允许基本块仪器化，向同一位置注入多个函数，检查所有ISA可见状态，动态选择仪器化或未仪器化的代码，永久修改寄存器状态，源代码相关，以及指令删除。NVBit支持所有最新的NVIDIA GPU架构系列，包括Kepler、Maxwell、Pascal和Volta，并且可以在任何预编译的CUDA、OpenACC、OpenCL或CUDA-Fortran应用程序上运行。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579C51-893E-48B3-2E8B-630A214368F6}"/>
              </a:ext>
            </a:extLst>
          </p:cNvPr>
          <p:cNvSpPr txBox="1"/>
          <p:nvPr/>
        </p:nvSpPr>
        <p:spPr>
          <a:xfrm>
            <a:off x="548640" y="423595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dirty="0" err="1">
                <a:solidFill>
                  <a:srgbClr val="212121"/>
                </a:solidFill>
                <a:effectLst/>
                <a:latin typeface="NVIDIA Sans"/>
              </a:rPr>
              <a:t>NVBit</a:t>
            </a:r>
            <a:r>
              <a:rPr lang="en-US" altLang="zh-CN" sz="3600" b="0" i="0" dirty="0">
                <a:solidFill>
                  <a:srgbClr val="212121"/>
                </a:solidFill>
                <a:effectLst/>
                <a:latin typeface="NVIDIA Sans"/>
              </a:rPr>
              <a:t>: A Dynamic Binary Instrumentation Framework for NVIDIA GPUs                                           2019 MICRO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97606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428C1FE-AD4B-02C9-C913-69864C19980C}"/>
              </a:ext>
            </a:extLst>
          </p:cNvPr>
          <p:cNvSpPr txBox="1"/>
          <p:nvPr/>
        </p:nvSpPr>
        <p:spPr>
          <a:xfrm>
            <a:off x="548640" y="423595"/>
            <a:ext cx="1059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i="0" dirty="0">
                <a:solidFill>
                  <a:srgbClr val="212121"/>
                </a:solidFill>
                <a:effectLst/>
                <a:latin typeface="NVIDIA Sans"/>
              </a:rPr>
              <a:t>MDM: The GPU Memory Divergence Model </a:t>
            </a:r>
          </a:p>
          <a:p>
            <a:r>
              <a:rPr lang="en-US" altLang="zh-CN" sz="3600" b="0" i="0" dirty="0">
                <a:solidFill>
                  <a:srgbClr val="212121"/>
                </a:solidFill>
                <a:effectLst/>
                <a:latin typeface="NVIDIA Sans"/>
              </a:rPr>
              <a:t>                                                                              2020 MICRO 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B027D9-7D1C-EDE5-F3C2-B7F656D408A1}"/>
              </a:ext>
            </a:extLst>
          </p:cNvPr>
          <p:cNvSpPr txBox="1"/>
          <p:nvPr/>
        </p:nvSpPr>
        <p:spPr>
          <a:xfrm>
            <a:off x="548640" y="2300406"/>
            <a:ext cx="10317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内存发散模型，该模型忠实地捕捉了内存发散应用程序的关键性能特征，包括内存请求批处理和过多的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NoC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/DRAM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队列延迟。除了非内存发散应用程序外，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还能够对流行的内存发散应用程序建模。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MDM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平均预测误差为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13.9%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，而最先进的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GPUMech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模型为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162%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018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49AFF0A-0150-363C-F683-CD862A9355B9}"/>
              </a:ext>
            </a:extLst>
          </p:cNvPr>
          <p:cNvSpPr txBox="1"/>
          <p:nvPr/>
        </p:nvSpPr>
        <p:spPr>
          <a:xfrm>
            <a:off x="1010651" y="1291208"/>
            <a:ext cx="10892589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000" dirty="0"/>
              <a:t>1.</a:t>
            </a:r>
            <a:r>
              <a:rPr lang="zh-CN" altLang="en-US" sz="4000" dirty="0"/>
              <a:t>有限的子核功能单元引起的计算结构失速事件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2.</a:t>
            </a:r>
            <a:r>
              <a:rPr lang="zh-CN" altLang="en-US" sz="4000" dirty="0"/>
              <a:t>内存结构导致的停滞事件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3.</a:t>
            </a:r>
            <a:r>
              <a:rPr lang="zh-CN" altLang="en-US" sz="4000" dirty="0"/>
              <a:t> </a:t>
            </a:r>
            <a:r>
              <a:rPr lang="en-US" altLang="zh-CN" sz="4000" dirty="0"/>
              <a:t>L1</a:t>
            </a:r>
            <a:r>
              <a:rPr lang="zh-CN" altLang="en-US" sz="4000" dirty="0"/>
              <a:t>数据缓存扇区导致的内存数据停止</a:t>
            </a:r>
            <a:endParaRPr lang="en-US" altLang="zh-CN" sz="4000" dirty="0"/>
          </a:p>
          <a:p>
            <a:pPr>
              <a:lnSpc>
                <a:spcPct val="150000"/>
              </a:lnSpc>
            </a:pPr>
            <a:r>
              <a:rPr lang="en-US" altLang="zh-CN" sz="4000" dirty="0"/>
              <a:t>4.</a:t>
            </a:r>
            <a:r>
              <a:rPr lang="zh-CN" altLang="en-US" sz="4000" dirty="0"/>
              <a:t>内核间和内核内负载不平衡引起的空闲</a:t>
            </a:r>
          </a:p>
        </p:txBody>
      </p:sp>
    </p:spTree>
    <p:extLst>
      <p:ext uri="{BB962C8B-B14F-4D97-AF65-F5344CB8AC3E}">
        <p14:creationId xmlns:p14="http://schemas.microsoft.com/office/powerpoint/2010/main" val="172248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F1A2EF-9BC0-CC18-8967-8005B3FE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66" y="296733"/>
            <a:ext cx="11120068" cy="1066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37FF37-0FEC-E0B1-98EE-4E5EC5DF2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2" y="1251330"/>
            <a:ext cx="6261329" cy="55866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A78A2E-BDDB-7328-4385-5B3AF119466F}"/>
              </a:ext>
            </a:extLst>
          </p:cNvPr>
          <p:cNvSpPr txBox="1"/>
          <p:nvPr/>
        </p:nvSpPr>
        <p:spPr>
          <a:xfrm>
            <a:off x="6501061" y="1802533"/>
            <a:ext cx="545120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现代</a:t>
            </a:r>
            <a:r>
              <a:rPr lang="en-US" altLang="zh-CN" sz="3200" dirty="0"/>
              <a:t>GPU</a:t>
            </a:r>
            <a:r>
              <a:rPr lang="zh-CN" altLang="en-US" sz="3200" dirty="0"/>
              <a:t>核心将计算资源划分为子核，每个子核都由一个</a:t>
            </a:r>
            <a:r>
              <a:rPr lang="en-US" altLang="zh-CN" sz="3200" dirty="0"/>
              <a:t>single-issue warp scheduler</a:t>
            </a:r>
            <a:r>
              <a:rPr lang="zh-CN" altLang="en-US" sz="3200" dirty="0"/>
              <a:t>和一组具有有限通道数的功能单元组成。有限的功能单元会导致计算结构停滞，因为它们会阻止</a:t>
            </a:r>
            <a:r>
              <a:rPr lang="en-US" altLang="zh-CN" sz="3200" dirty="0"/>
              <a:t>warp</a:t>
            </a:r>
            <a:r>
              <a:rPr lang="zh-CN" altLang="en-US" sz="3200" dirty="0"/>
              <a:t>调度程序每个周期发出一条</a:t>
            </a:r>
            <a:r>
              <a:rPr lang="en-US" altLang="zh-CN" sz="3200" dirty="0"/>
              <a:t>warp</a:t>
            </a:r>
            <a:r>
              <a:rPr lang="zh-CN" altLang="en-US" sz="3200" dirty="0"/>
              <a:t>指令。</a:t>
            </a:r>
          </a:p>
        </p:txBody>
      </p:sp>
    </p:spTree>
    <p:extLst>
      <p:ext uri="{BB962C8B-B14F-4D97-AF65-F5344CB8AC3E}">
        <p14:creationId xmlns:p14="http://schemas.microsoft.com/office/powerpoint/2010/main" val="337306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6261F0-3FAE-B854-89D2-758BF7A90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79" y="360902"/>
            <a:ext cx="6553768" cy="10668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FE78BFD-41F1-4650-8720-5864AB49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2" y="1251330"/>
            <a:ext cx="6261329" cy="55866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D4B2F7-925C-CCB2-DDC6-C36576964D6C}"/>
              </a:ext>
            </a:extLst>
          </p:cNvPr>
          <p:cNvSpPr txBox="1"/>
          <p:nvPr/>
        </p:nvSpPr>
        <p:spPr>
          <a:xfrm>
            <a:off x="6629400" y="1899196"/>
            <a:ext cx="505968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每个核的</a:t>
            </a:r>
            <a:r>
              <a:rPr lang="en-US" altLang="zh-CN" sz="3200" dirty="0"/>
              <a:t>L1 cache</a:t>
            </a:r>
            <a:r>
              <a:rPr lang="zh-CN" altLang="en-US" sz="3200" dirty="0"/>
              <a:t>会引起内存结构上的停顿，因为每个</a:t>
            </a:r>
            <a:r>
              <a:rPr lang="en-US" altLang="zh-CN" sz="3200" dirty="0"/>
              <a:t>L1 cache</a:t>
            </a:r>
            <a:r>
              <a:rPr lang="zh-CN" altLang="en-US" sz="3200" dirty="0"/>
              <a:t>的</a:t>
            </a:r>
            <a:r>
              <a:rPr lang="en-US" altLang="zh-CN" sz="3200" dirty="0"/>
              <a:t>bank</a:t>
            </a:r>
            <a:r>
              <a:rPr lang="zh-CN" altLang="en-US" sz="3200" dirty="0"/>
              <a:t>有限，现在由子核共享。有限的</a:t>
            </a:r>
            <a:r>
              <a:rPr lang="en-US" altLang="zh-CN" sz="3200" dirty="0"/>
              <a:t>bank</a:t>
            </a:r>
            <a:r>
              <a:rPr lang="zh-CN" altLang="en-US" sz="3200" dirty="0"/>
              <a:t>使得一个</a:t>
            </a:r>
            <a:r>
              <a:rPr lang="en-US" altLang="zh-CN" sz="3200" dirty="0"/>
              <a:t>warp</a:t>
            </a:r>
            <a:r>
              <a:rPr lang="zh-CN" altLang="en-US" sz="3200" dirty="0"/>
              <a:t>很难通过单一的</a:t>
            </a:r>
            <a:r>
              <a:rPr lang="en-US" altLang="zh-CN" sz="3200" dirty="0"/>
              <a:t>L1 </a:t>
            </a:r>
            <a:r>
              <a:rPr lang="zh-CN" altLang="en-US" sz="3200" dirty="0"/>
              <a:t>访问来获取其数据，而且子核之间共享</a:t>
            </a:r>
            <a:r>
              <a:rPr lang="en-US" altLang="zh-CN" sz="3200" dirty="0"/>
              <a:t>L1 </a:t>
            </a:r>
            <a:r>
              <a:rPr lang="zh-CN" altLang="en-US" sz="3200" dirty="0"/>
              <a:t>会引起争用。</a:t>
            </a:r>
          </a:p>
        </p:txBody>
      </p:sp>
    </p:spTree>
    <p:extLst>
      <p:ext uri="{BB962C8B-B14F-4D97-AF65-F5344CB8AC3E}">
        <p14:creationId xmlns:p14="http://schemas.microsoft.com/office/powerpoint/2010/main" val="203129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1B0C30-4DA1-8B4B-B57B-24ED1BF4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36" y="335234"/>
            <a:ext cx="9224047" cy="10668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8EF2C1-6E59-A0E3-E4DA-65770F0C1C0C}"/>
              </a:ext>
            </a:extLst>
          </p:cNvPr>
          <p:cNvSpPr txBox="1"/>
          <p:nvPr/>
        </p:nvSpPr>
        <p:spPr>
          <a:xfrm>
            <a:off x="777238" y="2151727"/>
            <a:ext cx="1101852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现代</a:t>
            </a:r>
            <a:r>
              <a:rPr lang="en-US" altLang="zh-CN" sz="3200" dirty="0"/>
              <a:t>GPU</a:t>
            </a:r>
            <a:r>
              <a:rPr lang="zh-CN" altLang="en-US" sz="3200" dirty="0"/>
              <a:t>核心采用分段</a:t>
            </a:r>
            <a:r>
              <a:rPr lang="en-US" altLang="zh-CN" sz="3200" dirty="0"/>
              <a:t>L1 cache</a:t>
            </a:r>
            <a:r>
              <a:rPr lang="zh-CN" altLang="en-US" sz="3200" dirty="0"/>
              <a:t>，将每个</a:t>
            </a:r>
            <a:r>
              <a:rPr lang="en-US" altLang="zh-CN" sz="3200" dirty="0"/>
              <a:t>cache line</a:t>
            </a:r>
            <a:r>
              <a:rPr lang="zh-CN" altLang="en-US" sz="3200" dirty="0"/>
              <a:t>分成共享相同标签的更小的扇区</a:t>
            </a:r>
            <a:r>
              <a:rPr lang="en-US" altLang="zh-CN" sz="3200" dirty="0"/>
              <a:t>(</a:t>
            </a:r>
            <a:r>
              <a:rPr lang="zh-CN" altLang="en-US" sz="3200" dirty="0"/>
              <a:t>例如，</a:t>
            </a:r>
            <a:r>
              <a:rPr lang="en-US" altLang="zh-CN" sz="3200" dirty="0"/>
              <a:t>128</a:t>
            </a:r>
            <a:r>
              <a:rPr lang="zh-CN" altLang="en-US" sz="3200" dirty="0"/>
              <a:t>字节的</a:t>
            </a:r>
            <a:r>
              <a:rPr lang="en-US" altLang="zh-CN" sz="3200" dirty="0"/>
              <a:t>line</a:t>
            </a:r>
            <a:r>
              <a:rPr lang="zh-CN" altLang="en-US" sz="3200" dirty="0"/>
              <a:t>分成</a:t>
            </a:r>
            <a:r>
              <a:rPr lang="en-US" altLang="zh-CN" sz="3200" dirty="0"/>
              <a:t>4</a:t>
            </a:r>
            <a:r>
              <a:rPr lang="zh-CN" altLang="en-US" sz="3200" dirty="0"/>
              <a:t>个</a:t>
            </a:r>
            <a:r>
              <a:rPr lang="en-US" altLang="zh-CN" sz="3200" dirty="0"/>
              <a:t>32</a:t>
            </a:r>
            <a:r>
              <a:rPr lang="zh-CN" altLang="en-US" sz="3200" dirty="0"/>
              <a:t>字节的</a:t>
            </a:r>
            <a:r>
              <a:rPr lang="en-US" altLang="zh-CN" sz="3200" dirty="0"/>
              <a:t>sector)</a:t>
            </a:r>
            <a:r>
              <a:rPr lang="zh-CN" altLang="en-US" sz="3200" dirty="0"/>
              <a:t>。分区的</a:t>
            </a:r>
            <a:r>
              <a:rPr lang="en-US" altLang="zh-CN" sz="3200" dirty="0"/>
              <a:t>L1 </a:t>
            </a:r>
            <a:r>
              <a:rPr lang="zh-CN" altLang="en-US" sz="3200" dirty="0"/>
              <a:t>对内存数据的停顿有很大的影响，因为 在扇区粒度上访问</a:t>
            </a:r>
            <a:r>
              <a:rPr lang="en-US" altLang="zh-CN" sz="3200" dirty="0"/>
              <a:t>L2 </a:t>
            </a:r>
            <a:r>
              <a:rPr lang="zh-CN" altLang="en-US" sz="3200" dirty="0"/>
              <a:t>，而不是在</a:t>
            </a:r>
            <a:r>
              <a:rPr lang="en-US" altLang="zh-CN" sz="3200" dirty="0"/>
              <a:t>cache line</a:t>
            </a:r>
            <a:r>
              <a:rPr lang="zh-CN" altLang="en-US" sz="3200" dirty="0"/>
              <a:t>的粒度上访问，这对应了不同的停顿情况。</a:t>
            </a:r>
          </a:p>
        </p:txBody>
      </p:sp>
    </p:spTree>
    <p:extLst>
      <p:ext uri="{BB962C8B-B14F-4D97-AF65-F5344CB8AC3E}">
        <p14:creationId xmlns:p14="http://schemas.microsoft.com/office/powerpoint/2010/main" val="476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AFC4F5-ECD6-75E9-6950-9B104BDD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474"/>
            <a:ext cx="9595936" cy="106689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1942E12-9063-8A15-7CC7-8DD83E6E7349}"/>
              </a:ext>
            </a:extLst>
          </p:cNvPr>
          <p:cNvSpPr txBox="1"/>
          <p:nvPr/>
        </p:nvSpPr>
        <p:spPr>
          <a:xfrm>
            <a:off x="228600" y="1961495"/>
            <a:ext cx="11490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现代</a:t>
            </a:r>
            <a:r>
              <a:rPr lang="en-US" altLang="zh-CN" sz="3200" dirty="0"/>
              <a:t>GPU</a:t>
            </a:r>
            <a:r>
              <a:rPr lang="zh-CN" altLang="en-US" sz="3200" dirty="0"/>
              <a:t>具有较高的核数和子核数，核之间以及同一核的子核之间的负载不平衡会变得更频繁。负载不平衡会导致内核内部和内核之间的空闲。</a:t>
            </a:r>
          </a:p>
        </p:txBody>
      </p:sp>
    </p:spTree>
    <p:extLst>
      <p:ext uri="{BB962C8B-B14F-4D97-AF65-F5344CB8AC3E}">
        <p14:creationId xmlns:p14="http://schemas.microsoft.com/office/powerpoint/2010/main" val="24637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FAE402-6B5E-672A-67C3-456899DEA568}"/>
              </a:ext>
            </a:extLst>
          </p:cNvPr>
          <p:cNvSpPr txBox="1"/>
          <p:nvPr/>
        </p:nvSpPr>
        <p:spPr>
          <a:xfrm>
            <a:off x="0" y="-200117"/>
            <a:ext cx="12192000" cy="7136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Base:</a:t>
            </a:r>
            <a:r>
              <a:rPr lang="en-US" altLang="zh-CN" sz="2800" dirty="0"/>
              <a:t> (</a:t>
            </a:r>
            <a:r>
              <a:rPr lang="zh-CN" altLang="en-US" sz="2800" dirty="0"/>
              <a:t>次</a:t>
            </a:r>
            <a:r>
              <a:rPr lang="en-US" altLang="zh-CN" sz="2800" dirty="0"/>
              <a:t>)</a:t>
            </a:r>
            <a:r>
              <a:rPr lang="zh-CN" altLang="en-US" sz="2800" dirty="0"/>
              <a:t>核心发出了一个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Compute Data (</a:t>
            </a:r>
            <a:r>
              <a:rPr lang="en-US" altLang="zh-CN" sz="2800" b="1" dirty="0" err="1"/>
              <a:t>ComData</a:t>
            </a:r>
            <a:r>
              <a:rPr lang="en-US" altLang="zh-CN" sz="2800" b="1" dirty="0"/>
              <a:t>):</a:t>
            </a:r>
            <a:r>
              <a:rPr lang="zh-CN" altLang="en-US" sz="2800" dirty="0"/>
              <a:t>由于在功能单元输出上存在未解决的数据风险导致不存在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Compute Structural (</a:t>
            </a:r>
            <a:r>
              <a:rPr lang="en-US" altLang="zh-CN" sz="2800" b="1" dirty="0" err="1"/>
              <a:t>ComStruct</a:t>
            </a:r>
            <a:r>
              <a:rPr lang="en-US" altLang="zh-CN" sz="2800" b="1" dirty="0"/>
              <a:t>): </a:t>
            </a:r>
            <a:r>
              <a:rPr lang="en-US" altLang="zh-CN" sz="2800" dirty="0"/>
              <a:t>(</a:t>
            </a:r>
            <a:r>
              <a:rPr lang="zh-CN" altLang="en-US" sz="2800" dirty="0"/>
              <a:t>子</a:t>
            </a:r>
            <a:r>
              <a:rPr lang="en-US" altLang="zh-CN" sz="2800" dirty="0"/>
              <a:t>)</a:t>
            </a:r>
            <a:r>
              <a:rPr lang="zh-CN" altLang="en-US" sz="2800" dirty="0"/>
              <a:t>核心不能发出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指令，因为目标功能单元没有完成之前的</a:t>
            </a:r>
            <a:r>
              <a:rPr lang="en-US" altLang="zh-CN" sz="2800" dirty="0"/>
              <a:t>warp</a:t>
            </a:r>
            <a:r>
              <a:rPr lang="zh-CN" altLang="en-US" sz="2800" dirty="0"/>
              <a:t>指令的执行。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Memory Data (</a:t>
            </a:r>
            <a:r>
              <a:rPr lang="en-US" altLang="zh-CN" sz="2800" b="1" dirty="0" err="1"/>
              <a:t>MemData</a:t>
            </a:r>
            <a:r>
              <a:rPr lang="en-US" altLang="zh-CN" sz="2800" b="1" dirty="0"/>
              <a:t>):</a:t>
            </a:r>
            <a:r>
              <a:rPr lang="zh-CN" altLang="en-US" sz="2800" dirty="0"/>
              <a:t>由于内存访问中存在未解析的数据风险导致不存在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。</a:t>
            </a:r>
            <a:r>
              <a:rPr lang="en-US" altLang="zh-C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Memory Structural (</a:t>
            </a:r>
            <a:r>
              <a:rPr lang="en-US" altLang="zh-CN" sz="2800" b="1" dirty="0" err="1"/>
              <a:t>MemStruct</a:t>
            </a:r>
            <a:r>
              <a:rPr lang="en-US" altLang="zh-CN" sz="2800" b="1" dirty="0"/>
              <a:t>):</a:t>
            </a:r>
            <a:r>
              <a:rPr lang="zh-CN" altLang="en-US" sz="2800" dirty="0"/>
              <a:t>由于内存端争用，</a:t>
            </a:r>
            <a:r>
              <a:rPr lang="en-US" altLang="zh-CN" sz="2800" dirty="0"/>
              <a:t>(</a:t>
            </a:r>
            <a:r>
              <a:rPr lang="zh-CN" altLang="en-US" sz="2800" dirty="0"/>
              <a:t>子</a:t>
            </a:r>
            <a:r>
              <a:rPr lang="en-US" altLang="zh-CN" sz="2800" dirty="0"/>
              <a:t>)</a:t>
            </a:r>
            <a:r>
              <a:rPr lang="zh-CN" altLang="en-US" sz="2800" dirty="0"/>
              <a:t>核无法发出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。</a:t>
            </a:r>
            <a:r>
              <a:rPr lang="en-US" altLang="zh-CN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• </a:t>
            </a:r>
            <a:r>
              <a:rPr lang="en-US" altLang="zh-CN" sz="2800" b="1" dirty="0"/>
              <a:t>Control/Synchronization (Ctrl):</a:t>
            </a:r>
            <a:r>
              <a:rPr lang="zh-CN" altLang="en-US" sz="2800" dirty="0"/>
              <a:t>由于控制危害，不存在</a:t>
            </a:r>
            <a:r>
              <a:rPr lang="en-US" altLang="zh-CN" sz="2800" dirty="0"/>
              <a:t>ready warp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en-US" altLang="zh-CN" sz="2800" b="1" dirty="0"/>
              <a:t>• Idle: </a:t>
            </a:r>
            <a:r>
              <a:rPr lang="en-US" altLang="zh-CN" sz="2800" dirty="0"/>
              <a:t>(</a:t>
            </a:r>
            <a:r>
              <a:rPr lang="zh-CN" altLang="en-US" sz="2800" dirty="0"/>
              <a:t>子</a:t>
            </a:r>
            <a:r>
              <a:rPr lang="en-US" altLang="zh-CN" sz="2800" dirty="0"/>
              <a:t>)</a:t>
            </a:r>
            <a:r>
              <a:rPr lang="zh-CN" altLang="en-US" sz="2800" dirty="0"/>
              <a:t>核没有执行</a:t>
            </a:r>
            <a:r>
              <a:rPr lang="en-US" altLang="zh-CN" sz="2800" dirty="0"/>
              <a:t>warp</a:t>
            </a:r>
            <a:r>
              <a:rPr lang="zh-CN" altLang="en-US" sz="2800" dirty="0"/>
              <a:t>。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2999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E35C99C-EFE7-B9EB-D913-C449A6C5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45" y="1060132"/>
            <a:ext cx="8503109" cy="52797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F759AC-B324-DFCC-4C2B-6983887AA8FB}"/>
              </a:ext>
            </a:extLst>
          </p:cNvPr>
          <p:cNvSpPr txBox="1"/>
          <p:nvPr/>
        </p:nvSpPr>
        <p:spPr>
          <a:xfrm>
            <a:off x="1630678" y="774115"/>
            <a:ext cx="97078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使用</a:t>
            </a:r>
            <a:r>
              <a:rPr lang="en-US" altLang="zh-CN" sz="2800" dirty="0" err="1"/>
              <a:t>NVBit</a:t>
            </a:r>
            <a:r>
              <a:rPr lang="zh-CN" altLang="en-US" sz="2800" dirty="0"/>
              <a:t>在真实</a:t>
            </a:r>
            <a:r>
              <a:rPr lang="en-US" altLang="zh-CN" sz="2800" dirty="0"/>
              <a:t>GPU</a:t>
            </a:r>
            <a:r>
              <a:rPr lang="zh-CN" altLang="en-US" sz="2800" dirty="0"/>
              <a:t>上收集应用程序的动态</a:t>
            </a:r>
            <a:r>
              <a:rPr lang="en-US" altLang="zh-CN" sz="2800" dirty="0"/>
              <a:t>SASS</a:t>
            </a:r>
            <a:r>
              <a:rPr lang="zh-CN" altLang="en-US" sz="2800" dirty="0"/>
              <a:t>指令轨迹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F2077D-3A51-5FAA-F49E-97E3718CB103}"/>
              </a:ext>
            </a:extLst>
          </p:cNvPr>
          <p:cNvSpPr txBox="1"/>
          <p:nvPr/>
        </p:nvSpPr>
        <p:spPr>
          <a:xfrm>
            <a:off x="3398520" y="3699986"/>
            <a:ext cx="257556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1A5C4-DB6C-5D1D-A3B7-C720E0E1FFD7}"/>
              </a:ext>
            </a:extLst>
          </p:cNvPr>
          <p:cNvSpPr txBox="1"/>
          <p:nvPr/>
        </p:nvSpPr>
        <p:spPr>
          <a:xfrm>
            <a:off x="3398520" y="4736306"/>
            <a:ext cx="257556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58EE4A-8DF6-7729-72AF-AEAA81823310}"/>
              </a:ext>
            </a:extLst>
          </p:cNvPr>
          <p:cNvSpPr txBox="1"/>
          <p:nvPr/>
        </p:nvSpPr>
        <p:spPr>
          <a:xfrm>
            <a:off x="8031481" y="3498532"/>
            <a:ext cx="257556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3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079986-C0DC-CC2E-D305-C66A31372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3867563"/>
            <a:ext cx="4962525" cy="146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54843C-E4CC-AF7F-1AB0-E6828FA83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77" y="4031804"/>
            <a:ext cx="4311015" cy="13026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E54EF8-119F-7B78-7BD1-18D2CB2EF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95" y="1019176"/>
            <a:ext cx="9925297" cy="27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7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788</Words>
  <Application>Microsoft Office PowerPoint</Application>
  <PresentationFormat>宽屏</PresentationFormat>
  <Paragraphs>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NVIDIA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 L</dc:creator>
  <cp:lastModifiedBy>YH L</cp:lastModifiedBy>
  <cp:revision>34</cp:revision>
  <dcterms:created xsi:type="dcterms:W3CDTF">2023-03-17T00:19:39Z</dcterms:created>
  <dcterms:modified xsi:type="dcterms:W3CDTF">2023-03-18T01:01:35Z</dcterms:modified>
</cp:coreProperties>
</file>