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8" r:id="rId5"/>
    <p:sldId id="270" r:id="rId6"/>
    <p:sldId id="269" r:id="rId7"/>
    <p:sldId id="272" r:id="rId8"/>
    <p:sldId id="271" r:id="rId9"/>
    <p:sldId id="273" r:id="rId10"/>
    <p:sldId id="261" r:id="rId11"/>
    <p:sldId id="262" r:id="rId12"/>
    <p:sldId id="274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9" autoAdjust="0"/>
    <p:restoredTop sz="94660"/>
  </p:normalViewPr>
  <p:slideViewPr>
    <p:cSldViewPr snapToGrid="0">
      <p:cViewPr>
        <p:scale>
          <a:sx n="100" d="100"/>
          <a:sy n="100" d="100"/>
        </p:scale>
        <p:origin x="109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EDB4-0954-48F7-A161-81468B800D7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B006-F5F1-4DC8-9014-229290CAD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71A-D300-4595-8DD3-833D4FAE719D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0829-40B9-472B-8481-6C78E2471119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8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B6E5-068C-480A-95C0-390A7B3775DB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5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B9A4-73FE-4EBF-A0ED-37E60420B384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1F9A-32FC-49DE-AB7B-B3F0540B2E1B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0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BE6E-5A64-48F7-BB2C-25BE0444778D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EE9-EEC0-4E40-B8B0-69A1EB24A9F2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95C-FDDD-439C-A742-63BA796A5DE0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7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E41-A95B-4433-AF21-EEED8478CDFA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2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A430-3D3B-4F17-8AF9-29F5AB5D6A4F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1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3E3-7C72-4452-BB03-D8774DB964E1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A3B6B-9E58-434E-8E0B-81EB3113D856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2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20231125</a:t>
            </a:r>
            <a:r>
              <a:rPr lang="zh-CN" altLang="en-US" dirty="0" smtClean="0"/>
              <a:t>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杨建超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Reuse Distance</a:t>
            </a:r>
            <a:r>
              <a:rPr lang="zh-CN" altLang="en-US" dirty="0" smtClean="0"/>
              <a:t>预测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 smtClean="0"/>
                  <a:t>Addr   </a:t>
                </a:r>
                <a:r>
                  <a:rPr lang="zh-CN" altLang="en-US" dirty="0" smtClean="0"/>
                  <a:t>访问地址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        </a:t>
                </a:r>
                <a:r>
                  <a:rPr lang="en-US" altLang="zh-CN" sz="1600" dirty="0" smtClean="0"/>
                  <a:t> </a:t>
                </a:r>
                <a:r>
                  <a:rPr lang="en-US" altLang="zh-CN" dirty="0" smtClean="0"/>
                  <a:t>Reuse distance of </a:t>
                </a:r>
                <a:r>
                  <a:rPr lang="en-US" altLang="zh-CN" dirty="0" err="1" smtClean="0"/>
                  <a:t>Addr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         Cache</a:t>
                </a:r>
                <a:r>
                  <a:rPr lang="zh-CN" altLang="en-US" dirty="0" smtClean="0"/>
                  <a:t>中的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数目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        </a:t>
                </a:r>
                <a:r>
                  <a:rPr lang="en-US" altLang="zh-CN" sz="1800" dirty="0" smtClean="0"/>
                  <a:t> </a:t>
                </a:r>
                <a:r>
                  <a:rPr lang="en-US" altLang="zh-CN" dirty="0" smtClean="0"/>
                  <a:t>Cache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associativity way</a:t>
                </a:r>
                <a:r>
                  <a:rPr lang="zh-CN" altLang="en-US" dirty="0" smtClean="0"/>
                  <a:t>数目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         </a:t>
                </a:r>
                <a:r>
                  <a:rPr lang="en-US" altLang="zh-CN" sz="500" dirty="0" smtClean="0"/>
                  <a:t> </a:t>
                </a:r>
                <a:r>
                  <a:rPr lang="en-US" altLang="zh-CN" dirty="0" smtClean="0"/>
                  <a:t>Cache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数目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         </a:t>
                </a:r>
                <a:r>
                  <a:rPr lang="en-US" altLang="zh-CN" sz="1200" dirty="0" smtClean="0"/>
                  <a:t> </a:t>
                </a:r>
                <a:r>
                  <a:rPr lang="en-US" altLang="zh-CN" dirty="0" err="1" smtClean="0"/>
                  <a:t>Addr</a:t>
                </a:r>
                <a:r>
                  <a:rPr lang="zh-CN" altLang="en-US" dirty="0" smtClean="0"/>
                  <a:t>映射到的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编号</a:t>
                </a:r>
                <a:endParaRPr lang="en-US" altLang="zh-CN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zh-CN" altLang="en-US" sz="2800" dirty="0" smtClean="0"/>
                  <a:t>首先考虑直接映射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sz="2400" dirty="0" err="1" smtClean="0"/>
                  <a:t>Addr</a:t>
                </a:r>
                <a:r>
                  <a:rPr lang="zh-CN" altLang="en-US" sz="2400" dirty="0" smtClean="0"/>
                  <a:t>访问命中条件：</a:t>
                </a:r>
                <a:r>
                  <a:rPr lang="en-US" altLang="zh-CN" sz="2400" dirty="0" smtClean="0"/>
                  <a:t>D</a:t>
                </a:r>
                <a:r>
                  <a:rPr lang="zh-CN" altLang="en-US" sz="2400" dirty="0" smtClean="0"/>
                  <a:t>个新地址任何一个都不映射到</a:t>
                </a:r>
                <a:r>
                  <a:rPr lang="en-US" altLang="zh-CN" sz="2400" dirty="0" smtClean="0"/>
                  <a:t>E</a:t>
                </a:r>
                <a:r>
                  <a:rPr lang="zh-CN" altLang="en-US" sz="2400" dirty="0" smtClean="0"/>
                  <a:t>，概率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sz="2400" b="0" dirty="0" smtClean="0"/>
              </a:p>
              <a:p>
                <a:pPr marL="457200" lvl="2" indent="0">
                  <a:spcBef>
                    <a:spcPts val="1000"/>
                  </a:spcBef>
                  <a:buNone/>
                </a:pPr>
                <a:endParaRPr lang="en-US" altLang="zh-CN" sz="24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240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146" y="5320289"/>
            <a:ext cx="4992793" cy="131599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Reuse Distance</a:t>
            </a:r>
            <a:r>
              <a:rPr lang="zh-CN" altLang="en-US" dirty="0"/>
              <a:t>预测</a:t>
            </a:r>
            <a:r>
              <a:rPr lang="en-US" altLang="zh-CN" dirty="0"/>
              <a:t>Cache</a:t>
            </a:r>
            <a:r>
              <a:rPr lang="zh-CN" altLang="en-US" dirty="0"/>
              <a:t>命中率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zh-CN" altLang="en-US" sz="2800" dirty="0" smtClean="0"/>
                  <a:t>再考虑多路组相联映射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zh-CN" altLang="en-US" sz="2400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/>
                  <a:t>路</a:t>
                </a:r>
                <a:r>
                  <a:rPr lang="en-US" altLang="zh-CN" sz="2400" dirty="0" smtClean="0"/>
                  <a:t>Cache</a:t>
                </a:r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，</a:t>
                </a:r>
                <a:r>
                  <a:rPr lang="en-US" altLang="zh-CN" sz="2400" dirty="0" err="1" smtClean="0"/>
                  <a:t>Addr</a:t>
                </a:r>
                <a:r>
                  <a:rPr lang="zh-CN" altLang="en-US" sz="2400" dirty="0" smtClean="0"/>
                  <a:t>访问命中的条件是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/>
                  <a:t>个新地址</a:t>
                </a:r>
                <a:r>
                  <a:rPr lang="zh-CN" altLang="en-US" sz="2400" dirty="0" smtClean="0"/>
                  <a:t>中至多有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/>
                  <a:t>个地址映射到</a:t>
                </a:r>
                <a:r>
                  <a:rPr lang="en-US" altLang="zh-CN" sz="2400" dirty="0" smtClean="0"/>
                  <a:t>E</a:t>
                </a:r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pPr marL="1143000" lvl="3">
                  <a:spcBef>
                    <a:spcPts val="1000"/>
                  </a:spcBef>
                </a:pPr>
                <a:r>
                  <a:rPr lang="zh-CN" altLang="en-US" sz="2200" dirty="0" smtClean="0"/>
                  <a:t>设有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/>
                  <a:t>个新地址映射到</a:t>
                </a:r>
                <a:r>
                  <a:rPr lang="en-US" altLang="zh-CN" sz="2200" dirty="0" smtClean="0"/>
                  <a:t>E</a:t>
                </a:r>
                <a:r>
                  <a:rPr lang="zh-CN" altLang="en-US" sz="22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2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/>
                  <a:t>个新地址映射到除</a:t>
                </a:r>
                <a:r>
                  <a:rPr lang="en-US" altLang="zh-CN" sz="2200" dirty="0" smtClean="0"/>
                  <a:t>E</a:t>
                </a:r>
                <a:r>
                  <a:rPr lang="zh-CN" altLang="en-US" sz="2200" dirty="0" smtClean="0"/>
                  <a:t>以外的</a:t>
                </a:r>
                <a:r>
                  <a:rPr lang="en-US" altLang="zh-CN" sz="2200" dirty="0" smtClean="0"/>
                  <a:t>Set</a:t>
                </a:r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  <a:p>
                <a:pPr marL="1143000" lvl="3">
                  <a:spcBef>
                    <a:spcPts val="1000"/>
                  </a:spcBef>
                </a:pPr>
                <a:r>
                  <a:rPr lang="zh-CN" altLang="en-US" sz="2200" dirty="0" smtClean="0"/>
                  <a:t>满足的概率为</a:t>
                </a:r>
                <a:r>
                  <a:rPr lang="zh-CN" altLang="en-US" sz="2200" dirty="0"/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 marL="685800"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zh-CN" altLang="en-US" sz="2400" dirty="0" smtClean="0"/>
                  <a:t>因此整体的</a:t>
                </a:r>
                <a:r>
                  <a:rPr lang="en-US" altLang="zh-CN" sz="2400" dirty="0" smtClean="0"/>
                  <a:t>Cache</a:t>
                </a:r>
                <a:r>
                  <a:rPr lang="zh-CN" altLang="en-US" sz="2400" dirty="0" smtClean="0"/>
                  <a:t>命中概率为：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400" dirty="0" smtClean="0"/>
              </a:p>
              <a:p>
                <a:pPr marL="685800" lvl="2">
                  <a:lnSpc>
                    <a:spcPct val="10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代入</m:t>
                    </m:r>
                  </m:oMath>
                </a14:m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400" dirty="0"/>
              </a:p>
              <a:p>
                <a:pPr marL="1143000" lvl="3">
                  <a:spcBef>
                    <a:spcPts val="1000"/>
                  </a:spcBef>
                </a:pPr>
                <a:endParaRPr lang="en-US" altLang="zh-CN" sz="24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24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240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Reuse Distance</a:t>
            </a:r>
            <a:r>
              <a:rPr lang="zh-CN" altLang="en-US" dirty="0"/>
              <a:t>预测</a:t>
            </a:r>
            <a:r>
              <a:rPr lang="en-US" altLang="zh-CN" dirty="0"/>
              <a:t>Cache</a:t>
            </a:r>
            <a:r>
              <a:rPr lang="zh-CN" altLang="en-US" dirty="0"/>
              <a:t>命中率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概率分析不指示单条指令是否命中。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导致只能将所有指令全打进</a:t>
                </a:r>
                <a:r>
                  <a:rPr lang="en-US" altLang="zh-CN" dirty="0" smtClean="0"/>
                  <a:t>L2 Cache</a:t>
                </a:r>
                <a:r>
                  <a:rPr lang="zh-CN" altLang="en-US" dirty="0" smtClean="0"/>
                  <a:t>来预测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命中率。</a:t>
                </a:r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/>
                  <a:t>RD</a:t>
                </a:r>
                <a:r>
                  <a:rPr lang="zh-CN" altLang="en-US" sz="2800" dirty="0" smtClean="0"/>
                  <a:t>计算需要确定一个地址是否命中，并决定是否转发至</a:t>
                </a:r>
                <a:r>
                  <a:rPr lang="en-US" altLang="zh-CN" sz="2800" dirty="0" smtClean="0"/>
                  <a:t>L2 Cache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zh-CN" altLang="en-US" sz="2400" dirty="0" smtClean="0"/>
                  <a:t>在单</a:t>
                </a:r>
                <a:r>
                  <a:rPr lang="en-US" altLang="zh-CN" sz="2400" dirty="0" smtClean="0"/>
                  <a:t>SM</a:t>
                </a:r>
                <a:r>
                  <a:rPr lang="zh-CN" altLang="en-US" sz="2400" dirty="0" smtClean="0"/>
                  <a:t>模型预测</a:t>
                </a:r>
                <a:r>
                  <a:rPr lang="en-US" altLang="zh-CN" sz="2400" dirty="0" smtClean="0"/>
                  <a:t>L1 Cache</a:t>
                </a:r>
                <a:r>
                  <a:rPr lang="zh-CN" altLang="en-US" sz="2400" dirty="0" smtClean="0"/>
                  <a:t>中</a:t>
                </a:r>
                <a:r>
                  <a:rPr lang="zh-CN" altLang="en-US" sz="2400" dirty="0"/>
                  <a:t>，</a:t>
                </a:r>
                <a:r>
                  <a:rPr lang="zh-CN" altLang="en-US" sz="2400" dirty="0" smtClean="0"/>
                  <a:t>简单认为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时即</a:t>
                </a:r>
                <a:r>
                  <a:rPr lang="zh-CN" altLang="en-US" sz="2400" dirty="0" smtClean="0"/>
                  <a:t>可命中。</a:t>
                </a:r>
                <a:endParaRPr lang="zh-CN" alt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4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PTX</a:t>
            </a:r>
            <a:r>
              <a:rPr lang="zh-CN" altLang="en-US" dirty="0" smtClean="0"/>
              <a:t>指令基本</a:t>
            </a:r>
            <a:r>
              <a:rPr lang="zh-CN" altLang="en-US" dirty="0"/>
              <a:t>块间的跳</a:t>
            </a:r>
            <a:r>
              <a:rPr lang="zh-CN" altLang="en-US" dirty="0" smtClean="0"/>
              <a:t>转不确定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模拟器能够观测到程序执行的动态特性，真实硬件</a:t>
            </a:r>
            <a:r>
              <a:rPr lang="zh-CN" altLang="en-US" dirty="0"/>
              <a:t>上无法</a:t>
            </a:r>
            <a:r>
              <a:rPr lang="zh-CN" altLang="en-US" dirty="0" smtClean="0"/>
              <a:t>观测。</a:t>
            </a:r>
            <a:endParaRPr lang="en-US" altLang="zh-CN" dirty="0" smtClean="0"/>
          </a:p>
          <a:p>
            <a:r>
              <a:rPr lang="zh-CN" altLang="en-US" dirty="0" smtClean="0"/>
              <a:t>模拟器的目标：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准确、快速、可扩展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可预测程序的整体执行时间</a:t>
            </a:r>
            <a:endParaRPr lang="en-US" altLang="zh-CN" dirty="0"/>
          </a:p>
          <a:p>
            <a:pPr lvl="1"/>
            <a:r>
              <a:rPr lang="zh-CN" altLang="en-US" dirty="0" smtClean="0"/>
              <a:t>发现尽可能多的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和性能瓶颈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出优化建议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现有模拟器的优缺点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模拟器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模拟内容包括计算</a:t>
            </a:r>
            <a:r>
              <a:rPr lang="zh-CN" altLang="en-US" dirty="0"/>
              <a:t>单元</a:t>
            </a:r>
            <a:r>
              <a:rPr lang="zh-CN" altLang="en-US" dirty="0" smtClean="0"/>
              <a:t>、</a:t>
            </a:r>
            <a:r>
              <a:rPr lang="zh-CN" altLang="en-US" dirty="0"/>
              <a:t>存储</a:t>
            </a:r>
            <a:r>
              <a:rPr lang="zh-CN" altLang="en-US" dirty="0" smtClean="0"/>
              <a:t>层次结构</a:t>
            </a:r>
            <a:r>
              <a:rPr lang="zh-CN" altLang="en-US" dirty="0"/>
              <a:t>、片上</a:t>
            </a:r>
            <a:r>
              <a:rPr lang="zh-CN" altLang="en-US" dirty="0" smtClean="0"/>
              <a:t>互连网络和执行流水线。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支持用户使用</a:t>
            </a:r>
            <a:r>
              <a:rPr lang="zh-CN" altLang="en-US" dirty="0"/>
              <a:t>高级参数来</a:t>
            </a:r>
            <a:r>
              <a:rPr lang="zh-CN" altLang="en-US" dirty="0" smtClean="0"/>
              <a:t>描述架构，使用高级语言编写应用程序。</a:t>
            </a:r>
            <a:endParaRPr lang="en-US" altLang="zh-CN" dirty="0" smtClean="0"/>
          </a:p>
          <a:p>
            <a:pPr lvl="1"/>
            <a:r>
              <a:rPr lang="zh-CN" altLang="en-US" dirty="0"/>
              <a:t>为促进潜在的架构增强和软件优化的研究提供全面分析的平台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周期精确模拟器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warp</a:t>
            </a:r>
            <a:r>
              <a:rPr lang="zh-CN" altLang="en-US" dirty="0" smtClean="0"/>
              <a:t>的计算单元与存储系统</a:t>
            </a:r>
            <a:r>
              <a:rPr lang="zh-CN" altLang="en-US" dirty="0"/>
              <a:t>交互的详细建模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目的</a:t>
            </a:r>
            <a:r>
              <a:rPr lang="zh-CN" altLang="en-US" dirty="0" smtClean="0"/>
              <a:t>是细粒度地模拟 </a:t>
            </a:r>
            <a:r>
              <a:rPr lang="en-US" altLang="zh-CN" dirty="0"/>
              <a:t>GPU </a:t>
            </a:r>
            <a:r>
              <a:rPr lang="zh-CN" altLang="en-US" dirty="0"/>
              <a:t>的行为，从而能够识别瓶颈和潜在的优化</a:t>
            </a:r>
            <a:r>
              <a:rPr lang="zh-CN" altLang="en-US" dirty="0" smtClean="0"/>
              <a:t>领域。</a:t>
            </a:r>
            <a:endParaRPr lang="en-US" altLang="zh-CN" dirty="0"/>
          </a:p>
          <a:p>
            <a:pPr lvl="1"/>
            <a:r>
              <a:rPr lang="zh-CN" altLang="en-US" dirty="0"/>
              <a:t>周期精确的 </a:t>
            </a:r>
            <a:r>
              <a:rPr lang="en-US" altLang="zh-CN" dirty="0"/>
              <a:t>GPU </a:t>
            </a:r>
            <a:r>
              <a:rPr lang="zh-CN" altLang="en-US" dirty="0" smtClean="0"/>
              <a:t>模拟器模拟时间会随指令规模</a:t>
            </a:r>
            <a:r>
              <a:rPr lang="zh-CN" altLang="en-US" dirty="0"/>
              <a:t>的</a:t>
            </a:r>
            <a:r>
              <a:rPr lang="zh-CN" altLang="en-US" dirty="0" smtClean="0"/>
              <a:t>增长呈</a:t>
            </a:r>
            <a:r>
              <a:rPr lang="zh-CN" altLang="en-US" dirty="0"/>
              <a:t>指数级放大。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周期近似</a:t>
            </a:r>
            <a:r>
              <a:rPr lang="zh-CN" altLang="en-US" sz="2800" dirty="0" smtClean="0"/>
              <a:t>模拟器：周期</a:t>
            </a:r>
            <a:r>
              <a:rPr lang="zh-CN" altLang="en-US" sz="2800" dirty="0"/>
              <a:t>近似</a:t>
            </a:r>
            <a:r>
              <a:rPr lang="en-US" altLang="zh-CN" sz="2800" dirty="0"/>
              <a:t>+</a:t>
            </a:r>
            <a:r>
              <a:rPr lang="zh-CN" altLang="en-US" sz="2800" dirty="0"/>
              <a:t>数学方程</a:t>
            </a:r>
            <a:r>
              <a:rPr lang="zh-CN" altLang="en-US" sz="2800" dirty="0" smtClean="0"/>
              <a:t>分析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500" dirty="0" smtClean="0"/>
              <a:t>快速捕捉关键性</a:t>
            </a:r>
            <a:r>
              <a:rPr lang="zh-CN" altLang="en-US" sz="2500" dirty="0"/>
              <a:t>能趋势</a:t>
            </a:r>
            <a:r>
              <a:rPr lang="zh-CN" altLang="en-US" sz="2500" dirty="0" smtClean="0"/>
              <a:t>，</a:t>
            </a:r>
            <a:r>
              <a:rPr lang="zh-CN" altLang="en-US" sz="2500" dirty="0"/>
              <a:t>较少</a:t>
            </a:r>
            <a:r>
              <a:rPr lang="zh-CN" altLang="en-US" sz="2500" dirty="0" smtClean="0"/>
              <a:t>关注</a:t>
            </a:r>
            <a:r>
              <a:rPr lang="zh-CN" altLang="en-US" sz="2500" dirty="0"/>
              <a:t>执行的</a:t>
            </a:r>
            <a:r>
              <a:rPr lang="zh-CN" altLang="en-US" sz="2500" dirty="0" smtClean="0"/>
              <a:t>动态特性</a:t>
            </a:r>
            <a:r>
              <a:rPr lang="zh-CN" altLang="en-US" sz="2500" dirty="0" smtClean="0"/>
              <a:t>，现有模拟误差</a:t>
            </a:r>
            <a:r>
              <a:rPr lang="zh-CN" altLang="en-US" sz="2500" dirty="0" smtClean="0"/>
              <a:t>大。</a:t>
            </a:r>
            <a:endParaRPr lang="en-US" altLang="zh-CN" sz="25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存储部分动机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现有的周期</a:t>
            </a:r>
            <a:r>
              <a:rPr lang="zh-CN" altLang="en-US" dirty="0"/>
              <a:t>近似</a:t>
            </a:r>
            <a:r>
              <a:rPr lang="en-US" altLang="zh-CN" dirty="0"/>
              <a:t>+</a:t>
            </a:r>
            <a:r>
              <a:rPr lang="zh-CN" altLang="en-US" dirty="0"/>
              <a:t>数学方程分析：</a:t>
            </a:r>
          </a:p>
          <a:p>
            <a:pPr lvl="1"/>
            <a:r>
              <a:rPr lang="zh-CN" altLang="en-US" dirty="0"/>
              <a:t>计算部分和存储</a:t>
            </a:r>
            <a:r>
              <a:rPr lang="zh-CN" altLang="en-US" dirty="0" smtClean="0"/>
              <a:t>部分独立预测。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oost::</a:t>
            </a:r>
            <a:r>
              <a:rPr lang="en-US" altLang="zh-CN" dirty="0" err="1" smtClean="0"/>
              <a:t>mpi</a:t>
            </a:r>
            <a:r>
              <a:rPr lang="zh-CN" altLang="en-US" dirty="0" smtClean="0"/>
              <a:t>多进程事件驱动仿真加快模拟速度。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但功能不够完善，预测并不准确：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不支持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并发检测和模拟。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线程块调度策略与真实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不符。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多个线程块访</a:t>
            </a:r>
            <a:r>
              <a:rPr lang="zh-CN" altLang="en-US" dirty="0"/>
              <a:t>存指令交织</a:t>
            </a:r>
            <a:r>
              <a:rPr lang="zh-CN" altLang="en-US" dirty="0" smtClean="0"/>
              <a:t>顺序</a:t>
            </a:r>
            <a:r>
              <a:rPr lang="zh-CN" altLang="en-US" dirty="0"/>
              <a:t>会影响命中率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Reuse Distance</a:t>
            </a:r>
            <a:r>
              <a:rPr lang="zh-CN" altLang="en-US" dirty="0" smtClean="0"/>
              <a:t>概率分析导致</a:t>
            </a:r>
            <a:r>
              <a:rPr lang="en-US" altLang="zh-CN" dirty="0" smtClean="0"/>
              <a:t>L2 Cache</a:t>
            </a:r>
            <a:r>
              <a:rPr lang="zh-CN" altLang="en-US" dirty="0" smtClean="0"/>
              <a:t>访存指令不确定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编译出的</a:t>
            </a:r>
            <a:r>
              <a:rPr lang="en-US" altLang="zh-CN" dirty="0" smtClean="0"/>
              <a:t>PTX</a:t>
            </a:r>
            <a:r>
              <a:rPr lang="zh-CN" altLang="en-US" dirty="0" smtClean="0"/>
              <a:t>指令基本块间的跳转不精确。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并发检测和模拟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20264" y="1351602"/>
            <a:ext cx="3703320" cy="5125518"/>
            <a:chOff x="7949706" y="1351602"/>
            <a:chExt cx="3703320" cy="5125518"/>
          </a:xfrm>
        </p:grpSpPr>
        <p:pic>
          <p:nvPicPr>
            <p:cNvPr id="1026" name="Picture 2" descr="https://img-blog.csdnimg.cn/f95f87c101f74dc09add65cc81c3ac87.png?x-oss-process=image/watermark,type_d3F5LXplbmhlaQ,shadow_50,text_Q1NETiBAcy5mZW5n,size_20,color_FFFFFF,t_70,g_se,x_16#pic_cent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5" r="13019"/>
            <a:stretch/>
          </p:blipFill>
          <p:spPr bwMode="auto">
            <a:xfrm>
              <a:off x="7949706" y="1351602"/>
              <a:ext cx="3703320" cy="471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8416887" y="6107788"/>
              <a:ext cx="276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Stream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41520" y="1458995"/>
            <a:ext cx="7261980" cy="5018125"/>
            <a:chOff x="4541520" y="1458995"/>
            <a:chExt cx="7261980" cy="5018125"/>
          </a:xfrm>
        </p:grpSpPr>
        <p:grpSp>
          <p:nvGrpSpPr>
            <p:cNvPr id="3" name="组合 2"/>
            <p:cNvGrpSpPr/>
            <p:nvPr/>
          </p:nvGrpSpPr>
          <p:grpSpPr>
            <a:xfrm>
              <a:off x="4541520" y="1458995"/>
              <a:ext cx="7261980" cy="5018125"/>
              <a:chOff x="2465010" y="1413919"/>
              <a:chExt cx="7261980" cy="501812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456075" y="6062712"/>
                <a:ext cx="2768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Kernel</a:t>
                </a:r>
                <a:r>
                  <a:rPr lang="zh-CN" altLang="en-US" dirty="0" smtClean="0"/>
                  <a:t>的并发执行</a:t>
                </a:r>
                <a:endParaRPr lang="zh-CN" altLang="en-US" dirty="0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5010" y="1413919"/>
                <a:ext cx="7261980" cy="3028427"/>
              </a:xfrm>
              <a:prstGeom prst="rect">
                <a:avLst/>
              </a:prstGeom>
            </p:spPr>
          </p:pic>
          <p:pic>
            <p:nvPicPr>
              <p:cNvPr id="1032" name="Picture 8" descr="https://imgconvert.csdnimg.cn/aHR0cDovL2FpeGluZ3FpdS0xMjU4OTQ5NTk3LmNvcy5hcC1iZWlqaW5nLm15cWNsb3VkLmNvbS8yMDE5LTExLTIxLTA3MTIwNS5wbmc?x-oss-process=image/format,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00" b="8990"/>
              <a:stretch/>
            </p:blipFill>
            <p:spPr bwMode="auto">
              <a:xfrm>
                <a:off x="2700882" y="4080681"/>
                <a:ext cx="6279344" cy="19106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6475375" y="2881851"/>
                <a:ext cx="2768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&lt;---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并发优势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---&gt;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8739966" y="2741940"/>
              <a:ext cx="2392796" cy="69423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r>
              <a:rPr lang="zh-CN" altLang="en-US" dirty="0"/>
              <a:t>并发检测和</a:t>
            </a:r>
            <a:r>
              <a:rPr lang="zh-CN" altLang="en-US" dirty="0" smtClean="0"/>
              <a:t>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3000" dirty="0" smtClean="0"/>
              <a:t>模拟器判断</a:t>
            </a:r>
            <a:r>
              <a:rPr lang="en-US" altLang="zh-CN" sz="3000" dirty="0" smtClean="0"/>
              <a:t>Kernel</a:t>
            </a:r>
            <a:r>
              <a:rPr lang="zh-CN" altLang="en-US" sz="3000" dirty="0" smtClean="0"/>
              <a:t>是否并发执行。</a:t>
            </a:r>
            <a:endParaRPr lang="en-US" altLang="zh-CN" sz="3000" dirty="0" smtClean="0"/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NVIDIA </a:t>
            </a:r>
            <a:r>
              <a:rPr lang="en-US" altLang="zh-CN" sz="2200" dirty="0"/>
              <a:t>Visual </a:t>
            </a:r>
            <a:r>
              <a:rPr lang="en-US" altLang="zh-CN" sz="2200" dirty="0" smtClean="0"/>
              <a:t>Profiler</a:t>
            </a:r>
            <a:r>
              <a:rPr lang="zh-CN" altLang="en-US" sz="2200" dirty="0"/>
              <a:t>不</a:t>
            </a:r>
            <a:r>
              <a:rPr lang="zh-CN" altLang="en-US" sz="2200" dirty="0" smtClean="0"/>
              <a:t>需要过多绑定</a:t>
            </a:r>
            <a:r>
              <a:rPr lang="en-US" altLang="zh-CN" sz="2200" dirty="0" smtClean="0"/>
              <a:t>Kernel</a:t>
            </a:r>
            <a:r>
              <a:rPr lang="zh-CN" altLang="en-US" sz="2200" dirty="0" smtClean="0"/>
              <a:t>寄存器信息，可以观测并发执行。</a:t>
            </a:r>
            <a:endParaRPr lang="en-US" altLang="zh-CN" sz="2200" dirty="0" smtClean="0"/>
          </a:p>
          <a:p>
            <a:pPr lvl="1">
              <a:lnSpc>
                <a:spcPct val="100000"/>
              </a:lnSpc>
            </a:pPr>
            <a:r>
              <a:rPr lang="en-US" altLang="zh-CN" sz="2200" dirty="0" err="1" smtClean="0"/>
              <a:t>Nsight</a:t>
            </a:r>
            <a:r>
              <a:rPr lang="en-US" altLang="zh-CN" sz="2200" dirty="0" smtClean="0"/>
              <a:t> Compute</a:t>
            </a:r>
            <a:r>
              <a:rPr lang="zh-CN" altLang="en-US" sz="2200" dirty="0" smtClean="0"/>
              <a:t>需要</a:t>
            </a:r>
            <a:r>
              <a:rPr lang="zh-CN" altLang="en-US" sz="2200" dirty="0"/>
              <a:t>绑定</a:t>
            </a:r>
            <a:r>
              <a:rPr lang="en-US" altLang="zh-CN" sz="2200" dirty="0"/>
              <a:t>Kernel</a:t>
            </a:r>
            <a:r>
              <a:rPr lang="zh-CN" altLang="en-US" sz="2200" dirty="0"/>
              <a:t>寄存器</a:t>
            </a:r>
            <a:r>
              <a:rPr lang="zh-CN" altLang="en-US" sz="2200" dirty="0" smtClean="0"/>
              <a:t>信息，需要避免并发</a:t>
            </a:r>
            <a:r>
              <a:rPr lang="en-US" altLang="zh-CN" sz="2200" dirty="0" smtClean="0"/>
              <a:t>Kernel</a:t>
            </a:r>
            <a:r>
              <a:rPr lang="zh-CN" altLang="en-US" sz="2200" dirty="0" smtClean="0"/>
              <a:t>的冲突。</a:t>
            </a:r>
            <a:endParaRPr lang="en-US" altLang="zh-CN" sz="2200" dirty="0" smtClean="0"/>
          </a:p>
          <a:p>
            <a:pPr>
              <a:lnSpc>
                <a:spcPct val="100000"/>
              </a:lnSpc>
            </a:pPr>
            <a:r>
              <a:rPr lang="zh-CN" altLang="en-US" sz="3000" dirty="0" smtClean="0"/>
              <a:t>并发执行</a:t>
            </a:r>
            <a:r>
              <a:rPr lang="zh-CN" altLang="en-US" sz="3000" dirty="0" smtClean="0"/>
              <a:t>取决于：</a:t>
            </a:r>
            <a:endParaRPr lang="zh-CN" altLang="en-US" sz="30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设备</a:t>
            </a:r>
            <a:r>
              <a:rPr lang="zh-CN" altLang="en-US" sz="2600" dirty="0" smtClean="0"/>
              <a:t>支持</a:t>
            </a:r>
            <a:r>
              <a:rPr lang="zh-CN" altLang="en-US" sz="2600" dirty="0"/>
              <a:t>：设备支持并发执行，通过</a:t>
            </a:r>
            <a:r>
              <a:rPr lang="en-US" altLang="zh-CN" sz="2600" dirty="0"/>
              <a:t>CUDA</a:t>
            </a:r>
            <a:r>
              <a:rPr lang="zh-CN" altLang="en-US" sz="2600" dirty="0"/>
              <a:t>设备查询来检测设备是否支持。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/>
              <a:t>Stream</a:t>
            </a:r>
            <a:r>
              <a:rPr lang="zh-CN" altLang="en-US" sz="2600" dirty="0"/>
              <a:t>：两个</a:t>
            </a:r>
            <a:r>
              <a:rPr lang="en-US" altLang="zh-CN" sz="2600" dirty="0"/>
              <a:t>Kernel</a:t>
            </a:r>
            <a:r>
              <a:rPr lang="zh-CN" altLang="en-US" sz="2600" dirty="0"/>
              <a:t>在不同的</a:t>
            </a:r>
            <a:r>
              <a:rPr lang="en-US" altLang="zh-CN" sz="2600" dirty="0"/>
              <a:t>Stream</a:t>
            </a:r>
            <a:r>
              <a:rPr lang="zh-CN" altLang="en-US" sz="2600" dirty="0"/>
              <a:t>中，它们就有可能并发执行。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资源</a:t>
            </a:r>
            <a:r>
              <a:rPr lang="zh-CN" altLang="en-US" sz="2600" dirty="0" smtClean="0"/>
              <a:t>使用：</a:t>
            </a:r>
            <a:r>
              <a:rPr lang="en-US" altLang="zh-CN" sz="2600" dirty="0" smtClean="0"/>
              <a:t>Kernel</a:t>
            </a:r>
            <a:r>
              <a:rPr lang="zh-CN" altLang="en-US" sz="2600" dirty="0"/>
              <a:t>的资源使用（</a:t>
            </a:r>
            <a:r>
              <a:rPr lang="zh-CN" altLang="en-US" sz="2600" dirty="0" smtClean="0"/>
              <a:t>寄存器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共享</a:t>
            </a:r>
            <a:r>
              <a:rPr lang="zh-CN" altLang="en-US" sz="2600" dirty="0"/>
              <a:t>存储等）限制并发程度。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依赖关系</a:t>
            </a:r>
            <a:r>
              <a:rPr lang="zh-CN" altLang="en-US" sz="2600" dirty="0" smtClean="0"/>
              <a:t>：一个</a:t>
            </a:r>
            <a:r>
              <a:rPr lang="en-US" altLang="zh-CN" sz="2600" dirty="0"/>
              <a:t>Kernel</a:t>
            </a:r>
            <a:r>
              <a:rPr lang="zh-CN" altLang="en-US" sz="2600" dirty="0" smtClean="0"/>
              <a:t>依赖</a:t>
            </a:r>
            <a:r>
              <a:rPr lang="zh-CN" altLang="en-US" sz="2600" dirty="0"/>
              <a:t>于另一</a:t>
            </a:r>
            <a:r>
              <a:rPr lang="zh-CN" altLang="en-US" sz="2600" dirty="0" smtClean="0"/>
              <a:t>个</a:t>
            </a:r>
            <a:r>
              <a:rPr lang="en-US" altLang="zh-CN" sz="2600" dirty="0"/>
              <a:t>Kernel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结果，那么这两</a:t>
            </a:r>
            <a:r>
              <a:rPr lang="zh-CN" altLang="en-US" sz="2600" dirty="0" smtClean="0"/>
              <a:t>个</a:t>
            </a:r>
            <a:r>
              <a:rPr lang="en-US" altLang="zh-CN" sz="2600" dirty="0"/>
              <a:t>Kernel</a:t>
            </a:r>
            <a:r>
              <a:rPr lang="zh-CN" altLang="en-US" sz="2600" dirty="0" smtClean="0"/>
              <a:t>不能</a:t>
            </a:r>
            <a:r>
              <a:rPr lang="zh-CN" altLang="en-US" sz="2600" dirty="0"/>
              <a:t>并发执行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线程块调度策略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3000" dirty="0" smtClean="0"/>
                  <a:t>线程块调度：</a:t>
                </a:r>
                <a:endParaRPr lang="zh-CN" altLang="en-US" sz="30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600" dirty="0"/>
                  <a:t>CUDA</a:t>
                </a:r>
                <a:r>
                  <a:rPr lang="zh-CN" altLang="en-US" sz="2600" dirty="0"/>
                  <a:t>的线程块调度是由硬件管理的，具体哪个线程块会被分配到哪个</a:t>
                </a:r>
                <a:r>
                  <a:rPr lang="en-US" altLang="zh-CN" sz="2600" dirty="0" smtClean="0"/>
                  <a:t>SM</a:t>
                </a:r>
                <a:r>
                  <a:rPr lang="zh-CN" altLang="en-US" sz="2600" dirty="0" smtClean="0"/>
                  <a:t>不确定。</a:t>
                </a:r>
                <a:endParaRPr lang="en-US" altLang="zh-CN" sz="26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600" dirty="0" smtClean="0"/>
                  <a:t>不</a:t>
                </a:r>
                <a:r>
                  <a:rPr lang="zh-CN" altLang="en-US" sz="2600" dirty="0"/>
                  <a:t>遵循严格</a:t>
                </a:r>
                <a:r>
                  <a:rPr lang="zh-CN" altLang="en-US" sz="2600" dirty="0" smtClean="0"/>
                  <a:t>的轮询调度策略：</a:t>
                </a:r>
                <a:endParaRPr lang="en-US" altLang="zh-CN" sz="2600" dirty="0" smtClean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𝐵𝐿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</m:oMath>
                </a14:m>
                <a:endParaRPr lang="en-US" altLang="zh-CN" sz="2200" b="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600" dirty="0"/>
                  <a:t>遵循平衡线程块分布、最大化并行处理能力的动态调度</a:t>
                </a:r>
                <a:r>
                  <a:rPr lang="zh-CN" altLang="en-US" sz="2600" dirty="0" smtClean="0"/>
                  <a:t>策略。</a:t>
                </a:r>
                <a:endParaRPr lang="en-US" altLang="zh-CN" sz="26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600" dirty="0"/>
                  <a:t>非</a:t>
                </a:r>
                <a:r>
                  <a:rPr lang="zh-CN" altLang="en-US" sz="2600" dirty="0" smtClean="0"/>
                  <a:t>并发的单个</a:t>
                </a:r>
                <a:r>
                  <a:rPr lang="en-US" altLang="zh-CN" sz="2600" dirty="0" smtClean="0"/>
                  <a:t>Kernel</a:t>
                </a:r>
                <a:r>
                  <a:rPr lang="zh-CN" altLang="en-US" sz="2600" dirty="0" smtClean="0"/>
                  <a:t>遵循跳跃式轮询调度策略：</a:t>
                </a:r>
                <a:endParaRPr lang="en-US" altLang="zh-CN" sz="2600" dirty="0" smtClean="0"/>
              </a:p>
              <a:p>
                <a:pPr lvl="2">
                  <a:lnSpc>
                    <a:spcPct val="100000"/>
                  </a:lnSpc>
                </a:pPr>
                <a:r>
                  <a:rPr lang="en-US" altLang="zh-CN" sz="2200" dirty="0" smtClean="0"/>
                  <a:t>80</a:t>
                </a:r>
                <a:r>
                  <a:rPr lang="zh-CN" altLang="en-US" sz="2200" dirty="0" smtClean="0"/>
                  <a:t>个</a:t>
                </a:r>
                <a:r>
                  <a:rPr lang="en-US" altLang="zh-CN" sz="2200" dirty="0" smtClean="0"/>
                  <a:t>SM</a:t>
                </a:r>
                <a:r>
                  <a:rPr lang="zh-CN" altLang="en-US" sz="2200" dirty="0" smtClean="0"/>
                  <a:t>，</a:t>
                </a:r>
                <a:r>
                  <a:rPr lang="en-US" altLang="zh-CN" sz="2200" dirty="0" smtClean="0"/>
                  <a:t>80</a:t>
                </a:r>
                <a:r>
                  <a:rPr lang="zh-CN" altLang="en-US" sz="2200" dirty="0" smtClean="0"/>
                  <a:t>个线程块：</a:t>
                </a:r>
                <a:r>
                  <a:rPr lang="en-US" altLang="zh-CN" sz="2200" dirty="0" smtClean="0"/>
                  <a:t>0</a:t>
                </a:r>
                <a:r>
                  <a:rPr lang="en-US" altLang="zh-CN" sz="2200" dirty="0"/>
                  <a:t>,</a:t>
                </a:r>
                <a:r>
                  <a:rPr lang="en-US" altLang="zh-CN" sz="2200" dirty="0" smtClean="0"/>
                  <a:t> 2, 4, 6, 8, … 78, 1, 3, 5, 7, … 79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𝐵𝐿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b>
                        </m:sSub>
                      </m:num>
                      <m:den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100" b="0" i="0" smtClean="0">
                        <a:latin typeface="Cambria Math" panose="02040503050406030204" pitchFamily="18" charset="0"/>
                      </a:rPr>
                      <m:t>,    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𝐵𝐿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altLang="zh-CN" sz="2100" dirty="0" smtClean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𝐵𝐿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b>
                        </m:sSub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𝐵𝐿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b>
                        </m:sSub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线程块调度策略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3000" dirty="0" smtClean="0"/>
                  <a:t>插装工具限制</a:t>
                </a:r>
                <a:r>
                  <a:rPr lang="en-US" altLang="zh-CN" sz="3000" dirty="0" smtClean="0"/>
                  <a:t>Kernel</a:t>
                </a:r>
                <a:r>
                  <a:rPr lang="zh-CN" altLang="en-US" sz="3000" dirty="0" smtClean="0"/>
                  <a:t>不能并发执行</a:t>
                </a:r>
                <a:endParaRPr lang="en-US" altLang="zh-CN" sz="3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600" dirty="0" smtClean="0"/>
                  <a:t>需要模拟器判断是否能够并发</a:t>
                </a:r>
                <a:endParaRPr lang="en-US" altLang="zh-CN" sz="2600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sz="3000" dirty="0" smtClean="0"/>
                  <a:t>非并发线程块与</a:t>
                </a:r>
                <a:r>
                  <a:rPr lang="en-US" altLang="zh-CN" sz="3000" dirty="0" smtClean="0"/>
                  <a:t>SM</a:t>
                </a:r>
                <a:r>
                  <a:rPr lang="zh-CN" altLang="en-US" sz="3000" dirty="0" smtClean="0"/>
                  <a:t>绑定：</a:t>
                </a:r>
                <a:endParaRPr lang="en-US" altLang="zh-CN" sz="3000" dirty="0" smtClean="0"/>
              </a:p>
              <a:p>
                <a:pPr lvl="1"/>
                <a:r>
                  <a:rPr lang="en-US" altLang="zh-CN" sz="1800" dirty="0" err="1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asm</a:t>
                </a:r>
                <a:r>
                  <a:rPr lang="en-US" altLang="zh-CN" sz="18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"mov.u32 %0, %</a:t>
                </a:r>
                <a:r>
                  <a:rPr lang="en-US" altLang="zh-CN" sz="1800" dirty="0" err="1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ctaid.x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;"</a:t>
                </a:r>
                <a:r>
                  <a:rPr lang="en-US" altLang="zh-CN" sz="18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"=r</a:t>
                </a:r>
                <a:r>
                  <a:rPr lang="en-US" altLang="zh-CN" sz="1800" dirty="0" smtClean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altLang="zh-CN" sz="18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sz="18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ctaidx</a:t>
                </a:r>
                <a:r>
                  <a:rPr lang="en-US" altLang="zh-CN" sz="18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));</a:t>
                </a:r>
                <a:endParaRPr lang="en-US" altLang="zh-CN" sz="1800" dirty="0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sz="18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asm</a:t>
                </a:r>
                <a:r>
                  <a:rPr lang="en-US" altLang="zh-CN" sz="18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"mov.u32 %0, %</a:t>
                </a:r>
                <a:r>
                  <a:rPr lang="en-US" altLang="zh-CN" sz="1800" dirty="0" err="1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ctaid.y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;"</a:t>
                </a:r>
                <a:r>
                  <a:rPr lang="en-US" altLang="zh-CN" sz="18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"=r</a:t>
                </a:r>
                <a:r>
                  <a:rPr lang="en-US" altLang="zh-CN" sz="1800" dirty="0" smtClean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altLang="zh-CN" sz="18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sz="18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ctaidy</a:t>
                </a:r>
                <a:r>
                  <a:rPr lang="en-US" altLang="zh-CN" sz="18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));</a:t>
                </a:r>
                <a:endParaRPr lang="en-US" altLang="zh-CN" sz="1800" dirty="0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sz="18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asm</a:t>
                </a:r>
                <a:r>
                  <a:rPr lang="en-US" altLang="zh-CN" sz="18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"mov.u32 %0, %</a:t>
                </a:r>
                <a:r>
                  <a:rPr lang="en-US" altLang="zh-CN" sz="1800" dirty="0" err="1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ctaid.z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;"</a:t>
                </a:r>
                <a:r>
                  <a:rPr lang="en-US" altLang="zh-CN" sz="18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"=r</a:t>
                </a:r>
                <a:r>
                  <a:rPr lang="en-US" altLang="zh-CN" sz="1800" dirty="0" smtClean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altLang="zh-CN" sz="18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sz="18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ctaidz</a:t>
                </a:r>
                <a:r>
                  <a:rPr lang="en-US" altLang="zh-CN" sz="18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pPr lvl="1"/>
                <a:r>
                  <a:rPr lang="en-US" altLang="zh-CN" sz="1800" dirty="0" err="1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asm</a:t>
                </a:r>
                <a:r>
                  <a:rPr lang="en-US" altLang="zh-CN" sz="18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"mov.u32 %0, %</a:t>
                </a:r>
                <a:r>
                  <a:rPr lang="en-US" altLang="zh-CN" sz="1800" dirty="0" err="1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smid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;"</a:t>
                </a:r>
                <a:r>
                  <a:rPr lang="en-US" altLang="zh-CN" sz="18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CN" sz="18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  : </a:t>
                </a:r>
                <a:r>
                  <a:rPr lang="en-US" altLang="zh-CN" sz="18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"=r</a:t>
                </a:r>
                <a:r>
                  <a:rPr lang="en-US" altLang="zh-CN" sz="1800" dirty="0" smtClean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altLang="zh-CN" sz="18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sz="18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smid</a:t>
                </a:r>
                <a:r>
                  <a:rPr lang="en-US" altLang="zh-CN" sz="18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));</a:t>
                </a:r>
                <a:endParaRPr lang="en-US" altLang="zh-CN" sz="1800" dirty="0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pPr marL="228600"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zh-CN" altLang="en-US" sz="3000" dirty="0" smtClean="0"/>
                  <a:t>并发线程</a:t>
                </a:r>
                <a:r>
                  <a:rPr lang="zh-CN" altLang="en-US" sz="3000" dirty="0"/>
                  <a:t>块与</a:t>
                </a:r>
                <a:r>
                  <a:rPr lang="en-US" altLang="zh-CN" sz="3000" dirty="0"/>
                  <a:t>SM</a:t>
                </a:r>
                <a:r>
                  <a:rPr lang="zh-CN" altLang="en-US" sz="3000" dirty="0"/>
                  <a:t>绑定</a:t>
                </a:r>
                <a:endParaRPr lang="en-US" altLang="zh-CN" sz="30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/>
                  <a:t>80</a:t>
                </a:r>
                <a:r>
                  <a:rPr lang="zh-CN" altLang="en-US" sz="2800" dirty="0"/>
                  <a:t>个</a:t>
                </a:r>
                <a:r>
                  <a:rPr lang="en-US" altLang="zh-CN" sz="2800" dirty="0"/>
                  <a:t>SM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80</a:t>
                </a:r>
                <a:r>
                  <a:rPr lang="zh-CN" altLang="en-US" sz="2800" dirty="0"/>
                  <a:t>个线程块：</a:t>
                </a:r>
                <a:r>
                  <a:rPr lang="en-US" altLang="zh-CN" sz="2800" dirty="0"/>
                  <a:t>0, 2, 4, 6, 8, … 78, 1, 3, 5, 7, … 79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𝐵𝐿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b>
                        </m:sSub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100">
                        <a:latin typeface="Cambria Math" panose="02040503050406030204" pitchFamily="18" charset="0"/>
                      </a:rPr>
                      <m:t>,    2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𝐵𝐿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𝐵𝐿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b>
                        </m:sSub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𝐵𝐿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b>
                        </m:sSub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26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7378819" y="365125"/>
            <a:ext cx="4285581" cy="3383891"/>
            <a:chOff x="7279759" y="2404156"/>
            <a:chExt cx="4285581" cy="3383891"/>
          </a:xfrm>
        </p:grpSpPr>
        <p:grpSp>
          <p:nvGrpSpPr>
            <p:cNvPr id="7" name="组合 6"/>
            <p:cNvGrpSpPr/>
            <p:nvPr/>
          </p:nvGrpSpPr>
          <p:grpSpPr>
            <a:xfrm>
              <a:off x="7279759" y="2412597"/>
              <a:ext cx="1787857" cy="1248770"/>
              <a:chOff x="1262418" y="3773606"/>
              <a:chExt cx="1787857" cy="124877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62418" y="3773606"/>
                <a:ext cx="1787857" cy="1248770"/>
              </a:xfrm>
              <a:prstGeom prst="rect">
                <a:avLst/>
              </a:prstGeom>
              <a:solidFill>
                <a:srgbClr val="F0F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原始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SASS</a:t>
                </a:r>
              </a:p>
              <a:p>
                <a:pPr algn="ctr"/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473958" y="4001294"/>
                <a:ext cx="14603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…</a:t>
                </a: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SHL R8, R0, 0x1</a:t>
                </a: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STS [R15], R8</a:t>
                </a: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LDG [R15+0x8], R12</a:t>
                </a: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…</a:t>
                </a:r>
                <a:endParaRPr lang="zh-CN" altLang="en-US" sz="1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777483" y="2404156"/>
              <a:ext cx="1787857" cy="1735637"/>
              <a:chOff x="4308143" y="3990145"/>
              <a:chExt cx="1787857" cy="173563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308143" y="3990145"/>
                <a:ext cx="1787857" cy="1735637"/>
              </a:xfrm>
              <a:prstGeom prst="rect">
                <a:avLst/>
              </a:prstGeom>
              <a:solidFill>
                <a:srgbClr val="F0F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嵌入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PTX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416188" y="4263802"/>
                <a:ext cx="16798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…</a:t>
                </a:r>
              </a:p>
              <a:p>
                <a:r>
                  <a:rPr lang="en-US" altLang="zh-CN" sz="1200" dirty="0" smtClean="0">
                    <a:solidFill>
                      <a:srgbClr val="FF0000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L1:</a:t>
                </a:r>
              </a:p>
              <a:p>
                <a:r>
                  <a:rPr lang="en-US" altLang="zh-CN" sz="12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  mov.u32 %1, </a:t>
                </a:r>
                <a:r>
                  <a:rPr lang="en-US" altLang="zh-CN" sz="12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%</a:t>
                </a:r>
                <a:r>
                  <a:rPr lang="en-US" altLang="zh-CN" sz="1200" dirty="0" err="1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ctaid.x</a:t>
                </a:r>
                <a:endParaRPr lang="en-US" altLang="zh-CN" sz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   mov.u32 %2, </a:t>
                </a:r>
                <a:r>
                  <a:rPr lang="en-US" altLang="zh-CN" sz="12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%</a:t>
                </a:r>
                <a:r>
                  <a:rPr lang="en-US" altLang="zh-CN" sz="1200" dirty="0" err="1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ctaid.y</a:t>
                </a:r>
                <a:endParaRPr lang="en-US" altLang="zh-CN" sz="12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   mov.u32 %3, </a:t>
                </a:r>
                <a:r>
                  <a:rPr lang="en-US" altLang="zh-CN" sz="12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%</a:t>
                </a:r>
                <a:r>
                  <a:rPr lang="en-US" altLang="zh-CN" sz="1200" dirty="0" err="1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ctaid.z</a:t>
                </a:r>
                <a:endParaRPr lang="en-US" altLang="zh-CN" sz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   mov.u32 %4, </a:t>
                </a:r>
                <a:r>
                  <a:rPr lang="en-US" altLang="zh-CN" sz="12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%</a:t>
                </a:r>
                <a:r>
                  <a:rPr lang="en-US" altLang="zh-CN" sz="1200" dirty="0" err="1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smid</a:t>
                </a:r>
                <a:endParaRPr lang="en-US" altLang="zh-CN" sz="12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…</a:t>
                </a:r>
                <a:endParaRPr lang="zh-CN" altLang="en-US" sz="1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279759" y="4360030"/>
              <a:ext cx="1787857" cy="1428017"/>
              <a:chOff x="1262418" y="3773605"/>
              <a:chExt cx="1787857" cy="1428017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262418" y="3773605"/>
                <a:ext cx="1787857" cy="1428017"/>
              </a:xfrm>
              <a:prstGeom prst="rect">
                <a:avLst/>
              </a:prstGeom>
              <a:solidFill>
                <a:srgbClr val="F0F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新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SASS</a:t>
                </a:r>
              </a:p>
              <a:p>
                <a:pPr algn="ctr"/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450074" y="3984503"/>
                <a:ext cx="1460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…</a:t>
                </a: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SHL R8, R0, 0x1</a:t>
                </a:r>
              </a:p>
              <a:p>
                <a:r>
                  <a:rPr lang="en-US" altLang="zh-CN" sz="1200" dirty="0" smtClean="0">
                    <a:solidFill>
                      <a:srgbClr val="FF0000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JMP L1</a:t>
                </a: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STS [R15], R8</a:t>
                </a: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LDG [R15+0x8], R12</a:t>
                </a:r>
              </a:p>
              <a:p>
                <a:r>
                  <a:rPr lang="en-US" altLang="zh-CN" sz="1200" dirty="0" smtClean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…</a:t>
                </a:r>
                <a:endParaRPr lang="zh-CN" altLang="en-US" sz="1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cxnSp>
          <p:nvCxnSpPr>
            <p:cNvPr id="17" name="曲线连接符 16"/>
            <p:cNvCxnSpPr>
              <a:stCxn id="14" idx="3"/>
              <a:endCxn id="9" idx="1"/>
            </p:cNvCxnSpPr>
            <p:nvPr/>
          </p:nvCxnSpPr>
          <p:spPr>
            <a:xfrm flipV="1">
              <a:off x="9067616" y="3271975"/>
              <a:ext cx="709867" cy="1802064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5" idx="2"/>
              <a:endCxn id="14" idx="0"/>
            </p:cNvCxnSpPr>
            <p:nvPr/>
          </p:nvCxnSpPr>
          <p:spPr>
            <a:xfrm>
              <a:off x="8173688" y="3661367"/>
              <a:ext cx="0" cy="6986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133698" y="3862794"/>
              <a:ext cx="57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NVBIT</a:t>
              </a:r>
              <a:endPara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多个线程块访存指令交织顺序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000" dirty="0"/>
              <a:t>访存</a:t>
            </a:r>
            <a:r>
              <a:rPr lang="zh-CN" altLang="en-US" sz="3000" dirty="0" smtClean="0"/>
              <a:t>指令发射与</a:t>
            </a:r>
            <a:r>
              <a:rPr lang="en-US" altLang="zh-CN" sz="3000" dirty="0" smtClean="0"/>
              <a:t>clock</a:t>
            </a:r>
            <a:r>
              <a:rPr lang="zh-CN" altLang="en-US" sz="3000" dirty="0" smtClean="0"/>
              <a:t>绑定</a:t>
            </a:r>
            <a:r>
              <a:rPr lang="zh-CN" altLang="en-US" sz="3000" dirty="0"/>
              <a:t>：</a:t>
            </a:r>
            <a:endParaRPr lang="en-US" altLang="zh-CN" sz="3000" dirty="0"/>
          </a:p>
          <a:p>
            <a:pPr lvl="1"/>
            <a:r>
              <a:rPr lang="en-US" altLang="zh-CN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asm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"mov.u64 %0, %clock64;"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"=l"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current_clk</a:t>
            </a:r>
            <a:r>
              <a:rPr lang="en-US" altLang="zh-CN" sz="2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zh-CN" altLang="en-US" dirty="0" smtClean="0"/>
              <a:t>单个</a:t>
            </a:r>
            <a:r>
              <a:rPr lang="en-US" altLang="zh-CN" dirty="0" smtClean="0"/>
              <a:t>Kernel/</a:t>
            </a:r>
            <a:r>
              <a:rPr lang="zh-CN" altLang="en-US" dirty="0" smtClean="0"/>
              <a:t>并发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线程块间访存指令发射顺序由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current_clk</a:t>
            </a:r>
            <a:r>
              <a:rPr lang="zh-CN" altLang="en-US" dirty="0">
                <a:latin typeface="Consolas" panose="020B0609020204030204" pitchFamily="49" charset="0"/>
              </a:rPr>
              <a:t>保证</a:t>
            </a:r>
            <a:r>
              <a:rPr lang="zh-CN" altLang="en-US" dirty="0" smtClean="0">
                <a:latin typeface="Consolas" panose="020B0609020204030204" pitchFamily="49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872</Words>
  <Application>Microsoft Office PowerPoint</Application>
  <PresentationFormat>宽屏</PresentationFormat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Calibri Light</vt:lpstr>
      <vt:lpstr>Cambria Math</vt:lpstr>
      <vt:lpstr>Consolas</vt:lpstr>
      <vt:lpstr>Office 主题​​</vt:lpstr>
      <vt:lpstr>20231125汇报</vt:lpstr>
      <vt:lpstr>背景</vt:lpstr>
      <vt:lpstr>现有模拟器的优缺点</vt:lpstr>
      <vt:lpstr>存储部分动机</vt:lpstr>
      <vt:lpstr>Kernel并发检测和模拟</vt:lpstr>
      <vt:lpstr>Kernel并发检测和模拟</vt:lpstr>
      <vt:lpstr>线程块调度策略</vt:lpstr>
      <vt:lpstr>线程块调度策略</vt:lpstr>
      <vt:lpstr>多个线程块访存指令交织顺序</vt:lpstr>
      <vt:lpstr>Reuse Distance预测Cache命中率</vt:lpstr>
      <vt:lpstr>Reuse Distance预测Cache命中率</vt:lpstr>
      <vt:lpstr>Reuse Distance预测Cache命中率</vt:lpstr>
      <vt:lpstr>PTX指令基本块间的跳转不确定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Jianchao Yang</dc:creator>
  <cp:lastModifiedBy>lab masa</cp:lastModifiedBy>
  <cp:revision>572</cp:revision>
  <dcterms:created xsi:type="dcterms:W3CDTF">2023-10-20T22:41:59Z</dcterms:created>
  <dcterms:modified xsi:type="dcterms:W3CDTF">2023-11-24T19:02:33Z</dcterms:modified>
</cp:coreProperties>
</file>