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3" r:id="rId10"/>
    <p:sldId id="265" r:id="rId11"/>
    <p:sldId id="266" r:id="rId12"/>
    <p:sldId id="267" r:id="rId13"/>
    <p:sldId id="269" r:id="rId14"/>
    <p:sldId id="270" r:id="rId15"/>
    <p:sldId id="271" r:id="rId16"/>
    <p:sldId id="272" r:id="rId17"/>
    <p:sldId id="274" r:id="rId18"/>
    <p:sldId id="275" r:id="rId19"/>
    <p:sldId id="276" r:id="rId20"/>
    <p:sldId id="277" r:id="rId21"/>
    <p:sldId id="278" r:id="rId22"/>
    <p:sldId id="279" r:id="rId23"/>
    <p:sldId id="280"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9.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该作者也是</a:t>
            </a:r>
            <a:r>
              <a:rPr lang="en-US" altLang="zh-CN"/>
              <a:t>Qlora</a:t>
            </a:r>
            <a:r>
              <a:rPr lang="zh-CN" altLang="en-US"/>
              <a:t>的作者</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sigma delta</a:t>
            </a:r>
            <a:r>
              <a:rPr lang="zh-CN" altLang="en-US"/>
              <a:t>平方可以融入</a:t>
            </a:r>
            <a:r>
              <a:rPr lang="en-US" altLang="zh-CN"/>
              <a:t>epsilon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为了解决精度问题，提出了</a:t>
            </a:r>
            <a:r>
              <a:rPr lang="en-US" altLang="zh-CN"/>
              <a:t>SpQR</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这个过程和</a:t>
            </a:r>
            <a:r>
              <a:rPr lang="en-US" altLang="zh-CN"/>
              <a:t>GPTQ</a:t>
            </a:r>
            <a:r>
              <a:rPr lang="zh-CN" altLang="en-US"/>
              <a:t>很像。</a:t>
            </a:r>
            <a:endParaRPr lang="zh-CN" altLang="en-US"/>
          </a:p>
          <a:p>
            <a:r>
              <a:rPr lang="en-US" altLang="zh-CN"/>
              <a:t>GPTQ</a:t>
            </a:r>
            <a:r>
              <a:rPr lang="zh-CN" altLang="en-US"/>
              <a:t>会每列每列的量化权重，然后每一步都会调整未量化的部分来补偿量化误差，这跟</a:t>
            </a:r>
            <a:r>
              <a:rPr lang="en-US" altLang="zh-CN"/>
              <a:t>SpQR</a:t>
            </a:r>
            <a:r>
              <a:rPr lang="zh-CN" altLang="en-US"/>
              <a:t>的感觉是类似的。</a:t>
            </a:r>
            <a:endParaRPr lang="zh-CN" altLang="en-US"/>
          </a:p>
          <a:p>
            <a:r>
              <a:rPr lang="zh-CN" altLang="en-US"/>
              <a:t>因此，与其预先静态地决定所有的敏感度，它们可以在算法处理每一列的过程中动态计算，通过使用对应于所有尚未量化的权重的黑森子选择的逆。这个矩阵已经被GPTQ有效地计算出来了，因此不会施加任何额外的开销。这种方法的主要优点是sij总是基于wij的最新值确定，因此也考虑了先前量化权重的调整。</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使用敏感性分析，我们在权重矩阵中观察到几种模式，通常是在一行或一列中。开始对离群值结构进行分类，以这个注意权重矩阵作为一个范例。我们将提出以下几种离群值结构</a:t>
            </a:r>
            <a:endParaRPr lang="zh-CN" altLang="en-US"/>
          </a:p>
          <a:p>
            <a:r>
              <a:rPr lang="zh-CN" altLang="en-US"/>
              <a:t>行离群值和列离群值结构：顾名思义就是有的离群值会连续的出现在一行或一列中</a:t>
            </a:r>
            <a:endParaRPr lang="zh-CN" altLang="en-US"/>
          </a:p>
          <a:p>
            <a:r>
              <a:rPr lang="zh-CN" altLang="en-US"/>
              <a:t>注意力头离群值结构：相应的离群值条纹是跟</a:t>
            </a:r>
            <a:r>
              <a:rPr lang="en-US" altLang="zh-CN"/>
              <a:t>Q&amp;K</a:t>
            </a:r>
            <a:r>
              <a:rPr lang="zh-CN" altLang="en-US"/>
              <a:t>投影是平行的，跟输出投影的垂直的。并且我们可以明显的看出，权重之间的敏感性有着巨大的差异。</a:t>
            </a:r>
            <a:endParaRPr lang="zh-CN" altLang="en-US"/>
          </a:p>
          <a:p>
            <a:r>
              <a:rPr lang="zh-CN" altLang="en-US"/>
              <a:t>旋转嵌入：一个周期为64个单位的重复的垂直灵敏度模式。我们将此归因于旋转嵌入的使用[SLP+21]：每个注意力头（dim = 128）被分成两部分：前64个用余弦“旋转”，其余64个使用正弦。正弦旋转和余弦旋转都使用相同的一组频率。通常情况下，低频正弦和余弦对应的权值比高频对应的权重更敏感，如图2（右上角）所示。正如预期的那样，任何不使用旋转嵌入的层都没有这种模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β1</a:t>
            </a:r>
            <a:r>
              <a:rPr lang="zh-CN" altLang="en-US"/>
              <a:t>列为一组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bw</a:t>
            </a:r>
            <a:r>
              <a:rPr lang="zh-CN" altLang="en-US"/>
              <a:t>可</a:t>
            </a:r>
            <a:r>
              <a:rPr lang="en-US" altLang="zh-CN"/>
              <a:t>3</a:t>
            </a:r>
            <a:r>
              <a:rPr lang="zh-CN" altLang="en-US"/>
              <a:t>可</a:t>
            </a:r>
            <a:r>
              <a:rPr lang="en-US" altLang="zh-CN"/>
              <a:t>4</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delta i </a:t>
            </a:r>
            <a:r>
              <a:rPr lang="zh-CN" altLang="en-US"/>
              <a:t>表示随机舍入产生的误差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5.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13.xml"/><Relationship Id="rId2" Type="http://schemas.openxmlformats.org/officeDocument/2006/relationships/image" Target="../media/image7.png"/><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tags" Target="../tags/tag18.xml"/><Relationship Id="rId4" Type="http://schemas.openxmlformats.org/officeDocument/2006/relationships/image" Target="../media/image12.png"/><Relationship Id="rId3" Type="http://schemas.openxmlformats.org/officeDocument/2006/relationships/tags" Target="../tags/tag17.xml"/><Relationship Id="rId2" Type="http://schemas.openxmlformats.org/officeDocument/2006/relationships/image" Target="../media/image11.png"/><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832100"/>
            <a:ext cx="9144000" cy="1193800"/>
          </a:xfrm>
        </p:spPr>
        <p:txBody>
          <a:bodyPr/>
          <a:p>
            <a:r>
              <a:rPr lang="zh-CN" altLang="en-US"/>
              <a:t>部分量化方法介绍</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Storing outliers</a:t>
            </a:r>
            <a:endParaRPr lang="en-US" altLang="zh-CN"/>
          </a:p>
        </p:txBody>
      </p:sp>
      <p:sp>
        <p:nvSpPr>
          <p:cNvPr id="3" name="内容占位符 2"/>
          <p:cNvSpPr>
            <a:spLocks noGrp="1"/>
          </p:cNvSpPr>
          <p:nvPr>
            <p:ph idx="1"/>
          </p:nvPr>
        </p:nvSpPr>
        <p:spPr/>
        <p:txBody>
          <a:bodyPr/>
          <a:p>
            <a:r>
              <a:rPr lang="zh-CN" altLang="en-US"/>
              <a:t>对每个离群值存</a:t>
            </a:r>
            <a:r>
              <a:rPr lang="en-US" altLang="zh-CN"/>
              <a:t>16-bit</a:t>
            </a:r>
            <a:r>
              <a:rPr lang="zh-CN" altLang="en-US"/>
              <a:t>权重值和</a:t>
            </a:r>
            <a:r>
              <a:rPr lang="en-US" altLang="zh-CN"/>
              <a:t>16-bit</a:t>
            </a:r>
            <a:r>
              <a:rPr lang="zh-CN" altLang="en-US"/>
              <a:t>列索引（将离群值按先行后列的顺序排在一起）</a:t>
            </a:r>
            <a:endParaRPr lang="zh-CN" altLang="en-US"/>
          </a:p>
          <a:p>
            <a:r>
              <a:rPr lang="zh-CN" altLang="en-US"/>
              <a:t>对每一行存一个</a:t>
            </a:r>
            <a:r>
              <a:rPr lang="en-US" altLang="zh-CN"/>
              <a:t>32-bit</a:t>
            </a:r>
            <a:r>
              <a:rPr lang="zh-CN" altLang="en-US"/>
              <a:t>的值表示行中离群值的总数（为了高效的推理）</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90550"/>
            <a:ext cx="10515600" cy="5124450"/>
          </a:xfrm>
        </p:spPr>
        <p:txBody>
          <a:bodyPr>
            <a:normAutofit/>
          </a:bodyPr>
          <a:p>
            <a:pPr algn="ctr"/>
            <a:r>
              <a:rPr lang="zh-CN" altLang="en-US" sz="4000"/>
              <a:t>Is Integer Arithmetic Enough for Deep Learning</a:t>
            </a:r>
            <a:r>
              <a:rPr lang="en-US" altLang="zh-CN" sz="4000"/>
              <a:t> </a:t>
            </a:r>
            <a:r>
              <a:rPr lang="zh-CN" altLang="en-US" sz="4000"/>
              <a:t>Training?</a:t>
            </a:r>
            <a:br>
              <a:rPr lang="zh-CN" altLang="en-US"/>
            </a:br>
            <a:br>
              <a:rPr lang="zh-CN" altLang="en-US" sz="3600"/>
            </a:br>
            <a:r>
              <a:rPr lang="en-US" altLang="zh-CN" sz="3600"/>
              <a:t>Author: Alireza Ghaffari etc.</a:t>
            </a:r>
            <a:endParaRPr lang="en-US" altLang="zh-CN"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p:txBody>
          <a:bodyPr/>
          <a:p>
            <a:r>
              <a:rPr lang="zh-CN" altLang="en-US"/>
              <a:t>深度学习模型的计算复杂度不断增加，这使得它们在各种云和边缘平台上的训练和部署变得困难</a:t>
            </a:r>
            <a:endParaRPr lang="zh-CN" altLang="en-US"/>
          </a:p>
          <a:p>
            <a:r>
              <a:rPr lang="zh-CN" altLang="en-US"/>
              <a:t>使用整数形成一个全函数整数训练管道，包括正向传递、反向传播和随机梯度下降没有详细的研究</a:t>
            </a:r>
            <a:endParaRPr lang="zh-CN" altLang="en-US"/>
          </a:p>
          <a:p>
            <a:r>
              <a:rPr lang="zh-CN" altLang="en-US"/>
              <a:t>我们的经验和数学结果表明，整数算法似乎足以训练深度学习模型。</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Main work</a:t>
            </a:r>
            <a:endParaRPr lang="en-US" altLang="zh-CN"/>
          </a:p>
        </p:txBody>
      </p:sp>
      <p:sp>
        <p:nvSpPr>
          <p:cNvPr id="3" name="内容占位符 2"/>
          <p:cNvSpPr>
            <a:spLocks noGrp="1"/>
          </p:cNvSpPr>
          <p:nvPr>
            <p:ph idx="1"/>
          </p:nvPr>
        </p:nvSpPr>
        <p:spPr/>
        <p:txBody>
          <a:bodyPr/>
          <a:p>
            <a:r>
              <a:rPr lang="zh-CN" altLang="en-US"/>
              <a:t>提出了一种基于提取最大整数指数的硬件友好的整数训练方法</a:t>
            </a:r>
            <a:endParaRPr lang="zh-CN" altLang="en-US"/>
          </a:p>
          <a:p>
            <a:r>
              <a:rPr lang="zh-CN" altLang="en-US"/>
              <a:t>研究了所提出的整数训练算法的最优性差距，并证明了它与训练过程中使用浮点算法的差距可忽略</a:t>
            </a:r>
            <a:endParaRPr lang="zh-CN" altLang="en-US"/>
          </a:p>
          <a:p>
            <a:r>
              <a:rPr lang="zh-CN" altLang="en-US"/>
              <a:t>我们提出的方法使用仅整数算法有效地执行现代神经网络所需的所有运算</a:t>
            </a:r>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Integer algorithm</a:t>
            </a:r>
            <a:endParaRPr lang="zh-CN" altLang="en-US"/>
          </a:p>
        </p:txBody>
      </p:sp>
      <p:sp>
        <p:nvSpPr>
          <p:cNvPr id="3" name="内容占位符 2"/>
          <p:cNvSpPr>
            <a:spLocks noGrp="1"/>
          </p:cNvSpPr>
          <p:nvPr>
            <p:ph idx="1"/>
          </p:nvPr>
        </p:nvSpPr>
        <p:spPr/>
        <p:txBody>
          <a:bodyPr/>
          <a:p>
            <a:r>
              <a:rPr lang="en-US" altLang="zh-CN"/>
              <a:t>Linear fixed-point mapping</a:t>
            </a:r>
            <a:endParaRPr lang="en-US" altLang="zh-CN"/>
          </a:p>
          <a:p>
            <a:r>
              <a:rPr lang="en-US" altLang="zh-CN"/>
              <a:t>Non-linear inverse mapping</a:t>
            </a:r>
            <a:endParaRPr lang="en-US" altLang="zh-CN"/>
          </a:p>
          <a:p>
            <a:r>
              <a:rPr lang="en-US" altLang="zh-CN"/>
              <a:t>Integer layer computations</a:t>
            </a:r>
            <a:endParaRPr lang="en-US" altLang="zh-CN"/>
          </a:p>
          <a:p>
            <a:r>
              <a:rPr lang="en-US" altLang="zh-CN"/>
              <a:t>Understanding the representation mapping</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Linear fixed-point mapping</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838200" y="1305560"/>
            <a:ext cx="4745990" cy="4711065"/>
          </a:xfrm>
          <a:prstGeom prst="rect">
            <a:avLst/>
          </a:prstGeom>
        </p:spPr>
      </p:pic>
      <p:sp>
        <p:nvSpPr>
          <p:cNvPr id="6" name="文本框 5"/>
          <p:cNvSpPr txBox="1"/>
          <p:nvPr>
            <p:custDataLst>
              <p:tags r:id="rId3"/>
            </p:custDataLst>
          </p:nvPr>
        </p:nvSpPr>
        <p:spPr>
          <a:xfrm>
            <a:off x="6452870" y="1691005"/>
            <a:ext cx="5033645" cy="4325620"/>
          </a:xfrm>
          <a:prstGeom prst="rect">
            <a:avLst/>
          </a:prstGeom>
          <a:noFill/>
        </p:spPr>
        <p:txBody>
          <a:bodyPr wrap="square" rtlCol="0">
            <a:noAutofit/>
          </a:bodyPr>
          <a:p>
            <a:r>
              <a:rPr lang="en-US" altLang="zh-CN" sz="4000" baseline="-25000">
                <a:solidFill>
                  <a:schemeClr val="tx1"/>
                </a:solidFill>
              </a:rPr>
              <a:t>1. </a:t>
            </a:r>
            <a:r>
              <a:rPr lang="zh-CN" altLang="en-US" sz="4000" baseline="-25000">
                <a:solidFill>
                  <a:schemeClr val="tx1"/>
                </a:solidFill>
              </a:rPr>
              <a:t>提取出一组</a:t>
            </a:r>
            <a:r>
              <a:rPr lang="en-US" altLang="zh-CN" sz="4000" baseline="-25000">
                <a:solidFill>
                  <a:schemeClr val="tx1"/>
                </a:solidFill>
              </a:rPr>
              <a:t>tensor</a:t>
            </a:r>
            <a:r>
              <a:rPr lang="zh-CN" altLang="en-US" sz="4000" baseline="-25000">
                <a:solidFill>
                  <a:schemeClr val="tx1"/>
                </a:solidFill>
              </a:rPr>
              <a:t>中的最大指数。</a:t>
            </a:r>
            <a:endParaRPr lang="zh-CN" altLang="en-US" sz="4000" baseline="-25000">
              <a:solidFill>
                <a:schemeClr val="tx1"/>
              </a:solidFill>
            </a:endParaRPr>
          </a:p>
          <a:p>
            <a:r>
              <a:rPr lang="en-US" altLang="zh-CN" sz="4000" baseline="-25000">
                <a:solidFill>
                  <a:schemeClr val="tx1"/>
                </a:solidFill>
              </a:rPr>
              <a:t>2. 把所有tensor的指数通过右移尾数调成一致</a:t>
            </a:r>
            <a:endParaRPr lang="en-US" altLang="zh-CN" sz="4000" baseline="-25000">
              <a:solidFill>
                <a:schemeClr val="tx1"/>
              </a:solidFill>
            </a:endParaRPr>
          </a:p>
          <a:p>
            <a:r>
              <a:rPr lang="en-US" altLang="zh-CN" sz="4000" baseline="-25000">
                <a:solidFill>
                  <a:schemeClr val="tx1"/>
                </a:solidFill>
              </a:rPr>
              <a:t>3. 将24bit尾数（1位隐藏位+23位尾数位）转成int8（1个符号位+7个数值位）的尾数，这里尾数</a:t>
            </a:r>
            <a:r>
              <a:rPr lang="zh-CN" altLang="en-US" sz="4000" baseline="-25000">
                <a:solidFill>
                  <a:schemeClr val="tx1"/>
                </a:solidFill>
              </a:rPr>
              <a:t>采用随机</a:t>
            </a:r>
            <a:r>
              <a:rPr lang="en-US" altLang="zh-CN" sz="4000" baseline="-25000">
                <a:solidFill>
                  <a:schemeClr val="tx1"/>
                </a:solidFill>
              </a:rPr>
              <a:t>舍入</a:t>
            </a:r>
            <a:endParaRPr lang="en-US" altLang="zh-CN" sz="4000" baseline="-25000">
              <a:solidFill>
                <a:schemeClr val="tx1"/>
              </a:solidFill>
            </a:endParaRPr>
          </a:p>
          <a:p>
            <a:r>
              <a:rPr lang="en-US" altLang="zh-CN" sz="4000" baseline="-25000">
                <a:solidFill>
                  <a:schemeClr val="tx1"/>
                </a:solidFill>
              </a:rPr>
              <a:t>4. </a:t>
            </a:r>
            <a:r>
              <a:rPr lang="zh-CN" altLang="en-US" sz="4000" baseline="-25000">
                <a:solidFill>
                  <a:schemeClr val="tx1"/>
                </a:solidFill>
              </a:rPr>
              <a:t>一组</a:t>
            </a:r>
            <a:r>
              <a:rPr lang="en-US" altLang="zh-CN" sz="4000" baseline="-25000">
                <a:solidFill>
                  <a:schemeClr val="tx1"/>
                </a:solidFill>
              </a:rPr>
              <a:t>tensor</a:t>
            </a:r>
            <a:r>
              <a:rPr lang="zh-CN" altLang="en-US" sz="4000" baseline="-25000">
                <a:solidFill>
                  <a:schemeClr val="tx1"/>
                </a:solidFill>
              </a:rPr>
              <a:t>得到一个共享的</a:t>
            </a:r>
            <a:r>
              <a:rPr lang="en-US" altLang="zh-CN" sz="4000" baseline="-25000">
                <a:solidFill>
                  <a:schemeClr val="tx1"/>
                </a:solidFill>
              </a:rPr>
              <a:t>8-bit</a:t>
            </a:r>
            <a:r>
              <a:rPr lang="zh-CN" altLang="en-US" sz="4000" baseline="-25000">
                <a:solidFill>
                  <a:schemeClr val="tx1"/>
                </a:solidFill>
              </a:rPr>
              <a:t>缩放因子，以及每个</a:t>
            </a:r>
            <a:r>
              <a:rPr lang="en-US" altLang="zh-CN" sz="4000" baseline="-25000">
                <a:solidFill>
                  <a:schemeClr val="tx1"/>
                </a:solidFill>
              </a:rPr>
              <a:t>tensor</a:t>
            </a:r>
            <a:r>
              <a:rPr lang="zh-CN" altLang="en-US" sz="4000" baseline="-25000">
                <a:solidFill>
                  <a:schemeClr val="tx1"/>
                </a:solidFill>
              </a:rPr>
              <a:t>对应一个</a:t>
            </a:r>
            <a:r>
              <a:rPr lang="en-US" altLang="zh-CN" sz="4000" baseline="-25000">
                <a:solidFill>
                  <a:schemeClr val="tx1"/>
                </a:solidFill>
              </a:rPr>
              <a:t>8-bit</a:t>
            </a:r>
            <a:r>
              <a:rPr lang="zh-CN" altLang="en-US" sz="4000" baseline="-25000">
                <a:solidFill>
                  <a:schemeClr val="tx1"/>
                </a:solidFill>
              </a:rPr>
              <a:t>整数。</a:t>
            </a:r>
            <a:endParaRPr lang="zh-CN" altLang="en-US" sz="4000" baseline="-25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Non-linear inverse mapping</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838200" y="1447800"/>
            <a:ext cx="4542155" cy="4838065"/>
          </a:xfrm>
          <a:prstGeom prst="rect">
            <a:avLst/>
          </a:prstGeom>
        </p:spPr>
      </p:pic>
      <p:sp>
        <p:nvSpPr>
          <p:cNvPr id="6" name="文本框 5"/>
          <p:cNvSpPr txBox="1"/>
          <p:nvPr>
            <p:custDataLst>
              <p:tags r:id="rId3"/>
            </p:custDataLst>
          </p:nvPr>
        </p:nvSpPr>
        <p:spPr>
          <a:xfrm>
            <a:off x="6412865" y="1704340"/>
            <a:ext cx="5033645" cy="4325620"/>
          </a:xfrm>
          <a:prstGeom prst="rect">
            <a:avLst/>
          </a:prstGeom>
          <a:noFill/>
        </p:spPr>
        <p:txBody>
          <a:bodyPr wrap="square" rtlCol="0">
            <a:noAutofit/>
          </a:bodyPr>
          <a:p>
            <a:r>
              <a:rPr lang="en-US" altLang="zh-CN" sz="4000" baseline="-25000">
                <a:solidFill>
                  <a:schemeClr val="tx1"/>
                </a:solidFill>
              </a:rPr>
              <a:t>1. </a:t>
            </a:r>
            <a:r>
              <a:rPr lang="zh-CN" altLang="en-US" sz="4000" baseline="-25000">
                <a:solidFill>
                  <a:schemeClr val="tx1"/>
                </a:solidFill>
              </a:rPr>
              <a:t>将共享指数和整型尾数去除。</a:t>
            </a:r>
            <a:endParaRPr lang="zh-CN" altLang="en-US" sz="4000" baseline="-25000">
              <a:solidFill>
                <a:schemeClr val="tx1"/>
              </a:solidFill>
            </a:endParaRPr>
          </a:p>
          <a:p>
            <a:r>
              <a:rPr lang="en-US" altLang="zh-CN" sz="4000" baseline="-25000">
                <a:solidFill>
                  <a:schemeClr val="tx1"/>
                </a:solidFill>
              </a:rPr>
              <a:t>2. </a:t>
            </a:r>
            <a:r>
              <a:rPr lang="zh-CN" altLang="en-US" sz="4000" baseline="-25000">
                <a:solidFill>
                  <a:schemeClr val="tx1"/>
                </a:solidFill>
              </a:rPr>
              <a:t>拼成浮点格式</a:t>
            </a:r>
            <a:endParaRPr lang="en-US" altLang="zh-CN" sz="4000" baseline="-25000">
              <a:solidFill>
                <a:schemeClr val="tx1"/>
              </a:solidFill>
            </a:endParaRPr>
          </a:p>
          <a:p>
            <a:r>
              <a:rPr lang="en-US" altLang="zh-CN" sz="4000" baseline="-25000">
                <a:solidFill>
                  <a:schemeClr val="tx1"/>
                </a:solidFill>
              </a:rPr>
              <a:t>3. </a:t>
            </a:r>
            <a:r>
              <a:rPr lang="zh-CN" altLang="en-US" sz="4000" baseline="-25000">
                <a:solidFill>
                  <a:schemeClr val="tx1"/>
                </a:solidFill>
              </a:rPr>
              <a:t>使用对齐模块将其规格化</a:t>
            </a:r>
            <a:endParaRPr lang="zh-CN" altLang="en-US" sz="4000" baseline="-25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Integer Layer computations</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838200" y="1558925"/>
            <a:ext cx="6628765" cy="4415790"/>
          </a:xfrm>
          <a:prstGeom prst="rect">
            <a:avLst/>
          </a:prstGeom>
        </p:spPr>
      </p:pic>
      <p:sp>
        <p:nvSpPr>
          <p:cNvPr id="6" name="文本框 5"/>
          <p:cNvSpPr txBox="1"/>
          <p:nvPr>
            <p:custDataLst>
              <p:tags r:id="rId3"/>
            </p:custDataLst>
          </p:nvPr>
        </p:nvSpPr>
        <p:spPr>
          <a:xfrm>
            <a:off x="8104505" y="1691005"/>
            <a:ext cx="3249295" cy="4325620"/>
          </a:xfrm>
          <a:prstGeom prst="rect">
            <a:avLst/>
          </a:prstGeom>
          <a:noFill/>
        </p:spPr>
        <p:txBody>
          <a:bodyPr wrap="square" rtlCol="0">
            <a:noAutofit/>
          </a:bodyPr>
          <a:p>
            <a:r>
              <a:rPr lang="en-US" altLang="zh-CN" sz="4000" baseline="-25000">
                <a:solidFill>
                  <a:schemeClr val="tx1"/>
                </a:solidFill>
              </a:rPr>
              <a:t>1. </a:t>
            </a:r>
            <a:r>
              <a:rPr lang="zh-CN" altLang="en-US" sz="4000" baseline="-25000">
                <a:solidFill>
                  <a:schemeClr val="tx1"/>
                </a:solidFill>
              </a:rPr>
              <a:t>指数相加</a:t>
            </a:r>
            <a:endParaRPr lang="zh-CN" altLang="en-US" sz="4000" baseline="-25000">
              <a:solidFill>
                <a:schemeClr val="tx1"/>
              </a:solidFill>
            </a:endParaRPr>
          </a:p>
          <a:p>
            <a:r>
              <a:rPr lang="en-US" altLang="zh-CN" sz="4000" baseline="-25000">
                <a:solidFill>
                  <a:schemeClr val="tx1"/>
                </a:solidFill>
              </a:rPr>
              <a:t>2. </a:t>
            </a:r>
            <a:r>
              <a:rPr lang="zh-CN" altLang="en-US" sz="4000" baseline="-25000">
                <a:solidFill>
                  <a:schemeClr val="tx1"/>
                </a:solidFill>
              </a:rPr>
              <a:t>尾数用</a:t>
            </a:r>
            <a:r>
              <a:rPr lang="en-US" altLang="zh-CN" sz="4000" baseline="-25000">
                <a:solidFill>
                  <a:schemeClr val="tx1"/>
                </a:solidFill>
              </a:rPr>
              <a:t>int8</a:t>
            </a:r>
            <a:r>
              <a:rPr lang="zh-CN" altLang="en-US" sz="4000" baseline="-25000">
                <a:solidFill>
                  <a:schemeClr val="tx1"/>
                </a:solidFill>
              </a:rPr>
              <a:t>表示，用</a:t>
            </a:r>
            <a:r>
              <a:rPr lang="en-US" altLang="zh-CN" sz="4000" baseline="-25000">
                <a:solidFill>
                  <a:schemeClr val="tx1"/>
                </a:solidFill>
              </a:rPr>
              <a:t>int16</a:t>
            </a:r>
            <a:r>
              <a:rPr lang="zh-CN" altLang="en-US" sz="4000" baseline="-25000">
                <a:solidFill>
                  <a:schemeClr val="tx1"/>
                </a:solidFill>
              </a:rPr>
              <a:t>存储乘法结果，用</a:t>
            </a:r>
            <a:r>
              <a:rPr lang="en-US" altLang="zh-CN" sz="4000" baseline="-25000">
                <a:solidFill>
                  <a:schemeClr val="tx1"/>
                </a:solidFill>
              </a:rPr>
              <a:t>int32</a:t>
            </a:r>
            <a:r>
              <a:rPr lang="zh-CN" altLang="en-US" sz="4000" baseline="-25000">
                <a:solidFill>
                  <a:schemeClr val="tx1"/>
                </a:solidFill>
              </a:rPr>
              <a:t>存储累和结果</a:t>
            </a:r>
            <a:endParaRPr lang="zh-CN" altLang="en-US" sz="4000" baseline="-250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Understanding the representation mapping</a:t>
            </a:r>
            <a:endParaRPr lang="en-US" altLang="zh-CN"/>
          </a:p>
        </p:txBody>
      </p:sp>
      <p:sp>
        <p:nvSpPr>
          <p:cNvPr id="3" name="内容占位符 2"/>
          <p:cNvSpPr>
            <a:spLocks noGrp="1"/>
          </p:cNvSpPr>
          <p:nvPr>
            <p:ph idx="1"/>
          </p:nvPr>
        </p:nvSpPr>
        <p:spPr/>
        <p:txBody>
          <a:bodyPr/>
          <a:p>
            <a:r>
              <a:rPr lang="en-US" altLang="zh-CN"/>
              <a:t>Linear and convolutional layers</a:t>
            </a:r>
            <a:endParaRPr lang="en-US" altLang="zh-CN"/>
          </a:p>
          <a:p>
            <a:r>
              <a:rPr lang="en-US" altLang="zh-CN"/>
              <a:t>Residual connections</a:t>
            </a:r>
            <a:endParaRPr lang="en-US" altLang="zh-CN"/>
          </a:p>
          <a:p>
            <a:r>
              <a:rPr lang="en-US" altLang="zh-CN"/>
              <a:t>Batch-norm</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Linear and convolutional layers</a:t>
            </a:r>
            <a:endParaRPr lang="en-US" altLang="zh-CN"/>
          </a:p>
        </p:txBody>
      </p:sp>
      <p:pic>
        <p:nvPicPr>
          <p:cNvPr id="4" name="图片 3"/>
          <p:cNvPicPr>
            <a:picLocks noChangeAspect="1"/>
          </p:cNvPicPr>
          <p:nvPr>
            <p:custDataLst>
              <p:tags r:id="rId1"/>
            </p:custDataLst>
          </p:nvPr>
        </p:nvPicPr>
        <p:blipFill>
          <a:blip r:embed="rId2"/>
          <a:srcRect t="7980"/>
          <a:stretch>
            <a:fillRect/>
          </a:stretch>
        </p:blipFill>
        <p:spPr>
          <a:xfrm>
            <a:off x="649605" y="2941320"/>
            <a:ext cx="10704195" cy="133096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986790" y="2025650"/>
            <a:ext cx="2651760" cy="5816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70025"/>
            <a:ext cx="10515600" cy="4236720"/>
          </a:xfrm>
        </p:spPr>
        <p:txBody>
          <a:bodyPr>
            <a:normAutofit fontScale="90000"/>
          </a:bodyPr>
          <a:p>
            <a:pPr algn="ctr"/>
            <a:r>
              <a:rPr lang="zh-CN" altLang="en-US"/>
              <a:t>SpQR: A Sparse-Quantized Representation for</a:t>
            </a:r>
            <a:br>
              <a:rPr lang="zh-CN" altLang="en-US"/>
            </a:br>
            <a:r>
              <a:rPr lang="zh-CN" altLang="en-US"/>
              <a:t>Near-Lossless LLM Weight Compression</a:t>
            </a:r>
            <a:br>
              <a:rPr lang="zh-CN" altLang="en-US"/>
            </a:br>
            <a:br>
              <a:rPr lang="zh-CN" altLang="en-US"/>
            </a:br>
            <a:r>
              <a:rPr lang="en-US" altLang="zh-CN" sz="4000"/>
              <a:t>Author: Tim Dettmers etc.</a:t>
            </a:r>
            <a:br>
              <a:rPr lang="en-US" altLang="zh-CN" sz="4000"/>
            </a:br>
            <a:br>
              <a:rPr lang="zh-CN" altLang="en-US"/>
            </a:br>
            <a:br>
              <a:rPr lang="zh-CN" altLang="en-US"/>
            </a:b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Residual connections</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236855" y="3302635"/>
            <a:ext cx="11245850" cy="69405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38200" y="2092325"/>
            <a:ext cx="2407285" cy="5111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Batch-norm</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454660" y="1542415"/>
            <a:ext cx="3739515" cy="151384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838200" y="3056255"/>
            <a:ext cx="7572375" cy="122682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083310" y="4593590"/>
            <a:ext cx="8953500" cy="10356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Motivation</a:t>
            </a:r>
            <a:endParaRPr lang="en-US" altLang="zh-CN"/>
          </a:p>
        </p:txBody>
      </p:sp>
      <p:sp>
        <p:nvSpPr>
          <p:cNvPr id="3" name="内容占位符 2"/>
          <p:cNvSpPr>
            <a:spLocks noGrp="1"/>
          </p:cNvSpPr>
          <p:nvPr>
            <p:ph idx="1"/>
          </p:nvPr>
        </p:nvSpPr>
        <p:spPr/>
        <p:txBody>
          <a:bodyPr/>
          <a:p>
            <a:r>
              <a:rPr lang="zh-CN" altLang="en-US"/>
              <a:t>最近</a:t>
            </a:r>
            <a:r>
              <a:rPr lang="en-US" altLang="zh-CN"/>
              <a:t>LLM</a:t>
            </a:r>
            <a:r>
              <a:rPr lang="zh-CN" altLang="en-US"/>
              <a:t>预训练的进展产生了许多功能十分强大的</a:t>
            </a:r>
            <a:r>
              <a:rPr lang="en-US" altLang="zh-CN"/>
              <a:t>LLMs</a:t>
            </a:r>
            <a:endParaRPr lang="zh-CN" altLang="en-US"/>
          </a:p>
          <a:p>
            <a:r>
              <a:rPr lang="zh-CN" altLang="en-US"/>
              <a:t>通过将</a:t>
            </a:r>
            <a:r>
              <a:rPr lang="en-US" altLang="zh-CN"/>
              <a:t>LLMs</a:t>
            </a:r>
            <a:r>
              <a:rPr lang="zh-CN" altLang="en-US"/>
              <a:t>的每个参数量化到</a:t>
            </a:r>
            <a:r>
              <a:rPr lang="en-US" altLang="zh-CN"/>
              <a:t>3-4bit</a:t>
            </a:r>
            <a:r>
              <a:rPr lang="zh-CN" altLang="en-US"/>
              <a:t>，以期让</a:t>
            </a:r>
            <a:r>
              <a:rPr lang="en-US" altLang="zh-CN"/>
              <a:t>LLM</a:t>
            </a:r>
            <a:r>
              <a:rPr lang="zh-CN" altLang="en-US"/>
              <a:t>能适应有内存限制的设备如手机、笔记本电脑等</a:t>
            </a:r>
            <a:endParaRPr lang="zh-CN" altLang="en-US"/>
          </a:p>
          <a:p>
            <a:r>
              <a:rPr lang="zh-CN" altLang="en-US"/>
              <a:t>将参数量化到</a:t>
            </a:r>
            <a:r>
              <a:rPr lang="en-US" altLang="zh-CN"/>
              <a:t>3-4bit</a:t>
            </a:r>
            <a:r>
              <a:rPr lang="zh-CN" altLang="en-US"/>
              <a:t>通常会导致精度损失</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Main work</a:t>
            </a:r>
            <a:endParaRPr lang="zh-CN" altLang="en-US"/>
          </a:p>
        </p:txBody>
      </p:sp>
      <p:sp>
        <p:nvSpPr>
          <p:cNvPr id="3" name="内容占位符 2"/>
          <p:cNvSpPr>
            <a:spLocks noGrp="1"/>
          </p:cNvSpPr>
          <p:nvPr>
            <p:ph idx="1"/>
          </p:nvPr>
        </p:nvSpPr>
        <p:spPr/>
        <p:txBody>
          <a:bodyPr/>
          <a:p>
            <a:r>
              <a:rPr lang="zh-CN" altLang="en-US"/>
              <a:t>提供了一种高效和准确的训练后压缩算法，以识别导致高误差的异常值权重</a:t>
            </a:r>
            <a:endParaRPr lang="zh-CN" altLang="en-US"/>
          </a:p>
          <a:p>
            <a:r>
              <a:rPr lang="zh-CN" altLang="en-US"/>
              <a:t>提出了一种将异常值压缩到相对于常规权值的更高位宽的格式</a:t>
            </a:r>
            <a:endParaRPr lang="zh-CN" altLang="en-US"/>
          </a:p>
          <a:p>
            <a:r>
              <a:rPr lang="zh-CN" altLang="en-US"/>
              <a:t>异常值以块为单位进行存储，对</a:t>
            </a:r>
            <a:r>
              <a:rPr lang="en-US" altLang="zh-CN"/>
              <a:t>GPU</a:t>
            </a:r>
            <a:r>
              <a:rPr lang="zh-CN" altLang="en-US"/>
              <a:t>核来说是高效的</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Quantizatioin sensitivity of LLM weights</a:t>
            </a:r>
            <a:endParaRPr lang="en-US" altLang="zh-CN"/>
          </a:p>
        </p:txBody>
      </p:sp>
      <p:sp>
        <p:nvSpPr>
          <p:cNvPr id="3" name="内容占位符 2"/>
          <p:cNvSpPr>
            <a:spLocks noGrp="1"/>
          </p:cNvSpPr>
          <p:nvPr>
            <p:ph idx="1"/>
          </p:nvPr>
        </p:nvSpPr>
        <p:spPr/>
        <p:txBody>
          <a:bodyPr/>
          <a:p>
            <a:r>
              <a:rPr lang="en-US" altLang="zh-CN"/>
              <a:t>Parameter sensivity under quantization</a:t>
            </a:r>
            <a:endParaRPr lang="en-US" altLang="zh-CN"/>
          </a:p>
          <a:p>
            <a:r>
              <a:rPr lang="en-US" altLang="zh-CN"/>
              <a:t>Exploring parameter sensitivity</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Parameter sensitivity under quantization</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不是所有的神经网络参数都是同等重要的。直观上看，不同参数带来的量化误差有差异，带来大的量化误差的参数，称其为量化敏感的。</a:t>
                </a:r>
                <a:endParaRPr lang="zh-CN" altLang="en-US"/>
              </a:p>
              <a:p>
                <a:r>
                  <a:rPr lang="zh-CN" altLang="en-US"/>
                  <a:t>使用一个小的标准数据集</a:t>
                </a:r>
                <a:r>
                  <a:rPr lang="en-US" altLang="zh-CN"/>
                  <a:t>X</a:t>
                </a:r>
                <a:r>
                  <a:rPr lang="zh-CN" altLang="en-US"/>
                  <a:t>来评估每一层参数的量化敏感性，记</a:t>
                </a:r>
                <a:r>
                  <a:rPr lang="en-US" altLang="zh-CN"/>
                  <a:t>w</a:t>
                </a:r>
                <a:r>
                  <a:rPr lang="en-US" altLang="zh-CN" baseline="-25000"/>
                  <a:t>ij</a:t>
                </a:r>
                <a:r>
                  <a:rPr lang="zh-CN" altLang="en-US"/>
                  <a:t>的敏感性是</a:t>
                </a:r>
                <a:r>
                  <a:rPr lang="en-US" altLang="zh-CN"/>
                  <a:t>s</a:t>
                </a:r>
                <a:r>
                  <a:rPr lang="en-US" altLang="zh-CN" baseline="-25000"/>
                  <a:t>ij</a:t>
                </a:r>
                <a:endParaRPr lang="en-US" altLang="zh-CN" baseline="-25000"/>
              </a:p>
              <a:p>
                <a:pPr marL="0" indent="0">
                  <a:buNone/>
                </a:pPr>
                <a14:m>
                  <m:oMathPara xmlns:m="http://schemas.openxmlformats.org/officeDocument/2006/math">
                    <m:oMathParaPr>
                      <m:jc m:val="centerGroup"/>
                    </m:oMathParaPr>
                    <m:oMath xmlns:m="http://schemas.openxmlformats.org/officeDocument/2006/math">
                      <m:sSub>
                        <m:sSubPr>
                          <m:ctrlPr>
                            <a:rPr lang="en-US" altLang="zh-CN" i="1" baseline="-25000">
                              <a:latin typeface="Cambria Math" panose="02040503050406030204" charset="0"/>
                              <a:cs typeface="Cambria Math" panose="02040503050406030204" charset="0"/>
                            </a:rPr>
                          </m:ctrlPr>
                        </m:sSubPr>
                        <m:e>
                          <m:r>
                            <a:rPr lang="en-US" altLang="zh-CN" i="1" baseline="-25000">
                              <a:latin typeface="Cambria Math" panose="02040503050406030204" charset="0"/>
                              <a:cs typeface="Cambria Math" panose="02040503050406030204" charset="0"/>
                            </a:rPr>
                            <m:t>𝑠</m:t>
                          </m:r>
                        </m:e>
                        <m:sub>
                          <m:r>
                            <a:rPr lang="en-US" altLang="zh-CN" i="1" baseline="-25000">
                              <a:latin typeface="Cambria Math" panose="02040503050406030204" charset="0"/>
                              <a:cs typeface="Cambria Math" panose="02040503050406030204" charset="0"/>
                            </a:rPr>
                            <m:t>𝑖𝑗</m:t>
                          </m:r>
                        </m:sub>
                      </m:sSub>
                      <m:r>
                        <a:rPr lang="en-US" altLang="zh-CN" i="1" baseline="-25000">
                          <a:latin typeface="Cambria Math" panose="02040503050406030204" charset="0"/>
                          <a:cs typeface="Cambria Math" panose="02040503050406030204" charset="0"/>
                        </a:rPr>
                        <m:t>=</m:t>
                      </m:r>
                      <m:f>
                        <m:fPr>
                          <m:ctrlPr>
                            <a:rPr lang="en-US" altLang="zh-CN" i="1" baseline="-25000">
                              <a:latin typeface="Cambria Math" panose="02040503050406030204" charset="0"/>
                              <a:cs typeface="Cambria Math" panose="02040503050406030204" charset="0"/>
                            </a:rPr>
                          </m:ctrlPr>
                        </m:fPr>
                        <m:num>
                          <m:sSup>
                            <m:sSupPr>
                              <m:ctrlPr>
                                <a:rPr lang="en-US" altLang="zh-CN" i="1" baseline="-25000">
                                  <a:latin typeface="Cambria Math" panose="02040503050406030204" charset="0"/>
                                  <a:cs typeface="Cambria Math" panose="02040503050406030204" charset="0"/>
                                </a:rPr>
                              </m:ctrlPr>
                            </m:sSupPr>
                            <m:e>
                              <m:r>
                                <a:rPr lang="en-US" altLang="zh-CN" i="1" baseline="-25000">
                                  <a:latin typeface="Cambria Math" panose="02040503050406030204" charset="0"/>
                                  <a:cs typeface="Cambria Math" panose="02040503050406030204" charset="0"/>
                                </a:rPr>
                                <m:t>(</m:t>
                              </m:r>
                              <m:sSub>
                                <m:sSubPr>
                                  <m:ctrlPr>
                                    <a:rPr lang="en-US" altLang="zh-CN" i="1" baseline="-25000">
                                      <a:latin typeface="Cambria Math" panose="02040503050406030204" charset="0"/>
                                      <a:cs typeface="Cambria Math" panose="02040503050406030204" charset="0"/>
                                    </a:rPr>
                                  </m:ctrlPr>
                                </m:sSubPr>
                                <m:e>
                                  <m:r>
                                    <a:rPr lang="en-US" altLang="zh-CN" i="1" baseline="-25000">
                                      <a:latin typeface="Cambria Math" panose="02040503050406030204" charset="0"/>
                                      <a:cs typeface="Cambria Math" panose="02040503050406030204" charset="0"/>
                                    </a:rPr>
                                    <m:t>𝑤</m:t>
                                  </m:r>
                                </m:e>
                                <m:sub>
                                  <m:r>
                                    <a:rPr lang="en-US" altLang="zh-CN" i="1" baseline="-25000">
                                      <a:latin typeface="Cambria Math" panose="02040503050406030204" charset="0"/>
                                      <a:cs typeface="Cambria Math" panose="02040503050406030204" charset="0"/>
                                    </a:rPr>
                                    <m:t>𝑖𝑗</m:t>
                                  </m:r>
                                </m:sub>
                              </m:sSub>
                              <m:r>
                                <a:rPr lang="en-US" altLang="zh-CN" i="1" baseline="-25000">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𝑞𝑢𝑎𝑛𝑡</m:t>
                              </m:r>
                              <m:r>
                                <a:rPr lang="en-US" altLang="zh-CN" i="1" baseline="-25000">
                                  <a:latin typeface="Cambria Math" panose="02040503050406030204" charset="0"/>
                                  <a:cs typeface="Cambria Math" panose="02040503050406030204" charset="0"/>
                                </a:rPr>
                                <m:t>(</m:t>
                              </m:r>
                              <m:sSub>
                                <m:sSubPr>
                                  <m:ctrlPr>
                                    <a:rPr lang="en-US" altLang="zh-CN" i="1" baseline="-25000">
                                      <a:latin typeface="Cambria Math" panose="02040503050406030204" charset="0"/>
                                      <a:cs typeface="Cambria Math" panose="02040503050406030204" charset="0"/>
                                    </a:rPr>
                                  </m:ctrlPr>
                                </m:sSubPr>
                                <m:e>
                                  <m:r>
                                    <a:rPr lang="en-US" altLang="zh-CN" i="1" baseline="-25000">
                                      <a:latin typeface="Cambria Math" panose="02040503050406030204" charset="0"/>
                                      <a:cs typeface="Cambria Math" panose="02040503050406030204" charset="0"/>
                                    </a:rPr>
                                    <m:t>𝑤</m:t>
                                  </m:r>
                                </m:e>
                                <m:sub>
                                  <m:r>
                                    <a:rPr lang="en-US" altLang="zh-CN" i="1" baseline="-25000">
                                      <a:latin typeface="Cambria Math" panose="02040503050406030204" charset="0"/>
                                      <a:cs typeface="Cambria Math" panose="02040503050406030204" charset="0"/>
                                    </a:rPr>
                                    <m:t>𝑖𝑗</m:t>
                                  </m:r>
                                </m:sub>
                              </m:sSub>
                              <m:r>
                                <a:rPr lang="en-US" altLang="zh-CN" i="1" baseline="-25000">
                                  <a:latin typeface="Cambria Math" panose="02040503050406030204" charset="0"/>
                                  <a:cs typeface="Cambria Math" panose="02040503050406030204" charset="0"/>
                                </a:rPr>
                                <m:t>))</m:t>
                              </m:r>
                            </m:e>
                            <m:sup>
                              <m:r>
                                <a:rPr lang="en-US" altLang="zh-CN" i="1" baseline="-25000">
                                  <a:latin typeface="Cambria Math" panose="02040503050406030204" charset="0"/>
                                  <a:cs typeface="Cambria Math" panose="02040503050406030204" charset="0"/>
                                </a:rPr>
                                <m:t>2</m:t>
                              </m:r>
                            </m:sup>
                          </m:sSup>
                        </m:num>
                        <m:den>
                          <m:r>
                            <a:rPr lang="en-US" altLang="zh-CN" i="1" baseline="-25000">
                              <a:latin typeface="Cambria Math" panose="02040503050406030204" charset="0"/>
                              <a:cs typeface="Cambria Math" panose="02040503050406030204" charset="0"/>
                            </a:rPr>
                            <m:t>2</m:t>
                          </m:r>
                          <m:sSup>
                            <m:sSupPr>
                              <m:ctrlPr>
                                <a:rPr lang="en-US" altLang="zh-CN" i="1" baseline="-25000">
                                  <a:latin typeface="Cambria Math" panose="02040503050406030204" charset="0"/>
                                  <a:cs typeface="Cambria Math" panose="02040503050406030204" charset="0"/>
                                </a:rPr>
                              </m:ctrlPr>
                            </m:sSupPr>
                            <m:e>
                              <m:r>
                                <a:rPr lang="en-US" altLang="zh-CN" i="1" baseline="-25000">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𝑋</m:t>
                              </m:r>
                              <m:sSup>
                                <m:sSupPr>
                                  <m:ctrlPr>
                                    <a:rPr lang="en-US" altLang="zh-CN" i="1" baseline="-25000">
                                      <a:latin typeface="Cambria Math" panose="02040503050406030204" charset="0"/>
                                      <a:cs typeface="Cambria Math" panose="02040503050406030204" charset="0"/>
                                    </a:rPr>
                                  </m:ctrlPr>
                                </m:sSupPr>
                                <m:e>
                                  <m:r>
                                    <a:rPr lang="en-US" altLang="zh-CN" i="1" baseline="-25000">
                                      <a:latin typeface="Cambria Math" panose="02040503050406030204" charset="0"/>
                                      <a:cs typeface="Cambria Math" panose="02040503050406030204" charset="0"/>
                                    </a:rPr>
                                    <m:t>𝑋</m:t>
                                  </m:r>
                                </m:e>
                                <m:sup>
                                  <m:r>
                                    <a:rPr lang="en-US" altLang="zh-CN" i="1" baseline="-25000">
                                      <a:latin typeface="Cambria Math" panose="02040503050406030204" charset="0"/>
                                      <a:cs typeface="Cambria Math" panose="02040503050406030204" charset="0"/>
                                    </a:rPr>
                                    <m:t>𝑇</m:t>
                                  </m:r>
                                </m:sup>
                              </m:sSup>
                              <m:r>
                                <a:rPr lang="en-US" altLang="zh-CN" i="1" baseline="-25000">
                                  <a:latin typeface="Cambria Math" panose="02040503050406030204" charset="0"/>
                                  <a:cs typeface="Cambria Math" panose="02040503050406030204" charset="0"/>
                                </a:rPr>
                                <m:t>)</m:t>
                              </m:r>
                            </m:e>
                            <m:sup>
                              <m:r>
                                <a:rPr lang="en-US" altLang="zh-CN" i="1" baseline="-25000">
                                  <a:latin typeface="Cambria Math" panose="02040503050406030204" charset="0"/>
                                  <a:cs typeface="Cambria Math" panose="02040503050406030204" charset="0"/>
                                </a:rPr>
                                <m:t>−</m:t>
                              </m:r>
                              <m:r>
                                <a:rPr lang="en-US" altLang="zh-CN" i="1" baseline="-25000">
                                  <a:latin typeface="Cambria Math" panose="02040503050406030204" charset="0"/>
                                  <a:cs typeface="Cambria Math" panose="02040503050406030204" charset="0"/>
                                </a:rPr>
                                <m:t>1</m:t>
                              </m:r>
                            </m:sup>
                          </m:sSup>
                        </m:den>
                      </m:f>
                    </m:oMath>
                  </m:oMathPara>
                </a14:m>
                <a:endParaRPr lang="en-US" altLang="zh-CN" i="1" baseline="-25000">
                  <a:latin typeface="Cambria Math" panose="02040503050406030204" charset="0"/>
                  <a:cs typeface="Cambria Math" panose="02040503050406030204" charset="0"/>
                </a:endParaRPr>
              </a:p>
              <a:p>
                <a:pPr marL="0" lvl="0" indent="0">
                  <a:buFont typeface="Arial" panose="020B0604020202020204" pitchFamily="34" charset="0"/>
                  <a:buNone/>
                </a:pPr>
                <a:r>
                  <a:rPr lang="zh-CN">
                    <a:sym typeface="+mn-ea"/>
                  </a:rPr>
                  <a:t>设置一个阈值</a:t>
                </a:r>
                <a:r>
                  <a:rPr lang="en-US" altLang="zh-CN">
                    <a:sym typeface="+mn-ea"/>
                  </a:rPr>
                  <a:t>τ</a:t>
                </a:r>
                <a:r>
                  <a:rPr lang="zh-CN" altLang="en-US">
                    <a:sym typeface="+mn-ea"/>
                  </a:rPr>
                  <a:t>，若</a:t>
                </a:r>
                <a:r>
                  <a:rPr lang="en-US" altLang="zh-CN">
                    <a:sym typeface="+mn-ea"/>
                  </a:rPr>
                  <a:t>s</a:t>
                </a:r>
                <a:r>
                  <a:rPr lang="en-US" altLang="zh-CN" baseline="-25000">
                    <a:sym typeface="+mn-ea"/>
                  </a:rPr>
                  <a:t>ij</a:t>
                </a:r>
                <a:r>
                  <a:rPr lang="en-US" altLang="zh-CN">
                    <a:sym typeface="+mn-ea"/>
                  </a:rPr>
                  <a:t>&gt;τ</a:t>
                </a:r>
                <a:r>
                  <a:rPr lang="zh-CN" altLang="en-US">
                    <a:sym typeface="+mn-ea"/>
                  </a:rPr>
                  <a:t>，则把</a:t>
                </a:r>
                <a:r>
                  <a:rPr lang="en-US" altLang="zh-CN">
                    <a:sym typeface="+mn-ea"/>
                  </a:rPr>
                  <a:t>w</a:t>
                </a:r>
                <a:r>
                  <a:rPr lang="en-US" altLang="zh-CN" baseline="-25000">
                    <a:sym typeface="+mn-ea"/>
                  </a:rPr>
                  <a:t>ij</a:t>
                </a:r>
                <a:r>
                  <a:rPr lang="zh-CN" altLang="en-US">
                    <a:sym typeface="+mn-ea"/>
                  </a:rPr>
                  <a:t>视为量化敏感的。</a:t>
                </a:r>
                <a:endParaRPr lang="zh-CN" altLang="en-US">
                  <a:solidFill>
                    <a:schemeClr val="tx1"/>
                  </a:solidFill>
                  <a:latin typeface="微软雅黑" panose="020B0503020204020204" charset="-122"/>
                  <a:ea typeface="微软雅黑" panose="020B0503020204020204" charset="-122"/>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67" b="7"/>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Exploring parameter sensitivity</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918845" y="1543050"/>
            <a:ext cx="10435590" cy="4497070"/>
          </a:xfrm>
          <a:prstGeom prst="rect">
            <a:avLst/>
          </a:prstGeom>
        </p:spPr>
      </p:pic>
      <p:sp>
        <p:nvSpPr>
          <p:cNvPr id="5" name="矩形 4"/>
          <p:cNvSpPr/>
          <p:nvPr/>
        </p:nvSpPr>
        <p:spPr>
          <a:xfrm>
            <a:off x="8406765" y="1935480"/>
            <a:ext cx="2574925" cy="3581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3"/>
            </p:custDataLst>
          </p:nvPr>
        </p:nvSpPr>
        <p:spPr>
          <a:xfrm>
            <a:off x="5704205" y="1935480"/>
            <a:ext cx="2230755" cy="3581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4"/>
            </p:custDataLst>
          </p:nvPr>
        </p:nvSpPr>
        <p:spPr>
          <a:xfrm>
            <a:off x="8506460" y="3773805"/>
            <a:ext cx="2475865" cy="3581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5"/>
            </p:custDataLst>
          </p:nvPr>
        </p:nvSpPr>
        <p:spPr>
          <a:xfrm>
            <a:off x="5803265" y="3773805"/>
            <a:ext cx="1951355" cy="35814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Workflow of SpRQ</a:t>
            </a:r>
            <a:endParaRPr lang="en-US" altLang="zh-CN"/>
          </a:p>
        </p:txBody>
      </p:sp>
      <p:pic>
        <p:nvPicPr>
          <p:cNvPr id="4" name="图片 3"/>
          <p:cNvPicPr>
            <a:picLocks noChangeAspect="1"/>
          </p:cNvPicPr>
          <p:nvPr>
            <p:custDataLst>
              <p:tags r:id="rId1"/>
            </p:custDataLst>
          </p:nvPr>
        </p:nvPicPr>
        <p:blipFill>
          <a:blip r:embed="rId2"/>
          <a:srcRect t="1752"/>
          <a:stretch>
            <a:fillRect/>
          </a:stretch>
        </p:blipFill>
        <p:spPr>
          <a:xfrm>
            <a:off x="988695" y="1489075"/>
            <a:ext cx="4025900" cy="4273550"/>
          </a:xfrm>
          <a:prstGeom prst="rect">
            <a:avLst/>
          </a:prstGeom>
        </p:spPr>
      </p:pic>
      <p:sp>
        <p:nvSpPr>
          <p:cNvPr id="5" name="文本框 4"/>
          <p:cNvSpPr txBox="1"/>
          <p:nvPr/>
        </p:nvSpPr>
        <p:spPr>
          <a:xfrm>
            <a:off x="6732905" y="1266190"/>
            <a:ext cx="5033645" cy="4325620"/>
          </a:xfrm>
          <a:prstGeom prst="rect">
            <a:avLst/>
          </a:prstGeom>
          <a:noFill/>
        </p:spPr>
        <p:txBody>
          <a:bodyPr wrap="square" rtlCol="0">
            <a:noAutofit/>
          </a:bodyPr>
          <a:p>
            <a:r>
              <a:rPr lang="en-US" altLang="zh-CN" sz="2400"/>
              <a:t>1. </a:t>
            </a:r>
            <a:r>
              <a:rPr lang="zh-CN" altLang="en-US" sz="2400"/>
              <a:t>分组计算权重的敏感值并找出量化敏感的权重</a:t>
            </a:r>
            <a:endParaRPr lang="zh-CN" altLang="en-US" sz="2400"/>
          </a:p>
          <a:p>
            <a:pPr marL="0" lvl="0" indent="0">
              <a:buNone/>
            </a:pPr>
            <a:r>
              <a:rPr lang="en-US" altLang="zh-CN" sz="2400">
                <a:solidFill>
                  <a:schemeClr val="tx1"/>
                </a:solidFill>
              </a:rPr>
              <a:t>2. </a:t>
            </a:r>
            <a:r>
              <a:rPr lang="zh-CN" altLang="en-US" sz="2400">
                <a:solidFill>
                  <a:schemeClr val="tx1"/>
                </a:solidFill>
              </a:rPr>
              <a:t>计算用于非对称量化所需的缩放因子以及</a:t>
            </a:r>
            <a:r>
              <a:rPr lang="en-US" altLang="zh-CN" sz="2400">
                <a:solidFill>
                  <a:schemeClr val="tx1"/>
                </a:solidFill>
              </a:rPr>
              <a:t>0</a:t>
            </a:r>
            <a:r>
              <a:rPr lang="zh-CN" altLang="en-US" sz="2400">
                <a:solidFill>
                  <a:schemeClr val="tx1"/>
                </a:solidFill>
              </a:rPr>
              <a:t>点</a:t>
            </a:r>
            <a:endParaRPr lang="zh-CN" altLang="en-US" sz="2400">
              <a:solidFill>
                <a:schemeClr val="tx1"/>
              </a:solidFill>
            </a:endParaRPr>
          </a:p>
          <a:p>
            <a:pPr marL="0" lvl="0" indent="0">
              <a:buNone/>
            </a:pPr>
            <a:r>
              <a:rPr lang="en-US" altLang="zh-CN" sz="2400">
                <a:solidFill>
                  <a:schemeClr val="tx1"/>
                </a:solidFill>
              </a:rPr>
              <a:t>3. </a:t>
            </a:r>
            <a:r>
              <a:rPr lang="zh-CN" altLang="en-US" sz="2400">
                <a:solidFill>
                  <a:schemeClr val="tx1"/>
                </a:solidFill>
              </a:rPr>
              <a:t>将缩放因子以及</a:t>
            </a:r>
            <a:r>
              <a:rPr lang="en-US" altLang="zh-CN" sz="2400">
                <a:solidFill>
                  <a:schemeClr val="tx1"/>
                </a:solidFill>
              </a:rPr>
              <a:t>0</a:t>
            </a:r>
            <a:r>
              <a:rPr lang="zh-CN" altLang="en-US" sz="2400">
                <a:solidFill>
                  <a:schemeClr val="tx1"/>
                </a:solidFill>
              </a:rPr>
              <a:t>点进行二次量化</a:t>
            </a:r>
            <a:endParaRPr lang="zh-CN" altLang="en-US" sz="2400">
              <a:solidFill>
                <a:schemeClr val="tx1"/>
              </a:solidFill>
            </a:endParaRPr>
          </a:p>
          <a:p>
            <a:pPr marL="0" lvl="0" indent="0">
              <a:buNone/>
            </a:pPr>
            <a:r>
              <a:rPr lang="en-US" altLang="zh-CN" sz="2400">
                <a:solidFill>
                  <a:schemeClr val="tx1"/>
                </a:solidFill>
              </a:rPr>
              <a:t>4. </a:t>
            </a:r>
            <a:r>
              <a:rPr lang="zh-CN" altLang="en-US" sz="2400">
                <a:solidFill>
                  <a:schemeClr val="tx1"/>
                </a:solidFill>
              </a:rPr>
              <a:t>利用得到的缩放因子及</a:t>
            </a:r>
            <a:r>
              <a:rPr lang="en-US" altLang="zh-CN" sz="2400">
                <a:solidFill>
                  <a:schemeClr val="tx1"/>
                </a:solidFill>
              </a:rPr>
              <a:t>0</a:t>
            </a:r>
            <a:r>
              <a:rPr lang="zh-CN" altLang="en-US" sz="2400">
                <a:solidFill>
                  <a:schemeClr val="tx1"/>
                </a:solidFill>
              </a:rPr>
              <a:t>点，以列为单位对该小组的权重依次进行量化，并利用黑塞矩阵进行量化误差的补偿。</a:t>
            </a:r>
            <a:endParaRPr lang="zh-CN" altLang="en-US" sz="2400">
              <a:solidFill>
                <a:schemeClr val="tx1"/>
              </a:solidFill>
            </a:endParaRPr>
          </a:p>
          <a:p>
            <a:pPr marL="0" lvl="0" indent="0">
              <a:buNone/>
            </a:pPr>
            <a:r>
              <a:rPr lang="en-US" altLang="zh-CN" sz="2400">
                <a:solidFill>
                  <a:schemeClr val="tx1"/>
                </a:solidFill>
              </a:rPr>
              <a:t>5. </a:t>
            </a:r>
            <a:r>
              <a:rPr lang="zh-CN" altLang="en-US" sz="2400">
                <a:solidFill>
                  <a:schemeClr val="tx1"/>
                </a:solidFill>
              </a:rPr>
              <a:t>最后的到量化后的矩阵</a:t>
            </a:r>
            <a:r>
              <a:rPr lang="en-US" altLang="zh-CN" sz="2400">
                <a:solidFill>
                  <a:schemeClr val="tx1"/>
                </a:solidFill>
              </a:rPr>
              <a:t>Q</a:t>
            </a:r>
            <a:r>
              <a:rPr lang="zh-CN" altLang="en-US" sz="2400">
                <a:solidFill>
                  <a:schemeClr val="tx1"/>
                </a:solidFill>
              </a:rPr>
              <a:t>，一次量化的缩放因子</a:t>
            </a:r>
            <a:r>
              <a:rPr lang="en-US" altLang="zh-CN" sz="2400">
                <a:solidFill>
                  <a:schemeClr val="tx1"/>
                </a:solidFill>
              </a:rPr>
              <a:t>S</a:t>
            </a:r>
            <a:r>
              <a:rPr lang="en-US" altLang="zh-CN" sz="2400" baseline="-25000">
                <a:solidFill>
                  <a:schemeClr val="tx1"/>
                </a:solidFill>
              </a:rPr>
              <a:t>q</a:t>
            </a:r>
            <a:r>
              <a:rPr lang="zh-CN" altLang="en-US" sz="2400">
                <a:solidFill>
                  <a:schemeClr val="tx1"/>
                </a:solidFill>
              </a:rPr>
              <a:t>和零点</a:t>
            </a:r>
            <a:r>
              <a:rPr lang="en-US" altLang="zh-CN" sz="2400">
                <a:solidFill>
                  <a:schemeClr val="tx1"/>
                </a:solidFill>
              </a:rPr>
              <a:t>Z</a:t>
            </a:r>
            <a:r>
              <a:rPr lang="en-US" altLang="zh-CN" sz="2400" baseline="-25000">
                <a:solidFill>
                  <a:schemeClr val="tx1"/>
                </a:solidFill>
              </a:rPr>
              <a:t>q</a:t>
            </a:r>
            <a:r>
              <a:rPr lang="zh-CN" altLang="en-US" sz="2400">
                <a:solidFill>
                  <a:schemeClr val="tx1"/>
                </a:solidFill>
              </a:rPr>
              <a:t>，以及用来量化缩放因子和零点的缩放因子</a:t>
            </a:r>
            <a:r>
              <a:rPr lang="en-US" altLang="zh-CN" sz="2400">
                <a:solidFill>
                  <a:schemeClr val="tx1"/>
                </a:solidFill>
              </a:rPr>
              <a:t>S</a:t>
            </a:r>
            <a:r>
              <a:rPr lang="en-US" altLang="zh-CN" sz="2400" baseline="-25000">
                <a:solidFill>
                  <a:schemeClr val="tx1"/>
                </a:solidFill>
              </a:rPr>
              <a:t>s</a:t>
            </a:r>
            <a:r>
              <a:rPr lang="zh-CN" altLang="en-US" sz="2400">
                <a:solidFill>
                  <a:schemeClr val="tx1"/>
                </a:solidFill>
              </a:rPr>
              <a:t>、</a:t>
            </a:r>
            <a:r>
              <a:rPr lang="en-US" altLang="zh-CN" sz="2400">
                <a:solidFill>
                  <a:schemeClr val="tx1"/>
                </a:solidFill>
              </a:rPr>
              <a:t>S</a:t>
            </a:r>
            <a:r>
              <a:rPr lang="en-US" altLang="zh-CN" sz="2400" baseline="-25000">
                <a:solidFill>
                  <a:schemeClr val="tx1"/>
                </a:solidFill>
              </a:rPr>
              <a:t>z</a:t>
            </a:r>
            <a:r>
              <a:rPr lang="zh-CN" altLang="en-US" sz="2400">
                <a:solidFill>
                  <a:schemeClr val="tx1"/>
                </a:solidFill>
              </a:rPr>
              <a:t>和零点</a:t>
            </a:r>
            <a:r>
              <a:rPr lang="en-US" altLang="zh-CN" sz="2400">
                <a:solidFill>
                  <a:schemeClr val="tx1"/>
                </a:solidFill>
              </a:rPr>
              <a:t>Z</a:t>
            </a:r>
            <a:r>
              <a:rPr lang="en-US" altLang="zh-CN" sz="2400" baseline="-25000">
                <a:solidFill>
                  <a:schemeClr val="tx1"/>
                </a:solidFill>
              </a:rPr>
              <a:t>s</a:t>
            </a:r>
            <a:r>
              <a:rPr lang="zh-CN" altLang="en-US" sz="2400">
                <a:solidFill>
                  <a:schemeClr val="tx1"/>
                </a:solidFill>
              </a:rPr>
              <a:t>、</a:t>
            </a:r>
            <a:r>
              <a:rPr lang="en-US" altLang="zh-CN" sz="2400">
                <a:solidFill>
                  <a:schemeClr val="tx1"/>
                </a:solidFill>
              </a:rPr>
              <a:t>Z</a:t>
            </a:r>
            <a:r>
              <a:rPr lang="en-US" altLang="zh-CN" sz="2400" baseline="-25000">
                <a:solidFill>
                  <a:schemeClr val="tx1"/>
                </a:solidFill>
              </a:rPr>
              <a:t>z</a:t>
            </a:r>
            <a:endParaRPr lang="en-US" altLang="zh-CN" sz="2400" baseline="-25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Storing quantized groups</a:t>
            </a:r>
            <a:endParaRPr lang="en-US" altLang="zh-CN"/>
          </a:p>
        </p:txBody>
      </p:sp>
      <p:sp>
        <p:nvSpPr>
          <p:cNvPr id="3" name="内容占位符 2"/>
          <p:cNvSpPr>
            <a:spLocks noGrp="1"/>
          </p:cNvSpPr>
          <p:nvPr>
            <p:ph idx="1"/>
          </p:nvPr>
        </p:nvSpPr>
        <p:spPr/>
        <p:txBody>
          <a:bodyPr/>
          <a:p>
            <a:r>
              <a:rPr lang="en-US" altLang="zh-CN"/>
              <a:t>b</a:t>
            </a:r>
            <a:r>
              <a:rPr lang="en-US" altLang="zh-CN" baseline="-25000"/>
              <a:t>w</a:t>
            </a:r>
            <a:r>
              <a:rPr lang="en-US" altLang="zh-CN"/>
              <a:t>-bit</a:t>
            </a:r>
            <a:r>
              <a:rPr lang="zh-CN" altLang="en-US"/>
              <a:t>存单个权重</a:t>
            </a:r>
            <a:endParaRPr lang="zh-CN" altLang="en-US"/>
          </a:p>
          <a:p>
            <a:r>
              <a:rPr lang="en-US" altLang="zh-CN"/>
              <a:t>b</a:t>
            </a:r>
            <a:r>
              <a:rPr lang="en-US" altLang="zh-CN" baseline="-25000"/>
              <a:t>q</a:t>
            </a:r>
            <a:r>
              <a:rPr lang="en-US" altLang="zh-CN"/>
              <a:t>-bit</a:t>
            </a:r>
            <a:r>
              <a:rPr lang="zh-CN" altLang="en-US"/>
              <a:t>存每个组的缩放因子和零点</a:t>
            </a:r>
            <a:endParaRPr lang="zh-CN" altLang="en-US"/>
          </a:p>
          <a:p>
            <a:r>
              <a:rPr lang="en-US" altLang="zh-CN"/>
              <a:t>16-bit</a:t>
            </a:r>
            <a:r>
              <a:rPr lang="zh-CN" altLang="en-US"/>
              <a:t>存每个组的缩放因子和零点量化后的缩放因子和零点</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commondata" val="eyJoZGlkIjoiNWQ1OTRlNjU1YzM5ZGFlZTQ2YWUwNzc4MzdiZGQyZW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1999</Words>
  <Application>WPS 演示</Application>
  <PresentationFormat>宽屏</PresentationFormat>
  <Paragraphs>102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Cambria Math</vt:lpstr>
      <vt:lpstr>微软雅黑</vt:lpstr>
      <vt:lpstr>Calibri</vt:lpstr>
      <vt:lpstr>Arial Unicode MS</vt:lpstr>
      <vt:lpstr>WPS</vt:lpstr>
      <vt:lpstr>部分量化方法介绍</vt:lpstr>
      <vt:lpstr>SpQR: A Sparse-Quantized Representation for Near-Lossless LLM Weight Compression  Author: Tim Dettmers etc.   </vt:lpstr>
      <vt:lpstr>Motivation</vt:lpstr>
      <vt:lpstr>Main work</vt:lpstr>
      <vt:lpstr>Quantizatioin sensitivity of LLM weights</vt:lpstr>
      <vt:lpstr>Parameter sensitivity under quantization</vt:lpstr>
      <vt:lpstr>Exploring parameter sensitivity</vt:lpstr>
      <vt:lpstr>Workflow of SpRQ</vt:lpstr>
      <vt:lpstr>Storing quantized groups</vt:lpstr>
      <vt:lpstr>Storing outliers</vt:lpstr>
      <vt:lpstr>Is Integer Arithmetic Enough for Deep Learning Training?  Author: Alireza Ghaffari etc.</vt:lpstr>
      <vt:lpstr>Motivation</vt:lpstr>
      <vt:lpstr>Main work</vt:lpstr>
      <vt:lpstr>Integer algorithm</vt:lpstr>
      <vt:lpstr>Linear fixed-point mapping</vt:lpstr>
      <vt:lpstr>Non-linear inverse mapping</vt:lpstr>
      <vt:lpstr>Integer Layer computations</vt:lpstr>
      <vt:lpstr>Understanding the representation mapping</vt:lpstr>
      <vt:lpstr>Linear and convolutional layers</vt:lpstr>
      <vt:lpstr>Residual connections</vt:lpstr>
      <vt:lpstr>Batch-norm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何俊</dc:creator>
  <cp:lastModifiedBy>何俊</cp:lastModifiedBy>
  <cp:revision>9</cp:revision>
  <dcterms:created xsi:type="dcterms:W3CDTF">2023-10-20T03:23:00Z</dcterms:created>
  <dcterms:modified xsi:type="dcterms:W3CDTF">2023-10-20T16:19:09Z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0C1AE192C20443458392B37405AF5CAC_12</vt:lpwstr>
  </property>
  <property fmtid="{D5CDD505-2E9C-101B-9397-08002B2CF9AE}" pid="3" name="KSOProductBuildVer">
    <vt:lpwstr>2052-12.1.0.15712</vt:lpwstr>
  </property>
</Properties>
</file>