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notesMasterIdLst>
    <p:notesMasterId r:id="rId18"/>
  </p:notesMasterIdLst>
  <p:sldIdLst>
    <p:sldId id="256" r:id="rId2"/>
    <p:sldId id="257" r:id="rId3"/>
    <p:sldId id="271" r:id="rId4"/>
    <p:sldId id="284" r:id="rId5"/>
    <p:sldId id="285" r:id="rId6"/>
    <p:sldId id="286" r:id="rId7"/>
    <p:sldId id="287" r:id="rId8"/>
    <p:sldId id="282" r:id="rId9"/>
    <p:sldId id="288" r:id="rId10"/>
    <p:sldId id="289" r:id="rId11"/>
    <p:sldId id="283" r:id="rId12"/>
    <p:sldId id="279" r:id="rId13"/>
    <p:sldId id="290" r:id="rId14"/>
    <p:sldId id="291" r:id="rId15"/>
    <p:sldId id="292"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目录" id="{9B02C463-1282-4CE3-88B7-13D1C159CB2A}">
          <p14:sldIdLst>
            <p14:sldId id="256"/>
            <p14:sldId id="257"/>
          </p14:sldIdLst>
        </p14:section>
        <p14:section name="QLoRA" id="{7EF19D81-AF5F-4182-8B39-944571055832}">
          <p14:sldIdLst>
            <p14:sldId id="271"/>
            <p14:sldId id="284"/>
            <p14:sldId id="285"/>
            <p14:sldId id="286"/>
            <p14:sldId id="287"/>
          </p14:sldIdLst>
        </p14:section>
        <p14:section name="SmoothQuant" id="{50A69346-1459-4B33-80FF-213688D948FB}">
          <p14:sldIdLst>
            <p14:sldId id="282"/>
            <p14:sldId id="288"/>
            <p14:sldId id="289"/>
          </p14:sldIdLst>
        </p14:section>
        <p14:section name="AWQ" id="{629FDB14-0C2B-47C4-B6EE-558AA3788669}">
          <p14:sldIdLst>
            <p14:sldId id="283"/>
            <p14:sldId id="279"/>
            <p14:sldId id="290"/>
            <p14:sldId id="291"/>
            <p14:sldId id="292"/>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68" autoAdjust="0"/>
    <p:restoredTop sz="84030" autoAdjust="0"/>
  </p:normalViewPr>
  <p:slideViewPr>
    <p:cSldViewPr snapToGrid="0">
      <p:cViewPr varScale="1">
        <p:scale>
          <a:sx n="94" d="100"/>
          <a:sy n="94" d="100"/>
        </p:scale>
        <p:origin x="524" y="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CA583-2A44-4B4F-9F5F-6CAD8AA76DB3}" type="datetimeFigureOut">
              <a:rPr lang="zh-CN" altLang="en-US" smtClean="0"/>
              <a:t>2023/10/21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249F9-E7ED-4D75-8FFC-D137F6BDF635}" type="slidenum">
              <a:rPr lang="zh-CN" altLang="en-US" smtClean="0"/>
              <a:t>‹#›</a:t>
            </a:fld>
            <a:endParaRPr lang="zh-CN" altLang="en-US"/>
          </a:p>
        </p:txBody>
      </p:sp>
    </p:spTree>
    <p:extLst>
      <p:ext uri="{BB962C8B-B14F-4D97-AF65-F5344CB8AC3E}">
        <p14:creationId xmlns:p14="http://schemas.microsoft.com/office/powerpoint/2010/main" val="38541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latin typeface="黑体" panose="02010609060101010101" pitchFamily="49" charset="-122"/>
                <a:ea typeface="黑体" panose="02010609060101010101" pitchFamily="49" charset="-122"/>
              </a:rPr>
              <a:t>基于权重易于量化而激活则不易量化的事实，</a:t>
            </a:r>
            <a:r>
              <a:rPr lang="en-US" altLang="zh-CN" sz="1800" dirty="0" err="1">
                <a:latin typeface="黑体" panose="02010609060101010101" pitchFamily="49" charset="-122"/>
                <a:ea typeface="黑体" panose="02010609060101010101" pitchFamily="49" charset="-122"/>
              </a:rPr>
              <a:t>SmoothQuant</a:t>
            </a:r>
            <a:r>
              <a:rPr lang="zh-CN" altLang="en-US" sz="1800" dirty="0">
                <a:latin typeface="黑体" panose="02010609060101010101" pitchFamily="49" charset="-122"/>
                <a:ea typeface="黑体" panose="02010609060101010101" pitchFamily="49" charset="-122"/>
              </a:rPr>
              <a:t>通过使用数学等效转换将量化难度从激活转移到权重来离线平滑激活异常值。</a:t>
            </a:r>
            <a:endParaRPr lang="en-US" altLang="zh-CN" sz="18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黑体" panose="02010609060101010101" pitchFamily="49" charset="-122"/>
                <a:ea typeface="黑体" panose="02010609060101010101" pitchFamily="49" charset="-122"/>
              </a:rPr>
              <a:t>达</a:t>
            </a:r>
            <a:r>
              <a:rPr lang="en-US" altLang="zh-CN" sz="1800" dirty="0">
                <a:latin typeface="黑体" panose="02010609060101010101" pitchFamily="49" charset="-122"/>
                <a:ea typeface="黑体" panose="02010609060101010101" pitchFamily="49" charset="-122"/>
              </a:rPr>
              <a:t>1.56</a:t>
            </a:r>
            <a:r>
              <a:rPr lang="zh-CN" altLang="en-US" sz="1800" dirty="0">
                <a:latin typeface="黑体" panose="02010609060101010101" pitchFamily="49" charset="-122"/>
                <a:ea typeface="黑体" panose="02010609060101010101" pitchFamily="49" charset="-122"/>
              </a:rPr>
              <a:t>倍的加速和</a:t>
            </a:r>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倍的内存减少，而精度损失可以忽略不计。</a:t>
            </a:r>
            <a:r>
              <a:rPr lang="en-US" altLang="zh-CN" sz="1800" dirty="0" err="1">
                <a:latin typeface="黑体" panose="02010609060101010101" pitchFamily="49" charset="-122"/>
                <a:ea typeface="黑体" panose="02010609060101010101" pitchFamily="49" charset="-122"/>
              </a:rPr>
              <a:t>SmoothQuant</a:t>
            </a:r>
            <a:r>
              <a:rPr lang="zh-CN" altLang="en-US" sz="1800" dirty="0">
                <a:latin typeface="黑体" panose="02010609060101010101" pitchFamily="49" charset="-122"/>
                <a:ea typeface="黑体" panose="02010609060101010101" pitchFamily="49" charset="-122"/>
              </a:rPr>
              <a:t>支持在单个节点内服务</a:t>
            </a:r>
            <a:r>
              <a:rPr lang="en-US" altLang="zh-CN" sz="1800" dirty="0">
                <a:latin typeface="黑体" panose="02010609060101010101" pitchFamily="49" charset="-122"/>
                <a:ea typeface="黑体" panose="02010609060101010101" pitchFamily="49" charset="-122"/>
              </a:rPr>
              <a:t>530B LLM</a:t>
            </a:r>
            <a:r>
              <a:rPr lang="zh-CN" altLang="en-US" sz="1800" dirty="0">
                <a:latin typeface="黑体" panose="02010609060101010101" pitchFamily="49" charset="-122"/>
                <a:ea typeface="黑体" panose="02010609060101010101" pitchFamily="49" charset="-122"/>
              </a:rPr>
              <a:t>。</a:t>
            </a:r>
          </a:p>
          <a:p>
            <a:endParaRPr lang="zh-CN" altLang="en-US" dirty="0"/>
          </a:p>
        </p:txBody>
      </p:sp>
      <p:sp>
        <p:nvSpPr>
          <p:cNvPr id="4" name="灯片编号占位符 3"/>
          <p:cNvSpPr>
            <a:spLocks noGrp="1"/>
          </p:cNvSpPr>
          <p:nvPr>
            <p:ph type="sldNum" sz="quarter" idx="5"/>
          </p:nvPr>
        </p:nvSpPr>
        <p:spPr/>
        <p:txBody>
          <a:bodyPr/>
          <a:lstStyle/>
          <a:p>
            <a:fld id="{48D249F9-E7ED-4D75-8FFC-D137F6BDF635}" type="slidenum">
              <a:rPr lang="zh-CN" altLang="en-US" smtClean="0"/>
              <a:t>8</a:t>
            </a:fld>
            <a:endParaRPr lang="zh-CN" altLang="en-US"/>
          </a:p>
        </p:txBody>
      </p:sp>
    </p:spTree>
    <p:extLst>
      <p:ext uri="{BB962C8B-B14F-4D97-AF65-F5344CB8AC3E}">
        <p14:creationId xmlns:p14="http://schemas.microsoft.com/office/powerpoint/2010/main" val="175172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D249F9-E7ED-4D75-8FFC-D137F6BDF635}" type="slidenum">
              <a:rPr lang="zh-CN" altLang="en-US" smtClean="0"/>
              <a:t>9</a:t>
            </a:fld>
            <a:endParaRPr lang="zh-CN" altLang="en-US"/>
          </a:p>
        </p:txBody>
      </p:sp>
    </p:spTree>
    <p:extLst>
      <p:ext uri="{BB962C8B-B14F-4D97-AF65-F5344CB8AC3E}">
        <p14:creationId xmlns:p14="http://schemas.microsoft.com/office/powerpoint/2010/main" val="1038265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D249F9-E7ED-4D75-8FFC-D137F6BDF635}" type="slidenum">
              <a:rPr lang="zh-CN" altLang="en-US" smtClean="0"/>
              <a:t>10</a:t>
            </a:fld>
            <a:endParaRPr lang="zh-CN" altLang="en-US"/>
          </a:p>
        </p:txBody>
      </p:sp>
    </p:spTree>
    <p:extLst>
      <p:ext uri="{BB962C8B-B14F-4D97-AF65-F5344CB8AC3E}">
        <p14:creationId xmlns:p14="http://schemas.microsoft.com/office/powerpoint/2010/main" val="37310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83284890-85D2-4D7B-8EF5-15A9C1DB8F42}" type="datetimeFigureOut">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44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842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24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32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6F822A4-8DA6-4447-9B1F-C5DB58435268}" type="datetimeFigureOut">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3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735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518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10/21/2023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462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738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smtClean="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810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smtClean="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67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664C608-40B1-4030-A28D-5B74BC98ADCE}" type="datetimeFigureOut">
              <a:rPr lang="en-US" smtClean="0"/>
              <a:t>10/21/2023</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89924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C6575-6896-4D34-B9F6-02FD0EE4ED36}"/>
              </a:ext>
            </a:extLst>
          </p:cNvPr>
          <p:cNvSpPr>
            <a:spLocks noGrp="1"/>
          </p:cNvSpPr>
          <p:nvPr>
            <p:ph type="ctrTitle"/>
          </p:nvPr>
        </p:nvSpPr>
        <p:spPr>
          <a:xfrm>
            <a:off x="2576763" y="1401107"/>
            <a:ext cx="7038473" cy="2027893"/>
          </a:xfrm>
        </p:spPr>
        <p:txBody>
          <a:bodyPr>
            <a:normAutofit/>
          </a:bodyPr>
          <a:lstStyle/>
          <a:p>
            <a:pPr algn="ctr"/>
            <a:r>
              <a:rPr lang="zh-CN" altLang="en-US" sz="6000" dirty="0"/>
              <a:t>模型量化论文汇报</a:t>
            </a:r>
          </a:p>
        </p:txBody>
      </p:sp>
      <p:sp>
        <p:nvSpPr>
          <p:cNvPr id="3" name="副标题 2">
            <a:extLst>
              <a:ext uri="{FF2B5EF4-FFF2-40B4-BE49-F238E27FC236}">
                <a16:creationId xmlns:a16="http://schemas.microsoft.com/office/drawing/2014/main" id="{3C4F5516-14A1-4F38-A0D0-4A089139C764}"/>
              </a:ext>
            </a:extLst>
          </p:cNvPr>
          <p:cNvSpPr>
            <a:spLocks noGrp="1"/>
          </p:cNvSpPr>
          <p:nvPr>
            <p:ph type="subTitle" idx="1"/>
          </p:nvPr>
        </p:nvSpPr>
        <p:spPr/>
        <p:txBody>
          <a:bodyPr>
            <a:normAutofit/>
          </a:bodyPr>
          <a:lstStyle/>
          <a:p>
            <a:pPr algn="r"/>
            <a:r>
              <a:rPr lang="zh-CN" altLang="en-US" sz="2400" dirty="0"/>
              <a:t>杨靖奎</a:t>
            </a:r>
            <a:endParaRPr lang="en-US" altLang="zh-CN" sz="2400" dirty="0"/>
          </a:p>
          <a:p>
            <a:pPr algn="r"/>
            <a:r>
              <a:rPr lang="en-US" altLang="zh-CN" sz="2400" dirty="0"/>
              <a:t>2023.10.21</a:t>
            </a:r>
            <a:endParaRPr lang="zh-CN" altLang="en-US" sz="2400" dirty="0"/>
          </a:p>
        </p:txBody>
      </p:sp>
    </p:spTree>
    <p:extLst>
      <p:ext uri="{BB962C8B-B14F-4D97-AF65-F5344CB8AC3E}">
        <p14:creationId xmlns:p14="http://schemas.microsoft.com/office/powerpoint/2010/main" val="202295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4D4AA9F-BADF-39AE-0A0A-3F1CE22FD379}"/>
              </a:ext>
            </a:extLst>
          </p:cNvPr>
          <p:cNvPicPr>
            <a:picLocks noChangeAspect="1"/>
          </p:cNvPicPr>
          <p:nvPr/>
        </p:nvPicPr>
        <p:blipFill>
          <a:blip r:embed="rId3"/>
          <a:stretch>
            <a:fillRect/>
          </a:stretch>
        </p:blipFill>
        <p:spPr>
          <a:xfrm>
            <a:off x="1307330" y="4509349"/>
            <a:ext cx="5610976" cy="2093435"/>
          </a:xfrm>
          <a:prstGeom prst="rect">
            <a:avLst/>
          </a:prstGeom>
        </p:spPr>
      </p:pic>
      <p:pic>
        <p:nvPicPr>
          <p:cNvPr id="8" name="图片 7">
            <a:extLst>
              <a:ext uri="{FF2B5EF4-FFF2-40B4-BE49-F238E27FC236}">
                <a16:creationId xmlns:a16="http://schemas.microsoft.com/office/drawing/2014/main" id="{01B06E73-6DA9-B350-F069-DD8EEA0AF2EC}"/>
              </a:ext>
            </a:extLst>
          </p:cNvPr>
          <p:cNvPicPr>
            <a:picLocks noChangeAspect="1"/>
          </p:cNvPicPr>
          <p:nvPr/>
        </p:nvPicPr>
        <p:blipFill>
          <a:blip r:embed="rId4"/>
          <a:stretch>
            <a:fillRect/>
          </a:stretch>
        </p:blipFill>
        <p:spPr>
          <a:xfrm>
            <a:off x="2400345" y="3524281"/>
            <a:ext cx="4119230" cy="529378"/>
          </a:xfrm>
          <a:prstGeom prst="rect">
            <a:avLst/>
          </a:prstGeom>
        </p:spPr>
      </p:pic>
      <p:pic>
        <p:nvPicPr>
          <p:cNvPr id="5" name="图片 4">
            <a:extLst>
              <a:ext uri="{FF2B5EF4-FFF2-40B4-BE49-F238E27FC236}">
                <a16:creationId xmlns:a16="http://schemas.microsoft.com/office/drawing/2014/main" id="{C7B47B13-E61C-0D9D-9656-E1BD38D12E50}"/>
              </a:ext>
            </a:extLst>
          </p:cNvPr>
          <p:cNvPicPr>
            <a:picLocks noChangeAspect="1"/>
          </p:cNvPicPr>
          <p:nvPr/>
        </p:nvPicPr>
        <p:blipFill>
          <a:blip r:embed="rId5"/>
          <a:stretch>
            <a:fillRect/>
          </a:stretch>
        </p:blipFill>
        <p:spPr>
          <a:xfrm>
            <a:off x="2475780" y="2866874"/>
            <a:ext cx="4119230" cy="466846"/>
          </a:xfrm>
          <a:prstGeom prst="rect">
            <a:avLst/>
          </a:prstGeom>
        </p:spPr>
      </p:pic>
      <p:sp>
        <p:nvSpPr>
          <p:cNvPr id="2" name="标题 1">
            <a:extLst>
              <a:ext uri="{FF2B5EF4-FFF2-40B4-BE49-F238E27FC236}">
                <a16:creationId xmlns:a16="http://schemas.microsoft.com/office/drawing/2014/main" id="{2E6AD40F-35F1-493D-A0F8-3BC9AD398D96}"/>
              </a:ext>
            </a:extLst>
          </p:cNvPr>
          <p:cNvSpPr>
            <a:spLocks noGrp="1"/>
          </p:cNvSpPr>
          <p:nvPr>
            <p:ph type="title"/>
          </p:nvPr>
        </p:nvSpPr>
        <p:spPr>
          <a:xfrm>
            <a:off x="1024126" y="585216"/>
            <a:ext cx="11788360" cy="1499616"/>
          </a:xfrm>
        </p:spPr>
        <p:txBody>
          <a:bodyPr>
            <a:normAutofit/>
          </a:bodyPr>
          <a:lstStyle/>
          <a:p>
            <a:r>
              <a:rPr lang="en-US" altLang="zh-CN" sz="2800" cap="none" dirty="0" err="1">
                <a:latin typeface="Cambria" panose="02040503050406030204" pitchFamily="18" charset="0"/>
              </a:rPr>
              <a:t>SmoothQuant</a:t>
            </a:r>
            <a:endParaRPr lang="zh-CN" altLang="en-US" sz="2800" cap="none" dirty="0">
              <a:latin typeface="Cambria" panose="02040503050406030204" pitchFamily="18" charset="0"/>
            </a:endParaRPr>
          </a:p>
        </p:txBody>
      </p:sp>
      <p:sp>
        <p:nvSpPr>
          <p:cNvPr id="4" name="内容占位符 2">
            <a:extLst>
              <a:ext uri="{FF2B5EF4-FFF2-40B4-BE49-F238E27FC236}">
                <a16:creationId xmlns:a16="http://schemas.microsoft.com/office/drawing/2014/main" id="{A0D9FB55-7A73-E3AD-3D57-5C094325E716}"/>
              </a:ext>
            </a:extLst>
          </p:cNvPr>
          <p:cNvSpPr txBox="1">
            <a:spLocks/>
          </p:cNvSpPr>
          <p:nvPr/>
        </p:nvSpPr>
        <p:spPr>
          <a:xfrm>
            <a:off x="1176528" y="2187548"/>
            <a:ext cx="1079159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nSpc>
                <a:spcPct val="200000"/>
              </a:lnSpc>
              <a:buFont typeface="Wingdings" panose="05000000000000000000" pitchFamily="2" charset="2"/>
              <a:buChar char="p"/>
            </a:pPr>
            <a:r>
              <a:rPr lang="zh-CN" altLang="en-US" dirty="0"/>
              <a:t>方法：通过每个通道</a:t>
            </a:r>
            <a:r>
              <a:rPr lang="en-US" altLang="zh-CN" dirty="0"/>
              <a:t>÷</a:t>
            </a:r>
            <a:r>
              <a:rPr lang="zh-CN" altLang="en-US" dirty="0"/>
              <a:t>平滑因子</a:t>
            </a:r>
            <a:r>
              <a:rPr lang="en-US" altLang="zh-CN" dirty="0"/>
              <a:t>s</a:t>
            </a:r>
            <a:r>
              <a:rPr lang="zh-CN" altLang="en-US" dirty="0"/>
              <a:t>来平滑输入激活，同时在反方向上对应的缩放权重；</a:t>
            </a:r>
            <a:endParaRPr lang="en-US" altLang="zh-CN" dirty="0"/>
          </a:p>
          <a:p>
            <a:pPr>
              <a:lnSpc>
                <a:spcPct val="200000"/>
              </a:lnSpc>
              <a:buFont typeface="Wingdings" panose="05000000000000000000" pitchFamily="2" charset="2"/>
              <a:buChar char="p"/>
            </a:pPr>
            <a:r>
              <a:rPr lang="zh-CN" altLang="en-US" dirty="0"/>
              <a:t>迁移强度</a:t>
            </a:r>
            <a:r>
              <a:rPr lang="el-GR" altLang="zh-CN" dirty="0"/>
              <a:t>α</a:t>
            </a:r>
            <a:r>
              <a:rPr lang="zh-CN" altLang="en-US" dirty="0"/>
              <a:t>：超参数，控制将波动迁移到权重的强度；</a:t>
            </a:r>
            <a:endParaRPr lang="en-US" altLang="zh-CN" dirty="0"/>
          </a:p>
          <a:p>
            <a:pPr>
              <a:lnSpc>
                <a:spcPct val="200000"/>
              </a:lnSpc>
              <a:buFont typeface="Wingdings" panose="05000000000000000000" pitchFamily="2" charset="2"/>
              <a:buChar char="p"/>
            </a:pPr>
            <a:r>
              <a:rPr lang="zh-CN" altLang="en-US" dirty="0"/>
              <a:t>当</a:t>
            </a:r>
            <a:r>
              <a:rPr lang="el-GR" altLang="zh-CN" dirty="0"/>
              <a:t>α</a:t>
            </a:r>
            <a:r>
              <a:rPr lang="en-US" altLang="zh-CN" dirty="0"/>
              <a:t>=0.5</a:t>
            </a:r>
            <a:r>
              <a:rPr lang="zh-CN" altLang="en-US" dirty="0"/>
              <a:t>时，情况如下：</a:t>
            </a:r>
            <a:endParaRPr lang="en-US" altLang="zh-CN" dirty="0"/>
          </a:p>
        </p:txBody>
      </p:sp>
      <p:pic>
        <p:nvPicPr>
          <p:cNvPr id="12" name="图片 11">
            <a:extLst>
              <a:ext uri="{FF2B5EF4-FFF2-40B4-BE49-F238E27FC236}">
                <a16:creationId xmlns:a16="http://schemas.microsoft.com/office/drawing/2014/main" id="{C81BC065-0FD8-5714-9200-A2C792ACAC51}"/>
              </a:ext>
            </a:extLst>
          </p:cNvPr>
          <p:cNvPicPr>
            <a:picLocks noChangeAspect="1"/>
          </p:cNvPicPr>
          <p:nvPr/>
        </p:nvPicPr>
        <p:blipFill>
          <a:blip r:embed="rId6"/>
          <a:stretch>
            <a:fillRect/>
          </a:stretch>
        </p:blipFill>
        <p:spPr>
          <a:xfrm>
            <a:off x="6912126" y="4053659"/>
            <a:ext cx="5053934" cy="2286583"/>
          </a:xfrm>
          <a:prstGeom prst="rect">
            <a:avLst/>
          </a:prstGeom>
        </p:spPr>
      </p:pic>
    </p:spTree>
    <p:extLst>
      <p:ext uri="{BB962C8B-B14F-4D97-AF65-F5344CB8AC3E}">
        <p14:creationId xmlns:p14="http://schemas.microsoft.com/office/powerpoint/2010/main" val="333856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AD40F-35F1-493D-A0F8-3BC9AD398D96}"/>
              </a:ext>
            </a:extLst>
          </p:cNvPr>
          <p:cNvSpPr>
            <a:spLocks noGrp="1"/>
          </p:cNvSpPr>
          <p:nvPr>
            <p:ph type="title"/>
          </p:nvPr>
        </p:nvSpPr>
        <p:spPr>
          <a:xfrm>
            <a:off x="1024126" y="585216"/>
            <a:ext cx="11788360" cy="1499616"/>
          </a:xfrm>
        </p:spPr>
        <p:txBody>
          <a:bodyPr>
            <a:normAutofit/>
          </a:bodyPr>
          <a:lstStyle/>
          <a:p>
            <a:r>
              <a:rPr lang="en-US" altLang="zh-CN" sz="2800" cap="none" dirty="0">
                <a:latin typeface="Cambria" panose="02040503050406030204" pitchFamily="18" charset="0"/>
              </a:rPr>
              <a:t>AWQ</a:t>
            </a:r>
            <a:r>
              <a:rPr lang="zh-CN" altLang="en-US" sz="2800" cap="none" dirty="0">
                <a:latin typeface="Cambria" panose="02040503050406030204" pitchFamily="18" charset="0"/>
              </a:rPr>
              <a:t>：</a:t>
            </a:r>
            <a:r>
              <a:rPr lang="en-US" altLang="zh-CN" sz="2800" cap="none" dirty="0">
                <a:latin typeface="Cambria" panose="02040503050406030204" pitchFamily="18" charset="0"/>
              </a:rPr>
              <a:t>Activation-aware Weight Quantization</a:t>
            </a:r>
            <a:endParaRPr lang="zh-CN" altLang="en-US" sz="2800" cap="none" dirty="0">
              <a:latin typeface="Cambria" panose="02040503050406030204" pitchFamily="18" charset="0"/>
            </a:endParaRPr>
          </a:p>
        </p:txBody>
      </p:sp>
      <p:sp>
        <p:nvSpPr>
          <p:cNvPr id="4" name="内容占位符 2">
            <a:extLst>
              <a:ext uri="{FF2B5EF4-FFF2-40B4-BE49-F238E27FC236}">
                <a16:creationId xmlns:a16="http://schemas.microsoft.com/office/drawing/2014/main" id="{A0D9FB55-7A73-E3AD-3D57-5C094325E716}"/>
              </a:ext>
            </a:extLst>
          </p:cNvPr>
          <p:cNvSpPr txBox="1">
            <a:spLocks/>
          </p:cNvSpPr>
          <p:nvPr/>
        </p:nvSpPr>
        <p:spPr>
          <a:xfrm>
            <a:off x="1176528" y="2438400"/>
            <a:ext cx="1016041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dirty="0"/>
              <a:t>观察到权重不是同等重要的：仅保护</a:t>
            </a:r>
            <a:r>
              <a:rPr lang="en-US" altLang="zh-CN" dirty="0"/>
              <a:t>1%</a:t>
            </a:r>
            <a:r>
              <a:rPr lang="zh-CN" altLang="en-US" dirty="0"/>
              <a:t>的显著权值就可以大大减少量化误差；</a:t>
            </a:r>
            <a:endParaRPr lang="en-US" altLang="zh-CN" dirty="0"/>
          </a:p>
          <a:p>
            <a:pPr>
              <a:lnSpc>
                <a:spcPct val="150000"/>
              </a:lnSpc>
              <a:buFont typeface="Wingdings" panose="05000000000000000000" pitchFamily="2" charset="2"/>
              <a:buChar char="p"/>
            </a:pPr>
            <a:endParaRPr lang="en-US" altLang="zh-CN" dirty="0"/>
          </a:p>
        </p:txBody>
      </p:sp>
      <p:pic>
        <p:nvPicPr>
          <p:cNvPr id="5" name="图片 4">
            <a:extLst>
              <a:ext uri="{FF2B5EF4-FFF2-40B4-BE49-F238E27FC236}">
                <a16:creationId xmlns:a16="http://schemas.microsoft.com/office/drawing/2014/main" id="{D0D7215D-BFB3-DF12-CF7F-9C6BC3D32034}"/>
              </a:ext>
            </a:extLst>
          </p:cNvPr>
          <p:cNvPicPr>
            <a:picLocks noChangeAspect="1"/>
          </p:cNvPicPr>
          <p:nvPr/>
        </p:nvPicPr>
        <p:blipFill>
          <a:blip r:embed="rId2"/>
          <a:stretch>
            <a:fillRect/>
          </a:stretch>
        </p:blipFill>
        <p:spPr>
          <a:xfrm>
            <a:off x="1209828" y="3429000"/>
            <a:ext cx="10127113" cy="2428772"/>
          </a:xfrm>
          <a:prstGeom prst="rect">
            <a:avLst/>
          </a:prstGeom>
        </p:spPr>
      </p:pic>
    </p:spTree>
    <p:extLst>
      <p:ext uri="{BB962C8B-B14F-4D97-AF65-F5344CB8AC3E}">
        <p14:creationId xmlns:p14="http://schemas.microsoft.com/office/powerpoint/2010/main" val="228759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A855420-EC10-4EC0-B068-F084741F8E2F}"/>
              </a:ext>
            </a:extLst>
          </p:cNvPr>
          <p:cNvSpPr>
            <a:spLocks noGrp="1"/>
          </p:cNvSpPr>
          <p:nvPr>
            <p:ph type="title"/>
          </p:nvPr>
        </p:nvSpPr>
        <p:spPr>
          <a:xfrm>
            <a:off x="1024128" y="585216"/>
            <a:ext cx="9720072" cy="1499616"/>
          </a:xfrm>
        </p:spPr>
        <p:txBody>
          <a:bodyPr/>
          <a:lstStyle/>
          <a:p>
            <a:r>
              <a:rPr lang="zh-CN" altLang="en-US" sz="2800" cap="none" dirty="0">
                <a:latin typeface="Cambria" panose="02040503050406030204" pitchFamily="18" charset="0"/>
              </a:rPr>
              <a:t>保留</a:t>
            </a:r>
            <a:r>
              <a:rPr lang="en-US" altLang="zh-CN" sz="2800" cap="none" dirty="0">
                <a:latin typeface="Cambria" panose="02040503050406030204" pitchFamily="18" charset="0"/>
              </a:rPr>
              <a:t>1%</a:t>
            </a:r>
            <a:r>
              <a:rPr lang="zh-CN" altLang="en-US" sz="2800" cap="none" dirty="0">
                <a:latin typeface="Cambria" panose="02040503050406030204" pitchFamily="18" charset="0"/>
              </a:rPr>
              <a:t>的显著权值改进</a:t>
            </a:r>
            <a:r>
              <a:rPr lang="en-US" altLang="zh-CN" sz="2800" cap="none" dirty="0">
                <a:latin typeface="Cambria" panose="02040503050406030204" pitchFamily="18" charset="0"/>
              </a:rPr>
              <a:t>LLM</a:t>
            </a:r>
            <a:r>
              <a:rPr lang="zh-CN" altLang="en-US" sz="2800" cap="none" dirty="0">
                <a:latin typeface="Cambria" panose="02040503050406030204" pitchFamily="18" charset="0"/>
              </a:rPr>
              <a:t>量化</a:t>
            </a:r>
          </a:p>
        </p:txBody>
      </p:sp>
      <p:sp>
        <p:nvSpPr>
          <p:cNvPr id="5" name="内容占位符 2">
            <a:extLst>
              <a:ext uri="{FF2B5EF4-FFF2-40B4-BE49-F238E27FC236}">
                <a16:creationId xmlns:a16="http://schemas.microsoft.com/office/drawing/2014/main" id="{7B62FED7-3082-44EC-9034-8134353B866D}"/>
              </a:ext>
            </a:extLst>
          </p:cNvPr>
          <p:cNvSpPr>
            <a:spLocks noGrp="1"/>
          </p:cNvSpPr>
          <p:nvPr>
            <p:ph idx="1"/>
          </p:nvPr>
        </p:nvSpPr>
        <p:spPr>
          <a:xfrm>
            <a:off x="1024128" y="2286000"/>
            <a:ext cx="9720071" cy="4023360"/>
          </a:xfrm>
        </p:spPr>
        <p:txBody>
          <a:bodyPr/>
          <a:lstStyle/>
          <a:p>
            <a:pPr>
              <a:lnSpc>
                <a:spcPct val="150000"/>
              </a:lnSpc>
              <a:buFont typeface="Wingdings" panose="05000000000000000000" pitchFamily="2" charset="2"/>
              <a:buChar char="p"/>
            </a:pPr>
            <a:r>
              <a:rPr lang="zh-CN" altLang="en-US" dirty="0"/>
              <a:t>根据</a:t>
            </a:r>
            <a:r>
              <a:rPr lang="zh-CN" altLang="en-US" b="1" dirty="0"/>
              <a:t>激活大小选择</a:t>
            </a:r>
            <a:r>
              <a:rPr lang="zh-CN" altLang="en-US" dirty="0"/>
              <a:t>权重：</a:t>
            </a:r>
            <a:endParaRPr lang="en-US" altLang="zh-CN" dirty="0"/>
          </a:p>
          <a:p>
            <a:pPr lvl="1">
              <a:lnSpc>
                <a:spcPct val="150000"/>
              </a:lnSpc>
              <a:buFont typeface="Wingdings" panose="05000000000000000000" pitchFamily="2" charset="2"/>
              <a:buChar char="p"/>
            </a:pPr>
            <a:r>
              <a:rPr lang="zh-CN" altLang="en-US" dirty="0"/>
              <a:t>只保留较大激活对应的</a:t>
            </a:r>
            <a:r>
              <a:rPr lang="en-US" altLang="zh-CN" dirty="0"/>
              <a:t>0.1%-1%</a:t>
            </a:r>
            <a:r>
              <a:rPr lang="zh-CN" altLang="en-US" dirty="0"/>
              <a:t>的通道，可以显著提高量化性能。</a:t>
            </a:r>
            <a:endParaRPr lang="en-US" altLang="zh-CN" dirty="0"/>
          </a:p>
          <a:p>
            <a:pPr>
              <a:lnSpc>
                <a:spcPct val="150000"/>
              </a:lnSpc>
              <a:buFont typeface="Wingdings" panose="05000000000000000000" pitchFamily="2" charset="2"/>
              <a:buChar char="p"/>
            </a:pPr>
            <a:r>
              <a:rPr lang="zh-CN" altLang="en-US" dirty="0"/>
              <a:t>混合精度数据类型将使系统实现变得困难</a:t>
            </a:r>
            <a:endParaRPr lang="en-US" altLang="zh-CN" dirty="0"/>
          </a:p>
          <a:p>
            <a:pPr lvl="1">
              <a:lnSpc>
                <a:spcPct val="150000"/>
              </a:lnSpc>
              <a:buFont typeface="Wingdings" panose="05000000000000000000" pitchFamily="2" charset="2"/>
              <a:buChar char="n"/>
            </a:pPr>
            <a:endParaRPr lang="en-US" altLang="zh-CN" dirty="0"/>
          </a:p>
          <a:p>
            <a:pPr lvl="1">
              <a:lnSpc>
                <a:spcPct val="150000"/>
              </a:lnSpc>
              <a:buFont typeface="Wingdings" panose="05000000000000000000" pitchFamily="2" charset="2"/>
              <a:buChar char="n"/>
            </a:pPr>
            <a:endParaRPr lang="en-US" altLang="zh-CN" dirty="0"/>
          </a:p>
          <a:p>
            <a:pPr lvl="1">
              <a:lnSpc>
                <a:spcPct val="150000"/>
              </a:lnSpc>
              <a:buFont typeface="Wingdings" panose="05000000000000000000" pitchFamily="2" charset="2"/>
              <a:buChar char="p"/>
            </a:pPr>
            <a:endParaRPr lang="en-US" altLang="zh-CN" dirty="0"/>
          </a:p>
          <a:p>
            <a:pPr lvl="1">
              <a:lnSpc>
                <a:spcPct val="150000"/>
              </a:lnSpc>
              <a:buFont typeface="Wingdings" panose="05000000000000000000" pitchFamily="2" charset="2"/>
              <a:buChar char="Ø"/>
            </a:pPr>
            <a:endParaRPr lang="en-US" altLang="zh-CN" dirty="0"/>
          </a:p>
        </p:txBody>
      </p:sp>
      <p:pic>
        <p:nvPicPr>
          <p:cNvPr id="3" name="图片 2">
            <a:extLst>
              <a:ext uri="{FF2B5EF4-FFF2-40B4-BE49-F238E27FC236}">
                <a16:creationId xmlns:a16="http://schemas.microsoft.com/office/drawing/2014/main" id="{69229751-6E98-4BF4-6606-37FA5C83468D}"/>
              </a:ext>
            </a:extLst>
          </p:cNvPr>
          <p:cNvPicPr>
            <a:picLocks noChangeAspect="1"/>
          </p:cNvPicPr>
          <p:nvPr/>
        </p:nvPicPr>
        <p:blipFill>
          <a:blip r:embed="rId2"/>
          <a:stretch>
            <a:fillRect/>
          </a:stretch>
        </p:blipFill>
        <p:spPr>
          <a:xfrm>
            <a:off x="1741356" y="4297680"/>
            <a:ext cx="8709288" cy="1580113"/>
          </a:xfrm>
          <a:prstGeom prst="rect">
            <a:avLst/>
          </a:prstGeom>
        </p:spPr>
      </p:pic>
    </p:spTree>
    <p:extLst>
      <p:ext uri="{BB962C8B-B14F-4D97-AF65-F5344CB8AC3E}">
        <p14:creationId xmlns:p14="http://schemas.microsoft.com/office/powerpoint/2010/main" val="49779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880B362E-BEB8-0995-20BD-031C2DFD57AC}"/>
              </a:ext>
            </a:extLst>
          </p:cNvPr>
          <p:cNvPicPr>
            <a:picLocks noChangeAspect="1"/>
          </p:cNvPicPr>
          <p:nvPr/>
        </p:nvPicPr>
        <p:blipFill>
          <a:blip r:embed="rId2"/>
          <a:stretch>
            <a:fillRect/>
          </a:stretch>
        </p:blipFill>
        <p:spPr>
          <a:xfrm>
            <a:off x="2515511" y="4104527"/>
            <a:ext cx="7160978" cy="623568"/>
          </a:xfrm>
          <a:prstGeom prst="rect">
            <a:avLst/>
          </a:prstGeom>
        </p:spPr>
      </p:pic>
      <p:pic>
        <p:nvPicPr>
          <p:cNvPr id="8" name="图片 7">
            <a:extLst>
              <a:ext uri="{FF2B5EF4-FFF2-40B4-BE49-F238E27FC236}">
                <a16:creationId xmlns:a16="http://schemas.microsoft.com/office/drawing/2014/main" id="{C9C1AC6A-6EDE-892B-7B6B-A7D460128014}"/>
              </a:ext>
            </a:extLst>
          </p:cNvPr>
          <p:cNvPicPr>
            <a:picLocks noChangeAspect="1"/>
          </p:cNvPicPr>
          <p:nvPr/>
        </p:nvPicPr>
        <p:blipFill>
          <a:blip r:embed="rId3"/>
          <a:stretch>
            <a:fillRect/>
          </a:stretch>
        </p:blipFill>
        <p:spPr>
          <a:xfrm>
            <a:off x="2916190" y="3480959"/>
            <a:ext cx="5929783" cy="623568"/>
          </a:xfrm>
          <a:prstGeom prst="rect">
            <a:avLst/>
          </a:prstGeom>
        </p:spPr>
      </p:pic>
      <p:sp>
        <p:nvSpPr>
          <p:cNvPr id="4" name="标题 1">
            <a:extLst>
              <a:ext uri="{FF2B5EF4-FFF2-40B4-BE49-F238E27FC236}">
                <a16:creationId xmlns:a16="http://schemas.microsoft.com/office/drawing/2014/main" id="{BA855420-EC10-4EC0-B068-F084741F8E2F}"/>
              </a:ext>
            </a:extLst>
          </p:cNvPr>
          <p:cNvSpPr>
            <a:spLocks noGrp="1"/>
          </p:cNvSpPr>
          <p:nvPr>
            <p:ph type="title"/>
          </p:nvPr>
        </p:nvSpPr>
        <p:spPr>
          <a:xfrm>
            <a:off x="1024128" y="585216"/>
            <a:ext cx="9720072" cy="1499616"/>
          </a:xfrm>
        </p:spPr>
        <p:txBody>
          <a:bodyPr/>
          <a:lstStyle/>
          <a:p>
            <a:r>
              <a:rPr lang="zh-CN" altLang="en-US" sz="2800" cap="none" dirty="0">
                <a:latin typeface="Cambria" panose="02040503050406030204" pitchFamily="18" charset="0"/>
              </a:rPr>
              <a:t>激活感知缩放保护显著权值</a:t>
            </a:r>
          </a:p>
        </p:txBody>
      </p:sp>
      <p:sp>
        <p:nvSpPr>
          <p:cNvPr id="5" name="内容占位符 2">
            <a:extLst>
              <a:ext uri="{FF2B5EF4-FFF2-40B4-BE49-F238E27FC236}">
                <a16:creationId xmlns:a16="http://schemas.microsoft.com/office/drawing/2014/main" id="{7B62FED7-3082-44EC-9034-8134353B866D}"/>
              </a:ext>
            </a:extLst>
          </p:cNvPr>
          <p:cNvSpPr>
            <a:spLocks noGrp="1"/>
          </p:cNvSpPr>
          <p:nvPr>
            <p:ph idx="1"/>
          </p:nvPr>
        </p:nvSpPr>
        <p:spPr>
          <a:xfrm>
            <a:off x="1024128" y="2286000"/>
            <a:ext cx="9308592" cy="4023360"/>
          </a:xfrm>
        </p:spPr>
        <p:txBody>
          <a:bodyPr/>
          <a:lstStyle/>
          <a:p>
            <a:pPr>
              <a:lnSpc>
                <a:spcPct val="150000"/>
              </a:lnSpc>
              <a:buFont typeface="Wingdings" panose="05000000000000000000" pitchFamily="2" charset="2"/>
              <a:buChar char="p"/>
            </a:pPr>
            <a:r>
              <a:rPr lang="zh-CN" altLang="en-US" dirty="0"/>
              <a:t>基于启发式缩放：</a:t>
            </a:r>
            <a:r>
              <a:rPr lang="zh-CN" altLang="en-US" sz="1800" dirty="0"/>
              <a:t>权重</a:t>
            </a:r>
            <a:r>
              <a:rPr lang="en-US" altLang="zh-CN" sz="1800" dirty="0"/>
              <a:t>×</a:t>
            </a:r>
            <a:r>
              <a:rPr lang="zh-CN" altLang="en-US" sz="1800" dirty="0"/>
              <a:t>缩放比保护异常值所在的通道</a:t>
            </a:r>
            <a:r>
              <a:rPr lang="en-US" altLang="zh-CN" sz="1800" dirty="0">
                <a:sym typeface="Wingdings" panose="05000000000000000000" pitchFamily="2" charset="2"/>
              </a:rPr>
              <a:t></a:t>
            </a:r>
            <a:r>
              <a:rPr lang="zh-CN" altLang="en-US" sz="1800" dirty="0">
                <a:sym typeface="Wingdings" panose="05000000000000000000" pitchFamily="2" charset="2"/>
              </a:rPr>
              <a:t>如何寻找最优的缩放比？</a:t>
            </a:r>
            <a:endParaRPr lang="en-US" altLang="zh-CN" dirty="0"/>
          </a:p>
          <a:p>
            <a:pPr>
              <a:lnSpc>
                <a:spcPct val="150000"/>
              </a:lnSpc>
              <a:buFont typeface="Wingdings" panose="05000000000000000000" pitchFamily="2" charset="2"/>
              <a:buChar char="p"/>
            </a:pPr>
            <a:r>
              <a:rPr lang="zh-CN" altLang="en-US" dirty="0"/>
              <a:t>搜索缩放比：</a:t>
            </a:r>
            <a:r>
              <a:rPr lang="zh-CN" altLang="en-US" sz="1800" dirty="0"/>
              <a:t>自动搜索缩放比，</a:t>
            </a:r>
            <a:r>
              <a:rPr lang="en-US" altLang="zh-CN" sz="1800" dirty="0"/>
              <a:t>Q</a:t>
            </a:r>
            <a:r>
              <a:rPr lang="zh-CN" altLang="en-US" sz="1800" dirty="0"/>
              <a:t>表示权重量化函数</a:t>
            </a:r>
            <a:endParaRPr lang="en-US" altLang="zh-CN" sz="1800" dirty="0"/>
          </a:p>
          <a:p>
            <a:pPr>
              <a:lnSpc>
                <a:spcPct val="150000"/>
              </a:lnSpc>
              <a:buFont typeface="Wingdings" panose="05000000000000000000" pitchFamily="2" charset="2"/>
              <a:buChar char="p"/>
            </a:pPr>
            <a:r>
              <a:rPr lang="zh-CN" altLang="en-US" dirty="0"/>
              <a:t>综合考虑权重与激活，选择最合适的缩放比</a:t>
            </a:r>
            <a:endParaRPr lang="en-US" altLang="zh-CN" dirty="0"/>
          </a:p>
          <a:p>
            <a:pPr lvl="1">
              <a:lnSpc>
                <a:spcPct val="150000"/>
              </a:lnSpc>
              <a:buFont typeface="Wingdings" panose="05000000000000000000" pitchFamily="2" charset="2"/>
              <a:buChar char="n"/>
            </a:pPr>
            <a:endParaRPr lang="en-US" altLang="zh-CN" dirty="0"/>
          </a:p>
          <a:p>
            <a:pPr lvl="1">
              <a:lnSpc>
                <a:spcPct val="150000"/>
              </a:lnSpc>
              <a:buFont typeface="Wingdings" panose="05000000000000000000" pitchFamily="2" charset="2"/>
              <a:buChar char="n"/>
            </a:pPr>
            <a:endParaRPr lang="en-US" altLang="zh-CN" dirty="0"/>
          </a:p>
          <a:p>
            <a:pPr lvl="1">
              <a:lnSpc>
                <a:spcPct val="150000"/>
              </a:lnSpc>
              <a:buFont typeface="Wingdings" panose="05000000000000000000" pitchFamily="2" charset="2"/>
              <a:buChar char="p"/>
            </a:pPr>
            <a:endParaRPr lang="en-US" altLang="zh-CN" dirty="0"/>
          </a:p>
          <a:p>
            <a:pPr lvl="1">
              <a:lnSpc>
                <a:spcPct val="150000"/>
              </a:lnSpc>
              <a:buFont typeface="Wingdings" panose="05000000000000000000" pitchFamily="2" charset="2"/>
              <a:buChar char="Ø"/>
            </a:pPr>
            <a:endParaRPr lang="en-US" altLang="zh-CN" dirty="0"/>
          </a:p>
        </p:txBody>
      </p:sp>
      <p:pic>
        <p:nvPicPr>
          <p:cNvPr id="6" name="图片 5">
            <a:extLst>
              <a:ext uri="{FF2B5EF4-FFF2-40B4-BE49-F238E27FC236}">
                <a16:creationId xmlns:a16="http://schemas.microsoft.com/office/drawing/2014/main" id="{FF66E3D4-EED2-7E5B-C369-8A723CA9F6D4}"/>
              </a:ext>
            </a:extLst>
          </p:cNvPr>
          <p:cNvPicPr>
            <a:picLocks noChangeAspect="1"/>
          </p:cNvPicPr>
          <p:nvPr/>
        </p:nvPicPr>
        <p:blipFill>
          <a:blip r:embed="rId4"/>
          <a:stretch>
            <a:fillRect/>
          </a:stretch>
        </p:blipFill>
        <p:spPr>
          <a:xfrm>
            <a:off x="1631203" y="4862174"/>
            <a:ext cx="9176785" cy="1760116"/>
          </a:xfrm>
          <a:prstGeom prst="rect">
            <a:avLst/>
          </a:prstGeom>
        </p:spPr>
      </p:pic>
    </p:spTree>
    <p:extLst>
      <p:ext uri="{BB962C8B-B14F-4D97-AF65-F5344CB8AC3E}">
        <p14:creationId xmlns:p14="http://schemas.microsoft.com/office/powerpoint/2010/main" val="3779621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A855420-EC10-4EC0-B068-F084741F8E2F}"/>
              </a:ext>
            </a:extLst>
          </p:cNvPr>
          <p:cNvSpPr>
            <a:spLocks noGrp="1"/>
          </p:cNvSpPr>
          <p:nvPr>
            <p:ph type="title"/>
          </p:nvPr>
        </p:nvSpPr>
        <p:spPr>
          <a:xfrm>
            <a:off x="1024128" y="585216"/>
            <a:ext cx="9720072" cy="1499616"/>
          </a:xfrm>
        </p:spPr>
        <p:txBody>
          <a:bodyPr/>
          <a:lstStyle/>
          <a:p>
            <a:r>
              <a:rPr lang="zh-CN" altLang="en-US" sz="2800" cap="none" dirty="0">
                <a:latin typeface="Cambria" panose="02040503050406030204" pitchFamily="18" charset="0"/>
              </a:rPr>
              <a:t>协同设计高效量化的</a:t>
            </a:r>
            <a:r>
              <a:rPr lang="en-US" altLang="zh-CN" sz="2800" cap="none" dirty="0">
                <a:latin typeface="Cambria" panose="02040503050406030204" pitchFamily="18" charset="0"/>
              </a:rPr>
              <a:t>GPU</a:t>
            </a:r>
            <a:r>
              <a:rPr lang="zh-CN" altLang="en-US" sz="2800" cap="none" dirty="0">
                <a:latin typeface="Cambria" panose="02040503050406030204" pitchFamily="18" charset="0"/>
              </a:rPr>
              <a:t>核</a:t>
            </a:r>
          </a:p>
        </p:txBody>
      </p:sp>
      <p:sp>
        <p:nvSpPr>
          <p:cNvPr id="5" name="内容占位符 2">
            <a:extLst>
              <a:ext uri="{FF2B5EF4-FFF2-40B4-BE49-F238E27FC236}">
                <a16:creationId xmlns:a16="http://schemas.microsoft.com/office/drawing/2014/main" id="{7B62FED7-3082-44EC-9034-8134353B866D}"/>
              </a:ext>
            </a:extLst>
          </p:cNvPr>
          <p:cNvSpPr>
            <a:spLocks noGrp="1"/>
          </p:cNvSpPr>
          <p:nvPr>
            <p:ph idx="1"/>
          </p:nvPr>
        </p:nvSpPr>
        <p:spPr>
          <a:xfrm>
            <a:off x="1024128" y="2286000"/>
            <a:ext cx="10381158" cy="4023360"/>
          </a:xfrm>
        </p:spPr>
        <p:txBody>
          <a:bodyPr/>
          <a:lstStyle/>
          <a:p>
            <a:pPr>
              <a:lnSpc>
                <a:spcPct val="150000"/>
              </a:lnSpc>
              <a:buFont typeface="Wingdings" panose="05000000000000000000" pitchFamily="2" charset="2"/>
              <a:buChar char="p"/>
            </a:pPr>
            <a:r>
              <a:rPr lang="zh-CN" altLang="en-US" dirty="0"/>
              <a:t>使用</a:t>
            </a:r>
            <a:r>
              <a:rPr lang="en-US" altLang="zh-CN" dirty="0"/>
              <a:t>MM</a:t>
            </a:r>
            <a:r>
              <a:rPr lang="zh-CN" altLang="en-US" dirty="0"/>
              <a:t>代替</a:t>
            </a:r>
            <a:r>
              <a:rPr lang="en-US" altLang="zh-CN" dirty="0"/>
              <a:t>MV</a:t>
            </a:r>
            <a:r>
              <a:rPr lang="zh-CN" altLang="en-US" dirty="0"/>
              <a:t>：</a:t>
            </a:r>
            <a:r>
              <a:rPr lang="en-US" altLang="zh-CN" dirty="0"/>
              <a:t>MV</a:t>
            </a:r>
            <a:r>
              <a:rPr lang="zh-CN" altLang="en-US" dirty="0"/>
              <a:t>只能在</a:t>
            </a:r>
            <a:r>
              <a:rPr lang="en-US" altLang="zh-CN" dirty="0"/>
              <a:t>CUDA core</a:t>
            </a:r>
            <a:r>
              <a:rPr lang="zh-CN" altLang="en-US" dirty="0"/>
              <a:t>上计算而</a:t>
            </a:r>
            <a:r>
              <a:rPr lang="en-US" altLang="zh-CN" dirty="0"/>
              <a:t>MM</a:t>
            </a:r>
            <a:r>
              <a:rPr lang="zh-CN" altLang="en-US" dirty="0"/>
              <a:t>能够在更快的</a:t>
            </a:r>
            <a:r>
              <a:rPr lang="en-US" altLang="zh-CN" dirty="0"/>
              <a:t>tensor core</a:t>
            </a:r>
            <a:r>
              <a:rPr lang="zh-CN" altLang="en-US"/>
              <a:t>上计算</a:t>
            </a:r>
            <a:endParaRPr lang="en-US" altLang="zh-CN" dirty="0"/>
          </a:p>
          <a:p>
            <a:pPr lvl="1">
              <a:lnSpc>
                <a:spcPct val="150000"/>
              </a:lnSpc>
              <a:buFont typeface="Wingdings" panose="05000000000000000000" pitchFamily="2" charset="2"/>
              <a:buChar char="n"/>
            </a:pPr>
            <a:endParaRPr lang="en-US" altLang="zh-CN" dirty="0"/>
          </a:p>
          <a:p>
            <a:pPr lvl="1">
              <a:lnSpc>
                <a:spcPct val="150000"/>
              </a:lnSpc>
              <a:buFont typeface="Wingdings" panose="05000000000000000000" pitchFamily="2" charset="2"/>
              <a:buChar char="p"/>
            </a:pPr>
            <a:endParaRPr lang="en-US" altLang="zh-CN" dirty="0"/>
          </a:p>
          <a:p>
            <a:pPr lvl="1">
              <a:lnSpc>
                <a:spcPct val="150000"/>
              </a:lnSpc>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300974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A855420-EC10-4EC0-B068-F084741F8E2F}"/>
              </a:ext>
            </a:extLst>
          </p:cNvPr>
          <p:cNvSpPr>
            <a:spLocks noGrp="1"/>
          </p:cNvSpPr>
          <p:nvPr>
            <p:ph type="title"/>
          </p:nvPr>
        </p:nvSpPr>
        <p:spPr>
          <a:xfrm>
            <a:off x="1024128" y="585216"/>
            <a:ext cx="9720072" cy="1499616"/>
          </a:xfrm>
        </p:spPr>
        <p:txBody>
          <a:bodyPr/>
          <a:lstStyle/>
          <a:p>
            <a:r>
              <a:rPr lang="zh-CN" altLang="en-US" sz="2800" cap="none" dirty="0">
                <a:latin typeface="Cambria" panose="02040503050406030204" pitchFamily="18" charset="0"/>
              </a:rPr>
              <a:t>与其他量化方法的比较</a:t>
            </a:r>
          </a:p>
        </p:txBody>
      </p:sp>
      <p:sp>
        <p:nvSpPr>
          <p:cNvPr id="5" name="内容占位符 2">
            <a:extLst>
              <a:ext uri="{FF2B5EF4-FFF2-40B4-BE49-F238E27FC236}">
                <a16:creationId xmlns:a16="http://schemas.microsoft.com/office/drawing/2014/main" id="{7B62FED7-3082-44EC-9034-8134353B866D}"/>
              </a:ext>
            </a:extLst>
          </p:cNvPr>
          <p:cNvSpPr>
            <a:spLocks noGrp="1"/>
          </p:cNvSpPr>
          <p:nvPr>
            <p:ph idx="1"/>
          </p:nvPr>
        </p:nvSpPr>
        <p:spPr>
          <a:xfrm>
            <a:off x="1024128" y="2286000"/>
            <a:ext cx="5850805" cy="4023360"/>
          </a:xfrm>
        </p:spPr>
        <p:txBody>
          <a:bodyPr/>
          <a:lstStyle/>
          <a:p>
            <a:pPr>
              <a:lnSpc>
                <a:spcPct val="150000"/>
              </a:lnSpc>
              <a:buFont typeface="Wingdings" panose="05000000000000000000" pitchFamily="2" charset="2"/>
              <a:buChar char="p"/>
            </a:pPr>
            <a:r>
              <a:rPr lang="zh-CN" altLang="en-US" b="0" i="0" dirty="0">
                <a:solidFill>
                  <a:srgbClr val="121212"/>
                </a:solidFill>
                <a:effectLst/>
                <a:latin typeface="-apple-system"/>
              </a:rPr>
              <a:t>总体效果上</a:t>
            </a:r>
            <a:r>
              <a:rPr lang="en-US" altLang="zh-CN" b="0" i="0" dirty="0" err="1">
                <a:solidFill>
                  <a:srgbClr val="121212"/>
                </a:solidFill>
                <a:effectLst/>
                <a:latin typeface="-apple-system"/>
              </a:rPr>
              <a:t>SpQR</a:t>
            </a:r>
            <a:r>
              <a:rPr lang="zh-CN" altLang="en-US" b="0" i="0" dirty="0">
                <a:solidFill>
                  <a:srgbClr val="121212"/>
                </a:solidFill>
                <a:effectLst/>
                <a:latin typeface="-apple-system"/>
              </a:rPr>
              <a:t>要好一些，尤其是在参数量更大的模型上，</a:t>
            </a:r>
            <a:r>
              <a:rPr lang="en-US" altLang="zh-CN" b="0" i="0" dirty="0">
                <a:solidFill>
                  <a:srgbClr val="121212"/>
                </a:solidFill>
                <a:effectLst/>
                <a:latin typeface="-apple-system"/>
              </a:rPr>
              <a:t>AWQ</a:t>
            </a:r>
            <a:r>
              <a:rPr lang="zh-CN" altLang="en-US" b="0" i="0" dirty="0">
                <a:solidFill>
                  <a:srgbClr val="121212"/>
                </a:solidFill>
                <a:effectLst/>
                <a:latin typeface="-apple-system"/>
              </a:rPr>
              <a:t>在更大规模的模型（</a:t>
            </a:r>
            <a:r>
              <a:rPr lang="en-US" altLang="zh-CN" b="0" i="0" dirty="0">
                <a:solidFill>
                  <a:srgbClr val="121212"/>
                </a:solidFill>
                <a:effectLst/>
                <a:latin typeface="-apple-system"/>
              </a:rPr>
              <a:t>33B+)</a:t>
            </a:r>
            <a:r>
              <a:rPr lang="zh-CN" altLang="en-US" b="0" i="0" dirty="0">
                <a:solidFill>
                  <a:srgbClr val="121212"/>
                </a:solidFill>
                <a:effectLst/>
                <a:latin typeface="-apple-system"/>
              </a:rPr>
              <a:t>上提升相对</a:t>
            </a:r>
            <a:r>
              <a:rPr lang="en-US" altLang="zh-CN" b="0" i="0" dirty="0">
                <a:solidFill>
                  <a:srgbClr val="121212"/>
                </a:solidFill>
                <a:effectLst/>
                <a:latin typeface="-apple-system"/>
              </a:rPr>
              <a:t>GPTQ</a:t>
            </a:r>
            <a:r>
              <a:rPr lang="zh-CN" altLang="en-US" b="0" i="0" dirty="0">
                <a:solidFill>
                  <a:srgbClr val="121212"/>
                </a:solidFill>
                <a:effectLst/>
                <a:latin typeface="-apple-system"/>
              </a:rPr>
              <a:t>较小。</a:t>
            </a:r>
            <a:endParaRPr lang="en-US" altLang="zh-CN" b="0" i="0" dirty="0">
              <a:solidFill>
                <a:srgbClr val="121212"/>
              </a:solidFill>
              <a:effectLst/>
              <a:latin typeface="-apple-system"/>
            </a:endParaRPr>
          </a:p>
          <a:p>
            <a:pPr>
              <a:lnSpc>
                <a:spcPct val="150000"/>
              </a:lnSpc>
              <a:buFont typeface="Wingdings" panose="05000000000000000000" pitchFamily="2" charset="2"/>
              <a:buChar char="p"/>
            </a:pPr>
            <a:r>
              <a:rPr lang="en-US" altLang="zh-CN" b="0" i="0" dirty="0">
                <a:solidFill>
                  <a:srgbClr val="121212"/>
                </a:solidFill>
                <a:effectLst/>
                <a:latin typeface="-apple-system"/>
              </a:rPr>
              <a:t>AWQ</a:t>
            </a:r>
            <a:r>
              <a:rPr lang="zh-CN" altLang="en-US" b="0" i="0" dirty="0">
                <a:solidFill>
                  <a:srgbClr val="121212"/>
                </a:solidFill>
                <a:effectLst/>
                <a:latin typeface="-apple-system"/>
              </a:rPr>
              <a:t>易用性更</a:t>
            </a:r>
            <a:r>
              <a:rPr lang="zh-CN" altLang="en-US" b="0" i="0">
                <a:solidFill>
                  <a:srgbClr val="121212"/>
                </a:solidFill>
                <a:effectLst/>
                <a:latin typeface="-apple-system"/>
              </a:rPr>
              <a:t>强，硬件更友好，目前</a:t>
            </a:r>
            <a:r>
              <a:rPr lang="zh-CN" altLang="en-US" b="0" i="0" dirty="0">
                <a:solidFill>
                  <a:srgbClr val="121212"/>
                </a:solidFill>
                <a:effectLst/>
                <a:latin typeface="-apple-system"/>
              </a:rPr>
              <a:t>已经集成进</a:t>
            </a:r>
            <a:r>
              <a:rPr lang="en-US" altLang="zh-CN" b="0" i="0" dirty="0" err="1">
                <a:solidFill>
                  <a:srgbClr val="121212"/>
                </a:solidFill>
                <a:effectLst/>
                <a:latin typeface="-apple-system"/>
              </a:rPr>
              <a:t>bitsandbytes</a:t>
            </a:r>
            <a:r>
              <a:rPr lang="zh-CN" altLang="en-US" b="0" i="0" dirty="0">
                <a:solidFill>
                  <a:srgbClr val="121212"/>
                </a:solidFill>
                <a:effectLst/>
                <a:latin typeface="-apple-system"/>
              </a:rPr>
              <a:t>和</a:t>
            </a:r>
            <a:r>
              <a:rPr lang="en-US" altLang="zh-CN" b="0" i="0" dirty="0" err="1">
                <a:solidFill>
                  <a:srgbClr val="121212"/>
                </a:solidFill>
                <a:effectLst/>
                <a:latin typeface="-apple-system"/>
              </a:rPr>
              <a:t>peft</a:t>
            </a:r>
            <a:r>
              <a:rPr lang="zh-CN" altLang="en-US" b="0" i="0" dirty="0">
                <a:solidFill>
                  <a:srgbClr val="121212"/>
                </a:solidFill>
                <a:effectLst/>
                <a:latin typeface="-apple-system"/>
              </a:rPr>
              <a:t>这套体系。</a:t>
            </a:r>
            <a:endParaRPr lang="en-US" altLang="zh-CN" dirty="0"/>
          </a:p>
        </p:txBody>
      </p:sp>
      <p:pic>
        <p:nvPicPr>
          <p:cNvPr id="3" name="图片 2">
            <a:extLst>
              <a:ext uri="{FF2B5EF4-FFF2-40B4-BE49-F238E27FC236}">
                <a16:creationId xmlns:a16="http://schemas.microsoft.com/office/drawing/2014/main" id="{30F72BEE-82B1-289F-AD1B-C0B2749D32A0}"/>
              </a:ext>
            </a:extLst>
          </p:cNvPr>
          <p:cNvPicPr>
            <a:picLocks noChangeAspect="1"/>
          </p:cNvPicPr>
          <p:nvPr/>
        </p:nvPicPr>
        <p:blipFill>
          <a:blip r:embed="rId2"/>
          <a:stretch>
            <a:fillRect/>
          </a:stretch>
        </p:blipFill>
        <p:spPr>
          <a:xfrm>
            <a:off x="7027736" y="1746166"/>
            <a:ext cx="4702323" cy="4444661"/>
          </a:xfrm>
          <a:prstGeom prst="rect">
            <a:avLst/>
          </a:prstGeom>
        </p:spPr>
      </p:pic>
    </p:spTree>
    <p:extLst>
      <p:ext uri="{BB962C8B-B14F-4D97-AF65-F5344CB8AC3E}">
        <p14:creationId xmlns:p14="http://schemas.microsoft.com/office/powerpoint/2010/main" val="244133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22B1821-0BA4-4FA7-92E3-D9BDAA64332C}"/>
              </a:ext>
            </a:extLst>
          </p:cNvPr>
          <p:cNvSpPr txBox="1"/>
          <p:nvPr/>
        </p:nvSpPr>
        <p:spPr>
          <a:xfrm>
            <a:off x="4618672" y="2505670"/>
            <a:ext cx="2954655" cy="923330"/>
          </a:xfrm>
          <a:prstGeom prst="rect">
            <a:avLst/>
          </a:prstGeom>
          <a:noFill/>
        </p:spPr>
        <p:txBody>
          <a:bodyPr wrap="none" rtlCol="0">
            <a:spAutoFit/>
          </a:bodyPr>
          <a:lstStyle/>
          <a:p>
            <a:r>
              <a:rPr lang="zh-CN" altLang="en-US" sz="5400" dirty="0"/>
              <a:t>汇报完毕</a:t>
            </a:r>
            <a:endParaRPr lang="en-US" altLang="zh-CN" sz="5400" dirty="0"/>
          </a:p>
        </p:txBody>
      </p:sp>
    </p:spTree>
    <p:extLst>
      <p:ext uri="{BB962C8B-B14F-4D97-AF65-F5344CB8AC3E}">
        <p14:creationId xmlns:p14="http://schemas.microsoft.com/office/powerpoint/2010/main" val="224232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995179AF-4B95-43FD-A67D-3EB449B837A4}"/>
              </a:ext>
            </a:extLst>
          </p:cNvPr>
          <p:cNvSpPr>
            <a:spLocks noGrp="1"/>
          </p:cNvSpPr>
          <p:nvPr>
            <p:ph type="title"/>
          </p:nvPr>
        </p:nvSpPr>
        <p:spPr>
          <a:xfrm>
            <a:off x="1024127" y="585216"/>
            <a:ext cx="10688901" cy="1499616"/>
          </a:xfrm>
        </p:spPr>
        <p:txBody>
          <a:bodyPr>
            <a:normAutofit/>
          </a:bodyPr>
          <a:lstStyle/>
          <a:p>
            <a:r>
              <a:rPr lang="zh-CN" altLang="en-US" sz="2800" cap="none" dirty="0">
                <a:latin typeface="Cambria" panose="02040503050406030204" pitchFamily="18" charset="0"/>
              </a:rPr>
              <a:t>主要内容</a:t>
            </a:r>
          </a:p>
        </p:txBody>
      </p:sp>
      <p:sp>
        <p:nvSpPr>
          <p:cNvPr id="11" name="内容占位符 2">
            <a:extLst>
              <a:ext uri="{FF2B5EF4-FFF2-40B4-BE49-F238E27FC236}">
                <a16:creationId xmlns:a16="http://schemas.microsoft.com/office/drawing/2014/main" id="{89B7945D-EDF9-4B50-93D7-50F707F5085D}"/>
              </a:ext>
            </a:extLst>
          </p:cNvPr>
          <p:cNvSpPr>
            <a:spLocks noGrp="1"/>
          </p:cNvSpPr>
          <p:nvPr>
            <p:ph idx="1"/>
          </p:nvPr>
        </p:nvSpPr>
        <p:spPr>
          <a:xfrm>
            <a:off x="1024127" y="2357718"/>
            <a:ext cx="9720071" cy="2848984"/>
          </a:xfrm>
        </p:spPr>
        <p:txBody>
          <a:bodyPr>
            <a:normAutofit/>
          </a:bodyPr>
          <a:lstStyle/>
          <a:p>
            <a:pPr>
              <a:lnSpc>
                <a:spcPct val="150000"/>
              </a:lnSpc>
              <a:buFont typeface="Wingdings" panose="05000000000000000000" pitchFamily="2" charset="2"/>
              <a:buChar char="p"/>
            </a:pPr>
            <a:r>
              <a:rPr lang="en-US" altLang="zh-CN" dirty="0" err="1"/>
              <a:t>QLoRA</a:t>
            </a:r>
            <a:endParaRPr lang="en-US" altLang="zh-CN" dirty="0"/>
          </a:p>
          <a:p>
            <a:pPr>
              <a:lnSpc>
                <a:spcPct val="150000"/>
              </a:lnSpc>
              <a:buFont typeface="Wingdings" panose="05000000000000000000" pitchFamily="2" charset="2"/>
              <a:buChar char="p"/>
            </a:pPr>
            <a:r>
              <a:rPr lang="en-US" altLang="zh-CN" dirty="0" err="1"/>
              <a:t>SmoothQuant</a:t>
            </a:r>
            <a:endParaRPr lang="en-US" altLang="zh-CN" dirty="0"/>
          </a:p>
          <a:p>
            <a:pPr>
              <a:lnSpc>
                <a:spcPct val="150000"/>
              </a:lnSpc>
              <a:buFont typeface="Wingdings" panose="05000000000000000000" pitchFamily="2" charset="2"/>
              <a:buChar char="p"/>
            </a:pPr>
            <a:r>
              <a:rPr lang="en-US" altLang="zh-CN" dirty="0"/>
              <a:t>AWQ</a:t>
            </a:r>
            <a:r>
              <a:rPr lang="zh-CN" altLang="en-US" dirty="0"/>
              <a:t>：</a:t>
            </a:r>
            <a:r>
              <a:rPr lang="en-US" altLang="zh-CN" dirty="0"/>
              <a:t>Activation-aware Weight Quantization</a:t>
            </a:r>
          </a:p>
        </p:txBody>
      </p:sp>
    </p:spTree>
    <p:extLst>
      <p:ext uri="{BB962C8B-B14F-4D97-AF65-F5344CB8AC3E}">
        <p14:creationId xmlns:p14="http://schemas.microsoft.com/office/powerpoint/2010/main" val="384146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AD40F-35F1-493D-A0F8-3BC9AD398D96}"/>
              </a:ext>
            </a:extLst>
          </p:cNvPr>
          <p:cNvSpPr>
            <a:spLocks noGrp="1"/>
          </p:cNvSpPr>
          <p:nvPr>
            <p:ph type="title"/>
          </p:nvPr>
        </p:nvSpPr>
        <p:spPr>
          <a:xfrm>
            <a:off x="1024126" y="585216"/>
            <a:ext cx="11788360" cy="1499616"/>
          </a:xfrm>
        </p:spPr>
        <p:txBody>
          <a:bodyPr>
            <a:normAutofit/>
          </a:bodyPr>
          <a:lstStyle/>
          <a:p>
            <a:r>
              <a:rPr lang="en-US" altLang="zh-CN" sz="2800" cap="none" dirty="0" err="1">
                <a:latin typeface="Cambria" panose="02040503050406030204" pitchFamily="18" charset="0"/>
              </a:rPr>
              <a:t>QLoRA</a:t>
            </a:r>
            <a:endParaRPr lang="zh-CN" altLang="en-US" sz="2800" cap="none" dirty="0">
              <a:latin typeface="Cambria" panose="02040503050406030204" pitchFamily="18" charset="0"/>
            </a:endParaRPr>
          </a:p>
        </p:txBody>
      </p:sp>
      <p:sp>
        <p:nvSpPr>
          <p:cNvPr id="4" name="内容占位符 2">
            <a:extLst>
              <a:ext uri="{FF2B5EF4-FFF2-40B4-BE49-F238E27FC236}">
                <a16:creationId xmlns:a16="http://schemas.microsoft.com/office/drawing/2014/main" id="{A0D9FB55-7A73-E3AD-3D57-5C094325E716}"/>
              </a:ext>
            </a:extLst>
          </p:cNvPr>
          <p:cNvSpPr txBox="1">
            <a:spLocks/>
          </p:cNvSpPr>
          <p:nvPr/>
        </p:nvSpPr>
        <p:spPr>
          <a:xfrm>
            <a:off x="1176528" y="2438400"/>
            <a:ext cx="9315009"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dirty="0" err="1"/>
              <a:t>QLoRA</a:t>
            </a:r>
            <a:r>
              <a:rPr lang="zh-CN" altLang="en-US" dirty="0"/>
              <a:t>引入了许多创新来节省内存而不牺牲性能：</a:t>
            </a:r>
            <a:endParaRPr lang="en-US" altLang="zh-CN" dirty="0"/>
          </a:p>
          <a:p>
            <a:pPr lvl="1">
              <a:lnSpc>
                <a:spcPct val="150000"/>
              </a:lnSpc>
              <a:buFont typeface="Wingdings" panose="05000000000000000000" pitchFamily="2" charset="2"/>
              <a:buChar char="n"/>
            </a:pPr>
            <a:r>
              <a:rPr lang="zh-CN" altLang="en-US" dirty="0"/>
              <a:t>引入</a:t>
            </a:r>
            <a:r>
              <a:rPr lang="en-US" altLang="zh-CN" dirty="0"/>
              <a:t>4-bit </a:t>
            </a:r>
            <a:r>
              <a:rPr lang="en-US" altLang="zh-CN" dirty="0" err="1"/>
              <a:t>NormalFloat</a:t>
            </a:r>
            <a:r>
              <a:rPr lang="en-US" altLang="zh-CN" dirty="0"/>
              <a:t> (NF4)</a:t>
            </a:r>
            <a:r>
              <a:rPr lang="zh-CN" altLang="en-US" dirty="0"/>
              <a:t>；</a:t>
            </a:r>
            <a:endParaRPr lang="en-US" altLang="zh-CN" dirty="0"/>
          </a:p>
          <a:p>
            <a:pPr lvl="1">
              <a:lnSpc>
                <a:spcPct val="150000"/>
              </a:lnSpc>
              <a:buFont typeface="Wingdings" panose="05000000000000000000" pitchFamily="2" charset="2"/>
              <a:buChar char="n"/>
            </a:pPr>
            <a:r>
              <a:rPr lang="zh-CN" altLang="en-US" dirty="0"/>
              <a:t>对量化常数进行双重量化减少内存开销；</a:t>
            </a:r>
            <a:endParaRPr lang="en-US" altLang="zh-CN" dirty="0"/>
          </a:p>
          <a:p>
            <a:pPr lvl="1">
              <a:lnSpc>
                <a:spcPct val="150000"/>
              </a:lnSpc>
              <a:buFont typeface="Wingdings" panose="05000000000000000000" pitchFamily="2" charset="2"/>
              <a:buChar char="n"/>
            </a:pPr>
            <a:r>
              <a:rPr lang="zh-CN" altLang="en-US" dirty="0"/>
              <a:t>管理内存峰值的分页优化器；</a:t>
            </a:r>
            <a:endParaRPr lang="en-US" altLang="zh-CN" dirty="0"/>
          </a:p>
        </p:txBody>
      </p:sp>
    </p:spTree>
    <p:extLst>
      <p:ext uri="{BB962C8B-B14F-4D97-AF65-F5344CB8AC3E}">
        <p14:creationId xmlns:p14="http://schemas.microsoft.com/office/powerpoint/2010/main" val="411331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AD40F-35F1-493D-A0F8-3BC9AD398D96}"/>
              </a:ext>
            </a:extLst>
          </p:cNvPr>
          <p:cNvSpPr>
            <a:spLocks noGrp="1"/>
          </p:cNvSpPr>
          <p:nvPr>
            <p:ph type="title"/>
          </p:nvPr>
        </p:nvSpPr>
        <p:spPr>
          <a:xfrm>
            <a:off x="1024126" y="585216"/>
            <a:ext cx="11788360" cy="1499616"/>
          </a:xfrm>
        </p:spPr>
        <p:txBody>
          <a:bodyPr>
            <a:normAutofit/>
          </a:bodyPr>
          <a:lstStyle/>
          <a:p>
            <a:r>
              <a:rPr lang="en-US" altLang="zh-CN" sz="2800" cap="none" dirty="0" err="1">
                <a:latin typeface="Cambria" panose="02040503050406030204" pitchFamily="18" charset="0"/>
              </a:rPr>
              <a:t>QLoRA</a:t>
            </a:r>
            <a:r>
              <a:rPr lang="zh-CN" altLang="en-US" sz="2800" cap="none" dirty="0">
                <a:latin typeface="Cambria" panose="02040503050406030204" pitchFamily="18" charset="0"/>
              </a:rPr>
              <a:t>：</a:t>
            </a:r>
            <a:r>
              <a:rPr lang="en-US" altLang="zh-CN" sz="2800" cap="none" dirty="0">
                <a:latin typeface="Cambria" panose="02040503050406030204" pitchFamily="18" charset="0"/>
              </a:rPr>
              <a:t>NF4</a:t>
            </a:r>
            <a:endParaRPr lang="zh-CN" altLang="en-US" sz="2800" cap="none" dirty="0">
              <a:latin typeface="Cambria" panose="02040503050406030204" pitchFamily="18" charset="0"/>
            </a:endParaRPr>
          </a:p>
        </p:txBody>
      </p:sp>
      <p:sp>
        <p:nvSpPr>
          <p:cNvPr id="4" name="内容占位符 2">
            <a:extLst>
              <a:ext uri="{FF2B5EF4-FFF2-40B4-BE49-F238E27FC236}">
                <a16:creationId xmlns:a16="http://schemas.microsoft.com/office/drawing/2014/main" id="{A0D9FB55-7A73-E3AD-3D57-5C094325E716}"/>
              </a:ext>
            </a:extLst>
          </p:cNvPr>
          <p:cNvSpPr txBox="1">
            <a:spLocks/>
          </p:cNvSpPr>
          <p:nvPr/>
        </p:nvSpPr>
        <p:spPr>
          <a:xfrm>
            <a:off x="1176528" y="2438400"/>
            <a:ext cx="9315009"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dirty="0"/>
              <a:t>Int4 </a:t>
            </a:r>
            <a:r>
              <a:rPr lang="zh-CN" altLang="en-US" dirty="0"/>
              <a:t>的格点分布是</a:t>
            </a:r>
            <a:r>
              <a:rPr lang="zh-CN" altLang="en-US" b="1" dirty="0"/>
              <a:t>均匀</a:t>
            </a:r>
            <a:r>
              <a:rPr lang="zh-CN" altLang="en-US" dirty="0"/>
              <a:t>的，然而模型的权重通常服从均值为 </a:t>
            </a:r>
            <a:r>
              <a:rPr lang="en-US" altLang="zh-CN" dirty="0"/>
              <a:t>0 </a:t>
            </a:r>
            <a:r>
              <a:rPr lang="zh-CN" altLang="en-US" dirty="0"/>
              <a:t>的</a:t>
            </a:r>
            <a:r>
              <a:rPr lang="zh-CN" altLang="en-US" b="1" dirty="0"/>
              <a:t>正态分布</a:t>
            </a:r>
            <a:r>
              <a:rPr lang="zh-CN" altLang="en-US" dirty="0"/>
              <a:t>，因此格点的分布和数据的分布不一致。这会导致格点“供需”的不匹配。</a:t>
            </a:r>
            <a:endParaRPr lang="en-US" altLang="zh-CN" dirty="0"/>
          </a:p>
          <a:p>
            <a:pPr>
              <a:lnSpc>
                <a:spcPct val="150000"/>
              </a:lnSpc>
              <a:buFont typeface="Wingdings" panose="05000000000000000000" pitchFamily="2" charset="2"/>
              <a:buChar char="p"/>
            </a:pPr>
            <a:r>
              <a:rPr lang="en-US" altLang="zh-CN" dirty="0"/>
              <a:t>NF4 </a:t>
            </a:r>
            <a:r>
              <a:rPr lang="zh-CN" altLang="en-US" dirty="0"/>
              <a:t>的格点按照</a:t>
            </a:r>
            <a:r>
              <a:rPr lang="zh-CN" altLang="en-US" b="1" dirty="0"/>
              <a:t>正态分布的分位数</a:t>
            </a:r>
            <a:r>
              <a:rPr lang="zh-CN" altLang="en-US" dirty="0"/>
              <a:t>截取，格点分布两端稀疏，中间密集，格点分布与数据分布一致。这样格点分配的效率就大大增加了，同时精度受损也不会太大。</a:t>
            </a:r>
            <a:endParaRPr lang="en-US" altLang="zh-CN" dirty="0"/>
          </a:p>
          <a:p>
            <a:pPr>
              <a:lnSpc>
                <a:spcPct val="150000"/>
              </a:lnSpc>
              <a:buFont typeface="Wingdings" panose="05000000000000000000" pitchFamily="2" charset="2"/>
              <a:buChar char="p"/>
            </a:pPr>
            <a:endParaRPr lang="en-US" altLang="zh-CN" dirty="0"/>
          </a:p>
          <a:p>
            <a:pPr marL="0" indent="0">
              <a:lnSpc>
                <a:spcPct val="150000"/>
              </a:lnSpc>
              <a:buNone/>
            </a:pPr>
            <a:r>
              <a:rPr lang="en-US" altLang="zh-CN" dirty="0"/>
              <a:t>   </a:t>
            </a:r>
            <a:r>
              <a:rPr lang="en-US" altLang="zh-CN" dirty="0" err="1"/>
              <a:t>Qx</a:t>
            </a:r>
            <a:r>
              <a:rPr lang="en-US" altLang="zh-CN" dirty="0"/>
              <a:t>()</a:t>
            </a:r>
            <a:r>
              <a:rPr lang="zh-CN" altLang="en-US" dirty="0"/>
              <a:t>表示分位数函数</a:t>
            </a:r>
            <a:endParaRPr lang="en-US" altLang="zh-CN" dirty="0"/>
          </a:p>
        </p:txBody>
      </p:sp>
      <p:pic>
        <p:nvPicPr>
          <p:cNvPr id="1026" name="Picture 2">
            <a:extLst>
              <a:ext uri="{FF2B5EF4-FFF2-40B4-BE49-F238E27FC236}">
                <a16:creationId xmlns:a16="http://schemas.microsoft.com/office/drawing/2014/main" id="{EFE6B37D-FF3F-9497-C865-798A78A09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879" y="228588"/>
            <a:ext cx="4933536" cy="220981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B07CE25A-F279-A126-B75F-DCBFB6654DCE}"/>
              </a:ext>
            </a:extLst>
          </p:cNvPr>
          <p:cNvPicPr>
            <a:picLocks noChangeAspect="1"/>
          </p:cNvPicPr>
          <p:nvPr/>
        </p:nvPicPr>
        <p:blipFill>
          <a:blip r:embed="rId3"/>
          <a:stretch>
            <a:fillRect/>
          </a:stretch>
        </p:blipFill>
        <p:spPr>
          <a:xfrm>
            <a:off x="3870482" y="5161903"/>
            <a:ext cx="4451035" cy="798630"/>
          </a:xfrm>
          <a:prstGeom prst="rect">
            <a:avLst/>
          </a:prstGeom>
        </p:spPr>
      </p:pic>
    </p:spTree>
    <p:extLst>
      <p:ext uri="{BB962C8B-B14F-4D97-AF65-F5344CB8AC3E}">
        <p14:creationId xmlns:p14="http://schemas.microsoft.com/office/powerpoint/2010/main" val="212692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AD40F-35F1-493D-A0F8-3BC9AD398D96}"/>
              </a:ext>
            </a:extLst>
          </p:cNvPr>
          <p:cNvSpPr>
            <a:spLocks noGrp="1"/>
          </p:cNvSpPr>
          <p:nvPr>
            <p:ph type="title"/>
          </p:nvPr>
        </p:nvSpPr>
        <p:spPr>
          <a:xfrm>
            <a:off x="1024126" y="585216"/>
            <a:ext cx="11788360" cy="1499616"/>
          </a:xfrm>
        </p:spPr>
        <p:txBody>
          <a:bodyPr>
            <a:normAutofit/>
          </a:bodyPr>
          <a:lstStyle/>
          <a:p>
            <a:r>
              <a:rPr lang="en-US" altLang="zh-CN" sz="2800" cap="none" dirty="0" err="1">
                <a:latin typeface="Cambria" panose="02040503050406030204" pitchFamily="18" charset="0"/>
              </a:rPr>
              <a:t>QLoRA</a:t>
            </a:r>
            <a:r>
              <a:rPr lang="zh-CN" altLang="en-US" sz="2800" cap="none" dirty="0">
                <a:latin typeface="Cambria" panose="02040503050406030204" pitchFamily="18" charset="0"/>
              </a:rPr>
              <a:t>：双重量化</a:t>
            </a:r>
          </a:p>
        </p:txBody>
      </p:sp>
      <p:sp>
        <p:nvSpPr>
          <p:cNvPr id="4" name="内容占位符 2">
            <a:extLst>
              <a:ext uri="{FF2B5EF4-FFF2-40B4-BE49-F238E27FC236}">
                <a16:creationId xmlns:a16="http://schemas.microsoft.com/office/drawing/2014/main" id="{A0D9FB55-7A73-E3AD-3D57-5C094325E716}"/>
              </a:ext>
            </a:extLst>
          </p:cNvPr>
          <p:cNvSpPr txBox="1">
            <a:spLocks/>
          </p:cNvSpPr>
          <p:nvPr/>
        </p:nvSpPr>
        <p:spPr>
          <a:xfrm>
            <a:off x="1176528" y="2438400"/>
            <a:ext cx="102839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dirty="0"/>
              <a:t>每 </a:t>
            </a:r>
            <a:r>
              <a:rPr lang="en-US" altLang="zh-CN" dirty="0"/>
              <a:t>64 </a:t>
            </a:r>
            <a:r>
              <a:rPr lang="zh-CN" altLang="en-US" dirty="0"/>
              <a:t>个参数为做一个 </a:t>
            </a:r>
            <a:r>
              <a:rPr lang="en-US" altLang="zh-CN" dirty="0"/>
              <a:t>block</a:t>
            </a:r>
            <a:r>
              <a:rPr lang="zh-CN" altLang="en-US" dirty="0"/>
              <a:t>，每个 </a:t>
            </a:r>
            <a:r>
              <a:rPr lang="en-US" altLang="zh-CN" dirty="0"/>
              <a:t>block </a:t>
            </a:r>
            <a:r>
              <a:rPr lang="zh-CN" altLang="en-US" dirty="0"/>
              <a:t>计算一个 </a:t>
            </a:r>
            <a:r>
              <a:rPr lang="en-US" altLang="zh-CN" dirty="0"/>
              <a:t>Scale</a:t>
            </a:r>
            <a:r>
              <a:rPr lang="zh-CN" altLang="en-US" dirty="0"/>
              <a:t>。量化后的 </a:t>
            </a:r>
            <a:r>
              <a:rPr lang="en-US" altLang="zh-CN" dirty="0"/>
              <a:t>Scale </a:t>
            </a:r>
            <a:r>
              <a:rPr lang="zh-CN" altLang="en-US" dirty="0"/>
              <a:t>以 </a:t>
            </a:r>
            <a:r>
              <a:rPr lang="en-US" altLang="zh-CN" dirty="0"/>
              <a:t>FP32 </a:t>
            </a:r>
            <a:r>
              <a:rPr lang="zh-CN" altLang="en-US" dirty="0"/>
              <a:t>存储，在 </a:t>
            </a:r>
            <a:r>
              <a:rPr lang="en-US" altLang="zh-CN" dirty="0"/>
              <a:t>block </a:t>
            </a:r>
            <a:r>
              <a:rPr lang="zh-CN" altLang="en-US" dirty="0"/>
              <a:t>众多的情况下，</a:t>
            </a:r>
            <a:r>
              <a:rPr lang="en-US" altLang="zh-CN" dirty="0"/>
              <a:t>Scale </a:t>
            </a:r>
            <a:r>
              <a:rPr lang="zh-CN" altLang="en-US" dirty="0"/>
              <a:t>占用的内存也不可忽视。</a:t>
            </a:r>
            <a:endParaRPr lang="en-US" altLang="zh-CN" dirty="0"/>
          </a:p>
          <a:p>
            <a:pPr>
              <a:lnSpc>
                <a:spcPct val="150000"/>
              </a:lnSpc>
              <a:buFont typeface="Wingdings" panose="05000000000000000000" pitchFamily="2" charset="2"/>
              <a:buChar char="p"/>
            </a:pPr>
            <a:r>
              <a:rPr lang="zh-CN" altLang="en-US" dirty="0"/>
              <a:t>因此，</a:t>
            </a:r>
            <a:r>
              <a:rPr lang="en-US" altLang="zh-CN" dirty="0" err="1"/>
              <a:t>QLoRA</a:t>
            </a:r>
            <a:r>
              <a:rPr lang="en-US" altLang="zh-CN" dirty="0"/>
              <a:t> </a:t>
            </a:r>
            <a:r>
              <a:rPr lang="zh-CN" altLang="en-US" dirty="0"/>
              <a:t>对 </a:t>
            </a:r>
            <a:r>
              <a:rPr lang="en-US" altLang="zh-CN" dirty="0"/>
              <a:t>Scale </a:t>
            </a:r>
            <a:r>
              <a:rPr lang="zh-CN" altLang="en-US" dirty="0"/>
              <a:t>进一步量化成 </a:t>
            </a:r>
            <a:r>
              <a:rPr lang="en-US" altLang="zh-CN" dirty="0"/>
              <a:t>FP8</a:t>
            </a:r>
            <a:r>
              <a:rPr lang="zh-CN" altLang="en-US" dirty="0"/>
              <a:t>，每</a:t>
            </a:r>
            <a:r>
              <a:rPr lang="en-US" altLang="zh-CN" dirty="0"/>
              <a:t>256</a:t>
            </a:r>
            <a:r>
              <a:rPr lang="zh-CN" altLang="en-US" dirty="0"/>
              <a:t>个</a:t>
            </a:r>
            <a:r>
              <a:rPr lang="en-US" altLang="zh-CN" dirty="0"/>
              <a:t>Scale</a:t>
            </a:r>
            <a:r>
              <a:rPr lang="zh-CN" altLang="en-US" dirty="0"/>
              <a:t>进行双重量化，进一步降低了内存占用。</a:t>
            </a:r>
          </a:p>
          <a:p>
            <a:pPr>
              <a:lnSpc>
                <a:spcPct val="150000"/>
              </a:lnSpc>
              <a:buFont typeface="Wingdings" panose="05000000000000000000" pitchFamily="2" charset="2"/>
              <a:buChar char="p"/>
            </a:pPr>
            <a:r>
              <a:rPr lang="zh-CN" altLang="en-US" dirty="0"/>
              <a:t>双重量化前，每个参数做量化会需要额外的 </a:t>
            </a:r>
            <a:r>
              <a:rPr lang="en-US" altLang="zh-CN" dirty="0"/>
              <a:t>32/64 = 0.5 bit</a:t>
            </a:r>
            <a:r>
              <a:rPr lang="zh-CN" altLang="en-US" dirty="0"/>
              <a:t>；</a:t>
            </a:r>
          </a:p>
          <a:p>
            <a:pPr>
              <a:lnSpc>
                <a:spcPct val="150000"/>
              </a:lnSpc>
              <a:buFont typeface="Wingdings" panose="05000000000000000000" pitchFamily="2" charset="2"/>
              <a:buChar char="p"/>
            </a:pPr>
            <a:r>
              <a:rPr lang="zh-CN" altLang="en-US" dirty="0"/>
              <a:t>双重量化后，每个参数做量化只需要额外的 </a:t>
            </a:r>
            <a:r>
              <a:rPr lang="en-US" altLang="zh-CN" dirty="0"/>
              <a:t>8/64 + 32 / (64*256) = 0.127 bit</a:t>
            </a:r>
            <a:r>
              <a:rPr lang="zh-CN" altLang="en-US" dirty="0"/>
              <a:t>；</a:t>
            </a:r>
            <a:endParaRPr lang="en-US" altLang="zh-CN" dirty="0"/>
          </a:p>
        </p:txBody>
      </p:sp>
    </p:spTree>
    <p:extLst>
      <p:ext uri="{BB962C8B-B14F-4D97-AF65-F5344CB8AC3E}">
        <p14:creationId xmlns:p14="http://schemas.microsoft.com/office/powerpoint/2010/main" val="171157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AD40F-35F1-493D-A0F8-3BC9AD398D96}"/>
              </a:ext>
            </a:extLst>
          </p:cNvPr>
          <p:cNvSpPr>
            <a:spLocks noGrp="1"/>
          </p:cNvSpPr>
          <p:nvPr>
            <p:ph type="title"/>
          </p:nvPr>
        </p:nvSpPr>
        <p:spPr>
          <a:xfrm>
            <a:off x="1024126" y="585216"/>
            <a:ext cx="11788360" cy="1499616"/>
          </a:xfrm>
        </p:spPr>
        <p:txBody>
          <a:bodyPr>
            <a:normAutofit/>
          </a:bodyPr>
          <a:lstStyle/>
          <a:p>
            <a:r>
              <a:rPr lang="en-US" altLang="zh-CN" sz="2800" cap="none" dirty="0" err="1">
                <a:latin typeface="Cambria" panose="02040503050406030204" pitchFamily="18" charset="0"/>
              </a:rPr>
              <a:t>QLoRA</a:t>
            </a:r>
            <a:r>
              <a:rPr lang="zh-CN" altLang="en-US" sz="2800" cap="none" dirty="0">
                <a:latin typeface="Cambria" panose="02040503050406030204" pitchFamily="18" charset="0"/>
              </a:rPr>
              <a:t>：分页优化器</a:t>
            </a:r>
          </a:p>
        </p:txBody>
      </p:sp>
      <p:sp>
        <p:nvSpPr>
          <p:cNvPr id="4" name="内容占位符 2">
            <a:extLst>
              <a:ext uri="{FF2B5EF4-FFF2-40B4-BE49-F238E27FC236}">
                <a16:creationId xmlns:a16="http://schemas.microsoft.com/office/drawing/2014/main" id="{A0D9FB55-7A73-E3AD-3D57-5C094325E716}"/>
              </a:ext>
            </a:extLst>
          </p:cNvPr>
          <p:cNvSpPr txBox="1">
            <a:spLocks/>
          </p:cNvSpPr>
          <p:nvPr/>
        </p:nvSpPr>
        <p:spPr>
          <a:xfrm>
            <a:off x="1176528" y="2438400"/>
            <a:ext cx="9315009"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b="0" i="0" dirty="0">
                <a:solidFill>
                  <a:srgbClr val="121212"/>
                </a:solidFill>
                <a:effectLst/>
                <a:latin typeface="-apple-system"/>
              </a:rPr>
              <a:t>NVIDIA</a:t>
            </a:r>
            <a:r>
              <a:rPr lang="zh-CN" altLang="en-US" b="0" i="0" dirty="0">
                <a:solidFill>
                  <a:srgbClr val="121212"/>
                </a:solidFill>
                <a:effectLst/>
                <a:latin typeface="-apple-system"/>
              </a:rPr>
              <a:t>的统一内存特性可以在</a:t>
            </a:r>
            <a:r>
              <a:rPr lang="en-US" altLang="zh-CN" b="0" i="0" dirty="0">
                <a:solidFill>
                  <a:srgbClr val="121212"/>
                </a:solidFill>
                <a:effectLst/>
                <a:latin typeface="-apple-system"/>
              </a:rPr>
              <a:t>GPU RAM</a:t>
            </a:r>
            <a:r>
              <a:rPr lang="zh-CN" altLang="en-US" b="0" i="0" dirty="0">
                <a:solidFill>
                  <a:srgbClr val="121212"/>
                </a:solidFill>
                <a:effectLst/>
                <a:latin typeface="-apple-system"/>
              </a:rPr>
              <a:t>偶尔不足的情况下，实现</a:t>
            </a:r>
            <a:r>
              <a:rPr lang="en-US" altLang="zh-CN" b="0" i="0" dirty="0">
                <a:solidFill>
                  <a:srgbClr val="121212"/>
                </a:solidFill>
                <a:effectLst/>
                <a:latin typeface="-apple-system"/>
              </a:rPr>
              <a:t>CPU</a:t>
            </a:r>
            <a:r>
              <a:rPr lang="zh-CN" altLang="en-US" b="0" i="0" dirty="0">
                <a:solidFill>
                  <a:srgbClr val="121212"/>
                </a:solidFill>
                <a:effectLst/>
                <a:latin typeface="-apple-system"/>
              </a:rPr>
              <a:t>和</a:t>
            </a:r>
            <a:r>
              <a:rPr lang="en-US" altLang="zh-CN" b="0" i="0" dirty="0">
                <a:solidFill>
                  <a:srgbClr val="121212"/>
                </a:solidFill>
                <a:effectLst/>
                <a:latin typeface="-apple-system"/>
              </a:rPr>
              <a:t>GPU</a:t>
            </a:r>
            <a:r>
              <a:rPr lang="zh-CN" altLang="en-US" b="0" i="0" dirty="0">
                <a:solidFill>
                  <a:srgbClr val="121212"/>
                </a:solidFill>
                <a:effectLst/>
                <a:latin typeface="-apple-system"/>
              </a:rPr>
              <a:t>之间的数据传输，以确保</a:t>
            </a:r>
            <a:r>
              <a:rPr lang="en-US" altLang="zh-CN" b="0" i="0" dirty="0">
                <a:solidFill>
                  <a:srgbClr val="121212"/>
                </a:solidFill>
                <a:effectLst/>
                <a:latin typeface="-apple-system"/>
              </a:rPr>
              <a:t>GPU</a:t>
            </a:r>
            <a:r>
              <a:rPr lang="zh-CN" altLang="en-US" b="0" i="0" dirty="0">
                <a:solidFill>
                  <a:srgbClr val="121212"/>
                </a:solidFill>
                <a:effectLst/>
                <a:latin typeface="-apple-system"/>
              </a:rPr>
              <a:t>处理过程无误。这个特性类似于</a:t>
            </a:r>
            <a:r>
              <a:rPr lang="en-US" altLang="zh-CN" b="0" i="0" dirty="0">
                <a:solidFill>
                  <a:srgbClr val="121212"/>
                </a:solidFill>
                <a:effectLst/>
                <a:latin typeface="-apple-system"/>
              </a:rPr>
              <a:t>CPU RAM</a:t>
            </a:r>
            <a:r>
              <a:rPr lang="zh-CN" altLang="en-US" b="0" i="0" dirty="0">
                <a:solidFill>
                  <a:srgbClr val="121212"/>
                </a:solidFill>
                <a:effectLst/>
                <a:latin typeface="-apple-system"/>
              </a:rPr>
              <a:t>和磁盘之间的常规内存分页。</a:t>
            </a:r>
            <a:endParaRPr lang="en-US" altLang="zh-CN" b="0" i="0" dirty="0">
              <a:solidFill>
                <a:srgbClr val="121212"/>
              </a:solidFill>
              <a:effectLst/>
              <a:latin typeface="-apple-system"/>
            </a:endParaRPr>
          </a:p>
          <a:p>
            <a:pPr>
              <a:lnSpc>
                <a:spcPct val="150000"/>
              </a:lnSpc>
              <a:buFont typeface="Wingdings" panose="05000000000000000000" pitchFamily="2" charset="2"/>
              <a:buChar char="p"/>
            </a:pPr>
            <a:r>
              <a:rPr lang="zh-CN" altLang="en-US" b="0" i="0" dirty="0">
                <a:solidFill>
                  <a:srgbClr val="121212"/>
                </a:solidFill>
                <a:effectLst/>
                <a:latin typeface="-apple-system"/>
              </a:rPr>
              <a:t>作者利用这个特性，当</a:t>
            </a:r>
            <a:r>
              <a:rPr lang="en-US" altLang="zh-CN" b="0" i="0" dirty="0">
                <a:solidFill>
                  <a:srgbClr val="121212"/>
                </a:solidFill>
                <a:effectLst/>
                <a:latin typeface="-apple-system"/>
              </a:rPr>
              <a:t>GPU RAM</a:t>
            </a:r>
            <a:r>
              <a:rPr lang="zh-CN" altLang="en-US" b="0" i="0" dirty="0">
                <a:solidFill>
                  <a:srgbClr val="121212"/>
                </a:solidFill>
                <a:effectLst/>
                <a:latin typeface="-apple-system"/>
              </a:rPr>
              <a:t>不足时，把数据转移到</a:t>
            </a:r>
            <a:r>
              <a:rPr lang="en-US" altLang="zh-CN" b="0" i="0" dirty="0">
                <a:solidFill>
                  <a:srgbClr val="121212"/>
                </a:solidFill>
                <a:effectLst/>
                <a:latin typeface="-apple-system"/>
              </a:rPr>
              <a:t>CPU RAM</a:t>
            </a:r>
            <a:r>
              <a:rPr lang="zh-CN" altLang="en-US" b="0" i="0" dirty="0">
                <a:solidFill>
                  <a:srgbClr val="121212"/>
                </a:solidFill>
                <a:effectLst/>
                <a:latin typeface="-apple-system"/>
              </a:rPr>
              <a:t>，并在优化器更新步骤中需要的时候重新拿回</a:t>
            </a:r>
            <a:r>
              <a:rPr lang="en-US" altLang="zh-CN" b="0" i="0" dirty="0">
                <a:solidFill>
                  <a:srgbClr val="121212"/>
                </a:solidFill>
                <a:effectLst/>
                <a:latin typeface="-apple-system"/>
              </a:rPr>
              <a:t>GPU</a:t>
            </a:r>
            <a:r>
              <a:rPr lang="zh-CN" altLang="en-US" b="0" i="0" dirty="0">
                <a:solidFill>
                  <a:srgbClr val="121212"/>
                </a:solidFill>
                <a:effectLst/>
                <a:latin typeface="-apple-system"/>
              </a:rPr>
              <a:t>中。</a:t>
            </a:r>
            <a:endParaRPr lang="en-US" altLang="zh-CN" dirty="0"/>
          </a:p>
        </p:txBody>
      </p:sp>
    </p:spTree>
    <p:extLst>
      <p:ext uri="{BB962C8B-B14F-4D97-AF65-F5344CB8AC3E}">
        <p14:creationId xmlns:p14="http://schemas.microsoft.com/office/powerpoint/2010/main" val="21654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AD40F-35F1-493D-A0F8-3BC9AD398D96}"/>
              </a:ext>
            </a:extLst>
          </p:cNvPr>
          <p:cNvSpPr>
            <a:spLocks noGrp="1"/>
          </p:cNvSpPr>
          <p:nvPr>
            <p:ph type="title"/>
          </p:nvPr>
        </p:nvSpPr>
        <p:spPr>
          <a:xfrm>
            <a:off x="1024126" y="585216"/>
            <a:ext cx="11788360" cy="1499616"/>
          </a:xfrm>
        </p:spPr>
        <p:txBody>
          <a:bodyPr>
            <a:normAutofit/>
          </a:bodyPr>
          <a:lstStyle/>
          <a:p>
            <a:r>
              <a:rPr lang="en-US" altLang="zh-CN" sz="2800" cap="none" dirty="0" err="1">
                <a:latin typeface="Cambria" panose="02040503050406030204" pitchFamily="18" charset="0"/>
              </a:rPr>
              <a:t>QLoRA</a:t>
            </a:r>
            <a:r>
              <a:rPr lang="zh-CN" altLang="en-US" sz="2800" cap="none" dirty="0">
                <a:latin typeface="Cambria" panose="02040503050406030204" pitchFamily="18" charset="0"/>
              </a:rPr>
              <a:t>：实验结果</a:t>
            </a:r>
          </a:p>
        </p:txBody>
      </p:sp>
      <p:pic>
        <p:nvPicPr>
          <p:cNvPr id="5" name="图片 4">
            <a:extLst>
              <a:ext uri="{FF2B5EF4-FFF2-40B4-BE49-F238E27FC236}">
                <a16:creationId xmlns:a16="http://schemas.microsoft.com/office/drawing/2014/main" id="{9FD1D1D6-0A4F-2710-B45C-DF183D87ACB0}"/>
              </a:ext>
            </a:extLst>
          </p:cNvPr>
          <p:cNvPicPr>
            <a:picLocks noChangeAspect="1"/>
          </p:cNvPicPr>
          <p:nvPr/>
        </p:nvPicPr>
        <p:blipFill>
          <a:blip r:embed="rId2"/>
          <a:stretch>
            <a:fillRect/>
          </a:stretch>
        </p:blipFill>
        <p:spPr>
          <a:xfrm>
            <a:off x="1792050" y="1636985"/>
            <a:ext cx="7260427" cy="2447335"/>
          </a:xfrm>
          <a:prstGeom prst="rect">
            <a:avLst/>
          </a:prstGeom>
        </p:spPr>
      </p:pic>
      <p:pic>
        <p:nvPicPr>
          <p:cNvPr id="7" name="图片 6">
            <a:extLst>
              <a:ext uri="{FF2B5EF4-FFF2-40B4-BE49-F238E27FC236}">
                <a16:creationId xmlns:a16="http://schemas.microsoft.com/office/drawing/2014/main" id="{BDD033A2-097D-4770-0DD1-9249DACDD4D4}"/>
              </a:ext>
            </a:extLst>
          </p:cNvPr>
          <p:cNvPicPr>
            <a:picLocks noChangeAspect="1"/>
          </p:cNvPicPr>
          <p:nvPr/>
        </p:nvPicPr>
        <p:blipFill>
          <a:blip r:embed="rId3"/>
          <a:stretch>
            <a:fillRect/>
          </a:stretch>
        </p:blipFill>
        <p:spPr>
          <a:xfrm>
            <a:off x="1792050" y="4252304"/>
            <a:ext cx="8495407" cy="2168815"/>
          </a:xfrm>
          <a:prstGeom prst="rect">
            <a:avLst/>
          </a:prstGeom>
        </p:spPr>
      </p:pic>
    </p:spTree>
    <p:extLst>
      <p:ext uri="{BB962C8B-B14F-4D97-AF65-F5344CB8AC3E}">
        <p14:creationId xmlns:p14="http://schemas.microsoft.com/office/powerpoint/2010/main" val="136040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1AEA32E-F567-5E43-CD14-AB56FCB09706}"/>
              </a:ext>
            </a:extLst>
          </p:cNvPr>
          <p:cNvPicPr>
            <a:picLocks noChangeAspect="1"/>
          </p:cNvPicPr>
          <p:nvPr/>
        </p:nvPicPr>
        <p:blipFill rotWithShape="1">
          <a:blip r:embed="rId3"/>
          <a:srcRect t="-296" b="-2"/>
          <a:stretch/>
        </p:blipFill>
        <p:spPr>
          <a:xfrm>
            <a:off x="8003682" y="1772156"/>
            <a:ext cx="4188318" cy="3434341"/>
          </a:xfrm>
          <a:prstGeom prst="rect">
            <a:avLst/>
          </a:prstGeom>
        </p:spPr>
      </p:pic>
      <p:sp>
        <p:nvSpPr>
          <p:cNvPr id="2" name="标题 1">
            <a:extLst>
              <a:ext uri="{FF2B5EF4-FFF2-40B4-BE49-F238E27FC236}">
                <a16:creationId xmlns:a16="http://schemas.microsoft.com/office/drawing/2014/main" id="{2E6AD40F-35F1-493D-A0F8-3BC9AD398D96}"/>
              </a:ext>
            </a:extLst>
          </p:cNvPr>
          <p:cNvSpPr>
            <a:spLocks noGrp="1"/>
          </p:cNvSpPr>
          <p:nvPr>
            <p:ph type="title"/>
          </p:nvPr>
        </p:nvSpPr>
        <p:spPr>
          <a:xfrm>
            <a:off x="1024126" y="585216"/>
            <a:ext cx="11788360" cy="1499616"/>
          </a:xfrm>
        </p:spPr>
        <p:txBody>
          <a:bodyPr>
            <a:normAutofit/>
          </a:bodyPr>
          <a:lstStyle/>
          <a:p>
            <a:r>
              <a:rPr lang="en-US" altLang="zh-CN" sz="2800" cap="none" dirty="0" err="1">
                <a:latin typeface="Cambria" panose="02040503050406030204" pitchFamily="18" charset="0"/>
              </a:rPr>
              <a:t>SmoothQuant</a:t>
            </a:r>
            <a:endParaRPr lang="zh-CN" altLang="en-US" sz="2800" cap="none" dirty="0">
              <a:latin typeface="Cambria" panose="02040503050406030204" pitchFamily="18" charset="0"/>
            </a:endParaRPr>
          </a:p>
        </p:txBody>
      </p:sp>
      <p:sp>
        <p:nvSpPr>
          <p:cNvPr id="4" name="内容占位符 2">
            <a:extLst>
              <a:ext uri="{FF2B5EF4-FFF2-40B4-BE49-F238E27FC236}">
                <a16:creationId xmlns:a16="http://schemas.microsoft.com/office/drawing/2014/main" id="{A0D9FB55-7A73-E3AD-3D57-5C094325E716}"/>
              </a:ext>
            </a:extLst>
          </p:cNvPr>
          <p:cNvSpPr txBox="1">
            <a:spLocks/>
          </p:cNvSpPr>
          <p:nvPr/>
        </p:nvSpPr>
        <p:spPr>
          <a:xfrm>
            <a:off x="1176528" y="2438400"/>
            <a:ext cx="6891231"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dirty="0"/>
              <a:t>背景：</a:t>
            </a:r>
            <a:r>
              <a:rPr lang="en-US" altLang="zh-CN" dirty="0"/>
              <a:t>LLM</a:t>
            </a:r>
            <a:r>
              <a:rPr lang="zh-CN" altLang="en-US" dirty="0"/>
              <a:t>模型的激活进行很难量化，大模型的激活中会出现大幅度系统异常值，导致量化误差与精度下降；</a:t>
            </a:r>
            <a:endParaRPr lang="en-US" altLang="zh-CN" dirty="0"/>
          </a:p>
          <a:p>
            <a:pPr>
              <a:lnSpc>
                <a:spcPct val="150000"/>
              </a:lnSpc>
              <a:buFont typeface="Wingdings" panose="05000000000000000000" pitchFamily="2" charset="2"/>
              <a:buChar char="p"/>
            </a:pPr>
            <a:r>
              <a:rPr lang="zh-CN" altLang="en-US" dirty="0"/>
              <a:t>思路：难度转移，将激活的量化的难度迁移到权重上；</a:t>
            </a:r>
            <a:endParaRPr lang="en-US" altLang="zh-CN" dirty="0"/>
          </a:p>
          <a:p>
            <a:pPr>
              <a:lnSpc>
                <a:spcPct val="150000"/>
              </a:lnSpc>
              <a:buFont typeface="Wingdings" panose="05000000000000000000" pitchFamily="2" charset="2"/>
              <a:buChar char="p"/>
            </a:pPr>
            <a:r>
              <a:rPr lang="zh-CN" altLang="en-US" dirty="0"/>
              <a:t>特点：无需训练、精度损失小、训练后量化</a:t>
            </a:r>
            <a:r>
              <a:rPr lang="en-US" altLang="zh-CN" dirty="0"/>
              <a:t>(PTQ)</a:t>
            </a:r>
            <a:r>
              <a:rPr lang="zh-CN" altLang="en-US" dirty="0"/>
              <a:t>，实现</a:t>
            </a:r>
            <a:r>
              <a:rPr lang="en-US" altLang="zh-CN" dirty="0"/>
              <a:t>LLM</a:t>
            </a:r>
            <a:r>
              <a:rPr lang="zh-CN" altLang="en-US" dirty="0"/>
              <a:t>的</a:t>
            </a:r>
            <a:r>
              <a:rPr lang="en-US" altLang="zh-CN" dirty="0"/>
              <a:t>8</a:t>
            </a:r>
            <a:r>
              <a:rPr lang="zh-CN" altLang="en-US" dirty="0"/>
              <a:t>位权重、</a:t>
            </a:r>
            <a:r>
              <a:rPr lang="en-US" altLang="zh-CN" dirty="0"/>
              <a:t>8</a:t>
            </a:r>
            <a:r>
              <a:rPr lang="zh-CN" altLang="en-US" dirty="0"/>
              <a:t>位激活</a:t>
            </a:r>
            <a:r>
              <a:rPr lang="en-US" altLang="zh-CN" dirty="0"/>
              <a:t>(W8A8)</a:t>
            </a:r>
            <a:r>
              <a:rPr lang="zh-CN" altLang="en-US" dirty="0"/>
              <a:t>量化。</a:t>
            </a:r>
            <a:endParaRPr lang="en-US" altLang="zh-CN" dirty="0"/>
          </a:p>
          <a:p>
            <a:pPr>
              <a:lnSpc>
                <a:spcPct val="150000"/>
              </a:lnSpc>
              <a:buFont typeface="Wingdings" panose="05000000000000000000" pitchFamily="2" charset="2"/>
              <a:buChar char="p"/>
            </a:pPr>
            <a:r>
              <a:rPr lang="zh-CN" altLang="en-US" dirty="0"/>
              <a:t>效果：</a:t>
            </a:r>
            <a:r>
              <a:rPr lang="en-US" altLang="zh-CN" dirty="0"/>
              <a:t>1.56x</a:t>
            </a:r>
            <a:r>
              <a:rPr lang="zh-CN" altLang="en-US" dirty="0"/>
              <a:t>加速，</a:t>
            </a:r>
            <a:r>
              <a:rPr lang="en-US" altLang="zh-CN" dirty="0"/>
              <a:t>2x</a:t>
            </a:r>
            <a:r>
              <a:rPr lang="zh-CN" altLang="en-US" dirty="0"/>
              <a:t>内存节省；</a:t>
            </a:r>
            <a:endParaRPr lang="en-US" altLang="zh-CN" dirty="0"/>
          </a:p>
        </p:txBody>
      </p:sp>
    </p:spTree>
    <p:extLst>
      <p:ext uri="{BB962C8B-B14F-4D97-AF65-F5344CB8AC3E}">
        <p14:creationId xmlns:p14="http://schemas.microsoft.com/office/powerpoint/2010/main" val="328684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AD40F-35F1-493D-A0F8-3BC9AD398D96}"/>
              </a:ext>
            </a:extLst>
          </p:cNvPr>
          <p:cNvSpPr>
            <a:spLocks noGrp="1"/>
          </p:cNvSpPr>
          <p:nvPr>
            <p:ph type="title"/>
          </p:nvPr>
        </p:nvSpPr>
        <p:spPr>
          <a:xfrm>
            <a:off x="1024126" y="585216"/>
            <a:ext cx="11788360" cy="1499616"/>
          </a:xfrm>
        </p:spPr>
        <p:txBody>
          <a:bodyPr>
            <a:normAutofit/>
          </a:bodyPr>
          <a:lstStyle/>
          <a:p>
            <a:r>
              <a:rPr lang="zh-CN" altLang="en-US" sz="2800" cap="none" dirty="0">
                <a:latin typeface="Cambria" panose="02040503050406030204" pitchFamily="18" charset="0"/>
              </a:rPr>
              <a:t>量化的困难分析</a:t>
            </a:r>
          </a:p>
        </p:txBody>
      </p:sp>
      <p:sp>
        <p:nvSpPr>
          <p:cNvPr id="4" name="内容占位符 2">
            <a:extLst>
              <a:ext uri="{FF2B5EF4-FFF2-40B4-BE49-F238E27FC236}">
                <a16:creationId xmlns:a16="http://schemas.microsoft.com/office/drawing/2014/main" id="{A0D9FB55-7A73-E3AD-3D57-5C094325E716}"/>
              </a:ext>
            </a:extLst>
          </p:cNvPr>
          <p:cNvSpPr txBox="1">
            <a:spLocks/>
          </p:cNvSpPr>
          <p:nvPr/>
        </p:nvSpPr>
        <p:spPr>
          <a:xfrm>
            <a:off x="1176528" y="2438400"/>
            <a:ext cx="9593971"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dirty="0"/>
              <a:t>激活比权重更难量化：权重分布统一且平坦，容易量化；</a:t>
            </a:r>
            <a:endParaRPr lang="en-US" altLang="zh-CN" dirty="0"/>
          </a:p>
          <a:p>
            <a:pPr>
              <a:lnSpc>
                <a:spcPct val="150000"/>
              </a:lnSpc>
              <a:buFont typeface="Wingdings" panose="05000000000000000000" pitchFamily="2" charset="2"/>
              <a:buChar char="p"/>
            </a:pPr>
            <a:r>
              <a:rPr lang="zh-CN" altLang="en-US" dirty="0"/>
              <a:t>异常值使得激活量化困难：激活异常值比大部分激活值大</a:t>
            </a:r>
            <a:r>
              <a:rPr lang="en-US" altLang="zh-CN" dirty="0"/>
              <a:t>100</a:t>
            </a:r>
            <a:r>
              <a:rPr lang="zh-CN" altLang="en-US" dirty="0"/>
              <a:t>倍，主导了量化最大值测量；</a:t>
            </a:r>
            <a:endParaRPr lang="en-US" altLang="zh-CN" dirty="0"/>
          </a:p>
          <a:p>
            <a:pPr>
              <a:lnSpc>
                <a:spcPct val="150000"/>
              </a:lnSpc>
              <a:buFont typeface="Wingdings" panose="05000000000000000000" pitchFamily="2" charset="2"/>
              <a:buChar char="p"/>
            </a:pPr>
            <a:r>
              <a:rPr lang="zh-CN" altLang="en-US" dirty="0"/>
              <a:t>异常值出现在固定通道上：如果某个通道有异常值，异常值会持续出现。</a:t>
            </a:r>
            <a:endParaRPr lang="en-US" altLang="zh-CN" dirty="0"/>
          </a:p>
          <a:p>
            <a:pPr>
              <a:lnSpc>
                <a:spcPct val="150000"/>
              </a:lnSpc>
              <a:buFont typeface="Wingdings" panose="05000000000000000000" pitchFamily="2" charset="2"/>
              <a:buChar char="p"/>
            </a:pPr>
            <a:endParaRPr lang="en-US" altLang="zh-CN" dirty="0"/>
          </a:p>
        </p:txBody>
      </p:sp>
      <p:pic>
        <p:nvPicPr>
          <p:cNvPr id="8" name="图片 7">
            <a:extLst>
              <a:ext uri="{FF2B5EF4-FFF2-40B4-BE49-F238E27FC236}">
                <a16:creationId xmlns:a16="http://schemas.microsoft.com/office/drawing/2014/main" id="{CE2F6B04-6BD0-76CE-1214-B7F085A0386D}"/>
              </a:ext>
            </a:extLst>
          </p:cNvPr>
          <p:cNvPicPr>
            <a:picLocks noChangeAspect="1"/>
          </p:cNvPicPr>
          <p:nvPr/>
        </p:nvPicPr>
        <p:blipFill>
          <a:blip r:embed="rId3"/>
          <a:stretch>
            <a:fillRect/>
          </a:stretch>
        </p:blipFill>
        <p:spPr>
          <a:xfrm>
            <a:off x="4313054" y="1"/>
            <a:ext cx="7878945" cy="2379482"/>
          </a:xfrm>
          <a:prstGeom prst="rect">
            <a:avLst/>
          </a:prstGeom>
        </p:spPr>
      </p:pic>
    </p:spTree>
    <p:extLst>
      <p:ext uri="{BB962C8B-B14F-4D97-AF65-F5344CB8AC3E}">
        <p14:creationId xmlns:p14="http://schemas.microsoft.com/office/powerpoint/2010/main" val="11168820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2664</TotalTime>
  <Words>813</Words>
  <Application>Microsoft Office PowerPoint</Application>
  <PresentationFormat>宽屏</PresentationFormat>
  <Paragraphs>65</Paragraphs>
  <Slides>16</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-apple-system</vt:lpstr>
      <vt:lpstr>等线</vt:lpstr>
      <vt:lpstr>黑体</vt:lpstr>
      <vt:lpstr>Arial</vt:lpstr>
      <vt:lpstr>Calibri</vt:lpstr>
      <vt:lpstr>Cambria</vt:lpstr>
      <vt:lpstr>Tw Cen MT</vt:lpstr>
      <vt:lpstr>Tw Cen MT Condensed</vt:lpstr>
      <vt:lpstr>Wingdings</vt:lpstr>
      <vt:lpstr>Wingdings 3</vt:lpstr>
      <vt:lpstr>积分</vt:lpstr>
      <vt:lpstr>模型量化论文汇报</vt:lpstr>
      <vt:lpstr>主要内容</vt:lpstr>
      <vt:lpstr>QLoRA</vt:lpstr>
      <vt:lpstr>QLoRA：NF4</vt:lpstr>
      <vt:lpstr>QLoRA：双重量化</vt:lpstr>
      <vt:lpstr>QLoRA：分页优化器</vt:lpstr>
      <vt:lpstr>QLoRA：实验结果</vt:lpstr>
      <vt:lpstr>SmoothQuant</vt:lpstr>
      <vt:lpstr>量化的困难分析</vt:lpstr>
      <vt:lpstr>SmoothQuant</vt:lpstr>
      <vt:lpstr>AWQ：Activation-aware Weight Quantization</vt:lpstr>
      <vt:lpstr>保留1%的显著权值改进LLM量化</vt:lpstr>
      <vt:lpstr>激活感知缩放保护显著权值</vt:lpstr>
      <vt:lpstr>协同设计高效量化的GPU核</vt:lpstr>
      <vt:lpstr>与其他量化方法的比较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T</dc:creator>
  <cp:lastModifiedBy>JK Y</cp:lastModifiedBy>
  <cp:revision>210</cp:revision>
  <dcterms:created xsi:type="dcterms:W3CDTF">2021-01-29T08:30:52Z</dcterms:created>
  <dcterms:modified xsi:type="dcterms:W3CDTF">2023-10-21T02:12:59Z</dcterms:modified>
</cp:coreProperties>
</file>