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60" r:id="rId5"/>
    <p:sldId id="262" r:id="rId6"/>
    <p:sldId id="265" r:id="rId7"/>
    <p:sldId id="263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A0DD8-70E5-409C-AECC-9449EC88AAC2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5793E-6BE7-4D29-A20C-5CE1AB037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9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DFBAC-36B4-4D04-AE8D-F51353F017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8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DFBAC-36B4-4D04-AE8D-F51353F017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4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7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8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1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3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4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7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2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296D-9A1F-4942-8BA9-135E364C70D9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570D-84DC-4583-97DA-7C344C149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0F9E2B-997B-A733-1604-5CA3EC45617A}"/>
              </a:ext>
            </a:extLst>
          </p:cNvPr>
          <p:cNvSpPr txBox="1"/>
          <p:nvPr/>
        </p:nvSpPr>
        <p:spPr>
          <a:xfrm>
            <a:off x="91263" y="143291"/>
            <a:ext cx="1175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通用矩阵乘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3x3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卷积的双模数字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216" y="666511"/>
            <a:ext cx="118301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背景：</a:t>
            </a:r>
            <a:endParaRPr lang="en-US" altLang="zh-CN" sz="2800" dirty="0"/>
          </a:p>
          <a:p>
            <a:r>
              <a:rPr lang="zh-CN" altLang="en-US" sz="2800" dirty="0" smtClean="0"/>
              <a:t>典型的深度神经网络由卷积层以及全连接层构成，而这两种计算方式均可以由矩阵乘法替换，因此目前的</a:t>
            </a:r>
            <a:r>
              <a:rPr lang="en-US" altLang="zh-CN" sz="2800" dirty="0" smtClean="0"/>
              <a:t>DNN</a:t>
            </a:r>
            <a:r>
              <a:rPr lang="zh-CN" altLang="en-US" sz="2800" dirty="0" smtClean="0"/>
              <a:t>加速器均采用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计算对深度神经网络各层级进行加速。存内计算技术以其高能效低带宽的特性，被认为是一种很有前途的传统冯诺依曼结构</a:t>
            </a:r>
            <a:r>
              <a:rPr lang="en-US" altLang="zh-CN" sz="2800" dirty="0" smtClean="0"/>
              <a:t>DNN</a:t>
            </a:r>
            <a:r>
              <a:rPr lang="zh-CN" altLang="en-US" sz="2800" dirty="0" smtClean="0"/>
              <a:t>加速器的替代方案。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在实现</a:t>
            </a:r>
            <a:r>
              <a:rPr lang="en-US" altLang="zh-CN" sz="2800" dirty="0" smtClean="0"/>
              <a:t>CIM</a:t>
            </a:r>
            <a:r>
              <a:rPr lang="zh-CN" altLang="en-US" sz="2800" dirty="0" smtClean="0"/>
              <a:t>的各种存储器选项中，</a:t>
            </a:r>
            <a:r>
              <a:rPr lang="en-US" altLang="zh-CN" sz="2800" dirty="0" smtClean="0"/>
              <a:t>SRAM</a:t>
            </a:r>
            <a:r>
              <a:rPr lang="zh-CN" altLang="en-US" sz="2800" dirty="0" smtClean="0"/>
              <a:t>由于技术相对成熟，且与</a:t>
            </a:r>
            <a:r>
              <a:rPr lang="en-US" altLang="zh-CN" sz="2800" dirty="0" smtClean="0"/>
              <a:t>CMOS</a:t>
            </a:r>
            <a:r>
              <a:rPr lang="zh-CN" altLang="en-US" sz="2800" dirty="0" smtClean="0"/>
              <a:t>逻辑工艺兼容性好成为</a:t>
            </a:r>
            <a:r>
              <a:rPr lang="en-US" altLang="zh-CN" sz="2800" dirty="0" smtClean="0"/>
              <a:t>CIM</a:t>
            </a:r>
            <a:r>
              <a:rPr lang="zh-CN" altLang="en-US" sz="2800" dirty="0" smtClean="0"/>
              <a:t>加速器实现的广泛选择。针对</a:t>
            </a:r>
            <a:r>
              <a:rPr lang="en-US" altLang="zh-CN" sz="2800" dirty="0" smtClean="0"/>
              <a:t>SRAM-CIM</a:t>
            </a:r>
            <a:r>
              <a:rPr lang="zh-CN" altLang="en-US" sz="2800" dirty="0" smtClean="0"/>
              <a:t>的实现方式，可以分为数字型</a:t>
            </a:r>
            <a:r>
              <a:rPr lang="en-US" altLang="zh-CN" sz="2800" dirty="0" smtClean="0"/>
              <a:t>SRAM-CIM</a:t>
            </a:r>
            <a:r>
              <a:rPr lang="zh-CN" altLang="en-US" sz="2800" dirty="0" smtClean="0"/>
              <a:t>以及模拟型</a:t>
            </a:r>
            <a:r>
              <a:rPr lang="en-US" altLang="zh-CN" sz="2800" dirty="0" smtClean="0"/>
              <a:t>SRAM-CIM</a:t>
            </a:r>
            <a:r>
              <a:rPr lang="zh-CN" altLang="en-US" sz="2800" dirty="0" smtClean="0"/>
              <a:t>。代表工作如下：模拟宏：东南大学</a:t>
            </a:r>
            <a:r>
              <a:rPr lang="en-US" altLang="zh-CN" sz="2800" dirty="0" smtClean="0"/>
              <a:t>[2]</a:t>
            </a:r>
            <a:r>
              <a:rPr lang="zh-CN" altLang="en-US" sz="2800" dirty="0" smtClean="0"/>
              <a:t>，国立清华大学</a:t>
            </a:r>
            <a:r>
              <a:rPr lang="en-US" altLang="zh-CN" sz="2800" dirty="0" smtClean="0"/>
              <a:t>[3]</a:t>
            </a:r>
            <a:r>
              <a:rPr lang="zh-CN" altLang="en-US" sz="2800" dirty="0" smtClean="0"/>
              <a:t>；数字宏：</a:t>
            </a:r>
            <a:r>
              <a:rPr lang="en-US" altLang="zh-CN" sz="2800" dirty="0" smtClean="0"/>
              <a:t>TSMC[1]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91263" y="5283159"/>
            <a:ext cx="1186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5-nm 254-TOPS/W 221-TOPS/mm2 Fully-Digital Computing-in-Memory Macro Supporting Wide-Range Dynamic-Voltage-Frequency Scaling and Simultaneous MAC and Write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ISSCC 2022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28nm Horizontal-Weight-Shift and Vertical-Feature-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ShiftBased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Separate-WL 6T-SRAM Computation-in-Memory Unit-Macro for Edge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Neural-Networks. ISSCC 2023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Morphable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CIM: Improving Operation Intensity and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Capability for SRAM-CIM Architecture. DAC 2023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6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1263" y="1021742"/>
            <a:ext cx="171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结果对比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F9E2B-997B-A733-1604-5CA3EC45617A}"/>
              </a:ext>
            </a:extLst>
          </p:cNvPr>
          <p:cNvSpPr txBox="1"/>
          <p:nvPr/>
        </p:nvSpPr>
        <p:spPr>
          <a:xfrm>
            <a:off x="91263" y="143291"/>
            <a:ext cx="1175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支持通用矩阵乘以及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3x3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卷积的双模数字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757038"/>
                  </p:ext>
                </p:extLst>
              </p:nvPr>
            </p:nvGraphicFramePr>
            <p:xfrm>
              <a:off x="1050001" y="1900193"/>
              <a:ext cx="9557952" cy="4081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389488">
                      <a:extLst>
                        <a:ext uri="{9D8B030D-6E8A-4147-A177-3AD203B41FA5}">
                          <a16:colId xmlns:a16="http://schemas.microsoft.com/office/drawing/2014/main" val="193788662"/>
                        </a:ext>
                      </a:extLst>
                    </a:gridCol>
                    <a:gridCol w="2536557">
                      <a:extLst>
                        <a:ext uri="{9D8B030D-6E8A-4147-A177-3AD203B41FA5}">
                          <a16:colId xmlns:a16="http://schemas.microsoft.com/office/drawing/2014/main" val="4267435859"/>
                        </a:ext>
                      </a:extLst>
                    </a:gridCol>
                    <a:gridCol w="2242419">
                      <a:extLst>
                        <a:ext uri="{9D8B030D-6E8A-4147-A177-3AD203B41FA5}">
                          <a16:colId xmlns:a16="http://schemas.microsoft.com/office/drawing/2014/main" val="1510464924"/>
                        </a:ext>
                      </a:extLst>
                    </a:gridCol>
                    <a:gridCol w="2389488">
                      <a:extLst>
                        <a:ext uri="{9D8B030D-6E8A-4147-A177-3AD203B41FA5}">
                          <a16:colId xmlns:a16="http://schemas.microsoft.com/office/drawing/2014/main" val="2750391567"/>
                        </a:ext>
                      </a:extLst>
                    </a:gridCol>
                  </a:tblGrid>
                  <a:tr h="59788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TSMC[1]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脉动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数字</a:t>
                          </a:r>
                          <a:r>
                            <a:rPr lang="en-US" altLang="zh-CN" sz="2400" dirty="0" smtClean="0"/>
                            <a:t>CIM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4404084"/>
                      </a:ext>
                    </a:extLst>
                  </a:tr>
                  <a:tr h="298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规模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64*64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16*16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64*64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5612883"/>
                      </a:ext>
                    </a:extLst>
                  </a:tr>
                  <a:tr h="298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工艺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5nm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7nm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12nm</a:t>
                          </a:r>
                          <a:endParaRPr lang="zh-CN" altLang="en-US" sz="2400" kern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312036"/>
                      </a:ext>
                    </a:extLst>
                  </a:tr>
                  <a:tr h="597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数据格式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4b*4b or 4b*8b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Fp64 * Fp64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4b*4b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6771977"/>
                      </a:ext>
                    </a:extLst>
                  </a:tr>
                  <a:tr h="5996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面积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13298</a:t>
                          </a:r>
                          <a:r>
                            <a:rPr lang="el-GR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μ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altLang="zh-CN" sz="240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2989706</a:t>
                          </a:r>
                          <a:r>
                            <a:rPr lang="el-GR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μ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altLang="zh-CN" sz="240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115200</a:t>
                          </a:r>
                          <a:r>
                            <a:rPr lang="el-GR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μ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altLang="zh-CN" sz="2400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597039"/>
                      </a:ext>
                    </a:extLst>
                  </a:tr>
                  <a:tr h="298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功耗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2582mW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18.1632mW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8976187"/>
                      </a:ext>
                    </a:extLst>
                  </a:tr>
                  <a:tr h="2989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频率（</a:t>
                          </a:r>
                          <a:r>
                            <a:rPr lang="en-US" altLang="zh-CN" sz="2400" dirty="0" smtClean="0"/>
                            <a:t>GHz</a:t>
                          </a:r>
                          <a:r>
                            <a:rPr lang="zh-CN" altLang="en-US" sz="2400" dirty="0" smtClean="0"/>
                            <a:t>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0.36</a:t>
                          </a:r>
                          <a:r>
                            <a:rPr lang="zh-CN" altLang="en-US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、</a:t>
                          </a:r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0.96</a:t>
                          </a:r>
                          <a:r>
                            <a:rPr lang="zh-CN" altLang="en-US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、</a:t>
                          </a:r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1.44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034216"/>
                      </a:ext>
                    </a:extLst>
                  </a:tr>
                  <a:tr h="29894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TOPS/W</a:t>
                          </a:r>
                          <a:endParaRPr lang="zh-CN" altLang="en-US" sz="2400" dirty="0" smtClean="0"/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63-254</a:t>
                          </a:r>
                          <a:endParaRPr lang="zh-CN" altLang="en-US" sz="2400" kern="1200" dirty="0" smtClean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0.3966</a:t>
                          </a:r>
                          <a:endParaRPr lang="zh-CN" altLang="en-US" sz="2400" kern="1200" dirty="0" smtClean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54.6262</a:t>
                          </a:r>
                          <a:endParaRPr lang="zh-CN" altLang="en-US" sz="2400" kern="1200" dirty="0" smtClean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33294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757038"/>
                  </p:ext>
                </p:extLst>
              </p:nvPr>
            </p:nvGraphicFramePr>
            <p:xfrm>
              <a:off x="1050001" y="1900193"/>
              <a:ext cx="9557952" cy="4081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389488">
                      <a:extLst>
                        <a:ext uri="{9D8B030D-6E8A-4147-A177-3AD203B41FA5}">
                          <a16:colId xmlns:a16="http://schemas.microsoft.com/office/drawing/2014/main" val="193788662"/>
                        </a:ext>
                      </a:extLst>
                    </a:gridCol>
                    <a:gridCol w="2536557">
                      <a:extLst>
                        <a:ext uri="{9D8B030D-6E8A-4147-A177-3AD203B41FA5}">
                          <a16:colId xmlns:a16="http://schemas.microsoft.com/office/drawing/2014/main" val="4267435859"/>
                        </a:ext>
                      </a:extLst>
                    </a:gridCol>
                    <a:gridCol w="2242419">
                      <a:extLst>
                        <a:ext uri="{9D8B030D-6E8A-4147-A177-3AD203B41FA5}">
                          <a16:colId xmlns:a16="http://schemas.microsoft.com/office/drawing/2014/main" val="1510464924"/>
                        </a:ext>
                      </a:extLst>
                    </a:gridCol>
                    <a:gridCol w="2389488">
                      <a:extLst>
                        <a:ext uri="{9D8B030D-6E8A-4147-A177-3AD203B41FA5}">
                          <a16:colId xmlns:a16="http://schemas.microsoft.com/office/drawing/2014/main" val="2750391567"/>
                        </a:ext>
                      </a:extLst>
                    </a:gridCol>
                  </a:tblGrid>
                  <a:tr h="59788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TSMC[1]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脉动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数字</a:t>
                          </a:r>
                          <a:r>
                            <a:rPr lang="en-US" altLang="zh-CN" sz="2400" dirty="0" smtClean="0"/>
                            <a:t>CIM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44040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规模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64*64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16*16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64*64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56128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工艺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5nm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7nm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12nm</a:t>
                          </a:r>
                          <a:endParaRPr lang="zh-CN" altLang="en-US" sz="2400" kern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312036"/>
                      </a:ext>
                    </a:extLst>
                  </a:tr>
                  <a:tr h="597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数据格式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4b*4b or 4b*8b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Fp64 * Fp64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4b*4b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6771977"/>
                      </a:ext>
                    </a:extLst>
                  </a:tr>
                  <a:tr h="5996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面积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4245" t="-356566" r="-183213" b="-2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20109" t="-356566" r="-107609" b="-2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510" t="-356566" r="-1020" b="-250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05970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功耗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2582mW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18.1632mW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89761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 smtClean="0"/>
                            <a:t>频率（</a:t>
                          </a:r>
                          <a:r>
                            <a:rPr lang="en-US" altLang="zh-CN" sz="2400" dirty="0" smtClean="0"/>
                            <a:t>GHz</a:t>
                          </a:r>
                          <a:r>
                            <a:rPr lang="zh-CN" altLang="en-US" sz="2400" dirty="0" smtClean="0"/>
                            <a:t>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0.36</a:t>
                          </a:r>
                          <a:r>
                            <a:rPr lang="zh-CN" altLang="en-US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、</a:t>
                          </a:r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0.96</a:t>
                          </a:r>
                          <a:r>
                            <a:rPr lang="zh-CN" altLang="en-US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、</a:t>
                          </a:r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1.44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0342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TOPS/W</a:t>
                          </a:r>
                          <a:endParaRPr lang="zh-CN" altLang="en-US" sz="2400" dirty="0" smtClean="0"/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63-254</a:t>
                          </a:r>
                          <a:endParaRPr lang="zh-CN" altLang="en-US" sz="2400" kern="1200" dirty="0" smtClean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0.3966</a:t>
                          </a:r>
                          <a:endParaRPr lang="zh-CN" altLang="en-US" sz="2400" kern="1200" dirty="0" smtClean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54.6262</a:t>
                          </a:r>
                          <a:endParaRPr lang="zh-CN" altLang="en-US" sz="2400" kern="1200" dirty="0" smtClean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33294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02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0F9E2B-997B-A733-1604-5CA3EC45617A}"/>
              </a:ext>
            </a:extLst>
          </p:cNvPr>
          <p:cNvSpPr txBox="1"/>
          <p:nvPr/>
        </p:nvSpPr>
        <p:spPr>
          <a:xfrm>
            <a:off x="91263" y="143291"/>
            <a:ext cx="1175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通用矩阵乘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3x3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卷积的双模数字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216" y="666511"/>
            <a:ext cx="1183017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相关工作及优缺点：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模拟宏：</a:t>
            </a:r>
            <a:endParaRPr lang="en-US" altLang="zh-CN" sz="2400" dirty="0" smtClean="0"/>
          </a:p>
          <a:p>
            <a:r>
              <a:rPr lang="en-US" altLang="zh-CN" sz="2400" dirty="0" smtClean="0"/>
              <a:t>[2]</a:t>
            </a:r>
            <a:r>
              <a:rPr lang="zh-CN" altLang="en-US" sz="2400" dirty="0" smtClean="0"/>
              <a:t>东南大学的模拟</a:t>
            </a:r>
            <a:r>
              <a:rPr lang="en-US" altLang="zh-CN" sz="2400" dirty="0" smtClean="0"/>
              <a:t>CIM</a:t>
            </a:r>
            <a:r>
              <a:rPr lang="zh-CN" altLang="en-US" sz="2400" dirty="0" smtClean="0"/>
              <a:t>宏以及</a:t>
            </a:r>
            <a:r>
              <a:rPr lang="en-US" altLang="zh-CN" sz="2400" dirty="0" smtClean="0"/>
              <a:t>[3]</a:t>
            </a:r>
            <a:r>
              <a:rPr lang="zh-CN" altLang="en-US" sz="2400" dirty="0" smtClean="0"/>
              <a:t>国立清华大学模拟</a:t>
            </a:r>
            <a:r>
              <a:rPr lang="en-US" altLang="zh-CN" sz="2400" dirty="0" smtClean="0"/>
              <a:t>CIM</a:t>
            </a:r>
            <a:r>
              <a:rPr lang="zh-CN" altLang="en-US" sz="2400" dirty="0" smtClean="0"/>
              <a:t>宏</a:t>
            </a:r>
            <a:r>
              <a:rPr lang="zh-CN" altLang="en-US" sz="2400" dirty="0" smtClean="0"/>
              <a:t>：该模拟宏面积小集成度高，可以支持矩阵乘以及</a:t>
            </a:r>
            <a:r>
              <a:rPr lang="en-US" altLang="zh-CN" sz="2400" dirty="0" smtClean="0"/>
              <a:t>DW</a:t>
            </a:r>
            <a:r>
              <a:rPr lang="zh-CN" altLang="en-US" sz="2400" dirty="0" smtClean="0"/>
              <a:t>卷积双模切换；</a:t>
            </a:r>
            <a:r>
              <a:rPr lang="zh-CN" altLang="en-US" sz="2400" dirty="0" smtClean="0"/>
              <a:t>但是模拟宏实现门槛高，鲁棒性低，需要在特定电源电压范围内使用，同时设计好后不能更改，无法支持拓展，仅适合一种步长的卷积。</a:t>
            </a:r>
            <a:endParaRPr lang="en-US" altLang="zh-CN" sz="2400" dirty="0"/>
          </a:p>
          <a:p>
            <a:r>
              <a:rPr lang="zh-CN" altLang="en-US" sz="2400" dirty="0" smtClean="0"/>
              <a:t>数字宏：</a:t>
            </a:r>
            <a:endParaRPr lang="en-US" altLang="zh-CN" sz="2400" dirty="0" smtClean="0"/>
          </a:p>
          <a:p>
            <a:r>
              <a:rPr lang="en-US" altLang="zh-CN" sz="2400" dirty="0" smtClean="0"/>
              <a:t>[</a:t>
            </a:r>
            <a:r>
              <a:rPr lang="en-US" altLang="zh-CN" sz="2400" dirty="0" smtClean="0"/>
              <a:t>1]TSMC</a:t>
            </a:r>
            <a:r>
              <a:rPr lang="zh-CN" altLang="en-US" sz="2400" dirty="0" smtClean="0"/>
              <a:t>的数字</a:t>
            </a:r>
            <a:r>
              <a:rPr lang="en-US" altLang="zh-CN" sz="2400" dirty="0" smtClean="0"/>
              <a:t>CIM</a:t>
            </a:r>
            <a:r>
              <a:rPr lang="zh-CN" altLang="en-US" sz="2400" dirty="0" smtClean="0"/>
              <a:t>宏：在进行规整矩阵运算时速度快，效果好；但是在面对</a:t>
            </a:r>
            <a:r>
              <a:rPr lang="en-US" altLang="zh-CN" sz="2400" dirty="0" smtClean="0"/>
              <a:t>Mobile Net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DW</a:t>
            </a:r>
            <a:r>
              <a:rPr lang="zh-CN" altLang="en-US" sz="2400" dirty="0" smtClean="0"/>
              <a:t>层时，由于参数的输入通道以及输出通道均为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，导致了</a:t>
            </a:r>
            <a:r>
              <a:rPr lang="en-US" altLang="zh-CN" sz="2400" dirty="0" smtClean="0"/>
              <a:t>CIM</a:t>
            </a:r>
            <a:r>
              <a:rPr lang="zh-CN" altLang="en-US" sz="2400" dirty="0" smtClean="0"/>
              <a:t>宏内部数据的复用性低的问题，这时就需要对</a:t>
            </a:r>
            <a:r>
              <a:rPr lang="en-US" altLang="zh-CN" sz="2400" dirty="0" smtClean="0"/>
              <a:t>CIM</a:t>
            </a:r>
            <a:r>
              <a:rPr lang="zh-CN" altLang="en-US" sz="2400" dirty="0" smtClean="0"/>
              <a:t>宏内部的数据进行频繁的替换，从而限制</a:t>
            </a:r>
            <a:r>
              <a:rPr lang="en-US" altLang="zh-CN" sz="2400" dirty="0" smtClean="0"/>
              <a:t>CIM</a:t>
            </a:r>
            <a:r>
              <a:rPr lang="zh-CN" altLang="en-US" sz="2400" dirty="0" smtClean="0"/>
              <a:t>宏的计算效率；并没有考虑</a:t>
            </a:r>
            <a:r>
              <a:rPr lang="en-US" altLang="zh-CN" sz="2400" dirty="0" smtClean="0"/>
              <a:t>bias</a:t>
            </a:r>
            <a:r>
              <a:rPr lang="zh-CN" altLang="en-US" sz="2400" dirty="0" smtClean="0"/>
              <a:t>加。（同样对于权值复用较少的网络也存在这种问题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91263" y="5283159"/>
            <a:ext cx="1186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5-nm 254-TOPS/W 221-TOPS/mm2 Fully-Digital Computing-in-Memory Macro Supporting Wide-Range Dynamic-Voltage-Frequency Scaling and Simultaneous MAC and Write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ISSCC 2022</a:t>
            </a:r>
            <a:endParaRPr lang="en-US" altLang="zh-CN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28nm Horizontal-Weight-Shift and Vertical-Feature-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ShiftBased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Separate-WL 6T-SRAM Computation-in-Memory Unit-Macro for Edge </a:t>
            </a:r>
            <a:r>
              <a:rPr lang="en-US" altLang="zh-CN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Neural-Networks. ISSCC 2023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Morphable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CIM: Improving Operation Intensity and </a:t>
            </a:r>
            <a:r>
              <a:rPr lang="en-US" altLang="zh-CN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altLang="zh-CN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Capability for SRAM-CIM Architecture. DAC 2023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3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33" y="3280531"/>
            <a:ext cx="5161771" cy="3037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37" y="447544"/>
            <a:ext cx="4747967" cy="28329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3350" y="7821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相关</a:t>
            </a:r>
            <a:r>
              <a:rPr lang="zh-CN" altLang="en-US" sz="2400" dirty="0" smtClean="0"/>
              <a:t>工作：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7439310" y="6318210"/>
            <a:ext cx="291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[3]</a:t>
            </a:r>
            <a:r>
              <a:rPr lang="zh-CN" altLang="en-US" dirty="0"/>
              <a:t>国立清华大学模拟</a:t>
            </a:r>
            <a:r>
              <a:rPr lang="en-US" altLang="zh-CN" dirty="0"/>
              <a:t>CIM</a:t>
            </a:r>
            <a:r>
              <a:rPr lang="zh-CN" altLang="en-US" dirty="0"/>
              <a:t>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901" y="262878"/>
            <a:ext cx="3095060" cy="60311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31540" y="6318210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[2]</a:t>
            </a:r>
            <a:r>
              <a:rPr lang="zh-CN" altLang="en-US" dirty="0"/>
              <a:t>东南大学的模拟</a:t>
            </a:r>
            <a:r>
              <a:rPr lang="en-US" altLang="zh-CN" dirty="0"/>
              <a:t>CIM</a:t>
            </a:r>
            <a:r>
              <a:rPr lang="zh-CN" altLang="en-US" dirty="0"/>
              <a:t>宏</a:t>
            </a:r>
          </a:p>
        </p:txBody>
      </p:sp>
      <p:sp>
        <p:nvSpPr>
          <p:cNvPr id="10" name="矩形 9"/>
          <p:cNvSpPr/>
          <p:nvPr/>
        </p:nvSpPr>
        <p:spPr>
          <a:xfrm>
            <a:off x="11426797" y="2105910"/>
            <a:ext cx="560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仅适用步长为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3x3</a:t>
            </a:r>
            <a:r>
              <a:rPr lang="zh-CN" altLang="en-US" dirty="0" smtClean="0">
                <a:solidFill>
                  <a:srgbClr val="FF0000"/>
                </a:solidFill>
              </a:rPr>
              <a:t>卷积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7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358" y="878808"/>
            <a:ext cx="4820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方法</a:t>
            </a:r>
            <a:r>
              <a:rPr lang="zh-CN" altLang="en-US" sz="2800" dirty="0" smtClean="0"/>
              <a:t>：</a:t>
            </a:r>
            <a:r>
              <a:rPr lang="zh-CN" altLang="en-US" sz="2800" dirty="0" smtClean="0"/>
              <a:t>结合几个工作</a:t>
            </a:r>
            <a:r>
              <a:rPr lang="zh-CN" altLang="en-US" sz="2800" dirty="0" smtClean="0"/>
              <a:t>的优点，</a:t>
            </a:r>
            <a:r>
              <a:rPr lang="zh-CN" altLang="en-US" sz="2800" dirty="0" smtClean="0"/>
              <a:t>我们以</a:t>
            </a:r>
            <a:r>
              <a:rPr lang="en-US" altLang="zh-CN" sz="2800" dirty="0" smtClean="0"/>
              <a:t>TSMC</a:t>
            </a:r>
            <a:r>
              <a:rPr lang="zh-CN" altLang="en-US" sz="2800" dirty="0"/>
              <a:t>提出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12T </a:t>
            </a:r>
            <a:r>
              <a:rPr lang="en-US" altLang="zh-CN" sz="2800" dirty="0" smtClean="0"/>
              <a:t>SRAM</a:t>
            </a:r>
            <a:r>
              <a:rPr lang="zh-CN" altLang="en-US" sz="2800" dirty="0" smtClean="0"/>
              <a:t>单元为基础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添加</a:t>
            </a:r>
            <a:r>
              <a:rPr lang="zh-CN" altLang="en-US" sz="2800" dirty="0">
                <a:solidFill>
                  <a:srgbClr val="FF0000"/>
                </a:solidFill>
              </a:rPr>
              <a:t>控制</a:t>
            </a:r>
            <a:r>
              <a:rPr lang="zh-CN" altLang="en-US" sz="2800" dirty="0" smtClean="0">
                <a:solidFill>
                  <a:srgbClr val="FF0000"/>
                </a:solidFill>
              </a:rPr>
              <a:t>模块电路，修改加法树</a:t>
            </a:r>
            <a:r>
              <a:rPr lang="zh-CN" altLang="en-US" sz="2800" dirty="0" smtClean="0">
                <a:solidFill>
                  <a:srgbClr val="FF0000"/>
                </a:solidFill>
              </a:rPr>
              <a:t>部分 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358" y="2992673"/>
            <a:ext cx="48256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挑战：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、需要修改</a:t>
            </a:r>
            <a:r>
              <a:rPr lang="en-US" altLang="zh-CN" sz="2800" dirty="0" smtClean="0"/>
              <a:t>CIM</a:t>
            </a:r>
            <a:r>
              <a:rPr lang="zh-CN" altLang="en-US" sz="2800" dirty="0" smtClean="0"/>
              <a:t>宏内部结构，</a:t>
            </a:r>
            <a:r>
              <a:rPr lang="zh-CN" altLang="en-US" sz="2800" dirty="0" smtClean="0"/>
              <a:t>控制</a:t>
            </a:r>
            <a:r>
              <a:rPr lang="zh-CN" altLang="en-US" sz="2800" dirty="0" smtClean="0"/>
              <a:t>模块的设计面积功耗开销不能过</a:t>
            </a:r>
            <a:r>
              <a:rPr lang="zh-CN" altLang="en-US" sz="2800" dirty="0" smtClean="0"/>
              <a:t>大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、加法树需要同时支持矩阵乘加法以及卷积</a:t>
            </a:r>
            <a:r>
              <a:rPr lang="zh-CN" altLang="en-US" sz="2800" dirty="0" smtClean="0"/>
              <a:t>加法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、需要同时支持步长为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的卷积</a:t>
            </a:r>
            <a:endParaRPr lang="en-US" altLang="zh-CN" sz="2800" dirty="0" smtClean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F9E2B-997B-A733-1604-5CA3EC45617A}"/>
              </a:ext>
            </a:extLst>
          </p:cNvPr>
          <p:cNvSpPr txBox="1"/>
          <p:nvPr/>
        </p:nvSpPr>
        <p:spPr>
          <a:xfrm>
            <a:off x="91263" y="143291"/>
            <a:ext cx="1175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通用矩阵乘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3x3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卷积的双模数字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316" y="878808"/>
            <a:ext cx="6831001" cy="58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9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10F9E2B-997B-A733-1604-5CA3EC45617A}"/>
              </a:ext>
            </a:extLst>
          </p:cNvPr>
          <p:cNvSpPr txBox="1"/>
          <p:nvPr/>
        </p:nvSpPr>
        <p:spPr>
          <a:xfrm>
            <a:off x="91263" y="143291"/>
            <a:ext cx="1175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通用矩阵乘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3x3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卷积的双模数字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358" y="878808"/>
            <a:ext cx="482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Bank</a:t>
            </a:r>
            <a:r>
              <a:rPr lang="zh-CN" altLang="en-US" sz="2800" dirty="0" smtClean="0"/>
              <a:t>组织方式：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819" y="1455042"/>
            <a:ext cx="8525449" cy="515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10F9E2B-997B-A733-1604-5CA3EC45617A}"/>
              </a:ext>
            </a:extLst>
          </p:cNvPr>
          <p:cNvSpPr txBox="1"/>
          <p:nvPr/>
        </p:nvSpPr>
        <p:spPr>
          <a:xfrm>
            <a:off x="91263" y="143291"/>
            <a:ext cx="1175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通用矩阵乘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3x3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卷积的双模数字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358" y="878808"/>
            <a:ext cx="482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控制模块设计：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863" y="1783028"/>
            <a:ext cx="12281863" cy="34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10F9E2B-997B-A733-1604-5CA3EC45617A}"/>
              </a:ext>
            </a:extLst>
          </p:cNvPr>
          <p:cNvSpPr txBox="1"/>
          <p:nvPr/>
        </p:nvSpPr>
        <p:spPr>
          <a:xfrm>
            <a:off x="91263" y="143291"/>
            <a:ext cx="1175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通用矩阵乘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3x3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卷积的双模数字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358" y="878808"/>
            <a:ext cx="482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加法树设计</a:t>
            </a:r>
            <a:r>
              <a:rPr lang="zh-CN" altLang="en-US" sz="2800" dirty="0" smtClean="0"/>
              <a:t>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80" y="599268"/>
            <a:ext cx="8469970" cy="59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10F9E2B-997B-A733-1604-5CA3EC45617A}"/>
              </a:ext>
            </a:extLst>
          </p:cNvPr>
          <p:cNvSpPr txBox="1"/>
          <p:nvPr/>
        </p:nvSpPr>
        <p:spPr>
          <a:xfrm>
            <a:off x="91263" y="143291"/>
            <a:ext cx="1175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通用矩阵乘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3x3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卷积的双模数字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358" y="878808"/>
            <a:ext cx="482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控制模块设计</a:t>
            </a:r>
            <a:r>
              <a:rPr lang="zh-CN" altLang="en-US" sz="2800" dirty="0" smtClean="0"/>
              <a:t>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7" y="1969925"/>
            <a:ext cx="12198747" cy="34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50249" y="344600"/>
            <a:ext cx="183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CIM</a:t>
            </a:r>
            <a:r>
              <a:rPr lang="zh-CN" altLang="en-US" sz="2800" smtClean="0"/>
              <a:t>操作：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77" y="0"/>
            <a:ext cx="9791960" cy="673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712</Words>
  <Application>Microsoft Office PowerPoint</Application>
  <PresentationFormat>宽屏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renyu yang</dc:creator>
  <cp:lastModifiedBy>renyu yang</cp:lastModifiedBy>
  <cp:revision>33</cp:revision>
  <dcterms:created xsi:type="dcterms:W3CDTF">2023-10-19T06:59:45Z</dcterms:created>
  <dcterms:modified xsi:type="dcterms:W3CDTF">2023-10-21T00:47:09Z</dcterms:modified>
</cp:coreProperties>
</file>