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3"/>
  </p:notesMasterIdLst>
  <p:sldIdLst>
    <p:sldId id="498" r:id="rId3"/>
    <p:sldId id="540" r:id="rId4"/>
    <p:sldId id="535" r:id="rId5"/>
    <p:sldId id="534" r:id="rId6"/>
    <p:sldId id="536" r:id="rId7"/>
    <p:sldId id="519" r:id="rId8"/>
    <p:sldId id="537" r:id="rId9"/>
    <p:sldId id="500" r:id="rId10"/>
    <p:sldId id="538" r:id="rId11"/>
    <p:sldId id="53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AF6"/>
    <a:srgbClr val="4FA5D9"/>
    <a:srgbClr val="010E53"/>
    <a:srgbClr val="33C9FC"/>
    <a:srgbClr val="98E7FC"/>
    <a:srgbClr val="024EB8"/>
    <a:srgbClr val="84B5F4"/>
    <a:srgbClr val="4A90EA"/>
    <a:srgbClr val="0F4D9E"/>
    <a:srgbClr val="C4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33" autoAdjust="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FDB1-53DF-402F-B72C-8B527A6BEFD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D2DDA-E7D6-49F9-8531-E4683E2D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1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4D47-B05D-A24E-016D-CBE5D7BF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BED890-8F0A-04DE-CB16-77C8DCA5C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7C7A9-1BAE-B8C4-5333-3FE25517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1325F-9055-D095-4234-BF0F182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FE592-C1D3-65E4-431F-EC1C3F5E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46BB-39AE-7BCC-BF20-50723930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C4533-DE01-6A5E-6570-8520F050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F5392-BBA6-2236-42D1-0DEAE273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842FF-9708-BA65-7984-B57B0DF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57AB0-036E-A5CB-6FDF-B47B9D26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2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2BE3E3-A307-350B-47A1-673C0E97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773D4-75F7-66C7-1309-5EF639B7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0674-7DD5-9635-0B17-FCC3F5F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F9589-DCDB-F79B-7CBE-A7A5F06F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5B38B-7A98-B141-ACB5-E43E2D48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fficePLUSCoverBackgroundShape">
            <a:extLst>
              <a:ext uri="{FF2B5EF4-FFF2-40B4-BE49-F238E27FC236}">
                <a16:creationId xmlns:a16="http://schemas.microsoft.com/office/drawing/2014/main" id="{B7E10E55-F465-459A-825E-D3F8B1CD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6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10E55-F465-459A-825E-D3F8B1CD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669925" y="2784116"/>
            <a:ext cx="1085056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669925" y="1634673"/>
            <a:ext cx="10850563" cy="113120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680661" y="4049242"/>
            <a:ext cx="2829092" cy="296271"/>
          </a:xfrm>
          <a:solidFill>
            <a:schemeClr val="accent3"/>
          </a:solidFill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559571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27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8D4A2-EF3B-48FD-81E8-8EB2938C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E20A72-E04D-43AC-9050-95AE241A005D}"/>
              </a:ext>
            </a:extLst>
          </p:cNvPr>
          <p:cNvSpPr/>
          <p:nvPr/>
        </p:nvSpPr>
        <p:spPr>
          <a:xfrm>
            <a:off x="670717" y="769257"/>
            <a:ext cx="10850563" cy="53680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376512" y="240302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5377628" y="329837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644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57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73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129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A99421-DF18-4103-BDBA-4ECDE226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3382962" y="1909091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2153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3919056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81341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27AC6-E21A-3DE6-F507-E2C714E3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8B1F7-133F-526A-59E0-19A18461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70689-2EA8-BD93-5AB9-EBE89C0C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A7CD8-D191-4974-45CD-B9C629DB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D78FF-C5ED-31B6-D1B8-20CB0F6D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8D3B5-8449-98C6-3C23-A4ED840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2112A-D026-222A-0118-200FB508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2528C-F56A-AD6A-523A-BD772C3D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1036E-D0F3-2E2F-47CF-F35F9986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33BB4-ABF2-6F30-7A9E-80CF26AC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A8D8-6FC5-2337-455E-7584BE7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4B393-CAB7-18F0-C330-CB74707F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E6F5-8084-9C65-BBD4-2911B856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61B8D-10E1-5905-7C89-D9EFC0BD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D3F31-DF6A-2C0C-6CCD-34BA33AE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18A1C-C088-D6BE-5A53-ACD26286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7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6214-DE8A-38B1-2701-7F433BFC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205C2-B31D-8A67-840E-9FCCE9AD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6C4AE-091A-82EF-2A65-F317ECCD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0DC8E6-0B15-D33D-DDCF-1D87B8812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ADB509-C37D-A38F-F756-D011F3E43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EA997-4767-1FDD-E33F-83D8F982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B0E3C-A48D-62BF-4AF5-BF04D064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9E32BE-2FBD-6D8D-0A3E-CFC910A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59861-CE40-6F27-CBE8-CCE1BCA5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4E841-34B3-AE00-C480-93AF0F8F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3F12D0-1BFB-1C25-6C32-0768511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A6776-ED0F-DFFA-012B-2E4C501A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4ED502-4CB2-D08F-99E5-0874AB0E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5CD1C-26C3-33C6-CBA0-8BF15737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D896A-F92C-ABB7-B92A-5C4A896F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0730-BC45-B3A6-B5BF-42A877CD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5B47F-E940-D79C-7CCA-2CB20BC5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6F7CE-5ACC-3B5F-E773-B4F50509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CE83E-4F8B-7BFF-871A-45C65A73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849CE-EBB7-5E18-2855-CB0EE00C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A9A4B-031F-C46D-0A5C-C87CE683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B46E-A1FD-D7B0-B211-365B8BE0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045FB4-5EC2-45C9-F1E8-417AAB44C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1E4F7-CA92-FA46-116F-70CCDD5D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7E823-9F63-0113-A51D-F428E7FE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D22E1-53E5-5781-A01D-9020AC0F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89E37-1AD3-04C3-9D94-A6166CF1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407946-7C6C-96E5-9711-B650A991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9E00D-C104-ADE2-73AA-E1C877E8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8A031-F93C-0BAA-B108-ABDC02C21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7BC85-E9B0-EA27-4478-7848E562D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D1F96-4C4B-D8A3-540D-3C5BC53A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1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4F3394-D56A-470C-AA41-A27A060BB69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A0ED9E-11B3-6772-DF5C-52E67A53C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GST</a:t>
            </a:r>
            <a:r>
              <a:rPr lang="en-US" altLang="zh-CN" dirty="0"/>
              <a:t>: A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dirty="0"/>
              <a:t>eneral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/>
              <a:t>pMM Design </a:t>
            </a:r>
            <a:br>
              <a:rPr lang="en-US" altLang="zh-CN" dirty="0"/>
            </a:br>
            <a:r>
              <a:rPr lang="en-US" altLang="zh-CN" dirty="0"/>
              <a:t>for 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/>
              <a:t>ensor Core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1C8509-D85A-9F10-1A07-7230FA84D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A0332E01-7511-3C24-7A6E-4D546907DF9F}"/>
              </a:ext>
            </a:extLst>
          </p:cNvPr>
          <p:cNvSpPr txBox="1">
            <a:spLocks/>
          </p:cNvSpPr>
          <p:nvPr/>
        </p:nvSpPr>
        <p:spPr>
          <a:xfrm>
            <a:off x="4723606" y="4513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9305CB-10C8-43A7-8307-407943222E30}" type="datetime1">
              <a:rPr lang="zh-CN" altLang="en-US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2023/10/19</a:t>
            </a:fld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C26DCCB-D552-C493-C2DB-D1DD437DA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8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A0ED9E-11B3-6772-DF5C-52E67A53C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Thanks for listening</a:t>
            </a:r>
            <a:endParaRPr lang="zh-CN" altLang="en-US" sz="4400" dirty="0"/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A0332E01-7511-3C24-7A6E-4D546907DF9F}"/>
              </a:ext>
            </a:extLst>
          </p:cNvPr>
          <p:cNvSpPr txBox="1">
            <a:spLocks/>
          </p:cNvSpPr>
          <p:nvPr/>
        </p:nvSpPr>
        <p:spPr>
          <a:xfrm>
            <a:off x="4723606" y="4513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9305CB-10C8-43A7-8307-407943222E30}" type="datetime1">
              <a:rPr lang="zh-CN" altLang="en-US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2023/10/19</a:t>
            </a:fld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4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2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2023/10/21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0"/>
            <a:ext cx="8324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DCCD1-BB25-57A7-50D7-BE6AFD770C47}"/>
              </a:ext>
            </a:extLst>
          </p:cNvPr>
          <p:cNvSpPr txBox="1"/>
          <p:nvPr/>
        </p:nvSpPr>
        <p:spPr>
          <a:xfrm>
            <a:off x="716889" y="1433779"/>
            <a:ext cx="10665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SpMM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稀疏性讨论（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&gt;80%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5BBF68-CF5E-272F-81C2-9C5ECB39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64" y="3429000"/>
            <a:ext cx="6305550" cy="866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007750-48BD-186C-878D-DD9C25D3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" y="5814112"/>
            <a:ext cx="6500191" cy="8036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D7681B-A1D0-A218-4D7F-06BC74F4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41671"/>
            <a:ext cx="7454348" cy="6341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9845926-EB32-FA41-B683-6AD7A74786CE}"/>
              </a:ext>
            </a:extLst>
          </p:cNvPr>
          <p:cNvSpPr txBox="1"/>
          <p:nvPr/>
        </p:nvSpPr>
        <p:spPr>
          <a:xfrm>
            <a:off x="7548384" y="3653519"/>
            <a:ext cx="577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PPoPP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19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 21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 23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3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2023/10/19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0"/>
            <a:ext cx="8324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Motivation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DCCD1-BB25-57A7-50D7-BE6AFD770C47}"/>
              </a:ext>
            </a:extLst>
          </p:cNvPr>
          <p:cNvSpPr txBox="1"/>
          <p:nvPr/>
        </p:nvSpPr>
        <p:spPr>
          <a:xfrm>
            <a:off x="716889" y="1433779"/>
            <a:ext cx="106655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编程粒度粗适合实现结构化操作，无法适应非结构化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SpMM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操作需求。基于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CUDA 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设计的细粒度非结构化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SpMM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，例如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Sputnik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，虽然能够很好地适应非结构化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SpMM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的低并行度和数据分布随机性，但是在遇到结构化数据时也只能将结构化数据拆解为非结构化数据，没有充分利用结构化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SpMM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的并行性。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因此，亟需基于高并行度硬件设计一个同时适应结构化和非结构化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SpMM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高性能稀疏代数库。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（粒度通用，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granularity general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当前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上实现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FP16 SpMM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SOTA vectorSparse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的性能不稳定，它基于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Volta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架构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的计算特性，设计的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TCU-based 1-D Octet Tiling</a:t>
            </a:r>
            <a:r>
              <a:rPr lang="zh-CN" altLang="en-US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，只能适应</a:t>
            </a:r>
            <a:r>
              <a:rPr lang="en-US" altLang="zh-CN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</a:t>
            </a:r>
            <a:r>
              <a:rPr lang="zh-CN" altLang="en-US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Turing</a:t>
            </a:r>
            <a:r>
              <a:rPr lang="zh-CN" altLang="en-US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架构</a:t>
            </a:r>
            <a:r>
              <a:rPr lang="en-US" altLang="zh-CN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Core</a:t>
            </a:r>
            <a:r>
              <a:rPr lang="zh-CN" altLang="en-US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的高效计算，无法充分发挥第三代以后的</a:t>
            </a:r>
            <a:r>
              <a:rPr lang="en-US" altLang="zh-CN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Core</a:t>
            </a:r>
            <a:r>
              <a:rPr lang="zh-CN" altLang="en-US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的强大算力。</a:t>
            </a:r>
            <a:br>
              <a:rPr lang="en-US" altLang="zh-CN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因此，亟需设计一款</a:t>
            </a:r>
            <a:r>
              <a:rPr lang="zh-CN" altLang="en-US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高性能稀疏代数库</a:t>
            </a:r>
            <a:r>
              <a:rPr lang="zh-CN" altLang="en-US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，同时适应所有的</a:t>
            </a:r>
            <a:r>
              <a:rPr lang="en-US" altLang="zh-CN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Core</a:t>
            </a:r>
            <a:r>
              <a:rPr lang="zh-CN" altLang="en-US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计算特性。</a:t>
            </a:r>
            <a:br>
              <a:rPr lang="en-US" altLang="zh-CN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（架构通用，</a:t>
            </a:r>
            <a:r>
              <a:rPr lang="en-US" altLang="zh-CN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general</a:t>
            </a:r>
            <a:r>
              <a:rPr lang="zh-CN" altLang="en-US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3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4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2023/10/19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0"/>
            <a:ext cx="8324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Contribution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942868-D924-F771-EEB2-A077D0F1B264}"/>
              </a:ext>
            </a:extLst>
          </p:cNvPr>
          <p:cNvSpPr txBox="1"/>
          <p:nvPr/>
        </p:nvSpPr>
        <p:spPr>
          <a:xfrm>
            <a:off x="753466" y="1697126"/>
            <a:ext cx="950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accent1"/>
                </a:solidFill>
              </a:rPr>
              <a:t>利用换行，将非结构化</a:t>
            </a:r>
            <a:r>
              <a:rPr lang="en-US" altLang="zh-CN" dirty="0">
                <a:solidFill>
                  <a:schemeClr val="accent1"/>
                </a:solidFill>
              </a:rPr>
              <a:t>SpMM</a:t>
            </a:r>
            <a:r>
              <a:rPr lang="zh-CN" altLang="en-US" dirty="0">
                <a:solidFill>
                  <a:schemeClr val="accent1"/>
                </a:solidFill>
              </a:rPr>
              <a:t>也能适应</a:t>
            </a:r>
            <a:r>
              <a:rPr lang="en-US" altLang="zh-CN" dirty="0">
                <a:solidFill>
                  <a:schemeClr val="accent1"/>
                </a:solidFill>
              </a:rPr>
              <a:t>Tensor Core</a:t>
            </a:r>
            <a:r>
              <a:rPr lang="zh-CN" altLang="en-US" dirty="0">
                <a:solidFill>
                  <a:schemeClr val="accent1"/>
                </a:solidFill>
              </a:rPr>
              <a:t>的计算要求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分析不同版本</a:t>
            </a:r>
            <a:r>
              <a:rPr lang="en-US" altLang="zh-CN" dirty="0"/>
              <a:t>Tensor Core</a:t>
            </a:r>
            <a:r>
              <a:rPr lang="zh-CN" altLang="en-US" dirty="0"/>
              <a:t>的计算特点、执行指令等，找到通用的方法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设计适应所有计算架构的</a:t>
            </a:r>
            <a:r>
              <a:rPr lang="en-US" altLang="zh-CN" dirty="0"/>
              <a:t>SpMM</a:t>
            </a:r>
            <a:r>
              <a:rPr lang="zh-CN" altLang="en-US" dirty="0"/>
              <a:t> </a:t>
            </a:r>
            <a:r>
              <a:rPr lang="en-US" altLang="zh-CN" dirty="0"/>
              <a:t>kernels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15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5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2023/10/19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0"/>
            <a:ext cx="8324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同时满足结构化和非结构化</a:t>
            </a: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SpMM</a:t>
            </a:r>
            <a:r>
              <a:rPr kumimoji="1" lang="zh-CN" altLang="en-US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操作的设计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F575B2-A27C-4151-BAC8-B8842CC2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" y="1597573"/>
            <a:ext cx="6802139" cy="46132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0B8F1F-FB74-5CDE-0F0B-A054586F4BBC}"/>
              </a:ext>
            </a:extLst>
          </p:cNvPr>
          <p:cNvSpPr txBox="1"/>
          <p:nvPr/>
        </p:nvSpPr>
        <p:spPr>
          <a:xfrm>
            <a:off x="6868470" y="1402931"/>
            <a:ext cx="521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对换行问题建模，形成超图问题</a:t>
            </a:r>
            <a:r>
              <a:rPr lang="en-US" altLang="zh-CN" dirty="0"/>
              <a:t>(hypergraph)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引用</a:t>
            </a:r>
            <a:r>
              <a:rPr lang="en-US" altLang="zh-CN" dirty="0"/>
              <a:t>Tiled-CSR</a:t>
            </a:r>
            <a:r>
              <a:rPr lang="zh-CN" altLang="en-US" dirty="0"/>
              <a:t>格式，将其与超图算法结合。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对超图问题求解，计算</a:t>
            </a:r>
            <a:r>
              <a:rPr lang="en-US" altLang="zh-CN" dirty="0"/>
              <a:t>Tensor Core</a:t>
            </a:r>
            <a:r>
              <a:rPr lang="zh-CN" altLang="en-US" dirty="0"/>
              <a:t>的利用率，</a:t>
            </a:r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V=16</a:t>
            </a:r>
            <a:r>
              <a:rPr lang="zh-CN" altLang="en-US" dirty="0">
                <a:solidFill>
                  <a:srgbClr val="FF0000"/>
                </a:solidFill>
              </a:rPr>
              <a:t>时，利用率更高</a:t>
            </a:r>
            <a:r>
              <a:rPr lang="zh-CN" altLang="en-US" dirty="0"/>
              <a:t>，更能发挥其算力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实验一</a:t>
            </a:r>
            <a:r>
              <a:rPr lang="zh-CN" altLang="en-US" dirty="0"/>
              <a:t>：求解超图算法，对比</a:t>
            </a:r>
            <a:r>
              <a:rPr lang="en-US" altLang="zh-CN" dirty="0"/>
              <a:t>V=8</a:t>
            </a:r>
            <a:r>
              <a:rPr lang="zh-CN" altLang="en-US" dirty="0"/>
              <a:t>和</a:t>
            </a:r>
            <a:r>
              <a:rPr lang="en-US" altLang="zh-CN" dirty="0"/>
              <a:t>V=16</a:t>
            </a:r>
            <a:r>
              <a:rPr lang="zh-CN" altLang="en-US" dirty="0"/>
              <a:t>的利用率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9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6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2023/10/19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0"/>
            <a:ext cx="8324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同时满足结构化和非结构化</a:t>
            </a: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SpMM</a:t>
            </a:r>
            <a:r>
              <a:rPr kumimoji="1" lang="zh-CN" altLang="en-US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操作的设计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36427-2D76-5722-914E-15A6D48BF0C5}"/>
              </a:ext>
            </a:extLst>
          </p:cNvPr>
          <p:cNvSpPr txBox="1"/>
          <p:nvPr/>
        </p:nvSpPr>
        <p:spPr>
          <a:xfrm>
            <a:off x="5842749" y="1583340"/>
            <a:ext cx="61390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基于</a:t>
            </a:r>
            <a:r>
              <a:rPr lang="en-US" altLang="zh-CN" dirty="0"/>
              <a:t>vectorSparse</a:t>
            </a:r>
            <a:r>
              <a:rPr lang="zh-CN" altLang="en-US" dirty="0"/>
              <a:t>设计满足</a:t>
            </a:r>
            <a:r>
              <a:rPr lang="en-US" altLang="zh-CN" dirty="0">
                <a:solidFill>
                  <a:schemeClr val="accent1"/>
                </a:solidFill>
              </a:rPr>
              <a:t>V=16</a:t>
            </a:r>
            <a:r>
              <a:rPr lang="zh-CN" altLang="en-US" dirty="0">
                <a:solidFill>
                  <a:schemeClr val="accent1"/>
                </a:solidFill>
              </a:rPr>
              <a:t>的算子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>
                <a:solidFill>
                  <a:schemeClr val="accent1"/>
                </a:solidFill>
              </a:rPr>
              <a:t>实验二</a:t>
            </a:r>
            <a:r>
              <a:rPr lang="zh-CN" altLang="en-US" dirty="0"/>
              <a:t>：对比</a:t>
            </a:r>
            <a:r>
              <a:rPr lang="en-US" altLang="zh-CN" dirty="0"/>
              <a:t>V=16</a:t>
            </a:r>
            <a:r>
              <a:rPr lang="zh-CN" altLang="en-US" dirty="0"/>
              <a:t>和</a:t>
            </a:r>
            <a:r>
              <a:rPr lang="en-US" altLang="zh-CN" dirty="0"/>
              <a:t>V=8</a:t>
            </a:r>
            <a:r>
              <a:rPr lang="zh-CN" altLang="en-US" dirty="0"/>
              <a:t>的性能。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通用性：由于是基于</a:t>
            </a:r>
            <a:r>
              <a:rPr lang="en-US" altLang="zh-CN" dirty="0"/>
              <a:t>vectorSparse</a:t>
            </a:r>
            <a:r>
              <a:rPr lang="zh-CN" altLang="en-US" dirty="0"/>
              <a:t>开源工作实现，因此不仅支持超图换行后的非结构化</a:t>
            </a:r>
            <a:r>
              <a:rPr lang="en-US" altLang="zh-CN" dirty="0"/>
              <a:t>SpMM</a:t>
            </a:r>
            <a:r>
              <a:rPr lang="zh-CN" altLang="en-US" dirty="0"/>
              <a:t>，同时还支持</a:t>
            </a:r>
            <a:r>
              <a:rPr lang="en-US" altLang="zh-CN" dirty="0"/>
              <a:t>V=2/4/8</a:t>
            </a:r>
            <a:r>
              <a:rPr lang="zh-CN" altLang="en-US" dirty="0"/>
              <a:t>的</a:t>
            </a:r>
            <a:r>
              <a:rPr lang="en-US" altLang="zh-CN" dirty="0"/>
              <a:t>1-D block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14B85D-ADB4-C326-2EAD-BA48F48A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" y="1211924"/>
            <a:ext cx="4462794" cy="29008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EE967C-F6E6-6F1E-C0EE-3DA70B63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4" y="3803196"/>
            <a:ext cx="4505249" cy="29008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8637F2-3515-7046-794A-9C2ECBE8BD3D}"/>
              </a:ext>
            </a:extLst>
          </p:cNvPr>
          <p:cNvSpPr txBox="1"/>
          <p:nvPr/>
        </p:nvSpPr>
        <p:spPr>
          <a:xfrm>
            <a:off x="921897" y="4112740"/>
            <a:ext cx="367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V=8        V=16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4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7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2023/10/20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4595D7-647D-5AAA-45FF-52F449FFFED1}"/>
              </a:ext>
            </a:extLst>
          </p:cNvPr>
          <p:cNvSpPr txBox="1"/>
          <p:nvPr/>
        </p:nvSpPr>
        <p:spPr>
          <a:xfrm>
            <a:off x="0" y="0"/>
            <a:ext cx="11981793" cy="120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Tensor Core</a:t>
            </a: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B5BE02-1ED2-EDBE-974E-853C0374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692"/>
            <a:ext cx="5885793" cy="33315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2775EB-D643-F0EB-7EB2-F8E598C6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79" y="1208023"/>
            <a:ext cx="5121444" cy="444195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612A42B-8E46-DEA9-1922-1D7B26A4FBC2}"/>
              </a:ext>
            </a:extLst>
          </p:cNvPr>
          <p:cNvSpPr/>
          <p:nvPr/>
        </p:nvSpPr>
        <p:spPr>
          <a:xfrm>
            <a:off x="1679714" y="2743200"/>
            <a:ext cx="1349104" cy="1350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62C81E-7C0E-6D46-3B45-B8F61C873560}"/>
              </a:ext>
            </a:extLst>
          </p:cNvPr>
          <p:cNvSpPr/>
          <p:nvPr/>
        </p:nvSpPr>
        <p:spPr>
          <a:xfrm>
            <a:off x="6613062" y="1384524"/>
            <a:ext cx="2474815" cy="1350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A242A1D-58E3-69D7-DE6F-B690A5C82816}"/>
              </a:ext>
            </a:extLst>
          </p:cNvPr>
          <p:cNvCxnSpPr>
            <a:cxnSpLocks/>
          </p:cNvCxnSpPr>
          <p:nvPr/>
        </p:nvCxnSpPr>
        <p:spPr>
          <a:xfrm flipV="1">
            <a:off x="3028818" y="1383447"/>
            <a:ext cx="3584244" cy="13294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7A18561-A880-6B07-C99B-69809A839904}"/>
              </a:ext>
            </a:extLst>
          </p:cNvPr>
          <p:cNvCxnSpPr>
            <a:cxnSpLocks/>
          </p:cNvCxnSpPr>
          <p:nvPr/>
        </p:nvCxnSpPr>
        <p:spPr>
          <a:xfrm flipV="1">
            <a:off x="3028818" y="2742123"/>
            <a:ext cx="3584244" cy="13507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E3E6186-CCB7-36D8-4121-2850D1EBF08E}"/>
              </a:ext>
            </a:extLst>
          </p:cNvPr>
          <p:cNvSpPr/>
          <p:nvPr/>
        </p:nvSpPr>
        <p:spPr>
          <a:xfrm>
            <a:off x="4405521" y="2742123"/>
            <a:ext cx="1349104" cy="1359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9A04D3B-FBE3-59F2-C28C-0D6AFAF537BE}"/>
              </a:ext>
            </a:extLst>
          </p:cNvPr>
          <p:cNvCxnSpPr>
            <a:cxnSpLocks/>
          </p:cNvCxnSpPr>
          <p:nvPr/>
        </p:nvCxnSpPr>
        <p:spPr>
          <a:xfrm flipV="1">
            <a:off x="5754625" y="1414751"/>
            <a:ext cx="858437" cy="13273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49E762E-1099-C1D2-80BF-BAF20B89506C}"/>
              </a:ext>
            </a:extLst>
          </p:cNvPr>
          <p:cNvCxnSpPr>
            <a:cxnSpLocks/>
          </p:cNvCxnSpPr>
          <p:nvPr/>
        </p:nvCxnSpPr>
        <p:spPr>
          <a:xfrm flipV="1">
            <a:off x="5754625" y="2764482"/>
            <a:ext cx="858437" cy="13294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8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2023/10/21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4595D7-647D-5AAA-45FF-52F449FFFED1}"/>
              </a:ext>
            </a:extLst>
          </p:cNvPr>
          <p:cNvSpPr txBox="1"/>
          <p:nvPr/>
        </p:nvSpPr>
        <p:spPr>
          <a:xfrm>
            <a:off x="0" y="0"/>
            <a:ext cx="11981793" cy="120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Tensor Core</a:t>
            </a: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9F0C39F-7E1F-5A5F-C7C5-1BF60DF5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18754"/>
              </p:ext>
            </p:extLst>
          </p:nvPr>
        </p:nvGraphicFramePr>
        <p:xfrm>
          <a:off x="215971" y="2866688"/>
          <a:ext cx="8213506" cy="3175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31">
                  <a:extLst>
                    <a:ext uri="{9D8B030D-6E8A-4147-A177-3AD203B41FA5}">
                      <a16:colId xmlns:a16="http://schemas.microsoft.com/office/drawing/2014/main" val="2707980590"/>
                    </a:ext>
                  </a:extLst>
                </a:gridCol>
                <a:gridCol w="1540396">
                  <a:extLst>
                    <a:ext uri="{9D8B030D-6E8A-4147-A177-3AD203B41FA5}">
                      <a16:colId xmlns:a16="http://schemas.microsoft.com/office/drawing/2014/main" val="2871272649"/>
                    </a:ext>
                  </a:extLst>
                </a:gridCol>
                <a:gridCol w="3358007">
                  <a:extLst>
                    <a:ext uri="{9D8B030D-6E8A-4147-A177-3AD203B41FA5}">
                      <a16:colId xmlns:a16="http://schemas.microsoft.com/office/drawing/2014/main" val="2039279831"/>
                    </a:ext>
                  </a:extLst>
                </a:gridCol>
                <a:gridCol w="2373172">
                  <a:extLst>
                    <a:ext uri="{9D8B030D-6E8A-4147-A177-3AD203B41FA5}">
                      <a16:colId xmlns:a16="http://schemas.microsoft.com/office/drawing/2014/main" val="2405788940"/>
                    </a:ext>
                  </a:extLst>
                </a:gridCol>
              </a:tblGrid>
              <a:tr h="453623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PTX ISA 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Involved Thread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23821"/>
                  </a:ext>
                </a:extLst>
              </a:tr>
              <a:tr h="453623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wmma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.m16n16k16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PTX ISA Version 6.0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29994"/>
                  </a:ext>
                </a:extLst>
              </a:tr>
              <a:tr h="4536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.m8n32k16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9439"/>
                  </a:ext>
                </a:extLst>
              </a:tr>
              <a:tr h="4536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.m32n8k16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72480"/>
                  </a:ext>
                </a:extLst>
              </a:tr>
              <a:tr h="453623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.m8n8k4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PTX ISA Version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6.4(</a:t>
                      </a:r>
                      <a:r>
                        <a:rPr lang="en-US" altLang="zh-CN" dirty="0" err="1"/>
                        <a:t>sm</a:t>
                      </a:r>
                      <a:r>
                        <a:rPr lang="en-US" altLang="zh-CN" dirty="0"/>
                        <a:t> &gt;=70)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3346"/>
                  </a:ext>
                </a:extLst>
              </a:tr>
              <a:tr h="4536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.m16n8k8</a:t>
                      </a:r>
                      <a:endParaRPr lang="zh-CN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PTX ISA Version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6.5(</a:t>
                      </a:r>
                      <a:r>
                        <a:rPr lang="en-US" altLang="zh-CN" dirty="0" err="1"/>
                        <a:t>sm</a:t>
                      </a:r>
                      <a:r>
                        <a:rPr lang="en-US" altLang="zh-CN" dirty="0"/>
                        <a:t>&gt;=75)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77541"/>
                  </a:ext>
                </a:extLst>
              </a:tr>
              <a:tr h="4536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.m16n8k16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PTX ISA Version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7.0(</a:t>
                      </a:r>
                      <a:r>
                        <a:rPr lang="en-US" altLang="zh-CN" dirty="0" err="1"/>
                        <a:t>sm</a:t>
                      </a:r>
                      <a:r>
                        <a:rPr lang="en-US" altLang="zh-CN" dirty="0"/>
                        <a:t>&gt;=80)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0438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E20B32A-7FF8-C657-D1BE-A248DDB8B843}"/>
              </a:ext>
            </a:extLst>
          </p:cNvPr>
          <p:cNvSpPr txBox="1"/>
          <p:nvPr/>
        </p:nvSpPr>
        <p:spPr>
          <a:xfrm>
            <a:off x="8726790" y="3291899"/>
            <a:ext cx="4253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WMMA</a:t>
            </a:r>
            <a:r>
              <a:rPr lang="zh-CN" altLang="en-US" dirty="0"/>
              <a:t>指令，实现</a:t>
            </a:r>
            <a:r>
              <a:rPr lang="zh-CN" altLang="en-US" b="1" dirty="0"/>
              <a:t>通用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涉及</a:t>
            </a:r>
            <a:endParaRPr lang="en-US" altLang="zh-CN" dirty="0"/>
          </a:p>
          <a:p>
            <a:r>
              <a:rPr lang="zh-CN" altLang="en-US" dirty="0"/>
              <a:t>分块的设计、</a:t>
            </a:r>
            <a:endParaRPr lang="en-US" altLang="zh-CN" dirty="0"/>
          </a:p>
          <a:p>
            <a:r>
              <a:rPr lang="zh-CN" altLang="en-US" dirty="0"/>
              <a:t>数据访存模式、</a:t>
            </a:r>
            <a:endParaRPr lang="en-US" altLang="zh-CN" dirty="0"/>
          </a:p>
          <a:p>
            <a:r>
              <a:rPr lang="zh-CN" altLang="en-US" dirty="0"/>
              <a:t>线程划分</a:t>
            </a:r>
            <a:endParaRPr lang="en-US" altLang="zh-CN" dirty="0"/>
          </a:p>
          <a:p>
            <a:r>
              <a:rPr lang="zh-CN" altLang="en-US" dirty="0"/>
              <a:t>等问题？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9681F6-39D7-CEE3-DD43-9767BE96B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13"/>
          <a:stretch/>
        </p:blipFill>
        <p:spPr>
          <a:xfrm>
            <a:off x="0" y="1325655"/>
            <a:ext cx="12045221" cy="10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9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2023/10/21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4595D7-647D-5AAA-45FF-52F449FFFED1}"/>
              </a:ext>
            </a:extLst>
          </p:cNvPr>
          <p:cNvSpPr txBox="1"/>
          <p:nvPr/>
        </p:nvSpPr>
        <p:spPr>
          <a:xfrm>
            <a:off x="0" y="0"/>
            <a:ext cx="11981793" cy="120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Tensor Core</a:t>
            </a: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AF0EC-74EE-F98C-C843-5F11E0406320}"/>
              </a:ext>
            </a:extLst>
          </p:cNvPr>
          <p:cNvSpPr txBox="1"/>
          <p:nvPr/>
        </p:nvSpPr>
        <p:spPr>
          <a:xfrm>
            <a:off x="506896" y="1520687"/>
            <a:ext cx="12473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后续安排：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分析每一代</a:t>
            </a:r>
            <a:r>
              <a:rPr lang="en-US" altLang="zh-CN" dirty="0"/>
              <a:t>Tensor Core</a:t>
            </a:r>
            <a:r>
              <a:rPr lang="zh-CN" altLang="en-US" dirty="0"/>
              <a:t>的计算特点，总结规律，寻找方案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分析</a:t>
            </a:r>
            <a:r>
              <a:rPr lang="en-US" altLang="zh-CN" dirty="0" err="1"/>
              <a:t>cuTLASS</a:t>
            </a:r>
            <a:r>
              <a:rPr lang="zh-CN" altLang="en-US" dirty="0"/>
              <a:t>代码，寻找他通用性的原因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优化代码，尝试实现通用性</a:t>
            </a:r>
            <a:br>
              <a:rPr lang="en-US" altLang="zh-CN" dirty="0"/>
            </a:br>
            <a:r>
              <a:rPr lang="zh-CN" altLang="en-US" dirty="0"/>
              <a:t>（目标：在保证不掉速的情况下，完成</a:t>
            </a:r>
            <a:r>
              <a:rPr lang="en-US" altLang="zh-CN" dirty="0"/>
              <a:t>V100</a:t>
            </a:r>
            <a:r>
              <a:rPr lang="zh-CN" altLang="en-US" dirty="0"/>
              <a:t>，</a:t>
            </a:r>
            <a:r>
              <a:rPr lang="en-US" altLang="zh-CN" dirty="0"/>
              <a:t>2080Ti</a:t>
            </a:r>
            <a:r>
              <a:rPr lang="zh-CN" altLang="en-US" dirty="0"/>
              <a:t>，</a:t>
            </a:r>
            <a:r>
              <a:rPr lang="en-US" altLang="zh-CN" dirty="0"/>
              <a:t>A100</a:t>
            </a:r>
            <a:r>
              <a:rPr lang="zh-CN" altLang="en-US" dirty="0"/>
              <a:t>，</a:t>
            </a:r>
            <a:r>
              <a:rPr lang="en-US" altLang="zh-CN" dirty="0"/>
              <a:t>4090</a:t>
            </a:r>
            <a:r>
              <a:rPr lang="zh-CN" altLang="en-US" dirty="0"/>
              <a:t>上</a:t>
            </a:r>
            <a:r>
              <a:rPr lang="en-US" altLang="zh-CN" dirty="0" err="1"/>
              <a:t>GST_SpMM</a:t>
            </a:r>
            <a:r>
              <a:rPr lang="en-US" altLang="zh-CN" dirty="0"/>
              <a:t> Kernels</a:t>
            </a:r>
            <a:r>
              <a:rPr lang="zh-CN" altLang="en-US" dirty="0"/>
              <a:t>的实现）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31DD52-D04D-3CCE-6DDE-F88299E44DA1}"/>
              </a:ext>
            </a:extLst>
          </p:cNvPr>
          <p:cNvSpPr txBox="1"/>
          <p:nvPr/>
        </p:nvSpPr>
        <p:spPr>
          <a:xfrm>
            <a:off x="506895" y="4154557"/>
            <a:ext cx="10952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实验设计：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实验一</a:t>
            </a:r>
            <a:r>
              <a:rPr lang="zh-CN" altLang="en-US" dirty="0"/>
              <a:t>：换行评估  √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实验二</a:t>
            </a:r>
            <a:r>
              <a:rPr lang="zh-CN" altLang="en-US" dirty="0"/>
              <a:t>：换行与扩大</a:t>
            </a:r>
            <a:r>
              <a:rPr lang="en-US" altLang="zh-CN" dirty="0"/>
              <a:t>M</a:t>
            </a:r>
            <a:r>
              <a:rPr lang="zh-CN" altLang="en-US" dirty="0"/>
              <a:t>带来的收益，性能提升</a:t>
            </a:r>
            <a:r>
              <a:rPr lang="en-US" altLang="zh-CN" dirty="0"/>
              <a:t>(</a:t>
            </a:r>
            <a:r>
              <a:rPr lang="zh-CN" altLang="en-US" dirty="0"/>
              <a:t>消融实验</a:t>
            </a:r>
            <a:r>
              <a:rPr lang="en-US" altLang="zh-CN" dirty="0"/>
              <a:t>)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实验三：</a:t>
            </a:r>
            <a:r>
              <a:rPr lang="en-US" altLang="zh-CN" dirty="0"/>
              <a:t>contribution1</a:t>
            </a:r>
            <a:r>
              <a:rPr lang="zh-CN" altLang="en-US" dirty="0"/>
              <a:t>实现的</a:t>
            </a:r>
            <a:r>
              <a:rPr lang="en-US" altLang="zh-CN" dirty="0"/>
              <a:t>kernel</a:t>
            </a:r>
            <a:r>
              <a:rPr lang="zh-CN" altLang="en-US" dirty="0"/>
              <a:t>与</a:t>
            </a:r>
            <a:r>
              <a:rPr lang="en-US" altLang="zh-CN" dirty="0" err="1"/>
              <a:t>cuSparse</a:t>
            </a:r>
            <a:r>
              <a:rPr lang="zh-CN" altLang="en-US" dirty="0"/>
              <a:t>、</a:t>
            </a:r>
            <a:r>
              <a:rPr lang="en-US" altLang="zh-CN" dirty="0"/>
              <a:t>Sputnik</a:t>
            </a:r>
            <a:r>
              <a:rPr lang="zh-CN" altLang="en-US" dirty="0"/>
              <a:t>、</a:t>
            </a:r>
            <a:r>
              <a:rPr lang="en-US" altLang="zh-CN" dirty="0"/>
              <a:t>vectorSparse</a:t>
            </a:r>
            <a:r>
              <a:rPr lang="zh-CN" altLang="en-US" dirty="0"/>
              <a:t>等库进行横向比较</a:t>
            </a:r>
            <a:endParaRPr lang="en-US" altLang="zh-CN" dirty="0"/>
          </a:p>
          <a:p>
            <a:r>
              <a:rPr lang="zh-CN" altLang="en-US" dirty="0"/>
              <a:t>实验四：</a:t>
            </a:r>
            <a:r>
              <a:rPr lang="en-US" altLang="zh-CN" dirty="0"/>
              <a:t>WMMA</a:t>
            </a:r>
            <a:r>
              <a:rPr lang="zh-CN" altLang="en-US" dirty="0"/>
              <a:t>与</a:t>
            </a:r>
            <a:r>
              <a:rPr lang="en-US" altLang="zh-CN" dirty="0" err="1"/>
              <a:t>mma</a:t>
            </a:r>
            <a:r>
              <a:rPr lang="zh-CN" altLang="en-US" dirty="0"/>
              <a:t>指令的评估？</a:t>
            </a:r>
            <a:endParaRPr lang="en-US" altLang="zh-CN" dirty="0"/>
          </a:p>
          <a:p>
            <a:r>
              <a:rPr lang="zh-CN" altLang="en-US" dirty="0"/>
              <a:t>实验五：最终</a:t>
            </a:r>
            <a:r>
              <a:rPr lang="en-US" altLang="zh-CN" dirty="0" err="1"/>
              <a:t>GST_SpMM</a:t>
            </a:r>
            <a:r>
              <a:rPr lang="zh-CN" altLang="en-US" dirty="0"/>
              <a:t>在四种</a:t>
            </a:r>
            <a:r>
              <a:rPr lang="en-US" altLang="zh-CN" dirty="0"/>
              <a:t>Tensor Core</a:t>
            </a:r>
            <a:r>
              <a:rPr lang="zh-CN" altLang="en-US" dirty="0"/>
              <a:t>上能实现均超过</a:t>
            </a:r>
            <a:r>
              <a:rPr lang="en-US" altLang="zh-CN" dirty="0"/>
              <a:t>vectorSparse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409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355f6696-cea4-4439-b4a9-531a9a82a68b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98A4"/>
      </a:accent1>
      <a:accent2>
        <a:srgbClr val="459D67"/>
      </a:accent2>
      <a:accent3>
        <a:srgbClr val="A4CB61"/>
      </a:accent3>
      <a:accent4>
        <a:srgbClr val="7F7F7F"/>
      </a:accent4>
      <a:accent5>
        <a:srgbClr val="666666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-V2-355f6696-cea4-4439-b4a9-531a9a82a68b" id="{079161C7-C60C-4365-BA0C-AA98CE43156A}" vid="{240863F8-B3DC-4587-9471-D0869D5B3A8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653</Words>
  <Application>Microsoft Office PowerPoint</Application>
  <PresentationFormat>宽屏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1_Office 主题​​</vt:lpstr>
      <vt:lpstr>OfficePLUS-V2-355f6696-cea4-4439-b4a9-531a9a82a68b</vt:lpstr>
      <vt:lpstr>GST: A General SpMM Design  for Tensor Core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 x</dc:creator>
  <cp:lastModifiedBy>zy x</cp:lastModifiedBy>
  <cp:revision>287</cp:revision>
  <dcterms:created xsi:type="dcterms:W3CDTF">2023-10-13T12:32:43Z</dcterms:created>
  <dcterms:modified xsi:type="dcterms:W3CDTF">2023-10-21T01:52:54Z</dcterms:modified>
</cp:coreProperties>
</file>