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3"/>
  </p:notesMasterIdLst>
  <p:sldIdLst>
    <p:sldId id="293" r:id="rId2"/>
    <p:sldId id="295" r:id="rId3"/>
    <p:sldId id="310" r:id="rId4"/>
    <p:sldId id="312" r:id="rId5"/>
    <p:sldId id="311" r:id="rId6"/>
    <p:sldId id="314" r:id="rId7"/>
    <p:sldId id="315" r:id="rId8"/>
    <p:sldId id="316" r:id="rId9"/>
    <p:sldId id="317" r:id="rId10"/>
    <p:sldId id="318" r:id="rId11"/>
    <p:sldId id="31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51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yasong" initials="c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62833" autoAdjust="0"/>
  </p:normalViewPr>
  <p:slideViewPr>
    <p:cSldViewPr snapToGrid="0">
      <p:cViewPr varScale="1">
        <p:scale>
          <a:sx n="66" d="100"/>
          <a:sy n="66" d="100"/>
        </p:scale>
        <p:origin x="1122" y="33"/>
      </p:cViewPr>
      <p:guideLst>
        <p:guide orient="horz" pos="2205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4EAF-DBAA-41D7-95AC-C86F7783CC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C08B-EBAD-4E92-9A9B-DC7E0C9882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C08B-EBAD-4E92-9A9B-DC7E0C988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39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随着浮点格式的位宽减小，网络的推理精度也随之降低。尾数比特的减少比指数的减少对推理精度的影响更大。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指数位的减少减少了值的范围，而网络中的数据类似于正常值分布在小范围内，如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；因此，它对计算结果的影响很小。然而，尾数位的减少降低了数据的精度，导致重要信息的丢失。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C08B-EBAD-4E92-9A9B-DC7E0C988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47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阅读低精度浮点相关论文：低精度浮点的量化方法变化不大，主要由激活值张量量化、权重通道量化、输出值的层量化。提高量化质量需要对量化结果校正，常用的有最大值、百分位、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方法。研究定点量化的多，浮点的少，并且向大模型推理、训练方面发展。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是目前研究广泛的低精度浮点格式，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也有数研究。有论文提出定点和浮点按层混合量化，也有对比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的效果的，研究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的指数、尾数位宽变化对训练、推理结果的影响。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MobileNetv1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的低精度定点运算准确性低，提出了量化友好的分离卷积结构，有不错的效果，尝试移植到我们的理论中。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量化误差的计算：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范数、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SQNR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PPQ library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量化框架：国内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C08B-EBAD-4E92-9A9B-DC7E0C988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8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由于新兴的大模型，深度神经网络（</a:t>
            </a:r>
            <a:r>
              <a:rPr lang="en-US" altLang="zh-CN" dirty="0"/>
              <a:t>DNN</a:t>
            </a:r>
            <a:r>
              <a:rPr lang="zh-CN" altLang="en-US" dirty="0"/>
              <a:t>）应用程序的计算需求与加速器提供的性能之间存在巨大差距。因此，低精度计算变得流行起来。然而，大多数研究都是在现有的商业硬件上进行的，例如包含多精度底层基础设施的通用图形处理单元（</a:t>
            </a:r>
            <a:r>
              <a:rPr lang="en-US" altLang="zh-CN" dirty="0"/>
              <a:t>GPGPU</a:t>
            </a:r>
            <a:r>
              <a:rPr lang="zh-CN" altLang="en-US" dirty="0"/>
              <a:t>）。这可能导致评估结果过于乐观。目前缺乏支持</a:t>
            </a:r>
            <a:r>
              <a:rPr lang="en-US" altLang="zh-CN" dirty="0"/>
              <a:t>DNN</a:t>
            </a:r>
            <a:r>
              <a:rPr lang="zh-CN" altLang="en-US" dirty="0"/>
              <a:t>应用的各种低精度格式的硬件系统研究。该研究领域面临两个主要挑战：（</a:t>
            </a:r>
            <a:r>
              <a:rPr lang="en-US" altLang="zh-CN" dirty="0"/>
              <a:t>1</a:t>
            </a:r>
            <a:r>
              <a:rPr lang="zh-CN" altLang="en-US" dirty="0"/>
              <a:t>）应使用哪种精度水平的理论支持，以及（</a:t>
            </a:r>
            <a:r>
              <a:rPr lang="en-US" altLang="zh-CN" dirty="0"/>
              <a:t>2</a:t>
            </a:r>
            <a:r>
              <a:rPr lang="zh-CN" altLang="en-US" dirty="0"/>
              <a:t>）如何在</a:t>
            </a:r>
            <a:r>
              <a:rPr lang="en-US" altLang="zh-CN" dirty="0"/>
              <a:t>DNN</a:t>
            </a:r>
            <a:r>
              <a:rPr lang="zh-CN" altLang="en-US" dirty="0"/>
              <a:t>应用框架中集成真实的低精度计算，以评估对应用精度的影响。本文重点设计了一种具有可变累加位宽的低精度浮点收缩阵列，它是加速</a:t>
            </a:r>
            <a:r>
              <a:rPr lang="en-US" altLang="zh-CN" dirty="0"/>
              <a:t>DNN</a:t>
            </a:r>
            <a:r>
              <a:rPr lang="zh-CN" altLang="en-US" dirty="0"/>
              <a:t>应用的核心部件。我们的贡献包括（</a:t>
            </a:r>
            <a:r>
              <a:rPr lang="en-US" altLang="zh-CN" dirty="0"/>
              <a:t>1</a:t>
            </a:r>
            <a:r>
              <a:rPr lang="zh-CN" altLang="en-US" dirty="0"/>
              <a:t>）推导了一种新的方差保持率（</a:t>
            </a:r>
            <a:r>
              <a:rPr lang="en-US" altLang="zh-CN" dirty="0"/>
              <a:t>VRR</a:t>
            </a:r>
            <a:r>
              <a:rPr lang="zh-CN" altLang="en-US" dirty="0"/>
              <a:t>）模型，用于根据</a:t>
            </a:r>
            <a:r>
              <a:rPr lang="en-US" altLang="zh-CN" dirty="0"/>
              <a:t>DNN</a:t>
            </a:r>
            <a:r>
              <a:rPr lang="zh-CN" altLang="en-US" dirty="0"/>
              <a:t>应用程序的累积长度预测低精度浮点格式的下限；以及（</a:t>
            </a:r>
            <a:r>
              <a:rPr lang="en-US" altLang="zh-CN" dirty="0"/>
              <a:t>2</a:t>
            </a:r>
            <a:r>
              <a:rPr lang="zh-CN" altLang="en-US" dirty="0"/>
              <a:t>） 设计了一种具有不同低精度格式的参数化收缩阵列加速器，然后评估它们各自对面积和功率的影响；（</a:t>
            </a:r>
            <a:r>
              <a:rPr lang="en-US" altLang="zh-CN" dirty="0"/>
              <a:t>3</a:t>
            </a:r>
            <a:r>
              <a:rPr lang="zh-CN" altLang="en-US" dirty="0"/>
              <a:t>） 将真正的低精度运算符集成到</a:t>
            </a:r>
            <a:r>
              <a:rPr lang="en-US" altLang="zh-CN" dirty="0" err="1"/>
              <a:t>PyTorch</a:t>
            </a:r>
            <a:r>
              <a:rPr lang="zh-CN" altLang="en-US" dirty="0"/>
              <a:t>框架中，以验证不同低精度格式对</a:t>
            </a:r>
            <a:r>
              <a:rPr lang="en-US" altLang="zh-CN" dirty="0"/>
              <a:t>DNN</a:t>
            </a:r>
            <a:r>
              <a:rPr lang="zh-CN" altLang="en-US" dirty="0"/>
              <a:t>应用程序的实际影响。实验结果表明，我们提出的方法是非常有前途的。索引术语低精度计算、方差保持率（</a:t>
            </a:r>
            <a:r>
              <a:rPr lang="en-US" altLang="zh-CN" dirty="0"/>
              <a:t>VRR</a:t>
            </a:r>
            <a:r>
              <a:rPr lang="zh-CN" altLang="en-US" dirty="0"/>
              <a:t>）、收缩阵列（</a:t>
            </a:r>
            <a:r>
              <a:rPr lang="en-US" altLang="zh-CN" dirty="0"/>
              <a:t>SA</a:t>
            </a:r>
            <a:r>
              <a:rPr lang="zh-CN" altLang="en-US" dirty="0"/>
              <a:t>）、现场可编程门阵列（</a:t>
            </a:r>
            <a:r>
              <a:rPr lang="en-US" altLang="zh-CN" dirty="0"/>
              <a:t>FPGA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C08B-EBAD-4E92-9A9B-DC7E0C988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4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浮点矩阵乘法的主要误差来源是累加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[13]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假设存在一个正序列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 = {x1, x2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，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，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xn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与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Sn = x1+x2+…+</a:t>
            </a:r>
            <a:r>
              <a:rPr lang="en-US" altLang="zh-CN" sz="1800" kern="100" dirty="0" err="1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xn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的求和。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随着累积数据量的增加，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继续增加。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Si−1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远大于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xi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时，当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 = Si−1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时，在浮点加法的指数对齐过程中，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xi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被调整为零。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这种现象被称为完全淹没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[14]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，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[15]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如果使用基于块的求和，块大小为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n1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，则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Sn = {x1 + x2 +…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xn1} +…+ {xn1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⌊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nn1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⌋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+1 +…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xn} = s ' 1 +s ' 2 +…+s '≤nn1≤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这减少了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与每个部分和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 ' </a:t>
            </a:r>
            <a:r>
              <a:rPr lang="en-US" altLang="zh-CN" sz="1800" kern="100" dirty="0" err="1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之间的数值差距，减轻了淹没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[16]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对于服从相同概率分布的独立随机变量，如正态分布，其实际和方差与理想和方差之比称为方差保留率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(variance Retention Rate, VRR)[17]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，如式</a:t>
            </a:r>
            <a:r>
              <a:rPr lang="en-US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101214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所示。</a:t>
            </a:r>
            <a:endParaRPr lang="en-US" altLang="zh-CN" sz="1800" kern="100" dirty="0">
              <a:solidFill>
                <a:srgbClr val="101214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solidFill>
                <a:srgbClr val="101214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i="0" dirty="0" err="1">
                <a:solidFill>
                  <a:srgbClr val="101214"/>
                </a:solidFill>
                <a:effectLst/>
                <a:latin typeface="PingFang SC"/>
              </a:rPr>
              <a:t>Vrr</a:t>
            </a:r>
            <a:r>
              <a:rPr lang="en-US" altLang="zh-CN" sz="2800" b="0" i="0" dirty="0">
                <a:solidFill>
                  <a:srgbClr val="101214"/>
                </a:solidFill>
                <a:effectLst/>
                <a:latin typeface="PingFang SC"/>
              </a:rPr>
              <a:t>&lt;1;</a:t>
            </a:r>
            <a:r>
              <a:rPr lang="zh-CN" altLang="en-US" sz="2800" b="0" i="0" dirty="0">
                <a:solidFill>
                  <a:srgbClr val="101214"/>
                </a:solidFill>
                <a:effectLst/>
                <a:latin typeface="PingFang SC"/>
              </a:rPr>
              <a:t>越接近</a:t>
            </a:r>
            <a:r>
              <a:rPr lang="en-US" altLang="zh-CN" sz="2800" b="0" i="0" dirty="0">
                <a:solidFill>
                  <a:srgbClr val="101214"/>
                </a:solidFill>
                <a:effectLst/>
                <a:latin typeface="PingFang SC"/>
              </a:rPr>
              <a:t>1</a:t>
            </a:r>
            <a:r>
              <a:rPr lang="zh-CN" altLang="en-US" sz="2800" b="0" i="0" dirty="0">
                <a:solidFill>
                  <a:srgbClr val="101214"/>
                </a:solidFill>
                <a:effectLst/>
                <a:latin typeface="PingFang SC"/>
              </a:rPr>
              <a:t>，实际的和就越精确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C08B-EBAD-4E92-9A9B-DC7E0C988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0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在矩阵乘法的计算过程中，在行向量之间计算点积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⃗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和列向量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。随后，对概率分布为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，σ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[19]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的点积进行累加，以获得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⃗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累加长度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的列。在加成链中总共有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个乘积项，表示为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。。。，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，并且存在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个求和，表示为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。。。，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表示求和的初始值。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是独立的随机变量。当低精度计算相对于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FP32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是无偏的时，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的方差是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平方的期望值，即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 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[20]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的尾数位通常不小于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的尾数，即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，由于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s0=0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，当前操作不会导致完全淹没。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在第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个加法（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）中，如果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|pi|&gt;|si−1|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，则发生完全淹没的条件如等式所示。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是浮点格式的偏置指数，通过从指数值中减去指数偏置而获得。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事实上，在每次加法运算中获得的求和的理想值</a:t>
            </a:r>
            <a:r>
              <a:rPr lang="en-US" altLang="zh-CN" dirty="0" err="1"/>
              <a:t>sideal</a:t>
            </a:r>
            <a:r>
              <a:rPr lang="zh-CN" altLang="en-US" dirty="0"/>
              <a:t>符合</a:t>
            </a:r>
            <a:r>
              <a:rPr lang="en-US" altLang="zh-CN" dirty="0" err="1"/>
              <a:t>sideal</a:t>
            </a:r>
            <a:r>
              <a:rPr lang="zh-CN" altLang="en-US" dirty="0"/>
              <a:t>～（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iσp2</a:t>
            </a:r>
            <a:r>
              <a:rPr lang="zh-CN" altLang="en-US" dirty="0"/>
              <a:t>）的正态分布。让艾成为第</a:t>
            </a:r>
            <a:r>
              <a:rPr lang="en-US" altLang="zh-CN" dirty="0" err="1"/>
              <a:t>i</a:t>
            </a:r>
            <a:r>
              <a:rPr lang="zh-CN" altLang="en-US" dirty="0"/>
              <a:t>次发生的完全淹没事件；因此，</a:t>
            </a:r>
            <a:r>
              <a:rPr lang="en-US" altLang="zh-CN" dirty="0"/>
              <a:t>Ai</a:t>
            </a:r>
            <a:r>
              <a:rPr lang="zh-CN" altLang="en-US" dirty="0"/>
              <a:t>的概率为：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C08B-EBAD-4E92-9A9B-DC7E0C988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1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 p</a:t>
            </a:r>
            <a:r>
              <a:rPr lang="zh-CN" altLang="en-US" dirty="0"/>
              <a:t>和</a:t>
            </a:r>
            <a:r>
              <a:rPr lang="en-US" altLang="zh-CN" dirty="0" err="1"/>
              <a:t>eacc</a:t>
            </a:r>
            <a:r>
              <a:rPr lang="zh-CN" altLang="en-US" dirty="0"/>
              <a:t>分别表示用于</a:t>
            </a:r>
            <a:r>
              <a:rPr lang="en-US" altLang="zh-CN" dirty="0"/>
              <a:t>pi</a:t>
            </a:r>
            <a:r>
              <a:rPr lang="zh-CN" altLang="en-US" dirty="0"/>
              <a:t>和</a:t>
            </a:r>
            <a:r>
              <a:rPr lang="en-US" altLang="zh-CN" dirty="0" err="1"/>
              <a:t>si</a:t>
            </a:r>
            <a:r>
              <a:rPr lang="zh-CN" altLang="en-US" dirty="0"/>
              <a:t>的浮点格式的指数宽度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C08B-EBAD-4E92-9A9B-DC7E0C988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5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 p</a:t>
            </a:r>
            <a:r>
              <a:rPr lang="zh-CN" altLang="en-US" dirty="0"/>
              <a:t>和</a:t>
            </a:r>
            <a:r>
              <a:rPr lang="en-US" altLang="zh-CN" dirty="0" err="1"/>
              <a:t>eacc</a:t>
            </a:r>
            <a:r>
              <a:rPr lang="zh-CN" altLang="en-US" dirty="0"/>
              <a:t>分别表示用于</a:t>
            </a:r>
            <a:r>
              <a:rPr lang="en-US" altLang="zh-CN" dirty="0"/>
              <a:t>pi</a:t>
            </a:r>
            <a:r>
              <a:rPr lang="zh-CN" altLang="en-US" dirty="0"/>
              <a:t>和</a:t>
            </a:r>
            <a:r>
              <a:rPr lang="en-US" altLang="zh-CN" dirty="0" err="1"/>
              <a:t>si</a:t>
            </a:r>
            <a:r>
              <a:rPr lang="zh-CN" altLang="en-US" dirty="0"/>
              <a:t>的浮点格式的指数宽度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C08B-EBAD-4E92-9A9B-DC7E0C988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3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显示了块大小为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的常用浮点格式的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）曲线。块大小和测试的浮点格式分别对应于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IV-A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小节中收缩数组中处理元素（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）的数量和实现的低精度格式。我们发现，随着累积长度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的增加，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）继续增加。在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达到阈值后，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）迅速增加，表明显著的方差损失。这些阈值因不同的浮点格式而异。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C08B-EBAD-4E92-9A9B-DC7E0C988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16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C08B-EBAD-4E92-9A9B-DC7E0C988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77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C08B-EBAD-4E92-9A9B-DC7E0C988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5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038A-E374-484B-9512-AB712E84560A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038A-E374-484B-9512-AB712E84560A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041A-37AA-4099-B971-EF708B7575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0E252C6-F792-37E7-81C6-1872F537B1F1}"/>
              </a:ext>
            </a:extLst>
          </p:cNvPr>
          <p:cNvGrpSpPr/>
          <p:nvPr/>
        </p:nvGrpSpPr>
        <p:grpSpPr>
          <a:xfrm>
            <a:off x="0" y="1502228"/>
            <a:ext cx="12192000" cy="2525486"/>
            <a:chOff x="0" y="1081314"/>
            <a:chExt cx="12192000" cy="252548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04630CC-0136-0B66-54AC-3D1E1D3DD385}"/>
                </a:ext>
              </a:extLst>
            </p:cNvPr>
            <p:cNvSpPr/>
            <p:nvPr/>
          </p:nvSpPr>
          <p:spPr>
            <a:xfrm>
              <a:off x="0" y="1081314"/>
              <a:ext cx="12192000" cy="2525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52E674E-13D7-EDE2-2478-C1DA54B56E13}"/>
                </a:ext>
              </a:extLst>
            </p:cNvPr>
            <p:cNvSpPr txBox="1"/>
            <p:nvPr/>
          </p:nvSpPr>
          <p:spPr>
            <a:xfrm>
              <a:off x="2353102" y="1740475"/>
              <a:ext cx="7485795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2A2B2E"/>
                  </a:solidFill>
                  <a:latin typeface="PingFang SC"/>
                </a:rPr>
                <a:t>本学期工作总结</a:t>
              </a:r>
              <a:endParaRPr lang="en-US" altLang="zh-CN" sz="4000" b="1" dirty="0">
                <a:solidFill>
                  <a:srgbClr val="2A2B2E"/>
                </a:solidFill>
                <a:latin typeface="PingFang SC"/>
              </a:endParaRPr>
            </a:p>
            <a:p>
              <a:pPr algn="ctr"/>
              <a:r>
                <a:rPr lang="en-US" altLang="zh-CN" sz="3200" dirty="0">
                  <a:solidFill>
                    <a:srgbClr val="2A2B2E"/>
                  </a:solidFill>
                  <a:latin typeface="PingFang SC"/>
                </a:rPr>
                <a:t>(2023.02-07)</a:t>
              </a:r>
            </a:p>
            <a:p>
              <a:pPr algn="ctr"/>
              <a:r>
                <a:rPr lang="en-US" altLang="zh-CN" sz="2400" b="1" dirty="0"/>
                <a:t>CYS</a:t>
              </a:r>
              <a:endParaRPr lang="zh-CN" altLang="en-US" sz="2400" b="1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C56490C-7C35-472D-765C-ED9E400A5C8B}"/>
              </a:ext>
            </a:extLst>
          </p:cNvPr>
          <p:cNvSpPr txBox="1"/>
          <p:nvPr/>
        </p:nvSpPr>
        <p:spPr>
          <a:xfrm>
            <a:off x="4801961" y="4251446"/>
            <a:ext cx="31652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一、</a:t>
            </a:r>
            <a:r>
              <a:rPr lang="zh-CN" altLang="en-US" sz="2400" b="1" dirty="0"/>
              <a:t>已完成工作</a:t>
            </a:r>
            <a:r>
              <a:rPr lang="zh-CN" altLang="en-US" sz="2000" b="1" dirty="0"/>
              <a:t>             </a:t>
            </a:r>
            <a:endParaRPr lang="en-US" altLang="zh-CN" sz="2000" b="1" dirty="0"/>
          </a:p>
          <a:p>
            <a:r>
              <a:rPr lang="zh-CN" altLang="en-US" sz="2000" b="1" dirty="0"/>
              <a:t>二、最近在做工作              </a:t>
            </a:r>
            <a:endParaRPr lang="en-US" altLang="zh-CN" sz="2000" b="1" dirty="0"/>
          </a:p>
          <a:p>
            <a:r>
              <a:rPr lang="zh-CN" altLang="en-US" sz="2000" b="1" dirty="0"/>
              <a:t>三、下一步计划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272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390C72-B806-762A-9295-A063209E7236}"/>
              </a:ext>
            </a:extLst>
          </p:cNvPr>
          <p:cNvSpPr txBox="1"/>
          <p:nvPr/>
        </p:nvSpPr>
        <p:spPr>
          <a:xfrm>
            <a:off x="409660" y="263194"/>
            <a:ext cx="11713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一、已完成：累加位宽缩放设计面向深度神经网络</a:t>
            </a:r>
            <a:r>
              <a:rPr lang="en-US" altLang="zh-CN" sz="2400" b="1" dirty="0"/>
              <a:t>(DNN)</a:t>
            </a:r>
            <a:r>
              <a:rPr lang="zh-CN" altLang="en-US" sz="2400" b="1" dirty="0"/>
              <a:t>应用的低精度浮点脉动阵列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3C3E98-6340-0200-4F5A-05FC0B410885}"/>
              </a:ext>
            </a:extLst>
          </p:cNvPr>
          <p:cNvSpPr txBox="1"/>
          <p:nvPr/>
        </p:nvSpPr>
        <p:spPr>
          <a:xfrm>
            <a:off x="550467" y="753957"/>
            <a:ext cx="11079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实验结果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9AA7EC-C639-822F-90FB-96341FC0C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27"/>
          <a:stretch/>
        </p:blipFill>
        <p:spPr>
          <a:xfrm>
            <a:off x="185128" y="1154067"/>
            <a:ext cx="5815431" cy="25408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69722D9-E8CF-C337-463E-8D19BCFC6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7" y="4053916"/>
            <a:ext cx="8337945" cy="254089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0B105C4-EDB3-EEBF-E951-0AE85E5AD004}"/>
              </a:ext>
            </a:extLst>
          </p:cNvPr>
          <p:cNvSpPr txBox="1"/>
          <p:nvPr/>
        </p:nvSpPr>
        <p:spPr>
          <a:xfrm>
            <a:off x="6060760" y="1133012"/>
            <a:ext cx="58154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FP32</a:t>
            </a:r>
            <a:r>
              <a:rPr lang="zh-CN" altLang="en-US" sz="2000" dirty="0">
                <a:solidFill>
                  <a:srgbClr val="0070C0"/>
                </a:solidFill>
              </a:rPr>
              <a:t>的功耗最高，而</a:t>
            </a:r>
            <a:r>
              <a:rPr lang="en-US" altLang="zh-CN" sz="2000" dirty="0">
                <a:solidFill>
                  <a:srgbClr val="0070C0"/>
                </a:solidFill>
              </a:rPr>
              <a:t>FP8E4</a:t>
            </a:r>
            <a:r>
              <a:rPr lang="zh-CN" altLang="en-US" sz="2000" dirty="0">
                <a:solidFill>
                  <a:srgbClr val="0070C0"/>
                </a:solidFill>
              </a:rPr>
              <a:t>的功耗最低，降低了约</a:t>
            </a:r>
            <a:r>
              <a:rPr lang="en-US" altLang="zh-CN" sz="2000" dirty="0">
                <a:solidFill>
                  <a:srgbClr val="0070C0"/>
                </a:solidFill>
              </a:rPr>
              <a:t>73.5%</a:t>
            </a:r>
            <a:r>
              <a:rPr lang="zh-CN" altLang="en-US" sz="2000" dirty="0">
                <a:solidFill>
                  <a:srgbClr val="0070C0"/>
                </a:solidFill>
              </a:rPr>
              <a:t>。面积的结果显示出类似的趋势。相同位宽的浮点格式的功耗或面积相似</a:t>
            </a:r>
            <a:r>
              <a:rPr lang="zh-CN" altLang="en-US" sz="2000" dirty="0"/>
              <a:t>。因此，</a:t>
            </a:r>
            <a:r>
              <a:rPr lang="zh-CN" altLang="en-US" sz="2000" b="1" dirty="0">
                <a:solidFill>
                  <a:srgbClr val="0070C0"/>
                </a:solidFill>
              </a:rPr>
              <a:t>低精度计算可以有效地减少面积和功耗。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491E68-8EA8-C4CE-4F90-76FCCD820245}"/>
              </a:ext>
            </a:extLst>
          </p:cNvPr>
          <p:cNvSpPr txBox="1"/>
          <p:nvPr/>
        </p:nvSpPr>
        <p:spPr>
          <a:xfrm>
            <a:off x="6166537" y="2565673"/>
            <a:ext cx="57096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/>
              <a:t>无论是否使用自适应缩放因子，在不同的低精度格式下，</a:t>
            </a:r>
            <a:r>
              <a:rPr lang="zh-CN" altLang="en-US" sz="2000" dirty="0">
                <a:solidFill>
                  <a:srgbClr val="0070C0"/>
                </a:solidFill>
              </a:rPr>
              <a:t>LeNet的推理精度都接近FP32的推理精度。</a:t>
            </a:r>
            <a:r>
              <a:rPr lang="zh-CN" altLang="en-US" sz="2000" dirty="0"/>
              <a:t>网络结构简单，容错率高。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002664-921C-EB87-DBF5-AE7CB8B3E39D}"/>
              </a:ext>
            </a:extLst>
          </p:cNvPr>
          <p:cNvSpPr txBox="1"/>
          <p:nvPr/>
        </p:nvSpPr>
        <p:spPr>
          <a:xfrm>
            <a:off x="8374903" y="5579142"/>
            <a:ext cx="37486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/>
              <a:t>我们的</a:t>
            </a:r>
            <a:r>
              <a:rPr lang="en-US" altLang="zh-CN" sz="2000" b="1" dirty="0">
                <a:solidFill>
                  <a:srgbClr val="0070C0"/>
                </a:solidFill>
              </a:rPr>
              <a:t>VRR</a:t>
            </a:r>
            <a:r>
              <a:rPr lang="zh-CN" altLang="en-US" sz="2000" b="1" dirty="0">
                <a:solidFill>
                  <a:srgbClr val="0070C0"/>
                </a:solidFill>
              </a:rPr>
              <a:t>预测模型的结果与真实的推理实验大致相关</a:t>
            </a:r>
            <a:r>
              <a:rPr lang="zh-CN" altLang="en-US" sz="2000" dirty="0"/>
              <a:t>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C721BBD-71B4-3FA1-AA95-846C2B59D832}"/>
              </a:ext>
            </a:extLst>
          </p:cNvPr>
          <p:cNvSpPr txBox="1"/>
          <p:nvPr/>
        </p:nvSpPr>
        <p:spPr>
          <a:xfrm>
            <a:off x="8097649" y="3610743"/>
            <a:ext cx="40362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</a:rPr>
              <a:t>BF16和FP16</a:t>
            </a:r>
            <a:r>
              <a:rPr lang="zh-CN" altLang="en-US" sz="2000" dirty="0"/>
              <a:t>是适用于DNN分类任务的低精度浮点格式，而通过</a:t>
            </a:r>
            <a:r>
              <a:rPr lang="zh-CN" altLang="en-US" sz="2000" b="1" dirty="0">
                <a:solidFill>
                  <a:srgbClr val="0070C0"/>
                </a:solidFill>
              </a:rPr>
              <a:t>自适应比例因子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0070C0"/>
                </a:solidFill>
              </a:rPr>
              <a:t>FP8E5/E4 </a:t>
            </a:r>
            <a:r>
              <a:rPr lang="zh-CN" altLang="en-US" sz="2000" dirty="0"/>
              <a:t>可以用于许多应用。</a:t>
            </a:r>
            <a:r>
              <a:rPr lang="zh-CN" altLang="en-US" sz="2000" dirty="0">
                <a:solidFill>
                  <a:srgbClr val="0070C0"/>
                </a:solidFill>
              </a:rPr>
              <a:t>优点：</a:t>
            </a:r>
            <a:r>
              <a:rPr lang="zh-CN" altLang="en-US" sz="2000" dirty="0"/>
              <a:t>包括比BF16和FP16更小的面积和更低的功耗。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B35C080-01B9-757C-77ED-758D3989B3EB}"/>
              </a:ext>
            </a:extLst>
          </p:cNvPr>
          <p:cNvCxnSpPr>
            <a:cxnSpLocks/>
          </p:cNvCxnSpPr>
          <p:nvPr/>
        </p:nvCxnSpPr>
        <p:spPr>
          <a:xfrm>
            <a:off x="224972" y="3868057"/>
            <a:ext cx="59415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0DDE4B4-64BD-DAC6-9D97-D7F23E1BB312}"/>
              </a:ext>
            </a:extLst>
          </p:cNvPr>
          <p:cNvCxnSpPr>
            <a:cxnSpLocks/>
          </p:cNvCxnSpPr>
          <p:nvPr/>
        </p:nvCxnSpPr>
        <p:spPr>
          <a:xfrm flipV="1">
            <a:off x="6129338" y="2521118"/>
            <a:ext cx="5912831" cy="4455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5ECB7E9-4802-55CF-DCBB-E4C711E001ED}"/>
              </a:ext>
            </a:extLst>
          </p:cNvPr>
          <p:cNvCxnSpPr>
            <a:cxnSpLocks/>
          </p:cNvCxnSpPr>
          <p:nvPr/>
        </p:nvCxnSpPr>
        <p:spPr>
          <a:xfrm>
            <a:off x="6119378" y="2623259"/>
            <a:ext cx="17111" cy="132466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53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4932E1-9A01-F371-15DD-7BAE9EEA78AC}"/>
              </a:ext>
            </a:extLst>
          </p:cNvPr>
          <p:cNvSpPr txBox="1"/>
          <p:nvPr/>
        </p:nvSpPr>
        <p:spPr>
          <a:xfrm>
            <a:off x="103952" y="63164"/>
            <a:ext cx="122464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二、最近在做</a:t>
            </a:r>
            <a:r>
              <a:rPr lang="en-US" altLang="zh-CN" sz="2400" b="1" dirty="0"/>
              <a:t>:</a:t>
            </a:r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低精度定点</a:t>
            </a:r>
            <a:r>
              <a:rPr lang="en-US" altLang="zh-CN" sz="2400" dirty="0"/>
              <a:t>(INT)</a:t>
            </a:r>
            <a:r>
              <a:rPr lang="zh-CN" altLang="en-US" sz="2400" dirty="0"/>
              <a:t>的研究（</a:t>
            </a:r>
            <a:r>
              <a:rPr lang="en-US" altLang="zh-CN" sz="2400" dirty="0"/>
              <a:t>7</a:t>
            </a:r>
            <a:r>
              <a:rPr lang="zh-CN" altLang="en-US" sz="2400" dirty="0"/>
              <a:t>月前半月，暂停） </a:t>
            </a:r>
            <a:r>
              <a:rPr lang="en-US" altLang="zh-CN" sz="2400" dirty="0"/>
              <a:t>    -</a:t>
            </a:r>
            <a:r>
              <a:rPr lang="zh-CN" altLang="en-US" sz="2400" dirty="0"/>
              <a:t>阅读相关论文     </a:t>
            </a:r>
            <a:r>
              <a:rPr lang="en-US" altLang="zh-CN" sz="2400" dirty="0"/>
              <a:t>-</a:t>
            </a:r>
            <a:r>
              <a:rPr lang="zh-CN" altLang="en-US" sz="2400" dirty="0"/>
              <a:t>公式推导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b="1" dirty="0">
                <a:solidFill>
                  <a:srgbClr val="0070C0"/>
                </a:solidFill>
              </a:rPr>
              <a:t>低精度浮点工作的深入研究</a:t>
            </a:r>
            <a:r>
              <a:rPr lang="zh-CN" altLang="en-US" sz="2400" dirty="0"/>
              <a:t>：量化质量、缩放因子的影响   </a:t>
            </a:r>
            <a:r>
              <a:rPr lang="en-US" altLang="zh-CN" sz="2400" dirty="0"/>
              <a:t>-</a:t>
            </a:r>
            <a:r>
              <a:rPr lang="zh-CN" altLang="en-US" sz="2400" b="1" dirty="0">
                <a:solidFill>
                  <a:srgbClr val="0070C0"/>
                </a:solidFill>
              </a:rPr>
              <a:t>阅读低精度浮点相关论文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4E8EF2-8800-6908-E1AC-9DA8935F61EC}"/>
              </a:ext>
            </a:extLst>
          </p:cNvPr>
          <p:cNvSpPr txBox="1"/>
          <p:nvPr/>
        </p:nvSpPr>
        <p:spPr>
          <a:xfrm>
            <a:off x="369715" y="4250121"/>
            <a:ext cx="4136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三、下一步：</a:t>
            </a:r>
          </a:p>
          <a:p>
            <a:r>
              <a:rPr lang="zh-CN" altLang="en-US" sz="2400" dirty="0"/>
              <a:t> </a:t>
            </a:r>
            <a:r>
              <a:rPr lang="zh-CN" altLang="en-US" sz="2400" b="1" dirty="0">
                <a:solidFill>
                  <a:srgbClr val="0070C0"/>
                </a:solidFill>
              </a:rPr>
              <a:t>*低精度浮点的</a:t>
            </a:r>
            <a:r>
              <a:rPr lang="en-US" altLang="zh-CN" sz="2400" b="1" dirty="0">
                <a:solidFill>
                  <a:srgbClr val="0070C0"/>
                </a:solidFill>
              </a:rPr>
              <a:t>VRR</a:t>
            </a:r>
            <a:r>
              <a:rPr lang="zh-CN" altLang="en-US" sz="2400" b="1" dirty="0">
                <a:solidFill>
                  <a:srgbClr val="0070C0"/>
                </a:solidFill>
              </a:rPr>
              <a:t>理论应用到更多场景的</a:t>
            </a:r>
            <a:r>
              <a:rPr lang="en-US" altLang="zh-CN" sz="2400" b="1" dirty="0">
                <a:solidFill>
                  <a:srgbClr val="0070C0"/>
                </a:solidFill>
              </a:rPr>
              <a:t>AI</a:t>
            </a:r>
            <a:r>
              <a:rPr lang="zh-CN" altLang="en-US" sz="2400" b="1" dirty="0">
                <a:solidFill>
                  <a:srgbClr val="0070C0"/>
                </a:solidFill>
              </a:rPr>
              <a:t>模型</a:t>
            </a:r>
            <a:r>
              <a:rPr lang="zh-CN" altLang="en-US" sz="2400" dirty="0"/>
              <a:t>：计算机视觉、自然语言处理、语音等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83B1C7-4631-2576-CFC7-8710B9343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152"/>
          <a:stretch/>
        </p:blipFill>
        <p:spPr>
          <a:xfrm>
            <a:off x="4563069" y="4285856"/>
            <a:ext cx="3328193" cy="245934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6DC2484-4403-6922-E059-F0381E4DDCFD}"/>
              </a:ext>
            </a:extLst>
          </p:cNvPr>
          <p:cNvSpPr txBox="1"/>
          <p:nvPr/>
        </p:nvSpPr>
        <p:spPr>
          <a:xfrm>
            <a:off x="496054" y="1294871"/>
            <a:ext cx="1146222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低精度浮点的量化方法主要有</a:t>
            </a:r>
            <a:r>
              <a:rPr lang="zh-CN" altLang="en-US" sz="2000" dirty="0">
                <a:solidFill>
                  <a:srgbClr val="0070C0"/>
                </a:solidFill>
              </a:rPr>
              <a:t>激活值张量量化、权重通道量化、输出值的层量化。</a:t>
            </a:r>
            <a:r>
              <a:rPr lang="zh-CN" altLang="en-US" sz="2000" dirty="0"/>
              <a:t>提高量化质量需要对量化</a:t>
            </a:r>
            <a:r>
              <a:rPr lang="zh-CN" altLang="en-US" sz="2000" b="1" dirty="0">
                <a:solidFill>
                  <a:srgbClr val="0070C0"/>
                </a:solidFill>
              </a:rPr>
              <a:t>结果校正</a:t>
            </a:r>
            <a:r>
              <a:rPr lang="zh-CN" altLang="en-US" sz="2000" dirty="0"/>
              <a:t>，常用的有最大值、百分位、</a:t>
            </a:r>
            <a:r>
              <a:rPr lang="en-US" altLang="zh-CN" sz="2000" dirty="0"/>
              <a:t>MSE</a:t>
            </a:r>
            <a:r>
              <a:rPr lang="zh-CN" altLang="en-US" sz="2000" dirty="0"/>
              <a:t>方法。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</a:rPr>
              <a:t>研究定点量化的多，浮点的少，并且向大模型推理、训练方面发展的趋势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(1) </a:t>
            </a:r>
            <a:r>
              <a:rPr lang="en-US" altLang="zh-CN" sz="2000" dirty="0">
                <a:solidFill>
                  <a:srgbClr val="0070C0"/>
                </a:solidFill>
              </a:rPr>
              <a:t>FP8</a:t>
            </a:r>
            <a:r>
              <a:rPr lang="zh-CN" altLang="en-US" sz="2000" dirty="0"/>
              <a:t>是目前研究广泛的低精度浮点格式，</a:t>
            </a:r>
            <a:r>
              <a:rPr lang="en-US" altLang="zh-CN" sz="2000" dirty="0"/>
              <a:t>FP4</a:t>
            </a:r>
            <a:r>
              <a:rPr lang="zh-CN" altLang="en-US" sz="2000" dirty="0"/>
              <a:t>也有数研究。</a:t>
            </a:r>
            <a:r>
              <a:rPr lang="en-US" altLang="zh-CN" sz="2000" b="1" dirty="0"/>
              <a:t>(2)</a:t>
            </a:r>
            <a:r>
              <a:rPr lang="zh-CN" altLang="en-US" sz="2000" dirty="0"/>
              <a:t>有论文提出定点和浮点按层混合量化</a:t>
            </a:r>
            <a:r>
              <a:rPr lang="en-US" altLang="zh-CN" sz="2000" dirty="0"/>
              <a:t>; </a:t>
            </a:r>
            <a:r>
              <a:rPr lang="en-US" altLang="zh-CN" sz="2000" b="1" dirty="0"/>
              <a:t>(3)</a:t>
            </a:r>
            <a:r>
              <a:rPr lang="zh-CN" altLang="en-US" sz="2000" dirty="0"/>
              <a:t>也有对比</a:t>
            </a:r>
            <a:r>
              <a:rPr lang="en-US" altLang="zh-CN" sz="2000" dirty="0"/>
              <a:t>INT8</a:t>
            </a:r>
            <a:r>
              <a:rPr lang="zh-CN" altLang="en-US" sz="2000" dirty="0"/>
              <a:t>与</a:t>
            </a:r>
            <a:r>
              <a:rPr lang="en-US" altLang="zh-CN" sz="2000" dirty="0"/>
              <a:t>FP8</a:t>
            </a:r>
            <a:r>
              <a:rPr lang="zh-CN" altLang="en-US" sz="2000" dirty="0"/>
              <a:t>的效果的，</a:t>
            </a:r>
            <a:r>
              <a:rPr lang="en-US" altLang="zh-CN" sz="2000" b="1" dirty="0"/>
              <a:t>(4) </a:t>
            </a:r>
            <a:r>
              <a:rPr lang="zh-CN" altLang="en-US" sz="2000" dirty="0"/>
              <a:t>研究</a:t>
            </a:r>
            <a:r>
              <a:rPr lang="en-US" altLang="zh-CN" sz="2000" dirty="0"/>
              <a:t>FP8</a:t>
            </a:r>
            <a:r>
              <a:rPr lang="zh-CN" altLang="en-US" sz="2000" dirty="0"/>
              <a:t>的指数、尾数位宽变化对模型推理结果的影响。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b="1" dirty="0"/>
              <a:t>(5) </a:t>
            </a:r>
            <a:r>
              <a:rPr lang="en-US" altLang="zh-CN" sz="2000" dirty="0">
                <a:solidFill>
                  <a:srgbClr val="0070C0"/>
                </a:solidFill>
              </a:rPr>
              <a:t>MobileNetv1</a:t>
            </a:r>
            <a:r>
              <a:rPr lang="zh-CN" altLang="en-US" sz="2000" dirty="0">
                <a:solidFill>
                  <a:srgbClr val="0070C0"/>
                </a:solidFill>
              </a:rPr>
              <a:t>的低精度定点运算准确性低</a:t>
            </a:r>
            <a:r>
              <a:rPr lang="zh-CN" altLang="en-US" sz="2000" dirty="0"/>
              <a:t>，提出了量化友好的分离卷积结构，有不错的效果，尝试</a:t>
            </a:r>
            <a:r>
              <a:rPr lang="zh-CN" altLang="en-US" sz="2000" b="1" dirty="0">
                <a:solidFill>
                  <a:srgbClr val="0070C0"/>
                </a:solidFill>
              </a:rPr>
              <a:t>移植到我们的低精度浮点理论中</a:t>
            </a:r>
            <a:r>
              <a:rPr lang="zh-CN" altLang="en-US" sz="2000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</a:rPr>
              <a:t>量化误差的计算</a:t>
            </a:r>
            <a:r>
              <a:rPr lang="zh-CN" altLang="en-US" sz="2000" dirty="0"/>
              <a:t>：</a:t>
            </a:r>
            <a:r>
              <a:rPr lang="en-US" altLang="zh-CN" sz="2000" dirty="0"/>
              <a:t>MSE</a:t>
            </a:r>
            <a:r>
              <a:rPr lang="zh-CN" altLang="en-US" sz="2000" dirty="0"/>
              <a:t>、</a:t>
            </a:r>
            <a:r>
              <a:rPr lang="en-US" altLang="zh-CN" sz="2000" dirty="0"/>
              <a:t>L2</a:t>
            </a:r>
            <a:r>
              <a:rPr lang="zh-CN" altLang="en-US" sz="2000" dirty="0"/>
              <a:t>范数、</a:t>
            </a:r>
            <a:r>
              <a:rPr lang="en-US" altLang="zh-CN" sz="2000" dirty="0"/>
              <a:t>SQNR</a:t>
            </a:r>
            <a:r>
              <a:rPr lang="zh-CN" altLang="en-US" sz="2000" dirty="0"/>
              <a:t>；   </a:t>
            </a:r>
            <a:r>
              <a:rPr lang="en-US" altLang="zh-CN" sz="2000" b="1" dirty="0">
                <a:solidFill>
                  <a:srgbClr val="0070C0"/>
                </a:solidFill>
              </a:rPr>
              <a:t>PPQ library </a:t>
            </a:r>
            <a:r>
              <a:rPr lang="zh-CN" altLang="en-US" sz="2000" b="1" dirty="0">
                <a:solidFill>
                  <a:srgbClr val="0070C0"/>
                </a:solidFill>
              </a:rPr>
              <a:t>量化框架</a:t>
            </a:r>
            <a:r>
              <a:rPr lang="zh-CN" altLang="en-US" sz="2000" b="1" dirty="0"/>
              <a:t>、</a:t>
            </a:r>
            <a:r>
              <a:rPr lang="zh-CN" altLang="en-US" sz="2000" b="1" dirty="0">
                <a:solidFill>
                  <a:srgbClr val="0070C0"/>
                </a:solidFill>
              </a:rPr>
              <a:t>高通</a:t>
            </a:r>
            <a:r>
              <a:rPr lang="en-US" altLang="zh-CN" sz="2000" b="1" dirty="0">
                <a:solidFill>
                  <a:srgbClr val="0070C0"/>
                </a:solidFill>
              </a:rPr>
              <a:t>\</a:t>
            </a:r>
            <a:r>
              <a:rPr lang="zh-CN" altLang="en-US" sz="2000" b="1" dirty="0">
                <a:solidFill>
                  <a:srgbClr val="0070C0"/>
                </a:solidFill>
              </a:rPr>
              <a:t>谷歌低精度量化仿真框架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A2F972E-88C2-4FB2-BD01-9FCA31086A72}"/>
              </a:ext>
            </a:extLst>
          </p:cNvPr>
          <p:cNvGrpSpPr/>
          <p:nvPr/>
        </p:nvGrpSpPr>
        <p:grpSpPr>
          <a:xfrm>
            <a:off x="8247349" y="4285856"/>
            <a:ext cx="3676137" cy="2500741"/>
            <a:chOff x="7653565" y="5063037"/>
            <a:chExt cx="2591594" cy="1749243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FAD29B1-EA0F-8142-A738-E59FA45EC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62"/>
            <a:stretch/>
          </p:blipFill>
          <p:spPr>
            <a:xfrm>
              <a:off x="7653565" y="5261066"/>
              <a:ext cx="2591594" cy="155121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4BA3F61-671D-C289-7B3A-4A68A27A8F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4225"/>
            <a:stretch/>
          </p:blipFill>
          <p:spPr>
            <a:xfrm>
              <a:off x="7653565" y="5063037"/>
              <a:ext cx="2591594" cy="198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3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390C72-B806-762A-9295-A063209E7236}"/>
              </a:ext>
            </a:extLst>
          </p:cNvPr>
          <p:cNvSpPr txBox="1"/>
          <p:nvPr/>
        </p:nvSpPr>
        <p:spPr>
          <a:xfrm>
            <a:off x="409660" y="263194"/>
            <a:ext cx="8169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一、已完成：低精度浮点计算的研究 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-6</a:t>
            </a:r>
            <a:r>
              <a:rPr lang="zh-CN" altLang="en-US" sz="2400" b="1" dirty="0"/>
              <a:t>月）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F5528D-EAC3-113D-03A9-9A3CA5150BC5}"/>
              </a:ext>
            </a:extLst>
          </p:cNvPr>
          <p:cNvSpPr txBox="1"/>
          <p:nvPr/>
        </p:nvSpPr>
        <p:spPr>
          <a:xfrm>
            <a:off x="409660" y="724859"/>
            <a:ext cx="11110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面向深度神经网络</a:t>
            </a:r>
            <a:r>
              <a:rPr lang="en-US" altLang="zh-CN" sz="2400" b="1" dirty="0"/>
              <a:t>(DNN)</a:t>
            </a:r>
            <a:r>
              <a:rPr lang="zh-CN" altLang="en-US" sz="2400" b="1" dirty="0"/>
              <a:t>应用的累加位宽缩放的低精度浮点脉动阵列设计</a:t>
            </a:r>
            <a:endParaRPr lang="en-US" altLang="zh-CN" sz="2400" b="1" dirty="0"/>
          </a:p>
          <a:p>
            <a:pPr algn="ctr"/>
            <a:r>
              <a:rPr lang="zh-CN" altLang="en-US" sz="1800" i="0" dirty="0">
                <a:solidFill>
                  <a:srgbClr val="2A2B2E"/>
                </a:solidFill>
                <a:effectLst/>
                <a:latin typeface="PingFang SC"/>
              </a:rPr>
              <a:t>（</a:t>
            </a:r>
            <a:r>
              <a:rPr lang="en-US" altLang="zh-CN" sz="1800" i="0" dirty="0">
                <a:solidFill>
                  <a:srgbClr val="2A2B2E"/>
                </a:solidFill>
                <a:effectLst/>
                <a:latin typeface="PingFang SC"/>
              </a:rPr>
              <a:t>Designing Low-precision Floating-point Systolic Array With Accumulation Bit-width Scaling for DNN Applications</a:t>
            </a:r>
            <a:r>
              <a:rPr lang="zh-CN" altLang="en-US" sz="1800" i="0" dirty="0">
                <a:solidFill>
                  <a:srgbClr val="2A2B2E"/>
                </a:solidFill>
                <a:effectLst/>
                <a:latin typeface="PingFang SC"/>
              </a:rPr>
              <a:t>）</a:t>
            </a:r>
            <a:endParaRPr lang="en-US" altLang="zh-CN" sz="1800" i="0" dirty="0">
              <a:solidFill>
                <a:srgbClr val="2A2B2E"/>
              </a:solidFill>
              <a:effectLst/>
              <a:latin typeface="PingFang SC"/>
            </a:endParaRPr>
          </a:p>
          <a:p>
            <a:pPr algn="ctr"/>
            <a:r>
              <a:rPr lang="en-US" altLang="zh-CN" sz="1800" i="0" dirty="0">
                <a:solidFill>
                  <a:srgbClr val="2A2B2E"/>
                </a:solidFill>
                <a:effectLst/>
                <a:latin typeface="PingFang SC"/>
              </a:rPr>
              <a:t>-- ICCD2023 </a:t>
            </a:r>
            <a:r>
              <a:rPr lang="zh-CN" altLang="en-US" sz="1800" i="0" dirty="0">
                <a:solidFill>
                  <a:srgbClr val="2A2B2E"/>
                </a:solidFill>
                <a:effectLst/>
                <a:latin typeface="PingFang SC"/>
              </a:rPr>
              <a:t>投稿</a:t>
            </a:r>
            <a:endParaRPr lang="en-US" altLang="zh-CN" sz="180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3C3E98-6340-0200-4F5A-05FC0B410885}"/>
              </a:ext>
            </a:extLst>
          </p:cNvPr>
          <p:cNvSpPr txBox="1"/>
          <p:nvPr/>
        </p:nvSpPr>
        <p:spPr>
          <a:xfrm>
            <a:off x="249789" y="1815002"/>
            <a:ext cx="1169242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背景</a:t>
            </a:r>
            <a:r>
              <a:rPr lang="zh-CN" altLang="en-US" dirty="0"/>
              <a:t>：</a:t>
            </a:r>
            <a:r>
              <a:rPr lang="en-US" altLang="zh-CN" sz="2000" dirty="0"/>
              <a:t>DNN</a:t>
            </a:r>
            <a:r>
              <a:rPr lang="zh-CN" altLang="en-US" sz="2000" dirty="0"/>
              <a:t>应用程序的</a:t>
            </a:r>
            <a:r>
              <a:rPr lang="zh-CN" altLang="en-US" sz="2000" b="1" dirty="0">
                <a:solidFill>
                  <a:srgbClr val="0070C0"/>
                </a:solidFill>
              </a:rPr>
              <a:t>计算需求</a:t>
            </a:r>
            <a:r>
              <a:rPr lang="zh-CN" altLang="en-US" sz="2000" dirty="0"/>
              <a:t>与芯片的</a:t>
            </a:r>
            <a:r>
              <a:rPr lang="zh-CN" altLang="en-US" sz="2000" b="1" dirty="0">
                <a:solidFill>
                  <a:srgbClr val="0070C0"/>
                </a:solidFill>
              </a:rPr>
              <a:t>性能</a:t>
            </a:r>
            <a:r>
              <a:rPr lang="zh-CN" altLang="en-US" sz="2000" dirty="0"/>
              <a:t>之间存在</a:t>
            </a:r>
            <a:r>
              <a:rPr lang="zh-CN" altLang="en-US" sz="2000" b="1" dirty="0">
                <a:solidFill>
                  <a:srgbClr val="0070C0"/>
                </a:solidFill>
              </a:rPr>
              <a:t>巨大差距</a:t>
            </a:r>
            <a:r>
              <a:rPr lang="zh-CN" altLang="en-US" sz="2000" dirty="0"/>
              <a:t>。</a:t>
            </a:r>
            <a:r>
              <a:rPr lang="zh-CN" altLang="en-US" sz="2000" b="1" dirty="0">
                <a:solidFill>
                  <a:srgbClr val="0070C0"/>
                </a:solidFill>
              </a:rPr>
              <a:t>低精度计算</a:t>
            </a:r>
            <a:r>
              <a:rPr lang="zh-CN" altLang="en-US" sz="2000" dirty="0"/>
              <a:t>是提升算力的重要手段。 </a:t>
            </a:r>
            <a:r>
              <a:rPr lang="zh-CN" altLang="en-US" sz="2000" b="1" dirty="0">
                <a:solidFill>
                  <a:srgbClr val="0070C0"/>
                </a:solidFill>
              </a:rPr>
              <a:t>好处</a:t>
            </a:r>
            <a:r>
              <a:rPr lang="zh-CN" altLang="en-US" sz="2000" dirty="0"/>
              <a:t>：低存储、低功耗、高算力。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问题</a:t>
            </a:r>
            <a:r>
              <a:rPr lang="zh-CN" altLang="en-US" dirty="0"/>
              <a:t>：</a:t>
            </a:r>
            <a:r>
              <a:rPr lang="zh-CN" altLang="en-US" sz="2000" dirty="0"/>
              <a:t>目前大多数相关研究都是基于</a:t>
            </a:r>
            <a:r>
              <a:rPr lang="zh-CN" altLang="en-US" sz="2000" b="1" dirty="0">
                <a:solidFill>
                  <a:srgbClr val="0070C0"/>
                </a:solidFill>
              </a:rPr>
              <a:t>现有的商业硬件</a:t>
            </a:r>
            <a:r>
              <a:rPr lang="zh-CN" altLang="en-US" sz="2000" b="1" dirty="0"/>
              <a:t>，</a:t>
            </a:r>
            <a:r>
              <a:rPr lang="zh-CN" altLang="en-US" sz="2000" dirty="0"/>
              <a:t>如包含多精度运算单元的通用图形处理单元（</a:t>
            </a:r>
            <a:r>
              <a:rPr lang="en-US" altLang="zh-CN" sz="2000" dirty="0"/>
              <a:t>GPGPU</a:t>
            </a:r>
            <a:r>
              <a:rPr lang="zh-CN" altLang="en-US" sz="2000" dirty="0"/>
              <a:t>）。这可能导致</a:t>
            </a:r>
            <a:r>
              <a:rPr lang="zh-CN" altLang="en-US" sz="2000" b="1" dirty="0">
                <a:solidFill>
                  <a:srgbClr val="0070C0"/>
                </a:solidFill>
              </a:rPr>
              <a:t>对低精度计算的评估结果过于乐观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挑战</a:t>
            </a:r>
            <a:r>
              <a:rPr lang="zh-CN" altLang="en-US" dirty="0"/>
              <a:t>：</a:t>
            </a:r>
            <a:r>
              <a:rPr lang="zh-CN" altLang="en-US" sz="2000" b="1" dirty="0">
                <a:solidFill>
                  <a:srgbClr val="0070C0"/>
                </a:solidFill>
              </a:rPr>
              <a:t>缺乏支持</a:t>
            </a:r>
            <a:r>
              <a:rPr lang="en-US" altLang="zh-CN" sz="2000" b="1" dirty="0">
                <a:solidFill>
                  <a:srgbClr val="0070C0"/>
                </a:solidFill>
              </a:rPr>
              <a:t>DNN</a:t>
            </a:r>
            <a:r>
              <a:rPr lang="zh-CN" altLang="en-US" sz="2000" b="1" dirty="0">
                <a:solidFill>
                  <a:srgbClr val="0070C0"/>
                </a:solidFill>
              </a:rPr>
              <a:t>应用的各种低精度格式的硬件系统研究</a:t>
            </a:r>
            <a:r>
              <a:rPr lang="zh-CN" altLang="en-US" sz="2000" dirty="0"/>
              <a:t>。主要面临</a:t>
            </a:r>
            <a:r>
              <a:rPr lang="zh-CN" altLang="en-US" sz="2000" b="1" dirty="0">
                <a:solidFill>
                  <a:srgbClr val="0070C0"/>
                </a:solidFill>
              </a:rPr>
              <a:t>两个挑战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1</a:t>
            </a:r>
            <a:r>
              <a:rPr lang="zh-CN" altLang="en-US" sz="2000" dirty="0"/>
              <a:t>）应使用哪种精度的理论支持</a:t>
            </a:r>
            <a:endParaRPr lang="en-US" altLang="zh-CN" sz="2000" dirty="0"/>
          </a:p>
          <a:p>
            <a:r>
              <a:rPr lang="en-US" altLang="zh-CN" sz="2000" dirty="0"/>
              <a:t>    2</a:t>
            </a:r>
            <a:r>
              <a:rPr lang="zh-CN" altLang="en-US" sz="2000" dirty="0"/>
              <a:t>）如何在</a:t>
            </a:r>
            <a:r>
              <a:rPr lang="en-US" altLang="zh-CN" sz="2000" dirty="0"/>
              <a:t>DNN</a:t>
            </a:r>
            <a:r>
              <a:rPr lang="zh-CN" altLang="en-US" sz="2000" dirty="0"/>
              <a:t>训练框架中集成真实的低精度计算来评估应用精度的影响。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方案</a:t>
            </a:r>
            <a:r>
              <a:rPr lang="zh-CN" altLang="en-US" dirty="0"/>
              <a:t>：</a:t>
            </a:r>
            <a:r>
              <a:rPr lang="zh-CN" altLang="en-US" sz="2000" dirty="0"/>
              <a:t>本文设计了一种具有</a:t>
            </a:r>
            <a:r>
              <a:rPr lang="zh-CN" altLang="en-US" sz="2000" b="1" dirty="0">
                <a:solidFill>
                  <a:srgbClr val="0070C0"/>
                </a:solidFill>
              </a:rPr>
              <a:t>可变累加位宽的低精度浮点脉动阵列</a:t>
            </a:r>
            <a:r>
              <a:rPr lang="en-US" altLang="zh-CN" sz="2000" b="1" dirty="0">
                <a:solidFill>
                  <a:srgbClr val="0070C0"/>
                </a:solidFill>
              </a:rPr>
              <a:t>(</a:t>
            </a:r>
            <a:r>
              <a:rPr lang="zh-CN" altLang="en-US" sz="2000" dirty="0"/>
              <a:t>加速</a:t>
            </a:r>
            <a:r>
              <a:rPr lang="en-US" altLang="zh-CN" sz="2000" dirty="0"/>
              <a:t>DNN</a:t>
            </a:r>
            <a:r>
              <a:rPr lang="zh-CN" altLang="en-US" sz="2000" dirty="0"/>
              <a:t>应用的核心部件</a:t>
            </a:r>
            <a:r>
              <a:rPr lang="en-US" altLang="zh-CN" sz="2000" dirty="0"/>
              <a:t>)</a:t>
            </a:r>
            <a:r>
              <a:rPr lang="zh-CN" altLang="en-US" sz="2000" dirty="0"/>
              <a:t>。主要贡献：</a:t>
            </a:r>
            <a:endParaRPr lang="en-US" altLang="zh-CN" sz="2000" dirty="0"/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）推导一种</a:t>
            </a:r>
            <a:r>
              <a:rPr lang="zh-CN" altLang="en-US" sz="2000" b="1" dirty="0">
                <a:solidFill>
                  <a:srgbClr val="0070C0"/>
                </a:solidFill>
              </a:rPr>
              <a:t>新的方差保持率</a:t>
            </a:r>
            <a:r>
              <a:rPr lang="en-US" altLang="zh-CN" sz="2000" b="1" dirty="0">
                <a:solidFill>
                  <a:srgbClr val="0070C0"/>
                </a:solidFill>
              </a:rPr>
              <a:t>(VRR)</a:t>
            </a:r>
            <a:r>
              <a:rPr lang="zh-CN" altLang="en-US" sz="2000" b="1" dirty="0">
                <a:solidFill>
                  <a:srgbClr val="0070C0"/>
                </a:solidFill>
              </a:rPr>
              <a:t>模型</a:t>
            </a:r>
            <a:r>
              <a:rPr lang="zh-CN" altLang="en-US" sz="2000" dirty="0"/>
              <a:t>，可根据累加求和长度预测低精度浮点格式的下限； </a:t>
            </a:r>
            <a:endParaRPr lang="en-US" altLang="zh-CN" sz="2000" dirty="0"/>
          </a:p>
          <a:p>
            <a:r>
              <a:rPr lang="en-US" altLang="zh-CN" sz="2000" dirty="0"/>
              <a:t>   2</a:t>
            </a:r>
            <a:r>
              <a:rPr lang="zh-CN" altLang="en-US" sz="2000" dirty="0"/>
              <a:t>）设计了一种支持不同低精度格式的</a:t>
            </a:r>
            <a:r>
              <a:rPr lang="zh-CN" altLang="en-US" sz="2000" b="1" dirty="0">
                <a:solidFill>
                  <a:srgbClr val="0070C0"/>
                </a:solidFill>
              </a:rPr>
              <a:t>参数化脉动阵列加速器</a:t>
            </a:r>
            <a:r>
              <a:rPr lang="zh-CN" altLang="en-US" sz="2000" dirty="0"/>
              <a:t>，然后评估不同精度加速器面积和功耗；</a:t>
            </a:r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  3</a:t>
            </a:r>
            <a:r>
              <a:rPr lang="zh-CN" altLang="en-US" sz="2000" dirty="0"/>
              <a:t>）构建</a:t>
            </a:r>
            <a:r>
              <a:rPr lang="zh-CN" altLang="en-US" sz="2000" b="1" dirty="0">
                <a:solidFill>
                  <a:srgbClr val="0070C0"/>
                </a:solidFill>
              </a:rPr>
              <a:t>低精度</a:t>
            </a:r>
            <a:r>
              <a:rPr lang="en-US" altLang="zh-CN" sz="2000" b="1" dirty="0">
                <a:solidFill>
                  <a:srgbClr val="0070C0"/>
                </a:solidFill>
              </a:rPr>
              <a:t>DNN</a:t>
            </a:r>
            <a:r>
              <a:rPr lang="zh-CN" altLang="en-US" sz="2000" b="1" dirty="0">
                <a:solidFill>
                  <a:srgbClr val="0070C0"/>
                </a:solidFill>
              </a:rPr>
              <a:t>推理平台</a:t>
            </a:r>
            <a:r>
              <a:rPr lang="zh-CN" altLang="en-US" sz="2000" dirty="0"/>
              <a:t>：将真正的低精度算子集成到</a:t>
            </a:r>
            <a:r>
              <a:rPr lang="en-US" altLang="zh-CN" sz="2000" dirty="0" err="1"/>
              <a:t>PyTorch</a:t>
            </a:r>
            <a:r>
              <a:rPr lang="zh-CN" altLang="en-US" sz="2000" dirty="0"/>
              <a:t>框架中以验证不同低精度格式对</a:t>
            </a:r>
            <a:r>
              <a:rPr lang="en-US" altLang="zh-CN" sz="2000" dirty="0"/>
              <a:t>DNN</a:t>
            </a:r>
            <a:r>
              <a:rPr lang="zh-CN" altLang="en-US" sz="2000" dirty="0"/>
              <a:t>应用程序的实际影响。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结果</a:t>
            </a:r>
            <a:r>
              <a:rPr lang="zh-CN" altLang="en-US" dirty="0"/>
              <a:t>：</a:t>
            </a:r>
            <a:r>
              <a:rPr lang="zh-CN" altLang="en-US" sz="2000" dirty="0"/>
              <a:t>实验结果表明，对于图像分类任务</a:t>
            </a:r>
            <a:r>
              <a:rPr lang="zh-CN" altLang="en-US" sz="2000" b="1" dirty="0">
                <a:solidFill>
                  <a:srgbClr val="0070C0"/>
                </a:solidFill>
              </a:rPr>
              <a:t>：</a:t>
            </a:r>
            <a:r>
              <a:rPr lang="en-US" altLang="zh-CN" sz="2000" b="1" dirty="0">
                <a:solidFill>
                  <a:srgbClr val="0070C0"/>
                </a:solidFill>
              </a:rPr>
              <a:t>FP16/BF16</a:t>
            </a:r>
            <a:r>
              <a:rPr lang="zh-CN" altLang="zh-CN" sz="2000" b="1" dirty="0">
                <a:solidFill>
                  <a:srgbClr val="0070C0"/>
                </a:solidFill>
              </a:rPr>
              <a:t>精度</a:t>
            </a:r>
            <a:r>
              <a:rPr lang="zh-CN" altLang="en-US" sz="2000" b="1" dirty="0">
                <a:solidFill>
                  <a:srgbClr val="0070C0"/>
                </a:solidFill>
              </a:rPr>
              <a:t>是</a:t>
            </a:r>
            <a:r>
              <a:rPr lang="zh-CN" altLang="zh-CN" sz="2000" b="1" dirty="0">
                <a:solidFill>
                  <a:srgbClr val="0070C0"/>
                </a:solidFill>
              </a:rPr>
              <a:t>足够的</a:t>
            </a:r>
            <a:r>
              <a:rPr lang="zh-CN" altLang="en-US" sz="2000" b="1" dirty="0">
                <a:solidFill>
                  <a:srgbClr val="0070C0"/>
                </a:solidFill>
              </a:rPr>
              <a:t>；</a:t>
            </a:r>
            <a:r>
              <a:rPr lang="en-US" altLang="zh-CN" sz="2000" b="1" dirty="0">
                <a:solidFill>
                  <a:srgbClr val="0070C0"/>
                </a:solidFill>
              </a:rPr>
              <a:t>VRR</a:t>
            </a:r>
            <a:r>
              <a:rPr lang="zh-CN" altLang="zh-CN" sz="2000" b="1" dirty="0">
                <a:solidFill>
                  <a:srgbClr val="0070C0"/>
                </a:solidFill>
              </a:rPr>
              <a:t>预测模型的结果与实际推理实验基本一致</a:t>
            </a:r>
            <a:r>
              <a:rPr lang="zh-CN" altLang="en-US" sz="2000" b="1" dirty="0">
                <a:solidFill>
                  <a:srgbClr val="0070C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0480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390C72-B806-762A-9295-A063209E7236}"/>
              </a:ext>
            </a:extLst>
          </p:cNvPr>
          <p:cNvSpPr txBox="1"/>
          <p:nvPr/>
        </p:nvSpPr>
        <p:spPr>
          <a:xfrm>
            <a:off x="409660" y="263194"/>
            <a:ext cx="11713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一、已完成：累加位宽缩放设计面向深度神经网络</a:t>
            </a:r>
            <a:r>
              <a:rPr lang="en-US" altLang="zh-CN" sz="2400" b="1" dirty="0"/>
              <a:t>(DNN)</a:t>
            </a:r>
            <a:r>
              <a:rPr lang="zh-CN" altLang="en-US" sz="2400" b="1" dirty="0"/>
              <a:t>应用的低精度浮点脉动阵列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3C3E98-6340-0200-4F5A-05FC0B410885}"/>
              </a:ext>
            </a:extLst>
          </p:cNvPr>
          <p:cNvSpPr txBox="1"/>
          <p:nvPr/>
        </p:nvSpPr>
        <p:spPr>
          <a:xfrm>
            <a:off x="550467" y="753957"/>
            <a:ext cx="4848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新的方差保持率</a:t>
            </a:r>
            <a:r>
              <a:rPr lang="en-US" altLang="zh-CN" sz="2000" b="1" dirty="0"/>
              <a:t>(VRR)</a:t>
            </a:r>
            <a:r>
              <a:rPr lang="zh-CN" altLang="en-US" sz="2000" b="1" dirty="0"/>
              <a:t>模型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283293-A701-C616-6662-DF5C92D5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403" y="4712491"/>
            <a:ext cx="5934022" cy="9937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8AA1A7-6764-09A5-C51C-7D547791E1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69" b="8259"/>
          <a:stretch/>
        </p:blipFill>
        <p:spPr>
          <a:xfrm>
            <a:off x="2207145" y="1554558"/>
            <a:ext cx="2707829" cy="3205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0C5AC9-EF36-26C3-AFDB-F8BDF51662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745"/>
          <a:stretch/>
        </p:blipFill>
        <p:spPr>
          <a:xfrm>
            <a:off x="6742684" y="1559776"/>
            <a:ext cx="2935360" cy="3390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0861C9-2305-5971-848F-726D3B24C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157" y="2806700"/>
            <a:ext cx="8102600" cy="4397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5CA5BE-85C1-B9C8-4DAA-77BC00592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7061" y="2703587"/>
            <a:ext cx="2984036" cy="5955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D1F752B-D26A-44CB-DEA4-C7B4C7FD2134}"/>
              </a:ext>
            </a:extLst>
          </p:cNvPr>
          <p:cNvSpPr txBox="1"/>
          <p:nvPr/>
        </p:nvSpPr>
        <p:spPr>
          <a:xfrm>
            <a:off x="1210924" y="1085009"/>
            <a:ext cx="6750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0070C0"/>
                </a:solidFill>
              </a:rPr>
              <a:t>浮点矩阵乘法的主要误差来源是</a:t>
            </a:r>
            <a:r>
              <a:rPr lang="zh-CN" altLang="en-US" sz="2000" dirty="0">
                <a:solidFill>
                  <a:srgbClr val="0070C0"/>
                </a:solidFill>
              </a:rPr>
              <a:t>点积结果的</a:t>
            </a:r>
            <a:r>
              <a:rPr lang="zh-CN" altLang="zh-CN" sz="2000" dirty="0">
                <a:solidFill>
                  <a:srgbClr val="0070C0"/>
                </a:solidFill>
              </a:rPr>
              <a:t>累加</a:t>
            </a:r>
            <a:r>
              <a:rPr lang="zh-CN" altLang="en-US" sz="2000" dirty="0">
                <a:solidFill>
                  <a:srgbClr val="0070C0"/>
                </a:solidFill>
              </a:rPr>
              <a:t>求和过程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FF4B5E-6649-3984-3A9B-143EB81E3A08}"/>
              </a:ext>
            </a:extLst>
          </p:cNvPr>
          <p:cNvSpPr txBox="1"/>
          <p:nvPr/>
        </p:nvSpPr>
        <p:spPr>
          <a:xfrm>
            <a:off x="1210925" y="1476449"/>
            <a:ext cx="996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/>
              <a:t>正序列</a:t>
            </a:r>
            <a:r>
              <a:rPr lang="zh-CN" altLang="en-US" sz="2000" dirty="0"/>
              <a:t>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65FFDD-43F0-0C2F-93BE-75F7A0924974}"/>
              </a:ext>
            </a:extLst>
          </p:cNvPr>
          <p:cNvSpPr txBox="1"/>
          <p:nvPr/>
        </p:nvSpPr>
        <p:spPr>
          <a:xfrm>
            <a:off x="5578159" y="1519435"/>
            <a:ext cx="996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累加和：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5B52511-6365-D872-FC29-36A81318542B}"/>
              </a:ext>
            </a:extLst>
          </p:cNvPr>
          <p:cNvGrpSpPr/>
          <p:nvPr/>
        </p:nvGrpSpPr>
        <p:grpSpPr>
          <a:xfrm>
            <a:off x="550467" y="1981216"/>
            <a:ext cx="11573039" cy="715654"/>
            <a:chOff x="550467" y="1981216"/>
            <a:chExt cx="11573039" cy="715654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EE72531-D562-7EF2-2003-EC8F5DD8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10697" y="2056011"/>
              <a:ext cx="1092833" cy="264251"/>
            </a:xfrm>
            <a:prstGeom prst="rect">
              <a:avLst/>
            </a:prstGeom>
          </p:spPr>
        </p:pic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A3CBA7E-3E3E-88A0-71A0-13D2FBE0B2E8}"/>
                </a:ext>
              </a:extLst>
            </p:cNvPr>
            <p:cNvGrpSpPr/>
            <p:nvPr/>
          </p:nvGrpSpPr>
          <p:grpSpPr>
            <a:xfrm>
              <a:off x="550467" y="1981216"/>
              <a:ext cx="11573039" cy="715654"/>
              <a:chOff x="550467" y="1981216"/>
              <a:chExt cx="11573039" cy="715654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6B0BC38-FB8B-06F0-6A0E-0FB1243D2E3F}"/>
                  </a:ext>
                </a:extLst>
              </p:cNvPr>
              <p:cNvSpPr txBox="1"/>
              <p:nvPr/>
            </p:nvSpPr>
            <p:spPr>
              <a:xfrm>
                <a:off x="550467" y="1988984"/>
                <a:ext cx="115730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000" dirty="0"/>
                  <a:t>当</a:t>
                </a:r>
                <a:r>
                  <a:rPr lang="en-US" altLang="zh-CN" sz="2000" dirty="0"/>
                  <a:t>         </a:t>
                </a:r>
                <a:r>
                  <a:rPr lang="zh-CN" altLang="zh-CN" sz="2000" dirty="0"/>
                  <a:t>远大于</a:t>
                </a:r>
                <a:r>
                  <a:rPr lang="en-US" altLang="zh-CN" sz="2000" dirty="0"/>
                  <a:t>      </a:t>
                </a:r>
                <a:r>
                  <a:rPr lang="zh-CN" altLang="zh-CN" sz="2000" dirty="0"/>
                  <a:t>时，</a:t>
                </a:r>
                <a:r>
                  <a:rPr lang="zh-CN" altLang="en-US" sz="2000" dirty="0"/>
                  <a:t>在</a:t>
                </a:r>
                <a:r>
                  <a:rPr lang="zh-CN" altLang="zh-CN" sz="2000" dirty="0"/>
                  <a:t>浮点加法的指数对齐过程中，</a:t>
                </a:r>
                <a:r>
                  <a:rPr lang="en-US" altLang="zh-CN" sz="2000" dirty="0"/>
                  <a:t>  </a:t>
                </a:r>
                <a:r>
                  <a:rPr lang="zh-CN" altLang="zh-CN" sz="2000" dirty="0"/>
                  <a:t>被调整为零</a:t>
                </a:r>
                <a:r>
                  <a:rPr lang="en-US" altLang="zh-CN" sz="2000" dirty="0"/>
                  <a:t>,                 ,</a:t>
                </a:r>
                <a:r>
                  <a:rPr lang="zh-CN" altLang="zh-CN" sz="2000" dirty="0"/>
                  <a:t>被称为</a:t>
                </a:r>
                <a:r>
                  <a:rPr lang="zh-CN" altLang="zh-CN" sz="2000" b="1" dirty="0">
                    <a:solidFill>
                      <a:srgbClr val="0070C0"/>
                    </a:solidFill>
                  </a:rPr>
                  <a:t>完全淹没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full swamping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zh-CN" altLang="zh-CN" sz="2000" dirty="0"/>
                  <a:t>。</a:t>
                </a:r>
                <a:r>
                  <a:rPr lang="zh-CN" altLang="en-US" sz="2000" dirty="0"/>
                  <a:t>使得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Sn</a:t>
                </a:r>
                <a:r>
                  <a:rPr lang="zh-CN" altLang="en-US" sz="2000" b="1" dirty="0">
                    <a:solidFill>
                      <a:srgbClr val="0070C0"/>
                    </a:solidFill>
                  </a:rPr>
                  <a:t>的方差降低</a:t>
                </a:r>
                <a:r>
                  <a:rPr lang="zh-CN" altLang="en-US" sz="2000" dirty="0"/>
                  <a:t>。</a:t>
                </a:r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8C7790E3-B9B7-F68F-CD13-27841E4A5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489" y="1981216"/>
                <a:ext cx="500063" cy="354590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39B60DF9-0C1B-A8BA-FF1F-642792382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8035" y="2028249"/>
                <a:ext cx="339797" cy="292013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75A81AA9-41A6-03D8-3197-35300C74A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41955" y="2060071"/>
                <a:ext cx="339797" cy="292013"/>
              </a:xfrm>
              <a:prstGeom prst="rect">
                <a:avLst/>
              </a:prstGeom>
            </p:spPr>
          </p:pic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67768DB-1600-6978-962A-19CC4B897F85}"/>
              </a:ext>
            </a:extLst>
          </p:cNvPr>
          <p:cNvGrpSpPr/>
          <p:nvPr/>
        </p:nvGrpSpPr>
        <p:grpSpPr>
          <a:xfrm>
            <a:off x="676157" y="3212272"/>
            <a:ext cx="10930611" cy="805683"/>
            <a:chOff x="918488" y="3433990"/>
            <a:chExt cx="10930611" cy="805683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8454A85-8BFE-B704-85BF-208868A6B50E}"/>
                </a:ext>
              </a:extLst>
            </p:cNvPr>
            <p:cNvSpPr txBox="1"/>
            <p:nvPr/>
          </p:nvSpPr>
          <p:spPr>
            <a:xfrm>
              <a:off x="918488" y="3531787"/>
              <a:ext cx="1093061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b="1" dirty="0">
                  <a:solidFill>
                    <a:srgbClr val="0070C0"/>
                  </a:solidFill>
                </a:rPr>
                <a:t>分块</a:t>
              </a:r>
              <a:r>
                <a:rPr lang="zh-CN" altLang="zh-CN" sz="2000" b="1" dirty="0">
                  <a:solidFill>
                    <a:srgbClr val="0070C0"/>
                  </a:solidFill>
                </a:rPr>
                <a:t>求和</a:t>
              </a:r>
              <a:r>
                <a:rPr lang="en-US" altLang="zh-CN" sz="2000" b="1" dirty="0">
                  <a:solidFill>
                    <a:srgbClr val="0070C0"/>
                  </a:solidFill>
                </a:rPr>
                <a:t>(chunk-based summation</a:t>
              </a:r>
              <a:r>
                <a:rPr lang="en-US" altLang="zh-CN" sz="2000" b="1" dirty="0"/>
                <a:t>)</a:t>
              </a:r>
              <a:r>
                <a:rPr lang="zh-CN" altLang="zh-CN" sz="2000" dirty="0"/>
                <a:t>减少了</a:t>
              </a:r>
              <a:r>
                <a:rPr lang="en-US" altLang="zh-CN" sz="2000" dirty="0"/>
                <a:t>    </a:t>
              </a:r>
              <a:r>
                <a:rPr lang="zh-CN" altLang="zh-CN" sz="2000" dirty="0"/>
                <a:t>与每个部分和</a:t>
              </a:r>
              <a:r>
                <a:rPr lang="en-US" altLang="zh-CN" sz="2000" dirty="0"/>
                <a:t>       </a:t>
              </a:r>
              <a:r>
                <a:rPr lang="zh-CN" altLang="zh-CN" sz="2000" dirty="0"/>
                <a:t>之间的数值差距，</a:t>
              </a:r>
              <a:r>
                <a:rPr lang="zh-CN" altLang="en-US" sz="2000" dirty="0"/>
                <a:t>从而</a:t>
              </a:r>
              <a:r>
                <a:rPr lang="zh-CN" altLang="zh-CN" sz="2000" dirty="0"/>
                <a:t>减轻了淹没</a:t>
              </a:r>
              <a:r>
                <a:rPr lang="zh-CN" altLang="en-US" sz="2000" dirty="0"/>
                <a:t>现象，获得</a:t>
              </a:r>
              <a:r>
                <a:rPr lang="zh-CN" altLang="en-US" sz="2000" dirty="0">
                  <a:solidFill>
                    <a:srgbClr val="0070C0"/>
                  </a:solidFill>
                </a:rPr>
                <a:t>更好的计算精度</a:t>
              </a:r>
              <a:r>
                <a:rPr lang="zh-CN" altLang="zh-CN" sz="2000" dirty="0"/>
                <a:t>。</a:t>
              </a:r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F31CF7FD-E48D-D2D3-9596-92BC8C26A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99324" y="3595737"/>
              <a:ext cx="384709" cy="318759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587CB490-8068-F1DF-7484-7DA5859CC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77424" y="3433990"/>
              <a:ext cx="371214" cy="563960"/>
            </a:xfrm>
            <a:prstGeom prst="rect">
              <a:avLst/>
            </a:prstGeom>
          </p:spPr>
        </p:pic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926EDF8C-BF46-79FC-B938-83E023310288}"/>
              </a:ext>
            </a:extLst>
          </p:cNvPr>
          <p:cNvSpPr txBox="1"/>
          <p:nvPr/>
        </p:nvSpPr>
        <p:spPr>
          <a:xfrm>
            <a:off x="676310" y="4091945"/>
            <a:ext cx="11015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dirty="0"/>
              <a:t>对于服从相同概率分布的独立随机变量，如正态分布，其</a:t>
            </a:r>
            <a:r>
              <a:rPr lang="zh-CN" altLang="zh-CN" sz="2000" dirty="0">
                <a:solidFill>
                  <a:srgbClr val="0070C0"/>
                </a:solidFill>
              </a:rPr>
              <a:t>实际</a:t>
            </a:r>
            <a:r>
              <a:rPr lang="zh-CN" altLang="en-US" sz="2000" dirty="0">
                <a:solidFill>
                  <a:srgbClr val="0070C0"/>
                </a:solidFill>
              </a:rPr>
              <a:t>累加</a:t>
            </a:r>
            <a:r>
              <a:rPr lang="zh-CN" altLang="zh-CN" sz="2000" dirty="0">
                <a:solidFill>
                  <a:srgbClr val="0070C0"/>
                </a:solidFill>
              </a:rPr>
              <a:t>和方差与理想和方差之比称为</a:t>
            </a:r>
            <a:r>
              <a:rPr lang="zh-CN" altLang="zh-CN" sz="2000" b="1" dirty="0">
                <a:solidFill>
                  <a:srgbClr val="0070C0"/>
                </a:solidFill>
              </a:rPr>
              <a:t>方差保留率</a:t>
            </a:r>
            <a:r>
              <a:rPr lang="en-US" altLang="zh-CN" sz="2000" dirty="0">
                <a:solidFill>
                  <a:srgbClr val="0070C0"/>
                </a:solidFill>
              </a:rPr>
              <a:t>(variance Retention Rate, VRR)[17]</a:t>
            </a:r>
            <a:r>
              <a:rPr lang="zh-CN" altLang="zh-CN" sz="2000" dirty="0"/>
              <a:t>，如式</a:t>
            </a:r>
            <a:r>
              <a:rPr lang="en-US" altLang="zh-CN" sz="2000" dirty="0"/>
              <a:t>1</a:t>
            </a:r>
            <a:r>
              <a:rPr lang="zh-CN" altLang="zh-CN" sz="2000" dirty="0"/>
              <a:t>所示。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714A6B8-DC4E-6F76-521A-7BDDF6FD29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75225" y="5807075"/>
            <a:ext cx="1403478" cy="331943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BA50377-B034-BDCA-C1CC-949EAA9C924A}"/>
              </a:ext>
            </a:extLst>
          </p:cNvPr>
          <p:cNvSpPr txBox="1"/>
          <p:nvPr/>
        </p:nvSpPr>
        <p:spPr>
          <a:xfrm>
            <a:off x="4280802" y="5772991"/>
            <a:ext cx="4108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且越接近</a:t>
            </a:r>
            <a:r>
              <a:rPr lang="en-US" altLang="zh-CN" sz="2000" dirty="0"/>
              <a:t>1</a:t>
            </a:r>
            <a:r>
              <a:rPr lang="zh-CN" altLang="en-US" sz="2000" dirty="0"/>
              <a:t>，实际计算结果越准确</a:t>
            </a:r>
            <a:r>
              <a:rPr lang="zh-CN" altLang="zh-CN" sz="2000" dirty="0"/>
              <a:t>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B0C3A8C-E579-6482-5159-C77BC7AB2DDB}"/>
              </a:ext>
            </a:extLst>
          </p:cNvPr>
          <p:cNvCxnSpPr>
            <a:cxnSpLocks/>
          </p:cNvCxnSpPr>
          <p:nvPr/>
        </p:nvCxnSpPr>
        <p:spPr>
          <a:xfrm flipV="1">
            <a:off x="604643" y="4004095"/>
            <a:ext cx="11159186" cy="5027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6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390C72-B806-762A-9295-A063209E7236}"/>
              </a:ext>
            </a:extLst>
          </p:cNvPr>
          <p:cNvSpPr txBox="1"/>
          <p:nvPr/>
        </p:nvSpPr>
        <p:spPr>
          <a:xfrm>
            <a:off x="409660" y="263194"/>
            <a:ext cx="11713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一、已完成：累加位宽缩放设计面向深度神经网络</a:t>
            </a:r>
            <a:r>
              <a:rPr lang="en-US" altLang="zh-CN" sz="2400" b="1" dirty="0"/>
              <a:t>(DNN)</a:t>
            </a:r>
            <a:r>
              <a:rPr lang="zh-CN" altLang="en-US" sz="2400" b="1" dirty="0"/>
              <a:t>应用的低精度浮点脉动阵列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3C3E98-6340-0200-4F5A-05FC0B410885}"/>
              </a:ext>
            </a:extLst>
          </p:cNvPr>
          <p:cNvSpPr txBox="1"/>
          <p:nvPr/>
        </p:nvSpPr>
        <p:spPr>
          <a:xfrm>
            <a:off x="550467" y="753957"/>
            <a:ext cx="4848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新的方差保持率</a:t>
            </a:r>
            <a:r>
              <a:rPr lang="en-US" altLang="zh-CN" sz="2000" b="1" dirty="0"/>
              <a:t>(VRR)</a:t>
            </a:r>
            <a:r>
              <a:rPr lang="zh-CN" altLang="en-US" sz="2000" b="1" dirty="0"/>
              <a:t>模型 </a:t>
            </a:r>
            <a:r>
              <a:rPr lang="zh-CN" altLang="en-US" sz="2000" b="1" dirty="0">
                <a:solidFill>
                  <a:srgbClr val="0070C0"/>
                </a:solidFill>
              </a:rPr>
              <a:t>推导</a:t>
            </a:r>
            <a:r>
              <a:rPr lang="en-US" altLang="zh-CN" sz="2000" b="1" dirty="0"/>
              <a:t>-</a:t>
            </a:r>
            <a:r>
              <a:rPr lang="en-US" altLang="zh-CN" sz="2000" b="1" dirty="0" err="1"/>
              <a:t>lzd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B643B8-05C2-9228-D42F-EBB93BE4F576}"/>
              </a:ext>
            </a:extLst>
          </p:cNvPr>
          <p:cNvSpPr txBox="1"/>
          <p:nvPr/>
        </p:nvSpPr>
        <p:spPr>
          <a:xfrm>
            <a:off x="655244" y="1175449"/>
            <a:ext cx="110795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设</a:t>
            </a:r>
            <a:r>
              <a:rPr lang="zh-CN" altLang="zh-CN" sz="2000" dirty="0"/>
              <a:t>加</a:t>
            </a:r>
            <a:r>
              <a:rPr lang="zh-CN" altLang="en-US" sz="2000" dirty="0"/>
              <a:t>法</a:t>
            </a:r>
            <a:r>
              <a:rPr lang="zh-CN" altLang="zh-CN" sz="2000" dirty="0"/>
              <a:t>链中总共有</a:t>
            </a:r>
            <a:r>
              <a:rPr lang="en-US" altLang="zh-CN" sz="2000" dirty="0"/>
              <a:t>n</a:t>
            </a:r>
            <a:r>
              <a:rPr lang="zh-CN" altLang="zh-CN" sz="2000" dirty="0"/>
              <a:t>个乘积项，表示为</a:t>
            </a:r>
            <a:r>
              <a:rPr lang="en-US" altLang="zh-CN" sz="2000" dirty="0"/>
              <a:t>                          </a:t>
            </a:r>
            <a:r>
              <a:rPr lang="zh-CN" altLang="zh-CN" sz="2000" dirty="0"/>
              <a:t>并且存在</a:t>
            </a:r>
            <a:r>
              <a:rPr lang="en-US" altLang="zh-CN" sz="2000" dirty="0"/>
              <a:t>n+1</a:t>
            </a:r>
            <a:r>
              <a:rPr lang="zh-CN" altLang="zh-CN" sz="2000" dirty="0"/>
              <a:t>个</a:t>
            </a:r>
            <a:r>
              <a:rPr lang="zh-CN" altLang="en-US" sz="2000" dirty="0"/>
              <a:t>求和，</a:t>
            </a:r>
            <a:r>
              <a:rPr lang="zh-CN" altLang="zh-CN" sz="2000" dirty="0"/>
              <a:t>表示为</a:t>
            </a:r>
            <a:r>
              <a:rPr lang="en-US" altLang="zh-CN" sz="2000" dirty="0"/>
              <a:t>                 </a:t>
            </a:r>
            <a:r>
              <a:rPr lang="zh-CN" altLang="zh-CN" sz="2000" dirty="0"/>
              <a:t>，其中</a:t>
            </a:r>
            <a:r>
              <a:rPr lang="en-US" altLang="zh-CN" sz="2000" dirty="0"/>
              <a:t>      </a:t>
            </a:r>
            <a:r>
              <a:rPr lang="zh-CN" altLang="zh-CN" sz="2000" dirty="0"/>
              <a:t>表示求和的初始值。</a:t>
            </a:r>
            <a:r>
              <a:rPr lang="en-US" altLang="zh-CN" sz="2000" dirty="0"/>
              <a:t>    </a:t>
            </a:r>
            <a:r>
              <a:rPr lang="zh-CN" altLang="zh-CN" sz="2000" dirty="0"/>
              <a:t>和</a:t>
            </a:r>
            <a:r>
              <a:rPr lang="en-US" altLang="zh-CN" sz="2000" dirty="0"/>
              <a:t>     </a:t>
            </a:r>
            <a:r>
              <a:rPr lang="zh-CN" altLang="zh-CN" sz="2000" dirty="0"/>
              <a:t>是</a:t>
            </a:r>
            <a:r>
              <a:rPr lang="zh-CN" altLang="zh-CN" sz="2000" b="1" dirty="0">
                <a:solidFill>
                  <a:srgbClr val="0070C0"/>
                </a:solidFill>
              </a:rPr>
              <a:t>独立的随机变量</a:t>
            </a:r>
            <a:r>
              <a:rPr lang="zh-CN" altLang="zh-CN" sz="2000" dirty="0"/>
              <a:t>。当低精度计算相对于</a:t>
            </a:r>
            <a:r>
              <a:rPr lang="en-US" altLang="zh-CN" sz="2000" dirty="0"/>
              <a:t>FP32</a:t>
            </a:r>
            <a:r>
              <a:rPr lang="zh-CN" altLang="zh-CN" sz="2000" dirty="0"/>
              <a:t>是无偏的时，的</a:t>
            </a:r>
            <a:r>
              <a:rPr lang="zh-CN" altLang="zh-CN" sz="2000" b="1" dirty="0">
                <a:solidFill>
                  <a:srgbClr val="0070C0"/>
                </a:solidFill>
              </a:rPr>
              <a:t>方差</a:t>
            </a:r>
            <a:r>
              <a:rPr lang="en-US" altLang="zh-CN" sz="2000" dirty="0"/>
              <a:t>                            </a:t>
            </a:r>
            <a:r>
              <a:rPr lang="zh-CN" altLang="zh-CN" sz="2000" dirty="0">
                <a:solidFill>
                  <a:srgbClr val="0070C0"/>
                </a:solidFill>
              </a:rPr>
              <a:t>。</a:t>
            </a: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</a:rPr>
              <a:t>的尾数位通常不小于</a:t>
            </a:r>
            <a:r>
              <a:rPr lang="en-US" altLang="zh-CN" sz="2000" dirty="0">
                <a:solidFill>
                  <a:srgbClr val="0070C0"/>
                </a:solidFill>
              </a:rPr>
              <a:t>     </a:t>
            </a:r>
            <a:r>
              <a:rPr lang="zh-CN" altLang="zh-CN" sz="2000" dirty="0">
                <a:solidFill>
                  <a:srgbClr val="0070C0"/>
                </a:solidFill>
              </a:rPr>
              <a:t>的尾数</a:t>
            </a:r>
            <a:r>
              <a:rPr lang="zh-CN" altLang="zh-CN" sz="2000" dirty="0"/>
              <a:t>，即</a:t>
            </a:r>
            <a:r>
              <a:rPr lang="en-US" altLang="zh-CN" sz="2000" dirty="0"/>
              <a:t>                  </a:t>
            </a:r>
            <a:r>
              <a:rPr lang="zh-CN" altLang="zh-CN" sz="2000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5CE4D6-7C6C-3763-B21B-1872783F1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01" b="15986"/>
          <a:stretch/>
        </p:blipFill>
        <p:spPr>
          <a:xfrm>
            <a:off x="4938842" y="1174403"/>
            <a:ext cx="1827523" cy="3169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65EAA1-31D3-BA42-9D38-78A06E499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992" y="1190148"/>
            <a:ext cx="1784827" cy="37113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5FAF0D5-174C-D182-3E9F-B8A3A235D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337" y="1571976"/>
            <a:ext cx="366713" cy="28018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D3FCCF8-18D8-CA5C-FDDD-6D1C0DAC5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201" y="1534288"/>
            <a:ext cx="306453" cy="28018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66951BF-6CA0-8FAF-2170-049025849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695" y="1553626"/>
            <a:ext cx="306453" cy="29944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11FF0BB-E15C-2465-8244-B877E10750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36196" y="1571975"/>
            <a:ext cx="401119" cy="28018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0585881-03EA-725B-4950-8696A75025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6222" y="1872903"/>
            <a:ext cx="1953737" cy="32043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B6FEC84-8F1F-F166-74B6-0DB8B4E93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6551" y="1883394"/>
            <a:ext cx="306453" cy="29944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E597981-354A-B9E6-1055-474287636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581" y="1822874"/>
            <a:ext cx="306453" cy="28018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A873FA5-F57D-5673-AA45-20AC7C94E7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4273" y="1831126"/>
            <a:ext cx="1211771" cy="271933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FBA98A67-7019-C353-9596-485E7777CEE6}"/>
              </a:ext>
            </a:extLst>
          </p:cNvPr>
          <p:cNvSpPr txBox="1"/>
          <p:nvPr/>
        </p:nvSpPr>
        <p:spPr>
          <a:xfrm>
            <a:off x="1197654" y="226003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对于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</a:t>
            </a:r>
            <a:r>
              <a:rPr lang="zh-CN" altLang="en-US" sz="2000" dirty="0"/>
              <a:t>，由于</a:t>
            </a:r>
            <a:r>
              <a:rPr lang="en-US" altLang="zh-CN" sz="2000" dirty="0"/>
              <a:t>s0=0</a:t>
            </a:r>
            <a:r>
              <a:rPr lang="zh-CN" altLang="en-US" sz="2000" dirty="0"/>
              <a:t>，当前操作不会导致完全淹没。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DF3CBCA-B8D3-5581-32FE-6285F885EEA8}"/>
              </a:ext>
            </a:extLst>
          </p:cNvPr>
          <p:cNvSpPr txBox="1"/>
          <p:nvPr/>
        </p:nvSpPr>
        <p:spPr>
          <a:xfrm>
            <a:off x="1197654" y="2624271"/>
            <a:ext cx="80796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在第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次加法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&gt;0)</a:t>
            </a:r>
            <a:r>
              <a:rPr lang="zh-CN" altLang="en-US" sz="2000" dirty="0"/>
              <a:t>中，如果</a:t>
            </a:r>
            <a:r>
              <a:rPr lang="en-US" altLang="zh-CN" sz="2000" dirty="0"/>
              <a:t>|pi|&gt;|si-1|</a:t>
            </a:r>
            <a:r>
              <a:rPr lang="zh-CN" altLang="en-US" sz="2000" dirty="0"/>
              <a:t>，则发生完全淹没的条件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57E0319-E2CE-408D-87B8-25BEC8717C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6551" y="2999433"/>
            <a:ext cx="6800016" cy="479028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FEB73DD7-FD0F-3933-AA56-73125A01786E}"/>
              </a:ext>
            </a:extLst>
          </p:cNvPr>
          <p:cNvSpPr txBox="1"/>
          <p:nvPr/>
        </p:nvSpPr>
        <p:spPr>
          <a:xfrm>
            <a:off x="614566" y="3507055"/>
            <a:ext cx="10940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dirty="0"/>
              <a:t>每次加法运算中获得的</a:t>
            </a:r>
            <a:r>
              <a:rPr lang="zh-CN" altLang="en-US" sz="2000" dirty="0"/>
              <a:t>累加</a:t>
            </a:r>
            <a:r>
              <a:rPr lang="zh-CN" altLang="zh-CN" sz="2000" dirty="0"/>
              <a:t>和的理想值符合</a:t>
            </a:r>
            <a:r>
              <a:rPr lang="en-US" altLang="zh-CN" sz="2000" dirty="0"/>
              <a:t>                            </a:t>
            </a:r>
            <a:r>
              <a:rPr lang="zh-CN" altLang="zh-CN" sz="2000" dirty="0"/>
              <a:t>的正态分布。</a:t>
            </a:r>
            <a:r>
              <a:rPr lang="en-US" altLang="zh-CN" sz="2000" dirty="0"/>
              <a:t>Ai</a:t>
            </a:r>
            <a:r>
              <a:rPr lang="zh-CN" altLang="zh-CN" sz="2000" dirty="0"/>
              <a:t>为第</a:t>
            </a:r>
            <a:r>
              <a:rPr lang="en-US" altLang="zh-CN" sz="2000" dirty="0" err="1"/>
              <a:t>i</a:t>
            </a:r>
            <a:r>
              <a:rPr lang="zh-CN" altLang="zh-CN" sz="2000" dirty="0"/>
              <a:t>次发生的完全淹没事件</a:t>
            </a:r>
            <a:r>
              <a:rPr lang="en-US" altLang="zh-CN" sz="2000" dirty="0"/>
              <a:t>,</a:t>
            </a:r>
            <a:r>
              <a:rPr lang="zh-CN" altLang="en-US" sz="2000" dirty="0"/>
              <a:t>则</a:t>
            </a:r>
            <a:r>
              <a:rPr lang="en-US" altLang="zh-CN" sz="2000" dirty="0"/>
              <a:t>Ai</a:t>
            </a:r>
            <a:r>
              <a:rPr lang="zh-CN" altLang="en-US" sz="2000" dirty="0"/>
              <a:t>发生</a:t>
            </a:r>
            <a:r>
              <a:rPr lang="zh-CN" altLang="zh-CN" sz="2000" dirty="0"/>
              <a:t>的概率为：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EAC870AB-3BB7-2BF7-2187-AAD2C0C818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53871" y="3564243"/>
            <a:ext cx="1838325" cy="37071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DD8A0E58-4F65-7423-53AA-7052043FBA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0452" y="4181199"/>
            <a:ext cx="7231959" cy="802378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319F6DE7-868F-4B02-FD39-73F4213B1D40}"/>
              </a:ext>
            </a:extLst>
          </p:cNvPr>
          <p:cNvSpPr txBox="1"/>
          <p:nvPr/>
        </p:nvSpPr>
        <p:spPr>
          <a:xfrm>
            <a:off x="695922" y="5237096"/>
            <a:ext cx="10858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dirty="0"/>
              <a:t>根据</a:t>
            </a:r>
            <a:r>
              <a:rPr lang="zh-CN" altLang="zh-CN" sz="2000" b="1" dirty="0">
                <a:solidFill>
                  <a:srgbClr val="0070C0"/>
                </a:solidFill>
              </a:rPr>
              <a:t>正态分布的概率密度函数</a:t>
            </a:r>
            <a:r>
              <a:rPr lang="zh-CN" altLang="zh-CN" sz="2000" dirty="0"/>
              <a:t>和</a:t>
            </a:r>
            <a:r>
              <a:rPr lang="zh-CN" altLang="zh-CN" sz="2000" b="1" dirty="0">
                <a:solidFill>
                  <a:srgbClr val="0070C0"/>
                </a:solidFill>
              </a:rPr>
              <a:t>联合分布的概念</a:t>
            </a:r>
            <a:r>
              <a:rPr lang="zh-CN" altLang="zh-CN" sz="2000" dirty="0"/>
              <a:t>，</a:t>
            </a:r>
            <a:r>
              <a:rPr lang="en-US" altLang="zh-CN" sz="2000" dirty="0"/>
              <a:t>    </a:t>
            </a:r>
            <a:r>
              <a:rPr lang="zh-CN" altLang="en-US" sz="2000" dirty="0"/>
              <a:t>与</a:t>
            </a:r>
            <a:r>
              <a:rPr lang="en-US" altLang="zh-CN" sz="2000" dirty="0"/>
              <a:t>          </a:t>
            </a:r>
            <a:r>
              <a:rPr lang="zh-CN" altLang="zh-CN" sz="2000" dirty="0"/>
              <a:t>的联合分布函数可以表示如下：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E0B1C07F-2271-9557-7009-377FEC890B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5021" y="5229821"/>
            <a:ext cx="422822" cy="347234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1B30929A-55B2-4756-E89B-2AFB526E1A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73393" y="5283124"/>
            <a:ext cx="690223" cy="308053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DF472D44-A5C1-756C-ABDB-8B9102E3A1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99175" y="5644481"/>
            <a:ext cx="5168117" cy="8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390C72-B806-762A-9295-A063209E7236}"/>
              </a:ext>
            </a:extLst>
          </p:cNvPr>
          <p:cNvSpPr txBox="1"/>
          <p:nvPr/>
        </p:nvSpPr>
        <p:spPr>
          <a:xfrm>
            <a:off x="409660" y="263194"/>
            <a:ext cx="11713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一、已完成：累加位宽缩放设计面向深度神经网络</a:t>
            </a:r>
            <a:r>
              <a:rPr lang="en-US" altLang="zh-CN" sz="2400" b="1" dirty="0"/>
              <a:t>(DNN)</a:t>
            </a:r>
            <a:r>
              <a:rPr lang="zh-CN" altLang="en-US" sz="2400" b="1" dirty="0"/>
              <a:t>应用的低精度浮点脉动阵列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3C3E98-6340-0200-4F5A-05FC0B410885}"/>
              </a:ext>
            </a:extLst>
          </p:cNvPr>
          <p:cNvSpPr txBox="1"/>
          <p:nvPr/>
        </p:nvSpPr>
        <p:spPr>
          <a:xfrm>
            <a:off x="550467" y="753957"/>
            <a:ext cx="4848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新的方差保持率</a:t>
            </a:r>
            <a:r>
              <a:rPr lang="en-US" altLang="zh-CN" sz="2000" b="1" dirty="0"/>
              <a:t>(VRR)</a:t>
            </a:r>
            <a:r>
              <a:rPr lang="zh-CN" altLang="en-US" sz="2000" b="1" dirty="0"/>
              <a:t>模型 推导</a:t>
            </a:r>
            <a:r>
              <a:rPr lang="en-US" altLang="zh-CN" sz="2000" b="1" dirty="0"/>
              <a:t>-</a:t>
            </a:r>
            <a:r>
              <a:rPr lang="en-US" altLang="zh-CN" sz="2000" b="1" dirty="0" err="1"/>
              <a:t>lzd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B643B8-05C2-9228-D42F-EBB93BE4F576}"/>
              </a:ext>
            </a:extLst>
          </p:cNvPr>
          <p:cNvSpPr txBox="1"/>
          <p:nvPr/>
        </p:nvSpPr>
        <p:spPr>
          <a:xfrm>
            <a:off x="655245" y="2169678"/>
            <a:ext cx="2671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对方程</a:t>
            </a:r>
            <a:r>
              <a:rPr lang="en-US" altLang="zh-CN" sz="2000" dirty="0"/>
              <a:t>4</a:t>
            </a:r>
            <a:r>
              <a:rPr lang="zh-CN" altLang="en-US" sz="2000" dirty="0"/>
              <a:t>可以改写如下：</a:t>
            </a:r>
            <a:endParaRPr lang="zh-CN" altLang="zh-CN" sz="2000" dirty="0"/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F7D917A4-8762-6DAE-95F4-7A8568BCD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60" y="2569788"/>
            <a:ext cx="5125528" cy="2364329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F5AD22A9-CCD8-F372-431C-03D95F95DDF5}"/>
              </a:ext>
            </a:extLst>
          </p:cNvPr>
          <p:cNvSpPr txBox="1"/>
          <p:nvPr/>
        </p:nvSpPr>
        <p:spPr>
          <a:xfrm>
            <a:off x="5347806" y="2059973"/>
            <a:ext cx="64599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如果</a:t>
            </a:r>
            <a:r>
              <a:rPr lang="en-US" altLang="zh-CN" sz="2000" b="1" dirty="0"/>
              <a:t>|pi|≤|si−1|</a:t>
            </a:r>
            <a:r>
              <a:rPr lang="zh-CN" altLang="en-US" sz="2000" b="1" dirty="0"/>
              <a:t>，可</a:t>
            </a:r>
            <a:r>
              <a:rPr lang="zh-CN" altLang="en-US" sz="2000" b="1" dirty="0">
                <a:solidFill>
                  <a:srgbClr val="0070C0"/>
                </a:solidFill>
              </a:rPr>
              <a:t>类似地获得发生完全淹没的概率</a:t>
            </a:r>
            <a:r>
              <a:rPr lang="zh-CN" altLang="en-US" sz="2000" b="1" dirty="0"/>
              <a:t>：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1CD8E585-5375-1E3D-8AA3-183AF4A08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688" y="2506288"/>
            <a:ext cx="5168220" cy="2379705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B4EDC542-C90D-240F-DBE7-83D25231AEDD}"/>
              </a:ext>
            </a:extLst>
          </p:cNvPr>
          <p:cNvSpPr txBox="1"/>
          <p:nvPr/>
        </p:nvSpPr>
        <p:spPr>
          <a:xfrm>
            <a:off x="577042" y="5144354"/>
            <a:ext cx="111219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在事件</a:t>
            </a:r>
            <a:r>
              <a:rPr lang="en-US" altLang="zh-CN" sz="2000" dirty="0"/>
              <a:t>Ai</a:t>
            </a:r>
            <a:r>
              <a:rPr lang="zh-CN" altLang="en-US" sz="2000" dirty="0"/>
              <a:t>发生之后，事件</a:t>
            </a:r>
            <a:r>
              <a:rPr lang="en-US" altLang="zh-CN" sz="2000" dirty="0"/>
              <a:t>Ai+1</a:t>
            </a:r>
            <a:r>
              <a:rPr lang="zh-CN" altLang="en-US" sz="2000" dirty="0"/>
              <a:t>发生的概率是                                 。为了简化模型，可以假设</a:t>
            </a:r>
            <a:r>
              <a:rPr lang="en-US" altLang="zh-CN" sz="2000" dirty="0"/>
              <a:t>Ak</a:t>
            </a:r>
            <a:r>
              <a:rPr lang="zh-CN" altLang="en-US" sz="2000" dirty="0"/>
              <a:t>（</a:t>
            </a:r>
            <a:r>
              <a:rPr lang="en-US" altLang="zh-CN" sz="2000" dirty="0"/>
              <a:t>k&gt;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）发生的概率与</a:t>
            </a:r>
            <a:r>
              <a:rPr lang="en-US" altLang="zh-CN" sz="2000" dirty="0"/>
              <a:t>Ai</a:t>
            </a:r>
            <a:r>
              <a:rPr lang="zh-CN" altLang="en-US" sz="2000" dirty="0"/>
              <a:t>是否发生无关。</a:t>
            </a:r>
            <a:r>
              <a:rPr lang="en-US" altLang="zh-CN" sz="2000" dirty="0"/>
              <a:t>Ai</a:t>
            </a:r>
            <a:r>
              <a:rPr lang="zh-CN" altLang="en-US" sz="2000" dirty="0"/>
              <a:t>发生后，假设有</a:t>
            </a:r>
            <a:r>
              <a:rPr lang="en-US" altLang="zh-CN" sz="2000" dirty="0"/>
              <a:t>X</a:t>
            </a:r>
            <a:r>
              <a:rPr lang="zh-CN" altLang="en-US" sz="2000" dirty="0"/>
              <a:t>次完全淹没。基于</a:t>
            </a:r>
            <a:r>
              <a:rPr lang="zh-CN" altLang="en-US" sz="2000" b="1" dirty="0">
                <a:solidFill>
                  <a:srgbClr val="0070C0"/>
                </a:solidFill>
              </a:rPr>
              <a:t>二项式分布理论</a:t>
            </a:r>
            <a:r>
              <a:rPr lang="zh-CN" altLang="en-US" sz="2000" dirty="0"/>
              <a:t>，</a:t>
            </a:r>
            <a:r>
              <a:rPr lang="en-US" altLang="zh-CN" sz="2000" dirty="0"/>
              <a:t>X</a:t>
            </a:r>
            <a:r>
              <a:rPr lang="zh-CN" altLang="en-US" sz="2000" dirty="0"/>
              <a:t>的发生概率如下所示：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D15CD453-EE1E-D3C5-F272-9B2D6B532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188" y="5073187"/>
            <a:ext cx="2247900" cy="392088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611BE51C-7D36-7BFB-5084-E711EB642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619" y="6111872"/>
            <a:ext cx="7292523" cy="5167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B08AC26-2900-3731-1A17-0F8CC4B58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659" y="1194859"/>
            <a:ext cx="6803760" cy="8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390C72-B806-762A-9295-A063209E7236}"/>
              </a:ext>
            </a:extLst>
          </p:cNvPr>
          <p:cNvSpPr txBox="1"/>
          <p:nvPr/>
        </p:nvSpPr>
        <p:spPr>
          <a:xfrm>
            <a:off x="409660" y="263194"/>
            <a:ext cx="11713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一、已完成：累加位宽缩放设计面向深度神经网络</a:t>
            </a:r>
            <a:r>
              <a:rPr lang="en-US" altLang="zh-CN" sz="2400" b="1" dirty="0"/>
              <a:t>(DNN)</a:t>
            </a:r>
            <a:r>
              <a:rPr lang="zh-CN" altLang="en-US" sz="2400" b="1" dirty="0"/>
              <a:t>应用的低精度浮点脉动阵列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3C3E98-6340-0200-4F5A-05FC0B410885}"/>
              </a:ext>
            </a:extLst>
          </p:cNvPr>
          <p:cNvSpPr txBox="1"/>
          <p:nvPr/>
        </p:nvSpPr>
        <p:spPr>
          <a:xfrm>
            <a:off x="550467" y="753957"/>
            <a:ext cx="4848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新的方差保持率</a:t>
            </a:r>
            <a:r>
              <a:rPr lang="en-US" altLang="zh-CN" sz="2000" b="1" dirty="0"/>
              <a:t>(VRR)</a:t>
            </a:r>
            <a:r>
              <a:rPr lang="zh-CN" altLang="en-US" sz="2000" b="1" dirty="0"/>
              <a:t>模型 推导</a:t>
            </a:r>
            <a:r>
              <a:rPr lang="en-US" altLang="zh-CN" sz="2000" b="1" dirty="0"/>
              <a:t>-</a:t>
            </a:r>
            <a:r>
              <a:rPr lang="en-US" altLang="zh-CN" sz="2000" b="1" dirty="0" err="1"/>
              <a:t>lzd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35D7F1C-AD66-4D77-CF6D-B6082BDEC83F}"/>
              </a:ext>
            </a:extLst>
          </p:cNvPr>
          <p:cNvSpPr txBox="1"/>
          <p:nvPr/>
        </p:nvSpPr>
        <p:spPr>
          <a:xfrm>
            <a:off x="731445" y="1234493"/>
            <a:ext cx="8318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为简化计算，假设                                       是</a:t>
            </a:r>
            <a:r>
              <a:rPr lang="en-US" altLang="zh-CN" sz="2000" dirty="0"/>
              <a:t>Xi</a:t>
            </a:r>
            <a:r>
              <a:rPr lang="zh-CN" altLang="en-US" sz="2000" dirty="0"/>
              <a:t>在第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次期望。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0070C0"/>
                </a:solidFill>
              </a:rPr>
              <a:t>完全淹没对</a:t>
            </a:r>
            <a:r>
              <a:rPr lang="en-US" altLang="zh-CN" sz="2000" b="1" dirty="0" err="1">
                <a:solidFill>
                  <a:srgbClr val="0070C0"/>
                </a:solidFill>
              </a:rPr>
              <a:t>sn</a:t>
            </a:r>
            <a:r>
              <a:rPr lang="zh-CN" altLang="en-US" sz="2000" b="1" dirty="0">
                <a:solidFill>
                  <a:srgbClr val="0070C0"/>
                </a:solidFill>
              </a:rPr>
              <a:t>的方差的影响有</a:t>
            </a:r>
            <a:r>
              <a:rPr lang="zh-CN" altLang="en-US" sz="2000" dirty="0"/>
              <a:t>：（</a:t>
            </a:r>
            <a:r>
              <a:rPr lang="en-US" altLang="zh-CN" sz="2000" dirty="0"/>
              <a:t>n′</a:t>
            </a:r>
            <a:r>
              <a:rPr lang="zh-CN" altLang="en-US" sz="2000" dirty="0"/>
              <a:t>是没有淹没的累积和的数量）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D8164996-7EB8-E0C4-4529-87E7D527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713" y="1237999"/>
            <a:ext cx="2617788" cy="290107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55A550D1-FA78-BFC2-83B3-36F07F5E9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973" y="1977701"/>
            <a:ext cx="5456083" cy="11242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8D0752-A135-280D-3BA1-17EE2B5EA4AA}"/>
              </a:ext>
            </a:extLst>
          </p:cNvPr>
          <p:cNvSpPr txBox="1"/>
          <p:nvPr/>
        </p:nvSpPr>
        <p:spPr>
          <a:xfrm>
            <a:off x="731445" y="3063275"/>
            <a:ext cx="208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b="1" dirty="0">
                <a:solidFill>
                  <a:srgbClr val="0070C0"/>
                </a:solidFill>
              </a:rPr>
              <a:t>VRR</a:t>
            </a:r>
            <a:r>
              <a:rPr lang="zh-CN" altLang="en-US" dirty="0"/>
              <a:t>是：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36947E-FCBF-9E94-02FC-C561D8E3D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594" y="3203502"/>
            <a:ext cx="5173897" cy="11051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E5EA5C-28B7-8B81-2788-BA504C6C0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973" y="4686248"/>
            <a:ext cx="6550259" cy="93375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2E0D246-5B18-97D6-FA45-EA4695108BBE}"/>
              </a:ext>
            </a:extLst>
          </p:cNvPr>
          <p:cNvSpPr txBox="1"/>
          <p:nvPr/>
        </p:nvSpPr>
        <p:spPr>
          <a:xfrm>
            <a:off x="615950" y="4285612"/>
            <a:ext cx="353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基于块的累积的</a:t>
            </a:r>
            <a:r>
              <a:rPr lang="en-US" altLang="zh-CN" sz="2000" b="1" dirty="0">
                <a:solidFill>
                  <a:srgbClr val="0070C0"/>
                </a:solidFill>
              </a:rPr>
              <a:t>VRR</a:t>
            </a:r>
            <a:r>
              <a:rPr lang="zh-CN" altLang="en-US" sz="2000" b="1" dirty="0">
                <a:solidFill>
                  <a:srgbClr val="0070C0"/>
                </a:solidFill>
              </a:rPr>
              <a:t>公式：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E44493-CF89-7E11-5BBA-808983A9DC19}"/>
              </a:ext>
            </a:extLst>
          </p:cNvPr>
          <p:cNvSpPr txBox="1"/>
          <p:nvPr/>
        </p:nvSpPr>
        <p:spPr>
          <a:xfrm>
            <a:off x="535896" y="5623706"/>
            <a:ext cx="11325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n1</a:t>
            </a:r>
            <a:r>
              <a:rPr lang="zh-CN" altLang="en-US" sz="1800" dirty="0"/>
              <a:t>是块的大小，</a:t>
            </a:r>
            <a:r>
              <a:rPr lang="en-US" altLang="zh-CN" sz="1800" dirty="0"/>
              <a:t>n2</a:t>
            </a:r>
            <a:r>
              <a:rPr lang="zh-CN" altLang="en-US" sz="1800" dirty="0"/>
              <a:t>是块的数量。（</a:t>
            </a:r>
            <a:r>
              <a:rPr lang="en-US" altLang="zh-CN" sz="1800" dirty="0"/>
              <a:t>eacc1</a:t>
            </a:r>
            <a:r>
              <a:rPr lang="zh-CN" altLang="en-US" sz="1800" dirty="0"/>
              <a:t>，</a:t>
            </a:r>
            <a:r>
              <a:rPr lang="en-US" altLang="zh-CN" sz="1800" dirty="0"/>
              <a:t>macc1</a:t>
            </a:r>
            <a:r>
              <a:rPr lang="zh-CN" altLang="en-US" sz="1800" dirty="0"/>
              <a:t>）和（</a:t>
            </a:r>
            <a:r>
              <a:rPr lang="en-US" altLang="zh-CN" sz="1800" dirty="0"/>
              <a:t>eacc2</a:t>
            </a:r>
            <a:r>
              <a:rPr lang="zh-CN" altLang="en-US" sz="1800" dirty="0"/>
              <a:t>，</a:t>
            </a:r>
            <a:r>
              <a:rPr lang="en-US" altLang="zh-CN" sz="1800" dirty="0"/>
              <a:t>macc2</a:t>
            </a:r>
            <a:r>
              <a:rPr lang="zh-CN" altLang="en-US" sz="1800" dirty="0"/>
              <a:t>）分别表示使用</a:t>
            </a:r>
            <a:r>
              <a:rPr lang="en-US" altLang="zh-CN" sz="1800" dirty="0">
                <a:solidFill>
                  <a:srgbClr val="0070C0"/>
                </a:solidFill>
              </a:rPr>
              <a:t>intra-chunk</a:t>
            </a:r>
            <a:r>
              <a:rPr lang="zh-CN" altLang="en-US" sz="1800" dirty="0"/>
              <a:t>和</a:t>
            </a:r>
            <a:r>
              <a:rPr lang="en-US" altLang="zh-CN" sz="1800" dirty="0">
                <a:solidFill>
                  <a:srgbClr val="0070C0"/>
                </a:solidFill>
              </a:rPr>
              <a:t>intel-chunk</a:t>
            </a:r>
            <a:r>
              <a:rPr lang="zh-CN" altLang="en-US" sz="1800" dirty="0"/>
              <a:t>的浮点格式的指数宽度和尾数宽度。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54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390C72-B806-762A-9295-A063209E7236}"/>
              </a:ext>
            </a:extLst>
          </p:cNvPr>
          <p:cNvSpPr txBox="1"/>
          <p:nvPr/>
        </p:nvSpPr>
        <p:spPr>
          <a:xfrm>
            <a:off x="409660" y="263194"/>
            <a:ext cx="11713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一、已完成：累加位宽缩放设计面向深度神经网络</a:t>
            </a:r>
            <a:r>
              <a:rPr lang="en-US" altLang="zh-CN" sz="2400" b="1" dirty="0"/>
              <a:t>(DNN)</a:t>
            </a:r>
            <a:r>
              <a:rPr lang="zh-CN" altLang="en-US" sz="2400" b="1" dirty="0"/>
              <a:t>应用的低精度浮点脉动阵列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3C3E98-6340-0200-4F5A-05FC0B410885}"/>
              </a:ext>
            </a:extLst>
          </p:cNvPr>
          <p:cNvSpPr txBox="1"/>
          <p:nvPr/>
        </p:nvSpPr>
        <p:spPr>
          <a:xfrm>
            <a:off x="550467" y="753957"/>
            <a:ext cx="4848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新的方差保持率</a:t>
            </a:r>
            <a:r>
              <a:rPr lang="en-US" altLang="zh-CN" sz="2000" b="1" dirty="0"/>
              <a:t>(VRR)</a:t>
            </a:r>
            <a:r>
              <a:rPr lang="zh-CN" altLang="en-US" sz="2000" b="1" dirty="0"/>
              <a:t>模型 推导</a:t>
            </a:r>
            <a:r>
              <a:rPr lang="en-US" altLang="zh-CN" sz="2000" b="1" dirty="0"/>
              <a:t>-</a:t>
            </a:r>
            <a:r>
              <a:rPr lang="en-US" altLang="zh-CN" sz="2000" b="1" dirty="0" err="1"/>
              <a:t>lzd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8B9ACF-273C-E2EC-ABAD-4B8D5B1B75EF}"/>
              </a:ext>
            </a:extLst>
          </p:cNvPr>
          <p:cNvSpPr txBox="1"/>
          <p:nvPr/>
        </p:nvSpPr>
        <p:spPr>
          <a:xfrm>
            <a:off x="879560" y="1087813"/>
            <a:ext cx="10151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dirty="0"/>
              <a:t>使用</a:t>
            </a:r>
            <a:r>
              <a:rPr lang="zh-CN" altLang="zh-CN" sz="2000" b="1" dirty="0">
                <a:solidFill>
                  <a:srgbClr val="0070C0"/>
                </a:solidFill>
              </a:rPr>
              <a:t>经验公式</a:t>
            </a:r>
            <a:r>
              <a:rPr lang="en-US" altLang="zh-CN" sz="2000" dirty="0"/>
              <a:t>                                    </a:t>
            </a:r>
            <a:r>
              <a:rPr lang="zh-CN" altLang="zh-CN" sz="2000" dirty="0"/>
              <a:t>来敏感方差损失随累积长度</a:t>
            </a:r>
            <a:r>
              <a:rPr lang="en-US" altLang="zh-CN" sz="2000" dirty="0"/>
              <a:t>n</a:t>
            </a:r>
            <a:r>
              <a:rPr lang="zh-CN" altLang="zh-CN" sz="2000" dirty="0"/>
              <a:t>的变化。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5687FB-CA08-0775-87DE-EC7BC6F5E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82" y="1136653"/>
            <a:ext cx="2480968" cy="3294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0C05A3-BF9F-7D65-6196-5EFCCA8AA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6995"/>
            <a:ext cx="4381769" cy="32697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32DC4CE-3798-4808-335B-A2CD8459A491}"/>
              </a:ext>
            </a:extLst>
          </p:cNvPr>
          <p:cNvSpPr txBox="1"/>
          <p:nvPr/>
        </p:nvSpPr>
        <p:spPr>
          <a:xfrm>
            <a:off x="4245653" y="1944335"/>
            <a:ext cx="7666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1</a:t>
            </a:r>
            <a:r>
              <a:rPr lang="zh-CN" altLang="en-US" sz="2000" dirty="0"/>
              <a:t>：块大小为</a:t>
            </a:r>
            <a:r>
              <a:rPr lang="en-US" altLang="zh-CN" sz="2000" dirty="0"/>
              <a:t>16</a:t>
            </a:r>
            <a:r>
              <a:rPr lang="zh-CN" altLang="en-US" sz="2000" dirty="0"/>
              <a:t>的常用浮点格式在累积过程中的方差损失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Vn</a:t>
            </a:r>
            <a:r>
              <a:rPr lang="en-US" altLang="zh-CN" sz="2000" dirty="0"/>
              <a:t>)</a:t>
            </a:r>
            <a:r>
              <a:rPr lang="zh-CN" altLang="en-US" sz="2000" dirty="0"/>
              <a:t>变化。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D69F28-ABB8-8AA5-17C6-D2E59C030B96}"/>
              </a:ext>
            </a:extLst>
          </p:cNvPr>
          <p:cNvSpPr txBox="1"/>
          <p:nvPr/>
        </p:nvSpPr>
        <p:spPr>
          <a:xfrm>
            <a:off x="4245653" y="2552699"/>
            <a:ext cx="7736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随着累积长度</a:t>
            </a:r>
            <a:r>
              <a:rPr lang="en-US" altLang="zh-CN" sz="2000" dirty="0"/>
              <a:t>n</a:t>
            </a:r>
            <a:r>
              <a:rPr lang="zh-CN" altLang="en-US" sz="2000" dirty="0"/>
              <a:t>的增加，</a:t>
            </a:r>
            <a:r>
              <a:rPr lang="en-US" altLang="zh-CN" sz="2000" dirty="0"/>
              <a:t>V(n)</a:t>
            </a:r>
            <a:r>
              <a:rPr lang="zh-CN" altLang="en-US" sz="2000" dirty="0"/>
              <a:t>增加。</a:t>
            </a:r>
            <a:r>
              <a:rPr lang="zh-CN" altLang="en-US" sz="2000" dirty="0">
                <a:solidFill>
                  <a:srgbClr val="0070C0"/>
                </a:solidFill>
              </a:rPr>
              <a:t>在</a:t>
            </a:r>
            <a:r>
              <a:rPr lang="en-US" altLang="zh-CN" sz="2000" dirty="0">
                <a:solidFill>
                  <a:srgbClr val="0070C0"/>
                </a:solidFill>
              </a:rPr>
              <a:t>n</a:t>
            </a:r>
            <a:r>
              <a:rPr lang="zh-CN" altLang="en-US" sz="2000" dirty="0">
                <a:solidFill>
                  <a:srgbClr val="0070C0"/>
                </a:solidFill>
              </a:rPr>
              <a:t>达到阈值后，</a:t>
            </a:r>
            <a:r>
              <a:rPr lang="en-US" altLang="zh-CN" sz="2000" dirty="0">
                <a:solidFill>
                  <a:srgbClr val="0070C0"/>
                </a:solidFill>
              </a:rPr>
              <a:t>V(n)</a:t>
            </a:r>
            <a:r>
              <a:rPr lang="zh-CN" altLang="en-US" sz="2000" dirty="0">
                <a:solidFill>
                  <a:srgbClr val="0070C0"/>
                </a:solidFill>
              </a:rPr>
              <a:t>迅速增加表明显著的方差损失。这些阈值因不同的浮点格式而异</a:t>
            </a:r>
            <a:r>
              <a:rPr lang="zh-CN" altLang="en-US" sz="2000" dirty="0"/>
              <a:t>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B34B093-D8D2-9E12-9654-8ED51CE0D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88" y="4777652"/>
            <a:ext cx="11946424" cy="17539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7D3DED2-2276-B51C-BB63-7C1DDB0D5155}"/>
              </a:ext>
            </a:extLst>
          </p:cNvPr>
          <p:cNvSpPr txBox="1"/>
          <p:nvPr/>
        </p:nvSpPr>
        <p:spPr>
          <a:xfrm>
            <a:off x="4245653" y="3457984"/>
            <a:ext cx="7823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使用本文的</a:t>
            </a:r>
            <a:r>
              <a:rPr lang="en-US" altLang="zh-CN" sz="2000" b="1" dirty="0">
                <a:solidFill>
                  <a:srgbClr val="0070C0"/>
                </a:solidFill>
              </a:rPr>
              <a:t>VRR</a:t>
            </a:r>
            <a:r>
              <a:rPr lang="zh-CN" altLang="en-US" sz="2000" b="1" dirty="0">
                <a:solidFill>
                  <a:srgbClr val="0070C0"/>
                </a:solidFill>
              </a:rPr>
              <a:t>公式（等式</a:t>
            </a:r>
            <a:r>
              <a:rPr lang="en-US" altLang="zh-CN" sz="2000" b="1" dirty="0">
                <a:solidFill>
                  <a:srgbClr val="0070C0"/>
                </a:solidFill>
              </a:rPr>
              <a:t>11</a:t>
            </a:r>
            <a:r>
              <a:rPr lang="zh-CN" altLang="en-US" sz="2000" b="1" dirty="0">
                <a:solidFill>
                  <a:srgbClr val="0070C0"/>
                </a:solidFill>
              </a:rPr>
              <a:t>）和</a:t>
            </a:r>
            <a:r>
              <a:rPr lang="en-US" altLang="zh-CN" sz="2000" b="1" dirty="0">
                <a:solidFill>
                  <a:srgbClr val="0070C0"/>
                </a:solidFill>
              </a:rPr>
              <a:t>[17]</a:t>
            </a:r>
            <a:r>
              <a:rPr lang="zh-CN" altLang="en-US" sz="2000" dirty="0"/>
              <a:t>的，预测神经网络的不同层浮点格式的最小尾数位宽。</a:t>
            </a:r>
            <a:r>
              <a:rPr lang="zh-CN" altLang="en-US" sz="2000" b="1" dirty="0">
                <a:solidFill>
                  <a:srgbClr val="0070C0"/>
                </a:solidFill>
              </a:rPr>
              <a:t>我们的模型预测位宽更少，更精确。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C8677A-D13F-2BA9-DCFA-2534BF1448EA}"/>
              </a:ext>
            </a:extLst>
          </p:cNvPr>
          <p:cNvSpPr/>
          <p:nvPr/>
        </p:nvSpPr>
        <p:spPr>
          <a:xfrm>
            <a:off x="409660" y="6186472"/>
            <a:ext cx="11445790" cy="2079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8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390C72-B806-762A-9295-A063209E7236}"/>
              </a:ext>
            </a:extLst>
          </p:cNvPr>
          <p:cNvSpPr txBox="1"/>
          <p:nvPr/>
        </p:nvSpPr>
        <p:spPr>
          <a:xfrm>
            <a:off x="409660" y="263194"/>
            <a:ext cx="11713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一、已完成：累加位宽缩放设计面向深度神经网络</a:t>
            </a:r>
            <a:r>
              <a:rPr lang="en-US" altLang="zh-CN" sz="2400" b="1" dirty="0"/>
              <a:t>(DNN)</a:t>
            </a:r>
            <a:r>
              <a:rPr lang="zh-CN" altLang="en-US" sz="2400" b="1" dirty="0"/>
              <a:t>应用的低精度浮点脉动阵列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3C3E98-6340-0200-4F5A-05FC0B410885}"/>
              </a:ext>
            </a:extLst>
          </p:cNvPr>
          <p:cNvSpPr txBox="1"/>
          <p:nvPr/>
        </p:nvSpPr>
        <p:spPr>
          <a:xfrm>
            <a:off x="550467" y="753957"/>
            <a:ext cx="11079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一种支持不同低精度格式的</a:t>
            </a:r>
            <a:r>
              <a:rPr lang="zh-CN" altLang="en-US" sz="2000" b="1" dirty="0">
                <a:solidFill>
                  <a:srgbClr val="0070C0"/>
                </a:solidFill>
              </a:rPr>
              <a:t>参数化脉动阵列加速器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A2D804-C9B9-EA63-4902-8E1DAB94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102"/>
            <a:ext cx="6662057" cy="45609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1B2F1CA-BC96-06E5-759E-BD94E3D35875}"/>
              </a:ext>
            </a:extLst>
          </p:cNvPr>
          <p:cNvSpPr txBox="1"/>
          <p:nvPr/>
        </p:nvSpPr>
        <p:spPr>
          <a:xfrm>
            <a:off x="6887927" y="2793332"/>
            <a:ext cx="523557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2</a:t>
            </a:r>
            <a:r>
              <a:rPr lang="zh-CN" altLang="en-US" sz="2000" dirty="0"/>
              <a:t>：参数化低精度脉动阵列（</a:t>
            </a:r>
            <a:r>
              <a:rPr lang="en-US" altLang="zh-CN" sz="2000" b="1" dirty="0">
                <a:solidFill>
                  <a:srgbClr val="0070C0"/>
                </a:solidFill>
              </a:rPr>
              <a:t>LP-SA</a:t>
            </a:r>
            <a:r>
              <a:rPr lang="zh-CN" altLang="en-US" sz="2000" dirty="0"/>
              <a:t>）加速器的结构。它对所有数据路径采用参数化设计方法，有</a:t>
            </a:r>
            <a:r>
              <a:rPr lang="zh-CN" altLang="en-US" sz="2000" b="1" dirty="0">
                <a:solidFill>
                  <a:srgbClr val="0070C0"/>
                </a:solidFill>
              </a:rPr>
              <a:t>三个参数</a:t>
            </a:r>
            <a:r>
              <a:rPr lang="en-US" altLang="zh-CN" sz="2000" b="1" dirty="0">
                <a:solidFill>
                  <a:srgbClr val="0070C0"/>
                </a:solidFill>
              </a:rPr>
              <a:t>⟨n</a:t>
            </a:r>
            <a:r>
              <a:rPr lang="zh-CN" altLang="en-US" sz="2000" b="1" dirty="0">
                <a:solidFill>
                  <a:srgbClr val="0070C0"/>
                </a:solidFill>
              </a:rPr>
              <a:t>，</a:t>
            </a:r>
            <a:r>
              <a:rPr lang="en-US" altLang="zh-CN" sz="2000" b="1" dirty="0">
                <a:solidFill>
                  <a:srgbClr val="0070C0"/>
                </a:solidFill>
              </a:rPr>
              <a:t>α</a:t>
            </a:r>
            <a:r>
              <a:rPr lang="zh-CN" altLang="en-US" sz="2000" b="1" dirty="0">
                <a:solidFill>
                  <a:srgbClr val="0070C0"/>
                </a:solidFill>
              </a:rPr>
              <a:t>，</a:t>
            </a:r>
            <a:r>
              <a:rPr lang="en-US" altLang="zh-CN" sz="2000" b="1" dirty="0">
                <a:solidFill>
                  <a:srgbClr val="0070C0"/>
                </a:solidFill>
              </a:rPr>
              <a:t>β⟩</a:t>
            </a:r>
            <a:r>
              <a:rPr lang="zh-CN" altLang="en-US" sz="2000" dirty="0"/>
              <a:t>，可以适应各种浮点格式。</a:t>
            </a:r>
            <a:r>
              <a:rPr lang="en-US" altLang="zh-CN" sz="2000" dirty="0"/>
              <a:t>FM</a:t>
            </a:r>
            <a:r>
              <a:rPr lang="zh-CN" altLang="en-US" sz="2000" dirty="0"/>
              <a:t>：浮点乘法器，</a:t>
            </a:r>
            <a:r>
              <a:rPr lang="en-US" altLang="zh-CN" sz="2000" dirty="0"/>
              <a:t>FMA</a:t>
            </a:r>
            <a:r>
              <a:rPr lang="zh-CN" altLang="en-US" sz="2000" dirty="0"/>
              <a:t>：浮点多加法器，</a:t>
            </a:r>
            <a:r>
              <a:rPr lang="en-US" altLang="zh-CN" sz="2000" dirty="0"/>
              <a:t>FA</a:t>
            </a:r>
            <a:r>
              <a:rPr lang="zh-CN" altLang="en-US" sz="2000" dirty="0"/>
              <a:t>：浮点加法器，</a:t>
            </a:r>
            <a:r>
              <a:rPr lang="en-US" altLang="zh-CN" sz="2000" dirty="0"/>
              <a:t>ACC</a:t>
            </a:r>
            <a:r>
              <a:rPr lang="zh-CN" altLang="en-US" sz="2000" dirty="0"/>
              <a:t>：累加器。</a:t>
            </a:r>
          </a:p>
        </p:txBody>
      </p:sp>
    </p:spTree>
    <p:extLst>
      <p:ext uri="{BB962C8B-B14F-4D97-AF65-F5344CB8AC3E}">
        <p14:creationId xmlns:p14="http://schemas.microsoft.com/office/powerpoint/2010/main" val="163318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390C72-B806-762A-9295-A063209E7236}"/>
              </a:ext>
            </a:extLst>
          </p:cNvPr>
          <p:cNvSpPr txBox="1"/>
          <p:nvPr/>
        </p:nvSpPr>
        <p:spPr>
          <a:xfrm>
            <a:off x="409660" y="263194"/>
            <a:ext cx="11713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一、已完成：累加位宽缩放设计面向深度神经网络</a:t>
            </a:r>
            <a:r>
              <a:rPr lang="en-US" altLang="zh-CN" sz="2400" b="1" dirty="0"/>
              <a:t>(DNN)</a:t>
            </a:r>
            <a:r>
              <a:rPr lang="zh-CN" altLang="en-US" sz="2400" b="1" dirty="0"/>
              <a:t>应用的低精度浮点脉动阵列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3C3E98-6340-0200-4F5A-05FC0B410885}"/>
              </a:ext>
            </a:extLst>
          </p:cNvPr>
          <p:cNvSpPr txBox="1"/>
          <p:nvPr/>
        </p:nvSpPr>
        <p:spPr>
          <a:xfrm>
            <a:off x="550467" y="753957"/>
            <a:ext cx="11079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低精度</a:t>
            </a:r>
            <a:r>
              <a:rPr lang="en-US" altLang="zh-CN" sz="2000" b="1" dirty="0"/>
              <a:t>DNN</a:t>
            </a:r>
            <a:r>
              <a:rPr lang="zh-CN" altLang="en-US" sz="2000" b="1" dirty="0"/>
              <a:t>推理平台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6738CF-8724-B3D7-32D6-AA67EE33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62" y="1154067"/>
            <a:ext cx="6218568" cy="37287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2D3B5C-235A-112B-EDDA-714E5A542494}"/>
              </a:ext>
            </a:extLst>
          </p:cNvPr>
          <p:cNvSpPr txBox="1"/>
          <p:nvPr/>
        </p:nvSpPr>
        <p:spPr>
          <a:xfrm>
            <a:off x="550467" y="5088380"/>
            <a:ext cx="107986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图</a:t>
            </a:r>
            <a:r>
              <a:rPr lang="en-US" altLang="zh-CN" sz="2000" dirty="0"/>
              <a:t>3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0070C0"/>
                </a:solidFill>
              </a:rPr>
              <a:t>低精度</a:t>
            </a:r>
            <a:r>
              <a:rPr lang="en-US" altLang="zh-CN" sz="2000" b="1" dirty="0">
                <a:solidFill>
                  <a:srgbClr val="0070C0"/>
                </a:solidFill>
              </a:rPr>
              <a:t>DNN</a:t>
            </a:r>
            <a:r>
              <a:rPr lang="zh-CN" altLang="en-US" sz="2000" b="1" dirty="0">
                <a:solidFill>
                  <a:srgbClr val="0070C0"/>
                </a:solidFill>
              </a:rPr>
              <a:t>推理平台</a:t>
            </a:r>
            <a:r>
              <a:rPr lang="zh-CN" altLang="en-US" sz="2000" dirty="0"/>
              <a:t>。</a:t>
            </a:r>
            <a:r>
              <a:rPr lang="en-US" altLang="zh-CN" sz="2000" dirty="0"/>
              <a:t>CPU</a:t>
            </a:r>
            <a:r>
              <a:rPr lang="zh-CN" altLang="en-US" sz="2000" dirty="0"/>
              <a:t>和部署在</a:t>
            </a:r>
            <a:r>
              <a:rPr lang="en-US" altLang="zh-CN" sz="2000" dirty="0"/>
              <a:t>FPGA</a:t>
            </a:r>
            <a:r>
              <a:rPr lang="zh-CN" altLang="en-US" sz="2000" dirty="0"/>
              <a:t>上的</a:t>
            </a:r>
            <a:r>
              <a:rPr lang="en-US" altLang="zh-CN" sz="2000" dirty="0"/>
              <a:t>LP-SA</a:t>
            </a:r>
            <a:r>
              <a:rPr lang="zh-CN" altLang="en-US" sz="2000" dirty="0"/>
              <a:t>加速器通过配置总线（</a:t>
            </a:r>
            <a:r>
              <a:rPr lang="en-US" altLang="zh-CN" sz="2000" dirty="0"/>
              <a:t>CFG</a:t>
            </a:r>
            <a:r>
              <a:rPr lang="zh-CN" altLang="en-US" sz="2000" dirty="0"/>
              <a:t>总线）和数据总线（</a:t>
            </a:r>
            <a:r>
              <a:rPr lang="en-US" altLang="zh-CN" sz="2000" dirty="0"/>
              <a:t>data bus</a:t>
            </a:r>
            <a:r>
              <a:rPr lang="zh-CN" altLang="en-US" sz="2000" dirty="0"/>
              <a:t>）交换信息。</a:t>
            </a:r>
            <a:r>
              <a:rPr lang="en-US" altLang="zh-CN" sz="2000" dirty="0" err="1"/>
              <a:t>PyTorch</a:t>
            </a:r>
            <a:r>
              <a:rPr lang="zh-CN" altLang="en-US" sz="2000" dirty="0"/>
              <a:t>中底层的卷积和矩阵乘法算子已被修改为低精度</a:t>
            </a:r>
            <a:r>
              <a:rPr lang="en-US" altLang="zh-CN" sz="2000" dirty="0"/>
              <a:t>GEMM</a:t>
            </a:r>
            <a:r>
              <a:rPr lang="zh-CN" altLang="en-US" sz="2000" dirty="0"/>
              <a:t>算子的驱动程序（</a:t>
            </a:r>
            <a:r>
              <a:rPr lang="en-US" altLang="zh-CN" sz="2000" dirty="0"/>
              <a:t>LP-SA</a:t>
            </a:r>
            <a:r>
              <a:rPr lang="zh-CN" altLang="en-US" sz="2000" dirty="0"/>
              <a:t>驱动程序）。整个框架与</a:t>
            </a:r>
            <a:r>
              <a:rPr lang="en-US" altLang="zh-CN" sz="2000" dirty="0"/>
              <a:t>DNN</a:t>
            </a:r>
            <a:r>
              <a:rPr lang="zh-CN" altLang="en-US" sz="2000" dirty="0"/>
              <a:t>模型解耦，提供了灵活性和通用性。</a:t>
            </a:r>
          </a:p>
        </p:txBody>
      </p:sp>
    </p:spTree>
    <p:extLst>
      <p:ext uri="{BB962C8B-B14F-4D97-AF65-F5344CB8AC3E}">
        <p14:creationId xmlns:p14="http://schemas.microsoft.com/office/powerpoint/2010/main" val="6863086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8499</TotalTime>
  <Words>2987</Words>
  <Application>Microsoft Office PowerPoint</Application>
  <PresentationFormat>宽屏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PingFang SC</vt:lpstr>
      <vt:lpstr>等线</vt:lpstr>
      <vt:lpstr>等线 Light</vt:lpstr>
      <vt:lpstr>Arial</vt:lpstr>
      <vt:lpstr>Cambria Math</vt:lpstr>
      <vt:lpstr>Segoe UI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yasong</dc:creator>
  <cp:lastModifiedBy>yasong cao</cp:lastModifiedBy>
  <cp:revision>310</cp:revision>
  <dcterms:created xsi:type="dcterms:W3CDTF">2022-12-23T12:01:03Z</dcterms:created>
  <dcterms:modified xsi:type="dcterms:W3CDTF">2023-07-24T01:02:05Z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