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8" r:id="rId9"/>
    <p:sldId id="263" r:id="rId10"/>
    <p:sldId id="266" r:id="rId11"/>
    <p:sldId id="262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9026A1-BADF-4D56-8747-5C6B6E12E358}">
          <p14:sldIdLst>
            <p14:sldId id="256"/>
            <p14:sldId id="257"/>
          </p14:sldIdLst>
        </p14:section>
        <p14:section name="Transformer" id="{9DF99691-DEF2-47A0-A059-8A9BF4994CAA}">
          <p14:sldIdLst>
            <p14:sldId id="258"/>
            <p14:sldId id="259"/>
            <p14:sldId id="260"/>
            <p14:sldId id="261"/>
            <p14:sldId id="265"/>
            <p14:sldId id="268"/>
          </p14:sldIdLst>
        </p14:section>
        <p14:section name="BERT" id="{B7FD5C5E-5680-44C7-9E44-6711A45CEC36}">
          <p14:sldIdLst>
            <p14:sldId id="263"/>
            <p14:sldId id="266"/>
          </p14:sldIdLst>
        </p14:section>
        <p14:section name="GPT" id="{8128A77F-0E67-472E-8540-B0AE231AE319}">
          <p14:sldIdLst>
            <p14:sldId id="262"/>
            <p14:sldId id="267"/>
            <p14:sldId id="269"/>
          </p14:sldIdLst>
        </p14:section>
        <p14:section name="大模型特点" id="{F2DC7E94-E41A-41BA-9657-C212E05916D2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3B1BD-62B6-43C2-9A67-ED572B674B5A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F6A92-3D10-4B9F-B2A1-4FABF6E3C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0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F6A92-3D10-4B9F-B2A1-4FABF6E3C7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8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F6A92-3D10-4B9F-B2A1-4FABF6E3C79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64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F9F4-A41F-459D-B5DF-DE4E7A9A2431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5B2D-A59E-4C65-88C6-10E0A6A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0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F9F4-A41F-459D-B5DF-DE4E7A9A2431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5B2D-A59E-4C65-88C6-10E0A6A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4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F9F4-A41F-459D-B5DF-DE4E7A9A2431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5B2D-A59E-4C65-88C6-10E0A6A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8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F9F4-A41F-459D-B5DF-DE4E7A9A2431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5B2D-A59E-4C65-88C6-10E0A6A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76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F9F4-A41F-459D-B5DF-DE4E7A9A2431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5B2D-A59E-4C65-88C6-10E0A6A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0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F9F4-A41F-459D-B5DF-DE4E7A9A2431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5B2D-A59E-4C65-88C6-10E0A6A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8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F9F4-A41F-459D-B5DF-DE4E7A9A2431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5B2D-A59E-4C65-88C6-10E0A6A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4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F9F4-A41F-459D-B5DF-DE4E7A9A2431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5B2D-A59E-4C65-88C6-10E0A6A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4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F9F4-A41F-459D-B5DF-DE4E7A9A2431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5B2D-A59E-4C65-88C6-10E0A6A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2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F9F4-A41F-459D-B5DF-DE4E7A9A2431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5B2D-A59E-4C65-88C6-10E0A6A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79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F9F4-A41F-459D-B5DF-DE4E7A9A2431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5B2D-A59E-4C65-88C6-10E0A6A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4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F9F4-A41F-459D-B5DF-DE4E7A9A2431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5B2D-A59E-4C65-88C6-10E0A6A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0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大模型计算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矩阵乘</a:t>
            </a:r>
            <a:r>
              <a:rPr lang="en-US" altLang="zh-CN" dirty="0" smtClean="0"/>
              <a:t>-Encoder</a:t>
            </a:r>
            <a:endParaRPr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142493"/>
              </p:ext>
            </p:extLst>
          </p:nvPr>
        </p:nvGraphicFramePr>
        <p:xfrm>
          <a:off x="838200" y="1352136"/>
          <a:ext cx="108502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617">
                  <a:extLst>
                    <a:ext uri="{9D8B030D-6E8A-4147-A177-3AD203B41FA5}">
                      <a16:colId xmlns:a16="http://schemas.microsoft.com/office/drawing/2014/main" val="3180019779"/>
                    </a:ext>
                  </a:extLst>
                </a:gridCol>
                <a:gridCol w="1615109">
                  <a:extLst>
                    <a:ext uri="{9D8B030D-6E8A-4147-A177-3AD203B41FA5}">
                      <a16:colId xmlns:a16="http://schemas.microsoft.com/office/drawing/2014/main" val="271779239"/>
                    </a:ext>
                  </a:extLst>
                </a:gridCol>
                <a:gridCol w="1157909">
                  <a:extLst>
                    <a:ext uri="{9D8B030D-6E8A-4147-A177-3AD203B41FA5}">
                      <a16:colId xmlns:a16="http://schemas.microsoft.com/office/drawing/2014/main" val="2342542810"/>
                    </a:ext>
                  </a:extLst>
                </a:gridCol>
                <a:gridCol w="1759226">
                  <a:extLst>
                    <a:ext uri="{9D8B030D-6E8A-4147-A177-3AD203B41FA5}">
                      <a16:colId xmlns:a16="http://schemas.microsoft.com/office/drawing/2014/main" val="2948706505"/>
                    </a:ext>
                  </a:extLst>
                </a:gridCol>
                <a:gridCol w="1297056">
                  <a:extLst>
                    <a:ext uri="{9D8B030D-6E8A-4147-A177-3AD203B41FA5}">
                      <a16:colId xmlns:a16="http://schemas.microsoft.com/office/drawing/2014/main" val="3544307819"/>
                    </a:ext>
                  </a:extLst>
                </a:gridCol>
                <a:gridCol w="1083366">
                  <a:extLst>
                    <a:ext uri="{9D8B030D-6E8A-4147-A177-3AD203B41FA5}">
                      <a16:colId xmlns:a16="http://schemas.microsoft.com/office/drawing/2014/main" val="1555374043"/>
                    </a:ext>
                  </a:extLst>
                </a:gridCol>
                <a:gridCol w="1243246">
                  <a:extLst>
                    <a:ext uri="{9D8B030D-6E8A-4147-A177-3AD203B41FA5}">
                      <a16:colId xmlns:a16="http://schemas.microsoft.com/office/drawing/2014/main" val="2565037255"/>
                    </a:ext>
                  </a:extLst>
                </a:gridCol>
                <a:gridCol w="1216688">
                  <a:extLst>
                    <a:ext uri="{9D8B030D-6E8A-4147-A177-3AD203B41FA5}">
                      <a16:colId xmlns:a16="http://schemas.microsoft.com/office/drawing/2014/main" val="2060727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配置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Encoder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head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hidden_size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d_ff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dk</a:t>
                      </a:r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=dv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参数量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seq_len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7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BERT-base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768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3072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110M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BERT-large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24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1024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4096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64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340M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2974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02953"/>
              </p:ext>
            </p:extLst>
          </p:nvPr>
        </p:nvGraphicFramePr>
        <p:xfrm>
          <a:off x="838200" y="2801914"/>
          <a:ext cx="10850217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517">
                  <a:extLst>
                    <a:ext uri="{9D8B030D-6E8A-4147-A177-3AD203B41FA5}">
                      <a16:colId xmlns:a16="http://schemas.microsoft.com/office/drawing/2014/main" val="4096703311"/>
                    </a:ext>
                  </a:extLst>
                </a:gridCol>
                <a:gridCol w="3199950">
                  <a:extLst>
                    <a:ext uri="{9D8B030D-6E8A-4147-A177-3AD203B41FA5}">
                      <a16:colId xmlns:a16="http://schemas.microsoft.com/office/drawing/2014/main" val="84506717"/>
                    </a:ext>
                  </a:extLst>
                </a:gridCol>
                <a:gridCol w="2914875">
                  <a:extLst>
                    <a:ext uri="{9D8B030D-6E8A-4147-A177-3AD203B41FA5}">
                      <a16:colId xmlns:a16="http://schemas.microsoft.com/office/drawing/2014/main" val="3364800240"/>
                    </a:ext>
                  </a:extLst>
                </a:gridCol>
                <a:gridCol w="2914875">
                  <a:extLst>
                    <a:ext uri="{9D8B030D-6E8A-4147-A177-3AD203B41FA5}">
                      <a16:colId xmlns:a16="http://schemas.microsoft.com/office/drawing/2014/main" val="1128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Encoder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源矩阵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A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源矩阵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W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输出矩阵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80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由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计算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Query</a:t>
                      </a:r>
                    </a:p>
                  </a:txBody>
                  <a:tcPr marL="4763" marR="4763" marT="4763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512,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1024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[1024,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1024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512, 1024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528202"/>
                  </a:ext>
                </a:extLst>
              </a:tr>
              <a:tr h="3407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由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计算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Key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batch, 512, 1024]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[1024, 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1024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512, 1024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4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由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计算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Value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1024]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[1024, 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1024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512, 1024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72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Query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*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Key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 512, 64]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64, 512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 512, 512]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22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Attention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 512, 512]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 512, 64]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 512, 64]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33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Attention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映射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[1024,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前馈神经网络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[1024, 4096]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4096]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36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前馈神经网络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4096]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[4096,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82347"/>
                  </a:ext>
                </a:extLst>
              </a:tr>
            </a:tbl>
          </a:graphicData>
        </a:graphic>
      </p:graphicFrame>
      <p:sp>
        <p:nvSpPr>
          <p:cNvPr id="6" name="左大括号 5"/>
          <p:cNvSpPr/>
          <p:nvPr/>
        </p:nvSpPr>
        <p:spPr>
          <a:xfrm>
            <a:off x="675861" y="3210339"/>
            <a:ext cx="94422" cy="2924055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5988" y="4487700"/>
            <a:ext cx="69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×24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1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GPT-Decoder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8875"/>
          <a:stretch/>
        </p:blipFill>
        <p:spPr>
          <a:xfrm>
            <a:off x="5249843" y="1489059"/>
            <a:ext cx="3457600" cy="40100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886" y="734457"/>
            <a:ext cx="1866914" cy="3552851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8115293" y="1141121"/>
            <a:ext cx="1955807" cy="2167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138315" y="3715014"/>
            <a:ext cx="1532735" cy="13308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92683" y="5466834"/>
            <a:ext cx="116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dec_out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39826" y="469966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Wq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52314" y="469966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Wk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88914" y="469966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Wv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32300" y="5803900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d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ec_out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e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nc_out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42698" y="4340503"/>
            <a:ext cx="3449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Q: 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V: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dv*head]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Q.T: [batch,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K.T: [batch,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V.T: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dv]</a:t>
            </a:r>
            <a:endParaRPr lang="en-US" altLang="zh-CN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015436" y="162163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Attention=Q.T*K.T*V.T:</a:t>
            </a: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dv]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072353" y="2051964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WL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24818" y="5474085"/>
            <a:ext cx="116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enc_out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284924" y="5466834"/>
            <a:ext cx="116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enc_out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319" y="2542423"/>
            <a:ext cx="3875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W1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d_ff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W2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d_ff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WL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[dv*head,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Wq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Wk</a:t>
            </a: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Wv</a:t>
            </a: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[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dv*head]</a:t>
            </a:r>
          </a:p>
          <a:p>
            <a:endParaRPr lang="en-US" altLang="zh-CN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W’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vocab_size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en-US" altLang="zh-CN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/>
          <a:srcRect l="32002" t="-1" r="42837" b="84344"/>
          <a:stretch/>
        </p:blipFill>
        <p:spPr>
          <a:xfrm>
            <a:off x="6356350" y="884470"/>
            <a:ext cx="869950" cy="68899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/>
          <a:srcRect l="32002" t="-1" r="42837" b="84344"/>
          <a:stretch/>
        </p:blipFill>
        <p:spPr>
          <a:xfrm>
            <a:off x="6356350" y="274935"/>
            <a:ext cx="869950" cy="688991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4658100" y="27296"/>
            <a:ext cx="4334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dec_out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018878" y="145010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W1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98938" y="846089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W2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38" name="肘形连接符 37"/>
          <p:cNvCxnSpPr>
            <a:stCxn id="35" idx="1"/>
          </p:cNvCxnSpPr>
          <p:nvPr/>
        </p:nvCxnSpPr>
        <p:spPr>
          <a:xfrm rot="10800000" flipV="1">
            <a:off x="4140200" y="211962"/>
            <a:ext cx="517900" cy="44877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28378" y="2371553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Attention.T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</a:t>
            </a: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dv*head]</a:t>
            </a:r>
            <a:endParaRPr lang="zh-CN" altLang="en-US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2"/>
          <a:srcRect l="32002" t="6299" r="42837" b="84344"/>
          <a:stretch/>
        </p:blipFill>
        <p:spPr>
          <a:xfrm>
            <a:off x="3733765" y="4696741"/>
            <a:ext cx="869950" cy="411767"/>
          </a:xfrm>
          <a:prstGeom prst="rect">
            <a:avLst/>
          </a:prstGeom>
        </p:spPr>
      </p:pic>
      <p:cxnSp>
        <p:nvCxnSpPr>
          <p:cNvPr id="41" name="直接箭头连接符 40"/>
          <p:cNvCxnSpPr>
            <a:stCxn id="40" idx="2"/>
            <a:endCxn id="43" idx="0"/>
          </p:cNvCxnSpPr>
          <p:nvPr/>
        </p:nvCxnSpPr>
        <p:spPr>
          <a:xfrm flipH="1">
            <a:off x="3125365" y="5108508"/>
            <a:ext cx="1043375" cy="17369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165292" y="4394704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W’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58047" y="5282203"/>
            <a:ext cx="4334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Predict: 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vocab_size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4400058" y="27296"/>
            <a:ext cx="7727107" cy="6631921"/>
          </a:xfrm>
          <a:prstGeom prst="roundRect">
            <a:avLst>
              <a:gd name="adj" fmla="val 1157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35228" y="88126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b="1" dirty="0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=dv=</a:t>
            </a:r>
            <a:r>
              <a:rPr lang="en-US" altLang="zh-CN" b="1" dirty="0" err="1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b="1" dirty="0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//head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d_ff</a:t>
            </a:r>
            <a:r>
              <a:rPr lang="en-US" altLang="zh-CN" b="1" dirty="0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=4*</a:t>
            </a:r>
            <a:r>
              <a:rPr lang="en-US" altLang="zh-CN" b="1" dirty="0" err="1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45332" y="1524760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e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nc_out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</a:t>
            </a:r>
            <a:endParaRPr lang="en-US" altLang="zh-CN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239492" y="867384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e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nc_out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</a:t>
            </a:r>
            <a:endParaRPr lang="en-US" altLang="zh-CN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d_ff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</a:t>
            </a:r>
            <a:r>
              <a:rPr lang="zh-CN" altLang="en-US" dirty="0" smtClean="0"/>
              <a:t>矩阵乘</a:t>
            </a:r>
            <a:endParaRPr lang="zh-CN" altLang="en-US" dirty="0"/>
          </a:p>
        </p:txBody>
      </p:sp>
      <p:graphicFrame>
        <p:nvGraphicFramePr>
          <p:cNvPr id="10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345765"/>
              </p:ext>
            </p:extLst>
          </p:nvPr>
        </p:nvGraphicFramePr>
        <p:xfrm>
          <a:off x="838196" y="1369254"/>
          <a:ext cx="1085022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939">
                  <a:extLst>
                    <a:ext uri="{9D8B030D-6E8A-4147-A177-3AD203B41FA5}">
                      <a16:colId xmlns:a16="http://schemas.microsoft.com/office/drawing/2014/main" val="3180019779"/>
                    </a:ext>
                  </a:extLst>
                </a:gridCol>
                <a:gridCol w="1239487">
                  <a:extLst>
                    <a:ext uri="{9D8B030D-6E8A-4147-A177-3AD203B41FA5}">
                      <a16:colId xmlns:a16="http://schemas.microsoft.com/office/drawing/2014/main" val="271779239"/>
                    </a:ext>
                  </a:extLst>
                </a:gridCol>
                <a:gridCol w="1071908">
                  <a:extLst>
                    <a:ext uri="{9D8B030D-6E8A-4147-A177-3AD203B41FA5}">
                      <a16:colId xmlns:a16="http://schemas.microsoft.com/office/drawing/2014/main" val="2342542810"/>
                    </a:ext>
                  </a:extLst>
                </a:gridCol>
                <a:gridCol w="1687685">
                  <a:extLst>
                    <a:ext uri="{9D8B030D-6E8A-4147-A177-3AD203B41FA5}">
                      <a16:colId xmlns:a16="http://schemas.microsoft.com/office/drawing/2014/main" val="2948706505"/>
                    </a:ext>
                  </a:extLst>
                </a:gridCol>
                <a:gridCol w="1255105">
                  <a:extLst>
                    <a:ext uri="{9D8B030D-6E8A-4147-A177-3AD203B41FA5}">
                      <a16:colId xmlns:a16="http://schemas.microsoft.com/office/drawing/2014/main" val="3544307819"/>
                    </a:ext>
                  </a:extLst>
                </a:gridCol>
                <a:gridCol w="1015139">
                  <a:extLst>
                    <a:ext uri="{9D8B030D-6E8A-4147-A177-3AD203B41FA5}">
                      <a16:colId xmlns:a16="http://schemas.microsoft.com/office/drawing/2014/main" val="1555374043"/>
                    </a:ext>
                  </a:extLst>
                </a:gridCol>
                <a:gridCol w="1470032">
                  <a:extLst>
                    <a:ext uri="{9D8B030D-6E8A-4147-A177-3AD203B41FA5}">
                      <a16:colId xmlns:a16="http://schemas.microsoft.com/office/drawing/2014/main" val="2565037255"/>
                    </a:ext>
                  </a:extLst>
                </a:gridCol>
                <a:gridCol w="1128925">
                  <a:extLst>
                    <a:ext uri="{9D8B030D-6E8A-4147-A177-3AD203B41FA5}">
                      <a16:colId xmlns:a16="http://schemas.microsoft.com/office/drawing/2014/main" val="2060727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配置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Decoder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head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hidden_size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d_ff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dk</a:t>
                      </a:r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=dv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参数量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seq_len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7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GPT1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768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3072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117M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GPT2-small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768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3072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124M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 smtClean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2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GPT2-medium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16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1024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4096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350M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3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GPT2-large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36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20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1280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5120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774M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5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GPT2-xl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25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1600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6400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1558M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GPT3-small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768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3072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125M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1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GPT3-medium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16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1024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4096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350M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6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GPT3-large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16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1536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6144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96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760M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6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GPT3-xl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2048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8192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86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1300M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4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GPT3-2.7B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2560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10240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80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2700M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89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GPT3-6.7B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4096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16384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6700M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5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GPT3-13B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40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40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5140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20560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13000M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GPT3-175B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96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96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12288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49152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128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175000M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3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98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</a:t>
            </a:r>
            <a:r>
              <a:rPr lang="zh-CN" altLang="en-US" dirty="0" smtClean="0"/>
              <a:t>矩阵乘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1550"/>
              </p:ext>
            </p:extLst>
          </p:nvPr>
        </p:nvGraphicFramePr>
        <p:xfrm>
          <a:off x="838200" y="2639354"/>
          <a:ext cx="10850217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517">
                  <a:extLst>
                    <a:ext uri="{9D8B030D-6E8A-4147-A177-3AD203B41FA5}">
                      <a16:colId xmlns:a16="http://schemas.microsoft.com/office/drawing/2014/main" val="4096703311"/>
                    </a:ext>
                  </a:extLst>
                </a:gridCol>
                <a:gridCol w="3199950">
                  <a:extLst>
                    <a:ext uri="{9D8B030D-6E8A-4147-A177-3AD203B41FA5}">
                      <a16:colId xmlns:a16="http://schemas.microsoft.com/office/drawing/2014/main" val="84506717"/>
                    </a:ext>
                  </a:extLst>
                </a:gridCol>
                <a:gridCol w="2914875">
                  <a:extLst>
                    <a:ext uri="{9D8B030D-6E8A-4147-A177-3AD203B41FA5}">
                      <a16:colId xmlns:a16="http://schemas.microsoft.com/office/drawing/2014/main" val="3364800240"/>
                    </a:ext>
                  </a:extLst>
                </a:gridCol>
                <a:gridCol w="2914875">
                  <a:extLst>
                    <a:ext uri="{9D8B030D-6E8A-4147-A177-3AD203B41FA5}">
                      <a16:colId xmlns:a16="http://schemas.microsoft.com/office/drawing/2014/main" val="1128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Decoder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源矩阵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A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源矩阵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W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输出矩阵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80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由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计算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Query</a:t>
                      </a:r>
                    </a:p>
                  </a:txBody>
                  <a:tcPr marL="4763" marR="4763" marT="4763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512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,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1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2288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[12288,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12288]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512, 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12288]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528202"/>
                  </a:ext>
                </a:extLst>
              </a:tr>
              <a:tr h="3407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由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计算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Key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batch, 512, 1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2288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[12288, 12288]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512, 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12288]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4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由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计算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Value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12288]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[12288, 12288]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512, 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12288]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72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Query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*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Key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96, 512, 128]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96,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128, 512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96, 512, 512]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22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Attention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96, 512, 512]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96, 512, 128]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96, 512, 128]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33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Attention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映射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12288]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[12288, 12288]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12288]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前馈神经网络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12288]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[12288, 49152]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49152]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36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前馈神经网络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49152]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[49152, 12288]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12288]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8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前馈神经网络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12288]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[12288,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vocab_size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vocab_size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905733"/>
                  </a:ext>
                </a:extLst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>
            <a:off x="675861" y="3043141"/>
            <a:ext cx="94422" cy="2924055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-15988" y="4320502"/>
            <a:ext cx="69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×96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65583"/>
              </p:ext>
            </p:extLst>
          </p:nvPr>
        </p:nvGraphicFramePr>
        <p:xfrm>
          <a:off x="838200" y="1267654"/>
          <a:ext cx="108502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836">
                  <a:extLst>
                    <a:ext uri="{9D8B030D-6E8A-4147-A177-3AD203B41FA5}">
                      <a16:colId xmlns:a16="http://schemas.microsoft.com/office/drawing/2014/main" val="3180019779"/>
                    </a:ext>
                  </a:extLst>
                </a:gridCol>
                <a:gridCol w="1392118">
                  <a:extLst>
                    <a:ext uri="{9D8B030D-6E8A-4147-A177-3AD203B41FA5}">
                      <a16:colId xmlns:a16="http://schemas.microsoft.com/office/drawing/2014/main" val="271779239"/>
                    </a:ext>
                  </a:extLst>
                </a:gridCol>
                <a:gridCol w="922419">
                  <a:extLst>
                    <a:ext uri="{9D8B030D-6E8A-4147-A177-3AD203B41FA5}">
                      <a16:colId xmlns:a16="http://schemas.microsoft.com/office/drawing/2014/main" val="2342542810"/>
                    </a:ext>
                  </a:extLst>
                </a:gridCol>
                <a:gridCol w="1709023">
                  <a:extLst>
                    <a:ext uri="{9D8B030D-6E8A-4147-A177-3AD203B41FA5}">
                      <a16:colId xmlns:a16="http://schemas.microsoft.com/office/drawing/2014/main" val="2948706505"/>
                    </a:ext>
                  </a:extLst>
                </a:gridCol>
                <a:gridCol w="1182734">
                  <a:extLst>
                    <a:ext uri="{9D8B030D-6E8A-4147-A177-3AD203B41FA5}">
                      <a16:colId xmlns:a16="http://schemas.microsoft.com/office/drawing/2014/main" val="3544307819"/>
                    </a:ext>
                  </a:extLst>
                </a:gridCol>
                <a:gridCol w="995987">
                  <a:extLst>
                    <a:ext uri="{9D8B030D-6E8A-4147-A177-3AD203B41FA5}">
                      <a16:colId xmlns:a16="http://schemas.microsoft.com/office/drawing/2014/main" val="1555374043"/>
                    </a:ext>
                  </a:extLst>
                </a:gridCol>
                <a:gridCol w="1420413">
                  <a:extLst>
                    <a:ext uri="{9D8B030D-6E8A-4147-A177-3AD203B41FA5}">
                      <a16:colId xmlns:a16="http://schemas.microsoft.com/office/drawing/2014/main" val="2565037255"/>
                    </a:ext>
                  </a:extLst>
                </a:gridCol>
                <a:gridCol w="1216688">
                  <a:extLst>
                    <a:ext uri="{9D8B030D-6E8A-4147-A177-3AD203B41FA5}">
                      <a16:colId xmlns:a16="http://schemas.microsoft.com/office/drawing/2014/main" val="2060727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配置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Encoder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head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hidden_size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d_ff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dk</a:t>
                      </a:r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=dv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参数量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seq_len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7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GPT3-175B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96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96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12288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49152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128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175000M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2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090"/>
            <a:ext cx="10899913" cy="490813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基于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Transformer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的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Self-Attention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机制</a:t>
            </a:r>
            <a:endParaRPr lang="en-US" altLang="zh-CN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模型参数占用存储更大</a:t>
            </a:r>
            <a:endParaRPr lang="en-US" altLang="zh-CN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lvl="1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DenseNet169: 14.15M</a:t>
            </a:r>
          </a:p>
          <a:p>
            <a:pPr lvl="1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GPT1: 117M // Transformer-base 65M</a:t>
            </a:r>
          </a:p>
          <a:p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矩阵乘规模更大，特征图占用存储大</a:t>
            </a:r>
            <a:endParaRPr lang="en-US" altLang="zh-CN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lvl="1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DenseNet169: Conv2d(1568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128,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kernel_size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=(1, 1), stride=(1, 1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))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           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Linear(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in_features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=1664,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out_features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=1000)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训练数据更多</a:t>
            </a:r>
            <a:endParaRPr lang="en-US" altLang="zh-CN" sz="28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GPT3, 45 </a:t>
            </a:r>
            <a:r>
              <a:rPr lang="en-US" altLang="zh-CN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T</a:t>
            </a:r>
            <a:r>
              <a:rPr lang="en-US" altLang="zh-CN" sz="24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B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ImageNet, 120 GB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训练难</a:t>
            </a:r>
            <a:endParaRPr lang="en-US" altLang="zh-CN" sz="28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052" name="Picture 4" descr="https://picx.zhimg.com/v2-fe9c38ecaae5181a7d16534a9ef3cc62_r.jpg?source=1940ef5c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09" b="16375"/>
          <a:stretch/>
        </p:blipFill>
        <p:spPr bwMode="auto">
          <a:xfrm>
            <a:off x="4353422" y="4298673"/>
            <a:ext cx="7220758" cy="226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大模型特点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3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解码器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5774841" y="1474335"/>
            <a:ext cx="6074259" cy="5383665"/>
            <a:chOff x="1152799" y="1562491"/>
            <a:chExt cx="6074259" cy="5383665"/>
          </a:xfrm>
        </p:grpSpPr>
        <p:sp>
          <p:nvSpPr>
            <p:cNvPr id="4" name="圆角矩形 3"/>
            <p:cNvSpPr/>
            <p:nvPr/>
          </p:nvSpPr>
          <p:spPr>
            <a:xfrm>
              <a:off x="1495837" y="2599082"/>
              <a:ext cx="1883465" cy="48701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Encoder</a:t>
              </a:r>
              <a:endPara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495836" y="3317081"/>
              <a:ext cx="1883465" cy="48701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Encoder</a:t>
              </a:r>
              <a:endPara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495836" y="4035080"/>
              <a:ext cx="1883465" cy="48701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Encoder</a:t>
              </a:r>
              <a:endPara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495836" y="4753079"/>
              <a:ext cx="1883465" cy="48701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Encoder</a:t>
              </a:r>
              <a:endPara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95836" y="5471078"/>
              <a:ext cx="1883465" cy="48701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Encoder</a:t>
              </a:r>
              <a:endPara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21903" y="2390360"/>
              <a:ext cx="2246243" cy="3761961"/>
            </a:xfrm>
            <a:prstGeom prst="round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5" idx="0"/>
              <a:endCxn id="4" idx="2"/>
            </p:cNvCxnSpPr>
            <p:nvPr/>
          </p:nvCxnSpPr>
          <p:spPr>
            <a:xfrm flipV="1">
              <a:off x="2437569" y="3086099"/>
              <a:ext cx="1" cy="23098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0"/>
              <a:endCxn id="5" idx="2"/>
            </p:cNvCxnSpPr>
            <p:nvPr/>
          </p:nvCxnSpPr>
          <p:spPr>
            <a:xfrm flipV="1">
              <a:off x="2437569" y="3804098"/>
              <a:ext cx="0" cy="23098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7" idx="0"/>
              <a:endCxn id="6" idx="2"/>
            </p:cNvCxnSpPr>
            <p:nvPr/>
          </p:nvCxnSpPr>
          <p:spPr>
            <a:xfrm flipV="1">
              <a:off x="2437569" y="4522097"/>
              <a:ext cx="0" cy="23098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0"/>
              <a:endCxn id="7" idx="2"/>
            </p:cNvCxnSpPr>
            <p:nvPr/>
          </p:nvCxnSpPr>
          <p:spPr>
            <a:xfrm flipV="1">
              <a:off x="2437569" y="5240096"/>
              <a:ext cx="0" cy="23098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8" idx="2"/>
            </p:cNvCxnSpPr>
            <p:nvPr/>
          </p:nvCxnSpPr>
          <p:spPr>
            <a:xfrm flipV="1">
              <a:off x="2437569" y="5958095"/>
              <a:ext cx="0" cy="35822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4" idx="0"/>
              <a:endCxn id="45" idx="2"/>
            </p:cNvCxnSpPr>
            <p:nvPr/>
          </p:nvCxnSpPr>
          <p:spPr>
            <a:xfrm flipH="1" flipV="1">
              <a:off x="2437569" y="2112065"/>
              <a:ext cx="1" cy="48701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/>
            <p:cNvSpPr/>
            <p:nvPr/>
          </p:nvSpPr>
          <p:spPr>
            <a:xfrm>
              <a:off x="4857746" y="2599082"/>
              <a:ext cx="1883465" cy="4870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Decoder</a:t>
              </a:r>
              <a:endPara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857745" y="3317081"/>
              <a:ext cx="1883465" cy="4870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Decoder</a:t>
              </a:r>
              <a:endPara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857745" y="4035080"/>
              <a:ext cx="1883465" cy="4870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Decoder</a:t>
              </a:r>
              <a:endPara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857745" y="4753079"/>
              <a:ext cx="1883465" cy="4870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Decoder</a:t>
              </a:r>
              <a:endPara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4857745" y="5471078"/>
              <a:ext cx="1883465" cy="4870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Decoder</a:t>
              </a:r>
              <a:endPara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683812" y="2390360"/>
              <a:ext cx="2246243" cy="3761961"/>
            </a:xfrm>
            <a:prstGeom prst="round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4" idx="0"/>
              <a:endCxn id="33" idx="2"/>
            </p:cNvCxnSpPr>
            <p:nvPr/>
          </p:nvCxnSpPr>
          <p:spPr>
            <a:xfrm flipV="1">
              <a:off x="5799478" y="3086099"/>
              <a:ext cx="1" cy="23098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5" idx="0"/>
              <a:endCxn id="34" idx="2"/>
            </p:cNvCxnSpPr>
            <p:nvPr/>
          </p:nvCxnSpPr>
          <p:spPr>
            <a:xfrm flipV="1">
              <a:off x="5799478" y="3804098"/>
              <a:ext cx="0" cy="23098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6" idx="0"/>
              <a:endCxn id="35" idx="2"/>
            </p:cNvCxnSpPr>
            <p:nvPr/>
          </p:nvCxnSpPr>
          <p:spPr>
            <a:xfrm flipV="1">
              <a:off x="5799478" y="4522097"/>
              <a:ext cx="0" cy="23098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7" idx="0"/>
              <a:endCxn id="36" idx="2"/>
            </p:cNvCxnSpPr>
            <p:nvPr/>
          </p:nvCxnSpPr>
          <p:spPr>
            <a:xfrm flipV="1">
              <a:off x="5799478" y="5240096"/>
              <a:ext cx="0" cy="23098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37" idx="2"/>
            </p:cNvCxnSpPr>
            <p:nvPr/>
          </p:nvCxnSpPr>
          <p:spPr>
            <a:xfrm flipV="1">
              <a:off x="5799478" y="5958095"/>
              <a:ext cx="0" cy="35822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0"/>
            </p:cNvCxnSpPr>
            <p:nvPr/>
          </p:nvCxnSpPr>
          <p:spPr>
            <a:xfrm flipV="1">
              <a:off x="5799479" y="2141028"/>
              <a:ext cx="0" cy="45805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圆角矩形 44"/>
            <p:cNvSpPr/>
            <p:nvPr/>
          </p:nvSpPr>
          <p:spPr>
            <a:xfrm>
              <a:off x="1495836" y="1625048"/>
              <a:ext cx="1883465" cy="48701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编码信息</a:t>
              </a:r>
              <a:r>
                <a:rPr lang="en-US" altLang="zh-CN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C</a:t>
              </a:r>
              <a:endPara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cxnSp>
          <p:nvCxnSpPr>
            <p:cNvPr id="48" name="肘形连接符 47"/>
            <p:cNvCxnSpPr>
              <a:stCxn id="45" idx="3"/>
              <a:endCxn id="33" idx="1"/>
            </p:cNvCxnSpPr>
            <p:nvPr/>
          </p:nvCxnSpPr>
          <p:spPr>
            <a:xfrm>
              <a:off x="3379301" y="1868557"/>
              <a:ext cx="1478445" cy="974034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45" idx="3"/>
              <a:endCxn id="34" idx="1"/>
            </p:cNvCxnSpPr>
            <p:nvPr/>
          </p:nvCxnSpPr>
          <p:spPr>
            <a:xfrm>
              <a:off x="3379301" y="1868557"/>
              <a:ext cx="1478444" cy="169203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45" idx="3"/>
              <a:endCxn id="35" idx="1"/>
            </p:cNvCxnSpPr>
            <p:nvPr/>
          </p:nvCxnSpPr>
          <p:spPr>
            <a:xfrm>
              <a:off x="3379301" y="1868557"/>
              <a:ext cx="1478444" cy="241003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45" idx="3"/>
              <a:endCxn id="36" idx="1"/>
            </p:cNvCxnSpPr>
            <p:nvPr/>
          </p:nvCxnSpPr>
          <p:spPr>
            <a:xfrm>
              <a:off x="3379301" y="1868557"/>
              <a:ext cx="1478444" cy="312803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>
              <a:stCxn id="45" idx="3"/>
              <a:endCxn id="37" idx="1"/>
            </p:cNvCxnSpPr>
            <p:nvPr/>
          </p:nvCxnSpPr>
          <p:spPr>
            <a:xfrm>
              <a:off x="3379301" y="1868557"/>
              <a:ext cx="1478444" cy="38460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1152799" y="6293124"/>
              <a:ext cx="257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我   有   一只   猫</a:t>
              </a:r>
              <a:endParaRPr lang="en-US" altLang="zh-CN" b="1" dirty="0" smtClean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ctr"/>
              <a:r>
                <a:rPr lang="zh-CN" altLang="en-US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我   有   一只   狗</a:t>
              </a:r>
              <a:endParaRPr lang="en-US" altLang="zh-CN" b="1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366998" y="1562491"/>
              <a:ext cx="2840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I</a:t>
              </a:r>
              <a:r>
                <a:rPr lang="zh-CN" altLang="en-US" b="1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</a:t>
              </a:r>
              <a:r>
                <a:rPr lang="en-US" altLang="zh-CN" b="1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have</a:t>
              </a:r>
              <a:r>
                <a:rPr lang="zh-CN" altLang="en-US" b="1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</a:t>
              </a:r>
              <a:r>
                <a:rPr lang="en-US" altLang="zh-CN" b="1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a</a:t>
              </a:r>
              <a:r>
                <a:rPr lang="zh-CN" altLang="en-US" b="1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</a:t>
              </a:r>
              <a:r>
                <a:rPr lang="en-US" altLang="zh-CN" b="1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cat  &lt;end&gt;</a:t>
              </a:r>
            </a:p>
            <a:p>
              <a:r>
                <a:rPr lang="en-US" altLang="zh-CN" b="1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I  have  a  dog  &lt;end&gt;</a:t>
              </a:r>
              <a:endParaRPr lang="zh-CN" altLang="en-US" b="1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386807" y="6299825"/>
              <a:ext cx="2840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&lt;begin&gt;  I</a:t>
              </a:r>
              <a:r>
                <a:rPr lang="zh-CN" altLang="en-US" b="1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</a:t>
              </a:r>
              <a:r>
                <a:rPr lang="en-US" altLang="zh-CN" b="1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have</a:t>
              </a:r>
              <a:r>
                <a:rPr lang="zh-CN" altLang="en-US" b="1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</a:t>
              </a:r>
              <a:r>
                <a:rPr lang="en-US" altLang="zh-CN" b="1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a</a:t>
              </a:r>
              <a:r>
                <a:rPr lang="zh-CN" altLang="en-US" b="1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</a:t>
              </a:r>
              <a:r>
                <a:rPr lang="en-US" altLang="zh-CN" b="1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cat</a:t>
              </a:r>
            </a:p>
            <a:p>
              <a:r>
                <a:rPr lang="en-US" altLang="zh-CN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&lt;begin&gt;  I</a:t>
              </a:r>
              <a:r>
                <a:rPr lang="zh-CN" altLang="en-US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</a:t>
              </a:r>
              <a:r>
                <a:rPr lang="en-US" altLang="zh-CN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have</a:t>
              </a:r>
              <a:r>
                <a:rPr lang="zh-CN" altLang="en-US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</a:t>
              </a:r>
              <a:r>
                <a:rPr lang="en-US" altLang="zh-CN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a</a:t>
              </a:r>
              <a:r>
                <a:rPr lang="zh-CN" altLang="en-US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</a:t>
              </a:r>
              <a:r>
                <a:rPr lang="en-US" altLang="zh-CN" b="1" dirty="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dog</a:t>
              </a:r>
              <a:endParaRPr lang="en-US" altLang="zh-CN" b="1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sp>
        <p:nvSpPr>
          <p:cNvPr id="6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02484" cy="4351338"/>
          </a:xfrm>
        </p:spPr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Transformer</a:t>
            </a:r>
            <a:r>
              <a:rPr lang="zh-CN" altLang="en-US" dirty="0" smtClean="0"/>
              <a:t>：解码器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编码器</a:t>
            </a:r>
            <a:endParaRPr lang="en-US" altLang="zh-CN" dirty="0" smtClean="0"/>
          </a:p>
          <a:p>
            <a:r>
              <a:rPr lang="en-US" altLang="zh-CN" dirty="0" smtClean="0"/>
              <a:t>BERT</a:t>
            </a:r>
            <a:r>
              <a:rPr lang="zh-CN" altLang="en-US" dirty="0" smtClean="0"/>
              <a:t>：编码器</a:t>
            </a:r>
            <a:endParaRPr lang="en-US" altLang="zh-CN" dirty="0" smtClean="0"/>
          </a:p>
          <a:p>
            <a:r>
              <a:rPr lang="en-US" altLang="zh-CN" dirty="0" smtClean="0"/>
              <a:t>GPT</a:t>
            </a:r>
            <a:r>
              <a:rPr lang="zh-CN" altLang="en-US" dirty="0" smtClean="0"/>
              <a:t>：</a:t>
            </a:r>
            <a:r>
              <a:rPr lang="zh-CN" altLang="en-US" dirty="0"/>
              <a:t>解</a:t>
            </a:r>
            <a:r>
              <a:rPr lang="zh-CN" altLang="en-US" dirty="0" smtClean="0"/>
              <a:t>码器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0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嵌入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36030" y="528218"/>
            <a:ext cx="715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我                        有                        一只                        猫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我   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         有                        一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只   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         狗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9530" y="1611763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词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Embedding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9530" y="2481713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位置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Embedding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9530" y="3351663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合并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X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20088"/>
              </p:ext>
            </p:extLst>
          </p:nvPr>
        </p:nvGraphicFramePr>
        <p:xfrm>
          <a:off x="3553430" y="1430669"/>
          <a:ext cx="17462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32524318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424373317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43841950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154962389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31068892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7052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37527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13187"/>
              </p:ext>
            </p:extLst>
          </p:nvPr>
        </p:nvGraphicFramePr>
        <p:xfrm>
          <a:off x="5617180" y="1430669"/>
          <a:ext cx="17462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32524318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424373317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43841950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154962389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31068892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7052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3752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73576"/>
              </p:ext>
            </p:extLst>
          </p:nvPr>
        </p:nvGraphicFramePr>
        <p:xfrm>
          <a:off x="7839680" y="1430669"/>
          <a:ext cx="17462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32524318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424373317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43841950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154962389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31068892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7052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3752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1898"/>
              </p:ext>
            </p:extLst>
          </p:nvPr>
        </p:nvGraphicFramePr>
        <p:xfrm>
          <a:off x="9979630" y="1430669"/>
          <a:ext cx="17462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32524318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424373317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43841950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154962389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31068892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7052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3752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00039"/>
              </p:ext>
            </p:extLst>
          </p:nvPr>
        </p:nvGraphicFramePr>
        <p:xfrm>
          <a:off x="3553430" y="2297047"/>
          <a:ext cx="17462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32524318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424373317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43841950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154962389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31068892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7052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37527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05543"/>
              </p:ext>
            </p:extLst>
          </p:nvPr>
        </p:nvGraphicFramePr>
        <p:xfrm>
          <a:off x="5617180" y="2297047"/>
          <a:ext cx="17462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32524318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424373317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43841950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154962389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31068892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7052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37527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33240"/>
              </p:ext>
            </p:extLst>
          </p:nvPr>
        </p:nvGraphicFramePr>
        <p:xfrm>
          <a:off x="7839680" y="2297047"/>
          <a:ext cx="17462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141979119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403367755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576054448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45108321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50937189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6387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017089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69692"/>
              </p:ext>
            </p:extLst>
          </p:nvPr>
        </p:nvGraphicFramePr>
        <p:xfrm>
          <a:off x="9979630" y="2297047"/>
          <a:ext cx="17462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141979119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403367755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576054448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45108321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50937189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6387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017089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922677"/>
              </p:ext>
            </p:extLst>
          </p:nvPr>
        </p:nvGraphicFramePr>
        <p:xfrm>
          <a:off x="3553430" y="3174002"/>
          <a:ext cx="17462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426629106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754737698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3481960249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2307816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398505817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075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20296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13589"/>
              </p:ext>
            </p:extLst>
          </p:nvPr>
        </p:nvGraphicFramePr>
        <p:xfrm>
          <a:off x="5617180" y="3174002"/>
          <a:ext cx="17462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97378596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45247334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16419928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343255012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28964399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8412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239758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0709"/>
              </p:ext>
            </p:extLst>
          </p:nvPr>
        </p:nvGraphicFramePr>
        <p:xfrm>
          <a:off x="7839680" y="3177435"/>
          <a:ext cx="17462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97378596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45247334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16419928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343255012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28964399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8412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239758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61136"/>
              </p:ext>
            </p:extLst>
          </p:nvPr>
        </p:nvGraphicFramePr>
        <p:xfrm>
          <a:off x="9979630" y="3177435"/>
          <a:ext cx="17462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97378596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45247334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16419928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343255012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28964399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8412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239758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2086580" y="2046738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＋</a:t>
            </a:r>
            <a:endParaRPr lang="zh-CN" altLang="en-US" sz="2800" b="1" dirty="0"/>
          </a:p>
        </p:txBody>
      </p:sp>
      <p:sp>
        <p:nvSpPr>
          <p:cNvPr id="21" name="文本框 20"/>
          <p:cNvSpPr txBox="1"/>
          <p:nvPr/>
        </p:nvSpPr>
        <p:spPr>
          <a:xfrm rot="5400000">
            <a:off x="2157690" y="283391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＝</a:t>
            </a:r>
            <a:endParaRPr lang="zh-CN" altLang="en-US" sz="2800" b="1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85235"/>
              </p:ext>
            </p:extLst>
          </p:nvPr>
        </p:nvGraphicFramePr>
        <p:xfrm>
          <a:off x="6174670" y="5009026"/>
          <a:ext cx="174625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52770247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414954691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373432686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4023108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28910501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6703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651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4203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87146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03693"/>
              </p:ext>
            </p:extLst>
          </p:nvPr>
        </p:nvGraphicFramePr>
        <p:xfrm>
          <a:off x="6000700" y="5185391"/>
          <a:ext cx="174625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235021444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6196864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57595305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306321198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38949330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6624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3939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7777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1603"/>
                  </a:ext>
                </a:extLst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7746950" y="6488668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batch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20920" y="5520082"/>
            <a:ext cx="9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47380" y="4623092"/>
            <a:ext cx="14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h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idden size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28" name="直接箭头连接符 27"/>
          <p:cNvCxnSpPr>
            <a:stCxn id="16" idx="2"/>
            <a:endCxn id="27" idx="0"/>
          </p:cNvCxnSpPr>
          <p:nvPr/>
        </p:nvCxnSpPr>
        <p:spPr>
          <a:xfrm>
            <a:off x="4426555" y="3905522"/>
            <a:ext cx="2666975" cy="7175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2"/>
            <a:endCxn id="27" idx="0"/>
          </p:cNvCxnSpPr>
          <p:nvPr/>
        </p:nvCxnSpPr>
        <p:spPr>
          <a:xfrm>
            <a:off x="6490305" y="3905522"/>
            <a:ext cx="603225" cy="7175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  <a:endCxn id="27" idx="0"/>
          </p:cNvCxnSpPr>
          <p:nvPr/>
        </p:nvCxnSpPr>
        <p:spPr>
          <a:xfrm flipH="1">
            <a:off x="7093530" y="3908955"/>
            <a:ext cx="1619275" cy="71413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9" idx="2"/>
            <a:endCxn id="27" idx="0"/>
          </p:cNvCxnSpPr>
          <p:nvPr/>
        </p:nvCxnSpPr>
        <p:spPr>
          <a:xfrm flipH="1">
            <a:off x="7093530" y="3908955"/>
            <a:ext cx="3759225" cy="71413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712760" y="3913823"/>
            <a:ext cx="14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h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idden size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12155" y="6475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batch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49735" y="158886"/>
            <a:ext cx="9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212750" y="5704748"/>
            <a:ext cx="537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输入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X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823180" y="33771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batch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8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Encoder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8875"/>
          <a:stretch/>
        </p:blipFill>
        <p:spPr>
          <a:xfrm>
            <a:off x="5249843" y="1489059"/>
            <a:ext cx="3457600" cy="40100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886" y="734457"/>
            <a:ext cx="1866914" cy="3552851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8115293" y="1141121"/>
            <a:ext cx="1955807" cy="2167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138315" y="3715014"/>
            <a:ext cx="1532735" cy="13308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89266"/>
              </p:ext>
            </p:extLst>
          </p:nvPr>
        </p:nvGraphicFramePr>
        <p:xfrm>
          <a:off x="1252667" y="4726437"/>
          <a:ext cx="174625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52770247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414954691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373432686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4023108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28910501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6703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651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4203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87146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29854"/>
              </p:ext>
            </p:extLst>
          </p:nvPr>
        </p:nvGraphicFramePr>
        <p:xfrm>
          <a:off x="1078697" y="4902802"/>
          <a:ext cx="174625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235021444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6196864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57595305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306321198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38949330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6624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3939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7777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1603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824947" y="6206079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batch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7559" y="5449656"/>
            <a:ext cx="9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25377" y="4340503"/>
            <a:ext cx="14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h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idden size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03272" y="6435195"/>
            <a:ext cx="4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X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64100" y="5477630"/>
            <a:ext cx="4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X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09468" y="5477630"/>
            <a:ext cx="4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X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54836" y="5477630"/>
            <a:ext cx="4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X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39826" y="469966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Wq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52314" y="469966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Wk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88914" y="469966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Wv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18818" y="5803900"/>
            <a:ext cx="32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1319" y="2542423"/>
            <a:ext cx="3875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W1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d_ff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W2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d_ff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WL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[dv*head,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Wq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Wk</a:t>
            </a: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Wv</a:t>
            </a: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[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dv*head]</a:t>
            </a:r>
            <a:endParaRPr lang="en-US" altLang="zh-CN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42698" y="4340503"/>
            <a:ext cx="3449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Q: 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V: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dv*head]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Q.T: [batch,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K.T: [batch,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V.T: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head,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dv]</a:t>
            </a:r>
            <a:endParaRPr lang="en-US" altLang="zh-CN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015436" y="162163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Attention=Q.T*K.T*V.T:</a:t>
            </a: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dv]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234522" y="2371553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Attention.T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</a:t>
            </a: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dv*head]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021553" y="2051964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WL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/>
          <a:srcRect l="32002" t="-1" r="42837" b="84344"/>
          <a:stretch/>
        </p:blipFill>
        <p:spPr>
          <a:xfrm>
            <a:off x="6356350" y="884470"/>
            <a:ext cx="869950" cy="68899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/>
          <a:srcRect l="32002" t="-1" r="42837" b="84344"/>
          <a:stretch/>
        </p:blipFill>
        <p:spPr>
          <a:xfrm>
            <a:off x="6356350" y="274935"/>
            <a:ext cx="869950" cy="688991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658100" y="27296"/>
            <a:ext cx="4334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e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nc_out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018878" y="145010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W1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98938" y="846089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W2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400058" y="27296"/>
            <a:ext cx="7727107" cy="6631921"/>
          </a:xfrm>
          <a:prstGeom prst="roundRect">
            <a:avLst>
              <a:gd name="adj" fmla="val 1157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45332" y="1524760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e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nc_out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</a:t>
            </a:r>
            <a:endParaRPr lang="en-US" altLang="zh-CN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239492" y="867384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e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nc_out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</a:t>
            </a:r>
            <a:endParaRPr lang="en-US" altLang="zh-CN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d_ff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8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Decoder-1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8875"/>
          <a:stretch/>
        </p:blipFill>
        <p:spPr>
          <a:xfrm>
            <a:off x="5249843" y="1489059"/>
            <a:ext cx="3457600" cy="40100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886" y="734457"/>
            <a:ext cx="1866914" cy="3552851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8115293" y="1141121"/>
            <a:ext cx="1955807" cy="2167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138315" y="3715014"/>
            <a:ext cx="1532735" cy="13308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329542" y="5466834"/>
            <a:ext cx="116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d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ec_in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39826" y="469966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Wq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52314" y="469966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Wk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88914" y="469966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Wv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18818" y="5803900"/>
            <a:ext cx="32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1319" y="3258608"/>
            <a:ext cx="3875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WL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[dv*head,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Wq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Wk</a:t>
            </a: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Wv</a:t>
            </a: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[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dv*head]</a:t>
            </a:r>
            <a:endParaRPr lang="en-US" altLang="zh-CN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42698" y="4340503"/>
            <a:ext cx="3449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Q: 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V: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dv*head]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Q.T: [batch,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K.T: [batch,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V.T: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dv]</a:t>
            </a:r>
            <a:endParaRPr lang="en-US" altLang="zh-CN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015436" y="162163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Attention=Q.T*K.T*V.T:</a:t>
            </a: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dv]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234522" y="2371553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Attention.T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</a:t>
            </a: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dv*head]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072353" y="2051964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WL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58100" y="1093130"/>
            <a:ext cx="4334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dec_out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324818" y="5474085"/>
            <a:ext cx="116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d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ec_in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284924" y="5466834"/>
            <a:ext cx="116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d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ec_in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400058" y="27296"/>
            <a:ext cx="7727107" cy="6631921"/>
          </a:xfrm>
          <a:prstGeom prst="roundRect">
            <a:avLst>
              <a:gd name="adj" fmla="val 1157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Decoder-2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8875"/>
          <a:stretch/>
        </p:blipFill>
        <p:spPr>
          <a:xfrm>
            <a:off x="5249843" y="1489059"/>
            <a:ext cx="3457600" cy="40100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886" y="734457"/>
            <a:ext cx="1866914" cy="3552851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8115293" y="1141121"/>
            <a:ext cx="1955807" cy="2167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138315" y="3715014"/>
            <a:ext cx="1532735" cy="13308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92683" y="5466834"/>
            <a:ext cx="116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dec_out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39826" y="469966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Wq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52314" y="469966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Wk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88914" y="469966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Wv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32300" y="5803900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d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ec_out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e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nc_out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42698" y="4340503"/>
            <a:ext cx="3449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Q: 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V: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dv*head]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Q.T: [batch,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K.T: [batch,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V.T: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dv]</a:t>
            </a:r>
            <a:endParaRPr lang="en-US" altLang="zh-CN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015436" y="162163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Attention=Q.T*K.T*V.T:</a:t>
            </a: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dv]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072353" y="2051964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WL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24818" y="5474085"/>
            <a:ext cx="116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enc_out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284924" y="5466834"/>
            <a:ext cx="116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enc_out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319" y="2542423"/>
            <a:ext cx="3875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W1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d_ff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W2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d_ff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WL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[dv*head,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Wq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Wk</a:t>
            </a: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Wv</a:t>
            </a: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[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dv*head]</a:t>
            </a:r>
          </a:p>
          <a:p>
            <a:endParaRPr lang="en-US" altLang="zh-CN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W’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vocab_size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en-US" altLang="zh-CN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/>
          <a:srcRect l="32002" t="-1" r="42837" b="84344"/>
          <a:stretch/>
        </p:blipFill>
        <p:spPr>
          <a:xfrm>
            <a:off x="6356350" y="884470"/>
            <a:ext cx="869950" cy="68899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/>
          <a:srcRect l="32002" t="-1" r="42837" b="84344"/>
          <a:stretch/>
        </p:blipFill>
        <p:spPr>
          <a:xfrm>
            <a:off x="6356350" y="274935"/>
            <a:ext cx="869950" cy="688991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4658100" y="27296"/>
            <a:ext cx="4334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dec_out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018878" y="145010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W1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98938" y="846089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W2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38" name="肘形连接符 37"/>
          <p:cNvCxnSpPr>
            <a:stCxn id="35" idx="1"/>
          </p:cNvCxnSpPr>
          <p:nvPr/>
        </p:nvCxnSpPr>
        <p:spPr>
          <a:xfrm rot="10800000" flipV="1">
            <a:off x="4140200" y="211962"/>
            <a:ext cx="517900" cy="44877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28378" y="2371553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Attention.T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</a:t>
            </a: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dv*head]</a:t>
            </a:r>
            <a:endParaRPr lang="zh-CN" altLang="en-US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2"/>
          <a:srcRect l="32002" t="6299" r="42837" b="84344"/>
          <a:stretch/>
        </p:blipFill>
        <p:spPr>
          <a:xfrm>
            <a:off x="3733765" y="4696741"/>
            <a:ext cx="869950" cy="411767"/>
          </a:xfrm>
          <a:prstGeom prst="rect">
            <a:avLst/>
          </a:prstGeom>
        </p:spPr>
      </p:pic>
      <p:cxnSp>
        <p:nvCxnSpPr>
          <p:cNvPr id="41" name="直接箭头连接符 40"/>
          <p:cNvCxnSpPr>
            <a:stCxn id="40" idx="2"/>
            <a:endCxn id="43" idx="0"/>
          </p:cNvCxnSpPr>
          <p:nvPr/>
        </p:nvCxnSpPr>
        <p:spPr>
          <a:xfrm flipH="1">
            <a:off x="3125365" y="5108508"/>
            <a:ext cx="1043375" cy="17369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165292" y="4394704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W’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58047" y="5282203"/>
            <a:ext cx="4334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Predict: 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vocab_size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4400058" y="27296"/>
            <a:ext cx="7727107" cy="6631921"/>
          </a:xfrm>
          <a:prstGeom prst="roundRect">
            <a:avLst>
              <a:gd name="adj" fmla="val 1157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245332" y="1524760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e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nc_out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</a:t>
            </a:r>
            <a:endParaRPr lang="en-US" altLang="zh-CN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39492" y="867384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e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nc_out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</a:t>
            </a:r>
            <a:endParaRPr lang="en-US" altLang="zh-CN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tgt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d_ff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1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Transformer</a:t>
            </a:r>
            <a:r>
              <a:rPr lang="zh-CN" altLang="en-US" dirty="0" smtClean="0"/>
              <a:t>矩阵乘</a:t>
            </a:r>
            <a:r>
              <a:rPr lang="en-US" altLang="zh-CN" dirty="0" smtClean="0"/>
              <a:t>-Encoder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95895"/>
              </p:ext>
            </p:extLst>
          </p:nvPr>
        </p:nvGraphicFramePr>
        <p:xfrm>
          <a:off x="838200" y="1352136"/>
          <a:ext cx="108502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074">
                  <a:extLst>
                    <a:ext uri="{9D8B030D-6E8A-4147-A177-3AD203B41FA5}">
                      <a16:colId xmlns:a16="http://schemas.microsoft.com/office/drawing/2014/main" val="3180019779"/>
                    </a:ext>
                  </a:extLst>
                </a:gridCol>
                <a:gridCol w="2087217">
                  <a:extLst>
                    <a:ext uri="{9D8B030D-6E8A-4147-A177-3AD203B41FA5}">
                      <a16:colId xmlns:a16="http://schemas.microsoft.com/office/drawing/2014/main" val="271779239"/>
                    </a:ext>
                  </a:extLst>
                </a:gridCol>
                <a:gridCol w="735496">
                  <a:extLst>
                    <a:ext uri="{9D8B030D-6E8A-4147-A177-3AD203B41FA5}">
                      <a16:colId xmlns:a16="http://schemas.microsoft.com/office/drawing/2014/main" val="2342542810"/>
                    </a:ext>
                  </a:extLst>
                </a:gridCol>
                <a:gridCol w="1575352">
                  <a:extLst>
                    <a:ext uri="{9D8B030D-6E8A-4147-A177-3AD203B41FA5}">
                      <a16:colId xmlns:a16="http://schemas.microsoft.com/office/drawing/2014/main" val="2948706505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3544307819"/>
                    </a:ext>
                  </a:extLst>
                </a:gridCol>
                <a:gridCol w="909430">
                  <a:extLst>
                    <a:ext uri="{9D8B030D-6E8A-4147-A177-3AD203B41FA5}">
                      <a16:colId xmlns:a16="http://schemas.microsoft.com/office/drawing/2014/main" val="1555374043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565037255"/>
                    </a:ext>
                  </a:extLst>
                </a:gridCol>
                <a:gridCol w="1068456">
                  <a:extLst>
                    <a:ext uri="{9D8B030D-6E8A-4147-A177-3AD203B41FA5}">
                      <a16:colId xmlns:a16="http://schemas.microsoft.com/office/drawing/2014/main" val="2060727535"/>
                    </a:ext>
                  </a:extLst>
                </a:gridCol>
                <a:gridCol w="1321904">
                  <a:extLst>
                    <a:ext uri="{9D8B030D-6E8A-4147-A177-3AD203B41FA5}">
                      <a16:colId xmlns:a16="http://schemas.microsoft.com/office/drawing/2014/main" val="206952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配置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Encoder/Decoder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head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hidden_size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d_ff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dk</a:t>
                      </a:r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=dv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参数量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seq_len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tgt_len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7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TRM-base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2048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65M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1024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TRM-large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1024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4096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128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213M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1024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29744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91277"/>
              </p:ext>
            </p:extLst>
          </p:nvPr>
        </p:nvGraphicFramePr>
        <p:xfrm>
          <a:off x="838200" y="2801914"/>
          <a:ext cx="10850217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517">
                  <a:extLst>
                    <a:ext uri="{9D8B030D-6E8A-4147-A177-3AD203B41FA5}">
                      <a16:colId xmlns:a16="http://schemas.microsoft.com/office/drawing/2014/main" val="4096703311"/>
                    </a:ext>
                  </a:extLst>
                </a:gridCol>
                <a:gridCol w="3199950">
                  <a:extLst>
                    <a:ext uri="{9D8B030D-6E8A-4147-A177-3AD203B41FA5}">
                      <a16:colId xmlns:a16="http://schemas.microsoft.com/office/drawing/2014/main" val="84506717"/>
                    </a:ext>
                  </a:extLst>
                </a:gridCol>
                <a:gridCol w="2914875">
                  <a:extLst>
                    <a:ext uri="{9D8B030D-6E8A-4147-A177-3AD203B41FA5}">
                      <a16:colId xmlns:a16="http://schemas.microsoft.com/office/drawing/2014/main" val="3364800240"/>
                    </a:ext>
                  </a:extLst>
                </a:gridCol>
                <a:gridCol w="2914875">
                  <a:extLst>
                    <a:ext uri="{9D8B030D-6E8A-4147-A177-3AD203B41FA5}">
                      <a16:colId xmlns:a16="http://schemas.microsoft.com/office/drawing/2014/main" val="1128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Encoder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源矩阵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A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源矩阵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W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输出矩阵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80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由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计算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Query</a:t>
                      </a:r>
                    </a:p>
                  </a:txBody>
                  <a:tcPr marL="4763" marR="4763" marT="4763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512,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1024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[1024,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2048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512, 2048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528202"/>
                  </a:ext>
                </a:extLst>
              </a:tr>
              <a:tr h="3407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由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计算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Key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batch, 512, 1024]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[1024, 2048]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512, 2048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4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由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计算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Value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1024]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[1024, 2048]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512, 2048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72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Query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*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Key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 512, 128]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128, 512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 512, 512]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22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Attention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 512, 512]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 512, 128]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 512, 128]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33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Attention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映射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2048]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[2048,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前馈神经网络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[1024, 4096]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4096]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36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前馈神经网络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4096]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[4096,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512,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82347"/>
                  </a:ext>
                </a:extLst>
              </a:tr>
            </a:tbl>
          </a:graphicData>
        </a:graphic>
      </p:graphicFrame>
      <p:sp>
        <p:nvSpPr>
          <p:cNvPr id="9" name="左大括号 8"/>
          <p:cNvSpPr/>
          <p:nvPr/>
        </p:nvSpPr>
        <p:spPr>
          <a:xfrm>
            <a:off x="675861" y="3210339"/>
            <a:ext cx="94422" cy="2924055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5988" y="4487700"/>
            <a:ext cx="69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×6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93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Transformer</a:t>
            </a:r>
            <a:r>
              <a:rPr lang="zh-CN" altLang="en-US" dirty="0" smtClean="0"/>
              <a:t>矩阵乘</a:t>
            </a:r>
            <a:r>
              <a:rPr lang="en-US" altLang="zh-CN" dirty="0" smtClean="0"/>
              <a:t>-Decoder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33220"/>
              </p:ext>
            </p:extLst>
          </p:nvPr>
        </p:nvGraphicFramePr>
        <p:xfrm>
          <a:off x="838200" y="2606592"/>
          <a:ext cx="10850217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517">
                  <a:extLst>
                    <a:ext uri="{9D8B030D-6E8A-4147-A177-3AD203B41FA5}">
                      <a16:colId xmlns:a16="http://schemas.microsoft.com/office/drawing/2014/main" val="4096703311"/>
                    </a:ext>
                  </a:extLst>
                </a:gridCol>
                <a:gridCol w="3199950">
                  <a:extLst>
                    <a:ext uri="{9D8B030D-6E8A-4147-A177-3AD203B41FA5}">
                      <a16:colId xmlns:a16="http://schemas.microsoft.com/office/drawing/2014/main" val="84506717"/>
                    </a:ext>
                  </a:extLst>
                </a:gridCol>
                <a:gridCol w="2914875">
                  <a:extLst>
                    <a:ext uri="{9D8B030D-6E8A-4147-A177-3AD203B41FA5}">
                      <a16:colId xmlns:a16="http://schemas.microsoft.com/office/drawing/2014/main" val="3364800240"/>
                    </a:ext>
                  </a:extLst>
                </a:gridCol>
                <a:gridCol w="2914875">
                  <a:extLst>
                    <a:ext uri="{9D8B030D-6E8A-4147-A177-3AD203B41FA5}">
                      <a16:colId xmlns:a16="http://schemas.microsoft.com/office/drawing/2014/main" val="1128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Decoder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源矩阵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A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源矩阵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W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输出矩阵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80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由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计算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Query</a:t>
                      </a:r>
                    </a:p>
                  </a:txBody>
                  <a:tcPr marL="4763" marR="4763" marT="4763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1024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,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1024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[1024,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2048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1024, 2048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528202"/>
                  </a:ext>
                </a:extLst>
              </a:tr>
              <a:tr h="3407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由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计算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Key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batch, 1024, 1024]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[1024, 2048]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1024, 2048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4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由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计算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Value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1024, 1024]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[1024, 2048]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1024, 2048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72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Query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*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Key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 1024, 128]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 128, 1024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 1024,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22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Attention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 1024,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 1024, 128]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16, 1024, 128]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33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Attention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映射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1024, 2048]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[2048,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1024,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前馈神经网络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1024,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[1024, 4096]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1024, 4096]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36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前馈神经网络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1024, 4096]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[4096,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1024,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8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前馈神经网络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1024, 1024]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[1024,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vocab_size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[batch, 1024,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vocab_size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  <a:cs typeface="+mn-cs"/>
                        </a:rPr>
                        <a:t>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905733"/>
                  </a:ext>
                </a:extLst>
              </a:tr>
            </a:tbl>
          </a:graphicData>
        </a:graphic>
      </p:graphicFrame>
      <p:sp>
        <p:nvSpPr>
          <p:cNvPr id="9" name="左大括号 8"/>
          <p:cNvSpPr/>
          <p:nvPr/>
        </p:nvSpPr>
        <p:spPr>
          <a:xfrm flipH="1">
            <a:off x="11722762" y="2992121"/>
            <a:ext cx="113638" cy="2182576"/>
          </a:xfrm>
          <a:prstGeom prst="leftBrace">
            <a:avLst>
              <a:gd name="adj1" fmla="val 8333"/>
              <a:gd name="adj2" fmla="val 50466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668097" y="3899118"/>
            <a:ext cx="69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×2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675861" y="3032539"/>
            <a:ext cx="94422" cy="2924055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-15988" y="4309900"/>
            <a:ext cx="69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×6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031642"/>
              </p:ext>
            </p:extLst>
          </p:nvPr>
        </p:nvGraphicFramePr>
        <p:xfrm>
          <a:off x="838200" y="1352136"/>
          <a:ext cx="108502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074">
                  <a:extLst>
                    <a:ext uri="{9D8B030D-6E8A-4147-A177-3AD203B41FA5}">
                      <a16:colId xmlns:a16="http://schemas.microsoft.com/office/drawing/2014/main" val="3180019779"/>
                    </a:ext>
                  </a:extLst>
                </a:gridCol>
                <a:gridCol w="2087217">
                  <a:extLst>
                    <a:ext uri="{9D8B030D-6E8A-4147-A177-3AD203B41FA5}">
                      <a16:colId xmlns:a16="http://schemas.microsoft.com/office/drawing/2014/main" val="271779239"/>
                    </a:ext>
                  </a:extLst>
                </a:gridCol>
                <a:gridCol w="735496">
                  <a:extLst>
                    <a:ext uri="{9D8B030D-6E8A-4147-A177-3AD203B41FA5}">
                      <a16:colId xmlns:a16="http://schemas.microsoft.com/office/drawing/2014/main" val="2342542810"/>
                    </a:ext>
                  </a:extLst>
                </a:gridCol>
                <a:gridCol w="1575352">
                  <a:extLst>
                    <a:ext uri="{9D8B030D-6E8A-4147-A177-3AD203B41FA5}">
                      <a16:colId xmlns:a16="http://schemas.microsoft.com/office/drawing/2014/main" val="2948706505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3544307819"/>
                    </a:ext>
                  </a:extLst>
                </a:gridCol>
                <a:gridCol w="909430">
                  <a:extLst>
                    <a:ext uri="{9D8B030D-6E8A-4147-A177-3AD203B41FA5}">
                      <a16:colId xmlns:a16="http://schemas.microsoft.com/office/drawing/2014/main" val="1555374043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565037255"/>
                    </a:ext>
                  </a:extLst>
                </a:gridCol>
                <a:gridCol w="1068456">
                  <a:extLst>
                    <a:ext uri="{9D8B030D-6E8A-4147-A177-3AD203B41FA5}">
                      <a16:colId xmlns:a16="http://schemas.microsoft.com/office/drawing/2014/main" val="2060727535"/>
                    </a:ext>
                  </a:extLst>
                </a:gridCol>
                <a:gridCol w="1321904">
                  <a:extLst>
                    <a:ext uri="{9D8B030D-6E8A-4147-A177-3AD203B41FA5}">
                      <a16:colId xmlns:a16="http://schemas.microsoft.com/office/drawing/2014/main" val="206952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配置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Encoder/Decoder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head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hidden_size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d_ff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dk</a:t>
                      </a:r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=dv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参数量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seq_len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tgt_len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7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TRM-base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2048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65M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1024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TRM-large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1024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4096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128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213M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1024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29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37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BERT-Encoder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8875"/>
          <a:stretch/>
        </p:blipFill>
        <p:spPr>
          <a:xfrm>
            <a:off x="5249843" y="1489059"/>
            <a:ext cx="3457600" cy="40100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886" y="734457"/>
            <a:ext cx="1866914" cy="3552851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8115293" y="1141121"/>
            <a:ext cx="1955807" cy="2167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138315" y="3715014"/>
            <a:ext cx="1532735" cy="13308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52667" y="4726437"/>
          <a:ext cx="174625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52770247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414954691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373432686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4023108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28910501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6703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651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4203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87146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078697" y="4902802"/>
          <a:ext cx="174625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235021444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6196864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57595305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306321198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38949330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6624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3939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7777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1603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824947" y="6206079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batch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7559" y="5449656"/>
            <a:ext cx="9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25377" y="4340503"/>
            <a:ext cx="14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h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idden size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03272" y="6435195"/>
            <a:ext cx="4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X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64100" y="5477630"/>
            <a:ext cx="4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X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09468" y="5477630"/>
            <a:ext cx="4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X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54836" y="5477630"/>
            <a:ext cx="4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X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39826" y="469966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Wq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52314" y="469966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Wk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88914" y="469966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Wv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18818" y="5803900"/>
            <a:ext cx="32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1319" y="2542423"/>
            <a:ext cx="3875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W1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d_ff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W2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d_ff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WL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[dv*head,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Wq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Wk</a:t>
            </a: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Wv</a:t>
            </a: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形状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[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dv*head]</a:t>
            </a:r>
            <a:endParaRPr lang="en-US" altLang="zh-CN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42698" y="4340503"/>
            <a:ext cx="3449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Q: 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*head]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V: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dv*head]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Q.T: [batch,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K.T: [batch,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</a:p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V.T: [batch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head, </a:t>
            </a:r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dv]</a:t>
            </a:r>
            <a:endParaRPr lang="en-US" altLang="zh-CN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015436" y="162163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Attention=Q.T*K.T*V.T:</a:t>
            </a: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head,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dv]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234522" y="2371553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Attention.T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</a:t>
            </a: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dv*head]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021553" y="2051964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WL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/>
          <a:srcRect l="32002" t="-1" r="42837" b="84344"/>
          <a:stretch/>
        </p:blipFill>
        <p:spPr>
          <a:xfrm>
            <a:off x="6356350" y="884470"/>
            <a:ext cx="869950" cy="68899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/>
          <a:srcRect l="32002" t="-1" r="42837" b="84344"/>
          <a:stretch/>
        </p:blipFill>
        <p:spPr>
          <a:xfrm>
            <a:off x="6356350" y="274935"/>
            <a:ext cx="869950" cy="688991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658100" y="27296"/>
            <a:ext cx="4334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e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nc_out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 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018878" y="1450102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W1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98938" y="846089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W2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400058" y="27296"/>
            <a:ext cx="7727107" cy="6631921"/>
          </a:xfrm>
          <a:prstGeom prst="roundRect">
            <a:avLst>
              <a:gd name="adj" fmla="val 1157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5228" y="88126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dk</a:t>
            </a:r>
            <a:r>
              <a:rPr lang="en-US" altLang="zh-CN" b="1" dirty="0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=dv=</a:t>
            </a:r>
            <a:r>
              <a:rPr lang="en-US" altLang="zh-CN" b="1" dirty="0" err="1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b="1" dirty="0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//head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d_ff</a:t>
            </a:r>
            <a:r>
              <a:rPr lang="en-US" altLang="zh-CN" b="1" dirty="0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=4*</a:t>
            </a:r>
            <a:r>
              <a:rPr lang="en-US" altLang="zh-CN" b="1" dirty="0" err="1" smtClean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45332" y="1524760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e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nc_out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</a:t>
            </a:r>
            <a:endParaRPr lang="en-US" altLang="zh-CN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hidden_size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239492" y="867384"/>
            <a:ext cx="322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e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nc_out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</a:t>
            </a:r>
            <a:endParaRPr lang="en-US" altLang="zh-CN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ctr"/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[batch,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seq_len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zh-CN" dirty="0" err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d_ff</a:t>
            </a:r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2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2175</Words>
  <Application>Microsoft Office PowerPoint</Application>
  <PresentationFormat>宽屏</PresentationFormat>
  <Paragraphs>596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苹方 中等</vt:lpstr>
      <vt:lpstr>Arial</vt:lpstr>
      <vt:lpstr>Office 主题​​</vt:lpstr>
      <vt:lpstr>大模型计算</vt:lpstr>
      <vt:lpstr>编码器-解码器</vt:lpstr>
      <vt:lpstr>1. 嵌入</vt:lpstr>
      <vt:lpstr>2. Encoder</vt:lpstr>
      <vt:lpstr>3. Decoder-1</vt:lpstr>
      <vt:lpstr>4. Decoder-2</vt:lpstr>
      <vt:lpstr>Transformer矩阵乘-Encoder</vt:lpstr>
      <vt:lpstr>Transformer矩阵乘-Decoder</vt:lpstr>
      <vt:lpstr>BERT-Encoder</vt:lpstr>
      <vt:lpstr>BERT矩阵乘-Encoder</vt:lpstr>
      <vt:lpstr>GPT-Decoder</vt:lpstr>
      <vt:lpstr>GPT矩阵乘</vt:lpstr>
      <vt:lpstr>GPT矩阵乘</vt:lpstr>
      <vt:lpstr>大模型特点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大模型计算</dc:title>
  <dc:creator>Jianchao Yang</dc:creator>
  <cp:lastModifiedBy>Jianchao Yang</cp:lastModifiedBy>
  <cp:revision>566</cp:revision>
  <dcterms:created xsi:type="dcterms:W3CDTF">2022-12-29T01:04:09Z</dcterms:created>
  <dcterms:modified xsi:type="dcterms:W3CDTF">2022-12-30T06:50:29Z</dcterms:modified>
</cp:coreProperties>
</file>