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4" r:id="rId7"/>
    <p:sldId id="265" r:id="rId8"/>
    <p:sldId id="262" r:id="rId9"/>
    <p:sldId id="266" r:id="rId10"/>
    <p:sldId id="267" r:id="rId11"/>
    <p:sldId id="269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D0BB-C623-48DF-8DFE-032C00C2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37EA4-0F0F-418E-810E-D66D9430F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042DA-DB6E-4095-A74B-483BC4A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3F69E-219C-4C4F-B2FE-AC12FAD9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39290-DCB6-4D49-AF71-A45EFA5D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6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ADBD4-10DB-4D00-A1F1-43443FF8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AA5259-05A6-4D93-867A-A1160E85C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2CAF-9CA8-42D4-91C4-EE2901B1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E36BB-1A09-4D7B-92C3-31300784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374FD-6B43-48CF-A11B-5EC5762C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EEB226-7F20-427E-B17C-901F203E9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B7A054-F87D-460C-8545-1C514FCE8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B5F01-765C-4FBD-8F8F-66F7D672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0783E-96EB-4C1F-92A0-6CA10D64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E10D8-25B4-4FFE-94EB-0E89CD6A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A52CB-D54B-42D6-856F-43FB0231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45DB0-324F-491B-AEBC-C737C8B1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70E81-F516-4C77-8F01-994CFCD6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21EFB-5BBF-4492-91E1-8D23679D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2EC32-81EF-47DD-86F9-50A7A24B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5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F4FFC-2D80-423B-8C4D-04EA7D64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6E7A1-FE02-4ECF-9E11-2FD4F181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C254C-92F1-4C12-A651-89EF1B6F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F86D1-83B9-4329-8417-2A4578B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5A6FA-7787-40FF-8CCA-92D5E1A3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EC861-7069-47AE-BC9F-65990FBB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16E74-0D88-48A2-BBF0-CD69B7FE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55497-49F9-4928-AB00-75D834D2B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A46EC-5D1C-4FDA-8CEF-3DF97E51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354DF-F342-47A3-84D2-0C1B1FC1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8A621-A381-4B5F-987A-47D22AB6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5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D6F14-79D3-4C69-9BF5-FDBF6FB7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1EB83-2C99-4FCE-B0DD-36E0E04CF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D32908-C019-4517-9A8F-2A59BE698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CFE8E3-0D00-4A13-B1CB-4F5DB9A28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E17390-6647-4233-8F0C-151EF8FF5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FE4F24-72B6-4E78-AB1B-8097E502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540CFE-7660-453B-98CC-522537C4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FCB93F-7F31-45E3-9024-878F1FAC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D90FF-B314-4185-84DE-5453DCA5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BD3427-7B56-40FC-A8D5-9A6F43DB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A05D9D-97B9-4371-95DF-F14F3F7C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4B7B2-D93D-4335-A599-AB4A23DC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F613AE-C261-4FB6-9006-A91A3272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FB261C-DBC5-44C6-9547-371C4C8B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B37285-01E8-454A-9B95-96645EF1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2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9799F-5500-4BE7-8A31-C3A32DC3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EC918-0AF6-4BF9-A524-BB0EAADA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ED7D55-C4E6-49E4-A552-2B5AABF2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1FFF5-F2BC-496B-855E-5A9FD3B9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24412-AF8F-4064-A716-6C23DD3F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F0B89-B6A1-45F2-BEFF-D757474E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1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73C2-D10A-47BD-B3C5-E1327433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58EA5D-D4C6-43D9-ADC2-A61510EEF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2B5ACA-F927-4D7C-B897-B54DA38F9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6A324-8AD1-4F5C-8736-8F825054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94C682-5787-4422-BF08-07A7D9BC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52DA9-A418-42AE-9885-3388FE47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B852FB-D180-4D00-95C4-E316EC66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6A616-8E71-4FFF-9EA8-8FFFAA52D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A1645-463B-4F29-92E8-8F7CBC1F9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7CCA-54AB-4C62-B625-F52D9461D2D2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51644-73CF-4BF1-9FDA-BE7A2F69A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519FB-6927-4AE2-817C-D71F87203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3CDBE-7811-4302-B4AC-D51B292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5C616-DDC5-4B67-BE2D-DCF4EC9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一、稀疏计算对脉动阵列结构的挑战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二、在脉动阵列上支持稀疏计算的方案（</a:t>
            </a:r>
            <a:r>
              <a:rPr lang="en-US" altLang="zh-CN" dirty="0"/>
              <a:t>ICPP’22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三、更深层次的计算和存储优化</a:t>
            </a:r>
          </a:p>
        </p:txBody>
      </p:sp>
    </p:spTree>
    <p:extLst>
      <p:ext uri="{BB962C8B-B14F-4D97-AF65-F5344CB8AC3E}">
        <p14:creationId xmlns:p14="http://schemas.microsoft.com/office/powerpoint/2010/main" val="257002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5009E-5FFF-4C54-A335-EEC58D2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数据流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0AB9C0-7F94-43DA-B2BC-E24B71936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05012"/>
            <a:ext cx="7315200" cy="2847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95DD01-646B-4299-BDD2-6758D6CF6030}"/>
              </a:ext>
            </a:extLst>
          </p:cNvPr>
          <p:cNvSpPr txBox="1"/>
          <p:nvPr/>
        </p:nvSpPr>
        <p:spPr>
          <a:xfrm>
            <a:off x="3187546" y="513346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A37D90-D44D-43CB-A946-B801786D8BAC}"/>
              </a:ext>
            </a:extLst>
          </p:cNvPr>
          <p:cNvSpPr txBox="1"/>
          <p:nvPr/>
        </p:nvSpPr>
        <p:spPr>
          <a:xfrm>
            <a:off x="5939547" y="51334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925C84-F8BC-4C68-9B96-CEEB81E2F5BC}"/>
              </a:ext>
            </a:extLst>
          </p:cNvPr>
          <p:cNvSpPr txBox="1"/>
          <p:nvPr/>
        </p:nvSpPr>
        <p:spPr>
          <a:xfrm>
            <a:off x="8672312" y="5130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34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5009E-5FFF-4C54-A335-EEC58D22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365125"/>
            <a:ext cx="3429000" cy="1325563"/>
          </a:xfrm>
        </p:spPr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数据流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B2E65B-3553-4934-BC20-A676A212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22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1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3CDBE-7811-4302-B4AC-D51B292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三、更深层次的计算和存储优化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5C616-DDC5-4B67-BE2D-DCF4EC9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存储优化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针对计算时需要的数据流格式和特征，对其进行稀疏存储和表达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稀疏数据稠密表达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稀疏数据表达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片上数据还原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片上数据重组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片上数据计算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/>
              <a:t>片上数据重组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数据存储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A - (</a:t>
            </a:r>
            <a:r>
              <a:rPr lang="zh-CN" altLang="en-US" dirty="0">
                <a:sym typeface="Wingdings" panose="05000000000000000000" pitchFamily="2" charset="2"/>
              </a:rPr>
              <a:t>压缩</a:t>
            </a:r>
            <a:r>
              <a:rPr lang="en-US" altLang="zh-CN" dirty="0">
                <a:sym typeface="Wingdings" panose="05000000000000000000" pitchFamily="2" charset="2"/>
              </a:rPr>
              <a:t>) - A’ - (</a:t>
            </a:r>
            <a:r>
              <a:rPr lang="zh-CN" altLang="en-US" dirty="0">
                <a:sym typeface="Wingdings" panose="05000000000000000000" pitchFamily="2" charset="2"/>
              </a:rPr>
              <a:t>还原</a:t>
            </a:r>
            <a:r>
              <a:rPr lang="en-US" altLang="zh-CN" dirty="0">
                <a:sym typeface="Wingdings" panose="05000000000000000000" pitchFamily="2" charset="2"/>
              </a:rPr>
              <a:t>) - A - (</a:t>
            </a:r>
            <a:r>
              <a:rPr lang="zh-CN" altLang="en-US" dirty="0">
                <a:sym typeface="Wingdings" panose="05000000000000000000" pitchFamily="2" charset="2"/>
              </a:rPr>
              <a:t>重组</a:t>
            </a:r>
            <a:r>
              <a:rPr lang="en-US" altLang="zh-CN" dirty="0">
                <a:sym typeface="Wingdings" panose="05000000000000000000" pitchFamily="2" charset="2"/>
              </a:rPr>
              <a:t>) - B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A - (</a:t>
            </a:r>
            <a:r>
              <a:rPr lang="zh-CN" altLang="en-US" dirty="0">
                <a:sym typeface="Wingdings" panose="05000000000000000000" pitchFamily="2" charset="2"/>
              </a:rPr>
              <a:t>压缩</a:t>
            </a:r>
            <a:r>
              <a:rPr lang="en-US" altLang="zh-CN" dirty="0">
                <a:sym typeface="Wingdings" panose="05000000000000000000" pitchFamily="2" charset="2"/>
              </a:rPr>
              <a:t>) - B’ - (</a:t>
            </a:r>
            <a:r>
              <a:rPr lang="zh-CN" altLang="en-US" dirty="0">
                <a:sym typeface="Wingdings" panose="05000000000000000000" pitchFamily="2" charset="2"/>
              </a:rPr>
              <a:t>还原</a:t>
            </a:r>
            <a:r>
              <a:rPr lang="en-US" altLang="zh-CN" dirty="0">
                <a:sym typeface="Wingdings" panose="05000000000000000000" pitchFamily="2" charset="2"/>
              </a:rPr>
              <a:t>) - B</a:t>
            </a:r>
          </a:p>
        </p:txBody>
      </p:sp>
    </p:spTree>
    <p:extLst>
      <p:ext uri="{BB962C8B-B14F-4D97-AF65-F5344CB8AC3E}">
        <p14:creationId xmlns:p14="http://schemas.microsoft.com/office/powerpoint/2010/main" val="333453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3CDBE-7811-4302-B4AC-D51B292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三、更深层次的计算和存储优化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5C616-DDC5-4B67-BE2D-DCF4EC9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存储优化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2DCA45-8AEE-4A7C-80F2-1ABC5B14B762}"/>
              </a:ext>
            </a:extLst>
          </p:cNvPr>
          <p:cNvSpPr txBox="1"/>
          <p:nvPr/>
        </p:nvSpPr>
        <p:spPr>
          <a:xfrm>
            <a:off x="387350" y="3024138"/>
            <a:ext cx="21971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4  0  1  0  7  0  0  0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0  2  0  3  4  0  5  0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6  0  0  0  1  0  0  0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0  0  0  1  0  0  2  0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0  0  0  0  0  7  0  0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5  0  1  0  5  6  0  0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0  0  0  2  0  0  0  4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0  0  0  3  0  0  0  0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C537D0-410A-47F9-B263-47ABBA799581}"/>
              </a:ext>
            </a:extLst>
          </p:cNvPr>
          <p:cNvSpPr txBox="1"/>
          <p:nvPr/>
        </p:nvSpPr>
        <p:spPr>
          <a:xfrm>
            <a:off x="3035300" y="3301137"/>
            <a:ext cx="6629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group(2)    :  0  6 13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rowId(1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)  :  0  2  4  6  8  9  0  1  2  3  5  6  9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indptr(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)  :  0  1  4  6  8  9 10 11 12 13 14 17 18 19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indices(19):  0  0  1  2  0  3  2  3  3  3  0  0  0  2  0  1  2  1  3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data(19)    :  4  6  2  1  5  3  1  1  2  3  7  4  1  5  5  7  2  6  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044848-AD6C-433B-B4C6-2B596B9ADC9A}"/>
              </a:ext>
            </a:extLst>
          </p:cNvPr>
          <p:cNvSpPr txBox="1"/>
          <p:nvPr/>
        </p:nvSpPr>
        <p:spPr>
          <a:xfrm>
            <a:off x="9791700" y="2103040"/>
            <a:ext cx="1866900" cy="373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#0     4  0  0  0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#1     6  2  1  0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#2     5  0  0  3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#3     0  0  1  1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#4     0  0  0  2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#5     0  0  0  3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#6     7  0  0  0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#7     4  0  0  0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#8     1  0  0  0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#9     0  0  5  0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#10   5  7  2  0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#11   0  6  0  0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#12   0  0  0  4</a:t>
            </a:r>
          </a:p>
        </p:txBody>
      </p:sp>
    </p:spTree>
    <p:extLst>
      <p:ext uri="{BB962C8B-B14F-4D97-AF65-F5344CB8AC3E}">
        <p14:creationId xmlns:p14="http://schemas.microsoft.com/office/powerpoint/2010/main" val="107863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3CDBE-7811-4302-B4AC-D51B292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三、更深层次的计算和存储优化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5C616-DDC5-4B67-BE2D-DCF4EC9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存储优化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2DCA45-8AEE-4A7C-80F2-1ABC5B14B762}"/>
              </a:ext>
            </a:extLst>
          </p:cNvPr>
          <p:cNvSpPr txBox="1"/>
          <p:nvPr/>
        </p:nvSpPr>
        <p:spPr>
          <a:xfrm>
            <a:off x="387350" y="3024138"/>
            <a:ext cx="21971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4  0  1  0  7  0  0  0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0  2  0  3  4  0  5  0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6  0  0  0  1  0  0  0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0  0  0  1  0  0  2  0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0  0  0  0  0  7  0  0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5  0  1  0  5  6  0  0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0  0  0  2  0  0  0  4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0  0  0  3  0  0  0  0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C537D0-410A-47F9-B263-47ABBA799581}"/>
              </a:ext>
            </a:extLst>
          </p:cNvPr>
          <p:cNvSpPr txBox="1"/>
          <p:nvPr/>
        </p:nvSpPr>
        <p:spPr>
          <a:xfrm>
            <a:off x="3035300" y="3301137"/>
            <a:ext cx="6629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CS135D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group(2)    :  0  5 12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rowId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(12)  :  1  3  5  6  7  2  3  4  5  6  7  8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indptr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(12)  :  0  2  5  8  9 10 11 12 14 15 17 18 19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indices(19):  2  3  0  1  3  0  2  3  3  0  2  0  0  2  0  1  3  1  0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data(19)    :  1  3  4  2  1  6  1  2  3  5  5  7  4  2  1  7  4  6  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044848-AD6C-433B-B4C6-2B596B9ADC9A}"/>
              </a:ext>
            </a:extLst>
          </p:cNvPr>
          <p:cNvSpPr txBox="1"/>
          <p:nvPr/>
        </p:nvSpPr>
        <p:spPr>
          <a:xfrm>
            <a:off x="9791700" y="2103040"/>
            <a:ext cx="18669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#0     0  0  1  3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#1     4  2  0  1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#2     6  0  1  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#3     0  0  0  3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#4     5  0  0  0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#5     0  0  5  0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#6     7  0  0  0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#7     4  0  2  0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#8     1  0  0  0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#9     0  7  0  4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#10   0  6  0  0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#11   5  0  0  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0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3CDBE-7811-4302-B4AC-D51B292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三、更深层次的计算和存储优化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5C616-DDC5-4B67-BE2D-DCF4EC9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硬件适配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数据解压模块：将压缩数据解压后直接输入到</a:t>
            </a:r>
            <a:r>
              <a:rPr lang="en-US" altLang="zh-CN" dirty="0"/>
              <a:t>SA</a:t>
            </a:r>
            <a:r>
              <a:rPr lang="zh-CN" altLang="en-US" dirty="0"/>
              <a:t>中计算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SA</a:t>
            </a:r>
            <a:r>
              <a:rPr lang="zh-CN" altLang="en-US" dirty="0"/>
              <a:t>中增加快进通路：对于</a:t>
            </a:r>
            <a:r>
              <a:rPr lang="en-US" altLang="zh-CN" dirty="0"/>
              <a:t>16x16</a:t>
            </a:r>
            <a:r>
              <a:rPr lang="zh-CN" altLang="en-US" dirty="0"/>
              <a:t>的阵列，预设支持</a:t>
            </a:r>
            <a:r>
              <a:rPr lang="en-US" altLang="zh-CN" dirty="0"/>
              <a:t>PE</a:t>
            </a:r>
            <a:r>
              <a:rPr lang="zh-CN" altLang="en-US" dirty="0"/>
              <a:t>间距离为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的快速通道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486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3CDBE-7811-4302-B4AC-D51B292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一、稀疏计算对脉动阵列结构的挑战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5C616-DDC5-4B67-BE2D-DCF4EC9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 脉动阵列的分类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1D</a:t>
            </a:r>
            <a:r>
              <a:rPr lang="zh-CN" altLang="en-US" dirty="0"/>
              <a:t>脉动阵列：</a:t>
            </a:r>
            <a:r>
              <a:rPr lang="en-US" altLang="zh-CN" dirty="0"/>
              <a:t>1xN</a:t>
            </a:r>
            <a:r>
              <a:rPr lang="zh-CN" altLang="en-US" dirty="0"/>
              <a:t>或</a:t>
            </a:r>
            <a:r>
              <a:rPr lang="en-US" altLang="zh-CN" dirty="0"/>
              <a:t>Nx1</a:t>
            </a:r>
            <a:r>
              <a:rPr lang="zh-CN" altLang="en-US" dirty="0"/>
              <a:t>式排布，单方向数据流动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2D</a:t>
            </a:r>
            <a:r>
              <a:rPr lang="zh-CN" altLang="en-US" dirty="0"/>
              <a:t>脉动阵列：</a:t>
            </a:r>
            <a:r>
              <a:rPr lang="en-US" altLang="zh-CN" dirty="0" err="1"/>
              <a:t>NxN</a:t>
            </a:r>
            <a:r>
              <a:rPr lang="zh-CN" altLang="en-US" dirty="0"/>
              <a:t>式排布，水平和垂直方向数据流动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1.5D</a:t>
            </a:r>
            <a:r>
              <a:rPr lang="zh-CN" altLang="en-US" dirty="0"/>
              <a:t>数据流：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1xN</a:t>
            </a:r>
            <a:r>
              <a:rPr lang="zh-CN" altLang="en-US" dirty="0"/>
              <a:t>的叠加，复用水平方向</a:t>
            </a:r>
            <a:r>
              <a:rPr lang="zh-CN" altLang="en-US"/>
              <a:t>的数据，</a:t>
            </a:r>
            <a:r>
              <a:rPr lang="zh-CN" altLang="en-US" dirty="0"/>
              <a:t>多个进</a:t>
            </a:r>
            <a:r>
              <a:rPr lang="en-US" altLang="zh-CN" dirty="0"/>
              <a:t>/</a:t>
            </a:r>
            <a:r>
              <a:rPr lang="zh-CN" altLang="en-US" dirty="0"/>
              <a:t>出口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带宽压力较大（广播进</a:t>
            </a:r>
            <a:r>
              <a:rPr lang="en-US" altLang="zh-CN" dirty="0"/>
              <a:t>/</a:t>
            </a:r>
            <a:r>
              <a:rPr lang="zh-CN" altLang="en-US" dirty="0"/>
              <a:t>出数），复用性较低（一维复用）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2D</a:t>
            </a:r>
            <a:r>
              <a:rPr lang="zh-CN" altLang="en-US" dirty="0"/>
              <a:t>数据流：复用水平和垂直方向的数据，数据进出口唯一</a:t>
            </a:r>
            <a:r>
              <a:rPr lang="en-US" altLang="zh-CN" dirty="0"/>
              <a:t>,</a:t>
            </a:r>
          </a:p>
          <a:p>
            <a:pPr lvl="3">
              <a:lnSpc>
                <a:spcPct val="150000"/>
              </a:lnSpc>
            </a:pPr>
            <a:r>
              <a:rPr lang="zh-CN" altLang="en-US" dirty="0"/>
              <a:t>带宽压力最小，复用性最高（二维复用）</a:t>
            </a:r>
          </a:p>
        </p:txBody>
      </p:sp>
    </p:spTree>
    <p:extLst>
      <p:ext uri="{BB962C8B-B14F-4D97-AF65-F5344CB8AC3E}">
        <p14:creationId xmlns:p14="http://schemas.microsoft.com/office/powerpoint/2010/main" val="403337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3CDBE-7811-4302-B4AC-D51B292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一、脉动阵列结构对稀疏的挑战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5C616-DDC5-4B67-BE2D-DCF4EC9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脉动阵列的</a:t>
            </a:r>
            <a:r>
              <a:rPr lang="en-US" altLang="zh-CN" dirty="0"/>
              <a:t>PE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传统</a:t>
            </a:r>
            <a:r>
              <a:rPr lang="en-US" altLang="zh-CN" dirty="0"/>
              <a:t>PE</a:t>
            </a:r>
            <a:r>
              <a:rPr lang="zh-CN" altLang="en-US" dirty="0"/>
              <a:t>：需要完成乘法和累加两个操作，操作紧耦合，简单高效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稀疏计算对</a:t>
            </a:r>
            <a:r>
              <a:rPr lang="en-US" altLang="zh-CN" dirty="0"/>
              <a:t>PE</a:t>
            </a:r>
            <a:r>
              <a:rPr lang="zh-CN" altLang="en-US" dirty="0"/>
              <a:t>的要求：需要保证</a:t>
            </a:r>
            <a:r>
              <a:rPr lang="en-US" altLang="zh-CN" dirty="0"/>
              <a:t>ABC</a:t>
            </a:r>
            <a:r>
              <a:rPr lang="zh-CN" altLang="en-US" dirty="0"/>
              <a:t>三个数的一致性计算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稀疏计算对</a:t>
            </a:r>
            <a:r>
              <a:rPr lang="en-US" altLang="zh-CN" dirty="0"/>
              <a:t>PE</a:t>
            </a:r>
            <a:r>
              <a:rPr lang="zh-CN" altLang="en-US" dirty="0"/>
              <a:t>的挑战：兼顾高效和灵活性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增量</a:t>
            </a:r>
            <a:r>
              <a:rPr lang="en-US" altLang="zh-CN" dirty="0"/>
              <a:t>PE</a:t>
            </a:r>
            <a:r>
              <a:rPr lang="zh-CN" altLang="en-US" dirty="0"/>
              <a:t>：多个数乘法和累加、乘数选择等，额外控制和计算逻辑（保持三数一致）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灵活</a:t>
            </a:r>
            <a:r>
              <a:rPr lang="en-US" altLang="zh-CN" dirty="0"/>
              <a:t>PE</a:t>
            </a:r>
            <a:r>
              <a:rPr lang="zh-CN" altLang="en-US" dirty="0"/>
              <a:t>：单数相乘、乘法选择等，累加由加法树或累加单元完成（保持两数一致）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492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3CDBE-7811-4302-B4AC-D51B292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二、在脉动阵列上支持稀疏计算的方案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5C616-DDC5-4B67-BE2D-DCF4EC9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基于公共维的压缩方案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63635C-AE1D-4300-B44E-62EF6F70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0" y="2905683"/>
            <a:ext cx="9304020" cy="34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7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3CDBE-7811-4302-B4AC-D51B292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二、在脉动阵列上支持稀疏计算的方案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5C616-DDC5-4B67-BE2D-DCF4EC9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算法实现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离线实现方案：将压缩问题转化为了图着色问题，使用贪心算法寻得近似最优解；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在线实现方案：基于有限的硬件资源简化求解难度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317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3CDBE-7811-4302-B4AC-D51B292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二、在脉动阵列上支持稀疏计算的方案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5C616-DDC5-4B67-BE2D-DCF4EC9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计算流和硬件适配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1FB639-FEFF-4435-9B95-860A7CB5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9353"/>
            <a:ext cx="12192000" cy="33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2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3CDBE-7811-4302-B4AC-D51B292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三、更深层次的计算和存储优化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5C616-DDC5-4B67-BE2D-DCF4EC9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优化计算数据流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压缩矩阵在进入到</a:t>
            </a:r>
            <a:r>
              <a:rPr lang="en-US" altLang="zh-CN" dirty="0"/>
              <a:t>SA</a:t>
            </a:r>
            <a:r>
              <a:rPr lang="zh-CN" altLang="en-US" dirty="0"/>
              <a:t>计算之前，存在一个数据重组的操作（拉斜），完成数据重组之后进入到</a:t>
            </a:r>
            <a:r>
              <a:rPr lang="en-US" altLang="zh-CN" dirty="0"/>
              <a:t>SA</a:t>
            </a:r>
            <a:r>
              <a:rPr lang="zh-CN" altLang="en-US" dirty="0"/>
              <a:t>中开始计算，可以对同一节拍内的零值数据进行优化，跳过计算、加快流动。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77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099CB-6442-42A0-AC27-0BC2F64E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</a:t>
            </a:r>
            <a:r>
              <a:rPr lang="zh-CN" altLang="en-US" dirty="0"/>
              <a:t>数据流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8DE348-D6A4-46AB-904A-D25022FF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74" y="2178368"/>
            <a:ext cx="9172451" cy="26536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F78A95-D98E-487F-9897-4D3159D6C77B}"/>
              </a:ext>
            </a:extLst>
          </p:cNvPr>
          <p:cNvSpPr txBox="1"/>
          <p:nvPr/>
        </p:nvSpPr>
        <p:spPr>
          <a:xfrm>
            <a:off x="2120746" y="531812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697AC0-5F25-447A-BFF8-C760F06E82FB}"/>
              </a:ext>
            </a:extLst>
          </p:cNvPr>
          <p:cNvSpPr txBox="1"/>
          <p:nvPr/>
        </p:nvSpPr>
        <p:spPr>
          <a:xfrm>
            <a:off x="4584700" y="53181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65D5E2-AE0C-48E0-BCDE-DACE60F663C0}"/>
              </a:ext>
            </a:extLst>
          </p:cNvPr>
          <p:cNvSpPr txBox="1"/>
          <p:nvPr/>
        </p:nvSpPr>
        <p:spPr>
          <a:xfrm>
            <a:off x="9759950" y="53197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099CB-6442-42A0-AC27-0BC2F64E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</a:t>
            </a:r>
            <a:r>
              <a:rPr lang="zh-CN" altLang="en-US" dirty="0"/>
              <a:t>数据流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982DE6-8B82-43B7-BFED-952D2AAD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070"/>
            <a:ext cx="12192000" cy="458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4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1046</Words>
  <Application>Microsoft Office PowerPoint</Application>
  <PresentationFormat>宽屏</PresentationFormat>
  <Paragraphs>107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汇报内容</vt:lpstr>
      <vt:lpstr>一、稀疏计算对脉动阵列结构的挑战</vt:lpstr>
      <vt:lpstr>一、脉动阵列结构对稀疏的挑战</vt:lpstr>
      <vt:lpstr>二、在脉动阵列上支持稀疏计算的方案</vt:lpstr>
      <vt:lpstr>二、在脉动阵列上支持稀疏计算的方案</vt:lpstr>
      <vt:lpstr>二、在脉动阵列上支持稀疏计算的方案</vt:lpstr>
      <vt:lpstr>三、更深层次的计算和存储优化</vt:lpstr>
      <vt:lpstr>IS数据流</vt:lpstr>
      <vt:lpstr>IS数据流</vt:lpstr>
      <vt:lpstr>OS数据流</vt:lpstr>
      <vt:lpstr>OS数据流</vt:lpstr>
      <vt:lpstr>三、更深层次的计算和存储优化</vt:lpstr>
      <vt:lpstr>三、更深层次的计算和存储优化</vt:lpstr>
      <vt:lpstr>三、更深层次的计算和存储优化</vt:lpstr>
      <vt:lpstr>三、更深层次的计算和存储优化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汇报内容</dc:title>
  <dc:creator>_ Mint</dc:creator>
  <cp:lastModifiedBy>_ Mint</cp:lastModifiedBy>
  <cp:revision>33</cp:revision>
  <dcterms:created xsi:type="dcterms:W3CDTF">2023-05-19T11:59:51Z</dcterms:created>
  <dcterms:modified xsi:type="dcterms:W3CDTF">2023-05-22T01:36:14Z</dcterms:modified>
</cp:coreProperties>
</file>