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4767-BD1B-0388-72C2-A52F9081B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9D208A-B86D-5BEA-7A1C-6B9BFF9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57D74-00D9-8B26-743D-FD5A6C1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3F24F-7651-ECCB-A2FD-0877755F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1993-AD28-861F-D6A0-7BCC4CF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D933-588B-DFD6-4757-C6BB16EA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F9A0-F7EA-17CC-6467-4E550146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2C1E8-F546-AAE2-C87D-B232EAA0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A48BC-69FD-9350-49E5-05D39E0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EC2AA-8965-5757-D1A8-4C0CA82E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8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6AF34-736C-C4C5-870B-386B0CAE7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6977B-5462-53A7-A981-2E29F483F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E0B86-6389-6148-1D1A-01E44B71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8A464-8101-076A-E86D-053A99B0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5A6CB-FF7F-3DAA-EB04-307BD7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303E-24F2-30F1-EDC0-24488295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D7144-6C3A-BE12-1391-7C6DCC8F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3E76C-E0F2-C008-6579-B2667C49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EFCE3-995B-5430-F990-20A13668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C2C7D-735F-331E-C8EB-72B43D8B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F4278-CA06-7827-CB56-0723AC0F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30864-05F9-AACA-A235-950071B1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BCA24-8A37-1D37-244B-74C88AF9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C7825-0A8B-B0A6-AA68-E05EA80E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3FD9-A4A2-5774-1244-9173A514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53AC5-9BA1-1E94-E76E-436E5A57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D436E-E628-23DD-45BA-DC188E613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24086-881F-5182-AD1D-05D36A3DE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85C52-F1ED-6975-1878-70F06C54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11E63-99A4-2468-685A-30578F31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38AEF-4549-3B1B-B551-52D14B2A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497BC-2E8F-1504-DFA3-F73E2C5B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41C77-3798-A8F3-7CBB-CE556C1E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0D7D9-D3B8-6C8D-ABE8-D5FCFE60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33CD5-2D0D-F7CF-C2ED-3D105D40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9905A-EA77-01DE-F02E-16F7F4CC3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FA742-C9CA-FED1-2CD3-A72E82D1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64C38-4F79-B769-EE7D-762FF7B0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FE443-62E3-23B2-5ED8-CF843888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C49F9-0A47-471F-4C11-C77401B1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0D458-AEB3-3313-59F0-387E87B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624E25-D503-4D92-55E9-88C82BD8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F81AD-295A-5F9D-BA89-22D5F6ED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09673-D9DF-BF36-7998-8C717F36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C0B46-7CA2-A9BC-B9C3-C6ACCFE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89711-B714-150E-C32F-E07DA3E3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44-842E-6D5D-2BAD-F4C51D27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6D27F-8508-FDED-1B6C-8D9D31E2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FFC0C-8412-EC74-47C0-B97CA0AD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9035F-28E7-E447-980C-84A6B2D6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BE221-2B39-32CF-E268-E5BB8D5B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547D4-21E7-F42D-E960-EB2E5775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3F2C-D8B0-03C3-8212-DFC99739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51C3F-9130-0DF8-6323-EE2ECA1DB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FFEAA-A7F2-E716-9A37-5241C6D7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21F52-7B18-5594-36C1-1FD00FA3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2FA3-B549-01B3-EA6D-95E92CDF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217EC-532C-8C00-E607-5DF39546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ACA973-6311-1209-5DE1-4E2CF657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562F1-267B-1D3B-7EDB-7076674F0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73657-D84D-C84A-65FB-998B20768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1AC2-4DD7-410C-802C-24142176203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DA2D1-AF35-8624-778B-61C415B0E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F964C-242C-E4BC-0B2D-F5E2E069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5806-2E80-4776-8EE3-24D25C31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9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D546F0-EADA-9FC1-A4EF-4BE17D5F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" y="2023276"/>
            <a:ext cx="11734800" cy="2962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FA2C00-1B63-E65B-1BF7-956DBF872813}"/>
              </a:ext>
            </a:extLst>
          </p:cNvPr>
          <p:cNvSpPr/>
          <p:nvPr/>
        </p:nvSpPr>
        <p:spPr>
          <a:xfrm>
            <a:off x="280820" y="101598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一、期刊搜索</a:t>
            </a:r>
          </a:p>
        </p:txBody>
      </p:sp>
    </p:spTree>
    <p:extLst>
      <p:ext uri="{BB962C8B-B14F-4D97-AF65-F5344CB8AC3E}">
        <p14:creationId xmlns:p14="http://schemas.microsoft.com/office/powerpoint/2010/main" val="1841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7300D3-C40C-7C09-3B7E-1965B894A7FC}"/>
              </a:ext>
            </a:extLst>
          </p:cNvPr>
          <p:cNvSpPr/>
          <p:nvPr/>
        </p:nvSpPr>
        <p:spPr>
          <a:xfrm>
            <a:off x="139418" y="233561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二、论文阅读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659FF-7D08-5C4A-95F2-0711BD404B9D}"/>
              </a:ext>
            </a:extLst>
          </p:cNvPr>
          <p:cNvSpPr txBox="1"/>
          <p:nvPr/>
        </p:nvSpPr>
        <p:spPr>
          <a:xfrm>
            <a:off x="340936" y="1235160"/>
            <a:ext cx="1151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Performance Evaluation of Video Analytics Workloads on Emerging Processing-In-Memory Architectures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2AA98-4ADB-1BA9-152B-904ED06B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6" y="1604492"/>
            <a:ext cx="10417788" cy="48222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A4F0E0-AE40-4CCD-010E-90BA731861AC}"/>
              </a:ext>
            </a:extLst>
          </p:cNvPr>
          <p:cNvSpPr txBox="1"/>
          <p:nvPr/>
        </p:nvSpPr>
        <p:spPr>
          <a:xfrm>
            <a:off x="2799761" y="6426772"/>
            <a:ext cx="718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用于评估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架构上的端到端视频分析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SysPIM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评估方法。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3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E6EB5E-5519-5B81-17B3-000EEC10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7" y="1014502"/>
            <a:ext cx="10985065" cy="42243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7300D3-C40C-7C09-3B7E-1965B894A7FC}"/>
              </a:ext>
            </a:extLst>
          </p:cNvPr>
          <p:cNvSpPr/>
          <p:nvPr/>
        </p:nvSpPr>
        <p:spPr>
          <a:xfrm>
            <a:off x="0" y="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二、论文阅读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882AE-8847-8CD3-F46B-7AD1E7F3160A}"/>
              </a:ext>
            </a:extLst>
          </p:cNvPr>
          <p:cNvSpPr txBox="1"/>
          <p:nvPr/>
        </p:nvSpPr>
        <p:spPr>
          <a:xfrm>
            <a:off x="923827" y="5330013"/>
            <a:ext cx="3026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LUT (look-up table) based (PIM-Cache) architecture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66ADB3-B5E7-13D8-20C9-1F786C82C3A7}"/>
              </a:ext>
            </a:extLst>
          </p:cNvPr>
          <p:cNvSpPr txBox="1"/>
          <p:nvPr/>
        </p:nvSpPr>
        <p:spPr>
          <a:xfrm>
            <a:off x="4317477" y="5330013"/>
            <a:ext cx="280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near-bank compute (PIM-HBM) architecture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AF5DF3-D67C-67DB-3379-762A23DB3587}"/>
              </a:ext>
            </a:extLst>
          </p:cNvPr>
          <p:cNvSpPr txBox="1"/>
          <p:nvPr/>
        </p:nvSpPr>
        <p:spPr>
          <a:xfrm>
            <a:off x="8022211" y="5330012"/>
            <a:ext cx="378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crossbar (PIM-Crossbar) architecture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7BA9D2-C668-1EB8-30E4-C44A07219182}"/>
              </a:ext>
            </a:extLst>
          </p:cNvPr>
          <p:cNvSpPr txBox="1"/>
          <p:nvPr/>
        </p:nvSpPr>
        <p:spPr>
          <a:xfrm>
            <a:off x="1225486" y="6043573"/>
            <a:ext cx="1772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cache memory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7FD2C2-81CB-E2B4-9F57-98EFFB9997C4}"/>
              </a:ext>
            </a:extLst>
          </p:cNvPr>
          <p:cNvSpPr txBox="1"/>
          <p:nvPr/>
        </p:nvSpPr>
        <p:spPr>
          <a:xfrm>
            <a:off x="4590854" y="6043573"/>
            <a:ext cx="195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main memory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7CD270-2A03-1BAC-4223-6832713F61D2}"/>
              </a:ext>
            </a:extLst>
          </p:cNvPr>
          <p:cNvSpPr txBox="1"/>
          <p:nvPr/>
        </p:nvSpPr>
        <p:spPr>
          <a:xfrm>
            <a:off x="8251291" y="5976344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non-volatile memory </a:t>
            </a:r>
          </a:p>
        </p:txBody>
      </p:sp>
    </p:spTree>
    <p:extLst>
      <p:ext uri="{BB962C8B-B14F-4D97-AF65-F5344CB8AC3E}">
        <p14:creationId xmlns:p14="http://schemas.microsoft.com/office/powerpoint/2010/main" val="20114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E6EB5E-5519-5B81-17B3-000EEC10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7" y="1014502"/>
            <a:ext cx="10985065" cy="42243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7300D3-C40C-7C09-3B7E-1965B894A7FC}"/>
              </a:ext>
            </a:extLst>
          </p:cNvPr>
          <p:cNvSpPr/>
          <p:nvPr/>
        </p:nvSpPr>
        <p:spPr>
          <a:xfrm>
            <a:off x="0" y="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二、论文阅读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76515-7D91-C81A-CE6A-7D02C6FF4313}"/>
              </a:ext>
            </a:extLst>
          </p:cNvPr>
          <p:cNvSpPr txBox="1"/>
          <p:nvPr/>
        </p:nvSpPr>
        <p:spPr>
          <a:xfrm>
            <a:off x="65988" y="5104834"/>
            <a:ext cx="44211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存储在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缓存子阵列分区中的查找表用于执行算术操作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高速缓存存储器的每个子阵列中，集成了一个自定义控制和计算单元，将操作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(MAC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、逐点加法和乘法、激活函数等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分解为基于查找表的计算，并进一步积累部分积、部分和等。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088E2-AF10-BD3D-44B7-DA0C793A9F8B}"/>
              </a:ext>
            </a:extLst>
          </p:cNvPr>
          <p:cNvSpPr txBox="1"/>
          <p:nvPr/>
        </p:nvSpPr>
        <p:spPr>
          <a:xfrm>
            <a:off x="4418815" y="5125670"/>
            <a:ext cx="3452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在PIM-HBM架构中，定制的计算单元或处理元素（PE）和寄存器文件被整合到HBM主存储器的每个</a:t>
            </a:r>
            <a:r>
              <a:rPr lang="en-US" altLang="zh-CN" dirty="0"/>
              <a:t>bank</a:t>
            </a:r>
            <a:r>
              <a:rPr lang="zh-CN" altLang="en-US" dirty="0"/>
              <a:t>中，以利用</a:t>
            </a:r>
            <a:r>
              <a:rPr lang="en-US" altLang="zh-CN" dirty="0"/>
              <a:t>bank</a:t>
            </a:r>
            <a:r>
              <a:rPr lang="zh-CN" altLang="en-US" dirty="0"/>
              <a:t>级带宽和不同</a:t>
            </a:r>
            <a:r>
              <a:rPr lang="en-US" altLang="zh-CN" dirty="0"/>
              <a:t>bank</a:t>
            </a:r>
            <a:r>
              <a:rPr lang="zh-CN" altLang="en-US" dirty="0"/>
              <a:t>间的并行性。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5ECD1-7636-50FE-4BD9-D5F0B48E80CD}"/>
              </a:ext>
            </a:extLst>
          </p:cNvPr>
          <p:cNvSpPr txBox="1"/>
          <p:nvPr/>
        </p:nvSpPr>
        <p:spPr>
          <a:xfrm>
            <a:off x="7972720" y="5197167"/>
            <a:ext cx="3546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在PIM-Crossbar架构中，基于电流求和的原位MAC操作被用来映射DNN中的矩阵乘法操作。</a:t>
            </a:r>
          </a:p>
        </p:txBody>
      </p:sp>
    </p:spTree>
    <p:extLst>
      <p:ext uri="{BB962C8B-B14F-4D97-AF65-F5344CB8AC3E}">
        <p14:creationId xmlns:p14="http://schemas.microsoft.com/office/powerpoint/2010/main" val="259294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7300D3-C40C-7C09-3B7E-1965B894A7FC}"/>
              </a:ext>
            </a:extLst>
          </p:cNvPr>
          <p:cNvSpPr/>
          <p:nvPr/>
        </p:nvSpPr>
        <p:spPr>
          <a:xfrm>
            <a:off x="139418" y="233561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二、论文阅读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62A4F-B013-4C0A-F6C7-81638649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1057803"/>
            <a:ext cx="9031423" cy="58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209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 L</dc:creator>
  <cp:lastModifiedBy>YH L</cp:lastModifiedBy>
  <cp:revision>5</cp:revision>
  <dcterms:created xsi:type="dcterms:W3CDTF">2022-12-16T10:19:15Z</dcterms:created>
  <dcterms:modified xsi:type="dcterms:W3CDTF">2022-12-16T13:13:44Z</dcterms:modified>
</cp:coreProperties>
</file>