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8" r:id="rId2"/>
    <p:sldId id="264" r:id="rId3"/>
    <p:sldId id="257" r:id="rId4"/>
    <p:sldId id="258" r:id="rId5"/>
    <p:sldId id="287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6" autoAdjust="0"/>
    <p:restoredTop sz="94660"/>
  </p:normalViewPr>
  <p:slideViewPr>
    <p:cSldViewPr snapToGrid="0">
      <p:cViewPr varScale="1">
        <p:scale>
          <a:sx n="47" d="100"/>
          <a:sy n="47" d="100"/>
        </p:scale>
        <p:origin x="55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58D54-6170-40F6-9D1A-EED2F05BF8DD}" type="datetimeFigureOut">
              <a:rPr lang="zh-CN" altLang="en-US" smtClean="0"/>
              <a:t>23/7/25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4EC8F-0834-456C-B18B-79B63E1E7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9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0A182-F77F-47C6-AD45-584D49D62D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11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0A182-F77F-47C6-AD45-584D49D62D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7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87681-DF4C-1449-1408-4FB56E5A3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49318-4D7B-2E8E-5C76-F71BE4000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65A01-09E9-77AE-FB09-AE582DC7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1270-C84C-44D6-9089-9FFCABB2E643}" type="datetimeFigureOut">
              <a:rPr lang="zh-CN" altLang="en-US" smtClean="0"/>
              <a:t>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F569E-A500-46D5-A051-12282B59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349B9-96B3-F174-1BF4-1193AB19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877-6BF2-4B98-ABC3-E2645D42F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6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1388B-34D4-41E5-10A1-22516DA6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125E8-B53E-5F0A-058E-9520628BD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4597C-29CC-033C-1E46-F5D1C876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1270-C84C-44D6-9089-9FFCABB2E643}" type="datetimeFigureOut">
              <a:rPr lang="zh-CN" altLang="en-US" smtClean="0"/>
              <a:t>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40F2B-7C82-BAE6-3A16-47E4CDF7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C761D-BB5C-8DF7-B001-36F00E25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877-6BF2-4B98-ABC3-E2645D42F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AF564D-7209-C61A-1CEC-581BE1976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03AB2A-1456-C238-2BFB-B9C8098F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39CBA-1E17-A696-6A58-0A76928A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1270-C84C-44D6-9089-9FFCABB2E643}" type="datetimeFigureOut">
              <a:rPr lang="zh-CN" altLang="en-US" smtClean="0"/>
              <a:t>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929C9-6B51-09F9-C70D-B32CBBA8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890CA-B5CC-15C6-8B54-E4EF5559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877-6BF2-4B98-ABC3-E2645D42F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6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A6293-0803-C076-BC11-C41006CB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2867E-424D-B475-D655-B60C76BAB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D7344-5DDA-80DC-D94A-3760783D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1270-C84C-44D6-9089-9FFCABB2E643}" type="datetimeFigureOut">
              <a:rPr lang="zh-CN" altLang="en-US" smtClean="0"/>
              <a:t>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CE1E8-0949-86EC-DD0F-966FCBEA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9441-4630-9CE2-8D12-F5658703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877-6BF2-4B98-ABC3-E2645D42F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4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E42A7-5639-27C0-E5FB-FC5F9CEB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A4EA8-4602-7423-B255-E2661BF5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89FB4-8ECE-4724-E3E9-D572AE7E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1270-C84C-44D6-9089-9FFCABB2E643}" type="datetimeFigureOut">
              <a:rPr lang="zh-CN" altLang="en-US" smtClean="0"/>
              <a:t>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13B20-7B07-5328-EEFB-B5C99DD1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6243E-2545-8514-97CD-E9C6FF30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877-6BF2-4B98-ABC3-E2645D42F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4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AD760-4805-ED7C-4134-73A23EC3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D749B-0F99-C363-021D-19F845063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9D07AF-74F9-334F-2BE9-A6949D2D9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35920-9AE3-1089-B220-93404BD5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1270-C84C-44D6-9089-9FFCABB2E643}" type="datetimeFigureOut">
              <a:rPr lang="zh-CN" altLang="en-US" smtClean="0"/>
              <a:t>23/7/25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82FDC-0E17-B7CE-DDED-17913767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43ED8F-CFBC-5FDC-C07F-D84BF814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877-6BF2-4B98-ABC3-E2645D42F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1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9CEF7-2AAA-8035-C609-EA031FF6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F8A7D-C740-F884-8292-F4796182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835262-0E47-C97C-A7A1-0D7F7B791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4BC8D7-5304-B2C9-B27B-386EC8A7A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F9136C-9342-94EA-3B1C-9D90E8AD8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131FD8-EFD0-28B5-F1C4-66F01C1B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1270-C84C-44D6-9089-9FFCABB2E643}" type="datetimeFigureOut">
              <a:rPr lang="zh-CN" altLang="en-US" smtClean="0"/>
              <a:t>23/7/25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0B30C2-F4BC-5779-6A4C-72D59D39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7CFDC7-0FF7-75A8-53DA-CF048469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877-6BF2-4B98-ABC3-E2645D42F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1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25C22-0B96-ABF7-C3A2-A6CE3D9D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2EA62E-8657-6508-5DE4-1DBD3EB0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1270-C84C-44D6-9089-9FFCABB2E643}" type="datetimeFigureOut">
              <a:rPr lang="zh-CN" altLang="en-US" smtClean="0"/>
              <a:t>23/7/25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818613-019C-2035-DA5B-BEB391A8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EB795B-0886-7944-687D-2B89AA95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877-6BF2-4B98-ABC3-E2645D42F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5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EFBC66-FE7F-D753-E6E3-EFB46468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1270-C84C-44D6-9089-9FFCABB2E643}" type="datetimeFigureOut">
              <a:rPr lang="zh-CN" altLang="en-US" smtClean="0"/>
              <a:t>23/7/25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43BD6E-08E4-2713-C90F-8E8FE761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4C4D1-8041-5094-D827-0A18D4B4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877-6BF2-4B98-ABC3-E2645D42F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1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B52DF-0CB8-4A9D-ECB5-F945AD6A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75508-2947-28AE-2296-09F245C58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8D0D05-A194-5A41-8E9E-9F00E10C9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46A77-8F01-AE11-9359-0F41C63A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1270-C84C-44D6-9089-9FFCABB2E643}" type="datetimeFigureOut">
              <a:rPr lang="zh-CN" altLang="en-US" smtClean="0"/>
              <a:t>23/7/25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FD34A-C6FB-2EE7-8446-35D2230F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D1CAE8-E08E-2054-B3D7-8026FF93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877-6BF2-4B98-ABC3-E2645D42F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3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301F0-62DB-C3E5-FAF4-8FAFC98B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A0A62B-B1EA-856F-97CE-8D14AF3B8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E99886-0C41-6700-2090-9E972FB4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68637-7A55-09B5-DA2D-395FE9C4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1270-C84C-44D6-9089-9FFCABB2E643}" type="datetimeFigureOut">
              <a:rPr lang="zh-CN" altLang="en-US" smtClean="0"/>
              <a:t>23/7/25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B292E-806C-3065-010F-5EADD7BB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69965D-FA3B-90D6-14C2-AB3C42F9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877-6BF2-4B98-ABC3-E2645D42F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4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A44562-4936-8979-E40D-70768BE2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762B3-4EBD-6608-F5D3-1A35EC4F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9F3E6-E018-FEAB-D021-80EEB782F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1270-C84C-44D6-9089-9FFCABB2E643}" type="datetimeFigureOut">
              <a:rPr lang="zh-CN" altLang="en-US" smtClean="0"/>
              <a:t>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4A8B5-4072-323E-E0D4-5E3798949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63B85-ED0C-799C-0041-F096612FD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8877-6BF2-4B98-ABC3-E2645D42F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0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26823"/>
            <a:ext cx="12192000" cy="32043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" y="248761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年中总结</a:t>
            </a:r>
          </a:p>
        </p:txBody>
      </p:sp>
      <p:sp>
        <p:nvSpPr>
          <p:cNvPr id="31" name="AutoShape 3"/>
          <p:cNvSpPr>
            <a:spLocks noChangeAspect="1" noChangeArrowheads="1" noTextEdit="1"/>
          </p:cNvSpPr>
          <p:nvPr/>
        </p:nvSpPr>
        <p:spPr bwMode="auto">
          <a:xfrm>
            <a:off x="2855640" y="7317432"/>
            <a:ext cx="35687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10420709" y="5562635"/>
            <a:ext cx="1550449" cy="1223341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7B0B5E-748F-CE4B-AE86-1BBFD1AA076A}"/>
              </a:ext>
            </a:extLst>
          </p:cNvPr>
          <p:cNvSpPr txBox="1"/>
          <p:nvPr/>
        </p:nvSpPr>
        <p:spPr>
          <a:xfrm>
            <a:off x="2" y="3520161"/>
            <a:ext cx="12191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冯静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2023.07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7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4279" y="1"/>
            <a:ext cx="12274379" cy="151130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39412" y="25134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736795" y="2072984"/>
            <a:ext cx="6116319" cy="612329"/>
            <a:chOff x="1343472" y="2420888"/>
            <a:chExt cx="4105807" cy="612328"/>
          </a:xfrm>
        </p:grpSpPr>
        <p:sp>
          <p:nvSpPr>
            <p:cNvPr id="5" name="矩形 4"/>
            <p:cNvSpPr/>
            <p:nvPr/>
          </p:nvSpPr>
          <p:spPr>
            <a:xfrm>
              <a:off x="1343472" y="2420888"/>
              <a:ext cx="411047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6259" y="2463800"/>
              <a:ext cx="408260" cy="523219"/>
            </a:xfrm>
            <a:prstGeom prst="rect">
              <a:avLst/>
            </a:prstGeom>
            <a:solidFill>
              <a:srgbClr val="0553A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52190" y="2476500"/>
              <a:ext cx="339708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前期调研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36795" y="3589863"/>
            <a:ext cx="6876762" cy="612329"/>
            <a:chOff x="1343472" y="2420888"/>
            <a:chExt cx="6876759" cy="612328"/>
          </a:xfrm>
        </p:grpSpPr>
        <p:sp>
          <p:nvSpPr>
            <p:cNvPr id="12" name="矩形 11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46259" y="2463800"/>
              <a:ext cx="63295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87658" y="2476500"/>
              <a:ext cx="5832573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近期工作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53911EE-5A4D-3041-A907-8F33BD260CA0}"/>
              </a:ext>
            </a:extLst>
          </p:cNvPr>
          <p:cNvGrpSpPr/>
          <p:nvPr/>
        </p:nvGrpSpPr>
        <p:grpSpPr>
          <a:xfrm>
            <a:off x="2736795" y="5162354"/>
            <a:ext cx="6552728" cy="612329"/>
            <a:chOff x="1343472" y="2420888"/>
            <a:chExt cx="6552726" cy="61232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674E6CA-C051-DC47-9B80-5ED490AC63A8}"/>
                </a:ext>
              </a:extLst>
            </p:cNvPr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ACEA1C3-A3C6-6C4A-8496-042F566B93BF}"/>
                </a:ext>
              </a:extLst>
            </p:cNvPr>
            <p:cNvSpPr txBox="1"/>
            <p:nvPr/>
          </p:nvSpPr>
          <p:spPr>
            <a:xfrm>
              <a:off x="1346259" y="2463800"/>
              <a:ext cx="63295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8C60E93-E89A-774F-B913-896D3F60F086}"/>
                </a:ext>
              </a:extLst>
            </p:cNvPr>
            <p:cNvSpPr txBox="1"/>
            <p:nvPr/>
          </p:nvSpPr>
          <p:spPr>
            <a:xfrm>
              <a:off x="2387658" y="2476500"/>
              <a:ext cx="550854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下一步安排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5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F6303CE-3196-1E74-AE34-2D9B8EAFD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735" y="1026210"/>
            <a:ext cx="9144000" cy="202754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脉动阵列的</a:t>
            </a:r>
            <a:r>
              <a:rPr lang="en-US" altLang="zh-CN" sz="2000" dirty="0"/>
              <a:t>scale up and scale out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规模扩展：提升单个脉动的计算能力。</a:t>
            </a:r>
            <a:endParaRPr lang="en-US" altLang="zh-CN" sz="2000" dirty="0"/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数量扩展：任务调度到不同脉动进行并行处理。，</a:t>
            </a:r>
            <a:endParaRPr lang="en-US" altLang="zh-CN" sz="2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B6F576F-EB39-3EF9-1250-CFD5418668F9}"/>
              </a:ext>
            </a:extLst>
          </p:cNvPr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3583836-2B7C-9FDC-2C00-80B0023815EC}"/>
                </a:ext>
              </a:extLst>
            </p:cNvPr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432D49E-5367-3359-E05B-D7AA291F4D80}"/>
                </a:ext>
              </a:extLst>
            </p:cNvPr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772C407-D3D1-6FC2-68F0-55AFC996C6A7}"/>
                </a:ext>
              </a:extLst>
            </p:cNvPr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3A29D0B-79C7-EDD5-0B2A-97B4924BB57C}"/>
                </a:ext>
              </a:extLst>
            </p:cNvPr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C26BF63-9A99-BCA2-94BF-524B933E724A}"/>
                </a:ext>
              </a:extLst>
            </p:cNvPr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F6654BA-48AE-DD01-14CF-9FD72177956B}"/>
              </a:ext>
            </a:extLst>
          </p:cNvPr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7DD165D-63E0-EC05-6A1B-D069C8E5F494}"/>
                </a:ext>
              </a:extLst>
            </p:cNvPr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826C98D-6F3E-73B7-4536-867B4CBB0F30}"/>
                </a:ext>
              </a:extLst>
            </p:cNvPr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0A40D94-4B1D-5610-DF5C-B758A483BC1A}"/>
                </a:ext>
              </a:extLst>
            </p:cNvPr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FF780DA-6051-9C07-F95D-7D9F0A118368}"/>
                </a:ext>
              </a:extLst>
            </p:cNvPr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895DBC7-0588-3E91-BC20-07914CACFB10}"/>
                </a:ext>
              </a:extLst>
            </p:cNvPr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8A01D36-6531-FB5E-D062-8E08D487A6A0}"/>
              </a:ext>
            </a:extLst>
          </p:cNvPr>
          <p:cNvSpPr/>
          <p:nvPr/>
        </p:nvSpPr>
        <p:spPr>
          <a:xfrm>
            <a:off x="1536741" y="16844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前期调研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034FC34-908A-C6B7-E27B-B82A39F3593C}"/>
              </a:ext>
            </a:extLst>
          </p:cNvPr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577F6859-C97D-A6C2-91EA-04810E246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60" y="3178175"/>
            <a:ext cx="3992144" cy="355436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8431C7F-2407-0655-BC7C-41947AFFD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26688"/>
            <a:ext cx="4136318" cy="358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2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F6303CE-3196-1E74-AE34-2D9B8EAFD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4895" y="1000047"/>
            <a:ext cx="9144000" cy="250052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多任务</a:t>
            </a:r>
            <a:r>
              <a:rPr lang="en-US" altLang="zh-CN" sz="2000" dirty="0"/>
              <a:t>DNN</a:t>
            </a:r>
            <a:r>
              <a:rPr lang="zh-CN" altLang="en-US" sz="2000" dirty="0"/>
              <a:t>加速器：</a:t>
            </a:r>
            <a:endParaRPr lang="en-US" altLang="zh-CN" sz="2000" dirty="0"/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2000" dirty="0"/>
              <a:t>并行化策略：时间并行、空间协同</a:t>
            </a:r>
            <a:endParaRPr lang="en-US" altLang="zh-CN" sz="2000" dirty="0"/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2000" dirty="0"/>
              <a:t>架构设计：计算单元、片上存储与互联</a:t>
            </a:r>
            <a:endParaRPr lang="en-US" altLang="zh-CN" sz="2000" dirty="0"/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2000" dirty="0"/>
              <a:t>调度：静态</a:t>
            </a:r>
            <a:r>
              <a:rPr lang="en-US" altLang="zh-CN" sz="2000" dirty="0"/>
              <a:t>\</a:t>
            </a:r>
            <a:r>
              <a:rPr lang="zh-CN" altLang="en-US" sz="2000" dirty="0"/>
              <a:t>动态</a:t>
            </a:r>
            <a:endParaRPr lang="en-US" altLang="zh-CN" sz="20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027B20C-081D-12B0-BFDE-192A5DCE1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64418"/>
              </p:ext>
            </p:extLst>
          </p:nvPr>
        </p:nvGraphicFramePr>
        <p:xfrm>
          <a:off x="1719943" y="3316696"/>
          <a:ext cx="9862457" cy="3438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374">
                  <a:extLst>
                    <a:ext uri="{9D8B030D-6E8A-4147-A177-3AD203B41FA5}">
                      <a16:colId xmlns:a16="http://schemas.microsoft.com/office/drawing/2014/main" val="1501185627"/>
                    </a:ext>
                  </a:extLst>
                </a:gridCol>
                <a:gridCol w="2431830">
                  <a:extLst>
                    <a:ext uri="{9D8B030D-6E8A-4147-A177-3AD203B41FA5}">
                      <a16:colId xmlns:a16="http://schemas.microsoft.com/office/drawing/2014/main" val="1488912463"/>
                    </a:ext>
                  </a:extLst>
                </a:gridCol>
                <a:gridCol w="2326106">
                  <a:extLst>
                    <a:ext uri="{9D8B030D-6E8A-4147-A177-3AD203B41FA5}">
                      <a16:colId xmlns:a16="http://schemas.microsoft.com/office/drawing/2014/main" val="174592216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4141152546"/>
                    </a:ext>
                  </a:extLst>
                </a:gridCol>
              </a:tblGrid>
              <a:tr h="371848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scale-out </a:t>
                      </a:r>
                      <a:r>
                        <a:rPr lang="en-US" altLang="zh-CN" sz="2000" dirty="0" err="1"/>
                        <a:t>acclerator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Multi-core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调度策略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特点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80390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r>
                        <a:rPr lang="en-US" altLang="zh-CN" sz="2000"/>
                        <a:t>PREMA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Single SA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动态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针对单核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43734"/>
                  </a:ext>
                </a:extLst>
              </a:tr>
              <a:tr h="657885">
                <a:tc>
                  <a:txBody>
                    <a:bodyPr/>
                    <a:lstStyle/>
                    <a:p>
                      <a:r>
                        <a:rPr lang="en-US" altLang="zh-CN" sz="2000"/>
                        <a:t>M3E(MAGMA)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Homogeneous and heterogeneous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动态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层内并行层间流水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83901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r>
                        <a:rPr lang="en-US" altLang="zh-CN" sz="2000"/>
                        <a:t>AI-MT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Multiple SAs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动态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同构多核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490967"/>
                  </a:ext>
                </a:extLst>
              </a:tr>
              <a:tr h="415973">
                <a:tc>
                  <a:txBody>
                    <a:bodyPr/>
                    <a:lstStyle/>
                    <a:p>
                      <a:r>
                        <a:rPr lang="en-US" altLang="zh-CN" sz="2000"/>
                        <a:t>herald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Sub-accelerator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静态（</a:t>
                      </a:r>
                      <a:r>
                        <a:rPr lang="en-US" altLang="zh-CN" sz="2000"/>
                        <a:t>H/W</a:t>
                      </a:r>
                      <a:r>
                        <a:rPr lang="zh-CN" altLang="en-US" sz="2000"/>
                        <a:t>定制）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异构多核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61913"/>
                  </a:ext>
                </a:extLst>
              </a:tr>
              <a:tr h="578486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Planaria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Multi-pod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动态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Coarse-grained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55380"/>
                  </a:ext>
                </a:extLst>
              </a:tr>
              <a:tr h="55426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Data mirror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Reconfig</a:t>
                      </a:r>
                      <a:r>
                        <a:rPr lang="en-US" altLang="zh-CN" sz="2000" dirty="0"/>
                        <a:t> SA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动态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Fine-grained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13191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EAA1B284-BBA1-244D-0E19-A1D2C431CD89}"/>
              </a:ext>
            </a:extLst>
          </p:cNvPr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09BFE09-B1DE-7991-BC24-019C11334177}"/>
                </a:ext>
              </a:extLst>
            </p:cNvPr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151C2E-C7E6-ABD2-684C-BD4D4B4E1B17}"/>
                </a:ext>
              </a:extLst>
            </p:cNvPr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37E6E30-474E-318E-5B79-6FA2A80A2E63}"/>
                </a:ext>
              </a:extLst>
            </p:cNvPr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DFD48C4-CE11-744D-D498-5EF686C1AE6B}"/>
                </a:ext>
              </a:extLst>
            </p:cNvPr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7735DC2-62C9-CAEE-A456-2F7B15D0A49C}"/>
                </a:ext>
              </a:extLst>
            </p:cNvPr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B451916-A34B-D6FB-3742-85CFF10C5839}"/>
              </a:ext>
            </a:extLst>
          </p:cNvPr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94EBFCF-DF77-C3FD-BB9C-5BC6FDD1F7C8}"/>
                </a:ext>
              </a:extLst>
            </p:cNvPr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B4BB3C-E467-15E9-C4C2-4603A9B3FDE7}"/>
                </a:ext>
              </a:extLst>
            </p:cNvPr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95EFBC3-DBE0-029E-0324-7613F30EBF57}"/>
                </a:ext>
              </a:extLst>
            </p:cNvPr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BC477F3-CC2B-CF3F-A345-E67CE0300DB4}"/>
                </a:ext>
              </a:extLst>
            </p:cNvPr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CC0A99D-A757-9CD1-B560-D5FBCCA4EFAE}"/>
                </a:ext>
              </a:extLst>
            </p:cNvPr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3D96B85-A4CE-D188-7538-61634BAB4578}"/>
              </a:ext>
            </a:extLst>
          </p:cNvPr>
          <p:cNvSpPr/>
          <p:nvPr/>
        </p:nvSpPr>
        <p:spPr>
          <a:xfrm>
            <a:off x="1536738" y="16844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前期调研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0988F93-8CC8-1E16-E953-ACEACAC41748}"/>
              </a:ext>
            </a:extLst>
          </p:cNvPr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93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F6303CE-3196-1E74-AE34-2D9B8EAFD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4895" y="1000046"/>
            <a:ext cx="9144000" cy="3175137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dirty="0"/>
              <a:t>基于脉动阵列切分的多任务处理器：</a:t>
            </a:r>
            <a:endParaRPr lang="en-US" altLang="zh-CN" sz="20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出发点：工作负载与阵列大小间的不匹配：</a:t>
            </a:r>
            <a:endParaRPr lang="en-US" altLang="zh-CN" sz="20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应用场景：小尺寸，</a:t>
            </a:r>
            <a:r>
              <a:rPr lang="en-US" altLang="zh-CN" sz="2000" dirty="0" err="1"/>
              <a:t>DWConv</a:t>
            </a:r>
            <a:r>
              <a:rPr lang="zh-CN" altLang="en-US" sz="2000" dirty="0"/>
              <a:t>，剪枝后模型，集成学习</a:t>
            </a:r>
            <a:endParaRPr lang="en-US" altLang="zh-CN" sz="20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实现：将</a:t>
            </a:r>
            <a:r>
              <a:rPr lang="en-US" altLang="zh-CN" sz="2000" dirty="0"/>
              <a:t>32x32</a:t>
            </a:r>
            <a:r>
              <a:rPr lang="zh-CN" altLang="en-US" sz="2000" dirty="0"/>
              <a:t>的</a:t>
            </a:r>
            <a:r>
              <a:rPr lang="en-US" altLang="zh-CN" sz="2000" dirty="0"/>
              <a:t>SA</a:t>
            </a:r>
            <a:r>
              <a:rPr lang="zh-CN" altLang="en-US" sz="2000" dirty="0"/>
              <a:t>分成四块，结果与</a:t>
            </a:r>
            <a:r>
              <a:rPr lang="en-US" altLang="zh-CN" sz="2000" dirty="0"/>
              <a:t>4MZ</a:t>
            </a:r>
            <a:r>
              <a:rPr lang="zh-CN" altLang="en-US" sz="2000" dirty="0"/>
              <a:t>对比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SA</a:t>
            </a:r>
            <a:r>
              <a:rPr lang="zh-CN" altLang="en-US" sz="2000" dirty="0"/>
              <a:t>：阵列划分，增加数据流向链路的配置，增加寄存器判断阵列边界；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Buffer</a:t>
            </a:r>
            <a:r>
              <a:rPr lang="zh-CN" altLang="en-US" sz="2000" dirty="0"/>
              <a:t>：将容量分成小粒度，多种灵活组合，根据负载大小，由模拟器算出最佳；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SA</a:t>
            </a:r>
            <a:r>
              <a:rPr lang="zh-CN" altLang="en-US" sz="2000" dirty="0"/>
              <a:t>周边关联模块的配合。</a:t>
            </a:r>
            <a:endParaRPr lang="en-US" altLang="zh-CN" sz="20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分配评估指标：</a:t>
            </a:r>
            <a:r>
              <a:rPr lang="en-US" altLang="zh-CN" sz="2000" dirty="0"/>
              <a:t>STP</a:t>
            </a:r>
            <a:r>
              <a:rPr lang="zh-CN" altLang="en-US" sz="2000" dirty="0"/>
              <a:t>、</a:t>
            </a:r>
            <a:r>
              <a:rPr lang="en-US" altLang="zh-CN" sz="2000" dirty="0"/>
              <a:t>ANTT</a:t>
            </a:r>
          </a:p>
          <a:p>
            <a:pPr algn="l"/>
            <a:endParaRPr lang="zh-CN" altLang="en-US" sz="20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AA1B284-BBA1-244D-0E19-A1D2C431CD89}"/>
              </a:ext>
            </a:extLst>
          </p:cNvPr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09BFE09-B1DE-7991-BC24-019C11334177}"/>
                </a:ext>
              </a:extLst>
            </p:cNvPr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151C2E-C7E6-ABD2-684C-BD4D4B4E1B17}"/>
                </a:ext>
              </a:extLst>
            </p:cNvPr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37E6E30-474E-318E-5B79-6FA2A80A2E63}"/>
                </a:ext>
              </a:extLst>
            </p:cNvPr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DFD48C4-CE11-744D-D498-5EF686C1AE6B}"/>
                </a:ext>
              </a:extLst>
            </p:cNvPr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7735DC2-62C9-CAEE-A456-2F7B15D0A49C}"/>
                </a:ext>
              </a:extLst>
            </p:cNvPr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B451916-A34B-D6FB-3742-85CFF10C5839}"/>
              </a:ext>
            </a:extLst>
          </p:cNvPr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94EBFCF-DF77-C3FD-BB9C-5BC6FDD1F7C8}"/>
                </a:ext>
              </a:extLst>
            </p:cNvPr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B4BB3C-E467-15E9-C4C2-4603A9B3FDE7}"/>
                </a:ext>
              </a:extLst>
            </p:cNvPr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95EFBC3-DBE0-029E-0324-7613F30EBF57}"/>
                </a:ext>
              </a:extLst>
            </p:cNvPr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BC477F3-CC2B-CF3F-A345-E67CE0300DB4}"/>
                </a:ext>
              </a:extLst>
            </p:cNvPr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CC0A99D-A757-9CD1-B560-D5FBCCA4EFAE}"/>
                </a:ext>
              </a:extLst>
            </p:cNvPr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3D96B85-A4CE-D188-7538-61634BAB4578}"/>
              </a:ext>
            </a:extLst>
          </p:cNvPr>
          <p:cNvSpPr/>
          <p:nvPr/>
        </p:nvSpPr>
        <p:spPr>
          <a:xfrm>
            <a:off x="1536738" y="16844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前期调研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0988F93-8CC8-1E16-E953-ACEACAC41748}"/>
              </a:ext>
            </a:extLst>
          </p:cNvPr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49246C58-FC02-C889-945E-9C92CB768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15214"/>
              </p:ext>
            </p:extLst>
          </p:nvPr>
        </p:nvGraphicFramePr>
        <p:xfrm>
          <a:off x="5502443" y="4571341"/>
          <a:ext cx="652062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210">
                  <a:extLst>
                    <a:ext uri="{9D8B030D-6E8A-4147-A177-3AD203B41FA5}">
                      <a16:colId xmlns:a16="http://schemas.microsoft.com/office/drawing/2014/main" val="1501185627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1488912463"/>
                    </a:ext>
                  </a:extLst>
                </a:gridCol>
                <a:gridCol w="1235242">
                  <a:extLst>
                    <a:ext uri="{9D8B030D-6E8A-4147-A177-3AD203B41FA5}">
                      <a16:colId xmlns:a16="http://schemas.microsoft.com/office/drawing/2014/main" val="174592216"/>
                    </a:ext>
                  </a:extLst>
                </a:gridCol>
                <a:gridCol w="1299411">
                  <a:extLst>
                    <a:ext uri="{9D8B030D-6E8A-4147-A177-3AD203B41FA5}">
                      <a16:colId xmlns:a16="http://schemas.microsoft.com/office/drawing/2014/main" val="1385425784"/>
                    </a:ext>
                  </a:extLst>
                </a:gridCol>
                <a:gridCol w="1515487">
                  <a:extLst>
                    <a:ext uri="{9D8B030D-6E8A-4147-A177-3AD203B41FA5}">
                      <a16:colId xmlns:a16="http://schemas.microsoft.com/office/drawing/2014/main" val="2010019446"/>
                    </a:ext>
                  </a:extLst>
                </a:gridCol>
              </a:tblGrid>
              <a:tr h="21019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Layer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64x64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128x128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256x256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8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alexnet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24.79%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17.09%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10.36%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4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NCF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0.46%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0.16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0.05%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8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Resnet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70.1%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45.9%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25.8%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49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transformer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891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2.0%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0.9%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0.3%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6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4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F6303CE-3196-1E74-AE34-2D9B8EAFD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475" y="814001"/>
            <a:ext cx="10628905" cy="4754019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多精度</a:t>
            </a:r>
            <a:r>
              <a:rPr lang="en-US" altLang="zh-CN" sz="2000" dirty="0"/>
              <a:t>MAC</a:t>
            </a:r>
            <a:r>
              <a:rPr lang="zh-CN" altLang="en-US" sz="2000" dirty="0">
                <a:sym typeface="Wingdings" panose="05000000000000000000" pitchFamily="2" charset="2"/>
              </a:rPr>
              <a:t>：</a:t>
            </a:r>
            <a:endParaRPr lang="en-US" altLang="zh-CN" sz="2000" dirty="0"/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背景：低精度组合</a:t>
            </a:r>
            <a:r>
              <a:rPr lang="en-US" altLang="zh-CN" sz="2000" dirty="0"/>
              <a:t>LPC</a:t>
            </a:r>
            <a:r>
              <a:rPr lang="zh-CN" altLang="en-US" sz="2000" dirty="0"/>
              <a:t>：自下而上，带可配置移位器的低精度</a:t>
            </a:r>
            <a:r>
              <a:rPr lang="en-US" altLang="zh-CN" sz="2000" dirty="0"/>
              <a:t>MAC</a:t>
            </a:r>
            <a:r>
              <a:rPr lang="zh-CN" altLang="en-US" sz="2000" dirty="0"/>
              <a:t>，能效高，带宽利用率低</a:t>
            </a:r>
            <a:endParaRPr lang="en-US" altLang="zh-CN" sz="2000" dirty="0"/>
          </a:p>
          <a:p>
            <a:pPr algn="l">
              <a:lnSpc>
                <a:spcPct val="170000"/>
              </a:lnSpc>
            </a:pPr>
            <a:r>
              <a:rPr lang="zh-CN" altLang="en-US" sz="2000" dirty="0"/>
              <a:t>高精度分割</a:t>
            </a:r>
            <a:r>
              <a:rPr lang="en-US" altLang="zh-CN" sz="2000" dirty="0"/>
              <a:t>HPS</a:t>
            </a:r>
            <a:r>
              <a:rPr lang="zh-CN" altLang="en-US" sz="2000" dirty="0"/>
              <a:t>：自顶向下，门控和符号扩展将高精度</a:t>
            </a:r>
            <a:r>
              <a:rPr lang="en-US" altLang="zh-CN" sz="2000" dirty="0"/>
              <a:t>MAC</a:t>
            </a:r>
            <a:r>
              <a:rPr lang="zh-CN" altLang="en-US" sz="2000" dirty="0"/>
              <a:t>拆分，硬件利用率低</a:t>
            </a:r>
            <a:endParaRPr lang="en-US" altLang="zh-CN" sz="2000" dirty="0"/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通过</a:t>
            </a:r>
            <a:r>
              <a:rPr lang="en-US" altLang="zh-CN" sz="2000" dirty="0"/>
              <a:t>NAS</a:t>
            </a:r>
            <a:r>
              <a:rPr lang="zh-CN" altLang="en-US" sz="2000" dirty="0"/>
              <a:t>算法优化模型精度，</a:t>
            </a:r>
            <a:endParaRPr lang="en-US" altLang="zh-CN" sz="2000" dirty="0"/>
          </a:p>
          <a:p>
            <a:pPr algn="l">
              <a:lnSpc>
                <a:spcPct val="170000"/>
              </a:lnSpc>
            </a:pPr>
            <a:r>
              <a:rPr lang="zh-CN" altLang="en-US" sz="2000" dirty="0"/>
              <a:t>以</a:t>
            </a:r>
            <a:r>
              <a:rPr lang="en-US" altLang="zh-CN" sz="2000" dirty="0"/>
              <a:t>4b</a:t>
            </a:r>
            <a:r>
              <a:rPr lang="zh-CN" altLang="en-US" sz="2000" dirty="0"/>
              <a:t>基本运算单元的</a:t>
            </a:r>
            <a:r>
              <a:rPr lang="en-US" altLang="zh-CN" sz="2000" dirty="0"/>
              <a:t>bit-split-and-combine vector</a:t>
            </a:r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algn="l">
              <a:lnSpc>
                <a:spcPct val="170000"/>
              </a:lnSpc>
            </a:pPr>
            <a:endParaRPr lang="zh-CN" altLang="en-US" sz="2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A7F8C0-BD1D-2DD2-435E-6A603FB1C1E3}"/>
              </a:ext>
            </a:extLst>
          </p:cNvPr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D9B82E-891A-9D6E-7741-DD69CE12F88C}"/>
                </a:ext>
              </a:extLst>
            </p:cNvPr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5BB0507-01CD-F185-90E2-A1B820A586C0}"/>
                </a:ext>
              </a:extLst>
            </p:cNvPr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C1052D5-FF4B-5B86-E742-C14A12F2002B}"/>
                </a:ext>
              </a:extLst>
            </p:cNvPr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D358B66-E1B3-3962-FAE0-A025840BA9CA}"/>
                </a:ext>
              </a:extLst>
            </p:cNvPr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D2E63A4-242D-40EB-8EC7-DCC16BA8721E}"/>
                </a:ext>
              </a:extLst>
            </p:cNvPr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EE95100-5AA5-9766-E545-1619D4263782}"/>
              </a:ext>
            </a:extLst>
          </p:cNvPr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C183795-9C52-7C2C-9A27-ECFB18A24DB7}"/>
                </a:ext>
              </a:extLst>
            </p:cNvPr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36A28E6-42EF-59B4-4572-6FB4A760F30B}"/>
                </a:ext>
              </a:extLst>
            </p:cNvPr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6EF79A1-5134-8747-258D-4C2623E1CA17}"/>
                </a:ext>
              </a:extLst>
            </p:cNvPr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42F06E1-C6CE-0E91-C81F-9CD5FCDAB1CF}"/>
                </a:ext>
              </a:extLst>
            </p:cNvPr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165BFE2-186D-539B-66CC-40148103B0BB}"/>
                </a:ext>
              </a:extLst>
            </p:cNvPr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A770C44-6239-FE17-0389-E18D25F180C7}"/>
              </a:ext>
            </a:extLst>
          </p:cNvPr>
          <p:cNvSpPr/>
          <p:nvPr/>
        </p:nvSpPr>
        <p:spPr>
          <a:xfrm>
            <a:off x="1536738" y="16844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前期调研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39AEABC-5E60-D11D-A694-1F6960A72E0E}"/>
              </a:ext>
            </a:extLst>
          </p:cNvPr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620D1E1F-4440-A839-59B8-61F8FA868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568" y="2891281"/>
            <a:ext cx="4331116" cy="39667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37B533E-771D-57CD-5345-5E241D3A3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441" y="4033756"/>
            <a:ext cx="4069180" cy="282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7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F6303CE-3196-1E74-AE34-2D9B8EAFD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713" y="929858"/>
            <a:ext cx="9144000" cy="566129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可变延迟：</a:t>
            </a:r>
            <a:endParaRPr lang="en-US" altLang="zh-CN" sz="20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背景：</a:t>
            </a:r>
            <a:endParaRPr lang="en-US" altLang="zh-CN" sz="2000" dirty="0"/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zh-CN" sz="2000" dirty="0"/>
              <a:t>MAC</a:t>
            </a:r>
            <a:r>
              <a:rPr lang="zh-CN" altLang="en-US" sz="2000" dirty="0"/>
              <a:t>延时对</a:t>
            </a:r>
            <a:r>
              <a:rPr lang="en-US" altLang="zh-CN" sz="2000" dirty="0"/>
              <a:t>PE</a:t>
            </a:r>
            <a:r>
              <a:rPr lang="zh-CN" altLang="en-US" sz="2000" dirty="0"/>
              <a:t>利用率的影响，</a:t>
            </a:r>
            <a:r>
              <a:rPr lang="en-US" altLang="zh-CN" sz="2000" dirty="0"/>
              <a:t>16x</a:t>
            </a:r>
            <a:r>
              <a:rPr lang="zh-CN" altLang="en-US" sz="2000" dirty="0"/>
              <a:t>需要性能提升</a:t>
            </a:r>
            <a:endParaRPr lang="en-US" altLang="zh-CN" sz="2000" dirty="0"/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2000" dirty="0"/>
              <a:t>通过</a:t>
            </a:r>
            <a:r>
              <a:rPr lang="en-US" altLang="zh-CN" sz="2000" dirty="0"/>
              <a:t>NAS</a:t>
            </a:r>
            <a:r>
              <a:rPr lang="zh-CN" altLang="en-US" sz="2000" dirty="0"/>
              <a:t>算法优化，</a:t>
            </a:r>
            <a:r>
              <a:rPr lang="en-US" altLang="zh-CN" sz="2000" dirty="0"/>
              <a:t>DNN</a:t>
            </a:r>
            <a:r>
              <a:rPr lang="zh-CN" altLang="en-US" sz="2000" dirty="0"/>
              <a:t>模型每层得到不同的精度，硬件多精度的需求</a:t>
            </a:r>
            <a:endParaRPr lang="en-US" altLang="zh-CN" sz="20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解决：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   </a:t>
            </a:r>
            <a:r>
              <a:rPr lang="en-US" altLang="zh-CN" sz="2000" dirty="0"/>
              <a:t>fp16</a:t>
            </a:r>
            <a:r>
              <a:rPr lang="zh-CN" altLang="en-US" sz="2000" dirty="0"/>
              <a:t>的</a:t>
            </a:r>
            <a:r>
              <a:rPr lang="en-US" altLang="zh-CN" sz="2000" dirty="0"/>
              <a:t>MAC</a:t>
            </a:r>
            <a:r>
              <a:rPr lang="zh-CN" altLang="en-US" sz="2000" dirty="0"/>
              <a:t>计算延迟改为</a:t>
            </a:r>
            <a:r>
              <a:rPr lang="en-US" altLang="zh-CN" sz="2000" dirty="0"/>
              <a:t>4</a:t>
            </a:r>
            <a:r>
              <a:rPr lang="zh-CN" altLang="en-US" sz="2000" dirty="0"/>
              <a:t>拍，之后定点的</a:t>
            </a:r>
            <a:r>
              <a:rPr lang="en-US" altLang="zh-CN" sz="2000" dirty="0"/>
              <a:t>MAC</a:t>
            </a:r>
            <a:r>
              <a:rPr lang="zh-CN" altLang="en-US" sz="2000" dirty="0"/>
              <a:t>计算延迟为</a:t>
            </a:r>
            <a:r>
              <a:rPr lang="en-US" altLang="zh-CN" sz="2000" dirty="0"/>
              <a:t>1</a:t>
            </a:r>
            <a:r>
              <a:rPr lang="zh-CN" altLang="en-US" sz="2000" dirty="0"/>
              <a:t>拍。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   层间精度切换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块间切换由慢到快，如何保证数据的正确性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块间切换由快到慢，如何提前切换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3FBEAC4-A28C-1940-DE7B-BDE33C94CCEA}"/>
              </a:ext>
            </a:extLst>
          </p:cNvPr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6BB5EBC-9789-B1DA-F5B7-0F5F07069FD1}"/>
                </a:ext>
              </a:extLst>
            </p:cNvPr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C3EFA29-4FF9-F870-D758-B56CCC702CE8}"/>
                </a:ext>
              </a:extLst>
            </p:cNvPr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DEF3B3E-4B49-FE8C-1E12-D4357590E5DF}"/>
                </a:ext>
              </a:extLst>
            </p:cNvPr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B6DCE7B-D198-E81E-2023-E0170CD3BBFE}"/>
                </a:ext>
              </a:extLst>
            </p:cNvPr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B793DEB-0C55-0B5C-35B0-889D725D09C8}"/>
                </a:ext>
              </a:extLst>
            </p:cNvPr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3B46C0F-C645-048B-6FF5-F6A090D3F430}"/>
              </a:ext>
            </a:extLst>
          </p:cNvPr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611AA1C-42B0-ECBE-481E-34E03497AD22}"/>
                </a:ext>
              </a:extLst>
            </p:cNvPr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FC6B830-A1FB-698A-0061-D3953F33B213}"/>
                </a:ext>
              </a:extLst>
            </p:cNvPr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7FA312E-5388-4A72-67CA-00A5BF2683E0}"/>
                </a:ext>
              </a:extLst>
            </p:cNvPr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AD26097-4A5D-96DA-7267-FDBEC027FE7A}"/>
                </a:ext>
              </a:extLst>
            </p:cNvPr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0ED3A30-4129-D07B-BC2E-F79317CC83AA}"/>
                </a:ext>
              </a:extLst>
            </p:cNvPr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6A6D4BAD-DF9C-8959-6BE2-2F541A73DD47}"/>
              </a:ext>
            </a:extLst>
          </p:cNvPr>
          <p:cNvSpPr/>
          <p:nvPr/>
        </p:nvSpPr>
        <p:spPr>
          <a:xfrm>
            <a:off x="1382849" y="168445"/>
            <a:ext cx="1723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近期的工作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8FC6767-8AF2-D6FC-ECE4-EF07C6A02703}"/>
              </a:ext>
            </a:extLst>
          </p:cNvPr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1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F6303CE-3196-1E74-AE34-2D9B8EAFD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713" y="929858"/>
            <a:ext cx="9144000" cy="557879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可变延迟：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模拟器，根据利用率的计算公式，对于不同脉动尺寸的影响因素进行分析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在</a:t>
            </a:r>
            <a:r>
              <a:rPr lang="en-US" altLang="zh-CN" sz="2000" dirty="0"/>
              <a:t>16x16</a:t>
            </a:r>
            <a:r>
              <a:rPr lang="zh-CN" altLang="en-US" sz="2000" dirty="0"/>
              <a:t>的硬件上实现多精度脉动阵列：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采用六模块环境，涉及修改的模块：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CMEM</a:t>
            </a:r>
            <a:r>
              <a:rPr lang="zh-CN" altLang="en-US" sz="2000" dirty="0"/>
              <a:t>（</a:t>
            </a:r>
            <a:r>
              <a:rPr lang="en-US" altLang="zh-CN" sz="2000" dirty="0"/>
              <a:t>CBUFF)</a:t>
            </a:r>
            <a:r>
              <a:rPr lang="zh-CN" altLang="en-US" sz="2000" dirty="0"/>
              <a:t>：与精度有关的逻辑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DR</a:t>
            </a:r>
            <a:r>
              <a:rPr lang="zh-CN" altLang="en-US" sz="2000" dirty="0"/>
              <a:t>：拉斜的</a:t>
            </a:r>
            <a:r>
              <a:rPr lang="en-US" altLang="zh-CN" sz="2000" dirty="0"/>
              <a:t>offset</a:t>
            </a:r>
            <a:r>
              <a:rPr lang="zh-CN" altLang="en-US" sz="2000" dirty="0"/>
              <a:t>参数化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SAG,DAG</a:t>
            </a:r>
            <a:r>
              <a:rPr lang="zh-CN" altLang="en-US" sz="2000" dirty="0"/>
              <a:t>：</a:t>
            </a:r>
            <a:r>
              <a:rPr lang="en-US" altLang="zh-CN" sz="2000" dirty="0"/>
              <a:t>gap</a:t>
            </a:r>
            <a:r>
              <a:rPr lang="zh-CN" altLang="en-US" sz="2000" dirty="0"/>
              <a:t>的计算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3.PE</a:t>
            </a:r>
            <a:r>
              <a:rPr lang="zh-CN" altLang="en-US" sz="2000" dirty="0"/>
              <a:t>利用率的提升，</a:t>
            </a:r>
            <a:r>
              <a:rPr lang="en-US" altLang="zh-CN" sz="2000" dirty="0"/>
              <a:t>FLOPS</a:t>
            </a:r>
            <a:r>
              <a:rPr lang="zh-CN" altLang="en-US" sz="2000" dirty="0"/>
              <a:t>提升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69D9095-2FBF-982C-7B52-26052666E4C5}"/>
              </a:ext>
            </a:extLst>
          </p:cNvPr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C0DBE55-7495-FE49-91AC-F928ED96C21C}"/>
                </a:ext>
              </a:extLst>
            </p:cNvPr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16C18A7-07D1-8B3B-80B5-6E487FD1C64B}"/>
                </a:ext>
              </a:extLst>
            </p:cNvPr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1F8D097-756E-C847-A490-5D9780A472AF}"/>
                </a:ext>
              </a:extLst>
            </p:cNvPr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4A7938D-888A-6D74-EA2A-0C4C781F4892}"/>
                </a:ext>
              </a:extLst>
            </p:cNvPr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3C3CBA8-C7BA-C139-FB67-9E32806AACEB}"/>
                </a:ext>
              </a:extLst>
            </p:cNvPr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95BE3DC-D0C2-B422-42A8-EBDB67009916}"/>
              </a:ext>
            </a:extLst>
          </p:cNvPr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A9A6D46-B697-7AB0-3908-97E3C6DF6FC8}"/>
                </a:ext>
              </a:extLst>
            </p:cNvPr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C0AB3B8-916B-ED9F-1FFD-15A77B59D6EB}"/>
                </a:ext>
              </a:extLst>
            </p:cNvPr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E1070AD-37C7-5C91-F868-7EB8AC125671}"/>
                </a:ext>
              </a:extLst>
            </p:cNvPr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4056F79-F295-5C76-02EE-A0A8A4F1C50C}"/>
                </a:ext>
              </a:extLst>
            </p:cNvPr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01D3CC2-8B17-6E52-9B63-83056C39F2F6}"/>
                </a:ext>
              </a:extLst>
            </p:cNvPr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AF8890F8-4CDC-CB2F-D27C-4685BA728FA0}"/>
              </a:ext>
            </a:extLst>
          </p:cNvPr>
          <p:cNvSpPr/>
          <p:nvPr/>
        </p:nvSpPr>
        <p:spPr>
          <a:xfrm>
            <a:off x="1382849" y="168445"/>
            <a:ext cx="1723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近期的工作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9B78EC8-7F87-4686-4E66-6CACB78CB465}"/>
              </a:ext>
            </a:extLst>
          </p:cNvPr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6AEA1EE0-CD75-3B65-7272-6239E77EE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36036"/>
              </p:ext>
            </p:extLst>
          </p:nvPr>
        </p:nvGraphicFramePr>
        <p:xfrm>
          <a:off x="5646821" y="4516103"/>
          <a:ext cx="6545179" cy="2122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758">
                  <a:extLst>
                    <a:ext uri="{9D8B030D-6E8A-4147-A177-3AD203B41FA5}">
                      <a16:colId xmlns:a16="http://schemas.microsoft.com/office/drawing/2014/main" val="3382691798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455830839"/>
                    </a:ext>
                  </a:extLst>
                </a:gridCol>
                <a:gridCol w="1042736">
                  <a:extLst>
                    <a:ext uri="{9D8B030D-6E8A-4147-A177-3AD203B41FA5}">
                      <a16:colId xmlns:a16="http://schemas.microsoft.com/office/drawing/2014/main" val="3676729835"/>
                    </a:ext>
                  </a:extLst>
                </a:gridCol>
                <a:gridCol w="963115">
                  <a:extLst>
                    <a:ext uri="{9D8B030D-6E8A-4147-A177-3AD203B41FA5}">
                      <a16:colId xmlns:a16="http://schemas.microsoft.com/office/drawing/2014/main" val="3072771153"/>
                    </a:ext>
                  </a:extLst>
                </a:gridCol>
                <a:gridCol w="1411117">
                  <a:extLst>
                    <a:ext uri="{9D8B030D-6E8A-4147-A177-3AD203B41FA5}">
                      <a16:colId xmlns:a16="http://schemas.microsoft.com/office/drawing/2014/main" val="971214689"/>
                    </a:ext>
                  </a:extLst>
                </a:gridCol>
              </a:tblGrid>
              <a:tr h="530683">
                <a:tc>
                  <a:txBody>
                    <a:bodyPr/>
                    <a:lstStyle/>
                    <a:p>
                      <a:r>
                        <a:rPr lang="en-US" altLang="zh-CN" dirty="0"/>
                        <a:t>M,K,N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m,k,n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利用率提升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90513"/>
                  </a:ext>
                </a:extLst>
              </a:tr>
              <a:tr h="530683">
                <a:tc>
                  <a:txBody>
                    <a:bodyPr/>
                    <a:lstStyle/>
                    <a:p>
                      <a:r>
                        <a:rPr lang="en-US" altLang="zh-CN" dirty="0"/>
                        <a:t>48,1600,729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48,320,365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48.87%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58.53%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19,8%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409505"/>
                  </a:ext>
                </a:extLst>
              </a:tr>
              <a:tr h="530683">
                <a:tc>
                  <a:txBody>
                    <a:bodyPr/>
                    <a:lstStyle/>
                    <a:p>
                      <a:r>
                        <a:rPr lang="en-US" altLang="zh-CN" dirty="0"/>
                        <a:t>96,1728,169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96,576,169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75.98%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87.59%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15,3%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526742"/>
                  </a:ext>
                </a:extLst>
              </a:tr>
              <a:tr h="530683">
                <a:tc>
                  <a:txBody>
                    <a:bodyPr/>
                    <a:lstStyle/>
                    <a:p>
                      <a:r>
                        <a:rPr lang="en-US" altLang="zh-CN" dirty="0"/>
                        <a:t>96,363,3025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96,363,393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77.61%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89.47%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0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F6303CE-3196-1E74-AE34-2D9B8EAFD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849" y="1171398"/>
            <a:ext cx="9144000" cy="2839127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下一阶段规划：</a:t>
            </a:r>
            <a:endParaRPr lang="en-US" altLang="zh-CN" sz="20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继续修改调试代码，准备开始写论文</a:t>
            </a:r>
            <a:endParaRPr lang="en-US" altLang="zh-CN" sz="20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准备开题：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系统的设计？包括多精度</a:t>
            </a:r>
            <a:r>
              <a:rPr lang="en-US" altLang="zh-CN" sz="2000" dirty="0"/>
              <a:t>DMA</a:t>
            </a:r>
            <a:r>
              <a:rPr lang="zh-CN" altLang="en-US" sz="2000" dirty="0"/>
              <a:t>，</a:t>
            </a:r>
            <a:r>
              <a:rPr lang="en-US" altLang="zh-CN" sz="2000" dirty="0"/>
              <a:t>on-chip memory  </a:t>
            </a:r>
            <a:r>
              <a:rPr lang="zh-CN" altLang="en-US" sz="2000"/>
              <a:t>多进程切换  片上 脉动间</a:t>
            </a:r>
            <a:endParaRPr lang="zh-CN" altLang="en-US" sz="2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2689E44-86C9-D5B5-B203-E7AC6BBDAFC4}"/>
              </a:ext>
            </a:extLst>
          </p:cNvPr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F553023-54F4-32BC-0DC2-FF506DF232A4}"/>
                </a:ext>
              </a:extLst>
            </p:cNvPr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6552B91-5896-00CB-7AC3-EF3A1F419AA9}"/>
                </a:ext>
              </a:extLst>
            </p:cNvPr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DB15EF4-E16C-04AF-5B06-05C13CEEC47B}"/>
                </a:ext>
              </a:extLst>
            </p:cNvPr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9D9FCF2-7706-3FAC-D91B-91870A7FA213}"/>
                </a:ext>
              </a:extLst>
            </p:cNvPr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5B16763-34F9-4886-F851-2545EFDDAC68}"/>
                </a:ext>
              </a:extLst>
            </p:cNvPr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E278219-380E-12CF-184B-847D6C8DBD3A}"/>
              </a:ext>
            </a:extLst>
          </p:cNvPr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84BF7EB-E61D-1A87-50D3-4244ED35AFF3}"/>
                </a:ext>
              </a:extLst>
            </p:cNvPr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4DD7286-B9B8-E7EE-6E23-9FE6F22E8997}"/>
                </a:ext>
              </a:extLst>
            </p:cNvPr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071F7BB-32FA-B6DE-EC0C-EBE7EE097C5E}"/>
                </a:ext>
              </a:extLst>
            </p:cNvPr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C8259AD-DCC6-2171-6C63-0003A4C6ACAE}"/>
                </a:ext>
              </a:extLst>
            </p:cNvPr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0E9F10C-1AC1-2F6D-0434-122872610186}"/>
                </a:ext>
              </a:extLst>
            </p:cNvPr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AEFDD01-B611-BA2E-1BDC-A434BDADE1DD}"/>
              </a:ext>
            </a:extLst>
          </p:cNvPr>
          <p:cNvSpPr/>
          <p:nvPr/>
        </p:nvSpPr>
        <p:spPr>
          <a:xfrm>
            <a:off x="1535554" y="168445"/>
            <a:ext cx="1418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工作安排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B3210E7-C56B-A800-292C-5FB23B918F21}"/>
              </a:ext>
            </a:extLst>
          </p:cNvPr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26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585</Words>
  <Application>Microsoft Office PowerPoint</Application>
  <PresentationFormat>宽屏</PresentationFormat>
  <Paragraphs>134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思源黑体 CN Medium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年中总结</dc:title>
  <dc:creator>18810665859@163.com</dc:creator>
  <cp:lastModifiedBy>18810665859@163.com</cp:lastModifiedBy>
  <cp:revision>55</cp:revision>
  <dcterms:created xsi:type="dcterms:W3CDTF">2023-07-22T09:09:24Z</dcterms:created>
  <dcterms:modified xsi:type="dcterms:W3CDTF">2023-07-25T02:31:55Z</dcterms:modified>
</cp:coreProperties>
</file>