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4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67D5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4660"/>
  </p:normalViewPr>
  <p:slideViewPr>
    <p:cSldViewPr snapToGrid="0">
      <p:cViewPr>
        <p:scale>
          <a:sx n="85" d="100"/>
          <a:sy n="85" d="100"/>
        </p:scale>
        <p:origin x="5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C06B0A0-50EE-D266-F6A5-168AC590C6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</a:extLst>
          </a:blip>
          <a:srcRect r="28710"/>
          <a:stretch/>
        </p:blipFill>
        <p:spPr>
          <a:xfrm rot="5400000">
            <a:off x="4383759" y="-4383758"/>
            <a:ext cx="3424481" cy="12192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5E5132E-C69C-9D60-BDAC-58F1044900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511826"/>
            <a:ext cx="9206346" cy="1364974"/>
          </a:xfrm>
        </p:spPr>
        <p:txBody>
          <a:bodyPr anchor="b">
            <a:normAutofit/>
          </a:bodyPr>
          <a:lstStyle>
            <a:lvl1pPr algn="l">
              <a:defRPr sz="5400">
                <a:latin typeface="Inter SemiBold" panose="02000503000000020004" pitchFamily="2" charset="0"/>
              </a:defRPr>
            </a:lvl1pPr>
          </a:lstStyle>
          <a:p>
            <a:r>
              <a:rPr lang="zh-CN" altLang="en-US" dirty="0"/>
              <a:t>这里是标题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C79486-CE7E-6D78-2C71-8F7213F80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02086"/>
            <a:ext cx="9144000" cy="981049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Inter SemiBold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066FA-3386-1C12-B1C1-F3AC45C9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95F-A57B-4CCC-91B5-8451B5080C65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20A374-2D89-2062-DF8D-0E589968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4270E-B368-74E2-D0B5-738B4BC5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666-B4EA-4EF8-9021-4C645AB6392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631E17-B2B9-72D5-6512-23FE61ADA8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346" b="72689" l="1059" r="98306">
                        <a14:foregroundMark x1="94001" y1="37403" x2="94001" y2="37403"/>
                        <a14:foregroundMark x1="20536" y1="54270" x2="20536" y2="54270"/>
                        <a14:foregroundMark x1="37474" y1="39097" x2="37474" y2="39097"/>
                        <a14:foregroundMark x1="4517" y1="34862" x2="4517" y2="34862"/>
                        <a14:foregroundMark x1="1129" y1="32322" x2="1129" y2="32322"/>
                        <a14:foregroundMark x1="1129" y1="33169" x2="1129" y2="33169"/>
                        <a14:foregroundMark x1="1976" y1="34016" x2="1976" y2="34016"/>
                        <a14:foregroundMark x1="37332" y1="72759" x2="37332" y2="72759"/>
                        <a14:foregroundMark x1="98306" y1="32816" x2="98306" y2="32816"/>
                      </a14:backgroundRemoval>
                    </a14:imgEffect>
                  </a14:imgLayer>
                </a14:imgProps>
              </a:ext>
            </a:extLst>
          </a:blip>
          <a:srcRect t="25213" b="22873"/>
          <a:stretch/>
        </p:blipFill>
        <p:spPr>
          <a:xfrm>
            <a:off x="11002132" y="427283"/>
            <a:ext cx="703336" cy="365126"/>
          </a:xfrm>
          <a:prstGeom prst="rect">
            <a:avLst/>
          </a:prstGeom>
        </p:spPr>
      </p:pic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6194F5B5-FAE4-6A46-CB4E-9ABA4847F31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63333908"/>
              </p:ext>
            </p:extLst>
          </p:nvPr>
        </p:nvGraphicFramePr>
        <p:xfrm>
          <a:off x="2" y="4"/>
          <a:ext cx="12191998" cy="342447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349599015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7166404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90046102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42831825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67890904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1132049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89640030"/>
                    </a:ext>
                  </a:extLst>
                </a:gridCol>
              </a:tblGrid>
              <a:tr h="11414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7E7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7E7">
                        <a:alpha val="7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229317"/>
                  </a:ext>
                </a:extLst>
              </a:tr>
              <a:tr h="1141493"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C67E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801557"/>
                  </a:ext>
                </a:extLst>
              </a:tr>
              <a:tr h="114149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C67E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7E7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7E7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7E7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223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97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C602D-1154-4AB9-901C-669E2DCC9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A712EC-B4E8-6E98-1449-D7E6BE4E4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140E4-EC3B-98F4-743D-1AE01012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95F-A57B-4CCC-91B5-8451B5080C65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3E49C3-B45E-5BF9-47E7-5211C58E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92BBD5-B6F6-A2A7-524F-F08D4B2E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666-B4EA-4EF8-9021-4C645AB63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39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0C70AC-23D8-BC05-437D-CCD17182F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01561E-2418-4523-CF1B-F3F9A86A7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A99505-F543-3279-7474-23AEB0ECB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95F-A57B-4CCC-91B5-8451B5080C65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501B65-56C5-79EF-C1DB-39DF4FD2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F6BB4B-3A4F-252E-8DA9-99AD7D07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666-B4EA-4EF8-9021-4C645AB63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5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CCC24-6780-B8F4-399D-2EFA995E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C67D5"/>
                </a:solidFill>
                <a:latin typeface="Inter SemiBold" panose="02000503000000020004" pitchFamily="2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88B3D-F49F-C8F7-900E-D20B81CB3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Inter SemiBold" panose="02000503000000020004" pitchFamily="2" charset="0"/>
              </a:defRPr>
            </a:lvl1pPr>
            <a:lvl2pPr>
              <a:defRPr>
                <a:latin typeface="Inter SemiBold" panose="02000503000000020004" pitchFamily="2" charset="0"/>
              </a:defRPr>
            </a:lvl2pPr>
            <a:lvl3pPr>
              <a:defRPr>
                <a:latin typeface="Inter SemiBold" panose="02000503000000020004" pitchFamily="2" charset="0"/>
              </a:defRPr>
            </a:lvl3pPr>
            <a:lvl4pPr>
              <a:defRPr>
                <a:latin typeface="Inter SemiBold" panose="02000503000000020004" pitchFamily="2" charset="0"/>
              </a:defRPr>
            </a:lvl4pPr>
            <a:lvl5pPr>
              <a:defRPr>
                <a:latin typeface="Inter SemiBold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6CFA0D-8FB9-14F0-79E4-7A22D052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95F-A57B-4CCC-91B5-8451B5080C65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CF7D7-04E4-6AB1-3DCC-7C1BDC1B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5AD5A-0BCB-7CD5-2E46-90B6F2C6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666-B4EA-4EF8-9021-4C645AB6392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9F47776-E4EB-4D85-25B5-36B62A161A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346" b="72689" l="1059" r="98306">
                        <a14:foregroundMark x1="94001" y1="37403" x2="94001" y2="37403"/>
                        <a14:foregroundMark x1="20536" y1="54270" x2="20536" y2="54270"/>
                        <a14:foregroundMark x1="37474" y1="39097" x2="37474" y2="39097"/>
                        <a14:foregroundMark x1="4517" y1="34862" x2="4517" y2="34862"/>
                        <a14:foregroundMark x1="1129" y1="32322" x2="1129" y2="32322"/>
                        <a14:foregroundMark x1="1129" y1="33169" x2="1129" y2="33169"/>
                        <a14:foregroundMark x1="1976" y1="34016" x2="1976" y2="34016"/>
                        <a14:foregroundMark x1="37332" y1="72759" x2="37332" y2="72759"/>
                        <a14:foregroundMark x1="98306" y1="32816" x2="98306" y2="32816"/>
                      </a14:backgroundRemoval>
                    </a14:imgEffect>
                  </a14:imgLayer>
                </a14:imgProps>
              </a:ext>
            </a:extLst>
          </a:blip>
          <a:srcRect t="25213" b="22873"/>
          <a:stretch/>
        </p:blipFill>
        <p:spPr>
          <a:xfrm>
            <a:off x="11002132" y="427283"/>
            <a:ext cx="703336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1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2D764-3484-C03A-7D00-A65CD24C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835B06-A40E-C770-DD58-A29B8ED73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5312DA-A3EA-0237-A5B9-A533D07A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95F-A57B-4CCC-91B5-8451B5080C65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85550-AE44-FAB2-BCE9-80A40BB2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703030-6F00-331F-CF7E-DD7EC280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666-B4EA-4EF8-9021-4C645AB63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28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B01E5-D7A2-889A-4645-572655D8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F29A9E-EF6D-9267-E9A5-981D75D70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054355-2B1B-15B8-A069-389139034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D1E748-C12D-40C6-B467-7082C42E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95F-A57B-4CCC-91B5-8451B5080C65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012B0A-B940-4D95-B8D4-DD89BCC7E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EF3C0A-1D9B-8B7B-3FEA-18E5D1DD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666-B4EA-4EF8-9021-4C645AB63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17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1D669-3A51-3217-F17D-DA6636715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D99FA5-5FF3-8E89-1261-1A55964E8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165751-EFCD-3A41-2922-826B20BC5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000579-B774-CD53-E288-6A58279EB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9B5C11-655A-05CE-F3BE-4720D1580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DDBA83-CC9C-FF2C-FC24-B01198E4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95F-A57B-4CCC-91B5-8451B5080C65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21663A-BC79-74AF-8439-BCE4CC56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EF4325-1A70-FF2A-9880-C511CE0B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666-B4EA-4EF8-9021-4C645AB63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8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C01BE-C414-2621-A6C8-7C26DE29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51C10A-88B2-76A1-F4EB-6F8736E1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95F-A57B-4CCC-91B5-8451B5080C65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EFDADE-C176-652A-507E-B0174301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D89D57-A3F1-AD57-C114-583F0987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666-B4EA-4EF8-9021-4C645AB63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1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366638-F294-FECB-3E8F-23EF4E9E7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95F-A57B-4CCC-91B5-8451B5080C65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5D817A-A464-1136-6384-E29F13AE7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F80551-3318-FB61-AF97-828A8C38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666-B4EA-4EF8-9021-4C645AB63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02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A393B-B06C-0466-1855-7D82A037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044B1-47A4-8DBE-899A-1D43F6253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DB2C39-6919-1E7E-84DD-ECE58B00D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F40AB-8B4C-FBD4-F901-B27DACAC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95F-A57B-4CCC-91B5-8451B5080C65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0C946F-915A-68D7-F7E5-A42415D4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1252F6-CEDF-2024-E269-5A0C2828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666-B4EA-4EF8-9021-4C645AB63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4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26F22-198E-39DC-DDA8-A0048A94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1B78BF-E0C0-B4CC-2833-9D6FDCD5D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76E0A7-F115-F829-A0C1-057D96421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42B5EF-D6A0-CBA9-BCD1-8CA955DB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95F-A57B-4CCC-91B5-8451B5080C65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4F33D9-A7DC-45E6-6559-024CB50C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E6C7B5-AF61-6D8A-EA76-A4B6BFD0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7666-B4EA-4EF8-9021-4C645AB63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3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E85941-5472-92DB-0FBD-6A8EFDB6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7C22F6-CBA6-9D3D-AB37-9A96AC843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95CCCA-5419-2AEF-48D6-05A3D487E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4B95F-A57B-4CCC-91B5-8451B5080C65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ECCBE-58A3-D1DB-BBFA-3FE108EE1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E3138-6554-FA8E-2473-F0AD3E026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7666-B4EA-4EF8-9021-4C645AB639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25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7B23D-D515-F9E6-276D-63CE9F864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半年以来工作总结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11D9E2-B211-7C5E-7E45-0C606FFC4A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黄浩岚 罗中第</a:t>
            </a:r>
          </a:p>
        </p:txBody>
      </p:sp>
    </p:spTree>
    <p:extLst>
      <p:ext uri="{BB962C8B-B14F-4D97-AF65-F5344CB8AC3E}">
        <p14:creationId xmlns:p14="http://schemas.microsoft.com/office/powerpoint/2010/main" val="323054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CD2E6-A9CD-09A4-C203-69AD38B9D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主要工作：低精度浮点数值形式模型研究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C6A36-91EA-AB28-1761-5984FB251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8457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基于概率和测度，构建低精度下发生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wamp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及其影响的数学模型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前期工作是以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上的数值分布为基础，得到（不精确的）低精度下发生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swamp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的情况统计（使用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hook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函数将数据从模型中提取出来）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之后，围绕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VRR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展开研究低精度格式下浮点表示的可靠性，并通过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VRR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v(n)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进行评估</a:t>
            </a:r>
          </a:p>
        </p:txBody>
      </p:sp>
    </p:spTree>
    <p:extLst>
      <p:ext uri="{BB962C8B-B14F-4D97-AF65-F5344CB8AC3E}">
        <p14:creationId xmlns:p14="http://schemas.microsoft.com/office/powerpoint/2010/main" val="133443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CD2E6-A9CD-09A4-C203-69AD38B9D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主要工作：低精度浮点数值形式模型研究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C6A36-91EA-AB28-1761-5984FB251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8457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GEMM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的深度学习算子代码编写及前向嵌入（</a:t>
            </a: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haolan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完成了卷积算子代码，除分组与可变精度外，增加了数据分布、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swamp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vrr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等指标的统计。之后利用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hook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函数以及修改</a:t>
            </a: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代码方式完成了前向算子的嵌入。打通了推理流程。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完成了算子模拟实验及相关论文撰写。</a:t>
            </a:r>
          </a:p>
        </p:txBody>
      </p:sp>
    </p:spTree>
    <p:extLst>
      <p:ext uri="{BB962C8B-B14F-4D97-AF65-F5344CB8AC3E}">
        <p14:creationId xmlns:p14="http://schemas.microsoft.com/office/powerpoint/2010/main" val="369928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CD2E6-A9CD-09A4-C203-69AD38B9D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主要工作：低精度浮点数值形式模型研究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C6A36-91EA-AB28-1761-5984FB251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84574" cy="435133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主要发现：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的运算结果并不总是符合预期，内部的实现也许不是像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一样标准的低精度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数据统计也并不总是符合预期，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vrr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swamp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相比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GEMM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有很大变化。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VRR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的评估并不总是可靠，很大程度上也依赖经验因素（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scaling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因子、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v(n)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的跳变情况估计）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292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CD2E6-A9CD-09A4-C203-69AD38B9D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当前工作：低精度整数的量化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C6A36-91EA-AB28-1761-5984FB251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84574" cy="435133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主要思路：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float16-int8-float16</a:t>
            </a:r>
          </a:p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理论研究的主要方面是从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的映射（量化）质量探索；要求：简单（硬件友好）、直观、数学支撑（可解释）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目前的量化方法需要进行两次浮点加法和一次浮点乘法，探寻找到更有的量化方法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剪枝使得模型变得稀疏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aimet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的评估，以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alexnet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模型为例。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250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CD2E6-A9CD-09A4-C203-69AD38B9D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当前工作：低精度整数的量化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C6A36-91EA-AB28-1761-5984FB251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84574" cy="4351338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量化：当前的方法在量化中也顺带有了剪枝的功效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发展量化的理论，使得在某种映射下，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float16-&gt;int8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的过程中顺带进行了剪枝，不再需要额外再剪枝（并且保证剪枝的可靠性）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剪枝能够帮助找到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winning ticket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，量化与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winning ticket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的关系还值得探索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运算（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稀疏）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量化质量评估、量化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稀疏融合探索，前向精度评估（</a:t>
            </a: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zhongdi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Aimet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前向，量化后确认模型精度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再勾数据。（</a:t>
            </a: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haolan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249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CD2E6-A9CD-09A4-C203-69AD38B9D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未来工作：反量化与反向传播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C6A36-91EA-AB28-1761-5984FB251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84574" cy="435133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目前还没有对反量化进行研究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从一个小的解空间映射到一个广阔的解空间，必须考虑数据的分布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运算下的反向传播的数学原理还需要进一步研究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只要证明某种方法可行，那么使用硬件实现就能成为可能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进一步评估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int8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及更低精度数据分布特征，完成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aimet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评估。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3766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535</Words>
  <Application>Microsoft Office PowerPoint</Application>
  <PresentationFormat>宽屏</PresentationFormat>
  <Paragraphs>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Inter SemiBold</vt:lpstr>
      <vt:lpstr>等线</vt:lpstr>
      <vt:lpstr>等线 Light</vt:lpstr>
      <vt:lpstr>微软雅黑</vt:lpstr>
      <vt:lpstr>Arial</vt:lpstr>
      <vt:lpstr>Office 主题​​</vt:lpstr>
      <vt:lpstr>半年以来工作总结</vt:lpstr>
      <vt:lpstr>主要工作：低精度浮点数值形式模型研究</vt:lpstr>
      <vt:lpstr>主要工作：低精度浮点数值形式模型研究</vt:lpstr>
      <vt:lpstr>主要工作：低精度浮点数值形式模型研究</vt:lpstr>
      <vt:lpstr>当前工作：低精度整数的量化</vt:lpstr>
      <vt:lpstr>当前工作：低精度整数的量化</vt:lpstr>
      <vt:lpstr>未来工作：反量化与反向传播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子煦 和</dc:creator>
  <cp:lastModifiedBy>黄 浩岚</cp:lastModifiedBy>
  <cp:revision>14</cp:revision>
  <dcterms:created xsi:type="dcterms:W3CDTF">2023-07-07T13:27:10Z</dcterms:created>
  <dcterms:modified xsi:type="dcterms:W3CDTF">2023-07-23T02:43:59Z</dcterms:modified>
</cp:coreProperties>
</file>