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68" r:id="rId4"/>
    <p:sldId id="258" r:id="rId5"/>
    <p:sldId id="261" r:id="rId6"/>
    <p:sldId id="259" r:id="rId7"/>
    <p:sldId id="260" r:id="rId8"/>
    <p:sldId id="267" r:id="rId9"/>
    <p:sldId id="279" r:id="rId10"/>
    <p:sldId id="262" r:id="rId11"/>
    <p:sldId id="280" r:id="rId12"/>
    <p:sldId id="281" r:id="rId13"/>
    <p:sldId id="282" r:id="rId14"/>
    <p:sldId id="283" r:id="rId15"/>
    <p:sldId id="284" r:id="rId16"/>
    <p:sldId id="285" r:id="rId17"/>
    <p:sldId id="264" r:id="rId18"/>
    <p:sldId id="265" r:id="rId19"/>
    <p:sldId id="266" r:id="rId20"/>
    <p:sldId id="286"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425" autoAdjust="0"/>
  </p:normalViewPr>
  <p:slideViewPr>
    <p:cSldViewPr snapToGrid="0">
      <p:cViewPr varScale="1">
        <p:scale>
          <a:sx n="46" d="100"/>
          <a:sy n="46" d="100"/>
        </p:scale>
        <p:origin x="38"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A853DE-2A1C-49C9-9DC3-3098E484D0AC}" type="datetimeFigureOut">
              <a:rPr lang="zh-CN" altLang="en-US" smtClean="0"/>
              <a:t>2023/7/24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995543-CCE6-4C7A-91BF-A20E73ACFEC4}" type="slidenum">
              <a:rPr lang="zh-CN" altLang="en-US" smtClean="0"/>
              <a:t>‹#›</a:t>
            </a:fld>
            <a:endParaRPr lang="zh-CN" altLang="en-US"/>
          </a:p>
        </p:txBody>
      </p:sp>
    </p:spTree>
    <p:extLst>
      <p:ext uri="{BB962C8B-B14F-4D97-AF65-F5344CB8AC3E}">
        <p14:creationId xmlns:p14="http://schemas.microsoft.com/office/powerpoint/2010/main" val="2098752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8995543-CCE6-4C7A-91BF-A20E73ACFEC4}" type="slidenum">
              <a:rPr lang="zh-CN" altLang="en-US" smtClean="0"/>
              <a:t>4</a:t>
            </a:fld>
            <a:endParaRPr lang="zh-CN" altLang="en-US"/>
          </a:p>
        </p:txBody>
      </p:sp>
    </p:spTree>
    <p:extLst>
      <p:ext uri="{BB962C8B-B14F-4D97-AF65-F5344CB8AC3E}">
        <p14:creationId xmlns:p14="http://schemas.microsoft.com/office/powerpoint/2010/main" val="3922926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8995543-CCE6-4C7A-91BF-A20E73ACFEC4}" type="slidenum">
              <a:rPr lang="zh-CN" altLang="en-US" smtClean="0"/>
              <a:t>6</a:t>
            </a:fld>
            <a:endParaRPr lang="zh-CN" altLang="en-US"/>
          </a:p>
        </p:txBody>
      </p:sp>
    </p:spTree>
    <p:extLst>
      <p:ext uri="{BB962C8B-B14F-4D97-AF65-F5344CB8AC3E}">
        <p14:creationId xmlns:p14="http://schemas.microsoft.com/office/powerpoint/2010/main" val="3467667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传统的计算单元数据通路一般为</a:t>
            </a:r>
            <a:r>
              <a:rPr lang="en-US" altLang="zh-CN" dirty="0"/>
              <a:t>32bit</a:t>
            </a:r>
            <a:r>
              <a:rPr lang="zh-CN" altLang="en-US" dirty="0"/>
              <a:t>，当计算低精度数据，比如</a:t>
            </a:r>
            <a:r>
              <a:rPr lang="en-US" altLang="zh-CN" dirty="0"/>
              <a:t>8bit</a:t>
            </a:r>
            <a:r>
              <a:rPr lang="zh-CN" altLang="en-US" dirty="0"/>
              <a:t>时，数据通路中传输，吉萨</a:t>
            </a:r>
            <a:r>
              <a:rPr lang="en-US" altLang="zh-CN" dirty="0"/>
              <a:t>UN</a:t>
            </a:r>
            <a:r>
              <a:rPr lang="zh-CN" altLang="en-US" dirty="0"/>
              <a:t>的数据的高</a:t>
            </a:r>
            <a:r>
              <a:rPr lang="en-US" altLang="zh-CN" dirty="0"/>
              <a:t>24</a:t>
            </a:r>
            <a:r>
              <a:rPr lang="zh-CN" altLang="en-US" dirty="0"/>
              <a:t>为都为</a:t>
            </a:r>
            <a:r>
              <a:rPr lang="en-US" altLang="zh-CN" dirty="0"/>
              <a:t>0</a:t>
            </a:r>
            <a:r>
              <a:rPr lang="zh-CN" altLang="en-US" dirty="0"/>
              <a:t>，造成计算单元浪费。</a:t>
            </a:r>
          </a:p>
          <a:p>
            <a:endParaRPr lang="zh-CN" altLang="en-US" dirty="0"/>
          </a:p>
        </p:txBody>
      </p:sp>
      <p:sp>
        <p:nvSpPr>
          <p:cNvPr id="4" name="灯片编号占位符 3"/>
          <p:cNvSpPr>
            <a:spLocks noGrp="1"/>
          </p:cNvSpPr>
          <p:nvPr>
            <p:ph type="sldNum" sz="quarter" idx="5"/>
          </p:nvPr>
        </p:nvSpPr>
        <p:spPr/>
        <p:txBody>
          <a:bodyPr/>
          <a:lstStyle/>
          <a:p>
            <a:fld id="{88995543-CCE6-4C7A-91BF-A20E73ACFEC4}" type="slidenum">
              <a:rPr lang="zh-CN" altLang="en-US" smtClean="0"/>
              <a:t>7</a:t>
            </a:fld>
            <a:endParaRPr lang="zh-CN" altLang="en-US"/>
          </a:p>
        </p:txBody>
      </p:sp>
    </p:spTree>
    <p:extLst>
      <p:ext uri="{BB962C8B-B14F-4D97-AF65-F5344CB8AC3E}">
        <p14:creationId xmlns:p14="http://schemas.microsoft.com/office/powerpoint/2010/main" val="2589712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面向低精度神经网络的加速器：</a:t>
            </a:r>
            <a:r>
              <a:rPr lang="en-US" altLang="zh-CN" dirty="0"/>
              <a:t>DRQ</a:t>
            </a:r>
            <a:r>
              <a:rPr lang="zh-CN" altLang="en-US" dirty="0"/>
              <a:t>设计了支持多种混合精度的卷积计算阵列</a:t>
            </a:r>
            <a:r>
              <a:rPr lang="en-US" altLang="zh-CN" dirty="0"/>
              <a:t> AQSS</a:t>
            </a:r>
            <a:endParaRPr lang="zh-CN" altLang="en-US" dirty="0"/>
          </a:p>
        </p:txBody>
      </p:sp>
      <p:sp>
        <p:nvSpPr>
          <p:cNvPr id="4" name="灯片编号占位符 3"/>
          <p:cNvSpPr>
            <a:spLocks noGrp="1"/>
          </p:cNvSpPr>
          <p:nvPr>
            <p:ph type="sldNum" sz="quarter" idx="5"/>
          </p:nvPr>
        </p:nvSpPr>
        <p:spPr/>
        <p:txBody>
          <a:bodyPr/>
          <a:lstStyle/>
          <a:p>
            <a:fld id="{88995543-CCE6-4C7A-91BF-A20E73ACFEC4}" type="slidenum">
              <a:rPr lang="zh-CN" altLang="en-US" smtClean="0"/>
              <a:t>10</a:t>
            </a:fld>
            <a:endParaRPr lang="zh-CN" altLang="en-US"/>
          </a:p>
        </p:txBody>
      </p:sp>
    </p:spTree>
    <p:extLst>
      <p:ext uri="{BB962C8B-B14F-4D97-AF65-F5344CB8AC3E}">
        <p14:creationId xmlns:p14="http://schemas.microsoft.com/office/powerpoint/2010/main" val="2555272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RPU</a:t>
            </a:r>
            <a:r>
              <a:rPr lang="zh-CN" altLang="en-US" dirty="0"/>
              <a:t>中包含</a:t>
            </a:r>
            <a:r>
              <a:rPr lang="en-US" altLang="zh-CN" dirty="0"/>
              <a:t>8</a:t>
            </a:r>
            <a:r>
              <a:rPr lang="zh-CN" altLang="en-US" dirty="0"/>
              <a:t>个</a:t>
            </a:r>
            <a:r>
              <a:rPr lang="en-US" altLang="zh-CN" dirty="0"/>
              <a:t>int4</a:t>
            </a:r>
            <a:r>
              <a:rPr lang="zh-CN" altLang="en-US" dirty="0"/>
              <a:t>的</a:t>
            </a:r>
            <a:r>
              <a:rPr lang="en-US" altLang="zh-CN" dirty="0"/>
              <a:t>MAC</a:t>
            </a:r>
            <a:r>
              <a:rPr lang="zh-CN" altLang="en-US" dirty="0"/>
              <a:t>簇，</a:t>
            </a:r>
            <a:r>
              <a:rPr lang="en-US" altLang="zh-CN" dirty="0"/>
              <a:t>4</a:t>
            </a:r>
            <a:r>
              <a:rPr lang="zh-CN" altLang="en-US" dirty="0"/>
              <a:t>个</a:t>
            </a:r>
            <a:r>
              <a:rPr lang="en-US" altLang="zh-CN" dirty="0"/>
              <a:t>int8</a:t>
            </a:r>
            <a:r>
              <a:rPr lang="zh-CN" altLang="en-US" dirty="0"/>
              <a:t>的，</a:t>
            </a:r>
            <a:r>
              <a:rPr lang="en-US" altLang="zh-CN" dirty="0"/>
              <a:t>2</a:t>
            </a:r>
            <a:r>
              <a:rPr lang="zh-CN" altLang="en-US" dirty="0"/>
              <a:t>个</a:t>
            </a:r>
            <a:r>
              <a:rPr lang="en-US" altLang="zh-CN" dirty="0"/>
              <a:t>int16</a:t>
            </a:r>
            <a:r>
              <a:rPr lang="zh-CN" altLang="en-US" dirty="0"/>
              <a:t>以及一个</a:t>
            </a:r>
            <a:r>
              <a:rPr lang="en-US" altLang="zh-CN" dirty="0"/>
              <a:t>int32</a:t>
            </a:r>
            <a:r>
              <a:rPr lang="zh-CN" altLang="en-US" dirty="0"/>
              <a:t>，精度标识位为</a:t>
            </a:r>
            <a:r>
              <a:rPr lang="en-US" altLang="zh-CN" dirty="0"/>
              <a:t>2b</a:t>
            </a:r>
            <a:r>
              <a:rPr lang="zh-CN" altLang="en-US" dirty="0"/>
              <a:t>宽度</a:t>
            </a:r>
          </a:p>
        </p:txBody>
      </p:sp>
      <p:sp>
        <p:nvSpPr>
          <p:cNvPr id="4" name="灯片编号占位符 3"/>
          <p:cNvSpPr>
            <a:spLocks noGrp="1"/>
          </p:cNvSpPr>
          <p:nvPr>
            <p:ph type="sldNum" sz="quarter" idx="5"/>
          </p:nvPr>
        </p:nvSpPr>
        <p:spPr/>
        <p:txBody>
          <a:bodyPr/>
          <a:lstStyle/>
          <a:p>
            <a:fld id="{88995543-CCE6-4C7A-91BF-A20E73ACFEC4}" type="slidenum">
              <a:rPr lang="zh-CN" altLang="en-US" smtClean="0"/>
              <a:t>12</a:t>
            </a:fld>
            <a:endParaRPr lang="zh-CN" altLang="en-US"/>
          </a:p>
        </p:txBody>
      </p:sp>
    </p:spTree>
    <p:extLst>
      <p:ext uri="{BB962C8B-B14F-4D97-AF65-F5344CB8AC3E}">
        <p14:creationId xmlns:p14="http://schemas.microsoft.com/office/powerpoint/2010/main" val="737122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GPU</a:t>
            </a:r>
            <a:r>
              <a:rPr lang="zh-CN" altLang="en-US" dirty="0"/>
              <a:t>用的是</a:t>
            </a:r>
            <a:r>
              <a:rPr lang="en-US" altLang="zh-CN" dirty="0"/>
              <a:t>titan XP</a:t>
            </a:r>
            <a:endParaRPr lang="zh-CN" altLang="en-US" dirty="0"/>
          </a:p>
        </p:txBody>
      </p:sp>
      <p:sp>
        <p:nvSpPr>
          <p:cNvPr id="4" name="灯片编号占位符 3"/>
          <p:cNvSpPr>
            <a:spLocks noGrp="1"/>
          </p:cNvSpPr>
          <p:nvPr>
            <p:ph type="sldNum" sz="quarter" idx="5"/>
          </p:nvPr>
        </p:nvSpPr>
        <p:spPr/>
        <p:txBody>
          <a:bodyPr/>
          <a:lstStyle/>
          <a:p>
            <a:fld id="{88995543-CCE6-4C7A-91BF-A20E73ACFEC4}" type="slidenum">
              <a:rPr lang="zh-CN" altLang="en-US" smtClean="0"/>
              <a:t>16</a:t>
            </a:fld>
            <a:endParaRPr lang="zh-CN" altLang="en-US"/>
          </a:p>
        </p:txBody>
      </p:sp>
    </p:spTree>
    <p:extLst>
      <p:ext uri="{BB962C8B-B14F-4D97-AF65-F5344CB8AC3E}">
        <p14:creationId xmlns:p14="http://schemas.microsoft.com/office/powerpoint/2010/main" val="3037172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8995543-CCE6-4C7A-91BF-A20E73ACFEC4}" type="slidenum">
              <a:rPr lang="zh-CN" altLang="en-US" smtClean="0"/>
              <a:t>20</a:t>
            </a:fld>
            <a:endParaRPr lang="zh-CN" altLang="en-US"/>
          </a:p>
        </p:txBody>
      </p:sp>
    </p:spTree>
    <p:extLst>
      <p:ext uri="{BB962C8B-B14F-4D97-AF65-F5344CB8AC3E}">
        <p14:creationId xmlns:p14="http://schemas.microsoft.com/office/powerpoint/2010/main" val="2311116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7C3418-3EDD-07B3-6143-11C476D8C00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4E37CEB-EEFC-6632-591F-1931E80BA2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169D295-968B-1E59-5EB9-BE3FACFC23AB}"/>
              </a:ext>
            </a:extLst>
          </p:cNvPr>
          <p:cNvSpPr>
            <a:spLocks noGrp="1"/>
          </p:cNvSpPr>
          <p:nvPr>
            <p:ph type="dt" sz="half" idx="10"/>
          </p:nvPr>
        </p:nvSpPr>
        <p:spPr/>
        <p:txBody>
          <a:bodyPr/>
          <a:lstStyle/>
          <a:p>
            <a:fld id="{1D63321A-AF1F-4214-9EF4-BEF252A52862}" type="datetimeFigureOut">
              <a:rPr lang="zh-CN" altLang="en-US" smtClean="0"/>
              <a:t>2023/7/24</a:t>
            </a:fld>
            <a:endParaRPr lang="zh-CN" altLang="en-US"/>
          </a:p>
        </p:txBody>
      </p:sp>
      <p:sp>
        <p:nvSpPr>
          <p:cNvPr id="5" name="页脚占位符 4">
            <a:extLst>
              <a:ext uri="{FF2B5EF4-FFF2-40B4-BE49-F238E27FC236}">
                <a16:creationId xmlns:a16="http://schemas.microsoft.com/office/drawing/2014/main" id="{8F4A337B-324D-F8BE-3DDE-D4A682B951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610FF4-01DA-293B-81EB-979AB081BC57}"/>
              </a:ext>
            </a:extLst>
          </p:cNvPr>
          <p:cNvSpPr>
            <a:spLocks noGrp="1"/>
          </p:cNvSpPr>
          <p:nvPr>
            <p:ph type="sldNum" sz="quarter" idx="12"/>
          </p:nvPr>
        </p:nvSpPr>
        <p:spPr/>
        <p:txBody>
          <a:bodyPr/>
          <a:lstStyle/>
          <a:p>
            <a:fld id="{101EBEFA-2ADC-4619-98E6-90782B0E0126}" type="slidenum">
              <a:rPr lang="zh-CN" altLang="en-US" smtClean="0"/>
              <a:t>‹#›</a:t>
            </a:fld>
            <a:endParaRPr lang="zh-CN" altLang="en-US"/>
          </a:p>
        </p:txBody>
      </p:sp>
    </p:spTree>
    <p:extLst>
      <p:ext uri="{BB962C8B-B14F-4D97-AF65-F5344CB8AC3E}">
        <p14:creationId xmlns:p14="http://schemas.microsoft.com/office/powerpoint/2010/main" val="195004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1F01A-9653-4986-B6DF-843E74FF6FF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7BABC95-E60D-8063-71DE-FB3A0F7E41B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6CD0767-AC63-9A1C-F086-8B8A7D45D2DD}"/>
              </a:ext>
            </a:extLst>
          </p:cNvPr>
          <p:cNvSpPr>
            <a:spLocks noGrp="1"/>
          </p:cNvSpPr>
          <p:nvPr>
            <p:ph type="dt" sz="half" idx="10"/>
          </p:nvPr>
        </p:nvSpPr>
        <p:spPr/>
        <p:txBody>
          <a:bodyPr/>
          <a:lstStyle/>
          <a:p>
            <a:fld id="{1D63321A-AF1F-4214-9EF4-BEF252A52862}" type="datetimeFigureOut">
              <a:rPr lang="zh-CN" altLang="en-US" smtClean="0"/>
              <a:t>2023/7/24</a:t>
            </a:fld>
            <a:endParaRPr lang="zh-CN" altLang="en-US"/>
          </a:p>
        </p:txBody>
      </p:sp>
      <p:sp>
        <p:nvSpPr>
          <p:cNvPr id="5" name="页脚占位符 4">
            <a:extLst>
              <a:ext uri="{FF2B5EF4-FFF2-40B4-BE49-F238E27FC236}">
                <a16:creationId xmlns:a16="http://schemas.microsoft.com/office/drawing/2014/main" id="{ACB09F2F-FE27-21E0-6209-26496D28C4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9C2AF2-BC7E-6726-DC3F-2E7AA2962402}"/>
              </a:ext>
            </a:extLst>
          </p:cNvPr>
          <p:cNvSpPr>
            <a:spLocks noGrp="1"/>
          </p:cNvSpPr>
          <p:nvPr>
            <p:ph type="sldNum" sz="quarter" idx="12"/>
          </p:nvPr>
        </p:nvSpPr>
        <p:spPr/>
        <p:txBody>
          <a:bodyPr/>
          <a:lstStyle/>
          <a:p>
            <a:fld id="{101EBEFA-2ADC-4619-98E6-90782B0E0126}" type="slidenum">
              <a:rPr lang="zh-CN" altLang="en-US" smtClean="0"/>
              <a:t>‹#›</a:t>
            </a:fld>
            <a:endParaRPr lang="zh-CN" altLang="en-US"/>
          </a:p>
        </p:txBody>
      </p:sp>
    </p:spTree>
    <p:extLst>
      <p:ext uri="{BB962C8B-B14F-4D97-AF65-F5344CB8AC3E}">
        <p14:creationId xmlns:p14="http://schemas.microsoft.com/office/powerpoint/2010/main" val="3281816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DCC87CE-156C-C1CA-9308-8089F720EC2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1CE8646-C71D-788A-AD5B-6ACD32B6920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C901436-9C00-10EC-00A4-7C633BFDA699}"/>
              </a:ext>
            </a:extLst>
          </p:cNvPr>
          <p:cNvSpPr>
            <a:spLocks noGrp="1"/>
          </p:cNvSpPr>
          <p:nvPr>
            <p:ph type="dt" sz="half" idx="10"/>
          </p:nvPr>
        </p:nvSpPr>
        <p:spPr/>
        <p:txBody>
          <a:bodyPr/>
          <a:lstStyle/>
          <a:p>
            <a:fld id="{1D63321A-AF1F-4214-9EF4-BEF252A52862}" type="datetimeFigureOut">
              <a:rPr lang="zh-CN" altLang="en-US" smtClean="0"/>
              <a:t>2023/7/24</a:t>
            </a:fld>
            <a:endParaRPr lang="zh-CN" altLang="en-US"/>
          </a:p>
        </p:txBody>
      </p:sp>
      <p:sp>
        <p:nvSpPr>
          <p:cNvPr id="5" name="页脚占位符 4">
            <a:extLst>
              <a:ext uri="{FF2B5EF4-FFF2-40B4-BE49-F238E27FC236}">
                <a16:creationId xmlns:a16="http://schemas.microsoft.com/office/drawing/2014/main" id="{EF052D2E-D0E1-8C41-B98E-DA1FA88727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151FCC-A21D-46B5-DDCF-4496D26F9BAA}"/>
              </a:ext>
            </a:extLst>
          </p:cNvPr>
          <p:cNvSpPr>
            <a:spLocks noGrp="1"/>
          </p:cNvSpPr>
          <p:nvPr>
            <p:ph type="sldNum" sz="quarter" idx="12"/>
          </p:nvPr>
        </p:nvSpPr>
        <p:spPr/>
        <p:txBody>
          <a:bodyPr/>
          <a:lstStyle/>
          <a:p>
            <a:fld id="{101EBEFA-2ADC-4619-98E6-90782B0E0126}" type="slidenum">
              <a:rPr lang="zh-CN" altLang="en-US" smtClean="0"/>
              <a:t>‹#›</a:t>
            </a:fld>
            <a:endParaRPr lang="zh-CN" altLang="en-US"/>
          </a:p>
        </p:txBody>
      </p:sp>
    </p:spTree>
    <p:extLst>
      <p:ext uri="{BB962C8B-B14F-4D97-AF65-F5344CB8AC3E}">
        <p14:creationId xmlns:p14="http://schemas.microsoft.com/office/powerpoint/2010/main" val="2517706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E4E81B-590F-E1D7-9777-41FD549610A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A777F7F-4CD1-D706-E8A2-D87E221EBA4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3353A8-60D5-87BD-2D06-286E4580215B}"/>
              </a:ext>
            </a:extLst>
          </p:cNvPr>
          <p:cNvSpPr>
            <a:spLocks noGrp="1"/>
          </p:cNvSpPr>
          <p:nvPr>
            <p:ph type="dt" sz="half" idx="10"/>
          </p:nvPr>
        </p:nvSpPr>
        <p:spPr/>
        <p:txBody>
          <a:bodyPr/>
          <a:lstStyle/>
          <a:p>
            <a:fld id="{1D63321A-AF1F-4214-9EF4-BEF252A52862}" type="datetimeFigureOut">
              <a:rPr lang="zh-CN" altLang="en-US" smtClean="0"/>
              <a:t>2023/7/24</a:t>
            </a:fld>
            <a:endParaRPr lang="zh-CN" altLang="en-US"/>
          </a:p>
        </p:txBody>
      </p:sp>
      <p:sp>
        <p:nvSpPr>
          <p:cNvPr id="5" name="页脚占位符 4">
            <a:extLst>
              <a:ext uri="{FF2B5EF4-FFF2-40B4-BE49-F238E27FC236}">
                <a16:creationId xmlns:a16="http://schemas.microsoft.com/office/drawing/2014/main" id="{AA37E421-BF12-4A60-A566-B50BB4A8E0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A493C0-FCF2-1B82-26D0-D81128FBDD4D}"/>
              </a:ext>
            </a:extLst>
          </p:cNvPr>
          <p:cNvSpPr>
            <a:spLocks noGrp="1"/>
          </p:cNvSpPr>
          <p:nvPr>
            <p:ph type="sldNum" sz="quarter" idx="12"/>
          </p:nvPr>
        </p:nvSpPr>
        <p:spPr/>
        <p:txBody>
          <a:bodyPr/>
          <a:lstStyle/>
          <a:p>
            <a:fld id="{101EBEFA-2ADC-4619-98E6-90782B0E0126}" type="slidenum">
              <a:rPr lang="zh-CN" altLang="en-US" smtClean="0"/>
              <a:t>‹#›</a:t>
            </a:fld>
            <a:endParaRPr lang="zh-CN" altLang="en-US"/>
          </a:p>
        </p:txBody>
      </p:sp>
    </p:spTree>
    <p:extLst>
      <p:ext uri="{BB962C8B-B14F-4D97-AF65-F5344CB8AC3E}">
        <p14:creationId xmlns:p14="http://schemas.microsoft.com/office/powerpoint/2010/main" val="3426548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266B65-778A-D962-C0AB-BBD008991DF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4095D81-F5CD-ECA0-17D6-8ED9B6F319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597E63F-806E-A7FB-4105-053899AE000D}"/>
              </a:ext>
            </a:extLst>
          </p:cNvPr>
          <p:cNvSpPr>
            <a:spLocks noGrp="1"/>
          </p:cNvSpPr>
          <p:nvPr>
            <p:ph type="dt" sz="half" idx="10"/>
          </p:nvPr>
        </p:nvSpPr>
        <p:spPr/>
        <p:txBody>
          <a:bodyPr/>
          <a:lstStyle/>
          <a:p>
            <a:fld id="{1D63321A-AF1F-4214-9EF4-BEF252A52862}" type="datetimeFigureOut">
              <a:rPr lang="zh-CN" altLang="en-US" smtClean="0"/>
              <a:t>2023/7/24</a:t>
            </a:fld>
            <a:endParaRPr lang="zh-CN" altLang="en-US"/>
          </a:p>
        </p:txBody>
      </p:sp>
      <p:sp>
        <p:nvSpPr>
          <p:cNvPr id="5" name="页脚占位符 4">
            <a:extLst>
              <a:ext uri="{FF2B5EF4-FFF2-40B4-BE49-F238E27FC236}">
                <a16:creationId xmlns:a16="http://schemas.microsoft.com/office/drawing/2014/main" id="{45D597FA-DB2A-26C0-7A43-BE9E57982E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50AAF3-977C-9CA3-C54E-21EA12B729AE}"/>
              </a:ext>
            </a:extLst>
          </p:cNvPr>
          <p:cNvSpPr>
            <a:spLocks noGrp="1"/>
          </p:cNvSpPr>
          <p:nvPr>
            <p:ph type="sldNum" sz="quarter" idx="12"/>
          </p:nvPr>
        </p:nvSpPr>
        <p:spPr/>
        <p:txBody>
          <a:bodyPr/>
          <a:lstStyle/>
          <a:p>
            <a:fld id="{101EBEFA-2ADC-4619-98E6-90782B0E0126}" type="slidenum">
              <a:rPr lang="zh-CN" altLang="en-US" smtClean="0"/>
              <a:t>‹#›</a:t>
            </a:fld>
            <a:endParaRPr lang="zh-CN" altLang="en-US"/>
          </a:p>
        </p:txBody>
      </p:sp>
    </p:spTree>
    <p:extLst>
      <p:ext uri="{BB962C8B-B14F-4D97-AF65-F5344CB8AC3E}">
        <p14:creationId xmlns:p14="http://schemas.microsoft.com/office/powerpoint/2010/main" val="2190346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762ED8-021F-AD72-C931-8BD92AA7653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005D5D8-5472-EEBB-7717-DAD2A6F7248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E8CF475-7533-9B4E-B3BF-C4001B2B00E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5DF3637-9E0E-18B5-D719-A2ECC2BAED7F}"/>
              </a:ext>
            </a:extLst>
          </p:cNvPr>
          <p:cNvSpPr>
            <a:spLocks noGrp="1"/>
          </p:cNvSpPr>
          <p:nvPr>
            <p:ph type="dt" sz="half" idx="10"/>
          </p:nvPr>
        </p:nvSpPr>
        <p:spPr/>
        <p:txBody>
          <a:bodyPr/>
          <a:lstStyle/>
          <a:p>
            <a:fld id="{1D63321A-AF1F-4214-9EF4-BEF252A52862}" type="datetimeFigureOut">
              <a:rPr lang="zh-CN" altLang="en-US" smtClean="0"/>
              <a:t>2023/7/24</a:t>
            </a:fld>
            <a:endParaRPr lang="zh-CN" altLang="en-US"/>
          </a:p>
        </p:txBody>
      </p:sp>
      <p:sp>
        <p:nvSpPr>
          <p:cNvPr id="6" name="页脚占位符 5">
            <a:extLst>
              <a:ext uri="{FF2B5EF4-FFF2-40B4-BE49-F238E27FC236}">
                <a16:creationId xmlns:a16="http://schemas.microsoft.com/office/drawing/2014/main" id="{22390B1A-5888-1D01-9910-DB78A946805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6CB377E-2BA4-F607-02E0-D52AEE9BA02F}"/>
              </a:ext>
            </a:extLst>
          </p:cNvPr>
          <p:cNvSpPr>
            <a:spLocks noGrp="1"/>
          </p:cNvSpPr>
          <p:nvPr>
            <p:ph type="sldNum" sz="quarter" idx="12"/>
          </p:nvPr>
        </p:nvSpPr>
        <p:spPr/>
        <p:txBody>
          <a:bodyPr/>
          <a:lstStyle/>
          <a:p>
            <a:fld id="{101EBEFA-2ADC-4619-98E6-90782B0E0126}" type="slidenum">
              <a:rPr lang="zh-CN" altLang="en-US" smtClean="0"/>
              <a:t>‹#›</a:t>
            </a:fld>
            <a:endParaRPr lang="zh-CN" altLang="en-US"/>
          </a:p>
        </p:txBody>
      </p:sp>
    </p:spTree>
    <p:extLst>
      <p:ext uri="{BB962C8B-B14F-4D97-AF65-F5344CB8AC3E}">
        <p14:creationId xmlns:p14="http://schemas.microsoft.com/office/powerpoint/2010/main" val="395305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A3CFC-598E-1DD1-777B-DD185FC32E3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2FC301D-5FC0-669F-4A75-E0E6A7D479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CAEFCF3-279A-B7F4-762E-D3421F88E9D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9A53E44-0D6E-3FB4-9DF7-7123242B51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A696553-93A1-35A8-1F32-42EE2708801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6D36C7D-D0CB-285B-31E8-F33D45E5C6C4}"/>
              </a:ext>
            </a:extLst>
          </p:cNvPr>
          <p:cNvSpPr>
            <a:spLocks noGrp="1"/>
          </p:cNvSpPr>
          <p:nvPr>
            <p:ph type="dt" sz="half" idx="10"/>
          </p:nvPr>
        </p:nvSpPr>
        <p:spPr/>
        <p:txBody>
          <a:bodyPr/>
          <a:lstStyle/>
          <a:p>
            <a:fld id="{1D63321A-AF1F-4214-9EF4-BEF252A52862}" type="datetimeFigureOut">
              <a:rPr lang="zh-CN" altLang="en-US" smtClean="0"/>
              <a:t>2023/7/24</a:t>
            </a:fld>
            <a:endParaRPr lang="zh-CN" altLang="en-US"/>
          </a:p>
        </p:txBody>
      </p:sp>
      <p:sp>
        <p:nvSpPr>
          <p:cNvPr id="8" name="页脚占位符 7">
            <a:extLst>
              <a:ext uri="{FF2B5EF4-FFF2-40B4-BE49-F238E27FC236}">
                <a16:creationId xmlns:a16="http://schemas.microsoft.com/office/drawing/2014/main" id="{6629F300-6A3E-9B17-5692-230A6DEBD50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28E6D23-B86D-9070-DC67-3CFE90BB8D3C}"/>
              </a:ext>
            </a:extLst>
          </p:cNvPr>
          <p:cNvSpPr>
            <a:spLocks noGrp="1"/>
          </p:cNvSpPr>
          <p:nvPr>
            <p:ph type="sldNum" sz="quarter" idx="12"/>
          </p:nvPr>
        </p:nvSpPr>
        <p:spPr/>
        <p:txBody>
          <a:bodyPr/>
          <a:lstStyle/>
          <a:p>
            <a:fld id="{101EBEFA-2ADC-4619-98E6-90782B0E0126}" type="slidenum">
              <a:rPr lang="zh-CN" altLang="en-US" smtClean="0"/>
              <a:t>‹#›</a:t>
            </a:fld>
            <a:endParaRPr lang="zh-CN" altLang="en-US"/>
          </a:p>
        </p:txBody>
      </p:sp>
    </p:spTree>
    <p:extLst>
      <p:ext uri="{BB962C8B-B14F-4D97-AF65-F5344CB8AC3E}">
        <p14:creationId xmlns:p14="http://schemas.microsoft.com/office/powerpoint/2010/main" val="2155454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FBBC4A-D6D7-9A59-40E6-40FCE8B7E96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3AC2543-4415-1EAF-F8FB-8A8B203E32DA}"/>
              </a:ext>
            </a:extLst>
          </p:cNvPr>
          <p:cNvSpPr>
            <a:spLocks noGrp="1"/>
          </p:cNvSpPr>
          <p:nvPr>
            <p:ph type="dt" sz="half" idx="10"/>
          </p:nvPr>
        </p:nvSpPr>
        <p:spPr/>
        <p:txBody>
          <a:bodyPr/>
          <a:lstStyle/>
          <a:p>
            <a:fld id="{1D63321A-AF1F-4214-9EF4-BEF252A52862}" type="datetimeFigureOut">
              <a:rPr lang="zh-CN" altLang="en-US" smtClean="0"/>
              <a:t>2023/7/24</a:t>
            </a:fld>
            <a:endParaRPr lang="zh-CN" altLang="en-US"/>
          </a:p>
        </p:txBody>
      </p:sp>
      <p:sp>
        <p:nvSpPr>
          <p:cNvPr id="4" name="页脚占位符 3">
            <a:extLst>
              <a:ext uri="{FF2B5EF4-FFF2-40B4-BE49-F238E27FC236}">
                <a16:creationId xmlns:a16="http://schemas.microsoft.com/office/drawing/2014/main" id="{FEA150F9-A3CD-DB22-1C81-4A582558131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96FDE51-9F66-E6FF-314B-4281CB8AA551}"/>
              </a:ext>
            </a:extLst>
          </p:cNvPr>
          <p:cNvSpPr>
            <a:spLocks noGrp="1"/>
          </p:cNvSpPr>
          <p:nvPr>
            <p:ph type="sldNum" sz="quarter" idx="12"/>
          </p:nvPr>
        </p:nvSpPr>
        <p:spPr/>
        <p:txBody>
          <a:bodyPr/>
          <a:lstStyle/>
          <a:p>
            <a:fld id="{101EBEFA-2ADC-4619-98E6-90782B0E0126}" type="slidenum">
              <a:rPr lang="zh-CN" altLang="en-US" smtClean="0"/>
              <a:t>‹#›</a:t>
            </a:fld>
            <a:endParaRPr lang="zh-CN" altLang="en-US"/>
          </a:p>
        </p:txBody>
      </p:sp>
    </p:spTree>
    <p:extLst>
      <p:ext uri="{BB962C8B-B14F-4D97-AF65-F5344CB8AC3E}">
        <p14:creationId xmlns:p14="http://schemas.microsoft.com/office/powerpoint/2010/main" val="2623206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947E0D6-0C70-EFA3-FCE2-3611B1B2C6B1}"/>
              </a:ext>
            </a:extLst>
          </p:cNvPr>
          <p:cNvSpPr>
            <a:spLocks noGrp="1"/>
          </p:cNvSpPr>
          <p:nvPr>
            <p:ph type="dt" sz="half" idx="10"/>
          </p:nvPr>
        </p:nvSpPr>
        <p:spPr/>
        <p:txBody>
          <a:bodyPr/>
          <a:lstStyle/>
          <a:p>
            <a:fld id="{1D63321A-AF1F-4214-9EF4-BEF252A52862}" type="datetimeFigureOut">
              <a:rPr lang="zh-CN" altLang="en-US" smtClean="0"/>
              <a:t>2023/7/24</a:t>
            </a:fld>
            <a:endParaRPr lang="zh-CN" altLang="en-US"/>
          </a:p>
        </p:txBody>
      </p:sp>
      <p:sp>
        <p:nvSpPr>
          <p:cNvPr id="3" name="页脚占位符 2">
            <a:extLst>
              <a:ext uri="{FF2B5EF4-FFF2-40B4-BE49-F238E27FC236}">
                <a16:creationId xmlns:a16="http://schemas.microsoft.com/office/drawing/2014/main" id="{36B3AA4C-44F8-0BD4-6D3F-316EE16207D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7FADA21-7D47-BA27-7FE4-D7A77E3EB0FB}"/>
              </a:ext>
            </a:extLst>
          </p:cNvPr>
          <p:cNvSpPr>
            <a:spLocks noGrp="1"/>
          </p:cNvSpPr>
          <p:nvPr>
            <p:ph type="sldNum" sz="quarter" idx="12"/>
          </p:nvPr>
        </p:nvSpPr>
        <p:spPr/>
        <p:txBody>
          <a:bodyPr/>
          <a:lstStyle/>
          <a:p>
            <a:fld id="{101EBEFA-2ADC-4619-98E6-90782B0E0126}" type="slidenum">
              <a:rPr lang="zh-CN" altLang="en-US" smtClean="0"/>
              <a:t>‹#›</a:t>
            </a:fld>
            <a:endParaRPr lang="zh-CN" altLang="en-US"/>
          </a:p>
        </p:txBody>
      </p:sp>
    </p:spTree>
    <p:extLst>
      <p:ext uri="{BB962C8B-B14F-4D97-AF65-F5344CB8AC3E}">
        <p14:creationId xmlns:p14="http://schemas.microsoft.com/office/powerpoint/2010/main" val="2689184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DDE0EC-8DE6-6BB9-0412-4CD9F18663C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A14F940-953F-FE16-3DEB-B7BA7C9A24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77ACB4C-A946-9D1F-D819-7752EB8677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BB8BAA4-547A-30B1-3850-F394B1996D06}"/>
              </a:ext>
            </a:extLst>
          </p:cNvPr>
          <p:cNvSpPr>
            <a:spLocks noGrp="1"/>
          </p:cNvSpPr>
          <p:nvPr>
            <p:ph type="dt" sz="half" idx="10"/>
          </p:nvPr>
        </p:nvSpPr>
        <p:spPr/>
        <p:txBody>
          <a:bodyPr/>
          <a:lstStyle/>
          <a:p>
            <a:fld id="{1D63321A-AF1F-4214-9EF4-BEF252A52862}" type="datetimeFigureOut">
              <a:rPr lang="zh-CN" altLang="en-US" smtClean="0"/>
              <a:t>2023/7/24</a:t>
            </a:fld>
            <a:endParaRPr lang="zh-CN" altLang="en-US"/>
          </a:p>
        </p:txBody>
      </p:sp>
      <p:sp>
        <p:nvSpPr>
          <p:cNvPr id="6" name="页脚占位符 5">
            <a:extLst>
              <a:ext uri="{FF2B5EF4-FFF2-40B4-BE49-F238E27FC236}">
                <a16:creationId xmlns:a16="http://schemas.microsoft.com/office/drawing/2014/main" id="{F8DBDE6A-7212-3C6A-A940-DC149235F4F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555799-2BFD-1E94-46ED-609821662DAE}"/>
              </a:ext>
            </a:extLst>
          </p:cNvPr>
          <p:cNvSpPr>
            <a:spLocks noGrp="1"/>
          </p:cNvSpPr>
          <p:nvPr>
            <p:ph type="sldNum" sz="quarter" idx="12"/>
          </p:nvPr>
        </p:nvSpPr>
        <p:spPr/>
        <p:txBody>
          <a:bodyPr/>
          <a:lstStyle/>
          <a:p>
            <a:fld id="{101EBEFA-2ADC-4619-98E6-90782B0E0126}" type="slidenum">
              <a:rPr lang="zh-CN" altLang="en-US" smtClean="0"/>
              <a:t>‹#›</a:t>
            </a:fld>
            <a:endParaRPr lang="zh-CN" altLang="en-US"/>
          </a:p>
        </p:txBody>
      </p:sp>
    </p:spTree>
    <p:extLst>
      <p:ext uri="{BB962C8B-B14F-4D97-AF65-F5344CB8AC3E}">
        <p14:creationId xmlns:p14="http://schemas.microsoft.com/office/powerpoint/2010/main" val="3987598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40EA6B-8902-9DFE-00D4-D976920CB0C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913AE32-7D19-88E4-98CE-0D5A861FF9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B862D5F-4E54-E3A4-059F-66261198E3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5B9F14C-5BBC-CC16-0138-9C8B056B0625}"/>
              </a:ext>
            </a:extLst>
          </p:cNvPr>
          <p:cNvSpPr>
            <a:spLocks noGrp="1"/>
          </p:cNvSpPr>
          <p:nvPr>
            <p:ph type="dt" sz="half" idx="10"/>
          </p:nvPr>
        </p:nvSpPr>
        <p:spPr/>
        <p:txBody>
          <a:bodyPr/>
          <a:lstStyle/>
          <a:p>
            <a:fld id="{1D63321A-AF1F-4214-9EF4-BEF252A52862}" type="datetimeFigureOut">
              <a:rPr lang="zh-CN" altLang="en-US" smtClean="0"/>
              <a:t>2023/7/24</a:t>
            </a:fld>
            <a:endParaRPr lang="zh-CN" altLang="en-US"/>
          </a:p>
        </p:txBody>
      </p:sp>
      <p:sp>
        <p:nvSpPr>
          <p:cNvPr id="6" name="页脚占位符 5">
            <a:extLst>
              <a:ext uri="{FF2B5EF4-FFF2-40B4-BE49-F238E27FC236}">
                <a16:creationId xmlns:a16="http://schemas.microsoft.com/office/drawing/2014/main" id="{ACDD30BD-69C2-BC56-04FF-6DA524A86B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B9563CA-7331-28B6-32C2-7E227E6F7FF1}"/>
              </a:ext>
            </a:extLst>
          </p:cNvPr>
          <p:cNvSpPr>
            <a:spLocks noGrp="1"/>
          </p:cNvSpPr>
          <p:nvPr>
            <p:ph type="sldNum" sz="quarter" idx="12"/>
          </p:nvPr>
        </p:nvSpPr>
        <p:spPr/>
        <p:txBody>
          <a:bodyPr/>
          <a:lstStyle/>
          <a:p>
            <a:fld id="{101EBEFA-2ADC-4619-98E6-90782B0E0126}" type="slidenum">
              <a:rPr lang="zh-CN" altLang="en-US" smtClean="0"/>
              <a:t>‹#›</a:t>
            </a:fld>
            <a:endParaRPr lang="zh-CN" altLang="en-US"/>
          </a:p>
        </p:txBody>
      </p:sp>
    </p:spTree>
    <p:extLst>
      <p:ext uri="{BB962C8B-B14F-4D97-AF65-F5344CB8AC3E}">
        <p14:creationId xmlns:p14="http://schemas.microsoft.com/office/powerpoint/2010/main" val="4183064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BB6AE08-0804-3161-CC71-2A3890DDE6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0E4BEC5-9A46-889A-0742-BD61DAA32A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EA19AE0-E8DA-4781-BC56-497A4AAE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63321A-AF1F-4214-9EF4-BEF252A52862}" type="datetimeFigureOut">
              <a:rPr lang="zh-CN" altLang="en-US" smtClean="0"/>
              <a:t>2023/7/24</a:t>
            </a:fld>
            <a:endParaRPr lang="zh-CN" altLang="en-US"/>
          </a:p>
        </p:txBody>
      </p:sp>
      <p:sp>
        <p:nvSpPr>
          <p:cNvPr id="5" name="页脚占位符 4">
            <a:extLst>
              <a:ext uri="{FF2B5EF4-FFF2-40B4-BE49-F238E27FC236}">
                <a16:creationId xmlns:a16="http://schemas.microsoft.com/office/drawing/2014/main" id="{878E91C8-E714-2AA9-6ABC-0E3BED9195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08348A2-2357-CF50-13A9-CE2D27397B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1EBEFA-2ADC-4619-98E6-90782B0E0126}" type="slidenum">
              <a:rPr lang="zh-CN" altLang="en-US" smtClean="0"/>
              <a:t>‹#›</a:t>
            </a:fld>
            <a:endParaRPr lang="zh-CN" altLang="en-US"/>
          </a:p>
        </p:txBody>
      </p:sp>
    </p:spTree>
    <p:extLst>
      <p:ext uri="{BB962C8B-B14F-4D97-AF65-F5344CB8AC3E}">
        <p14:creationId xmlns:p14="http://schemas.microsoft.com/office/powerpoint/2010/main" val="2142588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646645C-07A7-12A8-5B4E-12A91901B38A}"/>
              </a:ext>
            </a:extLst>
          </p:cNvPr>
          <p:cNvSpPr/>
          <p:nvPr/>
        </p:nvSpPr>
        <p:spPr>
          <a:xfrm>
            <a:off x="4464784" y="2967335"/>
            <a:ext cx="3262433" cy="1015663"/>
          </a:xfrm>
          <a:prstGeom prst="rect">
            <a:avLst/>
          </a:prstGeom>
          <a:noFill/>
        </p:spPr>
        <p:txBody>
          <a:bodyPr wrap="none" lIns="91440" tIns="45720" rIns="91440" bIns="45720">
            <a:spAutoFit/>
          </a:bodyPr>
          <a:lstStyle/>
          <a:p>
            <a:pPr algn="ctr"/>
            <a:r>
              <a:rPr lang="zh-CN" altLang="en-US" sz="6000" b="0" cap="none" spc="0" dirty="0">
                <a:ln w="0"/>
                <a:solidFill>
                  <a:schemeClr val="tx1"/>
                </a:solidFill>
                <a:effectLst>
                  <a:outerShdw blurRad="38100" dist="19050" dir="2700000" algn="tl" rotWithShape="0">
                    <a:schemeClr val="dk1">
                      <a:alpha val="40000"/>
                    </a:schemeClr>
                  </a:outerShdw>
                </a:effectLst>
              </a:rPr>
              <a:t>半年总结</a:t>
            </a:r>
          </a:p>
        </p:txBody>
      </p:sp>
    </p:spTree>
    <p:extLst>
      <p:ext uri="{BB962C8B-B14F-4D97-AF65-F5344CB8AC3E}">
        <p14:creationId xmlns:p14="http://schemas.microsoft.com/office/powerpoint/2010/main" val="44376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A7C7F61-66DF-35D9-41F3-D09AC6AE22ED}"/>
              </a:ext>
            </a:extLst>
          </p:cNvPr>
          <p:cNvSpPr txBox="1"/>
          <p:nvPr/>
        </p:nvSpPr>
        <p:spPr>
          <a:xfrm>
            <a:off x="399964" y="238736"/>
            <a:ext cx="11392071" cy="4550989"/>
          </a:xfrm>
          <a:prstGeom prst="rect">
            <a:avLst/>
          </a:prstGeom>
          <a:noFill/>
        </p:spPr>
        <p:txBody>
          <a:bodyPr wrap="square" rtlCol="0">
            <a:spAutoFit/>
          </a:bodyPr>
          <a:lstStyle/>
          <a:p>
            <a:pPr>
              <a:lnSpc>
                <a:spcPct val="150000"/>
              </a:lnSpc>
            </a:pPr>
            <a:r>
              <a:rPr lang="zh-CN" altLang="en-US" sz="2800" dirty="0"/>
              <a:t>解决方案：</a:t>
            </a:r>
            <a:endParaRPr lang="en-US" altLang="zh-CN" sz="2800" dirty="0"/>
          </a:p>
          <a:p>
            <a:pPr>
              <a:lnSpc>
                <a:spcPct val="150000"/>
              </a:lnSpc>
            </a:pPr>
            <a:r>
              <a:rPr lang="en-US" altLang="zh-CN" sz="2800" dirty="0"/>
              <a:t>1.</a:t>
            </a:r>
            <a:r>
              <a:rPr lang="zh-CN" altLang="en-US" sz="2800" dirty="0"/>
              <a:t>设计了灵活可重构的计算单元，根据指令的精度标志位可以支持多种低精度数据运算，提高计算部件性能。</a:t>
            </a:r>
            <a:endParaRPr lang="en-US" altLang="zh-CN" sz="2800" dirty="0"/>
          </a:p>
          <a:p>
            <a:pPr>
              <a:lnSpc>
                <a:spcPct val="150000"/>
              </a:lnSpc>
            </a:pPr>
            <a:r>
              <a:rPr lang="en-US" altLang="zh-CN" sz="2800" dirty="0"/>
              <a:t>2.</a:t>
            </a:r>
            <a:r>
              <a:rPr lang="zh-CN" altLang="en-US" sz="2800" dirty="0"/>
              <a:t>设计了</a:t>
            </a:r>
            <a:r>
              <a:rPr lang="en-US" altLang="zh-CN" sz="2800" dirty="0"/>
              <a:t>scatter</a:t>
            </a:r>
            <a:r>
              <a:rPr lang="zh-CN" altLang="en-US" sz="2800" dirty="0"/>
              <a:t>引擎来支持低精度神经网络中复杂的访存模式，可以对低精度数据进行拼接，预处理等。</a:t>
            </a:r>
            <a:endParaRPr lang="en-US" altLang="zh-CN" sz="2800" dirty="0"/>
          </a:p>
          <a:p>
            <a:pPr>
              <a:lnSpc>
                <a:spcPct val="150000"/>
              </a:lnSpc>
            </a:pPr>
            <a:r>
              <a:rPr lang="en-US" altLang="zh-CN" sz="2800" dirty="0"/>
              <a:t>3.</a:t>
            </a:r>
            <a:r>
              <a:rPr lang="zh-CN" altLang="en-US" sz="2800" dirty="0"/>
              <a:t>提出了数据流图映射算法，兼顾负载均衡的同时减少了访存和数据传输的开销。</a:t>
            </a:r>
          </a:p>
        </p:txBody>
      </p:sp>
    </p:spTree>
    <p:extLst>
      <p:ext uri="{BB962C8B-B14F-4D97-AF65-F5344CB8AC3E}">
        <p14:creationId xmlns:p14="http://schemas.microsoft.com/office/powerpoint/2010/main" val="4171292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5EC7F26-842A-229B-6C96-568091A82A96}"/>
              </a:ext>
            </a:extLst>
          </p:cNvPr>
          <p:cNvPicPr>
            <a:picLocks noChangeAspect="1"/>
          </p:cNvPicPr>
          <p:nvPr/>
        </p:nvPicPr>
        <p:blipFill>
          <a:blip r:embed="rId2"/>
          <a:stretch>
            <a:fillRect/>
          </a:stretch>
        </p:blipFill>
        <p:spPr>
          <a:xfrm>
            <a:off x="535738" y="664411"/>
            <a:ext cx="11012384" cy="5387253"/>
          </a:xfrm>
          <a:prstGeom prst="rect">
            <a:avLst/>
          </a:prstGeom>
        </p:spPr>
      </p:pic>
      <p:sp>
        <p:nvSpPr>
          <p:cNvPr id="4" name="文本框 3">
            <a:extLst>
              <a:ext uri="{FF2B5EF4-FFF2-40B4-BE49-F238E27FC236}">
                <a16:creationId xmlns:a16="http://schemas.microsoft.com/office/drawing/2014/main" id="{383E7CAB-4713-7153-728A-8A40E809410F}"/>
              </a:ext>
            </a:extLst>
          </p:cNvPr>
          <p:cNvSpPr txBox="1"/>
          <p:nvPr/>
        </p:nvSpPr>
        <p:spPr>
          <a:xfrm>
            <a:off x="8329353" y="3416531"/>
            <a:ext cx="1745672" cy="710738"/>
          </a:xfrm>
          <a:prstGeom prst="rect">
            <a:avLst/>
          </a:prstGeom>
          <a:noFill/>
          <a:ln w="38100">
            <a:solidFill>
              <a:srgbClr val="FF0000"/>
            </a:solidFill>
          </a:ln>
        </p:spPr>
        <p:txBody>
          <a:bodyPr wrap="square" rtlCol="0">
            <a:spAutoFit/>
          </a:bodyPr>
          <a:lstStyle/>
          <a:p>
            <a:endParaRPr lang="zh-CN" altLang="en-US" dirty="0"/>
          </a:p>
        </p:txBody>
      </p:sp>
      <p:sp>
        <p:nvSpPr>
          <p:cNvPr id="5" name="文本框 4">
            <a:extLst>
              <a:ext uri="{FF2B5EF4-FFF2-40B4-BE49-F238E27FC236}">
                <a16:creationId xmlns:a16="http://schemas.microsoft.com/office/drawing/2014/main" id="{9212AEED-DEB5-F621-434C-30045C60614C}"/>
              </a:ext>
            </a:extLst>
          </p:cNvPr>
          <p:cNvSpPr txBox="1"/>
          <p:nvPr/>
        </p:nvSpPr>
        <p:spPr>
          <a:xfrm>
            <a:off x="1183179" y="1773382"/>
            <a:ext cx="1745672" cy="710738"/>
          </a:xfrm>
          <a:prstGeom prst="rect">
            <a:avLst/>
          </a:prstGeom>
          <a:noFill/>
          <a:ln w="38100">
            <a:solidFill>
              <a:srgbClr val="FF0000"/>
            </a:solidFill>
          </a:ln>
        </p:spPr>
        <p:txBody>
          <a:bodyPr wrap="square" rtlCol="0">
            <a:spAutoFit/>
          </a:bodyPr>
          <a:lstStyle/>
          <a:p>
            <a:endParaRPr lang="zh-CN" altLang="en-US" dirty="0"/>
          </a:p>
        </p:txBody>
      </p:sp>
    </p:spTree>
    <p:extLst>
      <p:ext uri="{BB962C8B-B14F-4D97-AF65-F5344CB8AC3E}">
        <p14:creationId xmlns:p14="http://schemas.microsoft.com/office/powerpoint/2010/main" val="1161716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A452F33-FFCD-248A-49CF-7310D8A4E437}"/>
              </a:ext>
            </a:extLst>
          </p:cNvPr>
          <p:cNvPicPr>
            <a:picLocks noChangeAspect="1"/>
          </p:cNvPicPr>
          <p:nvPr/>
        </p:nvPicPr>
        <p:blipFill>
          <a:blip r:embed="rId3"/>
          <a:stretch>
            <a:fillRect/>
          </a:stretch>
        </p:blipFill>
        <p:spPr>
          <a:xfrm>
            <a:off x="0" y="75085"/>
            <a:ext cx="5564625" cy="6782915"/>
          </a:xfrm>
          <a:prstGeom prst="rect">
            <a:avLst/>
          </a:prstGeom>
        </p:spPr>
      </p:pic>
      <p:sp>
        <p:nvSpPr>
          <p:cNvPr id="4" name="文本框 3">
            <a:extLst>
              <a:ext uri="{FF2B5EF4-FFF2-40B4-BE49-F238E27FC236}">
                <a16:creationId xmlns:a16="http://schemas.microsoft.com/office/drawing/2014/main" id="{79101315-1C90-C084-8667-5CF6A47FB139}"/>
              </a:ext>
            </a:extLst>
          </p:cNvPr>
          <p:cNvSpPr txBox="1"/>
          <p:nvPr/>
        </p:nvSpPr>
        <p:spPr>
          <a:xfrm>
            <a:off x="5503025" y="465513"/>
            <a:ext cx="5951913" cy="5693866"/>
          </a:xfrm>
          <a:prstGeom prst="rect">
            <a:avLst/>
          </a:prstGeom>
          <a:noFill/>
        </p:spPr>
        <p:txBody>
          <a:bodyPr wrap="square" rtlCol="0">
            <a:spAutoFit/>
          </a:bodyPr>
          <a:lstStyle/>
          <a:p>
            <a:r>
              <a:rPr lang="zh-CN" altLang="en-US" sz="2800" dirty="0"/>
              <a:t>低精度卷积计算单元的数据通路由四个流水线阶段组成：</a:t>
            </a:r>
            <a:endParaRPr lang="en-US" altLang="zh-CN" sz="2800" dirty="0"/>
          </a:p>
          <a:p>
            <a:r>
              <a:rPr lang="en-US" altLang="zh-CN" sz="2800" b="1" dirty="0"/>
              <a:t>1.</a:t>
            </a:r>
            <a:r>
              <a:rPr lang="zh-CN" altLang="en-US" sz="2800" b="1" dirty="0"/>
              <a:t>取指：</a:t>
            </a:r>
            <a:r>
              <a:rPr lang="zh-CN" altLang="en-US" sz="2800" dirty="0"/>
              <a:t>根据</a:t>
            </a:r>
            <a:r>
              <a:rPr lang="en-US" altLang="zh-CN" sz="2800" dirty="0"/>
              <a:t>PC</a:t>
            </a:r>
            <a:r>
              <a:rPr lang="zh-CN" altLang="en-US" sz="2800" dirty="0"/>
              <a:t>值取指令</a:t>
            </a:r>
            <a:endParaRPr lang="en-US" altLang="zh-CN" sz="2800" dirty="0"/>
          </a:p>
          <a:p>
            <a:r>
              <a:rPr lang="en-US" altLang="zh-CN" sz="2800" b="1" dirty="0"/>
              <a:t>2.</a:t>
            </a:r>
            <a:r>
              <a:rPr lang="zh-CN" altLang="en-US" sz="2800" b="1" dirty="0"/>
              <a:t>译码：</a:t>
            </a:r>
            <a:r>
              <a:rPr lang="zh-CN" altLang="en-US" sz="2800" dirty="0"/>
              <a:t>将指令码，寄存器地址，精度标识位和加法树使能信号发送到对应的状态寄存器和寄存器文件中</a:t>
            </a:r>
            <a:endParaRPr lang="en-US" altLang="zh-CN" sz="2800" dirty="0"/>
          </a:p>
          <a:p>
            <a:r>
              <a:rPr lang="en-US" altLang="zh-CN" sz="2800" b="1" dirty="0"/>
              <a:t>3.</a:t>
            </a:r>
            <a:r>
              <a:rPr lang="zh-CN" altLang="en-US" sz="2800" b="1" dirty="0"/>
              <a:t>指令执行：</a:t>
            </a:r>
            <a:r>
              <a:rPr lang="en-US" altLang="zh-CN" sz="2800" dirty="0"/>
              <a:t>RPU</a:t>
            </a:r>
            <a:r>
              <a:rPr lang="zh-CN" altLang="en-US" sz="2800" dirty="0"/>
              <a:t>根据精度标识位动态选择执行部件（</a:t>
            </a:r>
            <a:r>
              <a:rPr lang="en-US" altLang="zh-CN" sz="2800" dirty="0"/>
              <a:t>MAC</a:t>
            </a:r>
            <a:r>
              <a:rPr lang="zh-CN" altLang="en-US" sz="2800" dirty="0"/>
              <a:t>簇），加法树从流水线寄存器中获得使能信号，并根据精度标识位将</a:t>
            </a:r>
            <a:r>
              <a:rPr lang="en-US" altLang="zh-CN" sz="2800" dirty="0"/>
              <a:t>RPU</a:t>
            </a:r>
            <a:r>
              <a:rPr lang="zh-CN" altLang="en-US" sz="2800" dirty="0"/>
              <a:t>的计算结果进行求和。</a:t>
            </a:r>
            <a:endParaRPr lang="en-US" altLang="zh-CN" sz="2800" dirty="0"/>
          </a:p>
          <a:p>
            <a:r>
              <a:rPr lang="en-US" altLang="zh-CN" sz="2800" b="1" dirty="0"/>
              <a:t>4.</a:t>
            </a:r>
            <a:r>
              <a:rPr lang="zh-CN" altLang="en-US" sz="2800" b="1" dirty="0"/>
              <a:t>写回：</a:t>
            </a:r>
            <a:r>
              <a:rPr lang="zh-CN" altLang="en-US" sz="2800" dirty="0"/>
              <a:t>将结果写回寄存器或者数据存储</a:t>
            </a:r>
          </a:p>
        </p:txBody>
      </p:sp>
    </p:spTree>
    <p:extLst>
      <p:ext uri="{BB962C8B-B14F-4D97-AF65-F5344CB8AC3E}">
        <p14:creationId xmlns:p14="http://schemas.microsoft.com/office/powerpoint/2010/main" val="415627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102A788-E858-89E6-6506-37E68EC7C2B2}"/>
              </a:ext>
            </a:extLst>
          </p:cNvPr>
          <p:cNvPicPr>
            <a:picLocks noChangeAspect="1"/>
          </p:cNvPicPr>
          <p:nvPr/>
        </p:nvPicPr>
        <p:blipFill>
          <a:blip r:embed="rId2"/>
          <a:stretch>
            <a:fillRect/>
          </a:stretch>
        </p:blipFill>
        <p:spPr>
          <a:xfrm>
            <a:off x="0" y="118935"/>
            <a:ext cx="7586056" cy="6620130"/>
          </a:xfrm>
          <a:prstGeom prst="rect">
            <a:avLst/>
          </a:prstGeom>
        </p:spPr>
      </p:pic>
      <p:sp>
        <p:nvSpPr>
          <p:cNvPr id="5" name="文本框 4">
            <a:extLst>
              <a:ext uri="{FF2B5EF4-FFF2-40B4-BE49-F238E27FC236}">
                <a16:creationId xmlns:a16="http://schemas.microsoft.com/office/drawing/2014/main" id="{06BCF716-1A5C-936B-15A7-2D76482C533F}"/>
              </a:ext>
            </a:extLst>
          </p:cNvPr>
          <p:cNvSpPr txBox="1"/>
          <p:nvPr/>
        </p:nvSpPr>
        <p:spPr>
          <a:xfrm>
            <a:off x="6096000" y="282633"/>
            <a:ext cx="5807825" cy="2308324"/>
          </a:xfrm>
          <a:prstGeom prst="rect">
            <a:avLst/>
          </a:prstGeom>
          <a:noFill/>
        </p:spPr>
        <p:txBody>
          <a:bodyPr wrap="square" rtlCol="0">
            <a:spAutoFit/>
          </a:bodyPr>
          <a:lstStyle/>
          <a:p>
            <a:r>
              <a:rPr lang="zh-CN" altLang="en-US" sz="2400" dirty="0"/>
              <a:t>调度单元负责计算多个图像和通道数据在片外存储中的地址，同时控制</a:t>
            </a:r>
            <a:r>
              <a:rPr lang="en-US" altLang="zh-CN" sz="2400" dirty="0"/>
              <a:t>aggregator</a:t>
            </a:r>
            <a:r>
              <a:rPr lang="zh-CN" altLang="en-US" sz="2400" dirty="0"/>
              <a:t>和</a:t>
            </a:r>
            <a:r>
              <a:rPr lang="en-US" altLang="zh-CN" sz="2400" dirty="0"/>
              <a:t>translator</a:t>
            </a:r>
            <a:r>
              <a:rPr lang="zh-CN" altLang="en-US" sz="2400" dirty="0"/>
              <a:t>的执行。</a:t>
            </a:r>
            <a:endParaRPr lang="en-US" altLang="zh-CN" sz="2400" dirty="0"/>
          </a:p>
          <a:p>
            <a:r>
              <a:rPr lang="zh-CN" altLang="en-US" sz="2400" dirty="0"/>
              <a:t>通过图像特征（</a:t>
            </a:r>
            <a:r>
              <a:rPr lang="en-US" altLang="zh-CN" sz="2400" dirty="0" err="1"/>
              <a:t>x,y,z</a:t>
            </a:r>
            <a:r>
              <a:rPr lang="zh-CN" altLang="en-US" sz="2400" dirty="0"/>
              <a:t>），访存地址和精度可以知道每张图像和每个通道的首地址，然后根据偏移量来进行计算。</a:t>
            </a:r>
          </a:p>
        </p:txBody>
      </p:sp>
      <p:sp>
        <p:nvSpPr>
          <p:cNvPr id="6" name="文本框 5">
            <a:extLst>
              <a:ext uri="{FF2B5EF4-FFF2-40B4-BE49-F238E27FC236}">
                <a16:creationId xmlns:a16="http://schemas.microsoft.com/office/drawing/2014/main" id="{D7BCAB2C-F448-6143-33C4-64F9EC743BEF}"/>
              </a:ext>
            </a:extLst>
          </p:cNvPr>
          <p:cNvSpPr txBox="1"/>
          <p:nvPr/>
        </p:nvSpPr>
        <p:spPr>
          <a:xfrm>
            <a:off x="6096000" y="2611739"/>
            <a:ext cx="5807825" cy="2308324"/>
          </a:xfrm>
          <a:prstGeom prst="rect">
            <a:avLst/>
          </a:prstGeom>
          <a:noFill/>
        </p:spPr>
        <p:txBody>
          <a:bodyPr wrap="square" rtlCol="0">
            <a:spAutoFit/>
          </a:bodyPr>
          <a:lstStyle/>
          <a:p>
            <a:r>
              <a:rPr lang="en-US" altLang="zh-CN" sz="2400" dirty="0"/>
              <a:t>Aggregator</a:t>
            </a:r>
            <a:r>
              <a:rPr lang="zh-CN" altLang="en-US" sz="2400" dirty="0"/>
              <a:t>负责同一张图不同通道低精度数据的拼接，包括多个插槽和同步计数器。</a:t>
            </a:r>
            <a:endParaRPr lang="en-US" altLang="zh-CN" sz="2400" dirty="0"/>
          </a:p>
          <a:p>
            <a:r>
              <a:rPr lang="zh-CN" altLang="en-US" sz="2400" dirty="0"/>
              <a:t>每张图像中相同点不同通道的数据依次写进对应插槽中，完成后同步计数器归零。之后</a:t>
            </a:r>
            <a:r>
              <a:rPr lang="en-US" altLang="zh-CN" sz="2400" dirty="0"/>
              <a:t>Aggregator</a:t>
            </a:r>
            <a:r>
              <a:rPr lang="zh-CN" altLang="en-US" sz="2400" dirty="0"/>
              <a:t>将数据传入</a:t>
            </a:r>
            <a:r>
              <a:rPr lang="en-US" altLang="zh-CN" sz="2400" dirty="0"/>
              <a:t>translator</a:t>
            </a:r>
            <a:r>
              <a:rPr lang="zh-CN" altLang="en-US" sz="2400" dirty="0"/>
              <a:t>。</a:t>
            </a:r>
            <a:endParaRPr lang="en-US" altLang="zh-CN" sz="2400" dirty="0"/>
          </a:p>
          <a:p>
            <a:endParaRPr lang="zh-CN" altLang="en-US" sz="2400" dirty="0"/>
          </a:p>
        </p:txBody>
      </p:sp>
      <p:sp>
        <p:nvSpPr>
          <p:cNvPr id="7" name="文本框 6">
            <a:extLst>
              <a:ext uri="{FF2B5EF4-FFF2-40B4-BE49-F238E27FC236}">
                <a16:creationId xmlns:a16="http://schemas.microsoft.com/office/drawing/2014/main" id="{A35C4DFD-31DD-91B6-F4FC-55ADDB024EB3}"/>
              </a:ext>
            </a:extLst>
          </p:cNvPr>
          <p:cNvSpPr txBox="1"/>
          <p:nvPr/>
        </p:nvSpPr>
        <p:spPr>
          <a:xfrm>
            <a:off x="7365076" y="4675402"/>
            <a:ext cx="4707775" cy="1938992"/>
          </a:xfrm>
          <a:prstGeom prst="rect">
            <a:avLst/>
          </a:prstGeom>
          <a:noFill/>
        </p:spPr>
        <p:txBody>
          <a:bodyPr wrap="square" rtlCol="0">
            <a:spAutoFit/>
          </a:bodyPr>
          <a:lstStyle/>
          <a:p>
            <a:r>
              <a:rPr lang="en-US" altLang="zh-CN" sz="2400" dirty="0"/>
              <a:t>Translator</a:t>
            </a:r>
            <a:r>
              <a:rPr lang="zh-CN" altLang="en-US" sz="2400" dirty="0"/>
              <a:t>负责</a:t>
            </a:r>
            <a:r>
              <a:rPr lang="en-US" altLang="zh-CN" sz="2400" dirty="0"/>
              <a:t>SIMD</a:t>
            </a:r>
            <a:r>
              <a:rPr lang="zh-CN" altLang="en-US" sz="2400" dirty="0"/>
              <a:t>数据格式转换，将不同图像的数据送入不同的</a:t>
            </a:r>
            <a:r>
              <a:rPr lang="en-US" altLang="zh-CN" sz="2400" dirty="0"/>
              <a:t>SIMD</a:t>
            </a:r>
            <a:r>
              <a:rPr lang="zh-CN" altLang="en-US" sz="2400" dirty="0"/>
              <a:t>，然后根据</a:t>
            </a:r>
            <a:r>
              <a:rPr lang="en-US" altLang="zh-CN" sz="2400" dirty="0"/>
              <a:t>FIFO</a:t>
            </a:r>
            <a:r>
              <a:rPr lang="zh-CN" altLang="en-US" sz="2400" dirty="0"/>
              <a:t>队列以及</a:t>
            </a:r>
            <a:r>
              <a:rPr lang="en-US" altLang="zh-CN" sz="2400" dirty="0"/>
              <a:t>bitmap</a:t>
            </a:r>
            <a:r>
              <a:rPr lang="zh-CN" altLang="en-US" sz="2400" dirty="0"/>
              <a:t>操作来进行同步操作。</a:t>
            </a:r>
            <a:endParaRPr lang="en-US" altLang="zh-CN" sz="2400" dirty="0"/>
          </a:p>
          <a:p>
            <a:endParaRPr lang="zh-CN" altLang="en-US" sz="2400" dirty="0"/>
          </a:p>
        </p:txBody>
      </p:sp>
    </p:spTree>
    <p:extLst>
      <p:ext uri="{BB962C8B-B14F-4D97-AF65-F5344CB8AC3E}">
        <p14:creationId xmlns:p14="http://schemas.microsoft.com/office/powerpoint/2010/main" val="4047637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386D103-266B-4735-1D19-AD8904AABFCB}"/>
              </a:ext>
            </a:extLst>
          </p:cNvPr>
          <p:cNvPicPr>
            <a:picLocks noChangeAspect="1"/>
          </p:cNvPicPr>
          <p:nvPr/>
        </p:nvPicPr>
        <p:blipFill>
          <a:blip r:embed="rId2"/>
          <a:stretch>
            <a:fillRect/>
          </a:stretch>
        </p:blipFill>
        <p:spPr>
          <a:xfrm>
            <a:off x="-1" y="0"/>
            <a:ext cx="5743092" cy="3739688"/>
          </a:xfrm>
          <a:prstGeom prst="rect">
            <a:avLst/>
          </a:prstGeom>
        </p:spPr>
      </p:pic>
      <p:pic>
        <p:nvPicPr>
          <p:cNvPr id="6" name="图片 5">
            <a:extLst>
              <a:ext uri="{FF2B5EF4-FFF2-40B4-BE49-F238E27FC236}">
                <a16:creationId xmlns:a16="http://schemas.microsoft.com/office/drawing/2014/main" id="{22C653BE-AB6B-30A7-381F-8CA24754AE2D}"/>
              </a:ext>
            </a:extLst>
          </p:cNvPr>
          <p:cNvPicPr>
            <a:picLocks noChangeAspect="1"/>
          </p:cNvPicPr>
          <p:nvPr/>
        </p:nvPicPr>
        <p:blipFill>
          <a:blip r:embed="rId3"/>
          <a:stretch>
            <a:fillRect/>
          </a:stretch>
        </p:blipFill>
        <p:spPr>
          <a:xfrm>
            <a:off x="354806" y="3586907"/>
            <a:ext cx="5033478" cy="3271093"/>
          </a:xfrm>
          <a:prstGeom prst="rect">
            <a:avLst/>
          </a:prstGeom>
        </p:spPr>
      </p:pic>
      <p:pic>
        <p:nvPicPr>
          <p:cNvPr id="8" name="图片 7">
            <a:extLst>
              <a:ext uri="{FF2B5EF4-FFF2-40B4-BE49-F238E27FC236}">
                <a16:creationId xmlns:a16="http://schemas.microsoft.com/office/drawing/2014/main" id="{99A2B3E6-2811-0AFB-DB17-EBFD9E33FB27}"/>
              </a:ext>
            </a:extLst>
          </p:cNvPr>
          <p:cNvPicPr>
            <a:picLocks noChangeAspect="1"/>
          </p:cNvPicPr>
          <p:nvPr/>
        </p:nvPicPr>
        <p:blipFill>
          <a:blip r:embed="rId4"/>
          <a:stretch>
            <a:fillRect/>
          </a:stretch>
        </p:blipFill>
        <p:spPr>
          <a:xfrm>
            <a:off x="6096000" y="-66500"/>
            <a:ext cx="5496445" cy="3744831"/>
          </a:xfrm>
          <a:prstGeom prst="rect">
            <a:avLst/>
          </a:prstGeom>
        </p:spPr>
      </p:pic>
      <p:pic>
        <p:nvPicPr>
          <p:cNvPr id="10" name="图片 9">
            <a:extLst>
              <a:ext uri="{FF2B5EF4-FFF2-40B4-BE49-F238E27FC236}">
                <a16:creationId xmlns:a16="http://schemas.microsoft.com/office/drawing/2014/main" id="{3D4ADD77-244D-6257-DDF6-CC3042CA8804}"/>
              </a:ext>
            </a:extLst>
          </p:cNvPr>
          <p:cNvPicPr>
            <a:picLocks noChangeAspect="1"/>
          </p:cNvPicPr>
          <p:nvPr/>
        </p:nvPicPr>
        <p:blipFill>
          <a:blip r:embed="rId5"/>
          <a:stretch>
            <a:fillRect/>
          </a:stretch>
        </p:blipFill>
        <p:spPr>
          <a:xfrm>
            <a:off x="6327483" y="3549084"/>
            <a:ext cx="5033478" cy="3308916"/>
          </a:xfrm>
          <a:prstGeom prst="rect">
            <a:avLst/>
          </a:prstGeom>
        </p:spPr>
      </p:pic>
    </p:spTree>
    <p:extLst>
      <p:ext uri="{BB962C8B-B14F-4D97-AF65-F5344CB8AC3E}">
        <p14:creationId xmlns:p14="http://schemas.microsoft.com/office/powerpoint/2010/main" val="1594153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E3DD90B-63B8-2016-C856-4EAA1FF16825}"/>
              </a:ext>
            </a:extLst>
          </p:cNvPr>
          <p:cNvPicPr>
            <a:picLocks noChangeAspect="1"/>
          </p:cNvPicPr>
          <p:nvPr/>
        </p:nvPicPr>
        <p:blipFill>
          <a:blip r:embed="rId2"/>
          <a:stretch>
            <a:fillRect/>
          </a:stretch>
        </p:blipFill>
        <p:spPr>
          <a:xfrm>
            <a:off x="1220066" y="613315"/>
            <a:ext cx="8605577" cy="5631369"/>
          </a:xfrm>
          <a:prstGeom prst="rect">
            <a:avLst/>
          </a:prstGeom>
        </p:spPr>
      </p:pic>
    </p:spTree>
    <p:extLst>
      <p:ext uri="{BB962C8B-B14F-4D97-AF65-F5344CB8AC3E}">
        <p14:creationId xmlns:p14="http://schemas.microsoft.com/office/powerpoint/2010/main" val="752600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D30074C-EB9E-863A-FFD7-9135927BED6E}"/>
              </a:ext>
            </a:extLst>
          </p:cNvPr>
          <p:cNvPicPr>
            <a:picLocks noChangeAspect="1"/>
          </p:cNvPicPr>
          <p:nvPr/>
        </p:nvPicPr>
        <p:blipFill>
          <a:blip r:embed="rId3"/>
          <a:stretch>
            <a:fillRect/>
          </a:stretch>
        </p:blipFill>
        <p:spPr>
          <a:xfrm>
            <a:off x="1096154" y="725903"/>
            <a:ext cx="9999692" cy="5406194"/>
          </a:xfrm>
          <a:prstGeom prst="rect">
            <a:avLst/>
          </a:prstGeom>
        </p:spPr>
      </p:pic>
      <p:sp>
        <p:nvSpPr>
          <p:cNvPr id="5" name="文本框 4">
            <a:extLst>
              <a:ext uri="{FF2B5EF4-FFF2-40B4-BE49-F238E27FC236}">
                <a16:creationId xmlns:a16="http://schemas.microsoft.com/office/drawing/2014/main" id="{93043AA0-9193-4A9B-37B4-36232BFDDCD0}"/>
              </a:ext>
            </a:extLst>
          </p:cNvPr>
          <p:cNvSpPr txBox="1"/>
          <p:nvPr/>
        </p:nvSpPr>
        <p:spPr>
          <a:xfrm>
            <a:off x="9380913" y="5210293"/>
            <a:ext cx="6093228" cy="523220"/>
          </a:xfrm>
          <a:prstGeom prst="rect">
            <a:avLst/>
          </a:prstGeom>
          <a:noFill/>
        </p:spPr>
        <p:txBody>
          <a:bodyPr wrap="square">
            <a:spAutoFit/>
          </a:bodyPr>
          <a:lstStyle/>
          <a:p>
            <a:r>
              <a:rPr lang="en-US" altLang="zh-CN" sz="2800" b="1" dirty="0"/>
              <a:t>Titan XP</a:t>
            </a:r>
            <a:endParaRPr lang="zh-CN" altLang="en-US" sz="2800" b="1" dirty="0"/>
          </a:p>
        </p:txBody>
      </p:sp>
    </p:spTree>
    <p:extLst>
      <p:ext uri="{BB962C8B-B14F-4D97-AF65-F5344CB8AC3E}">
        <p14:creationId xmlns:p14="http://schemas.microsoft.com/office/powerpoint/2010/main" val="2615281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E7A671C-3EA7-2AE3-1C1D-94F15C2A5CE9}"/>
              </a:ext>
            </a:extLst>
          </p:cNvPr>
          <p:cNvSpPr txBox="1"/>
          <p:nvPr/>
        </p:nvSpPr>
        <p:spPr>
          <a:xfrm>
            <a:off x="303413" y="322409"/>
            <a:ext cx="8607829" cy="646331"/>
          </a:xfrm>
          <a:prstGeom prst="rect">
            <a:avLst/>
          </a:prstGeom>
          <a:noFill/>
        </p:spPr>
        <p:txBody>
          <a:bodyPr wrap="square">
            <a:spAutoFit/>
          </a:bodyPr>
          <a:lstStyle/>
          <a:p>
            <a:r>
              <a:rPr lang="zh-CN" altLang="en-US" sz="3600" b="1" dirty="0"/>
              <a:t>三、算子融合</a:t>
            </a:r>
          </a:p>
        </p:txBody>
      </p:sp>
      <p:sp>
        <p:nvSpPr>
          <p:cNvPr id="5" name="文本框 4">
            <a:extLst>
              <a:ext uri="{FF2B5EF4-FFF2-40B4-BE49-F238E27FC236}">
                <a16:creationId xmlns:a16="http://schemas.microsoft.com/office/drawing/2014/main" id="{D22265E4-9F71-4C59-078D-DB1C32353B2C}"/>
              </a:ext>
            </a:extLst>
          </p:cNvPr>
          <p:cNvSpPr txBox="1"/>
          <p:nvPr/>
        </p:nvSpPr>
        <p:spPr>
          <a:xfrm>
            <a:off x="303413" y="1214690"/>
            <a:ext cx="11617038" cy="3970318"/>
          </a:xfrm>
          <a:prstGeom prst="rect">
            <a:avLst/>
          </a:prstGeom>
          <a:noFill/>
        </p:spPr>
        <p:txBody>
          <a:bodyPr wrap="square">
            <a:spAutoFit/>
          </a:bodyPr>
          <a:lstStyle/>
          <a:p>
            <a:r>
              <a:rPr lang="zh-CN" altLang="en-US" sz="2800" dirty="0"/>
              <a:t>算子融合：</a:t>
            </a:r>
            <a:endParaRPr lang="en-US" altLang="zh-CN" sz="2800" dirty="0"/>
          </a:p>
          <a:p>
            <a:r>
              <a:rPr lang="zh-CN" altLang="en-US" sz="2800" dirty="0"/>
              <a:t>解决</a:t>
            </a:r>
            <a:r>
              <a:rPr lang="en-US" altLang="zh-CN" sz="2800" dirty="0"/>
              <a:t>AI</a:t>
            </a:r>
            <a:r>
              <a:rPr lang="zh-CN" altLang="en-US" sz="2800" dirty="0"/>
              <a:t>处理器所面临的</a:t>
            </a:r>
            <a:r>
              <a:rPr lang="zh-CN" altLang="en-US" sz="2800" b="1" dirty="0"/>
              <a:t>内存墙</a:t>
            </a:r>
            <a:r>
              <a:rPr lang="zh-CN" altLang="en-US" sz="2800" dirty="0"/>
              <a:t>和</a:t>
            </a:r>
            <a:r>
              <a:rPr lang="zh-CN" altLang="en-US" sz="2800" b="1" dirty="0"/>
              <a:t>并行墙</a:t>
            </a:r>
            <a:r>
              <a:rPr lang="zh-CN" altLang="en-US" sz="2800" dirty="0"/>
              <a:t>问题。</a:t>
            </a:r>
            <a:endParaRPr lang="en-US" altLang="zh-CN" sz="2800" dirty="0"/>
          </a:p>
          <a:p>
            <a:r>
              <a:rPr lang="zh-CN" altLang="en-US" sz="2800" b="1" dirty="0"/>
              <a:t>内存墙：</a:t>
            </a:r>
            <a:r>
              <a:rPr lang="zh-CN" altLang="en-US" sz="2800" dirty="0"/>
              <a:t>内存墙问题主要是访存瓶颈引起。算子融合主要通过对计算图上存在数据依赖的“生产者</a:t>
            </a:r>
            <a:r>
              <a:rPr lang="en-US" altLang="zh-CN" sz="2800" dirty="0"/>
              <a:t>-</a:t>
            </a:r>
            <a:r>
              <a:rPr lang="zh-CN" altLang="en-US" sz="2800" dirty="0"/>
              <a:t>消费者”算子进行融合，从而提升中间</a:t>
            </a:r>
            <a:r>
              <a:rPr lang="en-US" altLang="zh-CN" sz="2800" dirty="0"/>
              <a:t>Tensor</a:t>
            </a:r>
            <a:r>
              <a:rPr lang="zh-CN" altLang="en-US" sz="2800" dirty="0"/>
              <a:t>数据的访存局部性，以此来解决内存墙问题。</a:t>
            </a:r>
            <a:endParaRPr lang="en-US" altLang="zh-CN" sz="2800" dirty="0"/>
          </a:p>
          <a:p>
            <a:r>
              <a:rPr lang="zh-CN" altLang="en-US" sz="2800" b="1" dirty="0"/>
              <a:t>并行墙：</a:t>
            </a:r>
            <a:r>
              <a:rPr lang="zh-CN" altLang="en-US" sz="2800" dirty="0"/>
              <a:t>并行墙主要是由于芯片多核增加与单算子多核并行度不匹配引起。这可以通过将计算图中的算子节点进行并行编排，从而提升整体计算并行度。对于网络中存在可并行的分支节点，这种方式可以获得较好的并行加速效果。</a:t>
            </a:r>
            <a:endParaRPr lang="en-US" altLang="zh-CN" sz="2800" dirty="0"/>
          </a:p>
        </p:txBody>
      </p:sp>
    </p:spTree>
    <p:extLst>
      <p:ext uri="{BB962C8B-B14F-4D97-AF65-F5344CB8AC3E}">
        <p14:creationId xmlns:p14="http://schemas.microsoft.com/office/powerpoint/2010/main" val="53270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C166719-9D38-4D5C-3698-D2EE9BF667CB}"/>
              </a:ext>
            </a:extLst>
          </p:cNvPr>
          <p:cNvPicPr>
            <a:picLocks noChangeAspect="1"/>
          </p:cNvPicPr>
          <p:nvPr/>
        </p:nvPicPr>
        <p:blipFill>
          <a:blip r:embed="rId2"/>
          <a:stretch>
            <a:fillRect/>
          </a:stretch>
        </p:blipFill>
        <p:spPr>
          <a:xfrm>
            <a:off x="224181" y="663690"/>
            <a:ext cx="11743637" cy="5786986"/>
          </a:xfrm>
          <a:prstGeom prst="rect">
            <a:avLst/>
          </a:prstGeom>
        </p:spPr>
      </p:pic>
    </p:spTree>
    <p:extLst>
      <p:ext uri="{BB962C8B-B14F-4D97-AF65-F5344CB8AC3E}">
        <p14:creationId xmlns:p14="http://schemas.microsoft.com/office/powerpoint/2010/main" val="1213280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8DCBE7E-C33A-BEDE-6AA6-54A3FF556B0B}"/>
              </a:ext>
            </a:extLst>
          </p:cNvPr>
          <p:cNvPicPr>
            <a:picLocks noChangeAspect="1"/>
          </p:cNvPicPr>
          <p:nvPr/>
        </p:nvPicPr>
        <p:blipFill>
          <a:blip r:embed="rId2"/>
          <a:stretch>
            <a:fillRect/>
          </a:stretch>
        </p:blipFill>
        <p:spPr>
          <a:xfrm>
            <a:off x="328061" y="806392"/>
            <a:ext cx="11535878" cy="2236066"/>
          </a:xfrm>
          <a:prstGeom prst="rect">
            <a:avLst/>
          </a:prstGeom>
        </p:spPr>
      </p:pic>
    </p:spTree>
    <p:extLst>
      <p:ext uri="{BB962C8B-B14F-4D97-AF65-F5344CB8AC3E}">
        <p14:creationId xmlns:p14="http://schemas.microsoft.com/office/powerpoint/2010/main" val="298052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F82697F-4837-4565-0652-690C29D90965}"/>
              </a:ext>
            </a:extLst>
          </p:cNvPr>
          <p:cNvSpPr txBox="1"/>
          <p:nvPr/>
        </p:nvSpPr>
        <p:spPr>
          <a:xfrm>
            <a:off x="722722" y="1220343"/>
            <a:ext cx="10746556" cy="3046988"/>
          </a:xfrm>
          <a:prstGeom prst="rect">
            <a:avLst/>
          </a:prstGeom>
          <a:noFill/>
        </p:spPr>
        <p:txBody>
          <a:bodyPr wrap="square" rtlCol="0">
            <a:spAutoFit/>
          </a:bodyPr>
          <a:lstStyle/>
          <a:p>
            <a:r>
              <a:rPr lang="zh-CN" altLang="en-US" sz="4800" dirty="0"/>
              <a:t>一、</a:t>
            </a:r>
            <a:r>
              <a:rPr lang="en-US" altLang="zh-CN" sz="4800" dirty="0"/>
              <a:t>GPGPU-SIM</a:t>
            </a:r>
            <a:r>
              <a:rPr lang="zh-CN" altLang="en-US" sz="4800" dirty="0"/>
              <a:t>性能模型</a:t>
            </a:r>
            <a:endParaRPr lang="en-US" altLang="zh-CN" sz="4800" dirty="0"/>
          </a:p>
          <a:p>
            <a:r>
              <a:rPr lang="zh-CN" altLang="en-US" sz="4800" dirty="0"/>
              <a:t>二、多精度模拟</a:t>
            </a:r>
            <a:endParaRPr lang="en-US" altLang="zh-CN" sz="4800" dirty="0"/>
          </a:p>
          <a:p>
            <a:r>
              <a:rPr lang="zh-CN" altLang="en-US" sz="4800" dirty="0"/>
              <a:t>三、算子融合</a:t>
            </a:r>
            <a:endParaRPr lang="en-US" altLang="zh-CN" sz="4800" dirty="0"/>
          </a:p>
          <a:p>
            <a:r>
              <a:rPr lang="zh-CN" altLang="en-US" sz="4800" dirty="0"/>
              <a:t>四、工作计划</a:t>
            </a:r>
            <a:endParaRPr lang="en-US" altLang="zh-CN" sz="4800" dirty="0"/>
          </a:p>
        </p:txBody>
      </p:sp>
    </p:spTree>
    <p:extLst>
      <p:ext uri="{BB962C8B-B14F-4D97-AF65-F5344CB8AC3E}">
        <p14:creationId xmlns:p14="http://schemas.microsoft.com/office/powerpoint/2010/main" val="3216530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D902A2B-7939-F62B-8D9A-14AA689AA27E}"/>
              </a:ext>
            </a:extLst>
          </p:cNvPr>
          <p:cNvSpPr txBox="1"/>
          <p:nvPr/>
        </p:nvSpPr>
        <p:spPr>
          <a:xfrm>
            <a:off x="187037" y="255908"/>
            <a:ext cx="6093228" cy="646331"/>
          </a:xfrm>
          <a:prstGeom prst="rect">
            <a:avLst/>
          </a:prstGeom>
          <a:noFill/>
        </p:spPr>
        <p:txBody>
          <a:bodyPr wrap="square">
            <a:spAutoFit/>
          </a:bodyPr>
          <a:lstStyle/>
          <a:p>
            <a:r>
              <a:rPr lang="zh-CN" altLang="en-US" sz="3600" b="1" dirty="0"/>
              <a:t>四、工作计划</a:t>
            </a:r>
            <a:endParaRPr lang="en-US" altLang="zh-CN" sz="3600" b="1" dirty="0"/>
          </a:p>
        </p:txBody>
      </p:sp>
      <p:sp>
        <p:nvSpPr>
          <p:cNvPr id="2" name="文本框 1">
            <a:extLst>
              <a:ext uri="{FF2B5EF4-FFF2-40B4-BE49-F238E27FC236}">
                <a16:creationId xmlns:a16="http://schemas.microsoft.com/office/drawing/2014/main" id="{F34BA030-9C58-2B25-9A7F-77D8023599E6}"/>
              </a:ext>
            </a:extLst>
          </p:cNvPr>
          <p:cNvSpPr txBox="1"/>
          <p:nvPr/>
        </p:nvSpPr>
        <p:spPr>
          <a:xfrm>
            <a:off x="303413" y="1214690"/>
            <a:ext cx="11617038" cy="5262979"/>
          </a:xfrm>
          <a:prstGeom prst="rect">
            <a:avLst/>
          </a:prstGeom>
          <a:noFill/>
        </p:spPr>
        <p:txBody>
          <a:bodyPr wrap="square">
            <a:spAutoFit/>
          </a:bodyPr>
          <a:lstStyle/>
          <a:p>
            <a:r>
              <a:rPr lang="zh-CN" altLang="en-US" sz="2800" dirty="0"/>
              <a:t>一、单核脉动阵列的片上计算过程建模</a:t>
            </a:r>
            <a:endParaRPr lang="en-US" altLang="zh-CN" sz="2800" dirty="0"/>
          </a:p>
          <a:p>
            <a:r>
              <a:rPr lang="zh-CN" altLang="en-US" sz="2800" dirty="0"/>
              <a:t>二、单核片上</a:t>
            </a:r>
            <a:r>
              <a:rPr lang="en-US" altLang="zh-CN" sz="2800" dirty="0"/>
              <a:t>buffer</a:t>
            </a:r>
            <a:r>
              <a:rPr lang="zh-CN" altLang="en-US" sz="2800" dirty="0"/>
              <a:t>与</a:t>
            </a:r>
            <a:r>
              <a:rPr lang="en-US" altLang="zh-CN" sz="2800" dirty="0"/>
              <a:t>L3cache</a:t>
            </a:r>
            <a:r>
              <a:rPr lang="zh-CN" altLang="en-US" sz="2800" dirty="0"/>
              <a:t>之间的数据交互过程建模</a:t>
            </a:r>
            <a:endParaRPr lang="en-US" altLang="zh-CN" sz="2800" dirty="0"/>
          </a:p>
          <a:p>
            <a:r>
              <a:rPr lang="zh-CN" altLang="en-US" sz="2800" dirty="0"/>
              <a:t>三、多核工作负载均衡问题（涉及</a:t>
            </a:r>
            <a:r>
              <a:rPr lang="en-US" altLang="zh-CN" sz="2800" dirty="0"/>
              <a:t>L3cache</a:t>
            </a:r>
            <a:r>
              <a:rPr lang="zh-CN" altLang="en-US" sz="2800" dirty="0"/>
              <a:t>的存储资源分配与工作负载切分）</a:t>
            </a:r>
            <a:endParaRPr lang="en-US" altLang="zh-CN" sz="2800" dirty="0"/>
          </a:p>
          <a:p>
            <a:r>
              <a:rPr lang="zh-CN" altLang="en-US" sz="2800" dirty="0"/>
              <a:t>四、</a:t>
            </a:r>
            <a:r>
              <a:rPr lang="en-US" altLang="zh-CN" sz="2800" dirty="0" err="1"/>
              <a:t>cpu</a:t>
            </a:r>
            <a:r>
              <a:rPr lang="zh-CN" altLang="en-US" sz="2800" dirty="0"/>
              <a:t>与</a:t>
            </a:r>
            <a:r>
              <a:rPr lang="en-US" altLang="zh-CN" sz="2800" dirty="0"/>
              <a:t>SA</a:t>
            </a:r>
            <a:r>
              <a:rPr lang="zh-CN" altLang="en-US" sz="2800" dirty="0"/>
              <a:t>联合计算建模</a:t>
            </a:r>
            <a:endParaRPr lang="en-US" altLang="zh-CN" sz="2800" dirty="0"/>
          </a:p>
          <a:p>
            <a:r>
              <a:rPr lang="zh-CN" altLang="en-US" sz="2800" dirty="0"/>
              <a:t>五、多核数据同步建模</a:t>
            </a:r>
            <a:endParaRPr lang="en-US" altLang="zh-CN" sz="2800" dirty="0"/>
          </a:p>
          <a:p>
            <a:endParaRPr lang="en-US" altLang="zh-CN" sz="2800" dirty="0"/>
          </a:p>
          <a:p>
            <a:r>
              <a:rPr lang="en-US" altLang="zh-CN" sz="2800" dirty="0"/>
              <a:t>GCOM</a:t>
            </a:r>
            <a:r>
              <a:rPr lang="zh-CN" altLang="en-US" sz="2800" dirty="0"/>
              <a:t>失速事件参考</a:t>
            </a:r>
            <a:r>
              <a:rPr lang="en-US" altLang="zh-CN" sz="2800" dirty="0"/>
              <a:t>:</a:t>
            </a:r>
          </a:p>
          <a:p>
            <a:r>
              <a:rPr lang="en-US" altLang="zh-CN" sz="2800" dirty="0"/>
              <a:t>1.</a:t>
            </a:r>
            <a:r>
              <a:rPr lang="zh-CN" altLang="en-US" sz="2800" dirty="0"/>
              <a:t>子核功能单元导致的失速事件</a:t>
            </a:r>
            <a:endParaRPr lang="en-US" altLang="zh-CN" sz="2800" dirty="0"/>
          </a:p>
          <a:p>
            <a:r>
              <a:rPr lang="en-US" altLang="zh-CN" sz="2800" dirty="0"/>
              <a:t>2.</a:t>
            </a:r>
            <a:r>
              <a:rPr lang="zh-CN" altLang="en-US" sz="2800" dirty="0"/>
              <a:t>内存结构导致的失速事件</a:t>
            </a:r>
            <a:endParaRPr lang="en-US" altLang="zh-CN" sz="2800" dirty="0"/>
          </a:p>
          <a:p>
            <a:r>
              <a:rPr lang="en-US" altLang="zh-CN" sz="2800" dirty="0"/>
              <a:t>3.L1</a:t>
            </a:r>
            <a:r>
              <a:rPr lang="zh-CN" altLang="en-US" sz="2800" dirty="0"/>
              <a:t>数据缓冲扇区导致的内存数据停止</a:t>
            </a:r>
            <a:endParaRPr lang="en-US" altLang="zh-CN" sz="2800" dirty="0"/>
          </a:p>
          <a:p>
            <a:r>
              <a:rPr lang="en-US" altLang="zh-CN" sz="2800" dirty="0"/>
              <a:t>4.</a:t>
            </a:r>
            <a:r>
              <a:rPr lang="zh-CN" altLang="en-US" sz="2800" dirty="0"/>
              <a:t>内核间负载不平衡导致的空闲</a:t>
            </a:r>
            <a:endParaRPr lang="en-US" altLang="zh-CN" sz="2800" dirty="0"/>
          </a:p>
        </p:txBody>
      </p:sp>
    </p:spTree>
    <p:extLst>
      <p:ext uri="{BB962C8B-B14F-4D97-AF65-F5344CB8AC3E}">
        <p14:creationId xmlns:p14="http://schemas.microsoft.com/office/powerpoint/2010/main" val="350284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DE3F1811-ED1F-42D6-FAA8-13CE9125F76B}"/>
              </a:ext>
            </a:extLst>
          </p:cNvPr>
          <p:cNvSpPr txBox="1"/>
          <p:nvPr/>
        </p:nvSpPr>
        <p:spPr>
          <a:xfrm>
            <a:off x="351505" y="662957"/>
            <a:ext cx="11488990" cy="1569660"/>
          </a:xfrm>
          <a:prstGeom prst="rect">
            <a:avLst/>
          </a:prstGeom>
          <a:noFill/>
        </p:spPr>
        <p:txBody>
          <a:bodyPr wrap="square">
            <a:spAutoFit/>
          </a:bodyPr>
          <a:lstStyle/>
          <a:p>
            <a:r>
              <a:rPr lang="en-US" altLang="zh-CN" sz="2400" b="1" dirty="0"/>
              <a:t>Gpu_sim.cc </a:t>
            </a:r>
            <a:r>
              <a:rPr lang="zh-CN" altLang="en-US" sz="2400" b="1" dirty="0"/>
              <a:t>：</a:t>
            </a:r>
            <a:r>
              <a:rPr lang="en-US" altLang="zh-CN" sz="2400" b="0" i="0" dirty="0">
                <a:solidFill>
                  <a:srgbClr val="000000"/>
                </a:solidFill>
                <a:effectLst/>
                <a:latin typeface="Arial" panose="020B0604020202020204" pitchFamily="34" charset="0"/>
              </a:rPr>
              <a:t>GPGPU-Sim</a:t>
            </a:r>
            <a:r>
              <a:rPr lang="zh-CN" altLang="en-US" sz="2400" b="0" i="0" dirty="0">
                <a:solidFill>
                  <a:srgbClr val="000000"/>
                </a:solidFill>
                <a:effectLst/>
                <a:latin typeface="Arial" panose="020B0604020202020204" pitchFamily="34" charset="0"/>
              </a:rPr>
              <a:t>中的不同计时模型粘合为一个。它包含支持多个时钟域的实现，并实现线程块调度程序。</a:t>
            </a:r>
            <a:endParaRPr lang="en-US" altLang="zh-CN" sz="2400" dirty="0">
              <a:solidFill>
                <a:srgbClr val="000000"/>
              </a:solidFill>
              <a:latin typeface="Arial" panose="020B0604020202020204" pitchFamily="34" charset="0"/>
            </a:endParaRPr>
          </a:p>
          <a:p>
            <a:r>
              <a:rPr lang="en-US" altLang="zh-CN" sz="2400" b="1" dirty="0"/>
              <a:t>Shader.cc</a:t>
            </a:r>
            <a:r>
              <a:rPr lang="zh-CN" altLang="en-US" sz="2400" b="1" dirty="0"/>
              <a:t>：</a:t>
            </a:r>
            <a:r>
              <a:rPr lang="en-US" altLang="zh-CN" sz="2400" dirty="0"/>
              <a:t>SIMT </a:t>
            </a:r>
            <a:r>
              <a:rPr lang="zh-CN" altLang="en-US" sz="2400" dirty="0"/>
              <a:t>内核时序模型。它调用 </a:t>
            </a:r>
            <a:r>
              <a:rPr lang="en-US" altLang="zh-CN" sz="2400" dirty="0" err="1"/>
              <a:t>cudu</a:t>
            </a:r>
            <a:r>
              <a:rPr lang="en-US" altLang="zh-CN" sz="2400" dirty="0"/>
              <a:t>-sim </a:t>
            </a:r>
            <a:r>
              <a:rPr lang="zh-CN" altLang="en-US" sz="2400" dirty="0"/>
              <a:t>进行特定线程的功能模拟，</a:t>
            </a:r>
            <a:r>
              <a:rPr lang="en-US" altLang="zh-CN" sz="2400" dirty="0" err="1"/>
              <a:t>cuda</a:t>
            </a:r>
            <a:r>
              <a:rPr lang="en-US" altLang="zh-CN" sz="2400" dirty="0"/>
              <a:t>-sim </a:t>
            </a:r>
            <a:r>
              <a:rPr lang="zh-CN" altLang="en-US" sz="2400" dirty="0"/>
              <a:t>将返回线程的性能敏感信息。</a:t>
            </a:r>
          </a:p>
        </p:txBody>
      </p:sp>
      <p:sp>
        <p:nvSpPr>
          <p:cNvPr id="2" name="文本框 1">
            <a:extLst>
              <a:ext uri="{FF2B5EF4-FFF2-40B4-BE49-F238E27FC236}">
                <a16:creationId xmlns:a16="http://schemas.microsoft.com/office/drawing/2014/main" id="{BB0F795E-D849-7A6C-41A6-AD78CA0A4F50}"/>
              </a:ext>
            </a:extLst>
          </p:cNvPr>
          <p:cNvSpPr txBox="1"/>
          <p:nvPr/>
        </p:nvSpPr>
        <p:spPr>
          <a:xfrm>
            <a:off x="67487" y="34282"/>
            <a:ext cx="6093228" cy="646331"/>
          </a:xfrm>
          <a:prstGeom prst="rect">
            <a:avLst/>
          </a:prstGeom>
          <a:noFill/>
        </p:spPr>
        <p:txBody>
          <a:bodyPr wrap="square">
            <a:spAutoFit/>
          </a:bodyPr>
          <a:lstStyle/>
          <a:p>
            <a:r>
              <a:rPr lang="zh-CN" altLang="en-US" sz="3600" b="1" dirty="0"/>
              <a:t>一、</a:t>
            </a:r>
            <a:r>
              <a:rPr lang="en-US" altLang="zh-CN" sz="3600" b="1" dirty="0"/>
              <a:t>GPGPU-SIM</a:t>
            </a:r>
            <a:r>
              <a:rPr lang="zh-CN" altLang="en-US" sz="3600" b="1" dirty="0"/>
              <a:t>性能模型</a:t>
            </a:r>
            <a:endParaRPr lang="en-US" altLang="zh-CN" sz="3600" b="1" dirty="0"/>
          </a:p>
        </p:txBody>
      </p:sp>
      <p:pic>
        <p:nvPicPr>
          <p:cNvPr id="3" name="图片 2">
            <a:extLst>
              <a:ext uri="{FF2B5EF4-FFF2-40B4-BE49-F238E27FC236}">
                <a16:creationId xmlns:a16="http://schemas.microsoft.com/office/drawing/2014/main" id="{077E5B05-D33B-C46A-A381-4BCFC1B63DB0}"/>
              </a:ext>
            </a:extLst>
          </p:cNvPr>
          <p:cNvPicPr>
            <a:picLocks noChangeAspect="1"/>
          </p:cNvPicPr>
          <p:nvPr/>
        </p:nvPicPr>
        <p:blipFill>
          <a:blip r:embed="rId2"/>
          <a:stretch>
            <a:fillRect/>
          </a:stretch>
        </p:blipFill>
        <p:spPr>
          <a:xfrm>
            <a:off x="1603760" y="2155466"/>
            <a:ext cx="9856720" cy="4668252"/>
          </a:xfrm>
          <a:prstGeom prst="rect">
            <a:avLst/>
          </a:prstGeom>
        </p:spPr>
      </p:pic>
    </p:spTree>
    <p:extLst>
      <p:ext uri="{BB962C8B-B14F-4D97-AF65-F5344CB8AC3E}">
        <p14:creationId xmlns:p14="http://schemas.microsoft.com/office/powerpoint/2010/main" val="1130067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D902A2B-7939-F62B-8D9A-14AA689AA27E}"/>
              </a:ext>
            </a:extLst>
          </p:cNvPr>
          <p:cNvSpPr txBox="1"/>
          <p:nvPr/>
        </p:nvSpPr>
        <p:spPr>
          <a:xfrm>
            <a:off x="187037" y="255908"/>
            <a:ext cx="6093228" cy="1200329"/>
          </a:xfrm>
          <a:prstGeom prst="rect">
            <a:avLst/>
          </a:prstGeom>
          <a:noFill/>
        </p:spPr>
        <p:txBody>
          <a:bodyPr wrap="square">
            <a:spAutoFit/>
          </a:bodyPr>
          <a:lstStyle/>
          <a:p>
            <a:r>
              <a:rPr lang="zh-CN" altLang="en-US" sz="3600" b="1" dirty="0"/>
              <a:t>二、多精度模拟</a:t>
            </a:r>
          </a:p>
          <a:p>
            <a:endParaRPr lang="en-US" altLang="zh-CN" sz="3600" b="1" dirty="0"/>
          </a:p>
        </p:txBody>
      </p:sp>
      <p:pic>
        <p:nvPicPr>
          <p:cNvPr id="9" name="图片 8">
            <a:extLst>
              <a:ext uri="{FF2B5EF4-FFF2-40B4-BE49-F238E27FC236}">
                <a16:creationId xmlns:a16="http://schemas.microsoft.com/office/drawing/2014/main" id="{CDB02F87-9F6A-3BB7-6C06-CD5D4B9B8EA1}"/>
              </a:ext>
            </a:extLst>
          </p:cNvPr>
          <p:cNvPicPr>
            <a:picLocks noChangeAspect="1"/>
          </p:cNvPicPr>
          <p:nvPr/>
        </p:nvPicPr>
        <p:blipFill>
          <a:blip r:embed="rId3"/>
          <a:stretch>
            <a:fillRect/>
          </a:stretch>
        </p:blipFill>
        <p:spPr>
          <a:xfrm>
            <a:off x="247997" y="1186555"/>
            <a:ext cx="7839370" cy="646331"/>
          </a:xfrm>
          <a:prstGeom prst="rect">
            <a:avLst/>
          </a:prstGeom>
        </p:spPr>
      </p:pic>
      <p:sp>
        <p:nvSpPr>
          <p:cNvPr id="10" name="文本框 9">
            <a:extLst>
              <a:ext uri="{FF2B5EF4-FFF2-40B4-BE49-F238E27FC236}">
                <a16:creationId xmlns:a16="http://schemas.microsoft.com/office/drawing/2014/main" id="{1753E25A-638A-3868-897D-AC3C9963B937}"/>
              </a:ext>
            </a:extLst>
          </p:cNvPr>
          <p:cNvSpPr txBox="1"/>
          <p:nvPr/>
        </p:nvSpPr>
        <p:spPr>
          <a:xfrm>
            <a:off x="187037" y="1907667"/>
            <a:ext cx="11393978" cy="1815882"/>
          </a:xfrm>
          <a:prstGeom prst="rect">
            <a:avLst/>
          </a:prstGeom>
          <a:noFill/>
        </p:spPr>
        <p:txBody>
          <a:bodyPr wrap="square" rtlCol="0">
            <a:spAutoFit/>
          </a:bodyPr>
          <a:lstStyle/>
          <a:p>
            <a:r>
              <a:rPr lang="zh-CN" altLang="en-US" sz="2800" dirty="0"/>
              <a:t>主要内容：</a:t>
            </a:r>
            <a:endParaRPr lang="en-US" altLang="zh-CN" sz="2800" dirty="0"/>
          </a:p>
          <a:p>
            <a:r>
              <a:rPr lang="zh-CN" altLang="en-US" sz="2800" dirty="0"/>
              <a:t>以线性阵列计算结构为基础，模拟了双缓冲的存储访问调度，构建了协处理器的性能模型，并对设计空间进行了探索。</a:t>
            </a:r>
            <a:endParaRPr lang="en-US" altLang="zh-CN" sz="2800" dirty="0"/>
          </a:p>
          <a:p>
            <a:r>
              <a:rPr lang="zh-CN" altLang="en-US" sz="2800" dirty="0"/>
              <a:t>采用先加载</a:t>
            </a:r>
            <a:r>
              <a:rPr lang="en-US" altLang="zh-CN" sz="2800" dirty="0"/>
              <a:t>A,C</a:t>
            </a:r>
            <a:r>
              <a:rPr lang="zh-CN" altLang="en-US" sz="2800" dirty="0"/>
              <a:t>，最后加载</a:t>
            </a:r>
            <a:r>
              <a:rPr lang="en-US" altLang="zh-CN" sz="2800" dirty="0"/>
              <a:t>B</a:t>
            </a:r>
            <a:r>
              <a:rPr lang="zh-CN" altLang="en-US" sz="2800" dirty="0"/>
              <a:t>来驱动脉动阵列计算的方案。（复用数据</a:t>
            </a:r>
            <a:r>
              <a:rPr lang="en-US" altLang="zh-CN" sz="2800" dirty="0"/>
              <a:t>C</a:t>
            </a:r>
            <a:r>
              <a:rPr lang="zh-CN" altLang="en-US" sz="2800" dirty="0"/>
              <a:t>）</a:t>
            </a:r>
          </a:p>
        </p:txBody>
      </p:sp>
      <p:sp>
        <p:nvSpPr>
          <p:cNvPr id="11" name="文本框 10">
            <a:extLst>
              <a:ext uri="{FF2B5EF4-FFF2-40B4-BE49-F238E27FC236}">
                <a16:creationId xmlns:a16="http://schemas.microsoft.com/office/drawing/2014/main" id="{CE6DD21A-01E0-94CB-850C-CB391DF5CF5C}"/>
              </a:ext>
            </a:extLst>
          </p:cNvPr>
          <p:cNvSpPr txBox="1"/>
          <p:nvPr/>
        </p:nvSpPr>
        <p:spPr>
          <a:xfrm>
            <a:off x="8238381" y="1186555"/>
            <a:ext cx="3299684" cy="584775"/>
          </a:xfrm>
          <a:prstGeom prst="rect">
            <a:avLst/>
          </a:prstGeom>
          <a:noFill/>
        </p:spPr>
        <p:txBody>
          <a:bodyPr wrap="square" rtlCol="0">
            <a:spAutoFit/>
          </a:bodyPr>
          <a:lstStyle/>
          <a:p>
            <a:r>
              <a:rPr lang="en-US" altLang="zh-CN" sz="3200" dirty="0"/>
              <a:t>2017</a:t>
            </a:r>
            <a:r>
              <a:rPr lang="zh-CN" altLang="en-US" sz="3200" dirty="0"/>
              <a:t>年 研发展</a:t>
            </a:r>
          </a:p>
        </p:txBody>
      </p:sp>
      <p:pic>
        <p:nvPicPr>
          <p:cNvPr id="15" name="图片 14">
            <a:extLst>
              <a:ext uri="{FF2B5EF4-FFF2-40B4-BE49-F238E27FC236}">
                <a16:creationId xmlns:a16="http://schemas.microsoft.com/office/drawing/2014/main" id="{B9CDD459-16E7-EA2A-FE55-18B2A81CDBE6}"/>
              </a:ext>
            </a:extLst>
          </p:cNvPr>
          <p:cNvPicPr>
            <a:picLocks noChangeAspect="1"/>
          </p:cNvPicPr>
          <p:nvPr/>
        </p:nvPicPr>
        <p:blipFill>
          <a:blip r:embed="rId4"/>
          <a:stretch>
            <a:fillRect/>
          </a:stretch>
        </p:blipFill>
        <p:spPr>
          <a:xfrm>
            <a:off x="1649902" y="3859886"/>
            <a:ext cx="8078961" cy="2742206"/>
          </a:xfrm>
          <a:prstGeom prst="rect">
            <a:avLst/>
          </a:prstGeom>
        </p:spPr>
      </p:pic>
    </p:spTree>
    <p:extLst>
      <p:ext uri="{BB962C8B-B14F-4D97-AF65-F5344CB8AC3E}">
        <p14:creationId xmlns:p14="http://schemas.microsoft.com/office/powerpoint/2010/main" val="3286785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36A2ADC-4CE7-18DC-1FB4-412D968469B5}"/>
              </a:ext>
            </a:extLst>
          </p:cNvPr>
          <p:cNvPicPr>
            <a:picLocks noChangeAspect="1"/>
          </p:cNvPicPr>
          <p:nvPr/>
        </p:nvPicPr>
        <p:blipFill>
          <a:blip r:embed="rId2"/>
          <a:stretch>
            <a:fillRect/>
          </a:stretch>
        </p:blipFill>
        <p:spPr>
          <a:xfrm>
            <a:off x="220200" y="662334"/>
            <a:ext cx="5425008" cy="5222474"/>
          </a:xfrm>
          <a:prstGeom prst="rect">
            <a:avLst/>
          </a:prstGeom>
        </p:spPr>
      </p:pic>
      <p:pic>
        <p:nvPicPr>
          <p:cNvPr id="7" name="图片 6">
            <a:extLst>
              <a:ext uri="{FF2B5EF4-FFF2-40B4-BE49-F238E27FC236}">
                <a16:creationId xmlns:a16="http://schemas.microsoft.com/office/drawing/2014/main" id="{54EBC3BF-34E1-AF2C-913D-1CD54FE34D80}"/>
              </a:ext>
            </a:extLst>
          </p:cNvPr>
          <p:cNvPicPr>
            <a:picLocks noChangeAspect="1"/>
          </p:cNvPicPr>
          <p:nvPr/>
        </p:nvPicPr>
        <p:blipFill>
          <a:blip r:embed="rId3"/>
          <a:stretch>
            <a:fillRect/>
          </a:stretch>
        </p:blipFill>
        <p:spPr>
          <a:xfrm>
            <a:off x="6096000" y="662334"/>
            <a:ext cx="5425008" cy="2844632"/>
          </a:xfrm>
          <a:prstGeom prst="rect">
            <a:avLst/>
          </a:prstGeom>
        </p:spPr>
      </p:pic>
      <p:sp>
        <p:nvSpPr>
          <p:cNvPr id="8" name="文本框 7">
            <a:extLst>
              <a:ext uri="{FF2B5EF4-FFF2-40B4-BE49-F238E27FC236}">
                <a16:creationId xmlns:a16="http://schemas.microsoft.com/office/drawing/2014/main" id="{35D39DE5-FC6C-01A2-1A91-C20C7009A134}"/>
              </a:ext>
            </a:extLst>
          </p:cNvPr>
          <p:cNvSpPr txBox="1"/>
          <p:nvPr/>
        </p:nvSpPr>
        <p:spPr>
          <a:xfrm>
            <a:off x="6546794" y="3657599"/>
            <a:ext cx="5174151" cy="2246769"/>
          </a:xfrm>
          <a:prstGeom prst="rect">
            <a:avLst/>
          </a:prstGeom>
          <a:noFill/>
        </p:spPr>
        <p:txBody>
          <a:bodyPr wrap="square" rtlCol="0">
            <a:spAutoFit/>
          </a:bodyPr>
          <a:lstStyle/>
          <a:p>
            <a:r>
              <a:rPr lang="zh-CN" altLang="en-US" sz="2800" dirty="0"/>
              <a:t>在进行计算时，首先读入</a:t>
            </a:r>
            <a:r>
              <a:rPr lang="en-US" altLang="zh-CN" sz="2800" dirty="0"/>
              <a:t>A,C</a:t>
            </a:r>
            <a:r>
              <a:rPr lang="zh-CN" altLang="en-US" sz="2800" dirty="0"/>
              <a:t>的数据，然后读入</a:t>
            </a:r>
            <a:r>
              <a:rPr lang="en-US" altLang="zh-CN" sz="2800" dirty="0"/>
              <a:t>B</a:t>
            </a:r>
            <a:r>
              <a:rPr lang="zh-CN" altLang="en-US" sz="2800" dirty="0"/>
              <a:t>进行计算，同时优先利用剩余的存储访问带宽读取下一次计算所需的</a:t>
            </a:r>
            <a:r>
              <a:rPr lang="en-US" altLang="zh-CN" sz="2800" dirty="0"/>
              <a:t>A</a:t>
            </a:r>
            <a:r>
              <a:rPr lang="zh-CN" altLang="en-US" sz="2800" dirty="0"/>
              <a:t>分块的数据或者搬出</a:t>
            </a:r>
            <a:r>
              <a:rPr lang="en-US" altLang="zh-CN" sz="2800" dirty="0"/>
              <a:t>C</a:t>
            </a:r>
            <a:r>
              <a:rPr lang="zh-CN" altLang="en-US" sz="2800" dirty="0"/>
              <a:t>的计算结果。</a:t>
            </a:r>
          </a:p>
        </p:txBody>
      </p:sp>
    </p:spTree>
    <p:extLst>
      <p:ext uri="{BB962C8B-B14F-4D97-AF65-F5344CB8AC3E}">
        <p14:creationId xmlns:p14="http://schemas.microsoft.com/office/powerpoint/2010/main" val="4154188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B1E702D-9107-CF59-B480-45578848748D}"/>
              </a:ext>
            </a:extLst>
          </p:cNvPr>
          <p:cNvPicPr>
            <a:picLocks noChangeAspect="1"/>
          </p:cNvPicPr>
          <p:nvPr/>
        </p:nvPicPr>
        <p:blipFill>
          <a:blip r:embed="rId3"/>
          <a:stretch>
            <a:fillRect/>
          </a:stretch>
        </p:blipFill>
        <p:spPr>
          <a:xfrm>
            <a:off x="0" y="790142"/>
            <a:ext cx="11100254" cy="3050338"/>
          </a:xfrm>
          <a:prstGeom prst="rect">
            <a:avLst/>
          </a:prstGeom>
        </p:spPr>
      </p:pic>
      <p:sp>
        <p:nvSpPr>
          <p:cNvPr id="4" name="文本框 3">
            <a:extLst>
              <a:ext uri="{FF2B5EF4-FFF2-40B4-BE49-F238E27FC236}">
                <a16:creationId xmlns:a16="http://schemas.microsoft.com/office/drawing/2014/main" id="{AF56C2A9-14D7-310C-9F05-83B128C322FB}"/>
              </a:ext>
            </a:extLst>
          </p:cNvPr>
          <p:cNvSpPr txBox="1"/>
          <p:nvPr/>
        </p:nvSpPr>
        <p:spPr>
          <a:xfrm>
            <a:off x="586047" y="4251976"/>
            <a:ext cx="11393978" cy="1384995"/>
          </a:xfrm>
          <a:prstGeom prst="rect">
            <a:avLst/>
          </a:prstGeom>
          <a:noFill/>
        </p:spPr>
        <p:txBody>
          <a:bodyPr wrap="square" rtlCol="0">
            <a:spAutoFit/>
          </a:bodyPr>
          <a:lstStyle/>
          <a:p>
            <a:r>
              <a:rPr lang="zh-CN" altLang="en-US" sz="2800" dirty="0"/>
              <a:t>文章中的公式推导部分也是根据存储数据的调度来进行推导，并判断了各种假设条件，最终的评价指标包括了实际的计算性能以及阵列的计算效率。</a:t>
            </a:r>
          </a:p>
        </p:txBody>
      </p:sp>
    </p:spTree>
    <p:extLst>
      <p:ext uri="{BB962C8B-B14F-4D97-AF65-F5344CB8AC3E}">
        <p14:creationId xmlns:p14="http://schemas.microsoft.com/office/powerpoint/2010/main" val="1998163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52FCAD9-D763-F055-7D11-46FAEF272BAB}"/>
              </a:ext>
            </a:extLst>
          </p:cNvPr>
          <p:cNvSpPr txBox="1"/>
          <p:nvPr/>
        </p:nvSpPr>
        <p:spPr>
          <a:xfrm>
            <a:off x="153785" y="239283"/>
            <a:ext cx="10918767" cy="584775"/>
          </a:xfrm>
          <a:prstGeom prst="rect">
            <a:avLst/>
          </a:prstGeom>
          <a:noFill/>
        </p:spPr>
        <p:txBody>
          <a:bodyPr wrap="square">
            <a:spAutoFit/>
          </a:bodyPr>
          <a:lstStyle/>
          <a:p>
            <a:r>
              <a:rPr lang="zh-CN" altLang="en-US" sz="3200" b="1" dirty="0"/>
              <a:t>面向低精度神经网络的数据流体系结构优化      </a:t>
            </a:r>
            <a:r>
              <a:rPr lang="en-US" altLang="zh-CN" sz="3200" b="1" dirty="0"/>
              <a:t>2023 </a:t>
            </a:r>
            <a:r>
              <a:rPr lang="zh-CN" altLang="en-US" sz="3200" b="1" dirty="0"/>
              <a:t>研发展</a:t>
            </a:r>
          </a:p>
        </p:txBody>
      </p:sp>
      <p:sp>
        <p:nvSpPr>
          <p:cNvPr id="4" name="文本框 3">
            <a:extLst>
              <a:ext uri="{FF2B5EF4-FFF2-40B4-BE49-F238E27FC236}">
                <a16:creationId xmlns:a16="http://schemas.microsoft.com/office/drawing/2014/main" id="{D877D188-9F8C-58A7-5245-1A33B23DC47B}"/>
              </a:ext>
            </a:extLst>
          </p:cNvPr>
          <p:cNvSpPr txBox="1"/>
          <p:nvPr/>
        </p:nvSpPr>
        <p:spPr>
          <a:xfrm>
            <a:off x="278998" y="1070009"/>
            <a:ext cx="11392071" cy="3904659"/>
          </a:xfrm>
          <a:prstGeom prst="rect">
            <a:avLst/>
          </a:prstGeom>
          <a:noFill/>
        </p:spPr>
        <p:txBody>
          <a:bodyPr wrap="square" rtlCol="0">
            <a:spAutoFit/>
          </a:bodyPr>
          <a:lstStyle/>
          <a:p>
            <a:pPr>
              <a:lnSpc>
                <a:spcPct val="150000"/>
              </a:lnSpc>
            </a:pPr>
            <a:r>
              <a:rPr lang="zh-CN" altLang="en-US" sz="2800" dirty="0"/>
              <a:t>在传统架构部署低精度神经网络面临的问题：</a:t>
            </a:r>
            <a:endParaRPr lang="en-US" altLang="zh-CN" sz="2800" dirty="0"/>
          </a:p>
          <a:p>
            <a:pPr>
              <a:lnSpc>
                <a:spcPct val="150000"/>
              </a:lnSpc>
            </a:pPr>
            <a:r>
              <a:rPr lang="en-US" altLang="zh-CN" sz="2800" b="1" dirty="0"/>
              <a:t>1.</a:t>
            </a:r>
            <a:r>
              <a:rPr lang="zh-CN" altLang="en-US" sz="2800" dirty="0"/>
              <a:t>传统架构的计算部件数据通路与低精度数据不匹配，无法体现出低精度的性能和能效优势。</a:t>
            </a:r>
            <a:endParaRPr lang="en-US" altLang="zh-CN" sz="2800" dirty="0"/>
          </a:p>
          <a:p>
            <a:pPr>
              <a:lnSpc>
                <a:spcPct val="150000"/>
              </a:lnSpc>
            </a:pPr>
            <a:r>
              <a:rPr lang="zh-CN" altLang="en-US" sz="2800" dirty="0"/>
              <a:t>传统的计算单元数据通路一般为</a:t>
            </a:r>
            <a:r>
              <a:rPr lang="en-US" altLang="zh-CN" sz="2800" dirty="0"/>
              <a:t>32bit</a:t>
            </a:r>
            <a:r>
              <a:rPr lang="zh-CN" altLang="en-US" sz="2800" dirty="0"/>
              <a:t>，当计算低精度数据，比如</a:t>
            </a:r>
            <a:r>
              <a:rPr lang="en-US" altLang="zh-CN" sz="2800" dirty="0"/>
              <a:t>8bit</a:t>
            </a:r>
            <a:r>
              <a:rPr lang="zh-CN" altLang="en-US" sz="2800" dirty="0"/>
              <a:t>时，数据通路中传输，计算的数据的高</a:t>
            </a:r>
            <a:r>
              <a:rPr lang="en-US" altLang="zh-CN" sz="2800" dirty="0"/>
              <a:t>24</a:t>
            </a:r>
            <a:r>
              <a:rPr lang="zh-CN" altLang="en-US" sz="2800" dirty="0"/>
              <a:t>为都为</a:t>
            </a:r>
            <a:r>
              <a:rPr lang="en-US" altLang="zh-CN" sz="2800" dirty="0"/>
              <a:t>0</a:t>
            </a:r>
            <a:r>
              <a:rPr lang="zh-CN" altLang="en-US" sz="2800" dirty="0"/>
              <a:t>，造成计算单元浪费。</a:t>
            </a:r>
          </a:p>
          <a:p>
            <a:pPr>
              <a:lnSpc>
                <a:spcPct val="150000"/>
              </a:lnSpc>
            </a:pPr>
            <a:endParaRPr lang="en-US" altLang="zh-CN" sz="2800" dirty="0"/>
          </a:p>
        </p:txBody>
      </p:sp>
    </p:spTree>
    <p:extLst>
      <p:ext uri="{BB962C8B-B14F-4D97-AF65-F5344CB8AC3E}">
        <p14:creationId xmlns:p14="http://schemas.microsoft.com/office/powerpoint/2010/main" val="3838821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C7554E1C-DD75-EAE5-EEF4-79177B479CBD}"/>
              </a:ext>
            </a:extLst>
          </p:cNvPr>
          <p:cNvPicPr>
            <a:picLocks noChangeAspect="1"/>
          </p:cNvPicPr>
          <p:nvPr/>
        </p:nvPicPr>
        <p:blipFill>
          <a:blip r:embed="rId2"/>
          <a:stretch>
            <a:fillRect/>
          </a:stretch>
        </p:blipFill>
        <p:spPr>
          <a:xfrm>
            <a:off x="160193" y="1406552"/>
            <a:ext cx="12031807" cy="5451448"/>
          </a:xfrm>
          <a:prstGeom prst="rect">
            <a:avLst/>
          </a:prstGeom>
        </p:spPr>
      </p:pic>
      <p:sp>
        <p:nvSpPr>
          <p:cNvPr id="12" name="文本框 11">
            <a:extLst>
              <a:ext uri="{FF2B5EF4-FFF2-40B4-BE49-F238E27FC236}">
                <a16:creationId xmlns:a16="http://schemas.microsoft.com/office/drawing/2014/main" id="{A275A8E0-C3A1-3A3E-5060-1696C69FDB98}"/>
              </a:ext>
            </a:extLst>
          </p:cNvPr>
          <p:cNvSpPr txBox="1"/>
          <p:nvPr/>
        </p:nvSpPr>
        <p:spPr>
          <a:xfrm>
            <a:off x="353290" y="148729"/>
            <a:ext cx="11838710" cy="1319336"/>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2.</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向量化并行计算的低精度数据在片上存储需要顺序排列，但在片外存储则是分散排列，使得访存部件不能高效支持复杂的访存模式。</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57827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D5D234E-122D-9E09-5A54-0DA5C2807607}"/>
              </a:ext>
            </a:extLst>
          </p:cNvPr>
          <p:cNvSpPr txBox="1"/>
          <p:nvPr/>
        </p:nvSpPr>
        <p:spPr>
          <a:xfrm>
            <a:off x="270163" y="198605"/>
            <a:ext cx="11766665" cy="1319336"/>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使用低精度数据时，传输带宽的利用率显著降低，可能导致计算延迟无法掩盖传输延迟，双缓冲机制可能面临失效风险。</a:t>
            </a:r>
          </a:p>
        </p:txBody>
      </p:sp>
      <p:pic>
        <p:nvPicPr>
          <p:cNvPr id="7" name="图片 6">
            <a:extLst>
              <a:ext uri="{FF2B5EF4-FFF2-40B4-BE49-F238E27FC236}">
                <a16:creationId xmlns:a16="http://schemas.microsoft.com/office/drawing/2014/main" id="{C5182624-3BC5-620A-F00F-6E1DFF066563}"/>
              </a:ext>
            </a:extLst>
          </p:cNvPr>
          <p:cNvPicPr>
            <a:picLocks noChangeAspect="1"/>
          </p:cNvPicPr>
          <p:nvPr/>
        </p:nvPicPr>
        <p:blipFill>
          <a:blip r:embed="rId2"/>
          <a:stretch>
            <a:fillRect/>
          </a:stretch>
        </p:blipFill>
        <p:spPr>
          <a:xfrm>
            <a:off x="1305964" y="1776846"/>
            <a:ext cx="8203796" cy="4757592"/>
          </a:xfrm>
          <a:prstGeom prst="rect">
            <a:avLst/>
          </a:prstGeom>
        </p:spPr>
      </p:pic>
    </p:spTree>
    <p:extLst>
      <p:ext uri="{BB962C8B-B14F-4D97-AF65-F5344CB8AC3E}">
        <p14:creationId xmlns:p14="http://schemas.microsoft.com/office/powerpoint/2010/main" val="7835053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961</TotalTime>
  <Words>1072</Words>
  <Application>Microsoft Office PowerPoint</Application>
  <PresentationFormat>宽屏</PresentationFormat>
  <Paragraphs>64</Paragraphs>
  <Slides>20</Slides>
  <Notes>7</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20</vt:i4>
      </vt:variant>
    </vt:vector>
  </HeadingPairs>
  <TitlesOfParts>
    <vt:vector size="24"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YH L</dc:creator>
  <cp:lastModifiedBy>YH L</cp:lastModifiedBy>
  <cp:revision>49</cp:revision>
  <dcterms:created xsi:type="dcterms:W3CDTF">2023-07-20T08:34:47Z</dcterms:created>
  <dcterms:modified xsi:type="dcterms:W3CDTF">2023-07-24T07:28:58Z</dcterms:modified>
</cp:coreProperties>
</file>