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1" r:id="rId4"/>
    <p:sldId id="264" r:id="rId5"/>
    <p:sldId id="257" r:id="rId6"/>
    <p:sldId id="265" r:id="rId7"/>
    <p:sldId id="266" r:id="rId8"/>
    <p:sldId id="267" r:id="rId9"/>
    <p:sldId id="268" r:id="rId10"/>
    <p:sldId id="258" r:id="rId11"/>
    <p:sldId id="259" r:id="rId12"/>
    <p:sldId id="260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9" autoAdjust="0"/>
    <p:restoredTop sz="83661" autoAdjust="0"/>
  </p:normalViewPr>
  <p:slideViewPr>
    <p:cSldViewPr snapToGrid="0">
      <p:cViewPr>
        <p:scale>
          <a:sx n="75" d="100"/>
          <a:sy n="75" d="100"/>
        </p:scale>
        <p:origin x="43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ianchao16\Desktop\GPGPU-Sim\&#36229;&#22270;\l0_regulariz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ianchao16\Desktop\GPGPU-Sim\&#36229;&#22270;\l0_regulariz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ianchao16\Desktop\GPGPU-Sim\&#36229;&#22270;\l0_regulariz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ianchao16\Desktop\GPGPU-Sim\&#36229;&#22270;\l0_regulariz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换行后可压缩</a:t>
            </a:r>
            <a:r>
              <a:rPr lang="zh-CN" altLang="en-US" sz="14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比例</a:t>
            </a:r>
            <a:r>
              <a:rPr lang="en-US" altLang="zh-CN" dirty="0" smtClean="0"/>
              <a:t>98%</a:t>
            </a:r>
            <a:r>
              <a:rPr lang="zh-CN" altLang="en-US" dirty="0" smtClean="0"/>
              <a:t>稀疏度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l0_regularization_0.98!$R$1</c:f>
              <c:strCache>
                <c:ptCount val="1"/>
                <c:pt idx="0">
                  <c:v>Reorg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l0_regularization_0.98!$R$2:$R$37</c:f>
              <c:numCache>
                <c:formatCode>General</c:formatCode>
                <c:ptCount val="36"/>
                <c:pt idx="0">
                  <c:v>0.501953125</c:v>
                </c:pt>
                <c:pt idx="1">
                  <c:v>0.724609375</c:v>
                </c:pt>
                <c:pt idx="2">
                  <c:v>0.803466796875</c:v>
                </c:pt>
                <c:pt idx="3">
                  <c:v>0.848876953125</c:v>
                </c:pt>
                <c:pt idx="4">
                  <c:v>0.86859130859375</c:v>
                </c:pt>
                <c:pt idx="5">
                  <c:v>0.890380859375</c:v>
                </c:pt>
                <c:pt idx="6">
                  <c:v>0.9195709228515625</c:v>
                </c:pt>
                <c:pt idx="7">
                  <c:v>0.94789886474609375</c:v>
                </c:pt>
                <c:pt idx="8">
                  <c:v>0.96950531005859375</c:v>
                </c:pt>
                <c:pt idx="9">
                  <c:v>0.6591796875</c:v>
                </c:pt>
                <c:pt idx="10">
                  <c:v>0.74072265625</c:v>
                </c:pt>
                <c:pt idx="11">
                  <c:v>0.7919921875</c:v>
                </c:pt>
                <c:pt idx="12">
                  <c:v>0.8297119140625</c:v>
                </c:pt>
                <c:pt idx="13">
                  <c:v>0.86456298828125</c:v>
                </c:pt>
                <c:pt idx="14">
                  <c:v>0.900543212890625</c:v>
                </c:pt>
                <c:pt idx="15">
                  <c:v>0.9348907470703125</c:v>
                </c:pt>
                <c:pt idx="16">
                  <c:v>0.95964813232421875</c:v>
                </c:pt>
                <c:pt idx="17">
                  <c:v>0.97623443603515625</c:v>
                </c:pt>
                <c:pt idx="18">
                  <c:v>0.5</c:v>
                </c:pt>
                <c:pt idx="19">
                  <c:v>0.69287109375</c:v>
                </c:pt>
                <c:pt idx="20">
                  <c:v>0.715087890625</c:v>
                </c:pt>
                <c:pt idx="21">
                  <c:v>0.78564453125</c:v>
                </c:pt>
                <c:pt idx="22">
                  <c:v>0.82855224609375</c:v>
                </c:pt>
                <c:pt idx="23">
                  <c:v>0.863800048828125</c:v>
                </c:pt>
                <c:pt idx="24">
                  <c:v>0.8971099853515625</c:v>
                </c:pt>
                <c:pt idx="25">
                  <c:v>0.93128204345703125</c:v>
                </c:pt>
                <c:pt idx="26">
                  <c:v>0.95870590209960938</c:v>
                </c:pt>
                <c:pt idx="27">
                  <c:v>0.5029296875</c:v>
                </c:pt>
                <c:pt idx="28">
                  <c:v>0.69384765625</c:v>
                </c:pt>
                <c:pt idx="29">
                  <c:v>0.7880859375</c:v>
                </c:pt>
                <c:pt idx="30">
                  <c:v>0.83837890625</c:v>
                </c:pt>
                <c:pt idx="31">
                  <c:v>0.876708984375</c:v>
                </c:pt>
                <c:pt idx="32">
                  <c:v>0.917755126953125</c:v>
                </c:pt>
                <c:pt idx="33">
                  <c:v>0.949554443359375</c:v>
                </c:pt>
                <c:pt idx="34">
                  <c:v>0.97072601318359375</c:v>
                </c:pt>
                <c:pt idx="35">
                  <c:v>0.98372650146484375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BD-403E-9B0C-3C067F3D2F6B}"/>
            </c:ext>
          </c:extLst>
        </c:ser>
        <c:ser>
          <c:idx val="1"/>
          <c:order val="1"/>
          <c:tx>
            <c:strRef>
              <c:f>l0_regularization_0.98!$S$1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l0_regularization_0.98!$S$2:$S$37</c:f>
              <c:numCache>
                <c:formatCode>General</c:formatCode>
                <c:ptCount val="36"/>
                <c:pt idx="0">
                  <c:v>0.35546875</c:v>
                </c:pt>
                <c:pt idx="1">
                  <c:v>0.640625</c:v>
                </c:pt>
                <c:pt idx="2">
                  <c:v>0.802490234375</c:v>
                </c:pt>
                <c:pt idx="3">
                  <c:v>0.8328857421875</c:v>
                </c:pt>
                <c:pt idx="4">
                  <c:v>0.85595703125</c:v>
                </c:pt>
                <c:pt idx="5">
                  <c:v>0.88092041015625</c:v>
                </c:pt>
                <c:pt idx="6">
                  <c:v>0.9145050048828125</c:v>
                </c:pt>
                <c:pt idx="7">
                  <c:v>0.9463043212890625</c:v>
                </c:pt>
                <c:pt idx="8">
                  <c:v>0.96950531005859375</c:v>
                </c:pt>
                <c:pt idx="9">
                  <c:v>0.595703125</c:v>
                </c:pt>
                <c:pt idx="10">
                  <c:v>0.67041015625</c:v>
                </c:pt>
                <c:pt idx="11">
                  <c:v>0.7333984375</c:v>
                </c:pt>
                <c:pt idx="12">
                  <c:v>0.785888671875</c:v>
                </c:pt>
                <c:pt idx="13">
                  <c:v>0.8326416015625</c:v>
                </c:pt>
                <c:pt idx="14">
                  <c:v>0.87860107421875</c:v>
                </c:pt>
                <c:pt idx="15">
                  <c:v>0.9229888916015625</c:v>
                </c:pt>
                <c:pt idx="16">
                  <c:v>0.95560455322265625</c:v>
                </c:pt>
                <c:pt idx="17">
                  <c:v>0.97623443603515625</c:v>
                </c:pt>
                <c:pt idx="18">
                  <c:v>0.2880859375</c:v>
                </c:pt>
                <c:pt idx="19">
                  <c:v>0.58642578125</c:v>
                </c:pt>
                <c:pt idx="20">
                  <c:v>0.728759765625</c:v>
                </c:pt>
                <c:pt idx="21">
                  <c:v>0.7899169921875</c:v>
                </c:pt>
                <c:pt idx="22">
                  <c:v>0.8292236328125</c:v>
                </c:pt>
                <c:pt idx="23">
                  <c:v>0.858154296875</c:v>
                </c:pt>
                <c:pt idx="24">
                  <c:v>0.892364501953125</c:v>
                </c:pt>
                <c:pt idx="25">
                  <c:v>0.9290618896484375</c:v>
                </c:pt>
                <c:pt idx="26">
                  <c:v>0.95870590209960938</c:v>
                </c:pt>
                <c:pt idx="27">
                  <c:v>0.322265625</c:v>
                </c:pt>
                <c:pt idx="28">
                  <c:v>0.59765625</c:v>
                </c:pt>
                <c:pt idx="29">
                  <c:v>0.772705078125</c:v>
                </c:pt>
                <c:pt idx="30">
                  <c:v>0.822998046875</c:v>
                </c:pt>
                <c:pt idx="31">
                  <c:v>0.86651611328125</c:v>
                </c:pt>
                <c:pt idx="32">
                  <c:v>0.90911865234375</c:v>
                </c:pt>
                <c:pt idx="33">
                  <c:v>0.9449920654296875</c:v>
                </c:pt>
                <c:pt idx="34">
                  <c:v>0.96927642822265625</c:v>
                </c:pt>
                <c:pt idx="35">
                  <c:v>0.98372650146484375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BD-403E-9B0C-3C067F3D2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63840240"/>
        <c:axId val="763842736"/>
        <c:axId val="0"/>
      </c:bar3DChart>
      <c:catAx>
        <c:axId val="763840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3842736"/>
        <c:crosses val="autoZero"/>
        <c:auto val="1"/>
        <c:lblAlgn val="ctr"/>
        <c:lblOffset val="100"/>
        <c:noMultiLvlLbl val="0"/>
      </c:catAx>
      <c:valAx>
        <c:axId val="76384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384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baseline="0" dirty="0" smtClean="0">
                <a:effectLst/>
              </a:rPr>
              <a:t>换行后可压缩比例</a:t>
            </a:r>
            <a:r>
              <a:rPr lang="en-US" altLang="zh-CN" sz="1400" b="0" i="0" baseline="0" dirty="0" smtClean="0">
                <a:effectLst/>
              </a:rPr>
              <a:t>80%</a:t>
            </a:r>
            <a:r>
              <a:rPr lang="zh-CN" altLang="zh-CN" sz="1400" b="0" i="0" baseline="0" dirty="0" smtClean="0">
                <a:effectLst/>
              </a:rPr>
              <a:t>稀疏度</a:t>
            </a:r>
            <a:endParaRPr lang="zh-CN" altLang="zh-CN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l0_regularization_0.8!$R$1</c:f>
              <c:strCache>
                <c:ptCount val="1"/>
                <c:pt idx="0">
                  <c:v>Reorg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l0_regularization_0.8!$R$2:$R$37</c:f>
              <c:numCache>
                <c:formatCode>General</c:formatCode>
                <c:ptCount val="36"/>
                <c:pt idx="0">
                  <c:v>0</c:v>
                </c:pt>
                <c:pt idx="1">
                  <c:v>1.953125E-3</c:v>
                </c:pt>
                <c:pt idx="2">
                  <c:v>1.5380859375E-2</c:v>
                </c:pt>
                <c:pt idx="3">
                  <c:v>0.1402587890625</c:v>
                </c:pt>
                <c:pt idx="4">
                  <c:v>0.3017578125</c:v>
                </c:pt>
                <c:pt idx="5">
                  <c:v>0.46868896484375</c:v>
                </c:pt>
                <c:pt idx="6">
                  <c:v>0.601806640625</c:v>
                </c:pt>
                <c:pt idx="7">
                  <c:v>0.72281646728515625</c:v>
                </c:pt>
                <c:pt idx="8">
                  <c:v>0.82477188110351563</c:v>
                </c:pt>
                <c:pt idx="9">
                  <c:v>2.9296875E-3</c:v>
                </c:pt>
                <c:pt idx="10">
                  <c:v>1.806640625E-2</c:v>
                </c:pt>
                <c:pt idx="11">
                  <c:v>4.8583984375E-2</c:v>
                </c:pt>
                <c:pt idx="12">
                  <c:v>0.1107177734375</c:v>
                </c:pt>
                <c:pt idx="13">
                  <c:v>0.21923828125</c:v>
                </c:pt>
                <c:pt idx="14">
                  <c:v>0.37359619140625</c:v>
                </c:pt>
                <c:pt idx="15">
                  <c:v>0.54388427734375</c:v>
                </c:pt>
                <c:pt idx="16">
                  <c:v>0.70302581787109375</c:v>
                </c:pt>
                <c:pt idx="17">
                  <c:v>0.823394775390625</c:v>
                </c:pt>
                <c:pt idx="18">
                  <c:v>0</c:v>
                </c:pt>
                <c:pt idx="19">
                  <c:v>4.8828125E-4</c:v>
                </c:pt>
                <c:pt idx="20">
                  <c:v>2.9296875E-3</c:v>
                </c:pt>
                <c:pt idx="21">
                  <c:v>8.53271484375E-2</c:v>
                </c:pt>
                <c:pt idx="22">
                  <c:v>0.2255859375</c:v>
                </c:pt>
                <c:pt idx="23">
                  <c:v>0.399810791015625</c:v>
                </c:pt>
                <c:pt idx="24">
                  <c:v>0.5478973388671875</c:v>
                </c:pt>
                <c:pt idx="25">
                  <c:v>0.68422698974609375</c:v>
                </c:pt>
                <c:pt idx="26">
                  <c:v>0.79813003540039063</c:v>
                </c:pt>
                <c:pt idx="27">
                  <c:v>9.765625E-4</c:v>
                </c:pt>
                <c:pt idx="28">
                  <c:v>4.8828125E-3</c:v>
                </c:pt>
                <c:pt idx="29">
                  <c:v>1.8798828125E-2</c:v>
                </c:pt>
                <c:pt idx="30">
                  <c:v>0.1103515625</c:v>
                </c:pt>
                <c:pt idx="31">
                  <c:v>0.26409912109375</c:v>
                </c:pt>
                <c:pt idx="32">
                  <c:v>0.441986083984375</c:v>
                </c:pt>
                <c:pt idx="33">
                  <c:v>0.6080780029296875</c:v>
                </c:pt>
                <c:pt idx="34">
                  <c:v>0.75052642822265625</c:v>
                </c:pt>
                <c:pt idx="35">
                  <c:v>0.85363006591796875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42-4B1A-854E-1B106A48236C}"/>
            </c:ext>
          </c:extLst>
        </c:ser>
        <c:ser>
          <c:idx val="1"/>
          <c:order val="1"/>
          <c:tx>
            <c:strRef>
              <c:f>l0_regularization_0.8!$S$1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l0_regularization_0.8!$S$2:$S$37</c:f>
              <c:numCache>
                <c:formatCode>General</c:formatCode>
                <c:ptCount val="36"/>
                <c:pt idx="0">
                  <c:v>0</c:v>
                </c:pt>
                <c:pt idx="1">
                  <c:v>4.8828125E-4</c:v>
                </c:pt>
                <c:pt idx="2">
                  <c:v>2.44140625E-2</c:v>
                </c:pt>
                <c:pt idx="3">
                  <c:v>0.112548828125</c:v>
                </c:pt>
                <c:pt idx="4">
                  <c:v>0.26873779296875</c:v>
                </c:pt>
                <c:pt idx="5">
                  <c:v>0.437530517578125</c:v>
                </c:pt>
                <c:pt idx="6">
                  <c:v>0.5866546630859375</c:v>
                </c:pt>
                <c:pt idx="7">
                  <c:v>0.716461181640625</c:v>
                </c:pt>
                <c:pt idx="8">
                  <c:v>0.82477188110351563</c:v>
                </c:pt>
                <c:pt idx="9">
                  <c:v>9.765625E-4</c:v>
                </c:pt>
                <c:pt idx="10">
                  <c:v>1.46484375E-3</c:v>
                </c:pt>
                <c:pt idx="11">
                  <c:v>1.025390625E-2</c:v>
                </c:pt>
                <c:pt idx="12">
                  <c:v>4.9560546875E-2</c:v>
                </c:pt>
                <c:pt idx="13">
                  <c:v>0.162353515625</c:v>
                </c:pt>
                <c:pt idx="14">
                  <c:v>0.329345703125</c:v>
                </c:pt>
                <c:pt idx="15">
                  <c:v>0.5206451416015625</c:v>
                </c:pt>
                <c:pt idx="16">
                  <c:v>0.6942291259765625</c:v>
                </c:pt>
                <c:pt idx="17">
                  <c:v>0.823394775390625</c:v>
                </c:pt>
                <c:pt idx="18">
                  <c:v>0</c:v>
                </c:pt>
                <c:pt idx="19">
                  <c:v>0</c:v>
                </c:pt>
                <c:pt idx="20">
                  <c:v>1.025390625E-2</c:v>
                </c:pt>
                <c:pt idx="21">
                  <c:v>6.01806640625E-2</c:v>
                </c:pt>
                <c:pt idx="22">
                  <c:v>0.1885986328125</c:v>
                </c:pt>
                <c:pt idx="23">
                  <c:v>0.36602783203125</c:v>
                </c:pt>
                <c:pt idx="24">
                  <c:v>0.5310821533203125</c:v>
                </c:pt>
                <c:pt idx="25">
                  <c:v>0.67581939697265625</c:v>
                </c:pt>
                <c:pt idx="26">
                  <c:v>0.79813003540039063</c:v>
                </c:pt>
                <c:pt idx="27">
                  <c:v>0</c:v>
                </c:pt>
                <c:pt idx="28">
                  <c:v>0</c:v>
                </c:pt>
                <c:pt idx="29">
                  <c:v>1.806640625E-2</c:v>
                </c:pt>
                <c:pt idx="30">
                  <c:v>8.65478515625E-2</c:v>
                </c:pt>
                <c:pt idx="31">
                  <c:v>0.2315673828125</c:v>
                </c:pt>
                <c:pt idx="32">
                  <c:v>0.4102783203125</c:v>
                </c:pt>
                <c:pt idx="33">
                  <c:v>0.589080810546875</c:v>
                </c:pt>
                <c:pt idx="34">
                  <c:v>0.74320220947265625</c:v>
                </c:pt>
                <c:pt idx="35">
                  <c:v>0.85363006591796875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42-4B1A-854E-1B106A482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8367200"/>
        <c:axId val="758370112"/>
      </c:barChart>
      <c:catAx>
        <c:axId val="7583672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8370112"/>
        <c:crosses val="autoZero"/>
        <c:auto val="1"/>
        <c:lblAlgn val="ctr"/>
        <c:lblOffset val="100"/>
        <c:noMultiLvlLbl val="0"/>
      </c:catAx>
      <c:valAx>
        <c:axId val="75837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836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baseline="0" dirty="0" smtClean="0">
                <a:effectLst/>
              </a:rPr>
              <a:t>换行后可压缩比例</a:t>
            </a:r>
            <a:r>
              <a:rPr lang="en-US" altLang="zh-CN" sz="1400" b="0" i="0" baseline="0" dirty="0" smtClean="0">
                <a:effectLst/>
              </a:rPr>
              <a:t>50%</a:t>
            </a:r>
            <a:r>
              <a:rPr lang="zh-CN" altLang="zh-CN" sz="1400" b="0" i="0" baseline="0" dirty="0" smtClean="0">
                <a:effectLst/>
              </a:rPr>
              <a:t>稀疏度</a:t>
            </a:r>
            <a:endParaRPr lang="zh-CN" altLang="zh-CN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l0_regularization_0.5!$R$2:$R$37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1.0986328125E-3</c:v>
                </c:pt>
                <c:pt idx="4">
                  <c:v>5.06591796875E-3</c:v>
                </c:pt>
                <c:pt idx="5">
                  <c:v>2.4444580078125E-2</c:v>
                </c:pt>
                <c:pt idx="6">
                  <c:v>0.1079559326171875</c:v>
                </c:pt>
                <c:pt idx="7">
                  <c:v>0.28624725341796875</c:v>
                </c:pt>
                <c:pt idx="8">
                  <c:v>0.50881576538085938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1.5869140625E-3</c:v>
                </c:pt>
                <c:pt idx="13">
                  <c:v>4.5166015625E-3</c:v>
                </c:pt>
                <c:pt idx="14">
                  <c:v>1.8524169921875E-2</c:v>
                </c:pt>
                <c:pt idx="15">
                  <c:v>8.54644775390625E-2</c:v>
                </c:pt>
                <c:pt idx="16">
                  <c:v>0.2602691650390625</c:v>
                </c:pt>
                <c:pt idx="17">
                  <c:v>0.49311447143554688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9.765625E-4</c:v>
                </c:pt>
                <c:pt idx="22">
                  <c:v>2.9296875E-3</c:v>
                </c:pt>
                <c:pt idx="23">
                  <c:v>1.312255859375E-2</c:v>
                </c:pt>
                <c:pt idx="24">
                  <c:v>7.07244873046875E-2</c:v>
                </c:pt>
                <c:pt idx="25">
                  <c:v>0.2310028076171875</c:v>
                </c:pt>
                <c:pt idx="26">
                  <c:v>0.45698165893554688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1.0986328125E-3</c:v>
                </c:pt>
                <c:pt idx="31">
                  <c:v>4.82177734375E-3</c:v>
                </c:pt>
                <c:pt idx="32">
                  <c:v>2.2064208984375E-2</c:v>
                </c:pt>
                <c:pt idx="33">
                  <c:v>0.1075897216796875</c:v>
                </c:pt>
                <c:pt idx="34">
                  <c:v>0.30158233642578125</c:v>
                </c:pt>
                <c:pt idx="35">
                  <c:v>0.53269577026367188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3D-4FDC-BAD9-497060F06897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l0_regularization_0.5!$S$2:$S$37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7.32421875E-4</c:v>
                </c:pt>
                <c:pt idx="5">
                  <c:v>1.629638671875E-2</c:v>
                </c:pt>
                <c:pt idx="6">
                  <c:v>9.7015380859375E-2</c:v>
                </c:pt>
                <c:pt idx="7">
                  <c:v>0.27988433837890625</c:v>
                </c:pt>
                <c:pt idx="8">
                  <c:v>0.50881576538085938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6.103515625E-5</c:v>
                </c:pt>
                <c:pt idx="14">
                  <c:v>5.67626953125E-3</c:v>
                </c:pt>
                <c:pt idx="15">
                  <c:v>6.7474365234375E-2</c:v>
                </c:pt>
                <c:pt idx="16">
                  <c:v>0.248321533203125</c:v>
                </c:pt>
                <c:pt idx="17">
                  <c:v>0.49311447143554688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5.157470703125E-3</c:v>
                </c:pt>
                <c:pt idx="24">
                  <c:v>6.04248046875E-2</c:v>
                </c:pt>
                <c:pt idx="25">
                  <c:v>0.22438812255859375</c:v>
                </c:pt>
                <c:pt idx="26">
                  <c:v>0.45698165893554688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4.8828125E-4</c:v>
                </c:pt>
                <c:pt idx="32">
                  <c:v>1.3336181640625E-2</c:v>
                </c:pt>
                <c:pt idx="33">
                  <c:v>9.68017578125E-2</c:v>
                </c:pt>
                <c:pt idx="34">
                  <c:v>0.2935791015625</c:v>
                </c:pt>
                <c:pt idx="35">
                  <c:v>0.53269577026367188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3D-4FDC-BAD9-497060F068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3844400"/>
        <c:axId val="763838576"/>
      </c:barChart>
      <c:catAx>
        <c:axId val="763844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3838576"/>
        <c:crosses val="autoZero"/>
        <c:auto val="1"/>
        <c:lblAlgn val="ctr"/>
        <c:lblOffset val="100"/>
        <c:noMultiLvlLbl val="0"/>
      </c:catAx>
      <c:valAx>
        <c:axId val="76383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384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baseline="0" dirty="0" smtClean="0">
                <a:effectLst/>
              </a:rPr>
              <a:t>换行后可压缩比例</a:t>
            </a:r>
            <a:r>
              <a:rPr lang="en-US" altLang="zh-CN" sz="1400" b="0" i="0" baseline="0" dirty="0" smtClean="0">
                <a:effectLst/>
              </a:rPr>
              <a:t>60%</a:t>
            </a:r>
            <a:r>
              <a:rPr lang="zh-CN" altLang="zh-CN" sz="1400" b="0" i="0" baseline="0" dirty="0" smtClean="0">
                <a:effectLst/>
              </a:rPr>
              <a:t>稀疏度</a:t>
            </a:r>
            <a:endParaRPr lang="zh-CN" altLang="zh-CN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l0_regularization_0.6!$R$1</c:f>
              <c:strCache>
                <c:ptCount val="1"/>
                <c:pt idx="0">
                  <c:v>Reorg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l0_regularization_0.6!$R$2:$R$37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6.7138671875E-3</c:v>
                </c:pt>
                <c:pt idx="4">
                  <c:v>3.21044921875E-2</c:v>
                </c:pt>
                <c:pt idx="5">
                  <c:v>0.123291015625</c:v>
                </c:pt>
                <c:pt idx="6">
                  <c:v>0.2989959716796875</c:v>
                </c:pt>
                <c:pt idx="7">
                  <c:v>0.5058135986328125</c:v>
                </c:pt>
                <c:pt idx="8">
                  <c:v>0.6857147216796875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3.5400390625E-3</c:v>
                </c:pt>
                <c:pt idx="13">
                  <c:v>1.50146484375E-2</c:v>
                </c:pt>
                <c:pt idx="14">
                  <c:v>6.6986083984375E-2</c:v>
                </c:pt>
                <c:pt idx="15">
                  <c:v>0.2108917236328125</c:v>
                </c:pt>
                <c:pt idx="16">
                  <c:v>0.427337646484375</c:v>
                </c:pt>
                <c:pt idx="17">
                  <c:v>0.637451171875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3.5400390625E-3</c:v>
                </c:pt>
                <c:pt idx="22">
                  <c:v>1.629638671875E-2</c:v>
                </c:pt>
                <c:pt idx="23">
                  <c:v>7.470703125E-2</c:v>
                </c:pt>
                <c:pt idx="24">
                  <c:v>0.2256011962890625</c:v>
                </c:pt>
                <c:pt idx="25">
                  <c:v>0.43737030029296875</c:v>
                </c:pt>
                <c:pt idx="26">
                  <c:v>0.63742446899414063</c:v>
                </c:pt>
                <c:pt idx="27">
                  <c:v>0</c:v>
                </c:pt>
                <c:pt idx="28">
                  <c:v>0</c:v>
                </c:pt>
                <c:pt idx="29">
                  <c:v>2.44140625E-4</c:v>
                </c:pt>
                <c:pt idx="30">
                  <c:v>5.2490234375E-3</c:v>
                </c:pt>
                <c:pt idx="31">
                  <c:v>2.33154296875E-2</c:v>
                </c:pt>
                <c:pt idx="32">
                  <c:v>9.8724365234375E-2</c:v>
                </c:pt>
                <c:pt idx="33">
                  <c:v>0.275634765625</c:v>
                </c:pt>
                <c:pt idx="34">
                  <c:v>0.49471282958984375</c:v>
                </c:pt>
                <c:pt idx="35">
                  <c:v>0.6873016357421875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2-4683-A915-4AB50572B1AA}"/>
            </c:ext>
          </c:extLst>
        </c:ser>
        <c:ser>
          <c:idx val="1"/>
          <c:order val="1"/>
          <c:tx>
            <c:strRef>
              <c:f>l0_regularization_0.6!$S$1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l0_regularization_0.6!$S$2:$S$37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1.220703125E-4</c:v>
                </c:pt>
                <c:pt idx="4">
                  <c:v>1.4892578125E-2</c:v>
                </c:pt>
                <c:pt idx="5">
                  <c:v>9.820556640625E-2</c:v>
                </c:pt>
                <c:pt idx="6">
                  <c:v>0.2760772705078125</c:v>
                </c:pt>
                <c:pt idx="7">
                  <c:v>0.49382781982421875</c:v>
                </c:pt>
                <c:pt idx="8">
                  <c:v>0.6857147216796875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3.35693359375E-3</c:v>
                </c:pt>
                <c:pt idx="14">
                  <c:v>4.13818359375E-2</c:v>
                </c:pt>
                <c:pt idx="15">
                  <c:v>0.1859130859375</c:v>
                </c:pt>
                <c:pt idx="16">
                  <c:v>0.416412353515625</c:v>
                </c:pt>
                <c:pt idx="17">
                  <c:v>0.637451171875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3.662109375E-4</c:v>
                </c:pt>
                <c:pt idx="22">
                  <c:v>5.7373046875E-3</c:v>
                </c:pt>
                <c:pt idx="23">
                  <c:v>5.4534912109375E-2</c:v>
                </c:pt>
                <c:pt idx="24">
                  <c:v>0.205474853515625</c:v>
                </c:pt>
                <c:pt idx="25">
                  <c:v>0.42697906494140625</c:v>
                </c:pt>
                <c:pt idx="26">
                  <c:v>0.63742446899414063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6.103515625E-4</c:v>
                </c:pt>
                <c:pt idx="31">
                  <c:v>9.521484375E-3</c:v>
                </c:pt>
                <c:pt idx="32">
                  <c:v>7.8887939453125E-2</c:v>
                </c:pt>
                <c:pt idx="33">
                  <c:v>0.253204345703125</c:v>
                </c:pt>
                <c:pt idx="34">
                  <c:v>0.48445892333984375</c:v>
                </c:pt>
                <c:pt idx="35">
                  <c:v>0.6873016357421875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32-4683-A915-4AB50572B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8368448"/>
        <c:axId val="758378016"/>
      </c:barChart>
      <c:catAx>
        <c:axId val="758368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8378016"/>
        <c:crosses val="autoZero"/>
        <c:auto val="1"/>
        <c:lblAlgn val="ctr"/>
        <c:lblOffset val="100"/>
        <c:noMultiLvlLbl val="0"/>
      </c:catAx>
      <c:valAx>
        <c:axId val="75837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836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73FD6-3482-4B73-8806-A77EECE297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AF1C2-EB7E-46CD-8DF4-EEE3BAC46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2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28EBE-DF27-48FC-ACD7-0F2B1C0284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4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0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E66E-0A8B-4F53-A813-19218B6425F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496-96E6-4F85-838B-7012A43D0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1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E66E-0A8B-4F53-A813-19218B6425F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496-96E6-4F85-838B-7012A43D0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2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E66E-0A8B-4F53-A813-19218B6425F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496-96E6-4F85-838B-7012A43D0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7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E66E-0A8B-4F53-A813-19218B6425F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496-96E6-4F85-838B-7012A43D0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E66E-0A8B-4F53-A813-19218B6425F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496-96E6-4F85-838B-7012A43D0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8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E66E-0A8B-4F53-A813-19218B6425F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496-96E6-4F85-838B-7012A43D0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E66E-0A8B-4F53-A813-19218B6425F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496-96E6-4F85-838B-7012A43D0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8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E66E-0A8B-4F53-A813-19218B6425F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496-96E6-4F85-838B-7012A43D0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7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E66E-0A8B-4F53-A813-19218B6425F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496-96E6-4F85-838B-7012A43D0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4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E66E-0A8B-4F53-A813-19218B6425F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496-96E6-4F85-838B-7012A43D0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0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E66E-0A8B-4F53-A813-19218B6425F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496-96E6-4F85-838B-7012A43D0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5E66E-0A8B-4F53-A813-19218B6425F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5496-96E6-4F85-838B-7012A43D0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8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1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602" y="3494549"/>
            <a:ext cx="2957212" cy="32135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689" y="21763"/>
            <a:ext cx="3292125" cy="33378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CIM</a:t>
            </a:r>
            <a:r>
              <a:rPr lang="zh-CN" altLang="en-US" dirty="0" smtClean="0"/>
              <a:t>非结构化稀疏不合适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CSR</a:t>
            </a:r>
            <a:r>
              <a:rPr lang="zh-CN" altLang="en-US" dirty="0" smtClean="0"/>
              <a:t>压缩：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固定权重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，每行权重对应不同的矩阵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固定矩阵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，大量的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数据参与零计算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 smtClean="0"/>
              <a:t>CIM</a:t>
            </a:r>
            <a:r>
              <a:rPr lang="zh-CN" altLang="en-US" dirty="0"/>
              <a:t>的复用维</a:t>
            </a:r>
            <a:r>
              <a:rPr lang="zh-CN" altLang="en-US" dirty="0" smtClean="0"/>
              <a:t>度，加法树利用率降低，面积开销大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做结构剪枝，向量稀疏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目前进度：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GPGPU-Sim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CIM</a:t>
            </a:r>
            <a:r>
              <a:rPr lang="zh-CN" altLang="en-US" sz="2400" dirty="0" smtClean="0"/>
              <a:t>添加指令，利用</a:t>
            </a:r>
            <a:r>
              <a:rPr lang="en-US" altLang="zh-CN" sz="2400" dirty="0" err="1" smtClean="0"/>
              <a:t>cuda</a:t>
            </a:r>
            <a:r>
              <a:rPr lang="zh-CN" altLang="en-US" sz="2400" dirty="0" smtClean="0"/>
              <a:t>编译器编译成</a:t>
            </a:r>
            <a:r>
              <a:rPr lang="en-US" altLang="zh-CN" sz="2400" dirty="0" smtClean="0"/>
              <a:t>PTX</a:t>
            </a:r>
            <a:r>
              <a:rPr lang="zh-CN" altLang="en-US" sz="2400" dirty="0" smtClean="0"/>
              <a:t>指令</a:t>
            </a:r>
            <a:endParaRPr lang="en-US" altLang="zh-CN" sz="24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性能模拟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功能模拟</a:t>
            </a:r>
            <a:endParaRPr lang="en-US" altLang="zh-CN" sz="24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硬件的改动还需要添加字线位线级别的细节模拟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3085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利用字线位线级操作</a:t>
            </a:r>
            <a:r>
              <a:rPr lang="zh-CN" altLang="en-US" dirty="0" smtClean="0"/>
              <a:t>编译</a:t>
            </a:r>
            <a:r>
              <a:rPr lang="zh-CN" altLang="en-US" dirty="0" smtClean="0"/>
              <a:t>稀疏处理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4894" y="3834687"/>
            <a:ext cx="4893226" cy="2230211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64723" y="3578238"/>
            <a:ext cx="5274310" cy="248666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适用于</a:t>
            </a:r>
            <a:r>
              <a:rPr lang="en-US" altLang="zh-CN" sz="2800" dirty="0" smtClean="0"/>
              <a:t>CIM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GPU</a:t>
            </a:r>
            <a:r>
              <a:rPr lang="zh-CN" altLang="en-US" sz="2800" dirty="0" smtClean="0"/>
              <a:t>指令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编译放弃掉部分数据复用，增强操作的灵活性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与</a:t>
            </a:r>
            <a:r>
              <a:rPr lang="en-US" altLang="zh-CN" sz="2800" dirty="0" smtClean="0"/>
              <a:t>Triton</a:t>
            </a:r>
            <a:r>
              <a:rPr lang="zh-CN" altLang="en-US" sz="2800" dirty="0" smtClean="0"/>
              <a:t>类似，指令层次上可探索的空间广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388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向量压缩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734618"/>
              </p:ext>
            </p:extLst>
          </p:nvPr>
        </p:nvGraphicFramePr>
        <p:xfrm>
          <a:off x="233422" y="1918503"/>
          <a:ext cx="5195105" cy="2456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00115"/>
              </p:ext>
            </p:extLst>
          </p:nvPr>
        </p:nvGraphicFramePr>
        <p:xfrm>
          <a:off x="411480" y="4375230"/>
          <a:ext cx="4808220" cy="235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853025"/>
              </p:ext>
            </p:extLst>
          </p:nvPr>
        </p:nvGraphicFramePr>
        <p:xfrm>
          <a:off x="5553050" y="4454014"/>
          <a:ext cx="4544679" cy="227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653986"/>
              </p:ext>
            </p:extLst>
          </p:nvPr>
        </p:nvGraphicFramePr>
        <p:xfrm>
          <a:off x="5525728" y="1918502"/>
          <a:ext cx="4699819" cy="2456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96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稀疏</a:t>
            </a:r>
            <a:r>
              <a:rPr lang="en-US" altLang="zh-CN" dirty="0" err="1" smtClean="0"/>
              <a:t>TensorCore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0612"/>
          <a:stretch/>
        </p:blipFill>
        <p:spPr>
          <a:xfrm>
            <a:off x="838200" y="2799787"/>
            <a:ext cx="5601185" cy="36103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59" y="2416998"/>
            <a:ext cx="5057670" cy="18106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019" y="4476409"/>
            <a:ext cx="4038950" cy="2065199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已经有人做了细粒度外积、向量稀疏内积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还</a:t>
            </a:r>
            <a:r>
              <a:rPr lang="zh-CN" altLang="en-US" sz="2800" dirty="0" smtClean="0"/>
              <a:t>没有细粒度的内积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280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E14D517-2AC1-13F0-7597-400D6DD8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9525"/>
            <a:ext cx="7467600" cy="354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76DB2F-8050-C9B3-D78D-E1C4C7290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552825"/>
            <a:ext cx="7010400" cy="31728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85100" y="2581969"/>
            <a:ext cx="40464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SIMT Core</a:t>
            </a:r>
            <a:r>
              <a:rPr lang="zh-CN" altLang="en-US" sz="2400" dirty="0"/>
              <a:t>的</a:t>
            </a:r>
            <a:r>
              <a:rPr lang="en-US" altLang="zh-CN" sz="2400" dirty="0"/>
              <a:t>cycle</a:t>
            </a:r>
            <a:r>
              <a:rPr lang="zh-CN" altLang="en-US" sz="2400" dirty="0" smtClean="0"/>
              <a:t>函数：</a:t>
            </a:r>
            <a:endParaRPr lang="en-US" altLang="zh-CN" sz="2400" dirty="0" smtClean="0"/>
          </a:p>
          <a:p>
            <a:r>
              <a:rPr lang="zh-CN" altLang="en-US" sz="2400" dirty="0" smtClean="0"/>
              <a:t>对于</a:t>
            </a:r>
            <a:r>
              <a:rPr lang="en-US" altLang="zh-CN" sz="2400" dirty="0"/>
              <a:t>SM cluster</a:t>
            </a:r>
            <a:r>
              <a:rPr lang="zh-CN" altLang="en-US" sz="2400" dirty="0"/>
              <a:t>，会调用</a:t>
            </a:r>
            <a:r>
              <a:rPr lang="en-US" altLang="zh-CN" sz="2400" dirty="0" smtClean="0"/>
              <a:t>core-</a:t>
            </a:r>
            <a:r>
              <a:rPr lang="en-US" altLang="zh-CN" sz="2000" dirty="0" smtClean="0"/>
              <a:t>&gt;</a:t>
            </a:r>
            <a:r>
              <a:rPr lang="en-US" altLang="zh-CN" sz="2400" dirty="0" smtClean="0"/>
              <a:t>cycle</a:t>
            </a:r>
            <a:r>
              <a:rPr lang="zh-CN" altLang="en-US" sz="2400" dirty="0"/>
              <a:t>函数对</a:t>
            </a:r>
            <a:r>
              <a:rPr lang="zh-CN" altLang="en-US" sz="2400" dirty="0" smtClean="0"/>
              <a:t>每个</a:t>
            </a:r>
            <a:r>
              <a:rPr lang="en-US" altLang="zh-CN" sz="2400" dirty="0" smtClean="0"/>
              <a:t>SIMT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core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周期</a:t>
            </a:r>
            <a:r>
              <a:rPr lang="zh-CN" altLang="en-US" sz="2400" dirty="0" smtClean="0"/>
              <a:t>推进。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0056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AE4C28-6C1C-1051-DD97-4E99ADBE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121"/>
            <a:ext cx="9256295" cy="25828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B04AB-BD9A-E126-16C2-8F98B2AA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39" y="2946420"/>
            <a:ext cx="7273323" cy="38240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77E12E-AEB9-A180-15D3-FDB332E34FB1}"/>
              </a:ext>
            </a:extLst>
          </p:cNvPr>
          <p:cNvSpPr txBox="1"/>
          <p:nvPr/>
        </p:nvSpPr>
        <p:spPr>
          <a:xfrm>
            <a:off x="7716253" y="2834776"/>
            <a:ext cx="44757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/>
              <a:t>每个内核</a:t>
            </a:r>
            <a:r>
              <a:rPr lang="zh-CN" altLang="zh-CN" sz="2400" dirty="0" smtClean="0"/>
              <a:t>周期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shader_core_ctx</a:t>
            </a:r>
            <a:r>
              <a:rPr lang="en-US" altLang="zh-CN" sz="2400" dirty="0"/>
              <a:t>::cycle()</a:t>
            </a:r>
            <a:r>
              <a:rPr lang="zh-CN" altLang="zh-CN" sz="2400" dirty="0"/>
              <a:t>都被调用，以模拟</a:t>
            </a:r>
            <a:r>
              <a:rPr lang="en-US" altLang="zh-CN" sz="2400" dirty="0"/>
              <a:t>SIMT Core</a:t>
            </a:r>
            <a:r>
              <a:rPr lang="zh-CN" altLang="zh-CN" sz="2400" dirty="0"/>
              <a:t>的一个周期。这个函数调用一组成员函数，按相反的顺序模拟内核的流水线阶段，以模拟流水线效应。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97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4</a:t>
            </a:fld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1006" y="1009274"/>
            <a:ext cx="11312823" cy="5066444"/>
            <a:chOff x="1380857" y="2739945"/>
            <a:chExt cx="14798308" cy="7113674"/>
          </a:xfrm>
        </p:grpSpPr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8A6E987C-861B-4EF7-8D9C-3C823AD892FC}"/>
                </a:ext>
              </a:extLst>
            </p:cNvPr>
            <p:cNvSpPr/>
            <p:nvPr/>
          </p:nvSpPr>
          <p:spPr>
            <a:xfrm>
              <a:off x="9405902" y="5662714"/>
              <a:ext cx="771608" cy="1079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Rectangle 7">
              <a:extLst>
                <a:ext uri="{FF2B5EF4-FFF2-40B4-BE49-F238E27FC236}">
                  <a16:creationId xmlns:a16="http://schemas.microsoft.com/office/drawing/2014/main" id="{EF8E6FEE-002F-49E7-82A1-CF0D7E7E21FE}"/>
                </a:ext>
              </a:extLst>
            </p:cNvPr>
            <p:cNvSpPr/>
            <p:nvPr/>
          </p:nvSpPr>
          <p:spPr>
            <a:xfrm>
              <a:off x="2739806" y="4355600"/>
              <a:ext cx="2584770" cy="1066939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(“FADD”, FPU)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(“IADD”, INT)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</a:p>
          </p:txBody>
        </p:sp>
        <p:sp>
          <p:nvSpPr>
            <p:cNvPr id="51" name="TextBox 8">
              <a:extLst>
                <a:ext uri="{FF2B5EF4-FFF2-40B4-BE49-F238E27FC236}">
                  <a16:creationId xmlns:a16="http://schemas.microsoft.com/office/drawing/2014/main" id="{33FCEF36-254E-4057-A00C-5CA26FA76938}"/>
                </a:ext>
              </a:extLst>
            </p:cNvPr>
            <p:cNvSpPr txBox="1"/>
            <p:nvPr/>
          </p:nvSpPr>
          <p:spPr>
            <a:xfrm>
              <a:off x="2739806" y="3860382"/>
              <a:ext cx="2584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ISA Def file</a:t>
              </a:r>
            </a:p>
          </p:txBody>
        </p:sp>
        <p:sp>
          <p:nvSpPr>
            <p:cNvPr id="52" name="AutoShape 2" descr="HPE NVIDIA Tesla T4 16GB Computational Accelerator">
              <a:extLst>
                <a:ext uri="{FF2B5EF4-FFF2-40B4-BE49-F238E27FC236}">
                  <a16:creationId xmlns:a16="http://schemas.microsoft.com/office/drawing/2014/main" id="{39C75CC5-A856-4158-8E70-A87B304408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923986" y="617343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b="1"/>
            </a:p>
          </p:txBody>
        </p:sp>
        <p:sp>
          <p:nvSpPr>
            <p:cNvPr id="53" name="TextBox 11">
              <a:extLst>
                <a:ext uri="{FF2B5EF4-FFF2-40B4-BE49-F238E27FC236}">
                  <a16:creationId xmlns:a16="http://schemas.microsoft.com/office/drawing/2014/main" id="{EDDA69B1-7FC4-4C2A-830A-0C9335AEC911}"/>
                </a:ext>
              </a:extLst>
            </p:cNvPr>
            <p:cNvSpPr txBox="1"/>
            <p:nvPr/>
          </p:nvSpPr>
          <p:spPr>
            <a:xfrm>
              <a:off x="1716039" y="9421477"/>
              <a:ext cx="946116" cy="432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/>
                <a:t>新硬件</a:t>
              </a:r>
              <a:endParaRPr lang="en-US" sz="1400" b="1" dirty="0"/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42C5AC48-673F-425A-B60C-46944CD1FE44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3136175" y="7966371"/>
              <a:ext cx="837287" cy="13291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13">
              <a:extLst>
                <a:ext uri="{FF2B5EF4-FFF2-40B4-BE49-F238E27FC236}">
                  <a16:creationId xmlns:a16="http://schemas.microsoft.com/office/drawing/2014/main" id="{43416C58-175A-4B96-8B26-99A650D194FE}"/>
                </a:ext>
              </a:extLst>
            </p:cNvPr>
            <p:cNvSpPr/>
            <p:nvPr/>
          </p:nvSpPr>
          <p:spPr>
            <a:xfrm>
              <a:off x="3973462" y="7421474"/>
              <a:ext cx="1567749" cy="111637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Accel-Sim</a:t>
              </a:r>
            </a:p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参数调整器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C45E125B-447F-4433-BDE7-3A278A9A801C}"/>
                </a:ext>
              </a:extLst>
            </p:cNvPr>
            <p:cNvSpPr/>
            <p:nvPr/>
          </p:nvSpPr>
          <p:spPr>
            <a:xfrm>
              <a:off x="10324979" y="7498465"/>
              <a:ext cx="1086741" cy="935812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配置</a:t>
              </a:r>
              <a:endParaRPr lang="en-US" altLang="zh-CN" sz="1400" b="1" dirty="0" smtClean="0"/>
            </a:p>
            <a:p>
              <a:pPr algn="ctr"/>
              <a:r>
                <a:rPr lang="zh-CN" altLang="en-US" sz="1400" b="1" dirty="0" smtClean="0"/>
                <a:t>文件</a:t>
              </a:r>
              <a:endParaRPr lang="en-US" sz="1400" b="1" dirty="0"/>
            </a:p>
          </p:txBody>
        </p:sp>
        <p:cxnSp>
          <p:nvCxnSpPr>
            <p:cNvPr id="57" name="Straight Arrow Connector 16">
              <a:extLst>
                <a:ext uri="{FF2B5EF4-FFF2-40B4-BE49-F238E27FC236}">
                  <a16:creationId xmlns:a16="http://schemas.microsoft.com/office/drawing/2014/main" id="{0A393874-02DB-42F6-9B6C-404518041EA3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012794" y="3239225"/>
              <a:ext cx="4829034" cy="690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: Rounded Corners 17">
              <a:extLst>
                <a:ext uri="{FF2B5EF4-FFF2-40B4-BE49-F238E27FC236}">
                  <a16:creationId xmlns:a16="http://schemas.microsoft.com/office/drawing/2014/main" id="{9AC2F490-1440-4B63-B081-F9BC738692B8}"/>
                </a:ext>
              </a:extLst>
            </p:cNvPr>
            <p:cNvSpPr/>
            <p:nvPr/>
          </p:nvSpPr>
          <p:spPr>
            <a:xfrm>
              <a:off x="6841828" y="2739945"/>
              <a:ext cx="2386957" cy="101236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Accel</a:t>
              </a:r>
              <a:r>
                <a:rPr lang="en-US" sz="1400" b="1" dirty="0">
                  <a:solidFill>
                    <a:schemeClr val="tx1"/>
                  </a:solidFill>
                </a:rPr>
                <a:t>-Sim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Tracer</a:t>
              </a:r>
            </a:p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解析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二进制文件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18">
              <a:extLst>
                <a:ext uri="{FF2B5EF4-FFF2-40B4-BE49-F238E27FC236}">
                  <a16:creationId xmlns:a16="http://schemas.microsoft.com/office/drawing/2014/main" id="{43EF5E0B-2DDB-4C0A-B007-28251BE999E5}"/>
                </a:ext>
              </a:extLst>
            </p:cNvPr>
            <p:cNvCxnSpPr>
              <a:cxnSpLocks/>
              <a:stCxn id="85" idx="0"/>
              <a:endCxn id="55" idx="2"/>
            </p:cNvCxnSpPr>
            <p:nvPr/>
          </p:nvCxnSpPr>
          <p:spPr>
            <a:xfrm flipV="1">
              <a:off x="4757336" y="8537850"/>
              <a:ext cx="1" cy="431985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9">
              <a:extLst>
                <a:ext uri="{FF2B5EF4-FFF2-40B4-BE49-F238E27FC236}">
                  <a16:creationId xmlns:a16="http://schemas.microsoft.com/office/drawing/2014/main" id="{0B0D67B2-8F91-4D04-B9A4-611E499FB4CC}"/>
                </a:ext>
              </a:extLst>
            </p:cNvPr>
            <p:cNvCxnSpPr>
              <a:cxnSpLocks/>
              <a:stCxn id="58" idx="2"/>
              <a:endCxn id="90" idx="0"/>
            </p:cNvCxnSpPr>
            <p:nvPr/>
          </p:nvCxnSpPr>
          <p:spPr>
            <a:xfrm>
              <a:off x="8035307" y="3752308"/>
              <a:ext cx="4896" cy="48287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20">
              <a:extLst>
                <a:ext uri="{FF2B5EF4-FFF2-40B4-BE49-F238E27FC236}">
                  <a16:creationId xmlns:a16="http://schemas.microsoft.com/office/drawing/2014/main" id="{C1B48C74-984D-430A-BD8B-FFBFB43E7D72}"/>
                </a:ext>
              </a:extLst>
            </p:cNvPr>
            <p:cNvSpPr txBox="1"/>
            <p:nvPr/>
          </p:nvSpPr>
          <p:spPr>
            <a:xfrm>
              <a:off x="12710783" y="7672158"/>
              <a:ext cx="2765375" cy="432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/>
                <a:t>硬件状态</a:t>
              </a:r>
              <a:endParaRPr lang="en-US" sz="1400" b="1" i="1" dirty="0"/>
            </a:p>
          </p:txBody>
        </p:sp>
        <p:sp>
          <p:nvSpPr>
            <p:cNvPr id="62" name="TextBox 21">
              <a:extLst>
                <a:ext uri="{FF2B5EF4-FFF2-40B4-BE49-F238E27FC236}">
                  <a16:creationId xmlns:a16="http://schemas.microsoft.com/office/drawing/2014/main" id="{7A960AE9-2A18-4725-A681-B7185060D8E9}"/>
                </a:ext>
              </a:extLst>
            </p:cNvPr>
            <p:cNvSpPr txBox="1"/>
            <p:nvPr/>
          </p:nvSpPr>
          <p:spPr>
            <a:xfrm>
              <a:off x="6427192" y="3758628"/>
              <a:ext cx="169590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SASS traces</a:t>
              </a:r>
            </a:p>
          </p:txBody>
        </p:sp>
        <p:cxnSp>
          <p:nvCxnSpPr>
            <p:cNvPr id="63" name="Straight Arrow Connector 22">
              <a:extLst>
                <a:ext uri="{FF2B5EF4-FFF2-40B4-BE49-F238E27FC236}">
                  <a16:creationId xmlns:a16="http://schemas.microsoft.com/office/drawing/2014/main" id="{768A949A-3995-4F5D-A0AB-62491E03E07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12178867" y="5959448"/>
              <a:ext cx="1656014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23">
              <a:extLst>
                <a:ext uri="{FF2B5EF4-FFF2-40B4-BE49-F238E27FC236}">
                  <a16:creationId xmlns:a16="http://schemas.microsoft.com/office/drawing/2014/main" id="{DA0C374C-97EF-4591-B56B-239813932034}"/>
                </a:ext>
              </a:extLst>
            </p:cNvPr>
            <p:cNvSpPr/>
            <p:nvPr/>
          </p:nvSpPr>
          <p:spPr>
            <a:xfrm>
              <a:off x="13834881" y="5592437"/>
              <a:ext cx="1857223" cy="73402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Accel-Sim</a:t>
              </a:r>
            </a:p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性能收集器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24">
              <a:extLst>
                <a:ext uri="{FF2B5EF4-FFF2-40B4-BE49-F238E27FC236}">
                  <a16:creationId xmlns:a16="http://schemas.microsoft.com/office/drawing/2014/main" id="{4DB929C6-69E8-437A-9BBB-625939E14B1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14763492" y="5237301"/>
              <a:ext cx="1" cy="355136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5">
              <a:extLst>
                <a:ext uri="{FF2B5EF4-FFF2-40B4-BE49-F238E27FC236}">
                  <a16:creationId xmlns:a16="http://schemas.microsoft.com/office/drawing/2014/main" id="{D152FBBE-CE09-49F3-9DBC-90438C3D1585}"/>
                </a:ext>
              </a:extLst>
            </p:cNvPr>
            <p:cNvSpPr txBox="1"/>
            <p:nvPr/>
          </p:nvSpPr>
          <p:spPr>
            <a:xfrm>
              <a:off x="13347817" y="3075456"/>
              <a:ext cx="2831348" cy="73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/>
                <a:t>详细的相关性</a:t>
              </a:r>
              <a:endParaRPr lang="en-US" altLang="zh-CN" sz="1400" b="1" i="1" dirty="0" smtClean="0"/>
            </a:p>
            <a:p>
              <a:pPr algn="ctr"/>
              <a:r>
                <a:rPr lang="zh-CN" altLang="en-US" sz="1400" b="1" i="1" dirty="0" smtClean="0"/>
                <a:t>比对图</a:t>
              </a:r>
              <a:endParaRPr lang="en-US" sz="1400" b="1" i="1" dirty="0"/>
            </a:p>
          </p:txBody>
        </p:sp>
        <p:cxnSp>
          <p:nvCxnSpPr>
            <p:cNvPr id="67" name="Straight Connector 26">
              <a:extLst>
                <a:ext uri="{FF2B5EF4-FFF2-40B4-BE49-F238E27FC236}">
                  <a16:creationId xmlns:a16="http://schemas.microsoft.com/office/drawing/2014/main" id="{61FF2766-47D1-4067-9D61-68DF742B50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3788" y="4769183"/>
              <a:ext cx="1895472" cy="6136"/>
            </a:xfrm>
            <a:prstGeom prst="line">
              <a:avLst/>
            </a:prstGeom>
            <a:ln w="539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F3255821-3CA5-41CD-B41E-06926C687F57}"/>
                </a:ext>
              </a:extLst>
            </p:cNvPr>
            <p:cNvSpPr txBox="1"/>
            <p:nvPr/>
          </p:nvSpPr>
          <p:spPr>
            <a:xfrm>
              <a:off x="12343564" y="3997488"/>
              <a:ext cx="1749907" cy="73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/>
                <a:t>性能相关性</a:t>
              </a:r>
              <a:endParaRPr lang="en-US" altLang="zh-CN" sz="1400" b="1" i="1" dirty="0" smtClean="0"/>
            </a:p>
            <a:p>
              <a:pPr algn="ctr"/>
              <a:r>
                <a:rPr lang="zh-CN" altLang="en-US" sz="1400" b="1" i="1" dirty="0" smtClean="0"/>
                <a:t>反馈</a:t>
              </a:r>
              <a:endParaRPr lang="en-US" sz="1400" b="1" i="1" dirty="0"/>
            </a:p>
          </p:txBody>
        </p:sp>
        <p:cxnSp>
          <p:nvCxnSpPr>
            <p:cNvPr id="69" name="Straight Connector 28">
              <a:extLst>
                <a:ext uri="{FF2B5EF4-FFF2-40B4-BE49-F238E27FC236}">
                  <a16:creationId xmlns:a16="http://schemas.microsoft.com/office/drawing/2014/main" id="{8678F02A-E04A-4C2C-85D5-9E4833C85A77}"/>
                </a:ext>
              </a:extLst>
            </p:cNvPr>
            <p:cNvCxnSpPr>
              <a:cxnSpLocks/>
            </p:cNvCxnSpPr>
            <p:nvPr/>
          </p:nvCxnSpPr>
          <p:spPr>
            <a:xfrm>
              <a:off x="2012794" y="3184039"/>
              <a:ext cx="0" cy="4704191"/>
            </a:xfrm>
            <a:prstGeom prst="line">
              <a:avLst/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29">
              <a:extLst>
                <a:ext uri="{FF2B5EF4-FFF2-40B4-BE49-F238E27FC236}">
                  <a16:creationId xmlns:a16="http://schemas.microsoft.com/office/drawing/2014/main" id="{7733ED0D-6454-4DFA-A358-6C274EFE9A2D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1987714" y="4881557"/>
              <a:ext cx="752092" cy="751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0">
              <a:extLst>
                <a:ext uri="{FF2B5EF4-FFF2-40B4-BE49-F238E27FC236}">
                  <a16:creationId xmlns:a16="http://schemas.microsoft.com/office/drawing/2014/main" id="{D4E33D93-589F-4CEB-B90E-5DE46600B412}"/>
                </a:ext>
              </a:extLst>
            </p:cNvPr>
            <p:cNvCxnSpPr>
              <a:cxnSpLocks/>
            </p:cNvCxnSpPr>
            <p:nvPr/>
          </p:nvCxnSpPr>
          <p:spPr>
            <a:xfrm>
              <a:off x="2993044" y="9652308"/>
              <a:ext cx="11770447" cy="0"/>
            </a:xfrm>
            <a:prstGeom prst="line">
              <a:avLst/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31">
              <a:extLst>
                <a:ext uri="{FF2B5EF4-FFF2-40B4-BE49-F238E27FC236}">
                  <a16:creationId xmlns:a16="http://schemas.microsoft.com/office/drawing/2014/main" id="{4DC83220-3DA3-4DBC-9447-E8487CA416D2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V="1">
              <a:off x="14763493" y="6326459"/>
              <a:ext cx="0" cy="3312966"/>
            </a:xfrm>
            <a:prstGeom prst="line">
              <a:avLst/>
            </a:prstGeom>
            <a:ln w="539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32">
              <a:extLst>
                <a:ext uri="{FF2B5EF4-FFF2-40B4-BE49-F238E27FC236}">
                  <a16:creationId xmlns:a16="http://schemas.microsoft.com/office/drawing/2014/main" id="{06482037-8A23-46F3-BF49-8CF731E74487}"/>
                </a:ext>
              </a:extLst>
            </p:cNvPr>
            <p:cNvSpPr/>
            <p:nvPr/>
          </p:nvSpPr>
          <p:spPr>
            <a:xfrm>
              <a:off x="2670032" y="5958979"/>
              <a:ext cx="3049525" cy="1157815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WARP_SIZE 32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SM_NUM 80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………</a:t>
              </a:r>
            </a:p>
          </p:txBody>
        </p:sp>
        <p:cxnSp>
          <p:nvCxnSpPr>
            <p:cNvPr id="74" name="Straight Arrow Connector 33">
              <a:extLst>
                <a:ext uri="{FF2B5EF4-FFF2-40B4-BE49-F238E27FC236}">
                  <a16:creationId xmlns:a16="http://schemas.microsoft.com/office/drawing/2014/main" id="{7C57F9C6-E6EC-4D0E-896E-240BAED57692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4757337" y="7153702"/>
              <a:ext cx="0" cy="26777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34">
              <a:extLst>
                <a:ext uri="{FF2B5EF4-FFF2-40B4-BE49-F238E27FC236}">
                  <a16:creationId xmlns:a16="http://schemas.microsoft.com/office/drawing/2014/main" id="{BAFFA410-644E-4B21-8908-EBA95145F44C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5541211" y="7966371"/>
              <a:ext cx="4783768" cy="13291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35">
              <a:extLst>
                <a:ext uri="{FF2B5EF4-FFF2-40B4-BE49-F238E27FC236}">
                  <a16:creationId xmlns:a16="http://schemas.microsoft.com/office/drawing/2014/main" id="{FF234225-6807-41D8-B31C-689C37373B95}"/>
                </a:ext>
              </a:extLst>
            </p:cNvPr>
            <p:cNvSpPr txBox="1"/>
            <p:nvPr/>
          </p:nvSpPr>
          <p:spPr>
            <a:xfrm>
              <a:off x="2657789" y="5496092"/>
              <a:ext cx="3061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HW_Def.h</a:t>
              </a:r>
              <a:r>
                <a:rPr lang="en-US" sz="1400" b="1" dirty="0"/>
                <a:t> file</a:t>
              </a:r>
            </a:p>
          </p:txBody>
        </p:sp>
        <p:cxnSp>
          <p:nvCxnSpPr>
            <p:cNvPr id="77" name="Straight Arrow Connector 36">
              <a:extLst>
                <a:ext uri="{FF2B5EF4-FFF2-40B4-BE49-F238E27FC236}">
                  <a16:creationId xmlns:a16="http://schemas.microsoft.com/office/drawing/2014/main" id="{93E40EF7-4A0A-4C72-BF9E-5B6566B67DD0}"/>
                </a:ext>
              </a:extLst>
            </p:cNvPr>
            <p:cNvCxnSpPr>
              <a:cxnSpLocks/>
            </p:cNvCxnSpPr>
            <p:nvPr/>
          </p:nvCxnSpPr>
          <p:spPr>
            <a:xfrm>
              <a:off x="2049500" y="6567788"/>
              <a:ext cx="64654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37">
              <a:extLst>
                <a:ext uri="{FF2B5EF4-FFF2-40B4-BE49-F238E27FC236}">
                  <a16:creationId xmlns:a16="http://schemas.microsoft.com/office/drawing/2014/main" id="{41F4FCDF-0703-4796-A1BB-29B4C2513AC6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 flipV="1">
              <a:off x="9233514" y="4881557"/>
              <a:ext cx="349369" cy="281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39">
              <a:extLst>
                <a:ext uri="{FF2B5EF4-FFF2-40B4-BE49-F238E27FC236}">
                  <a16:creationId xmlns:a16="http://schemas.microsoft.com/office/drawing/2014/main" id="{D0ABAE6F-9086-4ADA-B5DD-4066E582C7A2}"/>
                </a:ext>
              </a:extLst>
            </p:cNvPr>
            <p:cNvSpPr/>
            <p:nvPr/>
          </p:nvSpPr>
          <p:spPr>
            <a:xfrm>
              <a:off x="6841828" y="5770965"/>
              <a:ext cx="2390802" cy="86674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Execution-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驱动的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PTX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前端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5709FCEB-E48C-4191-BFD7-8293F30C597E}"/>
                </a:ext>
              </a:extLst>
            </p:cNvPr>
            <p:cNvSpPr/>
            <p:nvPr/>
          </p:nvSpPr>
          <p:spPr>
            <a:xfrm>
              <a:off x="9582883" y="4390342"/>
              <a:ext cx="2570905" cy="22328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41">
              <a:extLst>
                <a:ext uri="{FF2B5EF4-FFF2-40B4-BE49-F238E27FC236}">
                  <a16:creationId xmlns:a16="http://schemas.microsoft.com/office/drawing/2014/main" id="{41FC6882-FCC2-445F-BEC7-AD61BD7F277C}"/>
                </a:ext>
              </a:extLst>
            </p:cNvPr>
            <p:cNvSpPr txBox="1"/>
            <p:nvPr/>
          </p:nvSpPr>
          <p:spPr>
            <a:xfrm rot="16200000">
              <a:off x="8672791" y="5263391"/>
              <a:ext cx="2376780" cy="5323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400" b="1" dirty="0" smtClean="0"/>
                <a:t>独立于</a:t>
              </a:r>
              <a:r>
                <a:rPr lang="en-US" altLang="zh-CN" sz="1400" b="1" dirty="0" smtClean="0"/>
                <a:t>ISA</a:t>
              </a:r>
              <a:r>
                <a:rPr lang="zh-CN" altLang="en-US" sz="1400" b="1" dirty="0" smtClean="0"/>
                <a:t>的形式</a:t>
              </a:r>
              <a:endParaRPr lang="en-US" sz="1400" b="1" dirty="0"/>
            </a:p>
          </p:txBody>
        </p:sp>
        <p:sp>
          <p:nvSpPr>
            <p:cNvPr id="82" name="Rectangle 42">
              <a:extLst>
                <a:ext uri="{FF2B5EF4-FFF2-40B4-BE49-F238E27FC236}">
                  <a16:creationId xmlns:a16="http://schemas.microsoft.com/office/drawing/2014/main" id="{1B6E10B8-B870-4381-8D97-B246F613F25D}"/>
                </a:ext>
              </a:extLst>
            </p:cNvPr>
            <p:cNvSpPr/>
            <p:nvPr/>
          </p:nvSpPr>
          <p:spPr>
            <a:xfrm>
              <a:off x="9615665" y="4483884"/>
              <a:ext cx="455732" cy="20766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83" name="Straight Arrow Connector 43">
              <a:extLst>
                <a:ext uri="{FF2B5EF4-FFF2-40B4-BE49-F238E27FC236}">
                  <a16:creationId xmlns:a16="http://schemas.microsoft.com/office/drawing/2014/main" id="{018313A9-E4FD-4D64-B8C4-496FE7542127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9232630" y="6204338"/>
              <a:ext cx="350253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44">
              <a:extLst>
                <a:ext uri="{FF2B5EF4-FFF2-40B4-BE49-F238E27FC236}">
                  <a16:creationId xmlns:a16="http://schemas.microsoft.com/office/drawing/2014/main" id="{7A9F9FF5-7AFF-4425-8D05-6982DC08AB86}"/>
                </a:ext>
              </a:extLst>
            </p:cNvPr>
            <p:cNvSpPr txBox="1"/>
            <p:nvPr/>
          </p:nvSpPr>
          <p:spPr>
            <a:xfrm>
              <a:off x="10059938" y="4903742"/>
              <a:ext cx="1938178" cy="103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可</a:t>
              </a:r>
              <a:r>
                <a:rPr lang="zh-CN" altLang="en-US" sz="1400" b="1" dirty="0" smtClean="0"/>
                <a:t>配置的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GPGPU-Sim</a:t>
              </a:r>
            </a:p>
            <a:p>
              <a:pPr algn="ctr"/>
              <a:r>
                <a:rPr lang="zh-CN" altLang="en-US" sz="1400" b="1" dirty="0" smtClean="0"/>
                <a:t>性能模型</a:t>
              </a:r>
              <a:endParaRPr lang="en-US" sz="1400" b="1" dirty="0"/>
            </a:p>
          </p:txBody>
        </p:sp>
        <p:sp>
          <p:nvSpPr>
            <p:cNvPr id="85" name="Rectangle: Rounded Corners 38">
              <a:extLst>
                <a:ext uri="{FF2B5EF4-FFF2-40B4-BE49-F238E27FC236}">
                  <a16:creationId xmlns:a16="http://schemas.microsoft.com/office/drawing/2014/main" id="{015E6136-82A5-483A-8675-D5B47C3D82CD}"/>
                </a:ext>
              </a:extLst>
            </p:cNvPr>
            <p:cNvSpPr/>
            <p:nvPr/>
          </p:nvSpPr>
          <p:spPr>
            <a:xfrm>
              <a:off x="3087480" y="8969835"/>
              <a:ext cx="3339711" cy="35397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Accel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-Sim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微基准测试程序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46">
              <a:extLst>
                <a:ext uri="{FF2B5EF4-FFF2-40B4-BE49-F238E27FC236}">
                  <a16:creationId xmlns:a16="http://schemas.microsoft.com/office/drawing/2014/main" id="{93FFB42D-6D4F-4164-AFD1-3EBA116D02A4}"/>
                </a:ext>
              </a:extLst>
            </p:cNvPr>
            <p:cNvCxnSpPr>
              <a:cxnSpLocks/>
              <a:stCxn id="56" idx="0"/>
              <a:endCxn id="80" idx="2"/>
            </p:cNvCxnSpPr>
            <p:nvPr/>
          </p:nvCxnSpPr>
          <p:spPr>
            <a:xfrm flipH="1" flipV="1">
              <a:off x="10868336" y="6623239"/>
              <a:ext cx="14" cy="875226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47">
              <a:extLst>
                <a:ext uri="{FF2B5EF4-FFF2-40B4-BE49-F238E27FC236}">
                  <a16:creationId xmlns:a16="http://schemas.microsoft.com/office/drawing/2014/main" id="{BC707E4B-BB9F-4CCE-B669-1A371AD8BA65}"/>
                </a:ext>
              </a:extLst>
            </p:cNvPr>
            <p:cNvSpPr txBox="1"/>
            <p:nvPr/>
          </p:nvSpPr>
          <p:spPr>
            <a:xfrm>
              <a:off x="12297201" y="6028672"/>
              <a:ext cx="1627525" cy="432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/>
                <a:t>模拟状态</a:t>
              </a:r>
              <a:endParaRPr lang="en-US" sz="1400" b="1" i="1" dirty="0"/>
            </a:p>
          </p:txBody>
        </p:sp>
        <p:pic>
          <p:nvPicPr>
            <p:cNvPr id="88" name="Picture 48">
              <a:extLst>
                <a:ext uri="{FF2B5EF4-FFF2-40B4-BE49-F238E27FC236}">
                  <a16:creationId xmlns:a16="http://schemas.microsoft.com/office/drawing/2014/main" id="{6C5278E3-0DA1-4AD4-ACAC-B89D0C08D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3471" y="3857965"/>
              <a:ext cx="1343018" cy="1412247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pic>
          <p:nvPicPr>
            <p:cNvPr id="89" name="Picture 49" descr="A close up of a device&#10;&#10;Description automatically generated">
              <a:extLst>
                <a:ext uri="{FF2B5EF4-FFF2-40B4-BE49-F238E27FC236}">
                  <a16:creationId xmlns:a16="http://schemas.microsoft.com/office/drawing/2014/main" id="{CCC90B7E-7B78-40C3-9D8F-EA94B9B15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857" y="7781574"/>
              <a:ext cx="1755318" cy="1755318"/>
            </a:xfrm>
            <a:prstGeom prst="rect">
              <a:avLst/>
            </a:prstGeom>
          </p:spPr>
        </p:pic>
        <p:sp>
          <p:nvSpPr>
            <p:cNvPr id="90" name="Rectangle 6">
              <a:extLst>
                <a:ext uri="{FF2B5EF4-FFF2-40B4-BE49-F238E27FC236}">
                  <a16:creationId xmlns:a16="http://schemas.microsoft.com/office/drawing/2014/main" id="{0A7687B3-03D6-4983-A1E6-1E1053EFFC23}"/>
                </a:ext>
              </a:extLst>
            </p:cNvPr>
            <p:cNvSpPr/>
            <p:nvPr/>
          </p:nvSpPr>
          <p:spPr>
            <a:xfrm>
              <a:off x="6846892" y="4235187"/>
              <a:ext cx="2386622" cy="12983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Trace-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驱动的</a:t>
              </a:r>
              <a:endParaRPr lang="en-US" altLang="zh-CN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SASS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前端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15">
              <a:extLst>
                <a:ext uri="{FF2B5EF4-FFF2-40B4-BE49-F238E27FC236}">
                  <a16:creationId xmlns:a16="http://schemas.microsoft.com/office/drawing/2014/main" id="{1C5B16A5-FFF6-43F9-9B81-DF8380E3D2B1}"/>
                </a:ext>
              </a:extLst>
            </p:cNvPr>
            <p:cNvCxnSpPr>
              <a:cxnSpLocks/>
              <a:stCxn id="50" idx="3"/>
              <a:endCxn id="90" idx="1"/>
            </p:cNvCxnSpPr>
            <p:nvPr/>
          </p:nvCxnSpPr>
          <p:spPr>
            <a:xfrm flipV="1">
              <a:off x="5324576" y="4884371"/>
              <a:ext cx="1522316" cy="469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490668" y="6089483"/>
            <a:ext cx="11383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+mn-ea"/>
              </a:rPr>
              <a:t>Accel</a:t>
            </a:r>
            <a:r>
              <a:rPr lang="en-US" altLang="zh-CN" dirty="0" smtClean="0">
                <a:latin typeface="+mn-ea"/>
              </a:rPr>
              <a:t>-Sim</a:t>
            </a:r>
            <a:r>
              <a:rPr lang="en-US" altLang="zh-CN" dirty="0">
                <a:latin typeface="+mn-ea"/>
              </a:rPr>
              <a:t>: An Extensible Simulation Framework for Validated GPU </a:t>
            </a:r>
            <a:r>
              <a:rPr lang="en-US" altLang="zh-CN" dirty="0" smtClean="0">
                <a:latin typeface="+mn-ea"/>
              </a:rPr>
              <a:t>Modeling, ISCA’20. </a:t>
            </a:r>
            <a:endParaRPr lang="zh-CN" altLang="en-US" dirty="0">
              <a:latin typeface="+mn-ea"/>
            </a:endParaRPr>
          </a:p>
        </p:txBody>
      </p:sp>
      <p:sp>
        <p:nvSpPr>
          <p:cNvPr id="93" name="标题 1"/>
          <p:cNvSpPr txBox="1">
            <a:spLocks/>
          </p:cNvSpPr>
          <p:nvPr/>
        </p:nvSpPr>
        <p:spPr>
          <a:xfrm>
            <a:off x="838200" y="365125"/>
            <a:ext cx="10515600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Accel</a:t>
            </a:r>
            <a:r>
              <a:rPr lang="en-US" altLang="zh-CN" dirty="0" smtClean="0"/>
              <a:t>-Sim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4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Autofit/>
          </a:bodyPr>
          <a:lstStyle/>
          <a:p>
            <a:r>
              <a:rPr lang="en-US" altLang="zh-CN" dirty="0"/>
              <a:t>CIM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8961"/>
            <a:ext cx="6520390" cy="5525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638" y="1389888"/>
            <a:ext cx="3581099" cy="273246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578096" y="1603248"/>
            <a:ext cx="4861468" cy="1724632"/>
          </a:xfrm>
          <a:prstGeom prst="straightConnector1">
            <a:avLst/>
          </a:prstGeom>
          <a:ln w="38100">
            <a:solidFill>
              <a:srgbClr val="EF972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620512" y="1560576"/>
            <a:ext cx="5306106" cy="686210"/>
          </a:xfrm>
          <a:prstGeom prst="straightConnector1">
            <a:avLst/>
          </a:prstGeom>
          <a:ln w="38100">
            <a:solidFill>
              <a:srgbClr val="EF972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2" idx="1"/>
          </p:cNvCxnSpPr>
          <p:nvPr/>
        </p:nvCxnSpPr>
        <p:spPr>
          <a:xfrm>
            <a:off x="5053129" y="2252751"/>
            <a:ext cx="3084569" cy="313524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37698" y="5203328"/>
            <a:ext cx="172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维度复用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620512" y="1296995"/>
            <a:ext cx="3089379" cy="446109"/>
          </a:xfrm>
          <a:prstGeom prst="straightConnector1">
            <a:avLst/>
          </a:prstGeom>
          <a:ln w="38100">
            <a:solidFill>
              <a:srgbClr val="7FC9F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8" idx="1"/>
          </p:cNvCxnSpPr>
          <p:nvPr/>
        </p:nvCxnSpPr>
        <p:spPr>
          <a:xfrm>
            <a:off x="6382139" y="2435290"/>
            <a:ext cx="1719817" cy="203990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101956" y="4290524"/>
            <a:ext cx="172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bit</a:t>
            </a:r>
            <a:r>
              <a:rPr lang="zh-CN" altLang="en-US" dirty="0" smtClean="0"/>
              <a:t>维度复用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endCxn id="24" idx="1"/>
          </p:cNvCxnSpPr>
          <p:nvPr/>
        </p:nvCxnSpPr>
        <p:spPr>
          <a:xfrm>
            <a:off x="6608806" y="2508412"/>
            <a:ext cx="1493150" cy="143716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01956" y="3760907"/>
            <a:ext cx="172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r>
              <a:rPr lang="zh-CN" altLang="en-US" dirty="0" smtClean="0"/>
              <a:t>维度复用</a:t>
            </a:r>
            <a:endParaRPr lang="zh-CN" altLang="en-US" dirty="0"/>
          </a:p>
        </p:txBody>
      </p:sp>
      <p:sp>
        <p:nvSpPr>
          <p:cNvPr id="26" name="右大括号 25"/>
          <p:cNvSpPr/>
          <p:nvPr/>
        </p:nvSpPr>
        <p:spPr>
          <a:xfrm>
            <a:off x="9439564" y="3945573"/>
            <a:ext cx="135623" cy="144242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709278" y="4469927"/>
            <a:ext cx="230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非结构化稀疏不合适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192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46" y="1394976"/>
            <a:ext cx="8186351" cy="483222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Autofit/>
          </a:bodyPr>
          <a:lstStyle/>
          <a:p>
            <a:r>
              <a:rPr lang="en-US" altLang="zh-CN" dirty="0"/>
              <a:t>CIM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6288" t="14930" r="14489" b="14460"/>
          <a:stretch/>
        </p:blipFill>
        <p:spPr>
          <a:xfrm>
            <a:off x="8474697" y="2554488"/>
            <a:ext cx="3599661" cy="25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065" y="923636"/>
            <a:ext cx="6033653" cy="34492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39" y="1805708"/>
            <a:ext cx="6033653" cy="3449256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2640448" y="1103744"/>
            <a:ext cx="1082962" cy="70196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87686" y="1033538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 </a:t>
            </a:r>
            <a:r>
              <a:rPr lang="zh-CN" altLang="en-US" dirty="0" smtClean="0"/>
              <a:t>输出通道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728355" y="4096326"/>
            <a:ext cx="1403928" cy="68349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8200" y="4779817"/>
            <a:ext cx="175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计算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个乘积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的阶码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300850" y="4233980"/>
            <a:ext cx="1236516" cy="160340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24549" y="5786473"/>
            <a:ext cx="175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找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个乘积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的最大阶码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59936" y="4233980"/>
            <a:ext cx="64645" cy="160340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83635" y="5818382"/>
            <a:ext cx="175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个输入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需要移几位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511796" y="4233980"/>
            <a:ext cx="1433919" cy="162240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004769" y="5837382"/>
            <a:ext cx="175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对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个输入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尾数移位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89080" y="5241482"/>
            <a:ext cx="66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每个通道执行 </a:t>
            </a:r>
            <a:r>
              <a:rPr lang="en-US" altLang="zh-CN" dirty="0" smtClean="0"/>
              <a:t>128×128 </a:t>
            </a:r>
            <a:r>
              <a:rPr lang="zh-CN" altLang="en-US" dirty="0" smtClean="0"/>
              <a:t>向量乘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342909" y="4096326"/>
            <a:ext cx="1266538" cy="169014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68491" y="5813870"/>
            <a:ext cx="175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计算</a:t>
            </a:r>
            <a:r>
              <a:rPr lang="en-US" altLang="zh-CN" dirty="0" smtClean="0"/>
              <a:t>128</a:t>
            </a:r>
            <a:r>
              <a:rPr lang="zh-CN" altLang="en-US" dirty="0" smtClean="0"/>
              <a:t>对</a:t>
            </a:r>
            <a:r>
              <a:rPr lang="en-US" altLang="zh-CN" dirty="0" smtClean="0"/>
              <a:t>PV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154565" y="4096326"/>
            <a:ext cx="2063165" cy="156147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421093" y="5734194"/>
            <a:ext cx="175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128</a:t>
            </a:r>
            <a:r>
              <a:rPr lang="zh-CN" altLang="en-US" dirty="0" smtClean="0"/>
              <a:t>对乘积求和</a:t>
            </a:r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Autofit/>
          </a:bodyPr>
          <a:lstStyle/>
          <a:p>
            <a:r>
              <a:rPr lang="en-US" altLang="zh-CN" dirty="0"/>
              <a:t>CIM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5" y="1585010"/>
            <a:ext cx="8084007" cy="44648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073" y="78165"/>
            <a:ext cx="2374445" cy="1132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073" y="2396652"/>
            <a:ext cx="2885670" cy="220183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2576945" y="2826327"/>
            <a:ext cx="6622473" cy="1671782"/>
          </a:xfrm>
          <a:prstGeom prst="straightConnector1">
            <a:avLst/>
          </a:prstGeom>
          <a:ln w="38100">
            <a:solidFill>
              <a:srgbClr val="7FC9F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81091" y="2484582"/>
            <a:ext cx="4276436" cy="591127"/>
          </a:xfrm>
          <a:prstGeom prst="straightConnector1">
            <a:avLst/>
          </a:prstGeom>
          <a:ln w="38100">
            <a:solidFill>
              <a:srgbClr val="EF972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81091" y="3537527"/>
            <a:ext cx="3057236" cy="341746"/>
          </a:xfrm>
          <a:prstGeom prst="straightConnector1">
            <a:avLst/>
          </a:prstGeom>
          <a:ln w="38100">
            <a:solidFill>
              <a:srgbClr val="EF972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Autofit/>
          </a:bodyPr>
          <a:lstStyle/>
          <a:p>
            <a:r>
              <a:rPr lang="en-US" altLang="zh-CN" dirty="0"/>
              <a:t>CIM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0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8" y="923636"/>
            <a:ext cx="4579176" cy="5780144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3306619" y="1228436"/>
            <a:ext cx="1764145" cy="8405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10793" y="891370"/>
            <a:ext cx="222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Digital, 36KB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4" y="1404897"/>
            <a:ext cx="6096851" cy="507753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8894618" y="1052946"/>
            <a:ext cx="1468582" cy="56341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312727" y="1052946"/>
            <a:ext cx="2050473" cy="192116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474697" y="674924"/>
            <a:ext cx="222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</a:t>
            </a:r>
            <a:r>
              <a:rPr lang="en-US" altLang="zh-CN" dirty="0" smtClean="0"/>
              <a:t>1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IN[7]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Autofit/>
          </a:bodyPr>
          <a:lstStyle/>
          <a:p>
            <a:r>
              <a:rPr lang="en-US" altLang="zh-CN" dirty="0"/>
              <a:t>CIM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2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427</Words>
  <Application>Microsoft Office PowerPoint</Application>
  <PresentationFormat>宽屏</PresentationFormat>
  <Paragraphs>85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Courier New</vt:lpstr>
      <vt:lpstr>Office 主题​​</vt:lpstr>
      <vt:lpstr>总结</vt:lpstr>
      <vt:lpstr>PowerPoint 演示文稿</vt:lpstr>
      <vt:lpstr>PowerPoint 演示文稿</vt:lpstr>
      <vt:lpstr>PowerPoint 演示文稿</vt:lpstr>
      <vt:lpstr>CIM</vt:lpstr>
      <vt:lpstr>CIM</vt:lpstr>
      <vt:lpstr>CIM</vt:lpstr>
      <vt:lpstr>CIM</vt:lpstr>
      <vt:lpstr>CIM</vt:lpstr>
      <vt:lpstr>CIM非结构化稀疏不合适</vt:lpstr>
      <vt:lpstr>利用字线位线级操作编译稀疏处理</vt:lpstr>
      <vt:lpstr>超图-向量压缩</vt:lpstr>
      <vt:lpstr>稀疏TensorCore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yangjianchao16</dc:creator>
  <cp:lastModifiedBy>yangjianchao16</cp:lastModifiedBy>
  <cp:revision>132</cp:revision>
  <dcterms:created xsi:type="dcterms:W3CDTF">2023-07-23T15:25:55Z</dcterms:created>
  <dcterms:modified xsi:type="dcterms:W3CDTF">2023-07-24T02:51:06Z</dcterms:modified>
</cp:coreProperties>
</file>