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70" r:id="rId10"/>
    <p:sldId id="267" r:id="rId11"/>
    <p:sldId id="268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10" autoAdjust="0"/>
  </p:normalViewPr>
  <p:slideViewPr>
    <p:cSldViewPr snapToGrid="0">
      <p:cViewPr varScale="1">
        <p:scale>
          <a:sx n="67" d="100"/>
          <a:sy n="67" d="100"/>
        </p:scale>
        <p:origin x="1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787AD-806B-4221-B479-734B5DEB14C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3E2E0-A036-4C41-B1AC-532511F24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1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2FACD-B8AA-462B-207C-F1833CACC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6369B-3FE6-F6A1-9C97-EC4875FD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B95B8-AACE-262C-4614-326C7065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6DA1C-F9FC-E016-807D-799A0F1D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ADFB4-8A0F-2C00-CA18-56D7EA56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A5323-A008-99C7-2524-B767925C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FC4E6-037F-318F-8CCF-096BAF4E6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9D305-8BDB-5F6E-F139-F820A159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4CE73-2CA5-0B16-5DDB-4879A560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FF10B-F561-23D4-8ABD-67EAAABB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0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AE42F6-97D8-8485-11E3-BC85A02A2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E8A04-8153-C5AA-5B7F-842CBC25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8D30-05B8-350E-895E-CBE06210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6F637-2485-E6B0-AC62-D5787A61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F05BA-C1BF-289B-FD2A-0BC33F4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8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4732B-1689-B3AA-76C9-040FCB4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6F71F-0057-B642-C358-454B0E6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53645-E934-0932-A7C8-3AC5E8BC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E3085-5D83-71EB-7CCF-BBF6FD93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541B-B259-B2B2-D695-F177E77B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2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A800A-E461-E5A1-295A-63BD6A08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8B055-0594-0844-26D9-3098224D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36717-AB92-8395-3BEA-DC42D38B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395AF-48BD-34B9-1D95-963380D1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6D77D-C8D7-AC08-3582-99BF86FD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9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6B078-EE40-2F24-1C3E-4774D469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BB748-6D90-8EAE-63B3-108F0A87A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F532A-4306-309A-A984-15D949FF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8E21F-561C-441A-C9D8-145EE0C1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67C7B-5DEC-E292-D71B-EFE99F3E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81876-A256-E49A-843A-1EEBB5BC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D84FF-E758-A9F5-43C8-857049E7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51C33-8097-F1EF-C50B-394DFE4C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30142-0722-FD08-5E1B-CF1E4596C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FD092D-79CC-93DB-C40C-517EF478F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61FFB-2323-9395-762F-0ABD7C00B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4D9881-167F-25E0-9F7E-1729B16E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4D3496-33A4-7681-9428-081F8E96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02B84F-C936-52E3-196A-3AC46AC3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7A5C9-656A-7151-AE83-4F0014AE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AD1CC-2898-61E9-A3E7-5F5443DA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4A3A31-2870-86C3-6082-83026372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C275C8-6F7A-D912-F764-9474E56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0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EC7642-2C73-66DA-D908-B9EE8A93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A5F3E2-50AC-CEA4-C5D1-27121E0A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A0B9B-AC6E-E2DB-BE49-16711B48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5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F7B74-055D-AB44-C33D-700E7126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08EF-4CA5-C392-11EB-FCD7614D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83AF6-8343-635C-134D-5BD2C178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76A9D-4BF9-C7E5-C28B-143C35D7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7B9FB-D8D6-F88A-CE06-FAB396A9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3F5A6-3E15-9309-734F-56D8A171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5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0E4FF-DD65-420C-B8B8-DFFA9FAF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6AA2EB-2AFD-F897-90F6-8F7C82DE2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0A22D-AAC7-DC41-BDB8-856CD112B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35479-D3C1-B3AA-772F-C5E8412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02612-8FF8-9DB3-C1A8-20DA59C6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925DD-B83F-D313-B070-304921B7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78177A-77E1-B8D7-F411-64A54383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9E710-62EC-E148-6130-CFAB3A8C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32795-87BE-8D5E-8E7F-1A98F3AF7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E9234-7DEE-4145-9E09-C00F113540C3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D73E3-49C6-B08D-53D6-FA4CD5A1B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7F002-DFBE-39F8-97A8-CD543733A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D5B9A-3EE2-4E85-9471-ECF1A3FEF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A7739C-2FC2-58F0-894F-D6FC6213AFD3}"/>
              </a:ext>
            </a:extLst>
          </p:cNvPr>
          <p:cNvSpPr/>
          <p:nvPr/>
        </p:nvSpPr>
        <p:spPr>
          <a:xfrm>
            <a:off x="2625205" y="769567"/>
            <a:ext cx="6588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GPGPU-SIM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性能模型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0A74B-EE4A-992B-0C85-1027E49614AC}"/>
              </a:ext>
            </a:extLst>
          </p:cNvPr>
          <p:cNvSpPr txBox="1"/>
          <p:nvPr/>
        </p:nvSpPr>
        <p:spPr>
          <a:xfrm>
            <a:off x="96254" y="2028616"/>
            <a:ext cx="3015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Gpu_sim.cc    </a:t>
            </a:r>
          </a:p>
          <a:p>
            <a:r>
              <a:rPr lang="en-US" altLang="zh-CN" sz="4000" b="1" dirty="0" err="1"/>
              <a:t>Gpu_sim.h</a:t>
            </a:r>
            <a:endParaRPr lang="en-US" altLang="zh-CN" sz="4000" b="1" dirty="0"/>
          </a:p>
          <a:p>
            <a:endParaRPr lang="en-US" altLang="zh-CN" sz="4000" b="1" dirty="0"/>
          </a:p>
          <a:p>
            <a:endParaRPr lang="en-US" altLang="zh-CN" sz="4000" b="1" dirty="0"/>
          </a:p>
          <a:p>
            <a:r>
              <a:rPr lang="en-US" altLang="zh-CN" sz="4000" b="1" dirty="0"/>
              <a:t>Shader.cc</a:t>
            </a:r>
          </a:p>
          <a:p>
            <a:r>
              <a:rPr lang="en-US" altLang="zh-CN" sz="4000" b="1" dirty="0" err="1"/>
              <a:t>Shader.h</a:t>
            </a:r>
            <a:endParaRPr lang="zh-CN" altLang="en-US" sz="4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F1811-ED1F-42D6-FAA8-13CE9125F76B}"/>
              </a:ext>
            </a:extLst>
          </p:cNvPr>
          <p:cNvSpPr txBox="1"/>
          <p:nvPr/>
        </p:nvSpPr>
        <p:spPr>
          <a:xfrm>
            <a:off x="2764942" y="2118114"/>
            <a:ext cx="94648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将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GPGPU-Sim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中的不同计时模型粘合为一个。它包含支持多个时钟域的实现，并实现线程块调度程序。</a:t>
            </a:r>
            <a:endParaRPr lang="en-US" altLang="zh-CN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3200" dirty="0"/>
              <a:t>SIMT </a:t>
            </a:r>
            <a:r>
              <a:rPr lang="zh-CN" altLang="en-US" sz="3200" dirty="0"/>
              <a:t>内核时序模型。它调用 </a:t>
            </a:r>
            <a:r>
              <a:rPr lang="en-US" altLang="zh-CN" sz="3200" dirty="0" err="1"/>
              <a:t>cudu</a:t>
            </a:r>
            <a:r>
              <a:rPr lang="en-US" altLang="zh-CN" sz="3200" dirty="0"/>
              <a:t>-sim </a:t>
            </a:r>
            <a:r>
              <a:rPr lang="zh-CN" altLang="en-US" sz="3200" dirty="0"/>
              <a:t>进行特定线程的功能模拟，</a:t>
            </a:r>
            <a:r>
              <a:rPr lang="en-US" altLang="zh-CN" sz="3200" dirty="0" err="1"/>
              <a:t>cuda</a:t>
            </a:r>
            <a:r>
              <a:rPr lang="en-US" altLang="zh-CN" sz="3200" dirty="0"/>
              <a:t>-sim </a:t>
            </a:r>
            <a:r>
              <a:rPr lang="zh-CN" altLang="en-US" sz="3200" dirty="0"/>
              <a:t>将返回线程的性能敏感信息。</a:t>
            </a:r>
          </a:p>
        </p:txBody>
      </p:sp>
    </p:spTree>
    <p:extLst>
      <p:ext uri="{BB962C8B-B14F-4D97-AF65-F5344CB8AC3E}">
        <p14:creationId xmlns:p14="http://schemas.microsoft.com/office/powerpoint/2010/main" val="113006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3AC664-B506-5C27-04F3-D07990226DD7}"/>
              </a:ext>
            </a:extLst>
          </p:cNvPr>
          <p:cNvSpPr txBox="1"/>
          <p:nvPr/>
        </p:nvSpPr>
        <p:spPr>
          <a:xfrm>
            <a:off x="368967" y="424934"/>
            <a:ext cx="7876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/>
              <a:t>CUDA-Sim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GPGPU-Sim</a:t>
            </a:r>
            <a:r>
              <a:rPr lang="zh-CN" altLang="en-US" sz="3600" b="1" dirty="0"/>
              <a:t>之间的接口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B2655D-A4C5-A0A7-E91A-1BEB37D9EE11}"/>
              </a:ext>
            </a:extLst>
          </p:cNvPr>
          <p:cNvSpPr txBox="1"/>
          <p:nvPr/>
        </p:nvSpPr>
        <p:spPr>
          <a:xfrm>
            <a:off x="368967" y="1071265"/>
            <a:ext cx="118230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GPGPU-Sim</a:t>
            </a:r>
            <a:r>
              <a:rPr lang="zh-CN" altLang="en-US" sz="3200" dirty="0"/>
              <a:t>通过 </a:t>
            </a:r>
            <a:r>
              <a:rPr lang="en-US" altLang="zh-CN" sz="3200" dirty="0" err="1"/>
              <a:t>ptx_thread_info</a:t>
            </a:r>
            <a:r>
              <a:rPr lang="zh-CN" altLang="en-US" sz="3200" dirty="0"/>
              <a:t>类与</a:t>
            </a:r>
            <a:r>
              <a:rPr lang="en-US" altLang="zh-CN" sz="3200" dirty="0"/>
              <a:t>CUDA-Sim</a:t>
            </a:r>
            <a:r>
              <a:rPr lang="zh-CN" altLang="en-US" sz="3200" dirty="0"/>
              <a:t>相接，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m_thread</a:t>
            </a:r>
            <a:r>
              <a:rPr lang="en-US" altLang="zh-CN" sz="3200" dirty="0"/>
              <a:t> </a:t>
            </a:r>
            <a:r>
              <a:rPr lang="zh-CN" altLang="en-US" sz="3200" dirty="0"/>
              <a:t>成员变量是</a:t>
            </a:r>
            <a:r>
              <a:rPr lang="en-US" altLang="zh-CN" sz="3200" dirty="0"/>
              <a:t>SIMT Core</a:t>
            </a:r>
            <a:r>
              <a:rPr lang="zh-CN" altLang="en-US" sz="3200" dirty="0"/>
              <a:t>类 </a:t>
            </a:r>
            <a:r>
              <a:rPr lang="en-US" altLang="zh-CN" sz="3200" dirty="0" err="1"/>
              <a:t>shader_core_ctx</a:t>
            </a:r>
            <a:r>
              <a:rPr lang="en-US" altLang="zh-CN" sz="3200" dirty="0"/>
              <a:t> </a:t>
            </a:r>
            <a:r>
              <a:rPr lang="zh-CN" altLang="en-US" sz="3200" dirty="0"/>
              <a:t>中 </a:t>
            </a:r>
            <a:r>
              <a:rPr lang="en-US" altLang="zh-CN" sz="3200" dirty="0" err="1"/>
              <a:t>ptx_thread_info</a:t>
            </a:r>
            <a:r>
              <a:rPr lang="en-US" altLang="zh-CN" sz="3200" dirty="0"/>
              <a:t> </a:t>
            </a:r>
            <a:r>
              <a:rPr lang="zh-CN" altLang="en-US" sz="3200" dirty="0"/>
              <a:t>的数组，维护该</a:t>
            </a:r>
            <a:r>
              <a:rPr lang="en-US" altLang="zh-CN" sz="3200" dirty="0"/>
              <a:t>SIMT Core</a:t>
            </a:r>
            <a:r>
              <a:rPr lang="zh-CN" altLang="en-US" sz="3200" dirty="0"/>
              <a:t>中所有活动线程的功能状态。时序模型通过 </a:t>
            </a:r>
            <a:r>
              <a:rPr lang="en-US" altLang="zh-CN" sz="3200" dirty="0" err="1"/>
              <a:t>warp_inst_t</a:t>
            </a:r>
            <a:r>
              <a:rPr lang="zh-CN" altLang="en-US" sz="3200" dirty="0"/>
              <a:t>类与功能模型进行通信， </a:t>
            </a:r>
            <a:r>
              <a:rPr lang="en-US" altLang="zh-CN" sz="3200" dirty="0" err="1"/>
              <a:t>warp_inst_t</a:t>
            </a:r>
            <a:r>
              <a:rPr lang="zh-CN" altLang="en-US" sz="3200" dirty="0"/>
              <a:t>类表示一个指令的动态实例，正在由一个</a:t>
            </a:r>
            <a:r>
              <a:rPr lang="en-US" altLang="zh-CN" sz="3200" dirty="0"/>
              <a:t>warp</a:t>
            </a:r>
            <a:r>
              <a:rPr lang="zh-CN" altLang="en-US" sz="3200" dirty="0"/>
              <a:t>执行。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95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6A5CCFC-05A1-4817-288B-DD906D2028CC}"/>
              </a:ext>
            </a:extLst>
          </p:cNvPr>
          <p:cNvSpPr txBox="1"/>
          <p:nvPr/>
        </p:nvSpPr>
        <p:spPr>
          <a:xfrm>
            <a:off x="272715" y="569313"/>
            <a:ext cx="7267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时序模型在仿真对功能模型的调用：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D17B50-829C-5950-9CAB-74FBD2614461}"/>
              </a:ext>
            </a:extLst>
          </p:cNvPr>
          <p:cNvSpPr txBox="1"/>
          <p:nvPr/>
        </p:nvSpPr>
        <p:spPr>
          <a:xfrm>
            <a:off x="272715" y="1285381"/>
            <a:ext cx="1111717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/>
              <a:t>解码 </a:t>
            </a:r>
            <a:endParaRPr lang="en-US" altLang="zh-CN" sz="2400" b="1" dirty="0"/>
          </a:p>
          <a:p>
            <a:r>
              <a:rPr lang="zh-CN" altLang="en-US" sz="2400" dirty="0"/>
              <a:t>在 </a:t>
            </a:r>
            <a:r>
              <a:rPr lang="en-US" altLang="zh-CN" sz="2400" dirty="0" err="1"/>
              <a:t>shader_core_ctx</a:t>
            </a:r>
            <a:r>
              <a:rPr lang="en-US" altLang="zh-CN" sz="2400" dirty="0"/>
              <a:t>::decode() </a:t>
            </a:r>
            <a:r>
              <a:rPr lang="zh-CN" altLang="en-US" sz="2400" dirty="0"/>
              <a:t>的解码阶段，时序模拟器从功能模拟器中获得指令，给定一个</a:t>
            </a:r>
            <a:r>
              <a:rPr lang="en-US" altLang="zh-CN" sz="2400" dirty="0"/>
              <a:t>PC</a:t>
            </a:r>
            <a:r>
              <a:rPr lang="zh-CN" altLang="en-US" sz="2400" dirty="0"/>
              <a:t>。这 是通过调用 </a:t>
            </a:r>
            <a:r>
              <a:rPr lang="en-US" altLang="zh-CN" sz="2400" dirty="0" err="1"/>
              <a:t>ptx_fetch_inst</a:t>
            </a:r>
            <a:r>
              <a:rPr lang="en-US" altLang="zh-CN" sz="2400" dirty="0"/>
              <a:t> </a:t>
            </a:r>
            <a:r>
              <a:rPr lang="zh-CN" altLang="en-US" sz="2400" dirty="0"/>
              <a:t>函数完成的。 </a:t>
            </a:r>
            <a:endParaRPr lang="en-US" altLang="zh-CN" sz="2400" dirty="0"/>
          </a:p>
          <a:p>
            <a:r>
              <a:rPr lang="en-US" altLang="zh-CN" sz="2400" b="1" dirty="0"/>
              <a:t>2. </a:t>
            </a:r>
            <a:r>
              <a:rPr lang="zh-CN" altLang="en-US" sz="2400" b="1" dirty="0"/>
              <a:t>指令执行 </a:t>
            </a:r>
            <a:endParaRPr lang="en-US" altLang="zh-CN" sz="2400" b="1" dirty="0"/>
          </a:p>
          <a:p>
            <a:r>
              <a:rPr lang="zh-CN" altLang="en-US" sz="2400" b="1" dirty="0"/>
              <a:t>功能执行：</a:t>
            </a:r>
            <a:r>
              <a:rPr lang="zh-CN" altLang="en-US" sz="2400" dirty="0"/>
              <a:t>时序模型通过调用 </a:t>
            </a:r>
            <a:r>
              <a:rPr lang="en-US" altLang="zh-CN" sz="2400" dirty="0" err="1"/>
              <a:t>ptx_thread_info</a:t>
            </a:r>
            <a:r>
              <a:rPr lang="zh-CN" altLang="en-US" sz="2400" dirty="0"/>
              <a:t>类 的 </a:t>
            </a:r>
            <a:r>
              <a:rPr lang="en-US" altLang="zh-CN" sz="2400" dirty="0" err="1"/>
              <a:t>ptx_exec_inst</a:t>
            </a:r>
            <a:r>
              <a:rPr lang="en-US" altLang="zh-CN" sz="2400" dirty="0"/>
              <a:t> </a:t>
            </a:r>
            <a:r>
              <a:rPr lang="zh-CN" altLang="en-US" sz="2400" dirty="0"/>
              <a:t>方法将线程的功能状态提前一个指令。这是在 </a:t>
            </a:r>
            <a:r>
              <a:rPr lang="en-US" altLang="zh-CN" sz="2400" dirty="0" err="1"/>
              <a:t>core_t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execute_warp_inst_t</a:t>
            </a:r>
            <a:r>
              <a:rPr lang="en-US" altLang="zh-CN" sz="2400" dirty="0"/>
              <a:t> </a:t>
            </a:r>
            <a:r>
              <a:rPr lang="zh-CN" altLang="en-US" sz="2400" dirty="0"/>
              <a:t>内完成的。时序模拟器传递要执行的指令的动态实例，而功能模型则相应地推进线程的状态。 </a:t>
            </a:r>
            <a:endParaRPr lang="en-US" altLang="zh-CN" sz="2400" dirty="0"/>
          </a:p>
          <a:p>
            <a:r>
              <a:rPr lang="en-US" altLang="zh-CN" sz="2400" b="1" dirty="0"/>
              <a:t>SIMT</a:t>
            </a:r>
            <a:r>
              <a:rPr lang="zh-CN" altLang="en-US" sz="2400" b="1" dirty="0"/>
              <a:t>堆栈更新：</a:t>
            </a:r>
            <a:r>
              <a:rPr lang="zh-CN" altLang="en-US" sz="2400" dirty="0"/>
              <a:t>在功能上执行了一条</a:t>
            </a:r>
            <a:r>
              <a:rPr lang="en-US" altLang="zh-CN" sz="2400" dirty="0"/>
              <a:t>warp</a:t>
            </a:r>
            <a:r>
              <a:rPr lang="zh-CN" altLang="en-US" sz="2400" dirty="0"/>
              <a:t>的指令后，定时模型通过向功能模型请求更新</a:t>
            </a:r>
            <a:r>
              <a:rPr lang="en-US" altLang="zh-CN" sz="2400" dirty="0"/>
              <a:t>SIMT</a:t>
            </a:r>
            <a:r>
              <a:rPr lang="zh-CN" altLang="en-US" sz="2400" dirty="0"/>
              <a:t>堆栈 中的下一个</a:t>
            </a:r>
            <a:r>
              <a:rPr lang="en-US" altLang="zh-CN" sz="2400" dirty="0"/>
              <a:t>PC</a:t>
            </a:r>
            <a:r>
              <a:rPr lang="zh-CN" altLang="en-US" sz="2400" dirty="0"/>
              <a:t>。这发生在 </a:t>
            </a:r>
            <a:r>
              <a:rPr lang="en-US" altLang="zh-CN" sz="2400" dirty="0" err="1"/>
              <a:t>simt_stack</a:t>
            </a:r>
            <a:r>
              <a:rPr lang="en-US" altLang="zh-CN" sz="2400" dirty="0"/>
              <a:t>::update </a:t>
            </a:r>
            <a:r>
              <a:rPr lang="zh-CN" altLang="en-US" sz="2400" dirty="0"/>
              <a:t>里面。 </a:t>
            </a:r>
            <a:endParaRPr lang="en-US" altLang="zh-CN" sz="2400" dirty="0"/>
          </a:p>
          <a:p>
            <a:r>
              <a:rPr lang="en-US" altLang="zh-CN" sz="2400" b="1" dirty="0"/>
              <a:t>3. </a:t>
            </a:r>
            <a:r>
              <a:rPr lang="zh-CN" altLang="en-US" sz="2400" b="1" dirty="0"/>
              <a:t>启动线程块 </a:t>
            </a:r>
            <a:endParaRPr lang="en-US" altLang="zh-CN" sz="2400" b="1" dirty="0"/>
          </a:p>
          <a:p>
            <a:r>
              <a:rPr lang="zh-CN" altLang="en-US" sz="2400" dirty="0"/>
              <a:t>当新的线程块在 </a:t>
            </a:r>
            <a:r>
              <a:rPr lang="en-US" altLang="zh-CN" sz="2400" dirty="0" err="1"/>
              <a:t>shader_core_ctx</a:t>
            </a:r>
            <a:r>
              <a:rPr lang="en-US" altLang="zh-CN" sz="2400" dirty="0"/>
              <a:t>::issue_block2core </a:t>
            </a:r>
            <a:r>
              <a:rPr lang="zh-CN" altLang="en-US" sz="2400" dirty="0"/>
              <a:t>中启动时，时序模拟器通过调用功能模型方法 </a:t>
            </a:r>
            <a:r>
              <a:rPr lang="en-US" altLang="zh-CN" sz="2400" dirty="0" err="1"/>
              <a:t>ptx_sim_init_thread</a:t>
            </a:r>
            <a:r>
              <a:rPr lang="en-US" altLang="zh-CN" sz="2400" dirty="0"/>
              <a:t> </a:t>
            </a:r>
            <a:r>
              <a:rPr lang="zh-CN" altLang="en-US" sz="2400" dirty="0"/>
              <a:t>初始化每线程的功能状态。此外，时序模型还通过从功能模型中获取起始</a:t>
            </a:r>
            <a:r>
              <a:rPr lang="en-US" altLang="zh-CN" sz="2400" dirty="0"/>
              <a:t>PC</a:t>
            </a:r>
            <a:r>
              <a:rPr lang="zh-CN" altLang="en-US" sz="2400" dirty="0"/>
              <a:t>来 初始化</a:t>
            </a:r>
            <a:r>
              <a:rPr lang="en-US" altLang="zh-CN" sz="2400" dirty="0"/>
              <a:t>SIMT</a:t>
            </a:r>
            <a:r>
              <a:rPr lang="zh-CN" altLang="en-US" sz="2400" dirty="0"/>
              <a:t>堆栈和</a:t>
            </a:r>
            <a:r>
              <a:rPr lang="en-US" altLang="zh-CN" sz="2400" dirty="0"/>
              <a:t>warp</a:t>
            </a:r>
            <a:r>
              <a:rPr lang="zh-CN" altLang="en-US" sz="2400" dirty="0"/>
              <a:t>状态。 </a:t>
            </a:r>
          </a:p>
        </p:txBody>
      </p:sp>
    </p:spTree>
    <p:extLst>
      <p:ext uri="{BB962C8B-B14F-4D97-AF65-F5344CB8AC3E}">
        <p14:creationId xmlns:p14="http://schemas.microsoft.com/office/powerpoint/2010/main" val="241558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22890C-89C2-7E37-2253-2E45E2D8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777038"/>
            <a:ext cx="10888402" cy="5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08AD71-2D5A-F96C-D414-83FB326C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1" y="410326"/>
            <a:ext cx="11275155" cy="3018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4BEF85-6D3E-18B5-C2FF-E53221F8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01" y="3584407"/>
            <a:ext cx="11275154" cy="25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A688F0-6345-9F54-609A-B283FDA5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09" y="699837"/>
            <a:ext cx="10173202" cy="58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4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4E2536-4358-E739-838F-82CE17B6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25" y="160420"/>
            <a:ext cx="8878386" cy="4200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E4CED1-ADF3-122E-36B7-8B10B67F2B1F}"/>
              </a:ext>
            </a:extLst>
          </p:cNvPr>
          <p:cNvSpPr txBox="1"/>
          <p:nvPr/>
        </p:nvSpPr>
        <p:spPr>
          <a:xfrm>
            <a:off x="256672" y="4360445"/>
            <a:ext cx="11373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GPGPU-Sim</a:t>
            </a:r>
            <a:r>
              <a:rPr lang="zh-CN" altLang="en-US" sz="2400" dirty="0"/>
              <a:t>支持四个独立的时钟域：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SIMT Core</a:t>
            </a:r>
            <a:r>
              <a:rPr lang="zh-CN" altLang="en-US" sz="2400" dirty="0"/>
              <a:t>集群时钟域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）互连网络时钟域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L2</a:t>
            </a:r>
            <a:r>
              <a:rPr lang="zh-CN" altLang="en-US" sz="2400" dirty="0"/>
              <a:t>高速缓 存时钟域，适用于内存分区单元中除</a:t>
            </a:r>
            <a:r>
              <a:rPr lang="en-US" altLang="zh-CN" sz="2400" dirty="0"/>
              <a:t>DRAM</a:t>
            </a:r>
            <a:r>
              <a:rPr lang="zh-CN" altLang="en-US" sz="2400" dirty="0"/>
              <a:t>之外的所有逻辑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DRAM</a:t>
            </a:r>
            <a:r>
              <a:rPr lang="zh-CN" altLang="en-US" sz="2400" dirty="0"/>
              <a:t>时钟域。 </a:t>
            </a:r>
          </a:p>
        </p:txBody>
      </p:sp>
    </p:spTree>
    <p:extLst>
      <p:ext uri="{BB962C8B-B14F-4D97-AF65-F5344CB8AC3E}">
        <p14:creationId xmlns:p14="http://schemas.microsoft.com/office/powerpoint/2010/main" val="311749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639CC8-1D90-B6A6-1706-CC73C1F4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9" y="610891"/>
            <a:ext cx="10246099" cy="56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7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3D5E82-6564-A62C-A4C8-9F36D98B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4" y="295133"/>
            <a:ext cx="6923706" cy="45031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32BF10-2C16-0081-21EC-C768D219F75A}"/>
              </a:ext>
            </a:extLst>
          </p:cNvPr>
          <p:cNvSpPr txBox="1"/>
          <p:nvPr/>
        </p:nvSpPr>
        <p:spPr>
          <a:xfrm>
            <a:off x="7116210" y="1685564"/>
            <a:ext cx="49409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simt_core_cluster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类模拟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SIMT Core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集群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shader_core_ctx</a:t>
            </a:r>
            <a:r>
              <a:rPr lang="zh-CN" altLang="en-US" sz="2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则代表单个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SIMT CORE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，它们都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gpgpu_sim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文件中的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shader.h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BF602B-0701-B568-87D3-43C33F7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177449"/>
            <a:ext cx="6923706" cy="45031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DC43DA-3FC8-F5C7-E4C9-408E30C89B25}"/>
              </a:ext>
            </a:extLst>
          </p:cNvPr>
          <p:cNvSpPr txBox="1"/>
          <p:nvPr/>
        </p:nvSpPr>
        <p:spPr>
          <a:xfrm>
            <a:off x="5013157" y="848772"/>
            <a:ext cx="267903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Icnt_cycle</a:t>
            </a:r>
            <a:r>
              <a:rPr lang="zh-CN" altLang="en-US" sz="2800" dirty="0">
                <a:solidFill>
                  <a:srgbClr val="FF0000"/>
                </a:solidFill>
              </a:rPr>
              <a:t>（）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44BC52-5BCD-36C9-D3C0-3C28EA184230}"/>
              </a:ext>
            </a:extLst>
          </p:cNvPr>
          <p:cNvSpPr txBox="1"/>
          <p:nvPr/>
        </p:nvSpPr>
        <p:spPr>
          <a:xfrm>
            <a:off x="1082841" y="1812758"/>
            <a:ext cx="5269832" cy="545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0E78FD-AA7E-B486-31FC-F8320CC06263}"/>
              </a:ext>
            </a:extLst>
          </p:cNvPr>
          <p:cNvSpPr txBox="1"/>
          <p:nvPr/>
        </p:nvSpPr>
        <p:spPr>
          <a:xfrm>
            <a:off x="4828673" y="2675844"/>
            <a:ext cx="753979" cy="27303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F191DF-D411-0815-3CBE-3F2F69B6A534}"/>
              </a:ext>
            </a:extLst>
          </p:cNvPr>
          <p:cNvSpPr txBox="1"/>
          <p:nvPr/>
        </p:nvSpPr>
        <p:spPr>
          <a:xfrm>
            <a:off x="2598822" y="5516213"/>
            <a:ext cx="469385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</a:rPr>
              <a:t>Shader_memory_interface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（）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8E1777-E5F5-8CD0-A573-DE16E0220681}"/>
              </a:ext>
            </a:extLst>
          </p:cNvPr>
          <p:cNvSpPr txBox="1"/>
          <p:nvPr/>
        </p:nvSpPr>
        <p:spPr>
          <a:xfrm>
            <a:off x="5975682" y="2654197"/>
            <a:ext cx="753979" cy="273034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3421A0-C515-5BFC-E123-74B5FD775ADC}"/>
              </a:ext>
            </a:extLst>
          </p:cNvPr>
          <p:cNvSpPr txBox="1"/>
          <p:nvPr/>
        </p:nvSpPr>
        <p:spPr>
          <a:xfrm>
            <a:off x="7292674" y="1834969"/>
            <a:ext cx="469385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Icnt_inject_request_packet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（）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896F5C-DC71-5FDE-F077-680654DE462B}"/>
              </a:ext>
            </a:extLst>
          </p:cNvPr>
          <p:cNvSpPr txBox="1"/>
          <p:nvPr/>
        </p:nvSpPr>
        <p:spPr>
          <a:xfrm>
            <a:off x="2275970" y="409037"/>
            <a:ext cx="89073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将内存请求从互连网络推入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SIMT Core</a:t>
            </a:r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集群的响应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FIFO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716703-99A4-865A-17F4-BEAAB3F45246}"/>
              </a:ext>
            </a:extLst>
          </p:cNvPr>
          <p:cNvSpPr txBox="1"/>
          <p:nvPr/>
        </p:nvSpPr>
        <p:spPr>
          <a:xfrm>
            <a:off x="7292674" y="2527314"/>
            <a:ext cx="42591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SIMT Core</a:t>
            </a:r>
            <a:r>
              <a:rPr lang="zh-CN" altLang="zh-CN" sz="28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提供了一个向网络注入数据包的接口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A57924-9E67-5F9B-8E56-7752300EB21A}"/>
              </a:ext>
            </a:extLst>
          </p:cNvPr>
          <p:cNvSpPr txBox="1"/>
          <p:nvPr/>
        </p:nvSpPr>
        <p:spPr>
          <a:xfrm>
            <a:off x="3503496" y="6202155"/>
            <a:ext cx="61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用于处理</a:t>
            </a:r>
            <a:r>
              <a:rPr lang="zh-CN" altLang="zh-CN" sz="2800" dirty="0">
                <a:ea typeface="等线" panose="0201060003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请求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10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097373-052D-08EA-FC26-4A3A58E7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4" y="208547"/>
            <a:ext cx="9856720" cy="46682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60179A-612A-F421-4B2C-0E54D164EBB3}"/>
              </a:ext>
            </a:extLst>
          </p:cNvPr>
          <p:cNvSpPr txBox="1"/>
          <p:nvPr/>
        </p:nvSpPr>
        <p:spPr>
          <a:xfrm>
            <a:off x="336884" y="4876799"/>
            <a:ext cx="116476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SIMT Core 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dirty="0" err="1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shader.h</a:t>
            </a:r>
            <a:r>
              <a:rPr lang="en-US" altLang="zh-CN" sz="2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/cc 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shader_core_ctx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类实现，本质上是从</a:t>
            </a:r>
            <a:r>
              <a:rPr lang="en-US" altLang="zh-CN" sz="2800" dirty="0" err="1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abstract_hardware_model.h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文件中的</a:t>
            </a:r>
            <a:r>
              <a:rPr lang="en-US" altLang="zh-CN" sz="2800" dirty="0" err="1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core_t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类中派生出来的。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937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26F48E-3630-81D8-04C5-3D0548E4C3AB}"/>
              </a:ext>
            </a:extLst>
          </p:cNvPr>
          <p:cNvSpPr txBox="1"/>
          <p:nvPr/>
        </p:nvSpPr>
        <p:spPr>
          <a:xfrm>
            <a:off x="208547" y="582067"/>
            <a:ext cx="1140593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shd_warp_t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shader.h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中定义，模拟了内核中每个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warp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的状态</a:t>
            </a:r>
          </a:p>
          <a:p>
            <a:pPr algn="just"/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simt_stack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类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：在</a:t>
            </a:r>
            <a:r>
              <a:rPr lang="en-US" altLang="zh-CN" sz="2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abstract_hardware_model.h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中定义，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为每个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warp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处理分支分歧</a:t>
            </a:r>
          </a:p>
          <a:p>
            <a:pPr algn="just"/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scheduler_unit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shader.h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中定义，从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warp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集中选择一条或多条指令，并发射这些指令进行执行。</a:t>
            </a:r>
          </a:p>
          <a:p>
            <a:pPr algn="just"/>
            <a:r>
              <a:rPr lang="en-US" altLang="zh-CN" sz="2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Scoreboard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Scoreboard.h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中定义，用于检测数据危险。</a:t>
            </a:r>
          </a:p>
          <a:p>
            <a:pPr algn="just"/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opndcoll_rfu_t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类，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shader.h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中定义，用于模拟一个操作数收集器。</a:t>
            </a:r>
          </a:p>
          <a:p>
            <a:pPr algn="just"/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simd_function_unit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shader.h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中定义，实现了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单元和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SFU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单元（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流水线）。</a:t>
            </a:r>
          </a:p>
          <a:p>
            <a:pPr algn="just"/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ldst_unit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shader.h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中定义，实现了内存流水线。</a:t>
            </a:r>
          </a:p>
          <a:p>
            <a:pPr algn="just"/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shader_memory_interface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shader.h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中定义，将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SIMT Core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与相应的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SIMT Core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集群连接起来。每个内存请求都要经过这个接口，由其中一个内存分区提供服务。</a:t>
            </a:r>
          </a:p>
        </p:txBody>
      </p:sp>
    </p:spTree>
    <p:extLst>
      <p:ext uri="{BB962C8B-B14F-4D97-AF65-F5344CB8AC3E}">
        <p14:creationId xmlns:p14="http://schemas.microsoft.com/office/powerpoint/2010/main" val="402957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AE4C28-6C1C-1051-DD97-4E99ADBE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121"/>
            <a:ext cx="9256295" cy="25828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B04AB-BD9A-E126-16C2-8F98B2AA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39" y="2946420"/>
            <a:ext cx="7273323" cy="38240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77E12E-AEB9-A180-15D3-FDB332E34FB1}"/>
              </a:ext>
            </a:extLst>
          </p:cNvPr>
          <p:cNvSpPr txBox="1"/>
          <p:nvPr/>
        </p:nvSpPr>
        <p:spPr>
          <a:xfrm>
            <a:off x="7716253" y="2834776"/>
            <a:ext cx="44757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每个内核周期，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shader_core_ctx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::cycle()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都被调用，以模拟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SIMT Core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的一个周期。这个函数调用一组成员函数，按相反的顺序模拟内核的流水线阶段，以模拟流水线效应。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47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7563DCA-A6CB-76E3-37F8-21E4911D30B4}"/>
              </a:ext>
            </a:extLst>
          </p:cNvPr>
          <p:cNvSpPr txBox="1"/>
          <p:nvPr/>
        </p:nvSpPr>
        <p:spPr>
          <a:xfrm>
            <a:off x="401052" y="382012"/>
            <a:ext cx="43634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shader_core_ctx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对象 在访问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SIMT Core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特定的配置选项时，都会引用一个通用的</a:t>
            </a:r>
            <a:r>
              <a:rPr lang="en-US" altLang="zh-CN" sz="32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shader_core_config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对象。所有的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shader_core_ctx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对象 还链接到一个共同的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shader_core_stats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对象的实例，该对象跟踪所有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SIMT Core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的性能测量值的集合。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D25CD2-8DFE-E8FA-AEA5-7106D4FC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10" y="175064"/>
            <a:ext cx="6529137" cy="666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8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877</Words>
  <Application>Microsoft Office PowerPoint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 L</dc:creator>
  <cp:lastModifiedBy>YH L</cp:lastModifiedBy>
  <cp:revision>15</cp:revision>
  <dcterms:created xsi:type="dcterms:W3CDTF">2023-03-03T11:03:37Z</dcterms:created>
  <dcterms:modified xsi:type="dcterms:W3CDTF">2023-03-04T02:36:37Z</dcterms:modified>
</cp:coreProperties>
</file>