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50.xml" ContentType="application/vnd.openxmlformats-officedocument.presentationml.tags+xml"/>
  <Override PartName="/ppt/tags/tag7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1" r:id="rId3"/>
    <p:sldId id="275" r:id="rId4"/>
    <p:sldId id="263" r:id="rId5"/>
    <p:sldId id="273" r:id="rId6"/>
    <p:sldId id="264" r:id="rId7"/>
    <p:sldId id="272" r:id="rId8"/>
    <p:sldId id="269" r:id="rId9"/>
    <p:sldId id="270" r:id="rId10"/>
    <p:sldId id="271" r:id="rId11"/>
    <p:sldId id="268" r:id="rId12"/>
    <p:sldId id="267" r:id="rId13"/>
    <p:sldId id="288" r:id="rId14"/>
    <p:sldId id="292" r:id="rId15"/>
    <p:sldId id="258" r:id="rId16"/>
    <p:sldId id="274" r:id="rId17"/>
    <p:sldId id="259" r:id="rId18"/>
    <p:sldId id="293" r:id="rId19"/>
    <p:sldId id="294" r:id="rId20"/>
    <p:sldId id="295" r:id="rId21"/>
    <p:sldId id="296" r:id="rId22"/>
    <p:sldId id="297" r:id="rId23"/>
    <p:sldId id="298" r:id="rId24"/>
    <p:sldId id="299" r:id="rId25"/>
    <p:sldId id="300" r:id="rId26"/>
    <p:sldId id="301" r:id="rId27"/>
    <p:sldId id="302" r:id="rId28"/>
  </p:sldIdLst>
  <p:sldSz cx="10691813" cy="75565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12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2023/9/20</a:t>
            </a:fld>
            <a:endParaRPr lang="zh-CN" altLang="en-US"/>
          </a:p>
        </p:txBody>
      </p:sp>
      <p:sp>
        <p:nvSpPr>
          <p:cNvPr id="4" name="幻灯片图像占位符 3"/>
          <p:cNvSpPr>
            <a:spLocks noGrp="1" noRot="1" noChangeAspect="1"/>
          </p:cNvSpPr>
          <p:nvPr>
            <p:ph type="sldImg" idx="2"/>
          </p:nvPr>
        </p:nvSpPr>
        <p:spPr>
          <a:xfrm>
            <a:off x="1245466" y="1143000"/>
            <a:ext cx="4367069"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2023/9/20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41101D2-F438-42B7-944A-84097325FD2E}" type="datetimeFigureOut">
              <a:rPr lang="zh-CN" altLang="en-US" smtClean="0"/>
              <a:t>2023/9/20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4F04DD-5070-457D-9AF1-D6F60C58C7A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1.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13" Type="http://schemas.openxmlformats.org/officeDocument/2006/relationships/image" Target="../media/image5.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50.xml"/><Relationship Id="rId2" Type="http://schemas.openxmlformats.org/officeDocument/2006/relationships/tags" Target="../tags/tag4.xml"/><Relationship Id="rId16" Type="http://schemas.openxmlformats.org/officeDocument/2006/relationships/image" Target="../media/image7.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4.png"/><Relationship Id="rId5" Type="http://schemas.openxmlformats.org/officeDocument/2006/relationships/tags" Target="../tags/tag7.xml"/><Relationship Id="rId15" Type="http://schemas.openxmlformats.org/officeDocument/2006/relationships/image" Target="../media/image6.png"/><Relationship Id="rId10" Type="http://schemas.openxmlformats.org/officeDocument/2006/relationships/image" Target="../media/image3.png"/><Relationship Id="rId4" Type="http://schemas.openxmlformats.org/officeDocument/2006/relationships/tags" Target="../tags/tag6.xml"/><Relationship Id="rId9" Type="http://schemas.openxmlformats.org/officeDocument/2006/relationships/notesSlide" Target="../notesSlides/notesSlide1.xml"/><Relationship Id="rId14" Type="http://schemas.openxmlformats.org/officeDocument/2006/relationships/tags" Target="../tags/tag7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3992245" y="2709545"/>
            <a:ext cx="3025140" cy="743585"/>
          </a:xfrm>
          <a:prstGeom prst="rect">
            <a:avLst/>
          </a:prstGeom>
        </p:spPr>
        <p:txBody>
          <a:bodyPr vert="horz" wrap="square" lIns="0" tIns="0" rIns="0" bIns="0"/>
          <a:lstStyle/>
          <a:p>
            <a:pPr algn="ctr" rtl="0" eaLnBrk="0">
              <a:lnSpc>
                <a:spcPct val="76000"/>
              </a:lnSpc>
            </a:pPr>
            <a:endParaRPr lang="en-US" altLang="en-US" sz="500" b="1" dirty="0"/>
          </a:p>
          <a:p>
            <a:pPr marL="12700" indent="12700" algn="ctr" rtl="0" eaLnBrk="0">
              <a:lnSpc>
                <a:spcPct val="118000"/>
              </a:lnSpc>
            </a:pPr>
            <a:r>
              <a:rPr lang="zh-CN" sz="3200" b="1" kern="0" spc="-20" dirty="0">
                <a:solidFill>
                  <a:srgbClr val="000000">
                    <a:alpha val="100000"/>
                  </a:srgbClr>
                </a:solidFill>
                <a:latin typeface="Arial" panose="020B0604020202020204"/>
                <a:ea typeface="Arial" panose="020B0604020202020204"/>
                <a:cs typeface="Arial" panose="020B0604020202020204"/>
              </a:rPr>
              <a:t>大模型计算报告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6555" y="452120"/>
            <a:ext cx="9982835" cy="1253490"/>
          </a:xfrm>
          <a:prstGeom prst="rect">
            <a:avLst/>
          </a:prstGeom>
          <a:noFill/>
        </p:spPr>
        <p:txBody>
          <a:bodyPr wrap="square" rtlCol="0" anchor="t">
            <a:spAutoFit/>
          </a:bodyPr>
          <a:lstStyle/>
          <a:p>
            <a:pPr marL="33655" algn="l" rtl="0" eaLnBrk="0">
              <a:lnSpc>
                <a:spcPct val="91000"/>
              </a:lnSpc>
              <a:spcBef>
                <a:spcPts val="1620"/>
              </a:spcBef>
            </a:pPr>
            <a:r>
              <a:rPr sz="2400" b="1"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自回归生成</a:t>
            </a:r>
            <a:endParaRPr lang="en-US" altLang="en-US" sz="2400" dirty="0"/>
          </a:p>
          <a:p>
            <a:pPr marL="15240" indent="-2540" algn="l" rtl="0" eaLnBrk="0">
              <a:lnSpc>
                <a:spcPct val="123000"/>
              </a:lnSpc>
              <a:spcBef>
                <a:spcPts val="1435"/>
              </a:spcBef>
            </a:pP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在生成任务中，使用自回归（</a:t>
            </a:r>
            <a:r>
              <a:rPr sz="1700" kern="0" dirty="0">
                <a:solidFill>
                  <a:srgbClr val="000000">
                    <a:alpha val="100000"/>
                  </a:srgbClr>
                </a:solidFill>
                <a:latin typeface="Arial" panose="020B0604020202020204"/>
                <a:ea typeface="Arial" panose="020B0604020202020204"/>
                <a:cs typeface="Arial" panose="020B0604020202020204"/>
                <a:sym typeface="+mn-ea"/>
              </a:rPr>
              <a:t>Autoregressive</a:t>
            </a: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）方式，即逐个生成输出序列中的每个</a:t>
            </a:r>
            <a:r>
              <a:rPr sz="1700" kern="0" dirty="0">
                <a:solidFill>
                  <a:srgbClr val="000000">
                    <a:alpha val="100000"/>
                  </a:srgbClr>
                </a:solidFill>
                <a:latin typeface="Arial" panose="020B0604020202020204"/>
                <a:ea typeface="Arial" panose="020B0604020202020204"/>
                <a:cs typeface="Arial" panose="020B0604020202020204"/>
                <a:sym typeface="+mn-ea"/>
              </a:rPr>
              <a:t>Tok</a:t>
            </a:r>
            <a:r>
              <a:rPr sz="1700" kern="0" spc="-10" dirty="0">
                <a:solidFill>
                  <a:srgbClr val="000000">
                    <a:alpha val="100000"/>
                  </a:srgbClr>
                </a:solidFill>
                <a:latin typeface="Arial" panose="020B0604020202020204"/>
                <a:ea typeface="Arial" panose="020B0604020202020204"/>
                <a:cs typeface="Arial" panose="020B0604020202020204"/>
                <a:sym typeface="+mn-ea"/>
              </a:rPr>
              <a:t>en</a:t>
            </a: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。在解码过程中，每次生成一个</a:t>
            </a:r>
            <a:r>
              <a:rPr sz="1700" kern="0" spc="-10" dirty="0">
                <a:solidFill>
                  <a:srgbClr val="000000">
                    <a:alpha val="100000"/>
                  </a:srgbClr>
                </a:solidFill>
                <a:latin typeface="Arial" panose="020B0604020202020204"/>
                <a:ea typeface="Arial" panose="020B0604020202020204"/>
                <a:cs typeface="Arial" panose="020B0604020202020204"/>
                <a:sym typeface="+mn-ea"/>
              </a:rPr>
              <a:t>Token</a:t>
            </a: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时，使用前</a:t>
            </a: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面已生成的内容作为上</a:t>
            </a: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下文，来帮助预测下一个</a:t>
            </a:r>
            <a:r>
              <a:rPr sz="1700" kern="0" spc="-10" dirty="0">
                <a:solidFill>
                  <a:srgbClr val="000000">
                    <a:alpha val="100000"/>
                  </a:srgbClr>
                </a:solidFill>
                <a:latin typeface="Arial" panose="020B0604020202020204"/>
                <a:ea typeface="Arial" panose="020B0604020202020204"/>
                <a:cs typeface="Arial" panose="020B0604020202020204"/>
                <a:sym typeface="+mn-ea"/>
              </a:rPr>
              <a:t>Token</a:t>
            </a: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a:t>
            </a:r>
            <a:endParaRPr lang="zh-CN" sz="1400" kern="0" spc="-10" dirty="0">
              <a:solidFill>
                <a:srgbClr val="000000">
                  <a:alpha val="100000"/>
                </a:srgbClr>
              </a:solidFill>
              <a:latin typeface="Arial" panose="020B0604020202020204"/>
              <a:ea typeface="宋体" panose="02010600030101010101" pitchFamily="2" charset="-122"/>
              <a:cs typeface="Arial" panose="020B0604020202020204"/>
              <a:sym typeface="+mn-ea"/>
            </a:endParaRPr>
          </a:p>
        </p:txBody>
      </p:sp>
      <p:grpSp>
        <p:nvGrpSpPr>
          <p:cNvPr id="28" name="组合 27"/>
          <p:cNvGrpSpPr/>
          <p:nvPr/>
        </p:nvGrpSpPr>
        <p:grpSpPr>
          <a:xfrm>
            <a:off x="2207260" y="2361565"/>
            <a:ext cx="6220460" cy="3807460"/>
            <a:chOff x="3223" y="4020"/>
            <a:chExt cx="9796" cy="5996"/>
          </a:xfrm>
        </p:grpSpPr>
        <p:sp>
          <p:nvSpPr>
            <p:cNvPr id="27" name="矩形 26"/>
            <p:cNvSpPr/>
            <p:nvPr/>
          </p:nvSpPr>
          <p:spPr>
            <a:xfrm>
              <a:off x="3223" y="4020"/>
              <a:ext cx="9796" cy="5996"/>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6" name="组合 25"/>
            <p:cNvGrpSpPr/>
            <p:nvPr/>
          </p:nvGrpSpPr>
          <p:grpSpPr>
            <a:xfrm>
              <a:off x="3443" y="4430"/>
              <a:ext cx="9388" cy="5062"/>
              <a:chOff x="3443" y="4430"/>
              <a:chExt cx="9388" cy="5062"/>
            </a:xfrm>
          </p:grpSpPr>
          <p:cxnSp>
            <p:nvCxnSpPr>
              <p:cNvPr id="22" name="曲线连接符 21"/>
              <p:cNvCxnSpPr/>
              <p:nvPr>
                <p:custDataLst>
                  <p:tags r:id="rId1"/>
                </p:custDataLst>
              </p:nvPr>
            </p:nvCxnSpPr>
            <p:spPr>
              <a:xfrm>
                <a:off x="9052" y="4905"/>
                <a:ext cx="1198" cy="4147"/>
              </a:xfrm>
              <a:prstGeom prst="curvedConnector3">
                <a:avLst>
                  <a:gd name="adj1" fmla="val 50000"/>
                </a:avLst>
              </a:prstGeom>
              <a:ln w="19050" cmpd="sng">
                <a:solidFill>
                  <a:schemeClr val="accent1">
                    <a:shade val="50000"/>
                  </a:schemeClr>
                </a:solidFill>
                <a:prstDash val="sysDash"/>
                <a:tailEnd type="arrow"/>
              </a:ln>
            </p:spPr>
            <p:style>
              <a:lnRef idx="2">
                <a:schemeClr val="accent1"/>
              </a:lnRef>
              <a:fillRef idx="0">
                <a:srgbClr val="FFFFFF"/>
              </a:fillRef>
              <a:effectRef idx="0">
                <a:srgbClr val="FFFFFF"/>
              </a:effectRef>
              <a:fontRef idx="minor">
                <a:schemeClr val="tx1"/>
              </a:fontRef>
            </p:style>
          </p:cxnSp>
          <p:cxnSp>
            <p:nvCxnSpPr>
              <p:cNvPr id="17" name="曲线连接符 16"/>
              <p:cNvCxnSpPr>
                <a:stCxn id="13" idx="3"/>
                <a:endCxn id="16" idx="1"/>
              </p:cNvCxnSpPr>
              <p:nvPr/>
            </p:nvCxnSpPr>
            <p:spPr>
              <a:xfrm>
                <a:off x="5536" y="4905"/>
                <a:ext cx="1198" cy="4147"/>
              </a:xfrm>
              <a:prstGeom prst="curvedConnector3">
                <a:avLst>
                  <a:gd name="adj1" fmla="val 50000"/>
                </a:avLst>
              </a:prstGeom>
              <a:ln w="19050" cmpd="sng">
                <a:solidFill>
                  <a:schemeClr val="accent1">
                    <a:shade val="50000"/>
                  </a:schemeClr>
                </a:solidFill>
                <a:prstDash val="sysDash"/>
                <a:tailEnd type="arrow"/>
              </a:ln>
            </p:spPr>
            <p:style>
              <a:lnRef idx="2">
                <a:schemeClr val="accent1"/>
              </a:lnRef>
              <a:fillRef idx="0">
                <a:srgbClr val="FFFFFF"/>
              </a:fillRef>
              <a:effectRef idx="0">
                <a:srgbClr val="FFFFFF"/>
              </a:effectRef>
              <a:fontRef idx="minor">
                <a:schemeClr val="tx1"/>
              </a:fontRef>
            </p:style>
          </p:cxnSp>
          <p:sp>
            <p:nvSpPr>
              <p:cNvPr id="4" name="矩形 3"/>
              <p:cNvSpPr/>
              <p:nvPr/>
            </p:nvSpPr>
            <p:spPr>
              <a:xfrm>
                <a:off x="3676" y="8610"/>
                <a:ext cx="1860" cy="883"/>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prompt</a:t>
                </a:r>
              </a:p>
            </p:txBody>
          </p:sp>
          <p:cxnSp>
            <p:nvCxnSpPr>
              <p:cNvPr id="10" name="直接箭头连接符 9"/>
              <p:cNvCxnSpPr>
                <a:stCxn id="4" idx="0"/>
              </p:cNvCxnSpPr>
              <p:nvPr/>
            </p:nvCxnSpPr>
            <p:spPr>
              <a:xfrm flipV="1">
                <a:off x="4606" y="7553"/>
                <a:ext cx="11" cy="105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圆角矩形 10"/>
              <p:cNvSpPr/>
              <p:nvPr>
                <p:custDataLst>
                  <p:tags r:id="rId2"/>
                </p:custDataLst>
              </p:nvPr>
            </p:nvSpPr>
            <p:spPr>
              <a:xfrm>
                <a:off x="3745" y="6091"/>
                <a:ext cx="9087" cy="849"/>
              </a:xfrm>
              <a:prstGeom prst="roundRect">
                <a:avLst/>
              </a:prstGeom>
              <a:solidFill>
                <a:schemeClr val="accent2">
                  <a:lumMod val="40000"/>
                  <a:lumOff val="6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Decoder Block</a:t>
                </a:r>
              </a:p>
            </p:txBody>
          </p:sp>
          <p:sp>
            <p:nvSpPr>
              <p:cNvPr id="9" name="圆角矩形 8"/>
              <p:cNvSpPr/>
              <p:nvPr/>
            </p:nvSpPr>
            <p:spPr>
              <a:xfrm>
                <a:off x="3443" y="6692"/>
                <a:ext cx="8900" cy="849"/>
              </a:xfrm>
              <a:prstGeom prst="roundRect">
                <a:avLst/>
              </a:prstGeom>
              <a:solidFill>
                <a:schemeClr val="accent2">
                  <a:lumMod val="40000"/>
                  <a:lumOff val="6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Decoder Block</a:t>
                </a:r>
              </a:p>
            </p:txBody>
          </p:sp>
          <p:sp>
            <p:nvSpPr>
              <p:cNvPr id="13" name="矩形 12"/>
              <p:cNvSpPr/>
              <p:nvPr>
                <p:custDataLst>
                  <p:tags r:id="rId3"/>
                </p:custDataLst>
              </p:nvPr>
            </p:nvSpPr>
            <p:spPr>
              <a:xfrm>
                <a:off x="3676" y="4463"/>
                <a:ext cx="1860" cy="883"/>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token1</a:t>
                </a:r>
              </a:p>
            </p:txBody>
          </p:sp>
          <p:cxnSp>
            <p:nvCxnSpPr>
              <p:cNvPr id="14" name="直接箭头连接符 13"/>
              <p:cNvCxnSpPr/>
              <p:nvPr>
                <p:custDataLst>
                  <p:tags r:id="rId4"/>
                </p:custDataLst>
              </p:nvPr>
            </p:nvCxnSpPr>
            <p:spPr>
              <a:xfrm flipV="1">
                <a:off x="4640" y="5346"/>
                <a:ext cx="1" cy="77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6" name="矩形 15"/>
              <p:cNvSpPr/>
              <p:nvPr>
                <p:custDataLst>
                  <p:tags r:id="rId5"/>
                </p:custDataLst>
              </p:nvPr>
            </p:nvSpPr>
            <p:spPr>
              <a:xfrm>
                <a:off x="6734" y="8610"/>
                <a:ext cx="2963" cy="883"/>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prompt+token1</a:t>
                </a:r>
              </a:p>
            </p:txBody>
          </p:sp>
          <p:cxnSp>
            <p:nvCxnSpPr>
              <p:cNvPr id="18" name="直接箭头连接符 17"/>
              <p:cNvCxnSpPr/>
              <p:nvPr>
                <p:custDataLst>
                  <p:tags r:id="rId6"/>
                </p:custDataLst>
              </p:nvPr>
            </p:nvCxnSpPr>
            <p:spPr>
              <a:xfrm flipV="1">
                <a:off x="8210" y="7553"/>
                <a:ext cx="11" cy="105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9" name="矩形 18"/>
              <p:cNvSpPr/>
              <p:nvPr>
                <p:custDataLst>
                  <p:tags r:id="rId7"/>
                </p:custDataLst>
              </p:nvPr>
            </p:nvSpPr>
            <p:spPr>
              <a:xfrm>
                <a:off x="7192" y="4463"/>
                <a:ext cx="1860" cy="883"/>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token2</a:t>
                </a:r>
              </a:p>
            </p:txBody>
          </p:sp>
          <p:cxnSp>
            <p:nvCxnSpPr>
              <p:cNvPr id="20" name="直接箭头连接符 19"/>
              <p:cNvCxnSpPr/>
              <p:nvPr>
                <p:custDataLst>
                  <p:tags r:id="rId8"/>
                </p:custDataLst>
              </p:nvPr>
            </p:nvCxnSpPr>
            <p:spPr>
              <a:xfrm flipV="1">
                <a:off x="8122" y="5346"/>
                <a:ext cx="1" cy="77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矩形 20"/>
              <p:cNvSpPr/>
              <p:nvPr>
                <p:custDataLst>
                  <p:tags r:id="rId9"/>
                </p:custDataLst>
              </p:nvPr>
            </p:nvSpPr>
            <p:spPr>
              <a:xfrm>
                <a:off x="10250" y="8610"/>
                <a:ext cx="1860" cy="883"/>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a:t>
                </a:r>
              </a:p>
            </p:txBody>
          </p:sp>
          <p:cxnSp>
            <p:nvCxnSpPr>
              <p:cNvPr id="23" name="直接箭头连接符 22"/>
              <p:cNvCxnSpPr/>
              <p:nvPr>
                <p:custDataLst>
                  <p:tags r:id="rId10"/>
                </p:custDataLst>
              </p:nvPr>
            </p:nvCxnSpPr>
            <p:spPr>
              <a:xfrm flipV="1">
                <a:off x="11179" y="7541"/>
                <a:ext cx="11" cy="105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custDataLst>
                  <p:tags r:id="rId11"/>
                </p:custDataLst>
              </p:nvPr>
            </p:nvCxnSpPr>
            <p:spPr>
              <a:xfrm flipV="1">
                <a:off x="11273" y="5313"/>
                <a:ext cx="1" cy="77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矩形 24"/>
              <p:cNvSpPr/>
              <p:nvPr>
                <p:custDataLst>
                  <p:tags r:id="rId12"/>
                </p:custDataLst>
              </p:nvPr>
            </p:nvSpPr>
            <p:spPr>
              <a:xfrm>
                <a:off x="10250" y="4430"/>
                <a:ext cx="1860" cy="883"/>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end</a:t>
                </a: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6555" y="452120"/>
            <a:ext cx="9982835" cy="1570355"/>
          </a:xfrm>
          <a:prstGeom prst="rect">
            <a:avLst/>
          </a:prstGeom>
          <a:noFill/>
        </p:spPr>
        <p:txBody>
          <a:bodyPr wrap="square" rtlCol="0" anchor="t">
            <a:spAutoFit/>
          </a:bodyPr>
          <a:lstStyle/>
          <a:p>
            <a:pPr marL="14605" algn="l" rtl="0" eaLnBrk="0">
              <a:lnSpc>
                <a:spcPct val="91000"/>
              </a:lnSpc>
              <a:spcBef>
                <a:spcPts val="1420"/>
              </a:spcBef>
            </a:pPr>
            <a:r>
              <a:rPr sz="2400" b="1"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输出处理</a:t>
            </a:r>
            <a:endParaRPr lang="en-US" altLang="en-US" sz="2400" dirty="0"/>
          </a:p>
          <a:p>
            <a:pPr algn="l" rtl="0" eaLnBrk="0">
              <a:lnSpc>
                <a:spcPct val="108000"/>
              </a:lnSpc>
            </a:pPr>
            <a:endParaRPr lang="en-US" altLang="en-US" sz="1400" dirty="0"/>
          </a:p>
          <a:p>
            <a:pPr algn="l" rtl="0" eaLnBrk="0">
              <a:lnSpc>
                <a:spcPct val="8000"/>
              </a:lnSpc>
            </a:pPr>
            <a:endParaRPr lang="en-US" altLang="en-US" sz="300" dirty="0"/>
          </a:p>
          <a:p>
            <a:pPr marL="14605" indent="457200" algn="l" rtl="0" eaLnBrk="0">
              <a:lnSpc>
                <a:spcPct val="123000"/>
              </a:lnSpc>
            </a:pPr>
            <a:r>
              <a:rPr sz="16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生成的</a:t>
            </a:r>
            <a:r>
              <a:rPr sz="1600" kern="0" dirty="0">
                <a:solidFill>
                  <a:srgbClr val="000000">
                    <a:alpha val="100000"/>
                  </a:srgbClr>
                </a:solidFill>
                <a:latin typeface="Arial" panose="020B0604020202020204"/>
                <a:ea typeface="Arial" panose="020B0604020202020204"/>
                <a:cs typeface="Arial" panose="020B0604020202020204"/>
                <a:sym typeface="+mn-ea"/>
              </a:rPr>
              <a:t>Token</a:t>
            </a:r>
            <a:r>
              <a:rPr sz="16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序列通过一个输出层，通常是线性变换加上</a:t>
            </a:r>
            <a:r>
              <a:rPr sz="1600" kern="0" dirty="0">
                <a:solidFill>
                  <a:srgbClr val="000000">
                    <a:alpha val="100000"/>
                  </a:srgbClr>
                </a:solidFill>
                <a:latin typeface="Arial" panose="020B0604020202020204"/>
                <a:ea typeface="Arial" panose="020B0604020202020204"/>
                <a:cs typeface="Arial" panose="020B0604020202020204"/>
                <a:sym typeface="+mn-ea"/>
              </a:rPr>
              <a:t>Softmax</a:t>
            </a:r>
            <a:r>
              <a:rPr sz="16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函数，将每个位置</a:t>
            </a:r>
            <a:r>
              <a:rPr sz="16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的概率分布转换为对应</a:t>
            </a:r>
            <a:r>
              <a:rPr sz="1600" kern="0" spc="-10" dirty="0">
                <a:solidFill>
                  <a:srgbClr val="000000">
                    <a:alpha val="100000"/>
                  </a:srgbClr>
                </a:solidFill>
                <a:latin typeface="Arial" panose="020B0604020202020204"/>
                <a:ea typeface="Arial" panose="020B0604020202020204"/>
                <a:cs typeface="Arial" panose="020B0604020202020204"/>
                <a:sym typeface="+mn-ea"/>
              </a:rPr>
              <a:t>Token</a:t>
            </a:r>
            <a:r>
              <a:rPr sz="16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的概率。根据概率，选择概</a:t>
            </a:r>
            <a:r>
              <a:rPr sz="16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率最高的</a:t>
            </a:r>
            <a:r>
              <a:rPr sz="1600" kern="0" dirty="0">
                <a:solidFill>
                  <a:srgbClr val="000000">
                    <a:alpha val="100000"/>
                  </a:srgbClr>
                </a:solidFill>
                <a:latin typeface="Arial" panose="020B0604020202020204"/>
                <a:ea typeface="Arial" panose="020B0604020202020204"/>
                <a:cs typeface="Arial" panose="020B0604020202020204"/>
                <a:sym typeface="+mn-ea"/>
              </a:rPr>
              <a:t>Token</a:t>
            </a:r>
            <a:r>
              <a:rPr sz="16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或者作为模型的预测结果。或者其他</a:t>
            </a:r>
            <a:r>
              <a:rPr sz="16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的的方法生成</a:t>
            </a:r>
            <a:r>
              <a:rPr sz="1600" kern="0" spc="-10" dirty="0">
                <a:solidFill>
                  <a:srgbClr val="000000">
                    <a:alpha val="100000"/>
                  </a:srgbClr>
                </a:solidFill>
                <a:latin typeface="Arial" panose="020B0604020202020204"/>
                <a:ea typeface="Arial" panose="020B0604020202020204"/>
                <a:cs typeface="Arial" panose="020B0604020202020204"/>
                <a:sym typeface="+mn-ea"/>
              </a:rPr>
              <a:t>next token</a:t>
            </a:r>
            <a:r>
              <a:rPr lang="zh-CN" sz="1600" kern="0" spc="-10" dirty="0">
                <a:solidFill>
                  <a:srgbClr val="000000">
                    <a:alpha val="100000"/>
                  </a:srgbClr>
                </a:solidFill>
                <a:latin typeface="Arial" panose="020B0604020202020204"/>
                <a:ea typeface="宋体" panose="02010600030101010101" pitchFamily="2" charset="-122"/>
                <a:cs typeface="Arial" panose="020B0604020202020204"/>
                <a:sym typeface="+mn-ea"/>
              </a:rPr>
              <a:t>。</a:t>
            </a:r>
          </a:p>
        </p:txBody>
      </p:sp>
      <p:pic>
        <p:nvPicPr>
          <p:cNvPr id="3" name="图片 2"/>
          <p:cNvPicPr>
            <a:picLocks noChangeAspect="1"/>
          </p:cNvPicPr>
          <p:nvPr>
            <p:custDataLst>
              <p:tags r:id="rId1"/>
            </p:custDataLst>
          </p:nvPr>
        </p:nvPicPr>
        <p:blipFill>
          <a:blip r:embed="rId5"/>
          <a:srcRect l="1607" t="22885" r="-351" b="-20"/>
          <a:stretch>
            <a:fillRect/>
          </a:stretch>
        </p:blipFill>
        <p:spPr>
          <a:xfrm>
            <a:off x="2077085" y="2280920"/>
            <a:ext cx="5541645" cy="2390775"/>
          </a:xfrm>
          <a:prstGeom prst="rect">
            <a:avLst/>
          </a:prstGeom>
        </p:spPr>
      </p:pic>
      <p:pic>
        <p:nvPicPr>
          <p:cNvPr id="4" name="图片 3"/>
          <p:cNvPicPr>
            <a:picLocks noChangeAspect="1"/>
          </p:cNvPicPr>
          <p:nvPr>
            <p:custDataLst>
              <p:tags r:id="rId2"/>
            </p:custDataLst>
          </p:nvPr>
        </p:nvPicPr>
        <p:blipFill>
          <a:blip r:embed="rId6"/>
          <a:stretch>
            <a:fillRect/>
          </a:stretch>
        </p:blipFill>
        <p:spPr>
          <a:xfrm>
            <a:off x="2025015" y="4979670"/>
            <a:ext cx="6147435" cy="2054860"/>
          </a:xfrm>
          <a:prstGeom prst="rect">
            <a:avLst/>
          </a:prstGeom>
        </p:spPr>
      </p:pic>
      <p:sp>
        <p:nvSpPr>
          <p:cNvPr id="5" name="文本框 4"/>
          <p:cNvSpPr txBox="1"/>
          <p:nvPr/>
        </p:nvSpPr>
        <p:spPr>
          <a:xfrm>
            <a:off x="946785" y="2280920"/>
            <a:ext cx="3564255" cy="368300"/>
          </a:xfrm>
          <a:prstGeom prst="rect">
            <a:avLst/>
          </a:prstGeom>
          <a:noFill/>
        </p:spPr>
        <p:txBody>
          <a:bodyPr wrap="square" rtlCol="0">
            <a:spAutoFit/>
          </a:bodyPr>
          <a:lstStyle/>
          <a:p>
            <a:r>
              <a:rPr lang="en-US" altLang="zh-CN"/>
              <a:t>Top-K</a:t>
            </a:r>
          </a:p>
        </p:txBody>
      </p:sp>
      <p:sp>
        <p:nvSpPr>
          <p:cNvPr id="6" name="文本框 5"/>
          <p:cNvSpPr txBox="1"/>
          <p:nvPr>
            <p:custDataLst>
              <p:tags r:id="rId3"/>
            </p:custDataLst>
          </p:nvPr>
        </p:nvSpPr>
        <p:spPr>
          <a:xfrm>
            <a:off x="946785" y="4671695"/>
            <a:ext cx="3564255" cy="368300"/>
          </a:xfrm>
          <a:prstGeom prst="rect">
            <a:avLst/>
          </a:prstGeom>
          <a:noFill/>
        </p:spPr>
        <p:txBody>
          <a:bodyPr wrap="square" rtlCol="0">
            <a:spAutoFit/>
          </a:bodyPr>
          <a:lstStyle/>
          <a:p>
            <a:r>
              <a:rPr lang="en-US" altLang="zh-CN"/>
              <a:t>Top-P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89985" y="2896235"/>
            <a:ext cx="3510915" cy="2152015"/>
          </a:xfrm>
          <a:prstGeom prst="rect">
            <a:avLst/>
          </a:prstGeom>
          <a:noFill/>
        </p:spPr>
        <p:txBody>
          <a:bodyPr wrap="square" rtlCol="0">
            <a:noAutofit/>
          </a:bodyPr>
          <a:lstStyle/>
          <a:p>
            <a:r>
              <a:rPr lang="en-US" altLang="zh-CN" sz="3200"/>
              <a:t>More about LLM</a:t>
            </a:r>
          </a:p>
        </p:txBody>
      </p:sp>
      <p:pic>
        <p:nvPicPr>
          <p:cNvPr id="3" name="图片 2" descr="OIP-C"/>
          <p:cNvPicPr>
            <a:picLocks noChangeAspect="1"/>
          </p:cNvPicPr>
          <p:nvPr/>
        </p:nvPicPr>
        <p:blipFill>
          <a:blip r:embed="rId2"/>
          <a:stretch>
            <a:fillRect/>
          </a:stretch>
        </p:blipFill>
        <p:spPr>
          <a:xfrm>
            <a:off x="7661910" y="244475"/>
            <a:ext cx="2743200" cy="1689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微信图片_20230915223235"/>
          <p:cNvPicPr>
            <a:picLocks noChangeAspect="1"/>
          </p:cNvPicPr>
          <p:nvPr/>
        </p:nvPicPr>
        <p:blipFill>
          <a:blip r:embed="rId3"/>
          <a:stretch>
            <a:fillRect/>
          </a:stretch>
        </p:blipFill>
        <p:spPr>
          <a:xfrm>
            <a:off x="1571625" y="1626870"/>
            <a:ext cx="7555230" cy="4790440"/>
          </a:xfrm>
          <a:prstGeom prst="rect">
            <a:avLst/>
          </a:prstGeom>
        </p:spPr>
      </p:pic>
      <p:sp>
        <p:nvSpPr>
          <p:cNvPr id="4" name="文本框 3"/>
          <p:cNvSpPr txBox="1"/>
          <p:nvPr>
            <p:custDataLst>
              <p:tags r:id="rId1"/>
            </p:custDataLst>
          </p:nvPr>
        </p:nvSpPr>
        <p:spPr>
          <a:xfrm>
            <a:off x="2520000" y="180000"/>
            <a:ext cx="5678805" cy="1013460"/>
          </a:xfrm>
          <a:prstGeom prst="rect">
            <a:avLst/>
          </a:prstGeom>
          <a:noFill/>
        </p:spPr>
        <p:txBody>
          <a:bodyPr wrap="square" rtlCol="0">
            <a:noAutofit/>
          </a:bodyPr>
          <a:lstStyle/>
          <a:p>
            <a:pPr algn="ctr"/>
            <a:r>
              <a:rPr lang="en-US" altLang="zh-CN" sz="2400" b="1">
                <a:latin typeface="微软雅黑" panose="020B0503020204020204" charset="-122"/>
                <a:ea typeface="微软雅黑" panose="020B0503020204020204" charset="-122"/>
                <a:sym typeface="+mn-ea"/>
              </a:rPr>
              <a:t>“</a:t>
            </a:r>
            <a:r>
              <a:rPr lang="zh-CN" altLang="en-US" sz="2400" b="1">
                <a:latin typeface="微软雅黑" panose="020B0503020204020204" charset="-122"/>
                <a:ea typeface="微软雅黑" panose="020B0503020204020204" charset="-122"/>
                <a:sym typeface="+mn-ea"/>
              </a:rPr>
              <a:t>语言</a:t>
            </a:r>
            <a:r>
              <a:rPr lang="en-US" altLang="zh-CN" sz="2400" b="1">
                <a:latin typeface="微软雅黑" panose="020B0503020204020204" charset="-122"/>
                <a:ea typeface="微软雅黑" panose="020B0503020204020204" charset="-122"/>
                <a:sym typeface="+mn-ea"/>
              </a:rPr>
              <a:t>”</a:t>
            </a:r>
            <a:r>
              <a:rPr lang="zh-CN" altLang="en-US" sz="2400" b="1">
                <a:latin typeface="微软雅黑" panose="020B0503020204020204" charset="-122"/>
                <a:ea typeface="微软雅黑" panose="020B0503020204020204" charset="-122"/>
                <a:sym typeface="+mn-ea"/>
              </a:rPr>
              <a:t>的终极法则</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30915223227"/>
          <p:cNvPicPr>
            <a:picLocks noChangeAspect="1"/>
          </p:cNvPicPr>
          <p:nvPr/>
        </p:nvPicPr>
        <p:blipFill>
          <a:blip r:embed="rId3"/>
          <a:stretch>
            <a:fillRect/>
          </a:stretch>
        </p:blipFill>
        <p:spPr>
          <a:xfrm>
            <a:off x="1571625" y="916940"/>
            <a:ext cx="7670800" cy="6210300"/>
          </a:xfrm>
          <a:prstGeom prst="rect">
            <a:avLst/>
          </a:prstGeom>
        </p:spPr>
      </p:pic>
      <p:sp>
        <p:nvSpPr>
          <p:cNvPr id="4" name="文本框 3"/>
          <p:cNvSpPr txBox="1"/>
          <p:nvPr>
            <p:custDataLst>
              <p:tags r:id="rId1"/>
            </p:custDataLst>
          </p:nvPr>
        </p:nvSpPr>
        <p:spPr>
          <a:xfrm>
            <a:off x="2520000" y="180000"/>
            <a:ext cx="5678805" cy="1013460"/>
          </a:xfrm>
          <a:prstGeom prst="rect">
            <a:avLst/>
          </a:prstGeom>
          <a:noFill/>
        </p:spPr>
        <p:txBody>
          <a:bodyPr wrap="square" rtlCol="0">
            <a:noAutofit/>
          </a:bodyPr>
          <a:lstStyle/>
          <a:p>
            <a:pPr algn="ctr"/>
            <a:r>
              <a:rPr lang="en-US" altLang="zh-CN" sz="2400" b="1">
                <a:latin typeface="微软雅黑" panose="020B0503020204020204" charset="-122"/>
                <a:ea typeface="微软雅黑" panose="020B0503020204020204" charset="-122"/>
                <a:sym typeface="+mn-ea"/>
              </a:rPr>
              <a:t>“</a:t>
            </a:r>
            <a:r>
              <a:rPr lang="zh-CN" altLang="en-US" sz="2400" b="1">
                <a:latin typeface="微软雅黑" panose="020B0503020204020204" charset="-122"/>
                <a:ea typeface="微软雅黑" panose="020B0503020204020204" charset="-122"/>
                <a:sym typeface="+mn-ea"/>
              </a:rPr>
              <a:t>语言</a:t>
            </a:r>
            <a:r>
              <a:rPr lang="en-US" altLang="zh-CN" sz="2400" b="1">
                <a:latin typeface="微软雅黑" panose="020B0503020204020204" charset="-122"/>
                <a:ea typeface="微软雅黑" panose="020B0503020204020204" charset="-122"/>
                <a:sym typeface="+mn-ea"/>
              </a:rPr>
              <a:t>”</a:t>
            </a:r>
            <a:r>
              <a:rPr lang="zh-CN" altLang="en-US" sz="2400" b="1">
                <a:latin typeface="微软雅黑" panose="020B0503020204020204" charset="-122"/>
                <a:ea typeface="微软雅黑" panose="020B0503020204020204" charset="-122"/>
                <a:sym typeface="+mn-ea"/>
              </a:rPr>
              <a:t>的终极法则</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a:blip r:embed="rId4"/>
          <a:stretch>
            <a:fillRect/>
          </a:stretch>
        </p:blipFill>
        <p:spPr>
          <a:xfrm rot="21600000">
            <a:off x="1818640" y="1652905"/>
            <a:ext cx="6698615" cy="3917315"/>
          </a:xfrm>
          <a:prstGeom prst="rect">
            <a:avLst/>
          </a:prstGeom>
          <a:ln>
            <a:solidFill>
              <a:schemeClr val="tx1"/>
            </a:solidFill>
          </a:ln>
        </p:spPr>
      </p:pic>
      <p:pic>
        <p:nvPicPr>
          <p:cNvPr id="10" name="picture 10"/>
          <p:cNvPicPr>
            <a:picLocks noChangeAspect="1"/>
          </p:cNvPicPr>
          <p:nvPr/>
        </p:nvPicPr>
        <p:blipFill>
          <a:blip r:embed="rId5"/>
          <a:stretch>
            <a:fillRect/>
          </a:stretch>
        </p:blipFill>
        <p:spPr>
          <a:xfrm rot="21600000">
            <a:off x="812945" y="6615511"/>
            <a:ext cx="47640" cy="47640"/>
          </a:xfrm>
          <a:prstGeom prst="rect">
            <a:avLst/>
          </a:prstGeom>
        </p:spPr>
      </p:pic>
      <p:sp>
        <p:nvSpPr>
          <p:cNvPr id="4" name="文本框 3"/>
          <p:cNvSpPr txBox="1"/>
          <p:nvPr>
            <p:custDataLst>
              <p:tags r:id="rId1"/>
            </p:custDataLst>
          </p:nvPr>
        </p:nvSpPr>
        <p:spPr>
          <a:xfrm>
            <a:off x="2140585" y="5762625"/>
            <a:ext cx="6054090" cy="368300"/>
          </a:xfrm>
          <a:prstGeom prst="rect">
            <a:avLst/>
          </a:prstGeom>
          <a:noFill/>
        </p:spPr>
        <p:txBody>
          <a:bodyPr wrap="square" rtlCol="0">
            <a:spAutoFit/>
          </a:bodyPr>
          <a:lstStyle/>
          <a:p>
            <a:pPr algn="ctr"/>
            <a:r>
              <a:rPr lang="zh-CN" altLang="en-US"/>
              <a:t>图</a:t>
            </a:r>
            <a:r>
              <a:rPr lang="en-US" altLang="zh-CN"/>
              <a:t>1  in-context information make LLM more efficient</a:t>
            </a:r>
          </a:p>
        </p:txBody>
      </p:sp>
      <p:sp>
        <p:nvSpPr>
          <p:cNvPr id="2" name="文本框 1"/>
          <p:cNvSpPr txBox="1"/>
          <p:nvPr>
            <p:custDataLst>
              <p:tags r:id="rId2"/>
            </p:custDataLst>
          </p:nvPr>
        </p:nvSpPr>
        <p:spPr>
          <a:xfrm>
            <a:off x="2520000" y="180000"/>
            <a:ext cx="5678805" cy="1013460"/>
          </a:xfrm>
          <a:prstGeom prst="rect">
            <a:avLst/>
          </a:prstGeom>
          <a:noFill/>
        </p:spPr>
        <p:txBody>
          <a:bodyPr wrap="square" rtlCol="0">
            <a:noAutofit/>
          </a:bodyPr>
          <a:lstStyle/>
          <a:p>
            <a:pPr algn="ctr"/>
            <a:r>
              <a:rPr lang="zh-CN" altLang="en-US" sz="2400" b="1">
                <a:latin typeface="微软雅黑" panose="020B0503020204020204" charset="-122"/>
                <a:ea typeface="微软雅黑" panose="020B0503020204020204" charset="-122"/>
                <a:sym typeface="+mn-ea"/>
              </a:rPr>
              <a:t>样本学习</a:t>
            </a:r>
            <a:r>
              <a:rPr lang="en-US" altLang="zh-CN" sz="2400" b="1">
                <a:sym typeface="+mn-ea"/>
              </a:rPr>
              <a:t> </a:t>
            </a:r>
            <a:r>
              <a:rPr lang="en-US" altLang="zh-CN" sz="2400" b="1"/>
              <a:t>X-shot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p:cNvPicPr>
            <a:picLocks noChangeAspect="1"/>
          </p:cNvPicPr>
          <p:nvPr/>
        </p:nvPicPr>
        <p:blipFill>
          <a:blip r:embed="rId4"/>
          <a:stretch>
            <a:fillRect/>
          </a:stretch>
        </p:blipFill>
        <p:spPr>
          <a:xfrm rot="21600000">
            <a:off x="812945" y="6615511"/>
            <a:ext cx="47640" cy="47640"/>
          </a:xfrm>
          <a:prstGeom prst="rect">
            <a:avLst/>
          </a:prstGeom>
        </p:spPr>
      </p:pic>
      <p:sp>
        <p:nvSpPr>
          <p:cNvPr id="4" name="文本框 3"/>
          <p:cNvSpPr txBox="1"/>
          <p:nvPr>
            <p:custDataLst>
              <p:tags r:id="rId1"/>
            </p:custDataLst>
          </p:nvPr>
        </p:nvSpPr>
        <p:spPr>
          <a:xfrm>
            <a:off x="2022475" y="6243955"/>
            <a:ext cx="6054090" cy="645160"/>
          </a:xfrm>
          <a:prstGeom prst="rect">
            <a:avLst/>
          </a:prstGeom>
          <a:noFill/>
        </p:spPr>
        <p:txBody>
          <a:bodyPr wrap="square" rtlCol="0">
            <a:spAutoFit/>
          </a:bodyPr>
          <a:lstStyle/>
          <a:p>
            <a:pPr algn="ctr"/>
            <a:r>
              <a:rPr lang="zh-CN" altLang="en-US"/>
              <a:t>图</a:t>
            </a:r>
            <a:r>
              <a:rPr lang="en-US" altLang="zh-CN"/>
              <a:t>2  Zero-shot, one-shot and few-shot, contrasted with traditional fine-tuning</a:t>
            </a:r>
          </a:p>
        </p:txBody>
      </p:sp>
      <p:pic>
        <p:nvPicPr>
          <p:cNvPr id="9" name="图片 8"/>
          <p:cNvPicPr>
            <a:picLocks noChangeAspect="1"/>
          </p:cNvPicPr>
          <p:nvPr>
            <p:custDataLst>
              <p:tags r:id="rId2"/>
            </p:custDataLst>
          </p:nvPr>
        </p:nvPicPr>
        <p:blipFill>
          <a:blip r:embed="rId5"/>
          <a:stretch>
            <a:fillRect/>
          </a:stretch>
        </p:blipFill>
        <p:spPr>
          <a:xfrm>
            <a:off x="2022475" y="420370"/>
            <a:ext cx="6496685" cy="5621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8"/>
          <p:cNvPicPr>
            <a:picLocks noChangeAspect="1"/>
          </p:cNvPicPr>
          <p:nvPr>
            <p:custDataLst>
              <p:tags r:id="rId1"/>
            </p:custDataLst>
          </p:nvPr>
        </p:nvPicPr>
        <p:blipFill>
          <a:blip r:embed="rId3"/>
          <a:stretch>
            <a:fillRect/>
          </a:stretch>
        </p:blipFill>
        <p:spPr>
          <a:xfrm rot="21600000">
            <a:off x="468630" y="1094105"/>
            <a:ext cx="7051040" cy="5113020"/>
          </a:xfrm>
          <a:prstGeom prst="rect">
            <a:avLst/>
          </a:prstGeom>
          <a:ln w="12700" cmpd="sng">
            <a:solidFill>
              <a:schemeClr val="tx1"/>
            </a:solidFill>
            <a:prstDash val="solid"/>
          </a:ln>
        </p:spPr>
      </p:pic>
      <p:sp>
        <p:nvSpPr>
          <p:cNvPr id="2" name="文本框 1"/>
          <p:cNvSpPr txBox="1"/>
          <p:nvPr/>
        </p:nvSpPr>
        <p:spPr>
          <a:xfrm>
            <a:off x="2549525" y="302260"/>
            <a:ext cx="5678805" cy="368300"/>
          </a:xfrm>
          <a:prstGeom prst="rect">
            <a:avLst/>
          </a:prstGeom>
          <a:noFill/>
        </p:spPr>
        <p:txBody>
          <a:bodyPr wrap="square" rtlCol="0">
            <a:spAutoFit/>
          </a:bodyPr>
          <a:lstStyle/>
          <a:p>
            <a:pPr algn="ctr"/>
            <a:r>
              <a:rPr lang="zh-CN" altLang="en-US" b="1"/>
              <a:t>Reinforcement Learning from Human Feedback</a:t>
            </a:r>
          </a:p>
        </p:txBody>
      </p:sp>
      <p:sp>
        <p:nvSpPr>
          <p:cNvPr id="3" name="文本框 2"/>
          <p:cNvSpPr txBox="1"/>
          <p:nvPr/>
        </p:nvSpPr>
        <p:spPr>
          <a:xfrm>
            <a:off x="7731760" y="1094105"/>
            <a:ext cx="2592705" cy="5764530"/>
          </a:xfrm>
          <a:prstGeom prst="rect">
            <a:avLst/>
          </a:prstGeom>
          <a:noFill/>
          <a:ln>
            <a:solidFill>
              <a:schemeClr val="accent1"/>
            </a:solidFill>
          </a:ln>
        </p:spPr>
        <p:txBody>
          <a:bodyPr wrap="square" rtlCol="0">
            <a:noAutofit/>
          </a:bodyPr>
          <a:lstStyle/>
          <a:p>
            <a:pPr indent="457200" fontAlgn="auto">
              <a:lnSpc>
                <a:spcPct val="150000"/>
              </a:lnSpc>
            </a:pPr>
            <a:r>
              <a:rPr lang="zh-CN" altLang="en-US" sz="1600">
                <a:latin typeface="微软雅黑" panose="020B0503020204020204" charset="-122"/>
                <a:ea typeface="微软雅黑" panose="020B0503020204020204" charset="-122"/>
                <a:cs typeface="微软雅黑" panose="020B0503020204020204" charset="-122"/>
              </a:rPr>
              <a:t>为了进一步优化模型，使得对话更加符合人的行为习惯。</a:t>
            </a:r>
          </a:p>
          <a:p>
            <a:pPr indent="457200" fontAlgn="auto">
              <a:lnSpc>
                <a:spcPct val="150000"/>
              </a:lnSpc>
            </a:pPr>
            <a:r>
              <a:rPr lang="en-US" altLang="zh-CN" sz="1600">
                <a:latin typeface="微软雅黑" panose="020B0503020204020204" charset="-122"/>
                <a:ea typeface="微软雅黑" panose="020B0503020204020204" charset="-122"/>
                <a:cs typeface="微软雅黑" panose="020B0503020204020204" charset="-122"/>
              </a:rPr>
              <a:t>Openai</a:t>
            </a:r>
            <a:r>
              <a:rPr lang="zh-CN" altLang="en-US" sz="1600">
                <a:latin typeface="微软雅黑" panose="020B0503020204020204" charset="-122"/>
                <a:ea typeface="微软雅黑" panose="020B0503020204020204" charset="-122"/>
                <a:cs typeface="微软雅黑" panose="020B0503020204020204" charset="-122"/>
              </a:rPr>
              <a:t>用生成文本的</a:t>
            </a:r>
            <a:r>
              <a:rPr lang="zh-CN" altLang="en-US" sz="1600">
                <a:solidFill>
                  <a:srgbClr val="FF0000"/>
                </a:solidFill>
                <a:latin typeface="微软雅黑" panose="020B0503020204020204" charset="-122"/>
                <a:ea typeface="微软雅黑" panose="020B0503020204020204" charset="-122"/>
                <a:cs typeface="微软雅黑" panose="020B0503020204020204" charset="-122"/>
              </a:rPr>
              <a:t>人工反馈</a:t>
            </a:r>
            <a:r>
              <a:rPr lang="zh-CN" altLang="en-US" sz="1600">
                <a:latin typeface="微软雅黑" panose="020B0503020204020204" charset="-122"/>
                <a:ea typeface="微软雅黑" panose="020B0503020204020204" charset="-122"/>
                <a:cs typeface="微软雅黑" panose="020B0503020204020204" charset="-122"/>
              </a:rPr>
              <a:t>作为性能衡量标准，或者更进一步用该反馈作为损失来优化模型。</a:t>
            </a:r>
          </a:p>
          <a:p>
            <a:pPr indent="457200" fontAlgn="auto">
              <a:lnSpc>
                <a:spcPct val="150000"/>
              </a:lnSpc>
            </a:pPr>
            <a:r>
              <a:rPr lang="zh-CN" altLang="en-US" sz="1600">
                <a:latin typeface="微软雅黑" panose="020B0503020204020204" charset="-122"/>
                <a:ea typeface="微软雅黑" panose="020B0503020204020204" charset="-122"/>
                <a:cs typeface="微软雅黑" panose="020B0503020204020204" charset="-122"/>
              </a:rPr>
              <a:t>RLHF 使得在一般文本数据语料库上训练的语言模型能和复杂的人类价值观对齐。</a:t>
            </a:r>
            <a:endParaRPr lang="en-US" altLang="zh-CN" sz="16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2338070" y="6490335"/>
            <a:ext cx="3564255" cy="368300"/>
          </a:xfrm>
          <a:prstGeom prst="rect">
            <a:avLst/>
          </a:prstGeom>
          <a:noFill/>
        </p:spPr>
        <p:txBody>
          <a:bodyPr wrap="square" rtlCol="0">
            <a:spAutoFit/>
          </a:bodyPr>
          <a:lstStyle/>
          <a:p>
            <a:r>
              <a:rPr lang="zh-CN" altLang="en-US"/>
              <a:t>图</a:t>
            </a:r>
            <a:r>
              <a:rPr lang="en-US" altLang="zh-CN"/>
              <a:t>3  ChatGPT</a:t>
            </a:r>
            <a:r>
              <a:rPr lang="zh-CN" altLang="en-US"/>
              <a:t>的</a:t>
            </a:r>
            <a:r>
              <a:rPr lang="en-US" altLang="zh-CN"/>
              <a:t>RLHF</a:t>
            </a:r>
            <a:r>
              <a:rPr lang="zh-CN" altLang="en-US"/>
              <a:t>过程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636261" y="390179"/>
            <a:ext cx="5419924" cy="7155717"/>
          </a:xfrm>
          <a:prstGeom prst="rect">
            <a:avLst/>
          </a:prstGeom>
        </p:spPr>
      </p:pic>
      <p:sp>
        <p:nvSpPr>
          <p:cNvPr id="8" name="文本框 7"/>
          <p:cNvSpPr txBox="1"/>
          <p:nvPr>
            <p:custDataLst>
              <p:tags r:id="rId1"/>
            </p:custDataLst>
          </p:nvPr>
        </p:nvSpPr>
        <p:spPr>
          <a:xfrm>
            <a:off x="2520555" y="-55385"/>
            <a:ext cx="5678328" cy="1013375"/>
          </a:xfrm>
          <a:prstGeom prst="rect">
            <a:avLst/>
          </a:prstGeom>
          <a:noFill/>
        </p:spPr>
        <p:txBody>
          <a:bodyPr wrap="square" rtlCol="0">
            <a:noAutofit/>
          </a:bodyPr>
          <a:lstStyle/>
          <a:p>
            <a:pPr algn="ctr"/>
            <a:r>
              <a:rPr lang="en-US" altLang="zh-CN" sz="2400" b="1" dirty="0" err="1">
                <a:sym typeface="+mn-ea"/>
              </a:rPr>
              <a:t>LLaMA</a:t>
            </a:r>
            <a:r>
              <a:rPr lang="zh-CN" altLang="en-US" sz="2400" b="1" dirty="0">
                <a:sym typeface="+mn-ea"/>
              </a:rPr>
              <a:t>模型结构</a:t>
            </a:r>
            <a:endParaRPr lang="en-US" altLang="zh-CN"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743B93D-E143-1662-40A9-F3EACBD55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782" y="380181"/>
            <a:ext cx="8358249" cy="6796137"/>
          </a:xfrm>
          <a:prstGeom prst="rect">
            <a:avLst/>
          </a:prstGeom>
        </p:spPr>
      </p:pic>
      <p:sp>
        <p:nvSpPr>
          <p:cNvPr id="6" name="文本框 5"/>
          <p:cNvSpPr txBox="1"/>
          <p:nvPr/>
        </p:nvSpPr>
        <p:spPr>
          <a:xfrm>
            <a:off x="5346223" y="832042"/>
            <a:ext cx="4295837" cy="1753235"/>
          </a:xfrm>
          <a:prstGeom prst="rect">
            <a:avLst/>
          </a:prstGeom>
          <a:noFill/>
        </p:spPr>
        <p:txBody>
          <a:bodyPr wrap="square">
            <a:spAutoFit/>
          </a:bodyPr>
          <a:lstStyle/>
          <a:p>
            <a:r>
              <a:rPr lang="zh-CN" altLang="en-US" dirty="0">
                <a:solidFill>
                  <a:srgbClr val="00B0F0"/>
                </a:solidFill>
              </a:rPr>
              <a:t>当输入序列较短的时候，模型的主要计算开销集中在FFN模块（复杂度与隐层向量维度的平方成正比），而当输入序列较长时，模型的计算开销则会转移至Multi-Head Self-Attention模块（复杂度与序列长度的平方成正比）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2"/>
          <p:cNvSpPr/>
          <p:nvPr/>
        </p:nvSpPr>
        <p:spPr>
          <a:xfrm>
            <a:off x="648335" y="222250"/>
            <a:ext cx="9380220" cy="5056505"/>
          </a:xfrm>
          <a:prstGeom prst="rect">
            <a:avLst/>
          </a:prstGeom>
        </p:spPr>
        <p:txBody>
          <a:bodyPr vert="horz" wrap="square" lIns="0" tIns="0" rIns="0" bIns="0"/>
          <a:lstStyle/>
          <a:p>
            <a:pPr algn="l" rtl="0" eaLnBrk="0">
              <a:lnSpc>
                <a:spcPct val="83000"/>
              </a:lnSpc>
            </a:pPr>
            <a:endParaRPr lang="en-US" altLang="en-US" sz="100" dirty="0"/>
          </a:p>
          <a:p>
            <a:pPr marL="15875" algn="l" rtl="0" eaLnBrk="0">
              <a:lnSpc>
                <a:spcPts val="3815"/>
              </a:lnSpc>
            </a:pPr>
            <a:r>
              <a:rPr sz="2400" b="1"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前置</a:t>
            </a:r>
            <a:r>
              <a:rPr lang="zh-CN" sz="2400" b="1"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知识</a:t>
            </a:r>
            <a:endParaRPr lang="en-US" altLang="en-US" sz="2400" dirty="0"/>
          </a:p>
          <a:p>
            <a:pPr algn="l" rtl="0" eaLnBrk="0">
              <a:lnSpc>
                <a:spcPct val="103000"/>
              </a:lnSpc>
            </a:pPr>
            <a:endParaRPr lang="en-US" altLang="en-US" sz="1200" dirty="0"/>
          </a:p>
          <a:p>
            <a:pPr marL="13970" algn="l" rtl="0" eaLnBrk="0">
              <a:lnSpc>
                <a:spcPct val="91000"/>
              </a:lnSpc>
              <a:spcBef>
                <a:spcPts val="455"/>
              </a:spcBef>
            </a:pPr>
            <a:r>
              <a:rPr sz="2400" b="1" kern="0" spc="100" dirty="0">
                <a:solidFill>
                  <a:srgbClr val="000000">
                    <a:alpha val="100000"/>
                  </a:srgbClr>
                </a:solidFill>
                <a:latin typeface="微软雅黑" panose="020B0503020204020204" charset="-122"/>
                <a:ea typeface="微软雅黑" panose="020B0503020204020204" charset="-122"/>
                <a:cs typeface="微软雅黑" panose="020B0503020204020204" charset="-122"/>
              </a:rPr>
              <a:t>从</a:t>
            </a:r>
            <a:r>
              <a:rPr sz="2400" b="1" kern="0" spc="0" dirty="0">
                <a:solidFill>
                  <a:srgbClr val="000000">
                    <a:alpha val="100000"/>
                  </a:srgbClr>
                </a:solidFill>
                <a:latin typeface="Arial" panose="020B0604020202020204"/>
                <a:ea typeface="Arial" panose="020B0604020202020204"/>
                <a:cs typeface="Arial" panose="020B0604020202020204"/>
              </a:rPr>
              <a:t>One</a:t>
            </a:r>
            <a:r>
              <a:rPr sz="2400" b="1" kern="0" spc="100" dirty="0">
                <a:solidFill>
                  <a:srgbClr val="000000">
                    <a:alpha val="100000"/>
                  </a:srgbClr>
                </a:solidFill>
                <a:latin typeface="Arial" panose="020B0604020202020204"/>
                <a:ea typeface="Arial" panose="020B0604020202020204"/>
                <a:cs typeface="Arial" panose="020B0604020202020204"/>
              </a:rPr>
              <a:t>-</a:t>
            </a:r>
            <a:r>
              <a:rPr sz="2400" b="1" kern="0" spc="0" dirty="0">
                <a:solidFill>
                  <a:srgbClr val="000000">
                    <a:alpha val="100000"/>
                  </a:srgbClr>
                </a:solidFill>
                <a:latin typeface="Arial" panose="020B0604020202020204"/>
                <a:ea typeface="Arial" panose="020B0604020202020204"/>
                <a:cs typeface="Arial" panose="020B0604020202020204"/>
              </a:rPr>
              <a:t>hot</a:t>
            </a:r>
            <a:r>
              <a:rPr sz="2400" b="1" kern="0" spc="100" dirty="0">
                <a:solidFill>
                  <a:srgbClr val="000000">
                    <a:alpha val="100000"/>
                  </a:srgbClr>
                </a:solidFill>
                <a:latin typeface="微软雅黑" panose="020B0503020204020204" charset="-122"/>
                <a:ea typeface="微软雅黑" panose="020B0503020204020204" charset="-122"/>
                <a:cs typeface="微软雅黑" panose="020B0503020204020204" charset="-122"/>
              </a:rPr>
              <a:t>到</a:t>
            </a:r>
            <a:r>
              <a:rPr sz="2400" b="1" kern="0" spc="0" dirty="0">
                <a:solidFill>
                  <a:srgbClr val="000000">
                    <a:alpha val="100000"/>
                  </a:srgbClr>
                </a:solidFill>
                <a:latin typeface="Arial" panose="020B0604020202020204"/>
                <a:ea typeface="Arial" panose="020B0604020202020204"/>
                <a:cs typeface="Arial" panose="020B0604020202020204"/>
              </a:rPr>
              <a:t>Word</a:t>
            </a:r>
            <a:r>
              <a:rPr sz="2400" b="1" kern="0" spc="100" dirty="0">
                <a:solidFill>
                  <a:srgbClr val="000000">
                    <a:alpha val="100000"/>
                  </a:srgbClr>
                </a:solidFill>
                <a:latin typeface="Arial" panose="020B0604020202020204"/>
                <a:ea typeface="Arial" panose="020B0604020202020204"/>
                <a:cs typeface="Arial" panose="020B0604020202020204"/>
              </a:rPr>
              <a:t>2</a:t>
            </a:r>
            <a:r>
              <a:rPr sz="2400" b="1" kern="0" spc="0" dirty="0">
                <a:solidFill>
                  <a:srgbClr val="000000">
                    <a:alpha val="100000"/>
                  </a:srgbClr>
                </a:solidFill>
                <a:latin typeface="Arial" panose="020B0604020202020204"/>
                <a:ea typeface="Arial" panose="020B0604020202020204"/>
                <a:cs typeface="Arial" panose="020B0604020202020204"/>
              </a:rPr>
              <a:t>Vec</a:t>
            </a:r>
            <a:endParaRPr lang="en-US" altLang="en-US" sz="2400" dirty="0"/>
          </a:p>
          <a:p>
            <a:pPr algn="l" rtl="0" eaLnBrk="0">
              <a:lnSpc>
                <a:spcPct val="104000"/>
              </a:lnSpc>
            </a:pPr>
            <a:endParaRPr lang="en-US" altLang="en-US" sz="1000" dirty="0"/>
          </a:p>
          <a:p>
            <a:pPr marL="12700" algn="l" rtl="0" eaLnBrk="0">
              <a:lnSpc>
                <a:spcPct val="91000"/>
              </a:lnSpc>
              <a:spcBef>
                <a:spcPts val="370"/>
              </a:spcBef>
            </a:pPr>
            <a:r>
              <a:rPr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将稀疏向量转换为稠密向量，主要包含两种模型：</a:t>
            </a:r>
            <a:endParaRPr lang="en-US" altLang="en-US" dirty="0"/>
          </a:p>
          <a:p>
            <a:pPr algn="l" rtl="0" eaLnBrk="0">
              <a:lnSpc>
                <a:spcPct val="128000"/>
              </a:lnSpc>
            </a:pPr>
            <a:endParaRPr lang="en-US" altLang="en-US" sz="1600" dirty="0"/>
          </a:p>
          <a:p>
            <a:pPr marL="163830" algn="l" rtl="0" eaLnBrk="0">
              <a:lnSpc>
                <a:spcPct val="78000"/>
              </a:lnSpc>
              <a:spcBef>
                <a:spcPts val="370"/>
              </a:spcBef>
            </a:pPr>
            <a:r>
              <a:rPr kern="0" spc="-20" dirty="0">
                <a:solidFill>
                  <a:srgbClr val="999999">
                    <a:alpha val="100000"/>
                  </a:srgbClr>
                </a:solidFill>
                <a:latin typeface="Arial" panose="020B0604020202020204"/>
                <a:ea typeface="Arial" panose="020B0604020202020204"/>
                <a:cs typeface="Arial" panose="020B0604020202020204"/>
              </a:rPr>
              <a:t>1.</a:t>
            </a:r>
            <a:r>
              <a:rPr kern="0" spc="50" dirty="0">
                <a:solidFill>
                  <a:srgbClr val="999999">
                    <a:alpha val="100000"/>
                  </a:srgbClr>
                </a:solidFill>
                <a:latin typeface="Arial" panose="020B0604020202020204"/>
                <a:ea typeface="Arial" panose="020B0604020202020204"/>
                <a:cs typeface="Arial" panose="020B0604020202020204"/>
              </a:rPr>
              <a:t> </a:t>
            </a:r>
            <a:r>
              <a:rPr kern="0" spc="-20" dirty="0">
                <a:solidFill>
                  <a:srgbClr val="000000">
                    <a:alpha val="100000"/>
                  </a:srgbClr>
                </a:solidFill>
                <a:latin typeface="Arial" panose="020B0604020202020204"/>
                <a:ea typeface="Arial" panose="020B0604020202020204"/>
                <a:cs typeface="Arial" panose="020B0604020202020204"/>
              </a:rPr>
              <a:t>SkipGram</a:t>
            </a:r>
            <a:endParaRPr lang="en-US" altLang="en-US" dirty="0"/>
          </a:p>
          <a:p>
            <a:pPr marL="151765" algn="l" rtl="0" eaLnBrk="0">
              <a:lnSpc>
                <a:spcPts val="1800"/>
              </a:lnSpc>
            </a:pPr>
            <a:r>
              <a:rPr kern="0" spc="-20" dirty="0">
                <a:solidFill>
                  <a:srgbClr val="999999">
                    <a:alpha val="100000"/>
                  </a:srgbClr>
                </a:solidFill>
                <a:latin typeface="Arial" panose="020B0604020202020204"/>
                <a:ea typeface="Arial" panose="020B0604020202020204"/>
                <a:cs typeface="Arial" panose="020B0604020202020204"/>
              </a:rPr>
              <a:t>2.</a:t>
            </a:r>
            <a:r>
              <a:rPr kern="0" spc="50" dirty="0">
                <a:solidFill>
                  <a:srgbClr val="999999">
                    <a:alpha val="100000"/>
                  </a:srgbClr>
                </a:solidFill>
                <a:latin typeface="Arial" panose="020B0604020202020204"/>
                <a:ea typeface="Arial" panose="020B0604020202020204"/>
                <a:cs typeface="Arial" panose="020B0604020202020204"/>
              </a:rPr>
              <a:t> </a:t>
            </a:r>
            <a:r>
              <a:rPr kern="0" spc="-20" dirty="0">
                <a:solidFill>
                  <a:srgbClr val="000000">
                    <a:alpha val="100000"/>
                  </a:srgbClr>
                </a:solidFill>
                <a:latin typeface="Arial" panose="020B0604020202020204"/>
                <a:ea typeface="Arial" panose="020B0604020202020204"/>
                <a:cs typeface="Arial" panose="020B0604020202020204"/>
              </a:rPr>
              <a:t>CBOW</a:t>
            </a:r>
            <a:endParaRPr lang="en-US" altLang="en-US" dirty="0"/>
          </a:p>
          <a:p>
            <a:pPr algn="l" rtl="0" eaLnBrk="0">
              <a:lnSpc>
                <a:spcPct val="149000"/>
              </a:lnSpc>
            </a:pPr>
            <a:endParaRPr lang="en-US" altLang="en-US" sz="1000" dirty="0"/>
          </a:p>
          <a:p>
            <a:pPr marL="20955" algn="l" rtl="0" eaLnBrk="0">
              <a:lnSpc>
                <a:spcPct val="82000"/>
              </a:lnSpc>
              <a:spcBef>
                <a:spcPts val="460"/>
              </a:spcBef>
            </a:pPr>
            <a:r>
              <a:rPr sz="2400" b="1" kern="0" spc="10" dirty="0">
                <a:solidFill>
                  <a:srgbClr val="000000">
                    <a:alpha val="100000"/>
                  </a:srgbClr>
                </a:solidFill>
                <a:latin typeface="Arial" panose="020B0604020202020204"/>
                <a:ea typeface="Arial" panose="020B0604020202020204"/>
                <a:cs typeface="Arial" panose="020B0604020202020204"/>
              </a:rPr>
              <a:t>CBOW</a:t>
            </a:r>
            <a:endParaRPr lang="en-US" altLang="en-US" sz="2400" dirty="0"/>
          </a:p>
          <a:p>
            <a:pPr algn="l" rtl="0" eaLnBrk="0">
              <a:lnSpc>
                <a:spcPct val="105000"/>
              </a:lnSpc>
            </a:pPr>
            <a:endParaRPr lang="en-US" altLang="en-US" sz="1200" dirty="0"/>
          </a:p>
          <a:p>
            <a:pPr algn="l" rtl="0" eaLnBrk="0">
              <a:lnSpc>
                <a:spcPct val="9000"/>
              </a:lnSpc>
            </a:pPr>
            <a:endParaRPr lang="en-US" altLang="en-US" sz="200" dirty="0"/>
          </a:p>
          <a:p>
            <a:pPr marL="19685" indent="457200" algn="l" rtl="0" eaLnBrk="0">
              <a:lnSpc>
                <a:spcPct val="121000"/>
              </a:lnSpc>
            </a:pP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给定一个单词的上下文（即窗口内的其他单词），预测该单词本身。例如，对于句子</a:t>
            </a:r>
            <a:r>
              <a:rPr kern="0" spc="0" dirty="0">
                <a:solidFill>
                  <a:srgbClr val="000000">
                    <a:alpha val="100000"/>
                  </a:srgbClr>
                </a:solidFill>
                <a:latin typeface="Arial" panose="020B0604020202020204"/>
                <a:ea typeface="Arial" panose="020B0604020202020204"/>
                <a:cs typeface="Arial" panose="020B0604020202020204"/>
              </a:rPr>
              <a:t>“The cat climbed up the tree”</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，如果窗口大</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小为</a:t>
            </a:r>
            <a:r>
              <a:rPr kern="0" spc="-10" dirty="0">
                <a:solidFill>
                  <a:srgbClr val="000000">
                    <a:alpha val="100000"/>
                  </a:srgbClr>
                </a:solidFill>
                <a:latin typeface="Arial" panose="020B0604020202020204"/>
                <a:ea typeface="Arial" panose="020B0604020202020204"/>
                <a:cs typeface="Arial" panose="020B0604020202020204"/>
              </a:rPr>
              <a:t>5</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，那么 </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当中心单词为</a:t>
            </a:r>
            <a:r>
              <a:rPr kern="0" spc="0" dirty="0">
                <a:solidFill>
                  <a:srgbClr val="000000">
                    <a:alpha val="100000"/>
                  </a:srgbClr>
                </a:solidFill>
                <a:latin typeface="Arial" panose="020B0604020202020204"/>
                <a:ea typeface="Arial" panose="020B0604020202020204"/>
                <a:cs typeface="Arial" panose="020B0604020202020204"/>
              </a:rPr>
              <a:t>“climbed”</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时，上下文单词为</a:t>
            </a:r>
            <a:r>
              <a:rPr kern="0" spc="0" dirty="0">
                <a:solidFill>
                  <a:srgbClr val="000000">
                    <a:alpha val="100000"/>
                  </a:srgbClr>
                </a:solidFill>
                <a:latin typeface="Arial" panose="020B0604020202020204"/>
                <a:ea typeface="Arial" panose="020B0604020202020204"/>
                <a:cs typeface="Arial" panose="020B0604020202020204"/>
              </a:rPr>
              <a:t>“The”</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kern="0" spc="0" dirty="0">
                <a:solidFill>
                  <a:srgbClr val="000000">
                    <a:alpha val="100000"/>
                  </a:srgbClr>
                </a:solidFill>
                <a:latin typeface="Arial" panose="020B0604020202020204"/>
                <a:ea typeface="Arial" panose="020B0604020202020204"/>
                <a:cs typeface="Arial" panose="020B0604020202020204"/>
              </a:rPr>
              <a:t>“cat”</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kern="0" spc="0" dirty="0">
                <a:solidFill>
                  <a:srgbClr val="000000">
                    <a:alpha val="100000"/>
                  </a:srgbClr>
                </a:solidFill>
                <a:latin typeface="Arial" panose="020B0604020202020204"/>
                <a:ea typeface="Arial" panose="020B0604020202020204"/>
                <a:cs typeface="Arial" panose="020B0604020202020204"/>
              </a:rPr>
              <a:t>“up”</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和</a:t>
            </a:r>
            <a:r>
              <a:rPr kern="0" spc="0" dirty="0">
                <a:solidFill>
                  <a:srgbClr val="000000">
                    <a:alpha val="100000"/>
                  </a:srgbClr>
                </a:solidFill>
                <a:latin typeface="Arial" panose="020B0604020202020204"/>
                <a:ea typeface="Arial" panose="020B0604020202020204"/>
                <a:cs typeface="Arial" panose="020B0604020202020204"/>
              </a:rPr>
              <a:t>“the”</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kern="0" spc="0" dirty="0">
                <a:solidFill>
                  <a:srgbClr val="000000">
                    <a:alpha val="100000"/>
                  </a:srgbClr>
                </a:solidFill>
                <a:latin typeface="Arial" panose="020B0604020202020204"/>
                <a:ea typeface="Arial" panose="020B0604020202020204"/>
                <a:cs typeface="Arial" panose="020B0604020202020204"/>
              </a:rPr>
              <a:t>CBOW</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模型要求根</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据这四个上下文单词，计算出</a:t>
            </a:r>
            <a:r>
              <a:rPr kern="0" spc="-10" dirty="0">
                <a:solidFill>
                  <a:srgbClr val="000000">
                    <a:alpha val="100000"/>
                  </a:srgbClr>
                </a:solidFill>
                <a:latin typeface="Arial" panose="020B0604020202020204"/>
                <a:ea typeface="Arial" panose="020B0604020202020204"/>
                <a:cs typeface="Arial" panose="020B0604020202020204"/>
              </a:rPr>
              <a:t>“climbed”</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的概率分布</a:t>
            </a:r>
            <a:r>
              <a:rPr sz="16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16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1"/>
            </p:custDataLst>
          </p:nvPr>
        </p:nvPicPr>
        <p:blipFill>
          <a:blip r:embed="rId3"/>
          <a:stretch>
            <a:fillRect/>
          </a:stretch>
        </p:blipFill>
        <p:spPr>
          <a:xfrm>
            <a:off x="6170295" y="222250"/>
            <a:ext cx="3158490" cy="3041015"/>
          </a:xfrm>
          <a:prstGeom prst="rect">
            <a:avLst/>
          </a:prstGeom>
        </p:spPr>
      </p:pic>
      <p:pic>
        <p:nvPicPr>
          <p:cNvPr id="4" name="图片 3" descr="微信图片_20230915234833"/>
          <p:cNvPicPr>
            <a:picLocks noChangeAspect="1"/>
          </p:cNvPicPr>
          <p:nvPr/>
        </p:nvPicPr>
        <p:blipFill>
          <a:blip r:embed="rId4"/>
          <a:stretch>
            <a:fillRect/>
          </a:stretch>
        </p:blipFill>
        <p:spPr>
          <a:xfrm>
            <a:off x="2822575" y="4363720"/>
            <a:ext cx="4300855" cy="30791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96018" y="391157"/>
            <a:ext cx="6388945" cy="1476375"/>
          </a:xfrm>
          <a:prstGeom prst="rect">
            <a:avLst/>
          </a:prstGeom>
          <a:noFill/>
        </p:spPr>
        <p:txBody>
          <a:bodyPr wrap="square">
            <a:spAutoFit/>
          </a:bodyPr>
          <a:lstStyle/>
          <a:p>
            <a:r>
              <a:rPr lang="zh-CN" altLang="en-US" dirty="0"/>
              <a:t>假设输入长度seq_length = 128、词表长度n_vocab = 32000、embedding长度为n_embd = 4096，</a:t>
            </a:r>
            <a:endParaRPr lang="en-US" altLang="zh-CN" dirty="0"/>
          </a:p>
          <a:p>
            <a:r>
              <a:rPr lang="zh-CN" altLang="en-US" dirty="0"/>
              <a:t>注意力头n_head = 32,</a:t>
            </a:r>
            <a:endParaRPr lang="en-US" altLang="zh-CN" dirty="0"/>
          </a:p>
          <a:p>
            <a:r>
              <a:rPr lang="zh-CN" altLang="en-US" dirty="0"/>
              <a:t>feedForward隐藏层节点为n_ff = 11008</a:t>
            </a:r>
            <a:endParaRPr lang="en-US" altLang="zh-CN" dirty="0"/>
          </a:p>
          <a:p>
            <a:r>
              <a:rPr lang="zh-CN" altLang="en-US" dirty="0"/>
              <a:t>模型结构计算访存如下</a:t>
            </a:r>
          </a:p>
        </p:txBody>
      </p:sp>
      <p:grpSp>
        <p:nvGrpSpPr>
          <p:cNvPr id="8" name="组合 7">
            <a:extLst>
              <a:ext uri="{FF2B5EF4-FFF2-40B4-BE49-F238E27FC236}">
                <a16:creationId xmlns:a16="http://schemas.microsoft.com/office/drawing/2014/main" id="{28EE8FEE-606A-6742-DC99-143F90166E0D}"/>
              </a:ext>
            </a:extLst>
          </p:cNvPr>
          <p:cNvGrpSpPr/>
          <p:nvPr/>
        </p:nvGrpSpPr>
        <p:grpSpPr>
          <a:xfrm>
            <a:off x="1096018" y="2411386"/>
            <a:ext cx="8500411" cy="3457309"/>
            <a:chOff x="1096018" y="2411386"/>
            <a:chExt cx="8500411" cy="3457309"/>
          </a:xfrm>
        </p:grpSpPr>
        <p:pic>
          <p:nvPicPr>
            <p:cNvPr id="4" name="图片 3" descr="表格&#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018" y="2411386"/>
              <a:ext cx="8500411" cy="3457309"/>
            </a:xfrm>
            <a:prstGeom prst="rect">
              <a:avLst/>
            </a:prstGeom>
          </p:spPr>
        </p:pic>
        <p:pic>
          <p:nvPicPr>
            <p:cNvPr id="3" name="图片 2">
              <a:extLst>
                <a:ext uri="{FF2B5EF4-FFF2-40B4-BE49-F238E27FC236}">
                  <a16:creationId xmlns:a16="http://schemas.microsoft.com/office/drawing/2014/main" id="{C688C0AE-800C-9E20-6A9A-16AA6AC0A5B1}"/>
                </a:ext>
              </a:extLst>
            </p:cNvPr>
            <p:cNvPicPr>
              <a:picLocks noChangeAspect="1"/>
            </p:cNvPicPr>
            <p:nvPr/>
          </p:nvPicPr>
          <p:blipFill>
            <a:blip r:embed="rId3"/>
            <a:stretch>
              <a:fillRect/>
            </a:stretch>
          </p:blipFill>
          <p:spPr>
            <a:xfrm>
              <a:off x="5853815" y="3477383"/>
              <a:ext cx="3608237" cy="365156"/>
            </a:xfrm>
            <a:prstGeom prst="rect">
              <a:avLst/>
            </a:prstGeom>
          </p:spPr>
        </p:pic>
        <p:pic>
          <p:nvPicPr>
            <p:cNvPr id="6" name="图片 5">
              <a:extLst>
                <a:ext uri="{FF2B5EF4-FFF2-40B4-BE49-F238E27FC236}">
                  <a16:creationId xmlns:a16="http://schemas.microsoft.com/office/drawing/2014/main" id="{47FED509-0CCA-E5EC-8A36-19C149D73E7A}"/>
                </a:ext>
              </a:extLst>
            </p:cNvPr>
            <p:cNvPicPr>
              <a:picLocks noChangeAspect="1"/>
            </p:cNvPicPr>
            <p:nvPr/>
          </p:nvPicPr>
          <p:blipFill>
            <a:blip r:embed="rId4"/>
            <a:stretch>
              <a:fillRect/>
            </a:stretch>
          </p:blipFill>
          <p:spPr>
            <a:xfrm>
              <a:off x="5976770" y="3072106"/>
              <a:ext cx="3415708" cy="270934"/>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89487" y="1577061"/>
            <a:ext cx="6608601" cy="4246245"/>
          </a:xfrm>
          <a:prstGeom prst="rect">
            <a:avLst/>
          </a:prstGeom>
          <a:noFill/>
        </p:spPr>
        <p:txBody>
          <a:bodyPr wrap="square">
            <a:spAutoFit/>
          </a:bodyPr>
          <a:lstStyle/>
          <a:p>
            <a:r>
              <a:rPr lang="en-US" altLang="zh-CN" dirty="0" err="1"/>
              <a:t>perf_total_per_op_us</a:t>
            </a:r>
            <a:r>
              <a:rPr lang="en-US" altLang="zh-CN" dirty="0"/>
              <a:t>[             ADD] =   0.064 </a:t>
            </a:r>
            <a:r>
              <a:rPr lang="en-US" altLang="zh-CN" dirty="0" err="1"/>
              <a:t>ms</a:t>
            </a:r>
            <a:r>
              <a:rPr lang="en-US" altLang="zh-CN" dirty="0"/>
              <a:t>     </a:t>
            </a:r>
            <a:r>
              <a:rPr lang="en-US" altLang="zh-CN" dirty="0" err="1"/>
              <a:t>perf_total_per_op_us</a:t>
            </a:r>
            <a:r>
              <a:rPr lang="en-US" altLang="zh-CN" dirty="0"/>
              <a:t>[             MUL] =   0.097 </a:t>
            </a:r>
            <a:r>
              <a:rPr lang="en-US" altLang="zh-CN" dirty="0" err="1"/>
              <a:t>ms</a:t>
            </a:r>
            <a:r>
              <a:rPr lang="en-US" altLang="zh-CN" dirty="0"/>
              <a:t>     </a:t>
            </a:r>
            <a:r>
              <a:rPr lang="en-US" altLang="zh-CN" dirty="0" err="1"/>
              <a:t>perf_total_per_op_us</a:t>
            </a:r>
            <a:r>
              <a:rPr lang="en-US" altLang="zh-CN" dirty="0"/>
              <a:t>[             RMS_NORM] =   0.065 </a:t>
            </a:r>
            <a:r>
              <a:rPr lang="en-US" altLang="zh-CN" dirty="0" err="1"/>
              <a:t>ms</a:t>
            </a:r>
            <a:r>
              <a:rPr lang="en-US" altLang="zh-CN" dirty="0"/>
              <a:t>     </a:t>
            </a:r>
            <a:r>
              <a:rPr lang="en-US" altLang="zh-CN" dirty="0" err="1"/>
              <a:t>perf_total_per_op_us</a:t>
            </a:r>
            <a:r>
              <a:rPr lang="en-US" altLang="zh-CN" dirty="0"/>
              <a:t>[             </a:t>
            </a:r>
            <a:r>
              <a:rPr lang="en-US" altLang="zh-CN" dirty="0">
                <a:highlight>
                  <a:srgbClr val="00FFFF"/>
                </a:highlight>
              </a:rPr>
              <a:t>MUL_MAT] =   0.289 </a:t>
            </a:r>
            <a:r>
              <a:rPr lang="en-US" altLang="zh-CN" dirty="0" err="1">
                <a:highlight>
                  <a:srgbClr val="00FFFF"/>
                </a:highlight>
              </a:rPr>
              <a:t>ms</a:t>
            </a:r>
            <a:r>
              <a:rPr lang="en-US" altLang="zh-CN" dirty="0">
                <a:highlight>
                  <a:srgbClr val="00FFFF"/>
                </a:highlight>
              </a:rPr>
              <a:t>     </a:t>
            </a:r>
            <a:r>
              <a:rPr lang="en-US" altLang="zh-CN" dirty="0" err="1"/>
              <a:t>perf_total_per_op_us</a:t>
            </a:r>
            <a:r>
              <a:rPr lang="en-US" altLang="zh-CN" dirty="0"/>
              <a:t>[             SCALE] =   0.032 </a:t>
            </a:r>
            <a:r>
              <a:rPr lang="en-US" altLang="zh-CN" dirty="0" err="1"/>
              <a:t>ms</a:t>
            </a:r>
            <a:r>
              <a:rPr lang="en-US" altLang="zh-CN" dirty="0"/>
              <a:t>     </a:t>
            </a:r>
            <a:r>
              <a:rPr lang="en-US" altLang="zh-CN" dirty="0" err="1"/>
              <a:t>perf_total_per_op_us</a:t>
            </a:r>
            <a:r>
              <a:rPr lang="en-US" altLang="zh-CN" dirty="0"/>
              <a:t>[             CPY] =   0.096 </a:t>
            </a:r>
            <a:r>
              <a:rPr lang="en-US" altLang="zh-CN" dirty="0" err="1"/>
              <a:t>ms</a:t>
            </a:r>
            <a:r>
              <a:rPr lang="en-US" altLang="zh-CN" dirty="0"/>
              <a:t>     </a:t>
            </a:r>
            <a:r>
              <a:rPr lang="en-US" altLang="zh-CN" dirty="0" err="1"/>
              <a:t>perf_total_per_op_us</a:t>
            </a:r>
            <a:r>
              <a:rPr lang="en-US" altLang="zh-CN" dirty="0"/>
              <a:t>[             RESHAPE] =   0.096 </a:t>
            </a:r>
            <a:r>
              <a:rPr lang="en-US" altLang="zh-CN" dirty="0" err="1"/>
              <a:t>ms</a:t>
            </a:r>
            <a:r>
              <a:rPr lang="en-US" altLang="zh-CN" dirty="0"/>
              <a:t>     </a:t>
            </a:r>
            <a:r>
              <a:rPr lang="en-US" altLang="zh-CN" dirty="0" err="1"/>
              <a:t>perf_total_per_op_us</a:t>
            </a:r>
            <a:r>
              <a:rPr lang="en-US" altLang="zh-CN" dirty="0"/>
              <a:t>[             VIEW] =   0.128 </a:t>
            </a:r>
            <a:r>
              <a:rPr lang="en-US" altLang="zh-CN" dirty="0" err="1"/>
              <a:t>ms</a:t>
            </a:r>
            <a:r>
              <a:rPr lang="en-US" altLang="zh-CN" dirty="0"/>
              <a:t>     </a:t>
            </a:r>
            <a:r>
              <a:rPr lang="en-US" altLang="zh-CN" dirty="0" err="1"/>
              <a:t>perf_total_per_op_us</a:t>
            </a:r>
            <a:r>
              <a:rPr lang="en-US" altLang="zh-CN" dirty="0"/>
              <a:t>[             PERMUTE] =   0.064 </a:t>
            </a:r>
            <a:r>
              <a:rPr lang="en-US" altLang="zh-CN" dirty="0" err="1"/>
              <a:t>ms</a:t>
            </a:r>
            <a:r>
              <a:rPr lang="en-US" altLang="zh-CN" dirty="0"/>
              <a:t>     </a:t>
            </a:r>
            <a:r>
              <a:rPr lang="en-US" altLang="zh-CN" dirty="0" err="1"/>
              <a:t>perf_total_per_op_us</a:t>
            </a:r>
            <a:r>
              <a:rPr lang="en-US" altLang="zh-CN" dirty="0"/>
              <a:t>[             TRANSPOSE] =   0.032 </a:t>
            </a:r>
            <a:r>
              <a:rPr lang="en-US" altLang="zh-CN" dirty="0" err="1"/>
              <a:t>ms</a:t>
            </a:r>
            <a:r>
              <a:rPr lang="en-US" altLang="zh-CN" dirty="0"/>
              <a:t>     </a:t>
            </a:r>
            <a:r>
              <a:rPr lang="en-US" altLang="zh-CN" dirty="0" err="1"/>
              <a:t>perf_total_per_op_us</a:t>
            </a:r>
            <a:r>
              <a:rPr lang="en-US" altLang="zh-CN" dirty="0"/>
              <a:t>[             GET_ROWS] =   0.001 </a:t>
            </a:r>
            <a:r>
              <a:rPr lang="en-US" altLang="zh-CN" dirty="0" err="1"/>
              <a:t>ms</a:t>
            </a:r>
            <a:r>
              <a:rPr lang="en-US" altLang="zh-CN" dirty="0"/>
              <a:t>     </a:t>
            </a:r>
            <a:r>
              <a:rPr lang="en-US" altLang="zh-CN" dirty="0" err="1"/>
              <a:t>perf_total_per_op_us</a:t>
            </a:r>
            <a:r>
              <a:rPr lang="en-US" altLang="zh-CN" dirty="0"/>
              <a:t>[             DIAG_MASK_INF] =   0.032 </a:t>
            </a:r>
            <a:r>
              <a:rPr lang="en-US" altLang="zh-CN" dirty="0" err="1"/>
              <a:t>ms</a:t>
            </a:r>
            <a:r>
              <a:rPr lang="en-US" altLang="zh-CN" dirty="0"/>
              <a:t>     </a:t>
            </a:r>
            <a:r>
              <a:rPr lang="en-US" altLang="zh-CN" dirty="0" err="1"/>
              <a:t>perf_total_per_op_us</a:t>
            </a:r>
            <a:r>
              <a:rPr lang="en-US" altLang="zh-CN" dirty="0"/>
              <a:t>[             SOFT_MAX] =   0.032 </a:t>
            </a:r>
            <a:r>
              <a:rPr lang="en-US" altLang="zh-CN" dirty="0" err="1"/>
              <a:t>ms</a:t>
            </a:r>
            <a:r>
              <a:rPr lang="en-US" altLang="zh-CN" dirty="0"/>
              <a:t>     </a:t>
            </a:r>
            <a:r>
              <a:rPr lang="en-US" altLang="zh-CN" dirty="0" err="1"/>
              <a:t>perf_total_per_op_us</a:t>
            </a:r>
            <a:r>
              <a:rPr lang="en-US" altLang="zh-CN" dirty="0"/>
              <a:t>[             ROPE] =   0.064 </a:t>
            </a:r>
            <a:r>
              <a:rPr lang="en-US" altLang="zh-CN" dirty="0" err="1"/>
              <a:t>ms</a:t>
            </a:r>
            <a:r>
              <a:rPr lang="en-US" altLang="zh-CN" dirty="0"/>
              <a:t> -   </a:t>
            </a:r>
            <a:r>
              <a:rPr lang="en-US" altLang="zh-CN" dirty="0" err="1"/>
              <a:t>perf_total_per_op_us</a:t>
            </a:r>
            <a:r>
              <a:rPr lang="en-US" altLang="zh-CN" dirty="0"/>
              <a:t>[             UNARY] =   0.032 </a:t>
            </a:r>
            <a:r>
              <a:rPr lang="en-US" altLang="zh-CN" dirty="0" err="1"/>
              <a:t>ms</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57731" y="2465787"/>
            <a:ext cx="6971367" cy="3488849"/>
          </a:xfrm>
          <a:prstGeom prst="rect">
            <a:avLst/>
          </a:prstGeom>
        </p:spPr>
      </p:pic>
      <p:sp>
        <p:nvSpPr>
          <p:cNvPr id="6" name="文本框 5"/>
          <p:cNvSpPr txBox="1"/>
          <p:nvPr/>
        </p:nvSpPr>
        <p:spPr>
          <a:xfrm>
            <a:off x="169465" y="2465787"/>
            <a:ext cx="2779637" cy="3007360"/>
          </a:xfrm>
          <a:prstGeom prst="rect">
            <a:avLst/>
          </a:prstGeom>
          <a:noFill/>
        </p:spPr>
        <p:txBody>
          <a:bodyPr wrap="square" rtlCol="0">
            <a:spAutoFit/>
          </a:bodyPr>
          <a:lstStyle/>
          <a:p>
            <a:pPr>
              <a:lnSpc>
                <a:spcPct val="200000"/>
              </a:lnSpc>
            </a:pPr>
            <a:r>
              <a:rPr lang="zh-CN" altLang="en-US" sz="1580" dirty="0">
                <a:latin typeface="+mn-ea"/>
              </a:rPr>
              <a:t>代码入口为</a:t>
            </a:r>
            <a:r>
              <a:rPr lang="en-US" altLang="zh-CN" sz="1580" dirty="0">
                <a:highlight>
                  <a:srgbClr val="C0C0C0"/>
                </a:highlight>
                <a:latin typeface="Consolas" panose="020B0609020204030204" pitchFamily="49" charset="0"/>
              </a:rPr>
              <a:t>main.cpp</a:t>
            </a:r>
          </a:p>
          <a:p>
            <a:pPr>
              <a:lnSpc>
                <a:spcPct val="200000"/>
              </a:lnSpc>
            </a:pPr>
            <a:r>
              <a:rPr lang="zh-CN" altLang="en-US" sz="1580" dirty="0">
                <a:latin typeface="+mn-ea"/>
              </a:rPr>
              <a:t>其中主函数中的</a:t>
            </a:r>
            <a:r>
              <a:rPr lang="en-US" altLang="zh-CN" sz="1580" dirty="0" err="1">
                <a:highlight>
                  <a:srgbClr val="C0C0C0"/>
                </a:highlight>
                <a:latin typeface="Consolas" panose="020B0609020204030204" pitchFamily="49" charset="0"/>
              </a:rPr>
              <a:t>llama_eval</a:t>
            </a:r>
            <a:r>
              <a:rPr lang="zh-CN" altLang="en-US" sz="1580" dirty="0">
                <a:latin typeface="+mn-ea"/>
              </a:rPr>
              <a:t>是</a:t>
            </a:r>
            <a:r>
              <a:rPr lang="en-US" altLang="zh-CN" sz="1580" dirty="0">
                <a:latin typeface="+mn-ea"/>
              </a:rPr>
              <a:t>llama.cpp</a:t>
            </a:r>
            <a:r>
              <a:rPr lang="zh-CN" altLang="en-US" sz="1580" dirty="0">
                <a:latin typeface="+mn-ea"/>
              </a:rPr>
              <a:t>的核心计算，该函数按计算图顺序遍历所有算子节点，并调用相应计算函数计算</a:t>
            </a:r>
            <a:endParaRPr lang="zh-CN" altLang="en-US" sz="1580" dirty="0">
              <a:latin typeface="Consolas" panose="020B0609020204030204" pitchFamily="49" charset="0"/>
            </a:endParaRPr>
          </a:p>
        </p:txBody>
      </p:sp>
      <p:sp>
        <p:nvSpPr>
          <p:cNvPr id="7" name="矩形 6"/>
          <p:cNvSpPr/>
          <p:nvPr/>
        </p:nvSpPr>
        <p:spPr>
          <a:xfrm>
            <a:off x="4205859" y="2909296"/>
            <a:ext cx="5505820" cy="2049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4" name="文本框 3"/>
          <p:cNvSpPr txBox="1"/>
          <p:nvPr/>
        </p:nvSpPr>
        <p:spPr>
          <a:xfrm>
            <a:off x="2589675" y="602934"/>
            <a:ext cx="5513097" cy="368300"/>
          </a:xfrm>
          <a:prstGeom prst="rect">
            <a:avLst/>
          </a:prstGeom>
          <a:noFill/>
        </p:spPr>
        <p:txBody>
          <a:bodyPr wrap="square">
            <a:spAutoFit/>
          </a:bodyPr>
          <a:lstStyle/>
          <a:p>
            <a:pPr algn="ctr"/>
            <a:r>
              <a:rPr lang="en-US" altLang="zh-CN" b="1" dirty="0">
                <a:sym typeface="+mn-ea"/>
              </a:rPr>
              <a:t>LLaMA.cpp</a:t>
            </a:r>
            <a:r>
              <a:rPr lang="zh-CN" altLang="en-US" b="1" dirty="0">
                <a:sym typeface="+mn-ea"/>
              </a:rPr>
              <a:t>代码详解</a:t>
            </a:r>
            <a:endParaRPr lang="en-US" altLang="zh-CN"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57731" y="2465787"/>
            <a:ext cx="6971367" cy="3488849"/>
          </a:xfrm>
          <a:prstGeom prst="rect">
            <a:avLst/>
          </a:prstGeom>
        </p:spPr>
      </p:pic>
      <p:sp>
        <p:nvSpPr>
          <p:cNvPr id="7" name="矩形 6"/>
          <p:cNvSpPr/>
          <p:nvPr/>
        </p:nvSpPr>
        <p:spPr>
          <a:xfrm>
            <a:off x="4205859" y="2909296"/>
            <a:ext cx="5505820" cy="2049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4" name="文本框 3"/>
          <p:cNvSpPr txBox="1"/>
          <p:nvPr/>
        </p:nvSpPr>
        <p:spPr>
          <a:xfrm>
            <a:off x="2589675" y="602934"/>
            <a:ext cx="5513097" cy="368300"/>
          </a:xfrm>
          <a:prstGeom prst="rect">
            <a:avLst/>
          </a:prstGeom>
          <a:noFill/>
        </p:spPr>
        <p:txBody>
          <a:bodyPr wrap="square">
            <a:spAutoFit/>
          </a:bodyPr>
          <a:lstStyle/>
          <a:p>
            <a:pPr algn="ctr"/>
            <a:r>
              <a:rPr lang="en-US" altLang="zh-CN" b="1" dirty="0">
                <a:sym typeface="+mn-ea"/>
              </a:rPr>
              <a:t>LLaMA.cpp</a:t>
            </a:r>
            <a:r>
              <a:rPr lang="zh-CN" altLang="en-US" b="1" dirty="0">
                <a:sym typeface="+mn-ea"/>
              </a:rPr>
              <a:t>代码详解</a:t>
            </a:r>
            <a:endParaRPr lang="en-US" altLang="zh-CN" b="1" dirty="0"/>
          </a:p>
        </p:txBody>
      </p:sp>
      <p:pic>
        <p:nvPicPr>
          <p:cNvPr id="3" name="图片 2"/>
          <p:cNvPicPr>
            <a:picLocks noChangeAspect="1"/>
          </p:cNvPicPr>
          <p:nvPr/>
        </p:nvPicPr>
        <p:blipFill>
          <a:blip r:embed="rId3"/>
          <a:stretch>
            <a:fillRect/>
          </a:stretch>
        </p:blipFill>
        <p:spPr>
          <a:xfrm>
            <a:off x="3057731" y="2465787"/>
            <a:ext cx="6971366" cy="3510178"/>
          </a:xfrm>
          <a:prstGeom prst="rect">
            <a:avLst/>
          </a:prstGeom>
        </p:spPr>
      </p:pic>
      <p:sp>
        <p:nvSpPr>
          <p:cNvPr id="9" name="文本框 8"/>
          <p:cNvSpPr txBox="1"/>
          <p:nvPr/>
        </p:nvSpPr>
        <p:spPr>
          <a:xfrm>
            <a:off x="169465" y="2465787"/>
            <a:ext cx="2779637" cy="3493135"/>
          </a:xfrm>
          <a:prstGeom prst="rect">
            <a:avLst/>
          </a:prstGeom>
          <a:noFill/>
        </p:spPr>
        <p:txBody>
          <a:bodyPr wrap="square" rtlCol="0">
            <a:spAutoFit/>
          </a:bodyPr>
          <a:lstStyle/>
          <a:p>
            <a:pPr>
              <a:lnSpc>
                <a:spcPct val="200000"/>
              </a:lnSpc>
            </a:pPr>
            <a:r>
              <a:rPr lang="zh-CN" altLang="en-US" sz="1580" dirty="0">
                <a:latin typeface="Consolas" panose="020B0609020204030204" pitchFamily="49" charset="0"/>
              </a:rPr>
              <a:t>追踪</a:t>
            </a:r>
            <a:r>
              <a:rPr lang="en-US" altLang="zh-CN" sz="1580" dirty="0" err="1">
                <a:highlight>
                  <a:srgbClr val="C0C0C0"/>
                </a:highlight>
                <a:latin typeface="Consolas" panose="020B0609020204030204" pitchFamily="49" charset="0"/>
              </a:rPr>
              <a:t>llama_eval</a:t>
            </a:r>
            <a:r>
              <a:rPr lang="zh-CN" altLang="en-US" sz="1580" dirty="0">
                <a:latin typeface="Consolas" panose="020B0609020204030204" pitchFamily="49" charset="0"/>
              </a:rPr>
              <a:t>函数发现其</a:t>
            </a:r>
            <a:endParaRPr lang="en-US" altLang="zh-CN" sz="1580" dirty="0">
              <a:latin typeface="Consolas" panose="020B0609020204030204" pitchFamily="49" charset="0"/>
            </a:endParaRPr>
          </a:p>
          <a:p>
            <a:pPr>
              <a:lnSpc>
                <a:spcPct val="200000"/>
              </a:lnSpc>
            </a:pPr>
            <a:r>
              <a:rPr lang="zh-CN" altLang="en-US" sz="1580" dirty="0">
                <a:latin typeface="+mn-ea"/>
              </a:rPr>
              <a:t>调用</a:t>
            </a:r>
            <a:r>
              <a:rPr lang="en-US" altLang="zh-CN" sz="1580" dirty="0" err="1">
                <a:highlight>
                  <a:srgbClr val="C0C0C0"/>
                </a:highlight>
                <a:latin typeface="Consolas" panose="020B0609020204030204" pitchFamily="49" charset="0"/>
              </a:rPr>
              <a:t>llama_eval_internal</a:t>
            </a:r>
            <a:endParaRPr lang="en-US" altLang="zh-CN" sz="1580" dirty="0">
              <a:highlight>
                <a:srgbClr val="C0C0C0"/>
              </a:highlight>
              <a:latin typeface="Consolas" panose="020B0609020204030204" pitchFamily="49" charset="0"/>
            </a:endParaRPr>
          </a:p>
          <a:p>
            <a:pPr>
              <a:lnSpc>
                <a:spcPct val="200000"/>
              </a:lnSpc>
            </a:pPr>
            <a:r>
              <a:rPr lang="zh-CN" altLang="en-US" sz="1580" dirty="0">
                <a:latin typeface="Consolas" panose="020B0609020204030204" pitchFamily="49" charset="0"/>
              </a:rPr>
              <a:t>函数实现功能，该函数时一个用于执行神经网络推理的函数，其主要作用是计算模型的前向传播，并根据输入标记和嵌入向量生成输出。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57731" y="2465787"/>
            <a:ext cx="6971367" cy="3488849"/>
          </a:xfrm>
          <a:prstGeom prst="rect">
            <a:avLst/>
          </a:prstGeom>
        </p:spPr>
      </p:pic>
      <p:sp>
        <p:nvSpPr>
          <p:cNvPr id="7" name="矩形 6"/>
          <p:cNvSpPr/>
          <p:nvPr/>
        </p:nvSpPr>
        <p:spPr>
          <a:xfrm>
            <a:off x="4205859" y="2909296"/>
            <a:ext cx="5505820" cy="2049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4" name="文本框 3"/>
          <p:cNvSpPr txBox="1"/>
          <p:nvPr/>
        </p:nvSpPr>
        <p:spPr>
          <a:xfrm>
            <a:off x="2589675" y="602934"/>
            <a:ext cx="5513097" cy="368300"/>
          </a:xfrm>
          <a:prstGeom prst="rect">
            <a:avLst/>
          </a:prstGeom>
          <a:noFill/>
        </p:spPr>
        <p:txBody>
          <a:bodyPr wrap="square">
            <a:spAutoFit/>
          </a:bodyPr>
          <a:lstStyle/>
          <a:p>
            <a:pPr algn="ctr"/>
            <a:r>
              <a:rPr lang="en-US" altLang="zh-CN" b="1" dirty="0">
                <a:sym typeface="+mn-ea"/>
              </a:rPr>
              <a:t>LLaMA.cpp</a:t>
            </a:r>
            <a:r>
              <a:rPr lang="zh-CN" altLang="en-US" b="1" dirty="0">
                <a:sym typeface="+mn-ea"/>
              </a:rPr>
              <a:t>代码详解</a:t>
            </a:r>
            <a:endParaRPr lang="en-US" altLang="zh-CN" b="1" dirty="0"/>
          </a:p>
        </p:txBody>
      </p:sp>
      <p:pic>
        <p:nvPicPr>
          <p:cNvPr id="3" name="图片 2"/>
          <p:cNvPicPr>
            <a:picLocks noChangeAspect="1"/>
          </p:cNvPicPr>
          <p:nvPr/>
        </p:nvPicPr>
        <p:blipFill>
          <a:blip r:embed="rId3"/>
          <a:stretch>
            <a:fillRect/>
          </a:stretch>
        </p:blipFill>
        <p:spPr>
          <a:xfrm>
            <a:off x="3057731" y="2465787"/>
            <a:ext cx="6971366" cy="3510178"/>
          </a:xfrm>
          <a:prstGeom prst="rect">
            <a:avLst/>
          </a:prstGeom>
        </p:spPr>
      </p:pic>
      <p:sp>
        <p:nvSpPr>
          <p:cNvPr id="9" name="文本框 8"/>
          <p:cNvSpPr txBox="1"/>
          <p:nvPr/>
        </p:nvSpPr>
        <p:spPr>
          <a:xfrm>
            <a:off x="169465" y="2465787"/>
            <a:ext cx="2779637" cy="2035175"/>
          </a:xfrm>
          <a:prstGeom prst="rect">
            <a:avLst/>
          </a:prstGeom>
          <a:noFill/>
        </p:spPr>
        <p:txBody>
          <a:bodyPr wrap="square" rtlCol="0">
            <a:spAutoFit/>
          </a:bodyPr>
          <a:lstStyle/>
          <a:p>
            <a:pPr>
              <a:lnSpc>
                <a:spcPct val="200000"/>
              </a:lnSpc>
            </a:pPr>
            <a:r>
              <a:rPr lang="zh-CN" altLang="en-US" sz="1580" dirty="0">
                <a:latin typeface="Consolas" panose="020B0609020204030204" pitchFamily="49" charset="0"/>
              </a:rPr>
              <a:t>实现计算的核心函数为</a:t>
            </a:r>
            <a:r>
              <a:rPr lang="en-US" altLang="zh-CN" sz="1580" dirty="0" err="1">
                <a:highlight>
                  <a:srgbClr val="C0C0C0"/>
                </a:highlight>
                <a:latin typeface="Consolas" panose="020B0609020204030204" pitchFamily="49" charset="0"/>
              </a:rPr>
              <a:t>ggml_graph_compute_helper</a:t>
            </a:r>
            <a:r>
              <a:rPr lang="zh-CN" altLang="en-US" sz="1580" dirty="0">
                <a:latin typeface="Consolas" panose="020B0609020204030204" pitchFamily="49" charset="0"/>
              </a:rPr>
              <a:t>在</a:t>
            </a:r>
            <a:r>
              <a:rPr lang="en-US" altLang="zh-CN" sz="1580" dirty="0">
                <a:latin typeface="Consolas" panose="020B0609020204030204" pitchFamily="49" charset="0"/>
              </a:rPr>
              <a:t>helper</a:t>
            </a:r>
            <a:r>
              <a:rPr lang="zh-CN" altLang="en-US" sz="1580" dirty="0">
                <a:latin typeface="Consolas" panose="020B0609020204030204" pitchFamily="49" charset="0"/>
              </a:rPr>
              <a:t>下调用</a:t>
            </a:r>
            <a:r>
              <a:rPr lang="en-US" altLang="zh-CN" sz="1580" dirty="0" err="1">
                <a:highlight>
                  <a:srgbClr val="C0C0C0"/>
                </a:highlight>
                <a:latin typeface="Consolas" panose="020B0609020204030204" pitchFamily="49" charset="0"/>
              </a:rPr>
              <a:t>ggml_graph_compute</a:t>
            </a:r>
            <a:endParaRPr lang="zh-CN" altLang="en-US" sz="1580" dirty="0">
              <a:latin typeface="Consolas" panose="020B0609020204030204" pitchFamily="49" charset="0"/>
            </a:endParaRPr>
          </a:p>
        </p:txBody>
      </p:sp>
      <p:pic>
        <p:nvPicPr>
          <p:cNvPr id="6" name="图片 5"/>
          <p:cNvPicPr>
            <a:picLocks noChangeAspect="1"/>
          </p:cNvPicPr>
          <p:nvPr/>
        </p:nvPicPr>
        <p:blipFill>
          <a:blip r:embed="rId4"/>
          <a:stretch>
            <a:fillRect/>
          </a:stretch>
        </p:blipFill>
        <p:spPr>
          <a:xfrm>
            <a:off x="3057732" y="2465788"/>
            <a:ext cx="6971366" cy="3488849"/>
          </a:xfrm>
          <a:prstGeom prst="rect">
            <a:avLst/>
          </a:prstGeom>
        </p:spPr>
      </p:pic>
      <p:pic>
        <p:nvPicPr>
          <p:cNvPr id="12" name="图片 11"/>
          <p:cNvPicPr>
            <a:picLocks noChangeAspect="1"/>
          </p:cNvPicPr>
          <p:nvPr/>
        </p:nvPicPr>
        <p:blipFill>
          <a:blip r:embed="rId5"/>
          <a:stretch>
            <a:fillRect/>
          </a:stretch>
        </p:blipFill>
        <p:spPr>
          <a:xfrm>
            <a:off x="3057730" y="2465785"/>
            <a:ext cx="6971366" cy="35101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57731" y="2465787"/>
            <a:ext cx="6971367" cy="3488849"/>
          </a:xfrm>
          <a:prstGeom prst="rect">
            <a:avLst/>
          </a:prstGeom>
        </p:spPr>
      </p:pic>
      <p:sp>
        <p:nvSpPr>
          <p:cNvPr id="7" name="矩形 6"/>
          <p:cNvSpPr/>
          <p:nvPr/>
        </p:nvSpPr>
        <p:spPr>
          <a:xfrm>
            <a:off x="4205859" y="2909296"/>
            <a:ext cx="5505820" cy="2049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4" name="文本框 3"/>
          <p:cNvSpPr txBox="1"/>
          <p:nvPr/>
        </p:nvSpPr>
        <p:spPr>
          <a:xfrm>
            <a:off x="2589675" y="602934"/>
            <a:ext cx="5513097" cy="368300"/>
          </a:xfrm>
          <a:prstGeom prst="rect">
            <a:avLst/>
          </a:prstGeom>
          <a:noFill/>
        </p:spPr>
        <p:txBody>
          <a:bodyPr wrap="square">
            <a:spAutoFit/>
          </a:bodyPr>
          <a:lstStyle/>
          <a:p>
            <a:pPr algn="ctr"/>
            <a:r>
              <a:rPr lang="en-US" altLang="zh-CN" b="1" dirty="0">
                <a:sym typeface="+mn-ea"/>
              </a:rPr>
              <a:t>LLaMA.cpp</a:t>
            </a:r>
            <a:r>
              <a:rPr lang="zh-CN" altLang="en-US" b="1" dirty="0">
                <a:sym typeface="+mn-ea"/>
              </a:rPr>
              <a:t>代码详解</a:t>
            </a:r>
            <a:endParaRPr lang="en-US" altLang="zh-CN" b="1" dirty="0"/>
          </a:p>
        </p:txBody>
      </p:sp>
      <p:pic>
        <p:nvPicPr>
          <p:cNvPr id="3" name="图片 2"/>
          <p:cNvPicPr>
            <a:picLocks noChangeAspect="1"/>
          </p:cNvPicPr>
          <p:nvPr/>
        </p:nvPicPr>
        <p:blipFill>
          <a:blip r:embed="rId3"/>
          <a:stretch>
            <a:fillRect/>
          </a:stretch>
        </p:blipFill>
        <p:spPr>
          <a:xfrm>
            <a:off x="3057731" y="2465787"/>
            <a:ext cx="6971366" cy="3510178"/>
          </a:xfrm>
          <a:prstGeom prst="rect">
            <a:avLst/>
          </a:prstGeom>
        </p:spPr>
      </p:pic>
      <p:sp>
        <p:nvSpPr>
          <p:cNvPr id="9" name="文本框 8"/>
          <p:cNvSpPr txBox="1"/>
          <p:nvPr/>
        </p:nvSpPr>
        <p:spPr>
          <a:xfrm>
            <a:off x="169465" y="2465787"/>
            <a:ext cx="2779637" cy="2521585"/>
          </a:xfrm>
          <a:prstGeom prst="rect">
            <a:avLst/>
          </a:prstGeom>
          <a:noFill/>
        </p:spPr>
        <p:txBody>
          <a:bodyPr wrap="square" rtlCol="0">
            <a:spAutoFit/>
          </a:bodyPr>
          <a:lstStyle/>
          <a:p>
            <a:pPr>
              <a:lnSpc>
                <a:spcPct val="200000"/>
              </a:lnSpc>
            </a:pPr>
            <a:r>
              <a:rPr lang="en-US" altLang="zh-CN" sz="1580" dirty="0" err="1">
                <a:highlight>
                  <a:srgbClr val="C0C0C0"/>
                </a:highlight>
                <a:latin typeface="Consolas" panose="020B0609020204030204" pitchFamily="49" charset="0"/>
              </a:rPr>
              <a:t>ggml_graph_compute</a:t>
            </a:r>
            <a:endParaRPr lang="en-US" altLang="zh-CN" sz="1580" dirty="0">
              <a:highlight>
                <a:srgbClr val="C0C0C0"/>
              </a:highlight>
              <a:latin typeface="Consolas" panose="020B0609020204030204" pitchFamily="49" charset="0"/>
            </a:endParaRPr>
          </a:p>
          <a:p>
            <a:pPr>
              <a:lnSpc>
                <a:spcPct val="200000"/>
              </a:lnSpc>
            </a:pPr>
            <a:r>
              <a:rPr lang="zh-CN" altLang="en-US" sz="1580" dirty="0">
                <a:latin typeface="Consolas" panose="020B0609020204030204" pitchFamily="49" charset="0"/>
              </a:rPr>
              <a:t>第一步为判断计算图算子是否在</a:t>
            </a:r>
            <a:r>
              <a:rPr lang="en-US" altLang="zh-CN" sz="1580" dirty="0" err="1">
                <a:latin typeface="Consolas" panose="020B0609020204030204" pitchFamily="49" charset="0"/>
              </a:rPr>
              <a:t>ggml</a:t>
            </a:r>
            <a:r>
              <a:rPr lang="zh-CN" altLang="en-US" sz="1580" dirty="0">
                <a:latin typeface="Consolas" panose="020B0609020204030204" pitchFamily="49" charset="0"/>
              </a:rPr>
              <a:t>算子内。</a:t>
            </a:r>
            <a:endParaRPr lang="en-US" altLang="zh-CN" sz="1580" dirty="0">
              <a:latin typeface="Consolas" panose="020B0609020204030204" pitchFamily="49" charset="0"/>
            </a:endParaRPr>
          </a:p>
          <a:p>
            <a:pPr>
              <a:lnSpc>
                <a:spcPct val="200000"/>
              </a:lnSpc>
            </a:pPr>
            <a:r>
              <a:rPr lang="zh-CN" altLang="en-US" sz="1580" dirty="0">
                <a:latin typeface="Consolas" panose="020B0609020204030204" pitchFamily="49" charset="0"/>
              </a:rPr>
              <a:t>如没有问题则继续循环遍历计算图节点。</a:t>
            </a:r>
            <a:endParaRPr lang="en-US" altLang="zh-CN" sz="1580" dirty="0">
              <a:latin typeface="Consolas" panose="020B0609020204030204" pitchFamily="49" charset="0"/>
            </a:endParaRPr>
          </a:p>
        </p:txBody>
      </p:sp>
      <p:pic>
        <p:nvPicPr>
          <p:cNvPr id="6" name="图片 5"/>
          <p:cNvPicPr>
            <a:picLocks noChangeAspect="1"/>
          </p:cNvPicPr>
          <p:nvPr/>
        </p:nvPicPr>
        <p:blipFill>
          <a:blip r:embed="rId4"/>
          <a:stretch>
            <a:fillRect/>
          </a:stretch>
        </p:blipFill>
        <p:spPr>
          <a:xfrm>
            <a:off x="3057732" y="2465788"/>
            <a:ext cx="6971366" cy="3488849"/>
          </a:xfrm>
          <a:prstGeom prst="rect">
            <a:avLst/>
          </a:prstGeom>
        </p:spPr>
      </p:pic>
      <p:pic>
        <p:nvPicPr>
          <p:cNvPr id="12" name="图片 11"/>
          <p:cNvPicPr>
            <a:picLocks noChangeAspect="1"/>
          </p:cNvPicPr>
          <p:nvPr/>
        </p:nvPicPr>
        <p:blipFill>
          <a:blip r:embed="rId5"/>
          <a:stretch>
            <a:fillRect/>
          </a:stretch>
        </p:blipFill>
        <p:spPr>
          <a:xfrm>
            <a:off x="3057730" y="2465785"/>
            <a:ext cx="6971366" cy="3510178"/>
          </a:xfrm>
          <a:prstGeom prst="rect">
            <a:avLst/>
          </a:prstGeom>
        </p:spPr>
      </p:pic>
      <p:pic>
        <p:nvPicPr>
          <p:cNvPr id="13" name="图片 12" descr="文本&#10;&#10;描述已自动生成"/>
          <p:cNvPicPr>
            <a:picLocks noChangeAspect="1"/>
          </p:cNvPicPr>
          <p:nvPr/>
        </p:nvPicPr>
        <p:blipFill rotWithShape="1">
          <a:blip r:embed="rId6">
            <a:extLst>
              <a:ext uri="{28A0092B-C50C-407E-A947-70E740481C1C}">
                <a14:useLocalDpi xmlns:a14="http://schemas.microsoft.com/office/drawing/2010/main" val="0"/>
              </a:ext>
            </a:extLst>
          </a:blip>
          <a:srcRect r="4897"/>
          <a:stretch>
            <a:fillRect/>
          </a:stretch>
        </p:blipFill>
        <p:spPr>
          <a:xfrm>
            <a:off x="3057728" y="2465783"/>
            <a:ext cx="6971366" cy="3488849"/>
          </a:xfrm>
          <a:prstGeom prst="rect">
            <a:avLst/>
          </a:prstGeom>
        </p:spPr>
      </p:pic>
      <p:pic>
        <p:nvPicPr>
          <p:cNvPr id="15" name="图片 14" descr="文本&#10;&#10;描述已自动生成"/>
          <p:cNvPicPr>
            <a:picLocks noChangeAspect="1"/>
          </p:cNvPicPr>
          <p:nvPr/>
        </p:nvPicPr>
        <p:blipFill rotWithShape="1">
          <a:blip r:embed="rId7">
            <a:extLst>
              <a:ext uri="{28A0092B-C50C-407E-A947-70E740481C1C}">
                <a14:useLocalDpi xmlns:a14="http://schemas.microsoft.com/office/drawing/2010/main" val="0"/>
              </a:ext>
            </a:extLst>
          </a:blip>
          <a:srcRect l="8689" t="22579" r="184"/>
          <a:stretch>
            <a:fillRect/>
          </a:stretch>
        </p:blipFill>
        <p:spPr>
          <a:xfrm>
            <a:off x="3057724" y="2465785"/>
            <a:ext cx="6971366" cy="35101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57731" y="2465787"/>
            <a:ext cx="6971367" cy="3488849"/>
          </a:xfrm>
          <a:prstGeom prst="rect">
            <a:avLst/>
          </a:prstGeom>
        </p:spPr>
      </p:pic>
      <p:sp>
        <p:nvSpPr>
          <p:cNvPr id="7" name="矩形 6"/>
          <p:cNvSpPr/>
          <p:nvPr/>
        </p:nvSpPr>
        <p:spPr>
          <a:xfrm>
            <a:off x="4205859" y="2909296"/>
            <a:ext cx="5505820" cy="2049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4" name="文本框 3"/>
          <p:cNvSpPr txBox="1"/>
          <p:nvPr/>
        </p:nvSpPr>
        <p:spPr>
          <a:xfrm>
            <a:off x="2589675" y="602934"/>
            <a:ext cx="5513097" cy="368300"/>
          </a:xfrm>
          <a:prstGeom prst="rect">
            <a:avLst/>
          </a:prstGeom>
          <a:noFill/>
        </p:spPr>
        <p:txBody>
          <a:bodyPr wrap="square">
            <a:spAutoFit/>
          </a:bodyPr>
          <a:lstStyle/>
          <a:p>
            <a:pPr algn="ctr"/>
            <a:r>
              <a:rPr lang="en-US" altLang="zh-CN" b="1" dirty="0">
                <a:sym typeface="+mn-ea"/>
              </a:rPr>
              <a:t>LLaMA.cpp</a:t>
            </a:r>
            <a:r>
              <a:rPr lang="zh-CN" altLang="en-US" b="1" dirty="0">
                <a:sym typeface="+mn-ea"/>
              </a:rPr>
              <a:t>代码详解</a:t>
            </a:r>
            <a:endParaRPr lang="en-US" altLang="zh-CN" b="1" dirty="0"/>
          </a:p>
        </p:txBody>
      </p:sp>
      <p:pic>
        <p:nvPicPr>
          <p:cNvPr id="3" name="图片 2"/>
          <p:cNvPicPr>
            <a:picLocks noChangeAspect="1"/>
          </p:cNvPicPr>
          <p:nvPr/>
        </p:nvPicPr>
        <p:blipFill>
          <a:blip r:embed="rId3"/>
          <a:stretch>
            <a:fillRect/>
          </a:stretch>
        </p:blipFill>
        <p:spPr>
          <a:xfrm>
            <a:off x="3057731" y="2465787"/>
            <a:ext cx="6971366" cy="3510178"/>
          </a:xfrm>
          <a:prstGeom prst="rect">
            <a:avLst/>
          </a:prstGeom>
        </p:spPr>
      </p:pic>
      <p:sp>
        <p:nvSpPr>
          <p:cNvPr id="9" name="文本框 8"/>
          <p:cNvSpPr txBox="1"/>
          <p:nvPr/>
        </p:nvSpPr>
        <p:spPr>
          <a:xfrm>
            <a:off x="169465" y="2465787"/>
            <a:ext cx="2779637" cy="1062990"/>
          </a:xfrm>
          <a:prstGeom prst="rect">
            <a:avLst/>
          </a:prstGeom>
          <a:noFill/>
        </p:spPr>
        <p:txBody>
          <a:bodyPr wrap="square" rtlCol="0">
            <a:spAutoFit/>
          </a:bodyPr>
          <a:lstStyle/>
          <a:p>
            <a:pPr>
              <a:lnSpc>
                <a:spcPct val="200000"/>
              </a:lnSpc>
            </a:pPr>
            <a:r>
              <a:rPr lang="zh-CN" altLang="en-US" sz="1580" dirty="0">
                <a:latin typeface="Consolas" panose="020B0609020204030204" pitchFamily="49" charset="0"/>
              </a:rPr>
              <a:t>以下是</a:t>
            </a:r>
            <a:r>
              <a:rPr lang="en-US" altLang="zh-CN" sz="1580" dirty="0" err="1">
                <a:latin typeface="Consolas" panose="020B0609020204030204" pitchFamily="49" charset="0"/>
              </a:rPr>
              <a:t>ggml</a:t>
            </a:r>
            <a:r>
              <a:rPr lang="zh-CN" altLang="en-US" sz="1580" dirty="0">
                <a:latin typeface="Consolas" panose="020B0609020204030204" pitchFamily="49" charset="0"/>
              </a:rPr>
              <a:t>提供的所有支持的计算图算子。</a:t>
            </a:r>
            <a:endParaRPr lang="en-US" altLang="zh-CN" sz="1580" dirty="0">
              <a:latin typeface="Consolas" panose="020B0609020204030204" pitchFamily="49" charset="0"/>
            </a:endParaRPr>
          </a:p>
        </p:txBody>
      </p:sp>
      <p:pic>
        <p:nvPicPr>
          <p:cNvPr id="6" name="图片 5"/>
          <p:cNvPicPr>
            <a:picLocks noChangeAspect="1"/>
          </p:cNvPicPr>
          <p:nvPr/>
        </p:nvPicPr>
        <p:blipFill>
          <a:blip r:embed="rId4"/>
          <a:stretch>
            <a:fillRect/>
          </a:stretch>
        </p:blipFill>
        <p:spPr>
          <a:xfrm>
            <a:off x="3057732" y="2465788"/>
            <a:ext cx="6971366" cy="3488849"/>
          </a:xfrm>
          <a:prstGeom prst="rect">
            <a:avLst/>
          </a:prstGeom>
        </p:spPr>
      </p:pic>
      <p:pic>
        <p:nvPicPr>
          <p:cNvPr id="12" name="图片 11"/>
          <p:cNvPicPr>
            <a:picLocks noChangeAspect="1"/>
          </p:cNvPicPr>
          <p:nvPr/>
        </p:nvPicPr>
        <p:blipFill>
          <a:blip r:embed="rId5"/>
          <a:stretch>
            <a:fillRect/>
          </a:stretch>
        </p:blipFill>
        <p:spPr>
          <a:xfrm>
            <a:off x="3057730" y="2465785"/>
            <a:ext cx="6971366" cy="3510178"/>
          </a:xfrm>
          <a:prstGeom prst="rect">
            <a:avLst/>
          </a:prstGeom>
        </p:spPr>
      </p:pic>
      <p:pic>
        <p:nvPicPr>
          <p:cNvPr id="13" name="图片 12" descr="文本&#10;&#10;描述已自动生成"/>
          <p:cNvPicPr>
            <a:picLocks noChangeAspect="1"/>
          </p:cNvPicPr>
          <p:nvPr/>
        </p:nvPicPr>
        <p:blipFill rotWithShape="1">
          <a:blip r:embed="rId6">
            <a:extLst>
              <a:ext uri="{28A0092B-C50C-407E-A947-70E740481C1C}">
                <a14:useLocalDpi xmlns:a14="http://schemas.microsoft.com/office/drawing/2010/main" val="0"/>
              </a:ext>
            </a:extLst>
          </a:blip>
          <a:srcRect r="4897"/>
          <a:stretch>
            <a:fillRect/>
          </a:stretch>
        </p:blipFill>
        <p:spPr>
          <a:xfrm>
            <a:off x="3057728" y="2465783"/>
            <a:ext cx="6971366" cy="3488849"/>
          </a:xfrm>
          <a:prstGeom prst="rect">
            <a:avLst/>
          </a:prstGeom>
        </p:spPr>
      </p:pic>
      <p:pic>
        <p:nvPicPr>
          <p:cNvPr id="10" name="图片 9" descr="文本&#10;&#10;描述已自动生成"/>
          <p:cNvPicPr>
            <a:picLocks noChangeAspect="1"/>
          </p:cNvPicPr>
          <p:nvPr/>
        </p:nvPicPr>
        <p:blipFill rotWithShape="1">
          <a:blip r:embed="rId7">
            <a:extLst>
              <a:ext uri="{28A0092B-C50C-407E-A947-70E740481C1C}">
                <a14:useLocalDpi xmlns:a14="http://schemas.microsoft.com/office/drawing/2010/main" val="0"/>
              </a:ext>
            </a:extLst>
          </a:blip>
          <a:srcRect r="12452"/>
          <a:stretch>
            <a:fillRect/>
          </a:stretch>
        </p:blipFill>
        <p:spPr>
          <a:xfrm>
            <a:off x="3057728" y="2465783"/>
            <a:ext cx="6971366" cy="4518672"/>
          </a:xfrm>
          <a:prstGeom prst="rect">
            <a:avLst/>
          </a:prstGeom>
        </p:spPr>
      </p:pic>
      <p:pic>
        <p:nvPicPr>
          <p:cNvPr id="14" name="图片 13" descr="文本&#10;&#10;描述已自动生成"/>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7729" y="2465782"/>
            <a:ext cx="6971366" cy="44871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57731" y="2465787"/>
            <a:ext cx="6971367" cy="3488849"/>
          </a:xfrm>
          <a:prstGeom prst="rect">
            <a:avLst/>
          </a:prstGeom>
        </p:spPr>
      </p:pic>
      <p:sp>
        <p:nvSpPr>
          <p:cNvPr id="7" name="矩形 6"/>
          <p:cNvSpPr/>
          <p:nvPr/>
        </p:nvSpPr>
        <p:spPr>
          <a:xfrm>
            <a:off x="4205859" y="2909296"/>
            <a:ext cx="5505820" cy="2049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80"/>
          </a:p>
        </p:txBody>
      </p:sp>
      <p:sp>
        <p:nvSpPr>
          <p:cNvPr id="4" name="文本框 3"/>
          <p:cNvSpPr txBox="1"/>
          <p:nvPr/>
        </p:nvSpPr>
        <p:spPr>
          <a:xfrm>
            <a:off x="2589675" y="602934"/>
            <a:ext cx="5513097" cy="368300"/>
          </a:xfrm>
          <a:prstGeom prst="rect">
            <a:avLst/>
          </a:prstGeom>
          <a:noFill/>
        </p:spPr>
        <p:txBody>
          <a:bodyPr wrap="square">
            <a:spAutoFit/>
          </a:bodyPr>
          <a:lstStyle/>
          <a:p>
            <a:pPr algn="ctr"/>
            <a:r>
              <a:rPr lang="en-US" altLang="zh-CN" b="1" dirty="0">
                <a:sym typeface="+mn-ea"/>
              </a:rPr>
              <a:t>LLaMA.cpp</a:t>
            </a:r>
            <a:r>
              <a:rPr lang="zh-CN" altLang="en-US" b="1" dirty="0">
                <a:sym typeface="+mn-ea"/>
              </a:rPr>
              <a:t>代码详解</a:t>
            </a:r>
            <a:endParaRPr lang="en-US" altLang="zh-CN" b="1" dirty="0"/>
          </a:p>
        </p:txBody>
      </p:sp>
      <p:pic>
        <p:nvPicPr>
          <p:cNvPr id="3" name="图片 2"/>
          <p:cNvPicPr>
            <a:picLocks noChangeAspect="1"/>
          </p:cNvPicPr>
          <p:nvPr/>
        </p:nvPicPr>
        <p:blipFill>
          <a:blip r:embed="rId3"/>
          <a:stretch>
            <a:fillRect/>
          </a:stretch>
        </p:blipFill>
        <p:spPr>
          <a:xfrm>
            <a:off x="3057731" y="2465787"/>
            <a:ext cx="6971366" cy="3510178"/>
          </a:xfrm>
          <a:prstGeom prst="rect">
            <a:avLst/>
          </a:prstGeom>
        </p:spPr>
      </p:pic>
      <p:sp>
        <p:nvSpPr>
          <p:cNvPr id="9" name="文本框 8"/>
          <p:cNvSpPr txBox="1"/>
          <p:nvPr/>
        </p:nvSpPr>
        <p:spPr>
          <a:xfrm>
            <a:off x="169465" y="2465787"/>
            <a:ext cx="2779637" cy="1549400"/>
          </a:xfrm>
          <a:prstGeom prst="rect">
            <a:avLst/>
          </a:prstGeom>
          <a:noFill/>
        </p:spPr>
        <p:txBody>
          <a:bodyPr wrap="square" rtlCol="0">
            <a:spAutoFit/>
          </a:bodyPr>
          <a:lstStyle/>
          <a:p>
            <a:pPr>
              <a:lnSpc>
                <a:spcPct val="200000"/>
              </a:lnSpc>
            </a:pPr>
            <a:r>
              <a:rPr lang="zh-CN" altLang="en-US" sz="1580" dirty="0">
                <a:latin typeface="+mj-lt"/>
              </a:rPr>
              <a:t>此外，</a:t>
            </a:r>
            <a:r>
              <a:rPr lang="en-US" altLang="zh-CN" sz="1580" dirty="0" err="1">
                <a:latin typeface="+mj-lt"/>
              </a:rPr>
              <a:t>ggml</a:t>
            </a:r>
            <a:r>
              <a:rPr lang="zh-CN" altLang="en-US" sz="1580" dirty="0">
                <a:latin typeface="+mj-lt"/>
              </a:rPr>
              <a:t>提供了许多优化方式，如</a:t>
            </a:r>
            <a:r>
              <a:rPr lang="en-US" altLang="zh-CN" sz="1580" dirty="0" err="1">
                <a:latin typeface="+mj-lt"/>
              </a:rPr>
              <a:t>flash_attentiond</a:t>
            </a:r>
            <a:r>
              <a:rPr lang="zh-CN" altLang="en-US" sz="1580" dirty="0">
                <a:latin typeface="+mj-lt"/>
              </a:rPr>
              <a:t>等，只是在</a:t>
            </a:r>
            <a:r>
              <a:rPr lang="en-US" altLang="zh-CN" sz="1580" dirty="0">
                <a:latin typeface="+mj-lt"/>
              </a:rPr>
              <a:t>llama.cpp</a:t>
            </a:r>
            <a:r>
              <a:rPr lang="zh-CN" altLang="en-US" sz="1580" dirty="0">
                <a:latin typeface="+mj-lt"/>
              </a:rPr>
              <a:t>中未调用</a:t>
            </a:r>
            <a:endParaRPr lang="en-US" altLang="zh-CN" sz="1580" dirty="0">
              <a:latin typeface="+mj-lt"/>
            </a:endParaRPr>
          </a:p>
        </p:txBody>
      </p:sp>
      <p:pic>
        <p:nvPicPr>
          <p:cNvPr id="6" name="图片 5"/>
          <p:cNvPicPr>
            <a:picLocks noChangeAspect="1"/>
          </p:cNvPicPr>
          <p:nvPr/>
        </p:nvPicPr>
        <p:blipFill>
          <a:blip r:embed="rId4"/>
          <a:stretch>
            <a:fillRect/>
          </a:stretch>
        </p:blipFill>
        <p:spPr>
          <a:xfrm>
            <a:off x="3057732" y="2465788"/>
            <a:ext cx="6971366" cy="3488849"/>
          </a:xfrm>
          <a:prstGeom prst="rect">
            <a:avLst/>
          </a:prstGeom>
        </p:spPr>
      </p:pic>
      <p:pic>
        <p:nvPicPr>
          <p:cNvPr id="12" name="图片 11"/>
          <p:cNvPicPr>
            <a:picLocks noChangeAspect="1"/>
          </p:cNvPicPr>
          <p:nvPr/>
        </p:nvPicPr>
        <p:blipFill>
          <a:blip r:embed="rId5"/>
          <a:stretch>
            <a:fillRect/>
          </a:stretch>
        </p:blipFill>
        <p:spPr>
          <a:xfrm>
            <a:off x="3057730" y="2465785"/>
            <a:ext cx="6971366" cy="3510178"/>
          </a:xfrm>
          <a:prstGeom prst="rect">
            <a:avLst/>
          </a:prstGeom>
        </p:spPr>
      </p:pic>
      <p:pic>
        <p:nvPicPr>
          <p:cNvPr id="13" name="图片 12" descr="文本&#10;&#10;描述已自动生成"/>
          <p:cNvPicPr>
            <a:picLocks noChangeAspect="1"/>
          </p:cNvPicPr>
          <p:nvPr/>
        </p:nvPicPr>
        <p:blipFill rotWithShape="1">
          <a:blip r:embed="rId6">
            <a:extLst>
              <a:ext uri="{28A0092B-C50C-407E-A947-70E740481C1C}">
                <a14:useLocalDpi xmlns:a14="http://schemas.microsoft.com/office/drawing/2010/main" val="0"/>
              </a:ext>
            </a:extLst>
          </a:blip>
          <a:srcRect r="4897"/>
          <a:stretch>
            <a:fillRect/>
          </a:stretch>
        </p:blipFill>
        <p:spPr>
          <a:xfrm>
            <a:off x="3057728" y="2465783"/>
            <a:ext cx="6971366" cy="3488849"/>
          </a:xfrm>
          <a:prstGeom prst="rect">
            <a:avLst/>
          </a:prstGeom>
        </p:spPr>
      </p:pic>
      <p:pic>
        <p:nvPicPr>
          <p:cNvPr id="11" name="图片 10"/>
          <p:cNvPicPr>
            <a:picLocks noChangeAspect="1"/>
          </p:cNvPicPr>
          <p:nvPr/>
        </p:nvPicPr>
        <p:blipFill rotWithShape="1">
          <a:blip r:embed="rId7"/>
          <a:srcRect l="1" r="21039"/>
          <a:stretch>
            <a:fillRect/>
          </a:stretch>
        </p:blipFill>
        <p:spPr>
          <a:xfrm>
            <a:off x="3057728" y="2465781"/>
            <a:ext cx="6971366" cy="37763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p:cNvPicPr>
            <a:picLocks noChangeAspect="1"/>
          </p:cNvPicPr>
          <p:nvPr/>
        </p:nvPicPr>
        <p:blipFill>
          <a:blip r:embed="rId10"/>
          <a:stretch>
            <a:fillRect/>
          </a:stretch>
        </p:blipFill>
        <p:spPr>
          <a:xfrm rot="21600000">
            <a:off x="812945" y="6615511"/>
            <a:ext cx="47640" cy="47640"/>
          </a:xfrm>
          <a:prstGeom prst="rect">
            <a:avLst/>
          </a:prstGeom>
        </p:spPr>
      </p:pic>
      <p:sp>
        <p:nvSpPr>
          <p:cNvPr id="2" name="文本框 1"/>
          <p:cNvSpPr txBox="1"/>
          <p:nvPr>
            <p:custDataLst>
              <p:tags r:id="rId1"/>
            </p:custDataLst>
          </p:nvPr>
        </p:nvSpPr>
        <p:spPr>
          <a:xfrm>
            <a:off x="394970" y="292735"/>
            <a:ext cx="5678805" cy="368300"/>
          </a:xfrm>
          <a:prstGeom prst="rect">
            <a:avLst/>
          </a:prstGeom>
          <a:noFill/>
        </p:spPr>
        <p:txBody>
          <a:bodyPr wrap="square" rtlCol="0">
            <a:spAutoFit/>
          </a:bodyPr>
          <a:lstStyle/>
          <a:p>
            <a:pPr algn="l"/>
            <a:r>
              <a:rPr lang="en-US" altLang="zh-CN" b="1">
                <a:sym typeface="+mn-ea"/>
              </a:rPr>
              <a:t>Self-attention</a:t>
            </a:r>
          </a:p>
        </p:txBody>
      </p:sp>
      <p:pic>
        <p:nvPicPr>
          <p:cNvPr id="4" name="图片 3"/>
          <p:cNvPicPr>
            <a:picLocks noChangeAspect="1"/>
          </p:cNvPicPr>
          <p:nvPr>
            <p:custDataLst>
              <p:tags r:id="rId2"/>
            </p:custDataLst>
          </p:nvPr>
        </p:nvPicPr>
        <p:blipFill>
          <a:blip r:embed="rId11"/>
          <a:stretch>
            <a:fillRect/>
          </a:stretch>
        </p:blipFill>
        <p:spPr>
          <a:xfrm>
            <a:off x="2019935" y="1424305"/>
            <a:ext cx="6543040" cy="2908935"/>
          </a:xfrm>
          <a:prstGeom prst="rect">
            <a:avLst/>
          </a:prstGeom>
          <a:ln w="12700" cmpd="sng">
            <a:solidFill>
              <a:schemeClr val="bg1"/>
            </a:solidFill>
            <a:prstDash val="solid"/>
          </a:ln>
        </p:spPr>
      </p:pic>
      <mc:AlternateContent xmlns:mc="http://schemas.openxmlformats.org/markup-compatibility/2006" xmlns:a14="http://schemas.microsoft.com/office/drawing/2010/main">
        <mc:Choice Requires="a14">
          <p:sp>
            <p:nvSpPr>
              <p:cNvPr id="7" name="文本框 6"/>
              <p:cNvSpPr txBox="1"/>
              <p:nvPr>
                <p:custDataLst>
                  <p:tags r:id="rId3"/>
                </p:custDataLst>
              </p:nvPr>
            </p:nvSpPr>
            <p:spPr>
              <a:xfrm>
                <a:off x="1381061" y="4440492"/>
                <a:ext cx="1824990" cy="36068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𝑆𝑜𝑓𝑡𝑚𝑎𝑥</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i="1">
                              <a:latin typeface="Cambria Math" panose="02040503050406030204" charset="0"/>
                              <a:cs typeface="Cambria Math" panose="02040503050406030204" charset="0"/>
                            </a:rPr>
                            <m:t>𝑇</m:t>
                          </m:r>
                        </m:sup>
                      </m:sSup>
                      <m:r>
                        <a:rPr lang="en-US" i="1">
                          <a:latin typeface="Cambria Math" panose="02040503050406030204" charset="0"/>
                          <a:cs typeface="Cambria Math" panose="02040503050406030204" charset="0"/>
                        </a:rPr>
                        <m:t>𝑋</m:t>
                      </m:r>
                      <m:r>
                        <a:rPr lang="en-US" i="1">
                          <a:latin typeface="Cambria Math" panose="02040503050406030204" charset="0"/>
                          <a:ea typeface="MS Mincho" charset="0"/>
                          <a:cs typeface="Cambria Math" panose="02040503050406030204" charset="0"/>
                        </a:rPr>
                        <m:t>)</m:t>
                      </m:r>
                      <m:r>
                        <a:rPr lang="en-US" i="1">
                          <a:latin typeface="Cambria Math" panose="02040503050406030204" charset="0"/>
                          <a:cs typeface="Cambria Math" panose="02040503050406030204" charset="0"/>
                        </a:rPr>
                        <m:t>𝑋</m:t>
                      </m:r>
                    </m:oMath>
                  </m:oMathPara>
                </a14:m>
                <a:endParaRPr lang="en-US">
                  <a:latin typeface="Cambria Math" panose="02040503050406030204" charset="0"/>
                  <a:ea typeface="MS Mincho" charset="0"/>
                  <a:cs typeface="Cambria Math" panose="02040503050406030204" charset="0"/>
                </a:endParaRPr>
              </a:p>
            </p:txBody>
          </p:sp>
        </mc:Choice>
        <mc:Fallback xmlns="">
          <p:sp>
            <p:nvSpPr>
              <p:cNvPr id="7" name="文本框 6"/>
              <p:cNvSpPr txBox="1">
                <a:spLocks noRot="1" noChangeAspect="1" noMove="1" noResize="1" noEditPoints="1" noAdjustHandles="1" noChangeArrowheads="1" noChangeShapeType="1" noTextEdit="1"/>
              </p:cNvSpPr>
              <p:nvPr>
                <p:custDataLst>
                  <p:tags r:id="rId12"/>
                </p:custDataLst>
              </p:nvPr>
            </p:nvSpPr>
            <p:spPr>
              <a:xfrm>
                <a:off x="1381061" y="4440492"/>
                <a:ext cx="1824990" cy="360680"/>
              </a:xfrm>
              <a:prstGeom prst="rect">
                <a:avLst/>
              </a:prstGeom>
              <a:blipFill rotWithShape="1">
                <a:blip r:embed="rId13"/>
                <a:stretch>
                  <a:fillRect l="-31" t="-159" r="31" b="1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custDataLst>
                  <p:tags r:id="rId4"/>
                </p:custDataLst>
              </p:nvPr>
            </p:nvSpPr>
            <p:spPr>
              <a:xfrm>
                <a:off x="1292161" y="1057847"/>
                <a:ext cx="1544320" cy="36639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𝑆𝑜𝑓𝑡𝑚𝑎𝑥</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i="1">
                              <a:latin typeface="Cambria Math" panose="02040503050406030204" charset="0"/>
                              <a:cs typeface="Cambria Math" panose="02040503050406030204" charset="0"/>
                            </a:rPr>
                            <m:t>𝑇</m:t>
                          </m:r>
                        </m:sup>
                      </m:sSup>
                      <m:r>
                        <a:rPr lang="en-US" i="1">
                          <a:latin typeface="Cambria Math" panose="02040503050406030204" charset="0"/>
                          <a:cs typeface="Cambria Math" panose="02040503050406030204" charset="0"/>
                        </a:rPr>
                        <m:t>𝑋</m:t>
                      </m:r>
                      <m:r>
                        <a:rPr lang="en-US"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p:txBody>
          </p:sp>
        </mc:Choice>
        <mc:Fallback xmlns="">
          <p:sp>
            <p:nvSpPr>
              <p:cNvPr id="8" name="文本框 7"/>
              <p:cNvSpPr txBox="1">
                <a:spLocks noRot="1" noChangeAspect="1" noMove="1" noResize="1" noEditPoints="1" noAdjustHandles="1" noChangeArrowheads="1" noChangeShapeType="1" noTextEdit="1"/>
              </p:cNvSpPr>
              <p:nvPr>
                <p:custDataLst>
                  <p:tags r:id="rId14"/>
                </p:custDataLst>
              </p:nvPr>
            </p:nvSpPr>
            <p:spPr>
              <a:xfrm>
                <a:off x="1292161" y="1057847"/>
                <a:ext cx="1544320" cy="366395"/>
              </a:xfrm>
              <a:prstGeom prst="rect">
                <a:avLst/>
              </a:prstGeom>
              <a:blipFill rotWithShape="1">
                <a:blip r:embed="rId15"/>
                <a:stretch>
                  <a:fillRect l="-37" t="-156" r="-6789" b="156"/>
                </a:stretch>
              </a:blipFill>
            </p:spPr>
            <p:txBody>
              <a:bodyPr/>
              <a:lstStyle/>
              <a:p>
                <a:r>
                  <a:rPr lang="zh-CN" altLang="en-US">
                    <a:noFill/>
                  </a:rPr>
                  <a:t> </a:t>
                </a:r>
              </a:p>
            </p:txBody>
          </p:sp>
        </mc:Fallback>
      </mc:AlternateContent>
      <p:pic>
        <p:nvPicPr>
          <p:cNvPr id="9" name="图片 8"/>
          <p:cNvPicPr>
            <a:picLocks noChangeAspect="1"/>
          </p:cNvPicPr>
          <p:nvPr>
            <p:custDataLst>
              <p:tags r:id="rId5"/>
            </p:custDataLst>
          </p:nvPr>
        </p:nvPicPr>
        <p:blipFill>
          <a:blip r:embed="rId16"/>
          <a:stretch>
            <a:fillRect/>
          </a:stretch>
        </p:blipFill>
        <p:spPr>
          <a:xfrm>
            <a:off x="1483995" y="4766310"/>
            <a:ext cx="7340600" cy="2266950"/>
          </a:xfrm>
          <a:prstGeom prst="rect">
            <a:avLst/>
          </a:prstGeom>
          <a:ln>
            <a:solidFill>
              <a:schemeClr val="bg1"/>
            </a:solidFill>
          </a:ln>
        </p:spPr>
      </p:pic>
      <p:sp>
        <p:nvSpPr>
          <p:cNvPr id="11" name="文本框 10"/>
          <p:cNvSpPr txBox="1"/>
          <p:nvPr/>
        </p:nvSpPr>
        <p:spPr>
          <a:xfrm>
            <a:off x="3383280" y="1057910"/>
            <a:ext cx="5850890" cy="640715"/>
          </a:xfrm>
          <a:prstGeom prst="rect">
            <a:avLst/>
          </a:prstGeom>
          <a:noFill/>
        </p:spPr>
        <p:txBody>
          <a:bodyPr wrap="square" rtlCol="0">
            <a:noAutofit/>
          </a:bodyPr>
          <a:lstStyle/>
          <a:p>
            <a:r>
              <a:rPr lang="zh-CN" altLang="en-US"/>
              <a:t>通过词向量内积得到各个</a:t>
            </a:r>
            <a:r>
              <a:rPr lang="en-US" altLang="zh-CN"/>
              <a:t>token</a:t>
            </a:r>
            <a:r>
              <a:rPr lang="zh-CN" altLang="en-US"/>
              <a:t>在一定程度上的相关性</a:t>
            </a:r>
          </a:p>
        </p:txBody>
      </p:sp>
      <p:sp>
        <p:nvSpPr>
          <p:cNvPr id="12" name="文本框 11"/>
          <p:cNvSpPr txBox="1"/>
          <p:nvPr>
            <p:custDataLst>
              <p:tags r:id="rId6"/>
            </p:custDataLst>
          </p:nvPr>
        </p:nvSpPr>
        <p:spPr>
          <a:xfrm>
            <a:off x="3567430" y="4457700"/>
            <a:ext cx="5850890" cy="640715"/>
          </a:xfrm>
          <a:prstGeom prst="rect">
            <a:avLst/>
          </a:prstGeom>
          <a:noFill/>
        </p:spPr>
        <p:txBody>
          <a:bodyPr wrap="square" rtlCol="0">
            <a:noAutofit/>
          </a:bodyPr>
          <a:lstStyle/>
          <a:p>
            <a:r>
              <a:rPr lang="zh-CN" altLang="en-US"/>
              <a:t>根据相关性加权求和得到</a:t>
            </a:r>
            <a:r>
              <a:rPr lang="en-US" altLang="zh-CN"/>
              <a:t>”</a:t>
            </a:r>
            <a:r>
              <a:rPr lang="zh-CN" altLang="en-US"/>
              <a:t>关注度</a:t>
            </a:r>
            <a:r>
              <a:rPr lang="en-US" altLang="zh-CN"/>
              <a:t>”</a:t>
            </a:r>
          </a:p>
        </p:txBody>
      </p:sp>
      <p:sp>
        <p:nvSpPr>
          <p:cNvPr id="13" name="文本框 12"/>
          <p:cNvSpPr txBox="1"/>
          <p:nvPr>
            <p:custDataLst>
              <p:tags r:id="rId7"/>
            </p:custDataLst>
          </p:nvPr>
        </p:nvSpPr>
        <p:spPr>
          <a:xfrm>
            <a:off x="309245" y="6777990"/>
            <a:ext cx="5850890" cy="640715"/>
          </a:xfrm>
          <a:prstGeom prst="rect">
            <a:avLst/>
          </a:prstGeom>
          <a:noFill/>
        </p:spPr>
        <p:txBody>
          <a:bodyPr wrap="square" rtlCol="0">
            <a:noAutofit/>
          </a:bodyPr>
          <a:lstStyle/>
          <a:p>
            <a:r>
              <a:rPr lang="zh-CN" altLang="en-US"/>
              <a:t>缺陷</a:t>
            </a:r>
            <a:r>
              <a:rPr lang="en-US" altLang="zh-CN"/>
              <a:t>:</a:t>
            </a:r>
            <a:r>
              <a:rPr lang="zh-CN" altLang="en-US"/>
              <a:t>忽略了位置信息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llama"/>
          <p:cNvPicPr>
            <a:picLocks noChangeAspect="1"/>
          </p:cNvPicPr>
          <p:nvPr>
            <p:custDataLst>
              <p:tags r:id="rId1"/>
            </p:custDataLst>
          </p:nvPr>
        </p:nvPicPr>
        <p:blipFill>
          <a:blip r:embed="rId4"/>
          <a:stretch>
            <a:fillRect/>
          </a:stretch>
        </p:blipFill>
        <p:spPr>
          <a:xfrm>
            <a:off x="413385" y="3752215"/>
            <a:ext cx="4460240" cy="2475230"/>
          </a:xfrm>
          <a:prstGeom prst="rect">
            <a:avLst/>
          </a:prstGeom>
        </p:spPr>
      </p:pic>
      <p:sp>
        <p:nvSpPr>
          <p:cNvPr id="2" name="textbox 2"/>
          <p:cNvSpPr/>
          <p:nvPr>
            <p:custDataLst>
              <p:tags r:id="rId2"/>
            </p:custDataLst>
          </p:nvPr>
        </p:nvSpPr>
        <p:spPr>
          <a:xfrm>
            <a:off x="2197735" y="2369185"/>
            <a:ext cx="6782435" cy="2818130"/>
          </a:xfrm>
          <a:prstGeom prst="rect">
            <a:avLst/>
          </a:prstGeom>
        </p:spPr>
        <p:txBody>
          <a:bodyPr vert="horz" wrap="square" lIns="0" tIns="0" rIns="0" bIns="0"/>
          <a:lstStyle/>
          <a:p>
            <a:pPr indent="0" algn="ctr" rtl="0" eaLnBrk="0" fontAlgn="auto">
              <a:lnSpc>
                <a:spcPct val="200000"/>
              </a:lnSpc>
            </a:pPr>
            <a:r>
              <a:rPr lang="en-US" altLang="en-US" sz="2400" b="1" dirty="0"/>
              <a:t>LLama2</a:t>
            </a:r>
            <a:r>
              <a:rPr lang="zh-CN" altLang="en-US" sz="2400" b="1" dirty="0"/>
              <a:t>运行过程以及算力需求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0"/>
          <p:cNvSpPr/>
          <p:nvPr/>
        </p:nvSpPr>
        <p:spPr>
          <a:xfrm>
            <a:off x="360000" y="720000"/>
            <a:ext cx="9358630" cy="1727200"/>
          </a:xfrm>
          <a:prstGeom prst="rect">
            <a:avLst/>
          </a:prstGeom>
        </p:spPr>
        <p:txBody>
          <a:bodyPr vert="horz" wrap="square" lIns="0" tIns="0" rIns="0" bIns="0"/>
          <a:lstStyle/>
          <a:p>
            <a:pPr marL="81280" algn="l" rtl="0" eaLnBrk="0">
              <a:lnSpc>
                <a:spcPts val="3350"/>
              </a:lnSpc>
            </a:pPr>
            <a:r>
              <a:rPr sz="2400" b="1"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输入数据：</a:t>
            </a:r>
            <a:endParaRPr lang="en-US" altLang="en-US" sz="2400" dirty="0"/>
          </a:p>
          <a:p>
            <a:pPr indent="457200" algn="l" rtl="0" eaLnBrk="0">
              <a:lnSpc>
                <a:spcPct val="115000"/>
              </a:lnSpc>
            </a:pPr>
            <a:r>
              <a:rPr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输入数据是一段文本，可以是一个句子或一段话。文本通常被表示成单词或字符的序列</a:t>
            </a:r>
            <a:endParaRPr lang="en-US" altLang="en-US" dirty="0"/>
          </a:p>
        </p:txBody>
      </p:sp>
      <p:pic>
        <p:nvPicPr>
          <p:cNvPr id="34" name="picture 34"/>
          <p:cNvPicPr>
            <a:picLocks noChangeAspect="1"/>
          </p:cNvPicPr>
          <p:nvPr/>
        </p:nvPicPr>
        <p:blipFill>
          <a:blip r:embed="rId2"/>
          <a:stretch>
            <a:fillRect/>
          </a:stretch>
        </p:blipFill>
        <p:spPr>
          <a:xfrm rot="21600000">
            <a:off x="660496" y="6320135"/>
            <a:ext cx="9385104" cy="19056"/>
          </a:xfrm>
          <a:prstGeom prst="rect">
            <a:avLst/>
          </a:prstGeom>
        </p:spPr>
      </p:pic>
      <p:sp>
        <p:nvSpPr>
          <p:cNvPr id="3" name="文本框 2"/>
          <p:cNvSpPr txBox="1"/>
          <p:nvPr/>
        </p:nvSpPr>
        <p:spPr>
          <a:xfrm>
            <a:off x="814070" y="2611755"/>
            <a:ext cx="8660765" cy="645160"/>
          </a:xfrm>
          <a:prstGeom prst="rect">
            <a:avLst/>
          </a:prstGeom>
          <a:solidFill>
            <a:schemeClr val="bg1">
              <a:lumMod val="95000"/>
            </a:schemeClr>
          </a:solidFill>
          <a:ln w="12700" cmpd="sng">
            <a:solidFill>
              <a:schemeClr val="tx1"/>
            </a:solidFill>
            <a:prstDash val="solid"/>
          </a:ln>
        </p:spPr>
        <p:txBody>
          <a:bodyPr wrap="square" rtlCol="0">
            <a:spAutoFit/>
          </a:bodyPr>
          <a:lstStyle/>
          <a:p>
            <a:r>
              <a:rPr lang="zh-CN" altLang="en-US"/>
              <a:t>君不见黄河之水天上来，奔流到海不复回。君不见高堂明镜悲白发，朝如青丝暮成雪。...五花马、千金裘，呼儿将出换美酒，与尔同销万古愁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0"/>
          <p:cNvSpPr/>
          <p:nvPr/>
        </p:nvSpPr>
        <p:spPr>
          <a:xfrm>
            <a:off x="360000" y="720000"/>
            <a:ext cx="9358630" cy="1727200"/>
          </a:xfrm>
          <a:prstGeom prst="rect">
            <a:avLst/>
          </a:prstGeom>
        </p:spPr>
        <p:txBody>
          <a:bodyPr vert="horz" wrap="square" lIns="0" tIns="0" rIns="0" bIns="0"/>
          <a:lstStyle/>
          <a:p>
            <a:pPr algn="l" rtl="0" eaLnBrk="0">
              <a:lnSpc>
                <a:spcPct val="81000"/>
              </a:lnSpc>
            </a:pPr>
            <a:endParaRPr lang="en-US" altLang="en-US" sz="100" dirty="0"/>
          </a:p>
          <a:p>
            <a:pPr marL="15875" algn="l" rtl="0" eaLnBrk="0">
              <a:lnSpc>
                <a:spcPct val="81000"/>
              </a:lnSpc>
            </a:pPr>
            <a:r>
              <a:rPr sz="2400" b="1" kern="0" spc="-40" dirty="0">
                <a:solidFill>
                  <a:srgbClr val="000000">
                    <a:alpha val="100000"/>
                  </a:srgbClr>
                </a:solidFill>
                <a:latin typeface="Arial" panose="020B0604020202020204"/>
                <a:ea typeface="Arial" panose="020B0604020202020204"/>
                <a:cs typeface="Arial" panose="020B0604020202020204"/>
              </a:rPr>
              <a:t>Tokenization</a:t>
            </a:r>
            <a:endParaRPr lang="en-US" altLang="en-US" sz="2400" dirty="0"/>
          </a:p>
          <a:p>
            <a:pPr marL="15875" indent="457200" algn="l" rtl="0" eaLnBrk="0">
              <a:lnSpc>
                <a:spcPct val="121000"/>
              </a:lnSpc>
              <a:spcBef>
                <a:spcPts val="1410"/>
              </a:spcBef>
            </a:pP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之后需要将文本进行</a:t>
            </a:r>
            <a:r>
              <a:rPr kern="0" spc="0" dirty="0">
                <a:solidFill>
                  <a:srgbClr val="000000">
                    <a:alpha val="100000"/>
                  </a:srgbClr>
                </a:solidFill>
                <a:latin typeface="Arial" panose="020B0604020202020204"/>
                <a:ea typeface="Arial" panose="020B0604020202020204"/>
                <a:cs typeface="Arial" panose="020B0604020202020204"/>
              </a:rPr>
              <a:t>Tokenization</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，将其切分成单词或字符，形成</a:t>
            </a:r>
            <a:r>
              <a:rPr kern="0" spc="0" dirty="0">
                <a:solidFill>
                  <a:srgbClr val="000000">
                    <a:alpha val="100000"/>
                  </a:srgbClr>
                </a:solidFill>
                <a:latin typeface="Arial" panose="020B0604020202020204"/>
                <a:ea typeface="Arial" panose="020B0604020202020204"/>
                <a:cs typeface="Arial" panose="020B0604020202020204"/>
              </a:rPr>
              <a:t>Token</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序列。之</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后再将文本映射成模型可理解的输入形式，将文本序列转换</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为整数索引序列</a:t>
            </a:r>
            <a:r>
              <a:rPr kern="0" spc="0" dirty="0">
                <a:solidFill>
                  <a:srgbClr val="000000">
                    <a:alpha val="100000"/>
                  </a:srgbClr>
                </a:solidFill>
                <a:latin typeface="Arial" panose="020B0604020202020204"/>
                <a:ea typeface="Arial" panose="020B0604020202020204"/>
                <a:cs typeface="Arial" panose="020B0604020202020204"/>
              </a:rPr>
              <a:t>(</a:t>
            </a:r>
            <a:r>
              <a:rPr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这个索引就是单词或字符在语料库中的</a:t>
            </a:r>
            <a:r>
              <a:rPr kern="0" spc="0" dirty="0">
                <a:solidFill>
                  <a:srgbClr val="000000">
                    <a:alpha val="100000"/>
                  </a:srgbClr>
                </a:solidFill>
                <a:latin typeface="Arial" panose="020B0604020202020204"/>
                <a:ea typeface="Arial" panose="020B0604020202020204"/>
                <a:cs typeface="Arial" panose="020B0604020202020204"/>
              </a:rPr>
              <a:t>ind</a:t>
            </a:r>
            <a:r>
              <a:rPr kern="0" spc="-10" dirty="0">
                <a:solidFill>
                  <a:srgbClr val="000000">
                    <a:alpha val="100000"/>
                  </a:srgbClr>
                </a:solidFill>
                <a:latin typeface="Arial" panose="020B0604020202020204"/>
                <a:ea typeface="Arial" panose="020B0604020202020204"/>
                <a:cs typeface="Arial" panose="020B0604020202020204"/>
              </a:rPr>
              <a:t>ex)</a:t>
            </a:r>
            <a:r>
              <a:rPr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1200" dirty="0"/>
          </a:p>
          <a:p>
            <a:pPr marL="14605" algn="l" rtl="0" eaLnBrk="0">
              <a:lnSpc>
                <a:spcPct val="91000"/>
              </a:lnSpc>
              <a:spcBef>
                <a:spcPts val="1420"/>
              </a:spcBef>
            </a:pPr>
            <a:endParaRPr lang="en-US" altLang="en-US" sz="1200" dirty="0"/>
          </a:p>
        </p:txBody>
      </p:sp>
      <p:pic>
        <p:nvPicPr>
          <p:cNvPr id="34" name="picture 34"/>
          <p:cNvPicPr>
            <a:picLocks noChangeAspect="1"/>
          </p:cNvPicPr>
          <p:nvPr/>
        </p:nvPicPr>
        <p:blipFill>
          <a:blip r:embed="rId3"/>
          <a:stretch>
            <a:fillRect/>
          </a:stretch>
        </p:blipFill>
        <p:spPr>
          <a:xfrm rot="21600000">
            <a:off x="660496" y="6320135"/>
            <a:ext cx="9385104" cy="19056"/>
          </a:xfrm>
          <a:prstGeom prst="rect">
            <a:avLst/>
          </a:prstGeom>
        </p:spPr>
      </p:pic>
      <p:sp>
        <p:nvSpPr>
          <p:cNvPr id="2" name="文本框 1"/>
          <p:cNvSpPr txBox="1"/>
          <p:nvPr>
            <p:custDataLst>
              <p:tags r:id="rId1"/>
            </p:custDataLst>
          </p:nvPr>
        </p:nvSpPr>
        <p:spPr>
          <a:xfrm>
            <a:off x="1009650" y="2762885"/>
            <a:ext cx="8301355" cy="2030095"/>
          </a:xfrm>
          <a:prstGeom prst="rect">
            <a:avLst/>
          </a:prstGeom>
          <a:solidFill>
            <a:schemeClr val="bg2"/>
          </a:solidFill>
          <a:ln w="12700" cmpd="sng">
            <a:solidFill>
              <a:schemeClr val="tx1"/>
            </a:solidFill>
            <a:prstDash val="solid"/>
          </a:ln>
        </p:spPr>
        <p:txBody>
          <a:bodyPr wrap="square" rtlCol="0">
            <a:spAutoFit/>
          </a:bodyPr>
          <a:lstStyle/>
          <a:p>
            <a:r>
              <a:rPr lang="zh-CN" altLang="en-US"/>
              <a:t>序列化-&gt; </a:t>
            </a:r>
          </a:p>
          <a:p>
            <a:r>
              <a:rPr lang="zh-CN" altLang="en-US"/>
              <a:t>['BOS','君','不','见','黄','河','之','水','天','上','来','，' ,'奔','流','到'...'与','尔','同','销','万','古','愁','EOS']</a:t>
            </a:r>
          </a:p>
          <a:p>
            <a:endParaRPr lang="zh-CN" altLang="en-US"/>
          </a:p>
          <a:p>
            <a:r>
              <a:rPr lang="zh-CN" altLang="en-US"/>
              <a:t>假设语料库索引化-&gt;</a:t>
            </a:r>
          </a:p>
          <a:p>
            <a:r>
              <a:rPr lang="zh-CN" altLang="en-US"/>
              <a:t>['BOS','10','3','67','89','21','45','55','61','4','324','565' ,'789','6567','786'...'7869','9','3452','563','56','66','77','EOS']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000" y="720000"/>
            <a:ext cx="9982835" cy="981710"/>
          </a:xfrm>
          <a:prstGeom prst="rect">
            <a:avLst/>
          </a:prstGeom>
          <a:noFill/>
        </p:spPr>
        <p:txBody>
          <a:bodyPr wrap="square" rtlCol="0" anchor="t">
            <a:spAutoFit/>
          </a:bodyPr>
          <a:lstStyle/>
          <a:p>
            <a:pPr marL="27305" algn="l" rtl="0" eaLnBrk="0">
              <a:lnSpc>
                <a:spcPct val="81000"/>
              </a:lnSpc>
              <a:spcBef>
                <a:spcPts val="1705"/>
              </a:spcBef>
            </a:pPr>
            <a:r>
              <a:rPr sz="2400" b="1" kern="0" spc="-40" dirty="0">
                <a:solidFill>
                  <a:srgbClr val="000000">
                    <a:alpha val="100000"/>
                  </a:srgbClr>
                </a:solidFill>
                <a:latin typeface="Arial" panose="020B0604020202020204"/>
                <a:ea typeface="Arial" panose="020B0604020202020204"/>
                <a:cs typeface="Arial" panose="020B0604020202020204"/>
                <a:sym typeface="+mn-ea"/>
              </a:rPr>
              <a:t>Embedding</a:t>
            </a:r>
            <a:endParaRPr lang="en-US" altLang="en-US" sz="2400" dirty="0"/>
          </a:p>
          <a:p>
            <a:pPr marL="14605" indent="457200" algn="l" rtl="0" eaLnBrk="0">
              <a:lnSpc>
                <a:spcPts val="1635"/>
              </a:lnSpc>
              <a:spcBef>
                <a:spcPts val="1345"/>
              </a:spcBef>
            </a:pP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文本信息经过</a:t>
            </a:r>
            <a:r>
              <a:rPr sz="1700" kern="0" dirty="0">
                <a:solidFill>
                  <a:srgbClr val="000000">
                    <a:alpha val="100000"/>
                  </a:srgbClr>
                </a:solidFill>
                <a:latin typeface="Arial" panose="020B0604020202020204"/>
                <a:ea typeface="Arial" panose="020B0604020202020204"/>
                <a:cs typeface="Arial" panose="020B0604020202020204"/>
                <a:sym typeface="+mn-ea"/>
              </a:rPr>
              <a:t>Tokenization</a:t>
            </a: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之后变成了</a:t>
            </a:r>
            <a:r>
              <a:rPr sz="1700" kern="0" dirty="0">
                <a:solidFill>
                  <a:srgbClr val="000000">
                    <a:alpha val="100000"/>
                  </a:srgbClr>
                </a:solidFill>
                <a:latin typeface="Arial" panose="020B0604020202020204"/>
                <a:ea typeface="Arial" panose="020B0604020202020204"/>
                <a:cs typeface="Arial" panose="020B0604020202020204"/>
                <a:sym typeface="+mn-ea"/>
              </a:rPr>
              <a:t>token</a:t>
            </a: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序列，而</a:t>
            </a:r>
            <a:r>
              <a:rPr sz="1700" kern="0" dirty="0">
                <a:solidFill>
                  <a:srgbClr val="000000">
                    <a:alpha val="100000"/>
                  </a:srgbClr>
                </a:solidFill>
                <a:latin typeface="Arial" panose="020B0604020202020204"/>
                <a:ea typeface="Arial" panose="020B0604020202020204"/>
                <a:cs typeface="Arial" panose="020B0604020202020204"/>
                <a:sym typeface="+mn-ea"/>
              </a:rPr>
              <a:t>Embedding</a:t>
            </a: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则继续将每个</a:t>
            </a:r>
            <a:r>
              <a:rPr sz="1700" kern="0" dirty="0">
                <a:solidFill>
                  <a:srgbClr val="000000">
                    <a:alpha val="100000"/>
                  </a:srgbClr>
                </a:solidFill>
                <a:latin typeface="Arial" panose="020B0604020202020204"/>
                <a:ea typeface="Arial" panose="020B0604020202020204"/>
                <a:cs typeface="Arial" panose="020B0604020202020204"/>
                <a:sym typeface="+mn-ea"/>
              </a:rPr>
              <a:t>To</a:t>
            </a:r>
            <a:r>
              <a:rPr sz="1700" kern="0" spc="-10" dirty="0">
                <a:solidFill>
                  <a:srgbClr val="000000">
                    <a:alpha val="100000"/>
                  </a:srgbClr>
                </a:solidFill>
                <a:latin typeface="Arial" panose="020B0604020202020204"/>
                <a:ea typeface="Arial" panose="020B0604020202020204"/>
                <a:cs typeface="Arial" panose="020B0604020202020204"/>
                <a:sym typeface="+mn-ea"/>
              </a:rPr>
              <a:t>ken</a:t>
            </a: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映射为一个实数向量，为</a:t>
            </a:r>
            <a:r>
              <a:rPr sz="1700" kern="0" spc="-10" dirty="0">
                <a:solidFill>
                  <a:srgbClr val="000000">
                    <a:alpha val="100000"/>
                  </a:srgbClr>
                </a:solidFill>
                <a:latin typeface="Arial" panose="020B0604020202020204"/>
                <a:ea typeface="Arial" panose="020B0604020202020204"/>
                <a:cs typeface="Arial" panose="020B0604020202020204"/>
                <a:sym typeface="+mn-ea"/>
              </a:rPr>
              <a:t>Embeding Vector</a:t>
            </a: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a:t>
            </a:r>
            <a:endParaRPr lang="zh-CN"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044575" y="2574925"/>
            <a:ext cx="8330565" cy="1476375"/>
          </a:xfrm>
          <a:prstGeom prst="rect">
            <a:avLst/>
          </a:prstGeom>
          <a:solidFill>
            <a:schemeClr val="bg2"/>
          </a:solidFill>
          <a:ln w="12700" cmpd="sng">
            <a:solidFill>
              <a:schemeClr val="tx1"/>
            </a:solidFill>
            <a:prstDash val="solid"/>
          </a:ln>
        </p:spPr>
        <p:txBody>
          <a:bodyPr wrap="square" rtlCol="0">
            <a:spAutoFit/>
          </a:bodyPr>
          <a:lstStyle/>
          <a:p>
            <a:r>
              <a:rPr lang="zh-CN" altLang="en-US"/>
              <a:t>'BOS'-&gt; [p_{00},p_{01},p_{02},...,p_{0d-1}]</a:t>
            </a:r>
          </a:p>
          <a:p>
            <a:r>
              <a:rPr lang="zh-CN" altLang="en-US"/>
              <a:t>'10' -&gt; [p_{10},p_{11},p_{12},...,p_{1d-1}]</a:t>
            </a:r>
          </a:p>
          <a:p>
            <a:r>
              <a:rPr lang="zh-CN" altLang="en-US"/>
              <a:t>'3'  -&gt; [p_{20},p_{21},p_{22},...,p_{2d-1}]</a:t>
            </a:r>
          </a:p>
          <a:p>
            <a:r>
              <a:rPr lang="zh-CN" altLang="en-US"/>
              <a:t>...</a:t>
            </a:r>
          </a:p>
          <a:p>
            <a:r>
              <a:rPr lang="zh-CN" altLang="en-US"/>
              <a:t>'EOS'-&gt; [p_{n0},p_{n1},p_{n2},...,p_{nd-1}]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000" y="720000"/>
            <a:ext cx="9982835" cy="1253490"/>
          </a:xfrm>
          <a:prstGeom prst="rect">
            <a:avLst/>
          </a:prstGeom>
          <a:noFill/>
        </p:spPr>
        <p:txBody>
          <a:bodyPr wrap="square" rtlCol="0" anchor="t">
            <a:spAutoFit/>
          </a:bodyPr>
          <a:lstStyle/>
          <a:p>
            <a:pPr marL="13970" algn="l" rtl="0" eaLnBrk="0">
              <a:lnSpc>
                <a:spcPct val="91000"/>
              </a:lnSpc>
              <a:spcBef>
                <a:spcPts val="1540"/>
              </a:spcBef>
            </a:pPr>
            <a:r>
              <a:rPr sz="2400" b="1"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位置编码</a:t>
            </a:r>
            <a:endParaRPr lang="en-US" altLang="en-US" sz="2400" dirty="0"/>
          </a:p>
          <a:p>
            <a:pPr marL="23495" indent="457200" algn="l" rtl="0" eaLnBrk="0">
              <a:lnSpc>
                <a:spcPct val="123000"/>
              </a:lnSpc>
              <a:spcBef>
                <a:spcPts val="1435"/>
              </a:spcBef>
            </a:pP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对于</a:t>
            </a:r>
            <a:r>
              <a:rPr sz="1700" kern="0" dirty="0">
                <a:solidFill>
                  <a:srgbClr val="000000">
                    <a:alpha val="100000"/>
                  </a:srgbClr>
                </a:solidFill>
                <a:latin typeface="Arial" panose="020B0604020202020204"/>
                <a:ea typeface="Arial" panose="020B0604020202020204"/>
                <a:cs typeface="Arial" panose="020B0604020202020204"/>
                <a:sym typeface="+mn-ea"/>
              </a:rPr>
              <a:t>Token</a:t>
            </a: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序列中的每个位置，添加位置编码（</a:t>
            </a:r>
            <a:r>
              <a:rPr sz="1700" kern="0" dirty="0">
                <a:solidFill>
                  <a:srgbClr val="000000">
                    <a:alpha val="100000"/>
                  </a:srgbClr>
                </a:solidFill>
                <a:latin typeface="Arial" panose="020B0604020202020204"/>
                <a:ea typeface="Arial" panose="020B0604020202020204"/>
                <a:cs typeface="Arial" panose="020B0604020202020204"/>
                <a:sym typeface="+mn-ea"/>
              </a:rPr>
              <a:t>Positional</a:t>
            </a:r>
            <a:r>
              <a:rPr sz="1700" kern="0" spc="90" dirty="0">
                <a:solidFill>
                  <a:srgbClr val="000000">
                    <a:alpha val="100000"/>
                  </a:srgbClr>
                </a:solidFill>
                <a:latin typeface="Arial" panose="020B0604020202020204"/>
                <a:ea typeface="Arial" panose="020B0604020202020204"/>
                <a:cs typeface="Arial" panose="020B0604020202020204"/>
                <a:sym typeface="+mn-ea"/>
              </a:rPr>
              <a:t> </a:t>
            </a:r>
            <a:r>
              <a:rPr sz="1700" kern="0" dirty="0">
                <a:solidFill>
                  <a:srgbClr val="000000">
                    <a:alpha val="100000"/>
                  </a:srgbClr>
                </a:solidFill>
                <a:latin typeface="Arial" panose="020B0604020202020204"/>
                <a:ea typeface="Arial" panose="020B0604020202020204"/>
                <a:cs typeface="Arial" panose="020B0604020202020204"/>
                <a:sym typeface="+mn-ea"/>
              </a:rPr>
              <a:t>Encoding</a:t>
            </a: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）向量，以提供关于</a:t>
            </a:r>
            <a:r>
              <a:rPr sz="1700" kern="0" spc="-10" dirty="0">
                <a:solidFill>
                  <a:srgbClr val="000000">
                    <a:alpha val="100000"/>
                  </a:srgbClr>
                </a:solidFill>
                <a:latin typeface="Arial" panose="020B0604020202020204"/>
                <a:ea typeface="Arial" panose="020B0604020202020204"/>
                <a:cs typeface="Arial" panose="020B0604020202020204"/>
                <a:sym typeface="+mn-ea"/>
              </a:rPr>
              <a:t>Token</a:t>
            </a: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在序列中位置的信息。位置编码是为了区分不</a:t>
            </a:r>
            <a:r>
              <a:rPr sz="1700" kern="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  </a:t>
            </a:r>
            <a:r>
              <a:rPr sz="17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同位置的</a:t>
            </a:r>
            <a:r>
              <a:rPr sz="1700" kern="0" spc="-20" dirty="0">
                <a:solidFill>
                  <a:srgbClr val="000000">
                    <a:alpha val="100000"/>
                  </a:srgbClr>
                </a:solidFill>
                <a:latin typeface="Arial" panose="020B0604020202020204"/>
                <a:ea typeface="Arial" panose="020B0604020202020204"/>
                <a:cs typeface="Arial" panose="020B0604020202020204"/>
                <a:sym typeface="+mn-ea"/>
              </a:rPr>
              <a:t>Token</a:t>
            </a:r>
            <a:r>
              <a:rPr sz="17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，并为模型提供上下文关系的信息。</a:t>
            </a:r>
            <a:endParaRPr lang="zh-CN" sz="1400" kern="0" spc="-10" dirty="0">
              <a:solidFill>
                <a:srgbClr val="000000">
                  <a:alpha val="100000"/>
                </a:srgbClr>
              </a:solidFill>
              <a:latin typeface="Arial" panose="020B0604020202020204"/>
              <a:ea typeface="宋体" panose="02010600030101010101" pitchFamily="2" charset="-122"/>
              <a:cs typeface="Arial" panose="020B0604020202020204"/>
              <a:sym typeface="+mn-ea"/>
            </a:endParaRPr>
          </a:p>
        </p:txBody>
      </p:sp>
      <p:sp>
        <p:nvSpPr>
          <p:cNvPr id="3" name="文本框 2"/>
          <p:cNvSpPr txBox="1"/>
          <p:nvPr/>
        </p:nvSpPr>
        <p:spPr>
          <a:xfrm>
            <a:off x="1017905" y="2722245"/>
            <a:ext cx="8360410" cy="1476375"/>
          </a:xfrm>
          <a:prstGeom prst="rect">
            <a:avLst/>
          </a:prstGeom>
          <a:solidFill>
            <a:schemeClr val="bg2"/>
          </a:solidFill>
          <a:ln w="12700" cmpd="sng">
            <a:solidFill>
              <a:schemeClr val="tx1"/>
            </a:solidFill>
            <a:prstDash val="solid"/>
          </a:ln>
        </p:spPr>
        <p:txBody>
          <a:bodyPr wrap="square" rtlCol="0">
            <a:spAutoFit/>
          </a:bodyPr>
          <a:lstStyle/>
          <a:p>
            <a:r>
              <a:rPr lang="zh-CN" altLang="en-US"/>
              <a:t>[p_{00},p_{01},p_{02},...,p_{0d-1}]       [pe_{00},pe_{01},pe_{02},...,pe_{0d-1}]</a:t>
            </a:r>
          </a:p>
          <a:p>
            <a:r>
              <a:rPr lang="zh-CN" altLang="en-US"/>
              <a:t>[p_{10},p_{11},p_{12},...,p_{1d-1}]       [pe_{10},pe_{11},pe_{12},...,pe_{1d-1}]</a:t>
            </a:r>
          </a:p>
          <a:p>
            <a:r>
              <a:rPr lang="zh-CN" altLang="en-US"/>
              <a:t>[p_{20},p_{21},p_{22},...,p_{2d-1}]    +  [pe_{20},pe_{21},pe_{22},...,pe_{2d-1}]</a:t>
            </a:r>
          </a:p>
          <a:p>
            <a:r>
              <a:rPr lang="zh-CN" altLang="en-US"/>
              <a:t>...                                       ...  </a:t>
            </a:r>
          </a:p>
          <a:p>
            <a:r>
              <a:rPr lang="zh-CN" altLang="en-US"/>
              <a:t>[p_{n0},p_{n1},p_{n2},...,p_{nd-1}]       [pe_{n0},pe_{n1},pe_{n2} ,...,pe_{nd-1}]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6555" y="452120"/>
            <a:ext cx="9982835" cy="765810"/>
          </a:xfrm>
          <a:prstGeom prst="rect">
            <a:avLst/>
          </a:prstGeom>
          <a:noFill/>
        </p:spPr>
        <p:txBody>
          <a:bodyPr wrap="square" rtlCol="0" anchor="t">
            <a:spAutoFit/>
          </a:bodyPr>
          <a:lstStyle/>
          <a:p>
            <a:pPr marL="15875" algn="l" rtl="0" eaLnBrk="0">
              <a:lnSpc>
                <a:spcPct val="82000"/>
              </a:lnSpc>
              <a:spcBef>
                <a:spcPts val="1605"/>
              </a:spcBef>
            </a:pPr>
            <a:r>
              <a:rPr sz="2400" b="1" kern="0" spc="-30" dirty="0">
                <a:solidFill>
                  <a:srgbClr val="000000">
                    <a:alpha val="100000"/>
                  </a:srgbClr>
                </a:solidFill>
                <a:latin typeface="Arial" panose="020B0604020202020204"/>
                <a:ea typeface="Arial" panose="020B0604020202020204"/>
                <a:cs typeface="Arial" panose="020B0604020202020204"/>
                <a:sym typeface="+mn-ea"/>
              </a:rPr>
              <a:t>Transform</a:t>
            </a:r>
            <a:r>
              <a:rPr sz="2400" b="1" kern="0" spc="-40" dirty="0">
                <a:solidFill>
                  <a:srgbClr val="000000">
                    <a:alpha val="100000"/>
                  </a:srgbClr>
                </a:solidFill>
                <a:latin typeface="Arial" panose="020B0604020202020204"/>
                <a:ea typeface="Arial" panose="020B0604020202020204"/>
                <a:cs typeface="Arial" panose="020B0604020202020204"/>
                <a:sym typeface="+mn-ea"/>
              </a:rPr>
              <a:t>er</a:t>
            </a:r>
            <a:endParaRPr lang="en-US" altLang="en-US" sz="2400" dirty="0"/>
          </a:p>
          <a:p>
            <a:pPr marL="13335" indent="457200" algn="l" rtl="0" eaLnBrk="0">
              <a:lnSpc>
                <a:spcPts val="1550"/>
              </a:lnSpc>
              <a:spcBef>
                <a:spcPts val="1350"/>
              </a:spcBef>
            </a:pP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生成式任务中，模型中</a:t>
            </a:r>
            <a:r>
              <a:rPr lang="zh-CN"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只使用</a:t>
            </a:r>
            <a:r>
              <a:rPr sz="17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解码器（</a:t>
            </a:r>
            <a:r>
              <a:rPr sz="1700" kern="0" spc="-10" dirty="0">
                <a:solidFill>
                  <a:srgbClr val="000000">
                    <a:alpha val="100000"/>
                  </a:srgbClr>
                </a:solidFill>
                <a:latin typeface="Arial" panose="020B0604020202020204"/>
                <a:ea typeface="Arial" panose="020B0604020202020204"/>
                <a:cs typeface="Arial" panose="020B0604020202020204"/>
                <a:sym typeface="+mn-ea"/>
              </a:rPr>
              <a:t>De</a:t>
            </a:r>
            <a:r>
              <a:rPr sz="1700" kern="0" spc="-20" dirty="0">
                <a:solidFill>
                  <a:srgbClr val="000000">
                    <a:alpha val="100000"/>
                  </a:srgbClr>
                </a:solidFill>
                <a:latin typeface="Arial" panose="020B0604020202020204"/>
                <a:ea typeface="Arial" panose="020B0604020202020204"/>
                <a:cs typeface="Arial" panose="020B0604020202020204"/>
                <a:sym typeface="+mn-ea"/>
              </a:rPr>
              <a:t>coder-Only</a:t>
            </a:r>
            <a:r>
              <a:rPr sz="17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a:t>
            </a:r>
            <a:r>
              <a:rPr lang="zh-CN" sz="17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，效率好于使用编码器的架构（例如</a:t>
            </a:r>
            <a:r>
              <a:rPr lang="en-US" altLang="zh-CN" sz="17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BERT</a:t>
            </a:r>
            <a:r>
              <a:rPr lang="zh-CN" sz="17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sym typeface="+mn-ea"/>
              </a:rPr>
              <a:t>）</a:t>
            </a:r>
          </a:p>
        </p:txBody>
      </p:sp>
      <p:pic>
        <p:nvPicPr>
          <p:cNvPr id="3" name="图片 2" descr="llama2"/>
          <p:cNvPicPr>
            <a:picLocks noChangeAspect="1"/>
          </p:cNvPicPr>
          <p:nvPr/>
        </p:nvPicPr>
        <p:blipFill>
          <a:blip r:embed="rId2"/>
          <a:stretch>
            <a:fillRect/>
          </a:stretch>
        </p:blipFill>
        <p:spPr>
          <a:xfrm>
            <a:off x="2076450" y="1506220"/>
            <a:ext cx="6301740" cy="5400675"/>
          </a:xfrm>
          <a:prstGeom prst="rect">
            <a:avLst/>
          </a:prstGeom>
          <a:ln>
            <a:solidFill>
              <a:schemeClr val="tx1"/>
            </a:solid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ZkODM1MzEyZGU0YzRlZjVlOWM0M2UwNjA4ZjczZG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1348</Words>
  <Application>Microsoft Office PowerPoint</Application>
  <PresentationFormat>自定义</PresentationFormat>
  <Paragraphs>101</Paragraphs>
  <Slides>27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微软雅黑</vt:lpstr>
      <vt:lpstr>Arial</vt:lpstr>
      <vt:lpstr>Calibri</vt:lpstr>
      <vt:lpstr>Cambria Math</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黄浩岚</dc:creator>
  <cp:lastModifiedBy>浩岚 黄</cp:lastModifiedBy>
  <cp:revision>38</cp:revision>
  <dcterms:created xsi:type="dcterms:W3CDTF">2023-09-15T08:39:00Z</dcterms:created>
  <dcterms:modified xsi:type="dcterms:W3CDTF">2023-09-20T08:43:57Z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2023-09-16T08:36:23Z</vt:filetime>
  </property>
  <property fmtid="{D5CDD505-2E9C-101B-9397-08002B2CF9AE}" pid="4" name="ICV">
    <vt:lpwstr>07C4B6A025BA44BFB71D5887296A246C_12</vt:lpwstr>
  </property>
  <property fmtid="{D5CDD505-2E9C-101B-9397-08002B2CF9AE}" pid="5" name="KSOProductBuildVer">
    <vt:lpwstr>2052-12.1.0.15374</vt:lpwstr>
  </property>
</Properties>
</file>