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46" y="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D0438-9819-4D6F-BB53-F9E6EA5808D8}" type="datetimeFigureOut">
              <a:rPr lang="zh-CN" altLang="en-US" smtClean="0"/>
              <a:t>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9077-ABDE-4CC5-B5B3-A9EEA9C9C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3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EFB77-B07D-BA54-BF48-7DE2D3FD5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30DA86-9F9F-C479-7594-A5068CC7D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F5A2B-00C7-E5A5-84FF-868DDB02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D9D7F-799B-871C-CE54-D7DFFB48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8160B-5735-AD6A-70A0-FFDB5993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9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2F0A5-765F-6B9F-CA47-86EF88B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CCE25B-55E8-9CC3-F410-488FF4CC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128B6-3ED6-0B4B-1F00-FB778DEA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1E159-7D1F-322A-4D17-04010F99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99579-DD29-0405-47DF-CEB1F02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63EFD2-6B95-FCAE-74D1-399FA4782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FD87A-DD3D-5973-7D02-D757F570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3C802-4E2E-8CC9-0BAE-C22ADBE0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BC3B8-C713-B25A-5826-10399900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BDA2E-F9D2-1AB6-9FC0-82F7B934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5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3B13-6CEC-4F5E-662D-4E2F3625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E54BE-FE8C-3E85-2AAA-7F68273A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DA83E-EB89-FB39-E9B0-A9CD8C71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2C5D7-B20E-EC9D-6FA8-BE471429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1E908-EF36-8E62-C9E6-C7042E5A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2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53B8-5056-2110-7B4E-875C12DD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161C1-9477-E39C-9F88-04181341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F24E1-9690-4E9C-F641-AD9D91B7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95AAD-A965-88CF-CDD8-371287CC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E87E0-72A6-6645-897B-0D829689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1B33-727D-44C4-2ABE-4B48746E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5A89D-2654-FDA9-06CC-472B743D9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ED10C-12B1-3CE5-6C76-CA779E855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8BB98-BEA0-E51F-CDAA-264B4147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3E943-F042-80DC-C5F0-3565E7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D9F8E-AD25-C936-59FC-ADB17399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6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EB840-0EC3-4BCE-CD13-F19D4E0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80D2D-F9F7-BE96-F50C-1C98C1FE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4C3C93-3AF7-B77C-DCC2-09D0620C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1BA183-5975-960F-C9C0-D4886D442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4F58D-1F22-40C4-148C-34B24A7B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65ED2-8172-F51B-C5DF-85A727C3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9F2E23-0614-1070-A602-5701CF92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28054-FA39-E919-78C3-80E545BD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F225-88EC-F45F-834B-64A1FBA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A77F26-497E-ECCE-B082-FD6647B5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8684F0-A8FA-7EF3-8627-1FDD71F0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AADEC-E389-DD64-5311-DC98A4F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1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A09AD-4204-BDE2-1922-04DEA560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2A108B-4D19-A4C1-7BBF-2B175FFA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9394D-4D54-2437-8592-89984117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4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716D6-999D-6C5F-A0C0-0BF9CA83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A8B70-70FE-A357-F9A5-8D9BDF52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21D42-40E5-2F0C-20AF-70D220BD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F6615-D76E-4B10-25F7-80584DD6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3945A-0F37-A155-3B0D-D084DC0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F613A-A4AE-E05A-C239-4499EE5B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5D58E-7C0A-5FD0-7A32-17A93D51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E2DDA-F360-26E9-B78F-1D8A1BEC8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B666B3-657F-B964-0A13-B5110CDC9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995EFA-9655-8402-0A3C-40B8E6F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CADF8-F9A6-3C5D-E6E4-9C9F2994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97B02-F518-AB69-E178-30FF65DD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B45BE8-1AC7-5A67-E680-1119727A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5498-9AFF-36BE-AE04-2185FC40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E3E7B-8DC5-D41D-487D-003BF4488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1478-6355-4089-8D7C-63E228672291}" type="datetimeFigureOut">
              <a:rPr lang="zh-CN" altLang="en-US" smtClean="0"/>
              <a:t>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3BB61-09ED-D499-2A0B-8BC2B60E1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C0808-4A0B-B661-0565-D5E862C70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A653-4C02-47F9-B200-B57C95DF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0"/>
            <a:ext cx="3810000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Transformer</a:t>
            </a:r>
            <a:r>
              <a:rPr lang="zh-CN" altLang="en-US" sz="3200" dirty="0"/>
              <a:t>的结构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896144"/>
            <a:ext cx="11277600" cy="5065712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）将输入序列的词嵌入传递给第一个编码器。</a:t>
            </a:r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）然后将它们进行转换并传播到下一个编码器。</a:t>
            </a:r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）编码器堆栈中最后一个编码器的输出将传递给</a:t>
            </a:r>
            <a:endParaRPr lang="en-US" altLang="zh-CN" dirty="0"/>
          </a:p>
          <a:p>
            <a:pPr algn="l"/>
            <a:r>
              <a:rPr lang="zh-CN" altLang="en-US" dirty="0"/>
              <a:t>解码器堆栈中所有的解码器。</a:t>
            </a:r>
          </a:p>
        </p:txBody>
      </p:sp>
      <p:pic>
        <p:nvPicPr>
          <p:cNvPr id="1026" name="Picture 2" descr="framework">
            <a:extLst>
              <a:ext uri="{FF2B5EF4-FFF2-40B4-BE49-F238E27FC236}">
                <a16:creationId xmlns:a16="http://schemas.microsoft.com/office/drawing/2014/main" id="{980EDC31-EAFA-2785-63EB-04F24193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834157"/>
            <a:ext cx="6180138" cy="402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">
            <a:extLst>
              <a:ext uri="{FF2B5EF4-FFF2-40B4-BE49-F238E27FC236}">
                <a16:creationId xmlns:a16="http://schemas.microsoft.com/office/drawing/2014/main" id="{DB79E133-D0AF-2953-F90E-D0DCD967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0"/>
            <a:ext cx="4916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3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49" y="0"/>
            <a:ext cx="4465481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Transformer</a:t>
            </a:r>
            <a:r>
              <a:rPr lang="zh-CN" altLang="en-US" sz="3200" dirty="0"/>
              <a:t>的计算过程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9" y="781050"/>
            <a:ext cx="11677650" cy="506571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参数：</a:t>
            </a:r>
            <a:r>
              <a:rPr lang="en-US" altLang="zh-CN" dirty="0" err="1"/>
              <a:t>batch_size</a:t>
            </a:r>
            <a:r>
              <a:rPr lang="en-US" altLang="zh-CN" dirty="0"/>
              <a:t> = 2</a:t>
            </a:r>
            <a:r>
              <a:rPr lang="zh-CN" altLang="en-US" dirty="0"/>
              <a:t>、</a:t>
            </a:r>
            <a:r>
              <a:rPr lang="en-US" altLang="zh-CN" dirty="0" err="1"/>
              <a:t>d_model</a:t>
            </a:r>
            <a:r>
              <a:rPr lang="en-US" altLang="zh-CN" dirty="0"/>
              <a:t> = 512</a:t>
            </a:r>
            <a:r>
              <a:rPr lang="zh-CN" altLang="en-US" dirty="0"/>
              <a:t>（模型维度默认</a:t>
            </a:r>
            <a:r>
              <a:rPr lang="en-US" altLang="zh-CN" dirty="0"/>
              <a:t>512</a:t>
            </a:r>
            <a:r>
              <a:rPr lang="zh-CN" altLang="en-US" dirty="0"/>
              <a:t>）、</a:t>
            </a:r>
            <a:r>
              <a:rPr lang="en-US" altLang="zh-CN" dirty="0" err="1"/>
              <a:t>max_seq_len</a:t>
            </a:r>
            <a:r>
              <a:rPr lang="en-US" altLang="zh-CN" dirty="0"/>
              <a:t> </a:t>
            </a:r>
            <a:r>
              <a:rPr lang="zh-CN" altLang="en-US" dirty="0"/>
              <a:t>表示输入句子的最大长度，不足的位置补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r>
              <a:rPr lang="en-US" altLang="zh-CN" dirty="0" err="1"/>
              <a:t>max_tgt_len</a:t>
            </a:r>
            <a:r>
              <a:rPr lang="en-US" altLang="zh-CN" dirty="0"/>
              <a:t> </a:t>
            </a:r>
            <a:r>
              <a:rPr lang="zh-CN" altLang="en-US" dirty="0"/>
              <a:t>表示输出的翻译结果的最大长度，不足的位置也补</a:t>
            </a:r>
            <a:r>
              <a:rPr lang="en-US" altLang="zh-CN" dirty="0"/>
              <a:t>0.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首先输入句子向量的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zh-CN" altLang="en-US" dirty="0"/>
              <a:t>要求最终的输出</a:t>
            </a:r>
            <a:r>
              <a:rPr lang="en-US" altLang="zh-CN" dirty="0"/>
              <a:t>size</a:t>
            </a:r>
            <a:r>
              <a:rPr lang="zh-CN" altLang="en-US" dirty="0"/>
              <a:t>的第一维也是</a:t>
            </a:r>
            <a:r>
              <a:rPr lang="en-US" altLang="zh-CN" dirty="0" err="1"/>
              <a:t>batch_size</a:t>
            </a:r>
            <a:r>
              <a:rPr lang="zh-CN" altLang="en-US" dirty="0"/>
              <a:t>，第二维则是输出句子的最大长度。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/>
              <a:t> word bedding</a:t>
            </a:r>
            <a:r>
              <a:rPr lang="zh-CN" altLang="en-US" dirty="0"/>
              <a:t>词嵌入：</a:t>
            </a:r>
            <a:r>
              <a:rPr lang="en-US" altLang="zh-CN" dirty="0"/>
              <a:t> 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seq_len</a:t>
            </a:r>
            <a:r>
              <a:rPr lang="en-US" altLang="zh-CN" dirty="0"/>
              <a:t>)</a:t>
            </a:r>
            <a:r>
              <a:rPr lang="zh-CN" altLang="en-US" dirty="0"/>
              <a:t>经过词向量编码之后，输出矩阵为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/>
              <a:t>position encoding </a:t>
            </a:r>
            <a:r>
              <a:rPr lang="zh-CN" altLang="en-US" dirty="0"/>
              <a:t>位置编码：输入句子长度的</a:t>
            </a:r>
            <a:r>
              <a:rPr lang="en-US" altLang="zh-CN" dirty="0"/>
              <a:t>(batch_size,1)</a:t>
            </a:r>
            <a:r>
              <a:rPr lang="zh-CN" altLang="en-US" dirty="0"/>
              <a:t>经过</a:t>
            </a:r>
            <a:r>
              <a:rPr lang="en-US" altLang="zh-CN" dirty="0"/>
              <a:t>PE</a:t>
            </a:r>
            <a:r>
              <a:rPr lang="zh-CN" altLang="en-US" dirty="0"/>
              <a:t>转换的位置矩阵为 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得到</a:t>
            </a:r>
            <a:r>
              <a:rPr lang="en-US" altLang="zh-CN" dirty="0"/>
              <a:t>word encoding</a:t>
            </a:r>
            <a:r>
              <a:rPr lang="zh-CN" altLang="en-US" dirty="0"/>
              <a:t>输出和</a:t>
            </a:r>
            <a:r>
              <a:rPr lang="en-US" altLang="zh-CN" dirty="0"/>
              <a:t>position encoding</a:t>
            </a:r>
            <a:r>
              <a:rPr lang="zh-CN" altLang="en-US" dirty="0"/>
              <a:t>输出之后相加，就得到了编码输入，</a:t>
            </a:r>
            <a:r>
              <a:rPr lang="en-US" altLang="zh-CN" dirty="0"/>
              <a:t>size</a:t>
            </a:r>
            <a:r>
              <a:rPr lang="zh-CN" altLang="en-US" dirty="0"/>
              <a:t>不变。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95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49" y="0"/>
            <a:ext cx="4761695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Transformer</a:t>
            </a:r>
            <a:r>
              <a:rPr lang="zh-CN" altLang="en-US" sz="3200" dirty="0"/>
              <a:t>的计算过程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9" y="896144"/>
            <a:ext cx="11646119" cy="5961856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dirty="0"/>
              <a:t>送入编码器，先经过多头注意力层，输出的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]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2050" name="Picture 2" descr="Multihead">
            <a:extLst>
              <a:ext uri="{FF2B5EF4-FFF2-40B4-BE49-F238E27FC236}">
                <a16:creationId xmlns:a16="http://schemas.microsoft.com/office/drawing/2014/main" id="{91A9252B-DC55-395D-A1BD-A8FAE54E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18" y="1406100"/>
            <a:ext cx="9646527" cy="535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67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49" y="0"/>
            <a:ext cx="4645785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Transformer</a:t>
            </a:r>
            <a:r>
              <a:rPr lang="zh-CN" altLang="en-US" sz="3200" dirty="0"/>
              <a:t>的计算过程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9" y="896144"/>
            <a:ext cx="11646119" cy="567975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然后再经过前向网络层，包含两个线性变换，中间有一个</a:t>
            </a:r>
            <a:r>
              <a:rPr lang="en-US" altLang="zh-CN" dirty="0" err="1"/>
              <a:t>ReLU</a:t>
            </a:r>
            <a:r>
              <a:rPr lang="zh-CN" altLang="en-US" dirty="0"/>
              <a:t>激活。</a:t>
            </a: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输出</a:t>
            </a:r>
            <a:r>
              <a:rPr lang="en-US" altLang="zh-CN" dirty="0"/>
              <a:t>size</a:t>
            </a:r>
            <a:r>
              <a:rPr lang="zh-CN" altLang="en-US" dirty="0"/>
              <a:t>还是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所以编码器模块的输出是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解码器模块和编码类似，经过解码输出得到的</a:t>
            </a:r>
            <a:r>
              <a:rPr lang="en-US" altLang="zh-CN" dirty="0"/>
              <a:t>size</a:t>
            </a:r>
            <a:r>
              <a:rPr lang="zh-CN" altLang="en-US" dirty="0"/>
              <a:t>为：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6B1CF8-DDDF-A64E-188E-7F7CB05E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73" y="2121154"/>
            <a:ext cx="4532772" cy="6984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AB9C04-0233-A68B-FB5D-5645027C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074" y="3672232"/>
            <a:ext cx="4639219" cy="30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49" y="0"/>
            <a:ext cx="4349571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Transformer</a:t>
            </a:r>
            <a:r>
              <a:rPr lang="zh-CN" altLang="en-US" sz="3200" dirty="0"/>
              <a:t>的计算过程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9" y="896144"/>
            <a:ext cx="11646119" cy="567975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最后经过一个</a:t>
            </a:r>
            <a:r>
              <a:rPr lang="en-US" altLang="zh-CN" dirty="0"/>
              <a:t>Linear</a:t>
            </a:r>
            <a:r>
              <a:rPr lang="zh-CN" altLang="en-US" dirty="0"/>
              <a:t>变化之后</a:t>
            </a:r>
            <a:r>
              <a:rPr lang="en-US" altLang="zh-CN" dirty="0"/>
              <a:t>size</a:t>
            </a:r>
            <a:r>
              <a:rPr lang="zh-CN" altLang="en-US" dirty="0"/>
              <a:t>为：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max_tgt_len</a:t>
            </a:r>
            <a:r>
              <a:rPr lang="en-US" altLang="zh-CN" dirty="0"/>
              <a:t>, </a:t>
            </a:r>
            <a:r>
              <a:rPr lang="en-US" altLang="zh-CN" dirty="0" err="1"/>
              <a:t>d_model</a:t>
            </a:r>
            <a:r>
              <a:rPr lang="en-US" altLang="zh-CN" dirty="0"/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以及经过一层</a:t>
            </a:r>
            <a:r>
              <a:rPr lang="en-US" altLang="zh-CN" dirty="0" err="1"/>
              <a:t>Softmax</a:t>
            </a:r>
            <a:r>
              <a:rPr lang="zh-CN" altLang="en-US" dirty="0"/>
              <a:t>后得到的最终的输出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max_tgt_len</a:t>
            </a:r>
            <a:r>
              <a:rPr lang="en-US" altLang="zh-CN" dirty="0"/>
              <a:t>)</a:t>
            </a:r>
            <a:endParaRPr lang="zh-CN" altLang="en-US" dirty="0"/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F8BFE5-D604-1CAB-4F6D-176047F0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07" y="2537958"/>
            <a:ext cx="6424531" cy="36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6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544" y="0"/>
            <a:ext cx="3950483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Transformer</a:t>
            </a:r>
            <a:r>
              <a:rPr lang="zh-CN" altLang="en-US" sz="3200" dirty="0"/>
              <a:t>的参数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627" y="734337"/>
            <a:ext cx="11127828" cy="3208009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编码：</a:t>
            </a:r>
            <a:r>
              <a:rPr lang="en-US" altLang="zh-CN" dirty="0"/>
              <a:t>Embedding+(6</a:t>
            </a:r>
            <a:r>
              <a:rPr lang="zh-CN" altLang="en-US" dirty="0"/>
              <a:t>层</a:t>
            </a:r>
            <a:r>
              <a:rPr lang="en-US" altLang="zh-CN" dirty="0" err="1"/>
              <a:t>atten</a:t>
            </a:r>
            <a:r>
              <a:rPr lang="en-US" altLang="zh-CN" dirty="0"/>
              <a:t>*8+2</a:t>
            </a:r>
            <a:r>
              <a:rPr lang="zh-CN" altLang="en-US" dirty="0"/>
              <a:t>层</a:t>
            </a:r>
            <a:r>
              <a:rPr lang="en-US" altLang="zh-CN" dirty="0"/>
              <a:t>FNN)*6=301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解码：</a:t>
            </a:r>
            <a:r>
              <a:rPr lang="en-US" altLang="zh-CN" dirty="0"/>
              <a:t>embedding+(6</a:t>
            </a:r>
            <a:r>
              <a:rPr lang="zh-CN" altLang="en-US" dirty="0"/>
              <a:t>层</a:t>
            </a:r>
            <a:r>
              <a:rPr lang="en-US" altLang="zh-CN" dirty="0"/>
              <a:t>attn*16+2</a:t>
            </a:r>
            <a:r>
              <a:rPr lang="zh-CN" altLang="en-US" dirty="0"/>
              <a:t>层</a:t>
            </a:r>
            <a:r>
              <a:rPr lang="en-US" altLang="zh-CN" dirty="0"/>
              <a:t>FNN)*6+ATTEN=590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E5CBC-DC43-F4BE-8F51-469C2FE9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3" y="2097926"/>
            <a:ext cx="6903479" cy="21235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58A0FB-532F-A980-57C3-D44B980A9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" y="4335133"/>
            <a:ext cx="6903479" cy="414696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10D1AA49-5E09-55E2-2746-DA37A630BBCA}"/>
              </a:ext>
            </a:extLst>
          </p:cNvPr>
          <p:cNvSpPr/>
          <p:nvPr/>
        </p:nvSpPr>
        <p:spPr>
          <a:xfrm>
            <a:off x="1497472" y="3064933"/>
            <a:ext cx="94261" cy="115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A41348-C597-95C1-4412-B1D67F4D79E3}"/>
              </a:ext>
            </a:extLst>
          </p:cNvPr>
          <p:cNvSpPr txBox="1"/>
          <p:nvPr/>
        </p:nvSpPr>
        <p:spPr>
          <a:xfrm>
            <a:off x="1528795" y="3522132"/>
            <a:ext cx="38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X8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51CEE1-1B8F-DA13-E990-84375DA4CC03}"/>
              </a:ext>
            </a:extLst>
          </p:cNvPr>
          <p:cNvSpPr txBox="1"/>
          <p:nvPr/>
        </p:nvSpPr>
        <p:spPr>
          <a:xfrm>
            <a:off x="3302000" y="416209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31A80912-703D-BE57-24D8-DC3EC164F057}"/>
              </a:ext>
            </a:extLst>
          </p:cNvPr>
          <p:cNvSpPr/>
          <p:nvPr/>
        </p:nvSpPr>
        <p:spPr>
          <a:xfrm>
            <a:off x="1803400" y="3064933"/>
            <a:ext cx="94261" cy="1684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862058-50F2-0BC2-C98C-2A20D5EC545B}"/>
              </a:ext>
            </a:extLst>
          </p:cNvPr>
          <p:cNvSpPr txBox="1"/>
          <p:nvPr/>
        </p:nvSpPr>
        <p:spPr>
          <a:xfrm>
            <a:off x="1818915" y="3984851"/>
            <a:ext cx="38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X6</a:t>
            </a:r>
            <a:endParaRPr lang="zh-CN" altLang="en-US" sz="1400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A6C80AF-91BA-7D5B-368A-5BB6661A9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875"/>
          <a:stretch/>
        </p:blipFill>
        <p:spPr>
          <a:xfrm>
            <a:off x="7205556" y="2682298"/>
            <a:ext cx="3457600" cy="401004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722C1DD-E091-BACD-BEB3-713BF3539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228" y="2113426"/>
            <a:ext cx="1866914" cy="3552851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C24FA97-38AE-DA6F-22D6-CCED4D057034}"/>
              </a:ext>
            </a:extLst>
          </p:cNvPr>
          <p:cNvCxnSpPr/>
          <p:nvPr/>
        </p:nvCxnSpPr>
        <p:spPr>
          <a:xfrm flipV="1">
            <a:off x="9005635" y="2520090"/>
            <a:ext cx="1955807" cy="2167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DAA1D20-50CB-8FEA-87C0-378DCB58BA41}"/>
              </a:ext>
            </a:extLst>
          </p:cNvPr>
          <p:cNvCxnSpPr>
            <a:cxnSpLocks/>
          </p:cNvCxnSpPr>
          <p:nvPr/>
        </p:nvCxnSpPr>
        <p:spPr>
          <a:xfrm>
            <a:off x="9302293" y="4794707"/>
            <a:ext cx="1259099" cy="2992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E6444FF-9FC7-0009-9DF3-2F7B3B12C438}"/>
              </a:ext>
            </a:extLst>
          </p:cNvPr>
          <p:cNvSpPr txBox="1"/>
          <p:nvPr/>
        </p:nvSpPr>
        <p:spPr>
          <a:xfrm>
            <a:off x="7544295" y="6424488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17841C-5DCA-8D09-C1A0-FA2514E01825}"/>
              </a:ext>
            </a:extLst>
          </p:cNvPr>
          <p:cNvSpPr txBox="1"/>
          <p:nvPr/>
        </p:nvSpPr>
        <p:spPr>
          <a:xfrm>
            <a:off x="8489663" y="6424488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F71851C-83DE-293A-E432-B2D91DE2A26B}"/>
              </a:ext>
            </a:extLst>
          </p:cNvPr>
          <p:cNvSpPr txBox="1"/>
          <p:nvPr/>
        </p:nvSpPr>
        <p:spPr>
          <a:xfrm>
            <a:off x="9435031" y="6424488"/>
            <a:ext cx="4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X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65A3F24-C6C2-75BD-74B9-0016BC0B90DE}"/>
              </a:ext>
            </a:extLst>
          </p:cNvPr>
          <p:cNvSpPr txBox="1"/>
          <p:nvPr/>
        </p:nvSpPr>
        <p:spPr>
          <a:xfrm>
            <a:off x="7195539" y="5892901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Wq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F65195-FEAB-C681-403E-4AED4F554A8A}"/>
              </a:ext>
            </a:extLst>
          </p:cNvPr>
          <p:cNvSpPr txBox="1"/>
          <p:nvPr/>
        </p:nvSpPr>
        <p:spPr>
          <a:xfrm>
            <a:off x="8208027" y="5892901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Wk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1BA590D-FF48-4EEB-2112-BA9E00FEE694}"/>
              </a:ext>
            </a:extLst>
          </p:cNvPr>
          <p:cNvSpPr txBox="1"/>
          <p:nvPr/>
        </p:nvSpPr>
        <p:spPr>
          <a:xfrm>
            <a:off x="9144627" y="5892901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苹方 中等" panose="020B0400000000000000" pitchFamily="34" charset="-122"/>
                <a:ea typeface="苹方 中等" panose="020B0400000000000000" pitchFamily="34" charset="-122"/>
              </a:rPr>
              <a:t>Wv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B447E37-C73E-2EC9-795F-61E6440DCA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02" t="-1" r="42837" b="84344"/>
          <a:stretch/>
        </p:blipFill>
        <p:spPr>
          <a:xfrm>
            <a:off x="8312063" y="2077709"/>
            <a:ext cx="869950" cy="68899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1AE03C39-4D86-6F8F-0820-69F8B304F5BB}"/>
              </a:ext>
            </a:extLst>
          </p:cNvPr>
          <p:cNvSpPr txBox="1"/>
          <p:nvPr/>
        </p:nvSpPr>
        <p:spPr>
          <a:xfrm>
            <a:off x="7886234" y="3248673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W1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D8C934D-6398-33FE-1919-A1912C350FD6}"/>
              </a:ext>
            </a:extLst>
          </p:cNvPr>
          <p:cNvSpPr txBox="1"/>
          <p:nvPr/>
        </p:nvSpPr>
        <p:spPr>
          <a:xfrm>
            <a:off x="7870424" y="2682298"/>
            <a:ext cx="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苹方 中等" panose="020B0400000000000000" pitchFamily="34" charset="-122"/>
                <a:ea typeface="苹方 中等" panose="020B0400000000000000" pitchFamily="34" charset="-122"/>
              </a:rPr>
              <a:t>W2</a:t>
            </a:r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aphicFrame>
        <p:nvGraphicFramePr>
          <p:cNvPr id="58" name="内容占位符 5">
            <a:extLst>
              <a:ext uri="{FF2B5EF4-FFF2-40B4-BE49-F238E27FC236}">
                <a16:creationId xmlns:a16="http://schemas.microsoft.com/office/drawing/2014/main" id="{1EE100D8-0EB3-70F4-8641-3D98CC3C3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688125"/>
              </p:ext>
            </p:extLst>
          </p:nvPr>
        </p:nvGraphicFramePr>
        <p:xfrm>
          <a:off x="52292" y="5263171"/>
          <a:ext cx="6978537" cy="116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25">
                  <a:extLst>
                    <a:ext uri="{9D8B030D-6E8A-4147-A177-3AD203B41FA5}">
                      <a16:colId xmlns:a16="http://schemas.microsoft.com/office/drawing/2014/main" val="271779239"/>
                    </a:ext>
                  </a:extLst>
                </a:gridCol>
                <a:gridCol w="768642">
                  <a:extLst>
                    <a:ext uri="{9D8B030D-6E8A-4147-A177-3AD203B41FA5}">
                      <a16:colId xmlns:a16="http://schemas.microsoft.com/office/drawing/2014/main" val="2342542810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948706505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354430781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1555374043"/>
                    </a:ext>
                  </a:extLst>
                </a:gridCol>
                <a:gridCol w="1129291">
                  <a:extLst>
                    <a:ext uri="{9D8B030D-6E8A-4147-A177-3AD203B41FA5}">
                      <a16:colId xmlns:a16="http://schemas.microsoft.com/office/drawing/2014/main" val="2060727535"/>
                    </a:ext>
                  </a:extLst>
                </a:gridCol>
                <a:gridCol w="1046203">
                  <a:extLst>
                    <a:ext uri="{9D8B030D-6E8A-4147-A177-3AD203B41FA5}">
                      <a16:colId xmlns:a16="http://schemas.microsoft.com/office/drawing/2014/main" val="2069526456"/>
                    </a:ext>
                  </a:extLst>
                </a:gridCol>
              </a:tblGrid>
              <a:tr h="633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Enc/dec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head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模型维度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中间</a:t>
                      </a:r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ff</a:t>
                      </a:r>
                      <a:r>
                        <a:rPr lang="zh-CN" altLang="en-US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Key/</a:t>
                      </a:r>
                      <a:r>
                        <a:rPr lang="en-US" altLang="zh-CN" dirty="0" err="1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val</a:t>
                      </a:r>
                      <a:r>
                        <a:rPr lang="zh-CN" altLang="en-US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seq_len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tgt_len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70142"/>
                  </a:ext>
                </a:extLst>
              </a:tr>
              <a:tr h="5273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2048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64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512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苹方 中等" panose="020B0400000000000000" pitchFamily="34" charset="-122"/>
                          <a:ea typeface="苹方 中等" panose="020B0400000000000000" pitchFamily="34" charset="-122"/>
                        </a:rPr>
                        <a:t>1024</a:t>
                      </a:r>
                      <a:endParaRPr lang="zh-CN" altLang="en-US" dirty="0">
                        <a:latin typeface="苹方 中等" panose="020B0400000000000000" pitchFamily="34" charset="-122"/>
                        <a:ea typeface="苹方 中等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49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0"/>
            <a:ext cx="3810000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NCF</a:t>
            </a:r>
            <a:r>
              <a:rPr lang="zh-CN" altLang="en-US" sz="3200" dirty="0"/>
              <a:t>的计算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9" y="896144"/>
            <a:ext cx="11646119" cy="567975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将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转换为</a:t>
            </a:r>
            <a:r>
              <a:rPr lang="en-US" altLang="zh-CN" dirty="0"/>
              <a:t>one-hot</a:t>
            </a:r>
            <a:r>
              <a:rPr lang="zh-CN" altLang="en-US" dirty="0"/>
              <a:t>编码作为</a:t>
            </a:r>
            <a:r>
              <a:rPr lang="en-US" altLang="zh-CN" dirty="0"/>
              <a:t>input layer</a:t>
            </a:r>
            <a:r>
              <a:rPr lang="zh-CN" altLang="en-US" dirty="0"/>
              <a:t>的输入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模型有两部分</a:t>
            </a:r>
            <a:r>
              <a:rPr lang="en-US" altLang="zh-CN" dirty="0"/>
              <a:t>GMF</a:t>
            </a:r>
            <a:r>
              <a:rPr lang="zh-CN" altLang="en-US" dirty="0"/>
              <a:t>、</a:t>
            </a:r>
            <a:r>
              <a:rPr lang="en-US" altLang="zh-CN" dirty="0"/>
              <a:t>MLP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然后进行多层</a:t>
            </a:r>
            <a:r>
              <a:rPr lang="en-US" altLang="zh-CN" dirty="0"/>
              <a:t>MLP</a:t>
            </a:r>
            <a:r>
              <a:rPr lang="zh-CN" altLang="en-US" dirty="0"/>
              <a:t>，最后预测评分</a:t>
            </a:r>
            <a:endParaRPr lang="en-US" altLang="zh-CN" dirty="0"/>
          </a:p>
        </p:txBody>
      </p:sp>
      <p:pic>
        <p:nvPicPr>
          <p:cNvPr id="3080" name="Picture 8" descr="在这里插入图片描述">
            <a:extLst>
              <a:ext uri="{FF2B5EF4-FFF2-40B4-BE49-F238E27FC236}">
                <a16:creationId xmlns:a16="http://schemas.microsoft.com/office/drawing/2014/main" id="{52DABEC4-A66C-07A9-6316-8B8D173B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6822" y="2854966"/>
            <a:ext cx="7723031" cy="36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130CBB-0173-BC2C-98BB-20BDC656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32" y="2943970"/>
            <a:ext cx="6191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4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3F3B0-D575-23B0-DDDB-2CDAA8B6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0"/>
            <a:ext cx="3810000" cy="78105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Multi-DNN buff</a:t>
            </a:r>
            <a:r>
              <a:rPr lang="zh-CN" altLang="en-US" sz="3200" dirty="0"/>
              <a:t>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2D1A6E-2A56-2E72-AD39-DBF02816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9" y="896144"/>
            <a:ext cx="11646119" cy="567975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最大限度地提高片上缓冲区的利用率及其到子</a:t>
            </a: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阵列的带宽；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两组双向环形总线相互连接，传递</a:t>
            </a:r>
            <a:r>
              <a:rPr lang="en-US" altLang="zh-CN" dirty="0" err="1"/>
              <a:t>iact</a:t>
            </a:r>
            <a:r>
              <a:rPr lang="en-US" altLang="zh-CN" dirty="0"/>
              <a:t>/</a:t>
            </a:r>
            <a:r>
              <a:rPr lang="en-US" altLang="zh-CN" dirty="0" err="1"/>
              <a:t>psum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多组独立的</a:t>
            </a:r>
            <a:r>
              <a:rPr lang="en-US" altLang="zh-CN" dirty="0"/>
              <a:t>buffer</a:t>
            </a:r>
            <a:r>
              <a:rPr lang="zh-CN" altLang="en-US" dirty="0"/>
              <a:t>，通过</a:t>
            </a:r>
            <a:r>
              <a:rPr lang="en-US" altLang="zh-CN" dirty="0" err="1"/>
              <a:t>nxn</a:t>
            </a:r>
            <a:r>
              <a:rPr lang="zh-CN" altLang="en-US" dirty="0"/>
              <a:t>的</a:t>
            </a:r>
            <a:r>
              <a:rPr lang="en-US" altLang="zh-CN" dirty="0"/>
              <a:t>cross-bar</a:t>
            </a:r>
            <a:r>
              <a:rPr lang="zh-CN" altLang="en-US" dirty="0"/>
              <a:t>连接到</a:t>
            </a: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子阵列，进行</a:t>
            </a:r>
            <a:r>
              <a:rPr lang="en-US" altLang="zh-CN" dirty="0" err="1"/>
              <a:t>iact</a:t>
            </a:r>
            <a:r>
              <a:rPr lang="zh-CN" altLang="en-US" dirty="0"/>
              <a:t>的读取和结果的写入；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每个子阵列有寄存器保存当前配置状态（总线</a:t>
            </a:r>
            <a:endParaRPr lang="en-US" altLang="zh-CN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方向和连通性）和预存下一个状态；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8D76AC-8929-F186-7792-DC05A903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837" y="0"/>
            <a:ext cx="4628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618</Words>
  <Application>Microsoft Office PowerPoint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苹方 中等</vt:lpstr>
      <vt:lpstr>Arial</vt:lpstr>
      <vt:lpstr>Wingdings</vt:lpstr>
      <vt:lpstr>Office 主题​​</vt:lpstr>
      <vt:lpstr>Transformer的结构:</vt:lpstr>
      <vt:lpstr>Transformer的计算过程:</vt:lpstr>
      <vt:lpstr>Transformer的计算过程:</vt:lpstr>
      <vt:lpstr>Transformer的计算过程:</vt:lpstr>
      <vt:lpstr>Transformer的计算过程:</vt:lpstr>
      <vt:lpstr>Transformer的参数:</vt:lpstr>
      <vt:lpstr>NCF的计算:</vt:lpstr>
      <vt:lpstr>Multi-DNN buff：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18810665859@163.com</dc:creator>
  <cp:lastModifiedBy>18810665859@163.com</cp:lastModifiedBy>
  <cp:revision>42</cp:revision>
  <dcterms:created xsi:type="dcterms:W3CDTF">2023-04-14T00:32:04Z</dcterms:created>
  <dcterms:modified xsi:type="dcterms:W3CDTF">2023-04-15T07:38:29Z</dcterms:modified>
</cp:coreProperties>
</file>