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3D7A6-F413-CD75-02C9-48472F271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84D00-C408-6CD6-5CE3-7A2FBF50C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2F5A3-58D7-CA15-6519-D037D538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0047-12B3-ECC9-1083-4250A307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07A9C-3FFF-2360-D269-B8571504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7615-2C0A-298B-78D0-CDF1875E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0F95F-3397-80D1-2A7E-061C739E2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73F4A-737A-F695-9AEC-7D59EA69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1C640-F242-75C8-AE94-D562E1B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7DFCE-5095-C75C-E510-2F32E75D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A13E0-0E6A-707B-D848-1EF686D73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8041CE-51EF-2C1E-5C93-7DB80078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D9BFF-3702-22BB-D6D9-6D79B408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D3F97-3F32-83AC-91DB-14CCA339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508FB-6E6C-310F-4017-11F1936B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DBE22-7613-EFC0-1292-ECDB6D8E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952DC-6C1F-B222-CF49-A63DDED8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577A1-8394-5553-7B1F-B0347768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940AA-4D81-69B0-C4C1-53B00738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A73E-45A7-49DF-61BA-BDD32631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CBB70-D64E-D4E1-1EAA-325B2474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D492C-54ED-9E5B-9AA1-7002611F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6857D-B12D-6835-EE7A-C42792B9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729FE-691D-0BD2-EF87-B8FA7B54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FE3F7-21EA-3B4F-C263-BE751D7A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7D8E3-F2CB-74C0-255E-FE9F6DB9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95D4-4BB6-34F4-8C38-ED45EE960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038DD-5D12-9126-07E2-DF383F09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60DCE-57EB-F50F-C479-1F2AA3B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A00EE-1159-DFC6-5801-A331955D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8D279-E8BD-2A91-7DFF-D3AFF717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E391-6947-64D6-077A-5B3E74C4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32C0D-A5E0-F412-2F15-33D8785B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1D1F4-0051-FAC7-7366-C4678C9D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CAE8B-071A-8DA8-62D6-ACF81393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84DB6F-0390-C2DE-4FAC-488480A41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854BD1-5641-B0A7-92B7-D317C1C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F572F-B018-611E-BBBB-CAC8FA31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F03F7D-1078-39E6-6F98-4780D25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3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B96A2-C052-F4C5-DA1A-742DE863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F36F9-A6A9-47E6-E3AF-3136F01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3A07F-CE37-FB6A-024B-C1A214FE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12C77A-48EB-D0FE-D50D-E428F1D7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4B53F-0F91-74D4-7A2B-902EFD16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1D036-EA45-1399-C1BD-F625CC6F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CA99D-99C6-C2F2-FFFE-8F4EE928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7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A4C2-34D2-5162-3EBF-5C9EBF1E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BD6B0-779B-15E2-4209-96C5A231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DD985-3D21-5D33-32FA-E2877FAFA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5B4D4-1E5E-FA01-A311-309B7171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58EC-4F6F-542D-0A51-A9F7CBBF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3ED8E-754B-8E3A-AA89-35C589DC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0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056D-E4E6-918C-CBE2-2B705D07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2F4DB1-C682-9F2A-1CEE-8C199ADD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8B5C6-EB46-3C83-150A-6A0C1C02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23A71-B66F-031C-C0A8-0661E40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025A2-6130-5EB3-707D-94B7F282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27926-00BC-4026-DB70-FF24CC7F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2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1B0BF-6F52-736D-240F-674546E3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DC25-1E3B-A795-4956-1374E373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CA247-9AF6-A491-0880-CA3EE3F09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871E-9785-4CF7-B57A-42B2B393D86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EEADE-8F86-9ECC-7C03-933997A1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8F5FD-FC7D-5449-E206-70B1DB8A3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FCFF-0513-43D9-B355-05602C53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4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85E45AC-12DC-2EEC-5CE5-34328DCB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7" y="1315616"/>
            <a:ext cx="7667513" cy="54055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D131B9-3A65-532B-4C8C-A567C31B90A3}"/>
              </a:ext>
            </a:extLst>
          </p:cNvPr>
          <p:cNvSpPr txBox="1"/>
          <p:nvPr/>
        </p:nvSpPr>
        <p:spPr>
          <a:xfrm>
            <a:off x="8110060" y="2024969"/>
            <a:ext cx="3470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DIANA</a:t>
            </a:r>
            <a:r>
              <a:rPr lang="zh-CN" altLang="en-US" sz="2000" dirty="0"/>
              <a:t>体系结构主要包含</a:t>
            </a:r>
            <a:r>
              <a:rPr lang="zh-CN" altLang="en-US" sz="2000" dirty="0">
                <a:solidFill>
                  <a:srgbClr val="FF0000"/>
                </a:solidFill>
              </a:rPr>
              <a:t>三个模块</a:t>
            </a:r>
            <a:r>
              <a:rPr lang="zh-CN" altLang="en-US" sz="2000" dirty="0"/>
              <a:t>：包含</a:t>
            </a:r>
            <a:r>
              <a:rPr lang="en-US" altLang="zh-CN" sz="2000" dirty="0"/>
              <a:t>RISC-V</a:t>
            </a:r>
            <a:r>
              <a:rPr lang="zh-CN" altLang="en-US" sz="2000" dirty="0"/>
              <a:t>核的</a:t>
            </a:r>
            <a:r>
              <a:rPr lang="en-US" altLang="zh-CN" sz="2000" dirty="0"/>
              <a:t>CPU</a:t>
            </a:r>
            <a:r>
              <a:rPr lang="zh-CN" altLang="en-US" sz="2000" dirty="0"/>
              <a:t>，包含数字阵列的数字核以及支持存内计算的模拟核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217137" y="221673"/>
            <a:ext cx="11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DIANA: An End-to-End Hybrid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DIgital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ANAlog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Neural Network SoC for the Edge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E15BC4-1957-4837-68DF-7F321044D45F}"/>
              </a:ext>
            </a:extLst>
          </p:cNvPr>
          <p:cNvSpPr txBox="1"/>
          <p:nvPr/>
        </p:nvSpPr>
        <p:spPr>
          <a:xfrm>
            <a:off x="7884650" y="4057760"/>
            <a:ext cx="3921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本文创新点如下：</a:t>
            </a:r>
            <a:endParaRPr lang="en-US" altLang="zh-CN" sz="20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）提出一种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异构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DNN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加速器</a:t>
            </a:r>
            <a:endParaRPr lang="en-US" altLang="zh-CN" sz="2000" dirty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）增强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AIMC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映射方法，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AIMC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的时空利用率</a:t>
            </a:r>
            <a:endParaRPr lang="en-US" altLang="zh-CN" sz="2000" dirty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）跨多核异构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SoC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优化调度策略，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最大化计算结构的时间利用率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9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, 示意图&#10;&#10;描述已自动生成">
            <a:extLst>
              <a:ext uri="{FF2B5EF4-FFF2-40B4-BE49-F238E27FC236}">
                <a16:creationId xmlns:a16="http://schemas.microsoft.com/office/drawing/2014/main" id="{54D4FCA8-596E-F920-9FA4-D6126B18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5809"/>
            <a:ext cx="5953420" cy="41507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19116E-E548-0C9E-5C66-9276FAE356E1}"/>
              </a:ext>
            </a:extLst>
          </p:cNvPr>
          <p:cNvSpPr txBox="1"/>
          <p:nvPr/>
        </p:nvSpPr>
        <p:spPr>
          <a:xfrm>
            <a:off x="327621" y="5828206"/>
            <a:ext cx="529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模拟核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针对大规模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MVM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操作的节能执行进行了优化处理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</p:txBody>
      </p:sp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C4E06381-D887-9553-5287-8B57A252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2" y="1445809"/>
            <a:ext cx="6216418" cy="419977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E8CCFC-C712-B3BD-5763-2A8FBB85911F}"/>
              </a:ext>
            </a:extLst>
          </p:cNvPr>
          <p:cNvCxnSpPr>
            <a:cxnSpLocks/>
          </p:cNvCxnSpPr>
          <p:nvPr/>
        </p:nvCxnSpPr>
        <p:spPr>
          <a:xfrm>
            <a:off x="5975582" y="1191491"/>
            <a:ext cx="0" cy="5666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A4FEB49-E523-78B3-0E09-7BE0C50BFD2F}"/>
              </a:ext>
            </a:extLst>
          </p:cNvPr>
          <p:cNvSpPr txBox="1"/>
          <p:nvPr/>
        </p:nvSpPr>
        <p:spPr>
          <a:xfrm>
            <a:off x="6434701" y="5674319"/>
            <a:ext cx="5298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核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主要由一个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16x16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PE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阵列构成，具有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位精度可扩展的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操作，根据选定的精度，并行度可以增加到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32x16</a:t>
            </a:r>
            <a:r>
              <a:rPr lang="zh-CN" altLang="en-US" sz="20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64x16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1B8CEC-ABB4-A1E8-11DA-97F8927A8AA9}"/>
              </a:ext>
            </a:extLst>
          </p:cNvPr>
          <p:cNvSpPr txBox="1"/>
          <p:nvPr/>
        </p:nvSpPr>
        <p:spPr>
          <a:xfrm>
            <a:off x="217137" y="221673"/>
            <a:ext cx="11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DIANA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End-to-End Hybrid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SoC for the Edge</a:t>
            </a:r>
          </a:p>
        </p:txBody>
      </p:sp>
    </p:spTree>
    <p:extLst>
      <p:ext uri="{BB962C8B-B14F-4D97-AF65-F5344CB8AC3E}">
        <p14:creationId xmlns:p14="http://schemas.microsoft.com/office/powerpoint/2010/main" val="35157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559017BF-5EA8-25EF-9E82-E6B0E566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48" y="979632"/>
            <a:ext cx="9721104" cy="57406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1B8CEC-ABB4-A1E8-11DA-97F8927A8AA9}"/>
              </a:ext>
            </a:extLst>
          </p:cNvPr>
          <p:cNvSpPr txBox="1"/>
          <p:nvPr/>
        </p:nvSpPr>
        <p:spPr>
          <a:xfrm>
            <a:off x="217137" y="221673"/>
            <a:ext cx="11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DIANA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End-to-End Hybrid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SoC for the Edge</a:t>
            </a:r>
          </a:p>
        </p:txBody>
      </p:sp>
    </p:spTree>
    <p:extLst>
      <p:ext uri="{BB962C8B-B14F-4D97-AF65-F5344CB8AC3E}">
        <p14:creationId xmlns:p14="http://schemas.microsoft.com/office/powerpoint/2010/main" val="21435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1F593B6-A5E9-C062-0ED8-79C791DF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780"/>
            <a:ext cx="6516782" cy="45639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54B11F-95C6-C34C-421C-632F55B88D4E}"/>
              </a:ext>
            </a:extLst>
          </p:cNvPr>
          <p:cNvSpPr txBox="1"/>
          <p:nvPr/>
        </p:nvSpPr>
        <p:spPr>
          <a:xfrm>
            <a:off x="217137" y="221673"/>
            <a:ext cx="11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Programmable Neural-Network Inference Accelerator Based on Scalable In-Memory Computing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1661C0-7147-A8AC-0D73-9DE9FC5C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54" y="1385835"/>
            <a:ext cx="5675218" cy="42963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774FCAD-189A-EE21-CE1F-13F65FFA7033}"/>
              </a:ext>
            </a:extLst>
          </p:cNvPr>
          <p:cNvSpPr txBox="1"/>
          <p:nvPr/>
        </p:nvSpPr>
        <p:spPr>
          <a:xfrm>
            <a:off x="327621" y="5828206"/>
            <a:ext cx="1164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本文通过分析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IMC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的物理属性引入可扩展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NN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映射到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IMC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的挑战，概述了在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减少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IMC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执行相关开销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的同时利用并行性的映射方式；提出了一种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可编程内核阵列架构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IMC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，优化映射不同的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NN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；提出了一种特殊的</a:t>
            </a:r>
            <a:r>
              <a:rPr lang="zh-CN" altLang="en-US" sz="20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可编程神经网络推理加速器架构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630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, 示意图&#10;&#10;描述已自动生成">
            <a:extLst>
              <a:ext uri="{FF2B5EF4-FFF2-40B4-BE49-F238E27FC236}">
                <a16:creationId xmlns:a16="http://schemas.microsoft.com/office/drawing/2014/main" id="{9E9AD695-B106-FCB0-F1E1-C2C0B8B6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5" y="1012886"/>
            <a:ext cx="5746056" cy="5845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54B11F-95C6-C34C-421C-632F55B88D4E}"/>
              </a:ext>
            </a:extLst>
          </p:cNvPr>
          <p:cNvSpPr txBox="1"/>
          <p:nvPr/>
        </p:nvSpPr>
        <p:spPr>
          <a:xfrm>
            <a:off x="217137" y="221673"/>
            <a:ext cx="11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Programmable Neural-Network Inference Accelerator Based on Scalable In-Memory Computing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E8C29-CDFB-B263-6C8C-2B4D92290AC7}"/>
              </a:ext>
            </a:extLst>
          </p:cNvPr>
          <p:cNvSpPr txBox="1"/>
          <p:nvPr/>
        </p:nvSpPr>
        <p:spPr>
          <a:xfrm>
            <a:off x="6936175" y="2720662"/>
            <a:ext cx="47093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本文在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CIMU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中实现了四种映射方式：</a:t>
            </a:r>
            <a:endParaRPr lang="en-US" altLang="zh-CN" sz="200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）卷积运算</a:t>
            </a:r>
            <a:endParaRPr lang="en-US" altLang="zh-CN" sz="200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）残差链接（解决梯度消失）</a:t>
            </a:r>
            <a:endParaRPr lang="en-US" altLang="zh-CN" sz="200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dense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层以及无数据重用层</a:t>
            </a:r>
            <a:endParaRPr lang="en-US" altLang="zh-CN" sz="200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）递归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记忆增强层的映射（</a:t>
            </a:r>
            <a:r>
              <a:rPr lang="en-US" altLang="zh-CN" sz="2000"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00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1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35EE29-9EBD-5BE0-B3DA-CA871D23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7" y="1396789"/>
            <a:ext cx="11525068" cy="4957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47A203-2ED2-408C-2CD8-ECDF9E35F8A5}"/>
              </a:ext>
            </a:extLst>
          </p:cNvPr>
          <p:cNvSpPr txBox="1"/>
          <p:nvPr/>
        </p:nvSpPr>
        <p:spPr>
          <a:xfrm>
            <a:off x="217137" y="221673"/>
            <a:ext cx="11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Programmable Neural-Network Inference Accelerator Based on Scalable In-Memory Computing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306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</dc:creator>
  <cp:lastModifiedBy>30</cp:lastModifiedBy>
  <cp:revision>9</cp:revision>
  <dcterms:created xsi:type="dcterms:W3CDTF">2023-02-17T02:24:56Z</dcterms:created>
  <dcterms:modified xsi:type="dcterms:W3CDTF">2023-02-18T06:49:22Z</dcterms:modified>
</cp:coreProperties>
</file>